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1"/>
  </p:notesMasterIdLst>
  <p:sldIdLst>
    <p:sldId id="256" r:id="rId2"/>
    <p:sldId id="257" r:id="rId3"/>
    <p:sldId id="258" r:id="rId4"/>
    <p:sldId id="288" r:id="rId5"/>
    <p:sldId id="286" r:id="rId6"/>
    <p:sldId id="290" r:id="rId7"/>
    <p:sldId id="311" r:id="rId8"/>
    <p:sldId id="310" r:id="rId9"/>
    <p:sldId id="291" r:id="rId10"/>
    <p:sldId id="292" r:id="rId11"/>
    <p:sldId id="293" r:id="rId12"/>
    <p:sldId id="294" r:id="rId13"/>
    <p:sldId id="312" r:id="rId14"/>
    <p:sldId id="295" r:id="rId15"/>
    <p:sldId id="296" r:id="rId16"/>
    <p:sldId id="297" r:id="rId17"/>
    <p:sldId id="298" r:id="rId18"/>
    <p:sldId id="299" r:id="rId19"/>
    <p:sldId id="300" r:id="rId20"/>
    <p:sldId id="313" r:id="rId21"/>
    <p:sldId id="301" r:id="rId22"/>
    <p:sldId id="314" r:id="rId23"/>
    <p:sldId id="302" r:id="rId24"/>
    <p:sldId id="303" r:id="rId25"/>
    <p:sldId id="304" r:id="rId26"/>
    <p:sldId id="305" r:id="rId27"/>
    <p:sldId id="306" r:id="rId28"/>
    <p:sldId id="307" r:id="rId29"/>
    <p:sldId id="308" r:id="rId30"/>
    <p:sldId id="315" r:id="rId31"/>
    <p:sldId id="317" r:id="rId32"/>
    <p:sldId id="318" r:id="rId33"/>
    <p:sldId id="319" r:id="rId34"/>
    <p:sldId id="320" r:id="rId35"/>
    <p:sldId id="277" r:id="rId36"/>
    <p:sldId id="260" r:id="rId37"/>
    <p:sldId id="273" r:id="rId38"/>
    <p:sldId id="278" r:id="rId39"/>
    <p:sldId id="316" r:id="rId40"/>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dPt>
            <c:idx val="0"/>
            <c:bubble3D val="0"/>
            <c:spPr>
              <a:solidFill>
                <a:schemeClr val="accent6"/>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D528-4768-84E2-5F515AC5588D}"/>
              </c:ext>
            </c:extLst>
          </c:dPt>
          <c:dPt>
            <c:idx val="1"/>
            <c:bubble3D val="0"/>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D528-4768-84E2-5F515AC5588D}"/>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330" b="1" i="0" u="none" strike="noStrike" kern="1200" baseline="0">
                    <a:solidFill>
                      <a:schemeClr val="lt1"/>
                    </a:solidFill>
                    <a:latin typeface="Arial" panose="020B0604020202020204" pitchFamily="34" charset="0"/>
                    <a:ea typeface="+mn-ea"/>
                    <a:cs typeface="Arial" panose="020B0604020202020204" pitchFamily="34" charset="0"/>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Sheet1!$A$2:$A$3</c:f>
              <c:strCache>
                <c:ptCount val="2"/>
                <c:pt idx="0">
                  <c:v>Non-compliance with SCM Legislation</c:v>
                </c:pt>
                <c:pt idx="1">
                  <c:v>Other</c:v>
                </c:pt>
              </c:strCache>
            </c:strRef>
          </c:cat>
          <c:val>
            <c:numRef>
              <c:f>Sheet1!$B$2:$B$3</c:f>
              <c:numCache>
                <c:formatCode>0%</c:formatCode>
                <c:ptCount val="2"/>
                <c:pt idx="0">
                  <c:v>0.93</c:v>
                </c:pt>
                <c:pt idx="1">
                  <c:v>7.0000000000000007E-2</c:v>
                </c:pt>
              </c:numCache>
            </c:numRef>
          </c:val>
          <c:extLst xmlns:c16r2="http://schemas.microsoft.com/office/drawing/2015/06/chart">
            <c:ext xmlns:c16="http://schemas.microsoft.com/office/drawing/2014/chart" uri="{C3380CC4-5D6E-409C-BE32-E72D297353CC}">
              <c16:uniqueId val="{00000000-7BD6-4C14-B15F-343D61DAE0F1}"/>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4.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03AA630E-3C54-438F-9967-95EEE393BF77}" type="datetimeFigureOut">
              <a:rPr lang="en-ZA" smtClean="0"/>
              <a:t>2020/03/11</a:t>
            </a:fld>
            <a:endParaRPr lang="en-ZA"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D607D59B-11AB-447B-9515-24F8EF21FBEA}" type="slidenum">
              <a:rPr lang="en-ZA" smtClean="0"/>
              <a:t>‹#›</a:t>
            </a:fld>
            <a:endParaRPr lang="en-ZA" dirty="0"/>
          </a:p>
        </p:txBody>
      </p:sp>
    </p:spTree>
    <p:extLst>
      <p:ext uri="{BB962C8B-B14F-4D97-AF65-F5344CB8AC3E}">
        <p14:creationId xmlns:p14="http://schemas.microsoft.com/office/powerpoint/2010/main" val="2170674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D607D59B-11AB-447B-9515-24F8EF21FBEA}" type="slidenum">
              <a:rPr lang="en-ZA" smtClean="0"/>
              <a:t>2</a:t>
            </a:fld>
            <a:endParaRPr lang="en-ZA" dirty="0"/>
          </a:p>
        </p:txBody>
      </p:sp>
    </p:spTree>
    <p:extLst>
      <p:ext uri="{BB962C8B-B14F-4D97-AF65-F5344CB8AC3E}">
        <p14:creationId xmlns:p14="http://schemas.microsoft.com/office/powerpoint/2010/main" val="2881399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9CFA347-AC17-4739-9FA6-2DD943B37FA7}" type="datetime1">
              <a:rPr lang="en-ZA" smtClean="0"/>
              <a:t>2020/03/11</a:t>
            </a:fld>
            <a:endParaRPr lang="en-ZA"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C7A1E9C4-2A3D-4664-AF51-8CD68B0948FF}" type="slidenum">
              <a:rPr lang="en-ZA" smtClean="0"/>
              <a:t>‹#›</a:t>
            </a:fld>
            <a:endParaRPr lang="en-ZA"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ZA"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3A8D46-5F92-45E5-90C3-71F60690A1D9}" type="datetime1">
              <a:rPr lang="en-ZA" smtClean="0"/>
              <a:t>2020/03/11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7A1E9C4-2A3D-4664-AF51-8CD68B0948FF}" type="slidenum">
              <a:rPr lang="en-ZA" smtClean="0"/>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3DA3CF-F10D-419C-9634-7B28480CB21D}" type="datetime1">
              <a:rPr lang="en-ZA" smtClean="0"/>
              <a:t>2020/03/11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C7A1E9C4-2A3D-4664-AF51-8CD68B0948FF}" type="slidenum">
              <a:rPr lang="en-ZA" smtClean="0"/>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9FC25A-8A03-4666-8B91-3E2A14BBB35A}" type="datetime1">
              <a:rPr lang="en-ZA" smtClean="0"/>
              <a:t>2020/03/11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C7A1E9C4-2A3D-4664-AF51-8CD68B0948FF}" type="slidenum">
              <a:rPr lang="en-ZA" smtClean="0"/>
              <a:t>‹#›</a:t>
            </a:fld>
            <a:endParaRPr lang="en-ZA" dirty="0"/>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358AE896-2FAB-480E-943C-1B2FDFCFB260}" type="datetime1">
              <a:rPr lang="en-ZA" smtClean="0"/>
              <a:t>2020/03/11</a:t>
            </a:fld>
            <a:endParaRPr lang="en-ZA"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C7A1E9C4-2A3D-4664-AF51-8CD68B0948FF}" type="slidenum">
              <a:rPr lang="en-ZA" smtClean="0"/>
              <a:t>‹#›</a:t>
            </a:fld>
            <a:endParaRPr lang="en-ZA"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ZA"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6C8877-6296-472E-8C55-B4CEF7764E8C}" type="datetime1">
              <a:rPr lang="en-ZA" smtClean="0"/>
              <a:t>2020/03/11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7A1E9C4-2A3D-4664-AF51-8CD68B0948FF}" type="slidenum">
              <a:rPr lang="en-ZA" smtClean="0"/>
              <a:t>‹#›</a:t>
            </a:fld>
            <a:endParaRPr lang="en-ZA"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770BB2-3061-49CD-A2A1-24C7DFED8638}" type="datetime1">
              <a:rPr lang="en-ZA" smtClean="0"/>
              <a:t>2020/03/11</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C7A1E9C4-2A3D-4664-AF51-8CD68B0948FF}" type="slidenum">
              <a:rPr lang="en-ZA" smtClean="0"/>
              <a:t>‹#›</a:t>
            </a:fld>
            <a:endParaRPr lang="en-ZA" dirty="0"/>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6E50FA6-8092-4F20-9AB0-226312A97D1F}" type="datetime1">
              <a:rPr lang="en-ZA" smtClean="0"/>
              <a:t>2020/03/11</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C7A1E9C4-2A3D-4664-AF51-8CD68B0948FF}" type="slidenum">
              <a:rPr lang="en-ZA" smtClean="0"/>
              <a:t>‹#›</a:t>
            </a:fld>
            <a:endParaRPr lang="en-ZA" dirty="0"/>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5F068D44-33B9-48B4-9C83-C892F24FFC7B}" type="datetime1">
              <a:rPr lang="en-ZA" smtClean="0"/>
              <a:t>2020/03/11</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C7A1E9C4-2A3D-4664-AF51-8CD68B0948FF}" type="slidenum">
              <a:rPr lang="en-ZA" smtClean="0"/>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FFB52D-0884-48E1-841B-3B0C07438BD7}" type="datetime1">
              <a:rPr lang="en-ZA" smtClean="0"/>
              <a:t>2020/03/11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C7A1E9C4-2A3D-4664-AF51-8CD68B0948FF}" type="slidenum">
              <a:rPr lang="en-ZA" smtClean="0"/>
              <a:t>‹#›</a:t>
            </a:fld>
            <a:endParaRPr lang="en-ZA"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05B3CC-183F-4B75-A4E0-10BDC94001F5}" type="datetime1">
              <a:rPr lang="en-ZA" smtClean="0"/>
              <a:t>2020/03/11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C7A1E9C4-2A3D-4664-AF51-8CD68B0948FF}" type="slidenum">
              <a:rPr lang="en-ZA" smtClean="0"/>
              <a:t>‹#›</a:t>
            </a:fld>
            <a:endParaRPr lang="en-ZA"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B467145-0E00-4545-8CAC-B3BB76D365CB}" type="datetime1">
              <a:rPr lang="en-ZA" smtClean="0"/>
              <a:t>2020/03/11</a:t>
            </a:fld>
            <a:endParaRPr lang="en-ZA"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ZA"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C7A1E9C4-2A3D-4664-AF51-8CD68B0948FF}" type="slidenum">
              <a:rPr lang="en-ZA" smtClean="0"/>
              <a:t>‹#›</a:t>
            </a:fld>
            <a:endParaRPr lang="en-ZA"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2852936"/>
            <a:ext cx="6624736" cy="1584176"/>
          </a:xfrm>
        </p:spPr>
        <p:txBody>
          <a:bodyPr anchor="ctr"/>
          <a:lstStyle/>
          <a:p>
            <a:pPr algn="ctr">
              <a:lnSpc>
                <a:spcPct val="150000"/>
              </a:lnSpc>
            </a:pPr>
            <a:r>
              <a:rPr lang="en-ZA" sz="2000" b="1" dirty="0">
                <a:latin typeface="Arial" pitchFamily="34" charset="0"/>
                <a:cs typeface="Arial" pitchFamily="34" charset="0"/>
              </a:rPr>
              <a:t> </a:t>
            </a:r>
            <a:br>
              <a:rPr lang="en-ZA" sz="2000" b="1" dirty="0">
                <a:latin typeface="Arial" pitchFamily="34" charset="0"/>
                <a:cs typeface="Arial" pitchFamily="34" charset="0"/>
              </a:rPr>
            </a:br>
            <a:r>
              <a:rPr lang="en-ZA" sz="2000" b="1" dirty="0" smtClean="0">
                <a:latin typeface="Arial" pitchFamily="34" charset="0"/>
                <a:cs typeface="Arial" pitchFamily="34" charset="0"/>
              </a:rPr>
              <a:t>EFFECTIVE  SCM AUDIT</a:t>
            </a:r>
            <a:r>
              <a:rPr lang="en-ZA" sz="2000" b="1" dirty="0">
                <a:latin typeface="Arial" pitchFamily="34" charset="0"/>
                <a:cs typeface="Arial" pitchFamily="34" charset="0"/>
              </a:rPr>
              <a:t/>
            </a:r>
            <a:br>
              <a:rPr lang="en-ZA" sz="2000" b="1" dirty="0">
                <a:latin typeface="Arial" pitchFamily="34" charset="0"/>
                <a:cs typeface="Arial" pitchFamily="34" charset="0"/>
              </a:rPr>
            </a:br>
            <a:r>
              <a:rPr lang="en-ZA" sz="2000" b="1" dirty="0">
                <a:latin typeface="Arial" pitchFamily="34" charset="0"/>
                <a:cs typeface="Arial" pitchFamily="34" charset="0"/>
              </a:rPr>
              <a:t/>
            </a:r>
            <a:br>
              <a:rPr lang="en-ZA" sz="2000" b="1" dirty="0">
                <a:latin typeface="Arial" pitchFamily="34" charset="0"/>
                <a:cs typeface="Arial" pitchFamily="34" charset="0"/>
              </a:rPr>
            </a:br>
            <a:r>
              <a:rPr lang="en-ZA" sz="1200" b="1" dirty="0">
                <a:latin typeface="Arial" panose="020B0604020202020204" pitchFamily="34" charset="0"/>
                <a:cs typeface="Arial" panose="020B0604020202020204" pitchFamily="34" charset="0"/>
              </a:rPr>
              <a:t>CIGFARO LIMPOPO REGIONAL </a:t>
            </a:r>
            <a:r>
              <a:rPr lang="en-ZA" sz="1200" b="1" dirty="0" smtClean="0">
                <a:latin typeface="Arial" panose="020B0604020202020204" pitchFamily="34" charset="0"/>
                <a:cs typeface="Arial" panose="020B0604020202020204" pitchFamily="34" charset="0"/>
              </a:rPr>
              <a:t>SCm SUMMIT – 11 MARCH </a:t>
            </a:r>
            <a:r>
              <a:rPr lang="en-ZA" sz="1200" b="1" dirty="0">
                <a:latin typeface="Arial" panose="020B0604020202020204" pitchFamily="34" charset="0"/>
                <a:cs typeface="Arial" panose="020B0604020202020204" pitchFamily="34" charset="0"/>
              </a:rPr>
              <a:t>2020</a:t>
            </a:r>
            <a:r>
              <a:rPr lang="en-ZA" sz="2000" b="1" dirty="0">
                <a:latin typeface="Arial" pitchFamily="34" charset="0"/>
                <a:cs typeface="Arial" pitchFamily="34" charset="0"/>
              </a:rPr>
              <a:t/>
            </a:r>
            <a:br>
              <a:rPr lang="en-ZA" sz="2000" b="1" dirty="0">
                <a:latin typeface="Arial" pitchFamily="34" charset="0"/>
                <a:cs typeface="Arial" pitchFamily="34" charset="0"/>
              </a:rPr>
            </a:br>
            <a:r>
              <a:rPr lang="en-ZA" sz="2000" b="1" dirty="0">
                <a:latin typeface="Arial" pitchFamily="34" charset="0"/>
                <a:cs typeface="Arial" pitchFamily="34" charset="0"/>
              </a:rPr>
              <a:t/>
            </a:r>
            <a:br>
              <a:rPr lang="en-ZA" sz="2000" b="1" dirty="0">
                <a:latin typeface="Arial" pitchFamily="34" charset="0"/>
                <a:cs typeface="Arial" pitchFamily="34" charset="0"/>
              </a:rPr>
            </a:br>
            <a:endParaRPr lang="en-ZA" sz="1400" b="1" dirty="0">
              <a:latin typeface="Arial" pitchFamily="34" charset="0"/>
              <a:cs typeface="Arial" pitchFamily="34" charset="0"/>
            </a:endParaRPr>
          </a:p>
        </p:txBody>
      </p:sp>
      <p:sp>
        <p:nvSpPr>
          <p:cNvPr id="7" name="Slide Number Placeholder 6"/>
          <p:cNvSpPr>
            <a:spLocks noGrp="1"/>
          </p:cNvSpPr>
          <p:nvPr>
            <p:ph type="sldNum" sz="quarter" idx="11"/>
          </p:nvPr>
        </p:nvSpPr>
        <p:spPr/>
        <p:txBody>
          <a:bodyPr/>
          <a:lstStyle/>
          <a:p>
            <a:fld id="{C7A1E9C4-2A3D-4664-AF51-8CD68B0948FF}" type="slidenum">
              <a:rPr lang="en-ZA" smtClean="0"/>
              <a:t>1</a:t>
            </a:fld>
            <a:endParaRPr lang="en-ZA" dirty="0"/>
          </a:p>
        </p:txBody>
      </p:sp>
      <p:sp>
        <p:nvSpPr>
          <p:cNvPr id="10" name="Text Box 4"/>
          <p:cNvSpPr txBox="1"/>
          <p:nvPr/>
        </p:nvSpPr>
        <p:spPr>
          <a:xfrm>
            <a:off x="6948496" y="116632"/>
            <a:ext cx="2160008" cy="6624000"/>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600"/>
              </a:spcBef>
            </a:pPr>
            <a:endParaRPr lang="en-ZA" sz="700" b="1" dirty="0">
              <a:solidFill>
                <a:srgbClr val="C00000"/>
              </a:solidFill>
              <a:effectLst/>
              <a:latin typeface="Arial Narrow"/>
              <a:ea typeface="Calibri"/>
              <a:cs typeface="Helvetica-Light"/>
            </a:endParaRPr>
          </a:p>
          <a:p>
            <a:pPr algn="ctr">
              <a:spcBef>
                <a:spcPts val="600"/>
              </a:spcBef>
            </a:pPr>
            <a:r>
              <a:rPr lang="en-ZA" sz="700" b="1" dirty="0">
                <a:solidFill>
                  <a:srgbClr val="C00000"/>
                </a:solidFill>
                <a:effectLst/>
                <a:latin typeface="Arial Narrow"/>
                <a:ea typeface="Calibri"/>
                <a:cs typeface="Helvetica-Light"/>
              </a:rPr>
              <a:t>PIETERMARITZBURG</a:t>
            </a:r>
            <a:endParaRPr lang="en-ZA" sz="700" dirty="0">
              <a:effectLst/>
              <a:ea typeface="Calibri"/>
              <a:cs typeface="Times New Roman"/>
            </a:endParaRPr>
          </a:p>
          <a:p>
            <a:pPr algn="ctr"/>
            <a:r>
              <a:rPr lang="en-ZA" sz="700" dirty="0">
                <a:effectLst/>
                <a:latin typeface="Arial Narrow"/>
                <a:ea typeface="Calibri"/>
                <a:cs typeface="Helvetica-Light"/>
              </a:rPr>
              <a:t>Ground Floor, Nedbank House</a:t>
            </a:r>
            <a:endParaRPr lang="en-ZA" sz="700" dirty="0">
              <a:effectLst/>
              <a:ea typeface="Calibri"/>
              <a:cs typeface="Times New Roman"/>
            </a:endParaRPr>
          </a:p>
          <a:p>
            <a:pPr algn="ctr"/>
            <a:r>
              <a:rPr lang="en-ZA" sz="700" dirty="0">
                <a:effectLst/>
                <a:latin typeface="Arial Narrow"/>
                <a:ea typeface="Calibri"/>
                <a:cs typeface="Helvetica-Light"/>
              </a:rPr>
              <a:t>161 Pietermaritz Street</a:t>
            </a:r>
            <a:endParaRPr lang="en-ZA" sz="700" dirty="0">
              <a:effectLst/>
              <a:ea typeface="Calibri"/>
              <a:cs typeface="Times New Roman"/>
            </a:endParaRPr>
          </a:p>
          <a:p>
            <a:pPr algn="ctr"/>
            <a:r>
              <a:rPr lang="en-ZA" sz="700" dirty="0">
                <a:effectLst/>
                <a:latin typeface="Arial Narrow"/>
                <a:ea typeface="Calibri"/>
                <a:cs typeface="Helvetica-Light"/>
              </a:rPr>
              <a:t>Pietermaritzburg, 3201</a:t>
            </a:r>
            <a:endParaRPr lang="en-ZA" sz="700" dirty="0">
              <a:effectLst/>
              <a:ea typeface="Calibri"/>
              <a:cs typeface="Times New Roman"/>
            </a:endParaRPr>
          </a:p>
          <a:p>
            <a:pPr algn="ctr"/>
            <a:r>
              <a:rPr lang="en-ZA" sz="700" dirty="0">
                <a:effectLst/>
                <a:latin typeface="Arial Narrow"/>
                <a:ea typeface="Calibri"/>
                <a:cs typeface="Helvetica-Light"/>
              </a:rPr>
              <a:t>Tel: 033 345 4004 / Fax: 033 342 5699</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 BLOEMFONTEIN</a:t>
            </a:r>
            <a:endParaRPr lang="en-ZA" sz="700" dirty="0">
              <a:effectLst/>
              <a:ea typeface="Calibri"/>
              <a:cs typeface="Times New Roman"/>
            </a:endParaRPr>
          </a:p>
          <a:p>
            <a:pPr algn="ctr"/>
            <a:r>
              <a:rPr lang="en-ZA" sz="700" dirty="0">
                <a:effectLst/>
                <a:latin typeface="Arial Narrow"/>
                <a:ea typeface="Calibri"/>
                <a:cs typeface="Helvetica-Light"/>
              </a:rPr>
              <a:t>126 Albrecht Street</a:t>
            </a:r>
            <a:endParaRPr lang="en-ZA" sz="700" dirty="0">
              <a:effectLst/>
              <a:ea typeface="Calibri"/>
              <a:cs typeface="Times New Roman"/>
            </a:endParaRPr>
          </a:p>
          <a:p>
            <a:pPr algn="ctr"/>
            <a:r>
              <a:rPr lang="en-ZA" sz="700" dirty="0">
                <a:effectLst/>
                <a:latin typeface="Arial Narrow"/>
                <a:ea typeface="Calibri"/>
                <a:cs typeface="Helvetica-Light"/>
              </a:rPr>
              <a:t>Dan Pienaar</a:t>
            </a:r>
            <a:endParaRPr lang="en-ZA" sz="700" dirty="0">
              <a:effectLst/>
              <a:ea typeface="Calibri"/>
              <a:cs typeface="Times New Roman"/>
            </a:endParaRPr>
          </a:p>
          <a:p>
            <a:pPr algn="ctr"/>
            <a:r>
              <a:rPr lang="en-ZA" sz="700" dirty="0">
                <a:effectLst/>
                <a:latin typeface="Arial Narrow"/>
                <a:ea typeface="Calibri"/>
                <a:cs typeface="Helvetica-Light"/>
              </a:rPr>
              <a:t>Bloemfontein, 9301</a:t>
            </a:r>
            <a:endParaRPr lang="en-ZA" sz="700" dirty="0">
              <a:effectLst/>
              <a:ea typeface="Calibri"/>
              <a:cs typeface="Times New Roman"/>
            </a:endParaRPr>
          </a:p>
          <a:p>
            <a:pPr algn="ctr"/>
            <a:r>
              <a:rPr lang="en-ZA" sz="700" dirty="0">
                <a:effectLst/>
                <a:latin typeface="Arial Narrow"/>
                <a:ea typeface="Calibri"/>
                <a:cs typeface="Helvetica-Light"/>
              </a:rPr>
              <a:t>Tel: 051 436 0574 / Fax: 051 436 0579</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CAPE TOWN</a:t>
            </a:r>
            <a:endParaRPr lang="en-ZA" sz="700" dirty="0">
              <a:effectLst/>
              <a:ea typeface="Calibri"/>
              <a:cs typeface="Times New Roman"/>
            </a:endParaRPr>
          </a:p>
          <a:p>
            <a:pPr algn="ctr"/>
            <a:r>
              <a:rPr lang="en-ZA" sz="700" dirty="0">
                <a:effectLst/>
                <a:latin typeface="Arial Narrow"/>
                <a:ea typeface="Calibri"/>
                <a:cs typeface="Helvetica-Light"/>
              </a:rPr>
              <a:t>Block A, First Floor, Unit 4</a:t>
            </a:r>
            <a:endParaRPr lang="en-ZA" sz="700" dirty="0">
              <a:effectLst/>
              <a:ea typeface="Calibri"/>
              <a:cs typeface="Times New Roman"/>
            </a:endParaRPr>
          </a:p>
          <a:p>
            <a:pPr algn="ctr"/>
            <a:r>
              <a:rPr lang="en-ZA" sz="700" dirty="0">
                <a:effectLst/>
                <a:latin typeface="Arial Narrow"/>
                <a:ea typeface="Calibri"/>
                <a:cs typeface="Helvetica-Light"/>
              </a:rPr>
              <a:t>Grosvenor Square, 10 Park Lane</a:t>
            </a:r>
            <a:endParaRPr lang="en-ZA" sz="700" dirty="0">
              <a:effectLst/>
              <a:ea typeface="Calibri"/>
              <a:cs typeface="Times New Roman"/>
            </a:endParaRPr>
          </a:p>
          <a:p>
            <a:pPr algn="ctr"/>
            <a:r>
              <a:rPr lang="en-ZA" sz="700" dirty="0">
                <a:effectLst/>
                <a:latin typeface="Arial Narrow"/>
                <a:ea typeface="Calibri"/>
                <a:cs typeface="Helvetica-Light"/>
              </a:rPr>
              <a:t>Century City, Cape Town, 7441</a:t>
            </a:r>
            <a:endParaRPr lang="en-ZA" sz="700" dirty="0">
              <a:effectLst/>
              <a:ea typeface="Calibri"/>
              <a:cs typeface="Times New Roman"/>
            </a:endParaRPr>
          </a:p>
          <a:p>
            <a:pPr algn="ctr"/>
            <a:r>
              <a:rPr lang="en-ZA" sz="700" dirty="0">
                <a:effectLst/>
                <a:latin typeface="Arial Narrow"/>
                <a:ea typeface="Calibri"/>
                <a:cs typeface="Helvetica-Light"/>
              </a:rPr>
              <a:t>Tel: 021 555 4604 / Fax: 021 555 1205</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CENTURION</a:t>
            </a:r>
            <a:endParaRPr lang="en-ZA" sz="700" dirty="0">
              <a:effectLst/>
              <a:ea typeface="Calibri"/>
              <a:cs typeface="Times New Roman"/>
            </a:endParaRPr>
          </a:p>
          <a:p>
            <a:pPr algn="ctr"/>
            <a:r>
              <a:rPr lang="en-ZA" sz="700" dirty="0">
                <a:effectLst/>
                <a:latin typeface="Arial Narrow"/>
                <a:ea typeface="Calibri"/>
                <a:cs typeface="Helvetica-Light"/>
              </a:rPr>
              <a:t>Eco Fusion 6, Block C, Unit 25</a:t>
            </a:r>
            <a:endParaRPr lang="en-ZA" sz="700" dirty="0">
              <a:effectLst/>
              <a:ea typeface="Calibri"/>
              <a:cs typeface="Times New Roman"/>
            </a:endParaRPr>
          </a:p>
          <a:p>
            <a:pPr algn="ctr"/>
            <a:r>
              <a:rPr lang="en-ZA" sz="700" dirty="0">
                <a:effectLst/>
                <a:latin typeface="Arial Narrow"/>
                <a:ea typeface="Calibri"/>
                <a:cs typeface="Helvetica-Light"/>
              </a:rPr>
              <a:t>324 Witch-Hazel Avenue</a:t>
            </a:r>
            <a:endParaRPr lang="en-ZA" sz="700" dirty="0">
              <a:effectLst/>
              <a:ea typeface="Calibri"/>
              <a:cs typeface="Times New Roman"/>
            </a:endParaRPr>
          </a:p>
          <a:p>
            <a:pPr algn="ctr"/>
            <a:r>
              <a:rPr lang="en-ZA" sz="700" dirty="0">
                <a:effectLst/>
                <a:latin typeface="Arial Narrow"/>
                <a:ea typeface="Calibri"/>
                <a:cs typeface="Helvetica-Light"/>
              </a:rPr>
              <a:t>Highveld, Centurion, 0169</a:t>
            </a:r>
            <a:endParaRPr lang="en-ZA" sz="700" dirty="0">
              <a:effectLst/>
              <a:ea typeface="Calibri"/>
              <a:cs typeface="Times New Roman"/>
            </a:endParaRPr>
          </a:p>
          <a:p>
            <a:pPr algn="ctr"/>
            <a:r>
              <a:rPr lang="en-ZA" sz="700" dirty="0">
                <a:effectLst/>
                <a:latin typeface="Arial Narrow"/>
                <a:ea typeface="Calibri"/>
                <a:cs typeface="Helvetica-Light"/>
              </a:rPr>
              <a:t>Tel: 012 661 3140 / Fax: 012 661 5046</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 DURBAN</a:t>
            </a:r>
            <a:endParaRPr lang="en-ZA" sz="700" dirty="0">
              <a:effectLst/>
              <a:ea typeface="Calibri"/>
              <a:cs typeface="Times New Roman"/>
            </a:endParaRPr>
          </a:p>
          <a:p>
            <a:pPr algn="ctr"/>
            <a:r>
              <a:rPr lang="en-ZA" sz="700" dirty="0">
                <a:effectLst/>
                <a:latin typeface="Arial Narrow"/>
                <a:ea typeface="Calibri"/>
                <a:cs typeface="Helvetica-Light"/>
              </a:rPr>
              <a:t>Suite 6, 3 Rydall Vale Office Park</a:t>
            </a:r>
            <a:endParaRPr lang="en-ZA" sz="700" dirty="0">
              <a:effectLst/>
              <a:ea typeface="Calibri"/>
              <a:cs typeface="Times New Roman"/>
            </a:endParaRPr>
          </a:p>
          <a:p>
            <a:pPr algn="ctr"/>
            <a:r>
              <a:rPr lang="en-ZA" sz="700" dirty="0">
                <a:effectLst/>
                <a:latin typeface="Arial Narrow"/>
                <a:ea typeface="Calibri"/>
                <a:cs typeface="Helvetica-Light"/>
              </a:rPr>
              <a:t>Douglas Saunders Drive</a:t>
            </a:r>
            <a:endParaRPr lang="en-ZA" sz="700" dirty="0">
              <a:effectLst/>
              <a:ea typeface="Calibri"/>
              <a:cs typeface="Times New Roman"/>
            </a:endParaRPr>
          </a:p>
          <a:p>
            <a:pPr algn="ctr"/>
            <a:r>
              <a:rPr lang="en-ZA" sz="700" dirty="0">
                <a:effectLst/>
                <a:latin typeface="Arial Narrow"/>
                <a:ea typeface="Calibri"/>
                <a:cs typeface="Helvetica-Light"/>
              </a:rPr>
              <a:t>La Lucia Ridge, Durban, 4019</a:t>
            </a:r>
            <a:endParaRPr lang="en-ZA" sz="700" dirty="0">
              <a:effectLst/>
              <a:ea typeface="Calibri"/>
              <a:cs typeface="Times New Roman"/>
            </a:endParaRPr>
          </a:p>
          <a:p>
            <a:pPr algn="ctr"/>
            <a:r>
              <a:rPr lang="en-ZA" sz="700" dirty="0">
                <a:effectLst/>
                <a:latin typeface="Arial Narrow"/>
                <a:ea typeface="Calibri"/>
                <a:cs typeface="Helvetica-Light"/>
              </a:rPr>
              <a:t>Tel: 031 566 5407 / Fax: 031 566 5282</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EAST LONDON</a:t>
            </a:r>
            <a:endParaRPr lang="en-ZA" sz="700" dirty="0">
              <a:effectLst/>
              <a:ea typeface="Calibri"/>
              <a:cs typeface="Times New Roman"/>
            </a:endParaRPr>
          </a:p>
          <a:p>
            <a:pPr algn="ctr"/>
            <a:r>
              <a:rPr lang="en-ZA" sz="700" dirty="0">
                <a:effectLst/>
                <a:latin typeface="Arial Narrow"/>
                <a:ea typeface="Calibri"/>
                <a:cs typeface="Helvetica-Light"/>
              </a:rPr>
              <a:t>9 Windsor Road, Vincent</a:t>
            </a:r>
            <a:endParaRPr lang="en-ZA" sz="700" dirty="0">
              <a:effectLst/>
              <a:ea typeface="Calibri"/>
              <a:cs typeface="Times New Roman"/>
            </a:endParaRPr>
          </a:p>
          <a:p>
            <a:pPr algn="ctr"/>
            <a:r>
              <a:rPr lang="en-ZA" sz="700" dirty="0">
                <a:effectLst/>
                <a:latin typeface="Arial Narrow"/>
                <a:ea typeface="Calibri"/>
                <a:cs typeface="Helvetica-Light"/>
              </a:rPr>
              <a:t>East London, 5247</a:t>
            </a:r>
            <a:endParaRPr lang="en-ZA" sz="700" dirty="0">
              <a:effectLst/>
              <a:ea typeface="Calibri"/>
              <a:cs typeface="Times New Roman"/>
            </a:endParaRPr>
          </a:p>
          <a:p>
            <a:pPr algn="ctr"/>
            <a:r>
              <a:rPr lang="en-ZA" sz="700" dirty="0">
                <a:effectLst/>
                <a:latin typeface="Arial Narrow"/>
                <a:ea typeface="Calibri"/>
                <a:cs typeface="Helvetica-Light"/>
              </a:rPr>
              <a:t>Tel: 043 726 2727 / Fax: 043 726 6982</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 KIMBERLEY</a:t>
            </a:r>
            <a:endParaRPr lang="en-ZA" sz="700" dirty="0">
              <a:effectLst/>
              <a:ea typeface="Calibri"/>
              <a:cs typeface="Times New Roman"/>
            </a:endParaRPr>
          </a:p>
          <a:p>
            <a:pPr algn="ctr"/>
            <a:r>
              <a:rPr lang="en-ZA" sz="700" dirty="0">
                <a:effectLst/>
                <a:latin typeface="Arial Narrow"/>
                <a:ea typeface="Calibri"/>
                <a:cs typeface="Helvetica-Light"/>
              </a:rPr>
              <a:t>2 Rhodes Avenue, Rhodesdene</a:t>
            </a:r>
            <a:endParaRPr lang="en-ZA" sz="700" dirty="0">
              <a:effectLst/>
              <a:ea typeface="Calibri"/>
              <a:cs typeface="Times New Roman"/>
            </a:endParaRPr>
          </a:p>
          <a:p>
            <a:pPr algn="ctr"/>
            <a:r>
              <a:rPr lang="en-ZA" sz="700" dirty="0">
                <a:effectLst/>
                <a:latin typeface="Arial Narrow"/>
                <a:ea typeface="Calibri"/>
                <a:cs typeface="Helvetica-Light"/>
              </a:rPr>
              <a:t>Kimberley, 8300</a:t>
            </a:r>
            <a:endParaRPr lang="en-ZA" sz="700" dirty="0">
              <a:effectLst/>
              <a:ea typeface="Calibri"/>
              <a:cs typeface="Times New Roman"/>
            </a:endParaRPr>
          </a:p>
          <a:p>
            <a:pPr algn="ctr"/>
            <a:r>
              <a:rPr lang="en-ZA" sz="700" dirty="0">
                <a:effectLst/>
                <a:latin typeface="Arial Narrow"/>
                <a:ea typeface="Calibri"/>
                <a:cs typeface="Helvetica-Light"/>
              </a:rPr>
              <a:t>Tel: 053 861 1589 / Fax: 053 861 1118</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 POLOKWANE</a:t>
            </a:r>
            <a:endParaRPr lang="en-ZA" sz="700" dirty="0">
              <a:effectLst/>
              <a:ea typeface="Calibri"/>
              <a:cs typeface="Times New Roman"/>
            </a:endParaRPr>
          </a:p>
          <a:p>
            <a:pPr algn="ctr"/>
            <a:r>
              <a:rPr lang="en-ZA" sz="700" dirty="0">
                <a:effectLst/>
                <a:latin typeface="Arial Narrow"/>
                <a:ea typeface="Calibri"/>
                <a:cs typeface="Helvetica-Light"/>
              </a:rPr>
              <a:t>Suite 7, Ficus Park</a:t>
            </a:r>
            <a:endParaRPr lang="en-ZA" sz="700" dirty="0">
              <a:effectLst/>
              <a:ea typeface="Calibri"/>
              <a:cs typeface="Times New Roman"/>
            </a:endParaRPr>
          </a:p>
          <a:p>
            <a:pPr algn="ctr"/>
            <a:r>
              <a:rPr lang="en-ZA" sz="700" dirty="0">
                <a:effectLst/>
                <a:latin typeface="Arial Narrow"/>
                <a:ea typeface="Calibri"/>
                <a:cs typeface="Helvetica-Light"/>
              </a:rPr>
              <a:t>15 Pierre Street</a:t>
            </a:r>
            <a:endParaRPr lang="en-ZA" sz="700" dirty="0">
              <a:effectLst/>
              <a:ea typeface="Calibri"/>
              <a:cs typeface="Times New Roman"/>
            </a:endParaRPr>
          </a:p>
          <a:p>
            <a:pPr algn="ctr"/>
            <a:r>
              <a:rPr lang="en-ZA" sz="700" dirty="0">
                <a:effectLst/>
                <a:latin typeface="Arial Narrow"/>
                <a:ea typeface="Calibri"/>
                <a:cs typeface="Helvetica-Light"/>
              </a:rPr>
              <a:t>Polokwane, 0787</a:t>
            </a:r>
            <a:endParaRPr lang="en-ZA" sz="700" dirty="0">
              <a:effectLst/>
              <a:ea typeface="Calibri"/>
              <a:cs typeface="Times New Roman"/>
            </a:endParaRPr>
          </a:p>
          <a:p>
            <a:pPr algn="ctr"/>
            <a:r>
              <a:rPr lang="en-ZA" sz="700" dirty="0">
                <a:effectLst/>
                <a:latin typeface="Arial Narrow"/>
                <a:ea typeface="Calibri"/>
                <a:cs typeface="Helvetica-Light"/>
              </a:rPr>
              <a:t>Tel: 015 296 3028 / Fax: 015 296 3194</a:t>
            </a:r>
            <a:endParaRPr lang="en-ZA" sz="700" dirty="0">
              <a:effectLst/>
              <a:ea typeface="Calibri"/>
              <a:cs typeface="Times New Roman"/>
            </a:endParaRPr>
          </a:p>
          <a:p>
            <a:pPr algn="ctr">
              <a:spcBef>
                <a:spcPts val="600"/>
              </a:spcBef>
            </a:pPr>
            <a:r>
              <a:rPr lang="en-ZA" sz="700" b="1" dirty="0">
                <a:solidFill>
                  <a:srgbClr val="C00000"/>
                </a:solidFill>
                <a:effectLst/>
                <a:latin typeface="Arial Narrow"/>
                <a:ea typeface="Calibri"/>
                <a:cs typeface="Helvetica-Light"/>
              </a:rPr>
              <a:t>RUSTENBURG</a:t>
            </a:r>
            <a:endParaRPr lang="en-ZA" sz="700" dirty="0">
              <a:effectLst/>
              <a:ea typeface="Calibri"/>
              <a:cs typeface="Times New Roman"/>
            </a:endParaRPr>
          </a:p>
          <a:p>
            <a:pPr algn="ctr"/>
            <a:r>
              <a:rPr lang="en-ZA" sz="700" dirty="0">
                <a:effectLst/>
                <a:latin typeface="Arial Narrow"/>
                <a:ea typeface="Calibri"/>
                <a:cs typeface="Helvetica-Light"/>
              </a:rPr>
              <a:t>12 Safari Avenue, Safari Gardens</a:t>
            </a:r>
            <a:endParaRPr lang="en-ZA" sz="700" dirty="0">
              <a:effectLst/>
              <a:ea typeface="Calibri"/>
              <a:cs typeface="Times New Roman"/>
            </a:endParaRPr>
          </a:p>
          <a:p>
            <a:pPr algn="ctr"/>
            <a:r>
              <a:rPr lang="en-ZA" sz="700" dirty="0">
                <a:effectLst/>
                <a:latin typeface="Arial Narrow"/>
                <a:ea typeface="Calibri"/>
                <a:cs typeface="Helvetica-Light"/>
              </a:rPr>
              <a:t>Rustenburg, 0299</a:t>
            </a:r>
            <a:endParaRPr lang="en-ZA" sz="700" dirty="0">
              <a:effectLst/>
              <a:ea typeface="Calibri"/>
              <a:cs typeface="Times New Roman"/>
            </a:endParaRPr>
          </a:p>
          <a:p>
            <a:pPr algn="ctr"/>
            <a:r>
              <a:rPr lang="en-ZA" sz="700" dirty="0">
                <a:effectLst/>
                <a:latin typeface="Arial Narrow"/>
                <a:ea typeface="Calibri"/>
                <a:cs typeface="Helvetica-Light"/>
              </a:rPr>
              <a:t>PostNet Suite 810</a:t>
            </a:r>
            <a:endParaRPr lang="en-ZA" sz="700" dirty="0">
              <a:effectLst/>
              <a:ea typeface="Calibri"/>
              <a:cs typeface="Times New Roman"/>
            </a:endParaRPr>
          </a:p>
          <a:p>
            <a:pPr algn="ctr"/>
            <a:r>
              <a:rPr lang="en-ZA" sz="700" dirty="0">
                <a:effectLst/>
                <a:latin typeface="Arial Narrow"/>
                <a:ea typeface="Calibri"/>
                <a:cs typeface="Helvetica-Light"/>
              </a:rPr>
              <a:t>Tel: 014 592 8908 / Fax: 014 592 8898</a:t>
            </a:r>
            <a:endParaRPr lang="en-ZA" sz="700" dirty="0">
              <a:effectLst/>
              <a:ea typeface="Calibri"/>
              <a:cs typeface="Times New Roman"/>
            </a:endParaRPr>
          </a:p>
          <a:p>
            <a:pPr algn="ctr"/>
            <a:r>
              <a:rPr lang="en-ZA" sz="700" b="1" dirty="0">
                <a:effectLst/>
                <a:latin typeface="Arial Narrow"/>
                <a:ea typeface="Calibri"/>
                <a:cs typeface="Arial"/>
              </a:rPr>
              <a:t> </a:t>
            </a:r>
            <a:endParaRPr lang="en-ZA" sz="700" dirty="0">
              <a:effectLst/>
              <a:ea typeface="Calibri"/>
              <a:cs typeface="Times New Roman"/>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8488" y="5584261"/>
            <a:ext cx="1800000" cy="1085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a:extLst>
              <a:ext uri="{FF2B5EF4-FFF2-40B4-BE49-F238E27FC236}">
                <a16:creationId xmlns="" xmlns:a16="http://schemas.microsoft.com/office/drawing/2014/main" id="{1E057DF4-37AF-4676-AF65-12E1C535746C}"/>
              </a:ext>
            </a:extLst>
          </p:cNvPr>
          <p:cNvSpPr/>
          <p:nvPr/>
        </p:nvSpPr>
        <p:spPr>
          <a:xfrm>
            <a:off x="233916" y="4869160"/>
            <a:ext cx="6522689" cy="910186"/>
          </a:xfrm>
          <a:prstGeom prst="rect">
            <a:avLst/>
          </a:prstGeom>
        </p:spPr>
        <p:txBody>
          <a:bodyPr wrap="square">
            <a:spAutoFit/>
          </a:bodyPr>
          <a:lstStyle/>
          <a:p>
            <a:pPr algn="just"/>
            <a:endParaRPr lang="en-US" sz="1000" dirty="0">
              <a:solidFill>
                <a:schemeClr val="bg1"/>
              </a:solidFill>
              <a:latin typeface="Arial" panose="020B0604020202020204" pitchFamily="34" charset="0"/>
              <a:cs typeface="Arial" panose="020B0604020202020204" pitchFamily="34" charset="0"/>
            </a:endParaRPr>
          </a:p>
          <a:p>
            <a:pPr algn="just">
              <a:lnSpc>
                <a:spcPct val="150000"/>
              </a:lnSpc>
            </a:pPr>
            <a:r>
              <a:rPr lang="en-US" sz="1000" dirty="0">
                <a:solidFill>
                  <a:schemeClr val="bg1"/>
                </a:solidFill>
                <a:latin typeface="Arial" panose="020B0604020202020204" pitchFamily="34" charset="0"/>
                <a:cs typeface="Arial" panose="020B0604020202020204" pitchFamily="34" charset="0"/>
              </a:rPr>
              <a:t>“Auditees have a poor track record in dealing with irregular expenditure and ensuring accountability. The year-end balance of irregular expenditure that had accumulated over many years and had not been dealt with (through recovery, condonement or write-off</a:t>
            </a:r>
            <a:r>
              <a:rPr lang="en-US" sz="1000" dirty="0" smtClean="0">
                <a:solidFill>
                  <a:schemeClr val="bg1"/>
                </a:solidFill>
                <a:latin typeface="Arial" panose="020B0604020202020204" pitchFamily="34" charset="0"/>
                <a:cs typeface="Arial" panose="020B0604020202020204" pitchFamily="34" charset="0"/>
              </a:rPr>
              <a:t>)</a:t>
            </a:r>
            <a:endParaRPr lang="en-ZA" sz="1000" i="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 xmlns:a16="http://schemas.microsoft.com/office/drawing/2014/main" id="{77C1CCAD-3B5A-4793-9432-CA78F44162D8}"/>
              </a:ext>
            </a:extLst>
          </p:cNvPr>
          <p:cNvSpPr txBox="1"/>
          <p:nvPr/>
        </p:nvSpPr>
        <p:spPr>
          <a:xfrm>
            <a:off x="35496" y="84734"/>
            <a:ext cx="6913000" cy="2376264"/>
          </a:xfrm>
          <a:prstGeom prst="rect">
            <a:avLst/>
          </a:prstGeom>
          <a:solidFill>
            <a:schemeClr val="bg1"/>
          </a:solidFill>
        </p:spPr>
        <p:txBody>
          <a:bodyPr wrap="square" rtlCol="0">
            <a:spAutoFit/>
          </a:bodyPr>
          <a:lstStyle/>
          <a:p>
            <a:endParaRPr lang="en-ZA" dirty="0"/>
          </a:p>
        </p:txBody>
      </p:sp>
    </p:spTree>
    <p:extLst>
      <p:ext uri="{BB962C8B-B14F-4D97-AF65-F5344CB8AC3E}">
        <p14:creationId xmlns:p14="http://schemas.microsoft.com/office/powerpoint/2010/main" val="3848240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1">
              <a:lnSpc>
                <a:spcPct val="80000"/>
              </a:lnSpc>
            </a:pPr>
            <a:r>
              <a:rPr lang="en-ZA" spc="150" dirty="0">
                <a:solidFill>
                  <a:schemeClr val="tx1"/>
                </a:solidFill>
                <a:latin typeface="Arial" panose="020B0604020202020204" pitchFamily="34" charset="0"/>
                <a:cs typeface="Arial" panose="020B0604020202020204" pitchFamily="34" charset="0"/>
              </a:rPr>
              <a:t>Does the municipality have sole suppliers?</a:t>
            </a:r>
          </a:p>
          <a:p>
            <a:pPr lvl="1">
              <a:lnSpc>
                <a:spcPct val="80000"/>
              </a:lnSpc>
            </a:pPr>
            <a:r>
              <a:rPr lang="en-ZA" spc="150" dirty="0">
                <a:solidFill>
                  <a:schemeClr val="tx1"/>
                </a:solidFill>
                <a:latin typeface="Arial" panose="020B0604020202020204" pitchFamily="34" charset="0"/>
                <a:cs typeface="Arial" panose="020B0604020202020204" pitchFamily="34" charset="0"/>
              </a:rPr>
              <a:t>Has the cost containment circular been appropriately considered before goods and services have been procured</a:t>
            </a:r>
          </a:p>
          <a:p>
            <a:pPr lvl="1">
              <a:lnSpc>
                <a:spcPct val="80000"/>
              </a:lnSpc>
            </a:pPr>
            <a:r>
              <a:rPr lang="en-ZA" spc="150" dirty="0">
                <a:solidFill>
                  <a:schemeClr val="tx1"/>
                </a:solidFill>
                <a:latin typeface="Arial" panose="020B0604020202020204" pitchFamily="34" charset="0"/>
                <a:cs typeface="Arial" panose="020B0604020202020204" pitchFamily="34" charset="0"/>
              </a:rPr>
              <a:t>Does the municipality take a </a:t>
            </a:r>
            <a:r>
              <a:rPr lang="en-ZA" spc="150" dirty="0">
                <a:solidFill>
                  <a:schemeClr val="tx1"/>
                </a:solidFill>
                <a:latin typeface="Arial" panose="020B0604020202020204" pitchFamily="34" charset="0"/>
                <a:cs typeface="Arial" panose="020B0604020202020204" pitchFamily="34" charset="0"/>
              </a:rPr>
              <a:t>conscious </a:t>
            </a:r>
            <a:r>
              <a:rPr lang="en-ZA" spc="150" dirty="0">
                <a:solidFill>
                  <a:schemeClr val="tx1"/>
                </a:solidFill>
                <a:latin typeface="Arial" panose="020B0604020202020204" pitchFamily="34" charset="0"/>
                <a:cs typeface="Arial" panose="020B0604020202020204" pitchFamily="34" charset="0"/>
              </a:rPr>
              <a:t>decision to identify the internal expertise, capacity and resources before procuring from external service providers</a:t>
            </a:r>
            <a:r>
              <a:rPr lang="en-ZA" spc="150" dirty="0">
                <a:solidFill>
                  <a:schemeClr val="tx1"/>
                </a:solidFill>
                <a:latin typeface="Arial" panose="020B0604020202020204" pitchFamily="34" charset="0"/>
                <a:cs typeface="Arial" panose="020B0604020202020204" pitchFamily="34" charset="0"/>
              </a:rPr>
              <a:t>.</a:t>
            </a:r>
          </a:p>
          <a:p>
            <a:pPr marL="457200" lvl="1" indent="0">
              <a:lnSpc>
                <a:spcPct val="80000"/>
              </a:lnSpc>
              <a:buNone/>
            </a:pPr>
            <a:endParaRPr lang="en-ZA" spc="150" dirty="0">
              <a:solidFill>
                <a:schemeClr val="tx1"/>
              </a:solidFill>
              <a:latin typeface="Arial" panose="020B0604020202020204" pitchFamily="34" charset="0"/>
              <a:cs typeface="Arial" panose="020B0604020202020204" pitchFamily="34" charset="0"/>
            </a:endParaRPr>
          </a:p>
          <a:p>
            <a:pPr marL="457200" lvl="1" indent="0">
              <a:lnSpc>
                <a:spcPct val="80000"/>
              </a:lnSpc>
              <a:buNone/>
            </a:pPr>
            <a:r>
              <a:rPr lang="en-ZA" spc="150" dirty="0">
                <a:solidFill>
                  <a:schemeClr val="tx1"/>
                </a:solidFill>
                <a:latin typeface="Arial" panose="020B0604020202020204" pitchFamily="34" charset="0"/>
                <a:cs typeface="Arial" panose="020B0604020202020204" pitchFamily="34" charset="0"/>
              </a:rPr>
              <a:t>NB. Using locality as a functionality criteria is prohibited though. However, for such services as transport, and catering, the municipality can take a conscious decision to award service providers who are listed on the CSD database as within the municipal and district boundaries for as that is the most convenient way of procuring such services.</a:t>
            </a:r>
          </a:p>
          <a:p>
            <a:pPr lvl="1">
              <a:lnSpc>
                <a:spcPct val="80000"/>
              </a:lnSpc>
            </a:pPr>
            <a:endParaRPr lang="en-ZA" sz="1600" dirty="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10</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a:t>
            </a:r>
            <a:r>
              <a:rPr lang="en-ZA" sz="1600" b="1" dirty="0">
                <a:solidFill>
                  <a:srgbClr val="00B050"/>
                </a:solidFill>
                <a:latin typeface="Arial" panose="020B0604020202020204" pitchFamily="34" charset="0"/>
                <a:cs typeface="Arial" panose="020B0604020202020204" pitchFamily="34" charset="0"/>
              </a:rPr>
              <a:t>DEVIATIONS FROM POOR PLANNING</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5157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6"/>
            <a:ext cx="8331692" cy="4605691"/>
          </a:xfrm>
        </p:spPr>
        <p:txBody>
          <a:bodyPr>
            <a:normAutofit fontScale="92500" lnSpcReduction="10000"/>
          </a:bodyPr>
          <a:lstStyle/>
          <a:p>
            <a:pPr marL="457200" lvl="1" indent="0">
              <a:lnSpc>
                <a:spcPct val="80000"/>
              </a:lnSpc>
              <a:buNone/>
            </a:pPr>
            <a:r>
              <a:rPr lang="en-ZA" spc="150" dirty="0">
                <a:solidFill>
                  <a:schemeClr val="tx1"/>
                </a:solidFill>
                <a:latin typeface="Arial" panose="020B0604020202020204" pitchFamily="34" charset="0"/>
                <a:cs typeface="Arial" panose="020B0604020202020204" pitchFamily="34" charset="0"/>
              </a:rPr>
              <a:t>The municipality must:</a:t>
            </a:r>
          </a:p>
          <a:p>
            <a:pPr lvl="1">
              <a:lnSpc>
                <a:spcPct val="80000"/>
              </a:lnSpc>
            </a:pPr>
            <a:r>
              <a:rPr lang="en-ZA" spc="150" dirty="0">
                <a:solidFill>
                  <a:schemeClr val="tx1"/>
                </a:solidFill>
                <a:latin typeface="Arial" panose="020B0604020202020204" pitchFamily="34" charset="0"/>
                <a:cs typeface="Arial" panose="020B0604020202020204" pitchFamily="34" charset="0"/>
              </a:rPr>
              <a:t>Develop a cost containment policy as required in the Cost </a:t>
            </a:r>
            <a:endParaRPr lang="en-ZA" spc="150" dirty="0" smtClean="0">
              <a:solidFill>
                <a:schemeClr val="tx1"/>
              </a:solidFill>
              <a:latin typeface="Arial" panose="020B0604020202020204" pitchFamily="34" charset="0"/>
              <a:cs typeface="Arial" panose="020B0604020202020204" pitchFamily="34" charset="0"/>
            </a:endParaRPr>
          </a:p>
          <a:p>
            <a:pPr marL="365760" lvl="1" indent="0">
              <a:lnSpc>
                <a:spcPct val="80000"/>
              </a:lnSpc>
              <a:buNone/>
            </a:pPr>
            <a:r>
              <a:rPr lang="en-ZA" spc="150" dirty="0">
                <a:solidFill>
                  <a:schemeClr val="tx1"/>
                </a:solidFill>
                <a:latin typeface="Arial" panose="020B0604020202020204" pitchFamily="34" charset="0"/>
                <a:cs typeface="Arial" panose="020B0604020202020204" pitchFamily="34" charset="0"/>
              </a:rPr>
              <a:t> </a:t>
            </a:r>
            <a:r>
              <a:rPr lang="en-ZA" spc="150" dirty="0" smtClean="0">
                <a:solidFill>
                  <a:schemeClr val="tx1"/>
                </a:solidFill>
                <a:latin typeface="Arial" panose="020B0604020202020204" pitchFamily="34" charset="0"/>
                <a:cs typeface="Arial" panose="020B0604020202020204" pitchFamily="34" charset="0"/>
              </a:rPr>
              <a:t> Containment </a:t>
            </a:r>
            <a:r>
              <a:rPr lang="en-ZA" spc="150" dirty="0">
                <a:solidFill>
                  <a:schemeClr val="tx1"/>
                </a:solidFill>
                <a:latin typeface="Arial" panose="020B0604020202020204" pitchFamily="34" charset="0"/>
                <a:cs typeface="Arial" panose="020B0604020202020204" pitchFamily="34" charset="0"/>
              </a:rPr>
              <a:t>Government Gazette No 42514</a:t>
            </a:r>
          </a:p>
          <a:p>
            <a:pPr lvl="1">
              <a:lnSpc>
                <a:spcPct val="80000"/>
              </a:lnSpc>
            </a:pPr>
            <a:r>
              <a:rPr lang="en-ZA" spc="150" dirty="0" smtClean="0">
                <a:solidFill>
                  <a:schemeClr val="tx1"/>
                </a:solidFill>
                <a:latin typeface="Arial" panose="020B0604020202020204" pitchFamily="34" charset="0"/>
                <a:cs typeface="Arial" panose="020B0604020202020204" pitchFamily="34" charset="0"/>
              </a:rPr>
              <a:t>Cost </a:t>
            </a:r>
            <a:r>
              <a:rPr lang="en-ZA" spc="150" dirty="0">
                <a:solidFill>
                  <a:schemeClr val="tx1"/>
                </a:solidFill>
                <a:latin typeface="Arial" panose="020B0604020202020204" pitchFamily="34" charset="0"/>
                <a:cs typeface="Arial" panose="020B0604020202020204" pitchFamily="34" charset="0"/>
              </a:rPr>
              <a:t>containment circular  to be referred to </a:t>
            </a:r>
            <a:r>
              <a:rPr lang="en-ZA" spc="150" dirty="0">
                <a:solidFill>
                  <a:schemeClr val="tx1"/>
                </a:solidFill>
                <a:latin typeface="Arial" panose="020B0604020202020204" pitchFamily="34" charset="0"/>
                <a:cs typeface="Arial" panose="020B0604020202020204" pitchFamily="34" charset="0"/>
              </a:rPr>
              <a:t>every time </a:t>
            </a:r>
            <a:r>
              <a:rPr lang="en-ZA" spc="150" dirty="0">
                <a:solidFill>
                  <a:schemeClr val="tx1"/>
                </a:solidFill>
                <a:latin typeface="Arial" panose="020B0604020202020204" pitchFamily="34" charset="0"/>
                <a:cs typeface="Arial" panose="020B0604020202020204" pitchFamily="34" charset="0"/>
              </a:rPr>
              <a:t>the SCM </a:t>
            </a:r>
            <a:endParaRPr lang="en-ZA" spc="150" dirty="0" smtClean="0">
              <a:solidFill>
                <a:schemeClr val="tx1"/>
              </a:solidFill>
              <a:latin typeface="Arial" panose="020B0604020202020204" pitchFamily="34" charset="0"/>
              <a:cs typeface="Arial" panose="020B0604020202020204" pitchFamily="34" charset="0"/>
            </a:endParaRPr>
          </a:p>
          <a:p>
            <a:pPr marL="365760" lvl="1" indent="0">
              <a:lnSpc>
                <a:spcPct val="80000"/>
              </a:lnSpc>
              <a:buNone/>
            </a:pPr>
            <a:r>
              <a:rPr lang="en-ZA" spc="150" dirty="0">
                <a:solidFill>
                  <a:schemeClr val="tx1"/>
                </a:solidFill>
                <a:latin typeface="Arial" panose="020B0604020202020204" pitchFamily="34" charset="0"/>
                <a:cs typeface="Arial" panose="020B0604020202020204" pitchFamily="34" charset="0"/>
              </a:rPr>
              <a:t> </a:t>
            </a:r>
            <a:r>
              <a:rPr lang="en-ZA" spc="150" dirty="0" smtClean="0">
                <a:solidFill>
                  <a:schemeClr val="tx1"/>
                </a:solidFill>
                <a:latin typeface="Arial" panose="020B0604020202020204" pitchFamily="34" charset="0"/>
                <a:cs typeface="Arial" panose="020B0604020202020204" pitchFamily="34" charset="0"/>
              </a:rPr>
              <a:t>  unit </a:t>
            </a:r>
            <a:r>
              <a:rPr lang="en-ZA" spc="150" dirty="0">
                <a:solidFill>
                  <a:schemeClr val="tx1"/>
                </a:solidFill>
                <a:latin typeface="Arial" panose="020B0604020202020204" pitchFamily="34" charset="0"/>
                <a:cs typeface="Arial" panose="020B0604020202020204" pitchFamily="34" charset="0"/>
              </a:rPr>
              <a:t>is procuring goods and services for the municipality</a:t>
            </a:r>
          </a:p>
          <a:p>
            <a:pPr lvl="1">
              <a:lnSpc>
                <a:spcPct val="80000"/>
              </a:lnSpc>
            </a:pPr>
            <a:r>
              <a:rPr lang="en-ZA" spc="150" dirty="0">
                <a:solidFill>
                  <a:schemeClr val="tx1"/>
                </a:solidFill>
                <a:latin typeface="Arial" panose="020B0604020202020204" pitchFamily="34" charset="0"/>
                <a:cs typeface="Arial" panose="020B0604020202020204" pitchFamily="34" charset="0"/>
              </a:rPr>
              <a:t>Align the SLAs to dictates of the cost containment circular. Penalty clauses, training and transfer of skills  for consultants.</a:t>
            </a:r>
          </a:p>
          <a:p>
            <a:pPr lvl="1">
              <a:lnSpc>
                <a:spcPct val="80000"/>
              </a:lnSpc>
            </a:pPr>
            <a:r>
              <a:rPr lang="en-ZA" spc="150" dirty="0">
                <a:solidFill>
                  <a:schemeClr val="tx1"/>
                </a:solidFill>
                <a:latin typeface="Arial" panose="020B0604020202020204" pitchFamily="34" charset="0"/>
                <a:cs typeface="Arial" panose="020B0604020202020204" pitchFamily="34" charset="0"/>
              </a:rPr>
              <a:t>Refuse </a:t>
            </a:r>
            <a:r>
              <a:rPr lang="en-ZA" spc="150" dirty="0">
                <a:solidFill>
                  <a:schemeClr val="tx1"/>
                </a:solidFill>
                <a:latin typeface="Arial" panose="020B0604020202020204" pitchFamily="34" charset="0"/>
                <a:cs typeface="Arial" panose="020B0604020202020204" pitchFamily="34" charset="0"/>
              </a:rPr>
              <a:t>accommodation </a:t>
            </a:r>
            <a:r>
              <a:rPr lang="en-ZA" spc="150" dirty="0">
                <a:solidFill>
                  <a:schemeClr val="tx1"/>
                </a:solidFill>
                <a:latin typeface="Arial" panose="020B0604020202020204" pitchFamily="34" charset="0"/>
                <a:cs typeface="Arial" panose="020B0604020202020204" pitchFamily="34" charset="0"/>
              </a:rPr>
              <a:t>and travel where the quoted amounts are beyond the levels prescribed by  National Treasury</a:t>
            </a:r>
          </a:p>
          <a:p>
            <a:pPr lvl="1">
              <a:lnSpc>
                <a:spcPct val="80000"/>
              </a:lnSpc>
            </a:pPr>
            <a:r>
              <a:rPr lang="en-ZA" spc="150" dirty="0">
                <a:solidFill>
                  <a:schemeClr val="tx1"/>
                </a:solidFill>
                <a:latin typeface="Arial" panose="020B0604020202020204" pitchFamily="34" charset="0"/>
                <a:cs typeface="Arial" panose="020B0604020202020204" pitchFamily="34" charset="0"/>
              </a:rPr>
              <a:t>Refuse to approve quotations for catering if the events are specifically prohibited by the Cost containment circular.</a:t>
            </a:r>
          </a:p>
          <a:p>
            <a:pPr lvl="1">
              <a:lnSpc>
                <a:spcPct val="80000"/>
              </a:lnSpc>
            </a:pPr>
            <a:r>
              <a:rPr lang="en-ZA" spc="150" dirty="0">
                <a:solidFill>
                  <a:schemeClr val="tx1"/>
                </a:solidFill>
                <a:latin typeface="Arial" panose="020B0604020202020204" pitchFamily="34" charset="0"/>
                <a:cs typeface="Arial" panose="020B0604020202020204" pitchFamily="34" charset="0"/>
              </a:rPr>
              <a:t>Cutting down on advertising . Before approving an order, has the SCM unit considered the municipal website.</a:t>
            </a:r>
          </a:p>
          <a:p>
            <a:pPr lvl="1">
              <a:lnSpc>
                <a:spcPct val="80000"/>
              </a:lnSpc>
            </a:pPr>
            <a:r>
              <a:rPr lang="en-ZA" spc="150" dirty="0">
                <a:solidFill>
                  <a:schemeClr val="tx1"/>
                </a:solidFill>
                <a:latin typeface="Arial" panose="020B0604020202020204" pitchFamily="34" charset="0"/>
                <a:cs typeface="Arial" panose="020B0604020202020204" pitchFamily="34" charset="0"/>
              </a:rPr>
              <a:t>Has the SCM unit done a checklist on the cost containment circular on all quotations received before submission of appointment letters/orders to the Accounting Officer for approval?</a:t>
            </a:r>
          </a:p>
          <a:p>
            <a:pPr lvl="1">
              <a:lnSpc>
                <a:spcPct val="80000"/>
              </a:lnSpc>
            </a:pPr>
            <a:r>
              <a:rPr lang="en-ZA" spc="150" dirty="0">
                <a:solidFill>
                  <a:schemeClr val="tx1"/>
                </a:solidFill>
                <a:latin typeface="Arial" panose="020B0604020202020204" pitchFamily="34" charset="0"/>
                <a:cs typeface="Arial" panose="020B0604020202020204" pitchFamily="34" charset="0"/>
              </a:rPr>
              <a:t>Are the reasons on procuring  properly motivated and would not result in the flouting of the cost containment circular.</a:t>
            </a:r>
          </a:p>
          <a:p>
            <a:pPr lvl="1">
              <a:lnSpc>
                <a:spcPct val="80000"/>
              </a:lnSpc>
            </a:pPr>
            <a:r>
              <a:rPr lang="en-US" spc="150" dirty="0">
                <a:solidFill>
                  <a:schemeClr val="tx1"/>
                </a:solidFill>
                <a:latin typeface="Arial" panose="020B0604020202020204" pitchFamily="34" charset="0"/>
                <a:cs typeface="Arial" panose="020B0604020202020204" pitchFamily="34" charset="0"/>
              </a:rPr>
              <a:t>The cost containment circular contains a clause that only SAPS are allowed to do security </a:t>
            </a:r>
            <a:r>
              <a:rPr lang="en-US" spc="150" dirty="0">
                <a:solidFill>
                  <a:schemeClr val="tx1"/>
                </a:solidFill>
                <a:latin typeface="Arial" panose="020B0604020202020204" pitchFamily="34" charset="0"/>
                <a:cs typeface="Arial" panose="020B0604020202020204" pitchFamily="34" charset="0"/>
              </a:rPr>
              <a:t>assessments </a:t>
            </a:r>
            <a:r>
              <a:rPr lang="en-US" spc="150" dirty="0">
                <a:solidFill>
                  <a:schemeClr val="tx1"/>
                </a:solidFill>
                <a:latin typeface="Arial" panose="020B0604020202020204" pitchFamily="34" charset="0"/>
                <a:cs typeface="Arial" panose="020B0604020202020204" pitchFamily="34" charset="0"/>
              </a:rPr>
              <a:t>for  Political Officer Bearers and key officials</a:t>
            </a:r>
          </a:p>
          <a:p>
            <a:pPr lvl="1">
              <a:lnSpc>
                <a:spcPct val="80000"/>
              </a:lnSpc>
            </a:pPr>
            <a:endParaRPr lang="en-ZA" sz="1600" dirty="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11</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a:t>
            </a:r>
            <a:r>
              <a:rPr lang="en-ZA" sz="1600" b="1" dirty="0" smtClean="0">
                <a:solidFill>
                  <a:srgbClr val="00B050"/>
                </a:solidFill>
                <a:latin typeface="Arial" panose="020B0604020202020204" pitchFamily="34" charset="0"/>
                <a:cs typeface="Arial" panose="020B0604020202020204" pitchFamily="34" charset="0"/>
              </a:rPr>
              <a:t>COST CONTAINMENT CIRCULAR</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187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1">
              <a:lnSpc>
                <a:spcPct val="80000"/>
              </a:lnSpc>
            </a:pPr>
            <a:r>
              <a:rPr lang="en-ZA" sz="1700" spc="150" dirty="0">
                <a:solidFill>
                  <a:schemeClr val="tx1"/>
                </a:solidFill>
                <a:latin typeface="Arial" panose="020B0604020202020204" pitchFamily="34" charset="0"/>
                <a:cs typeface="Arial" panose="020B0604020202020204" pitchFamily="34" charset="0"/>
              </a:rPr>
              <a:t>Splitting of bids (procurement of for example plastic bins and other repetitive items).</a:t>
            </a:r>
          </a:p>
          <a:p>
            <a:pPr lvl="1">
              <a:lnSpc>
                <a:spcPct val="80000"/>
              </a:lnSpc>
            </a:pPr>
            <a:r>
              <a:rPr lang="en-ZA" sz="1700" spc="150" dirty="0">
                <a:solidFill>
                  <a:schemeClr val="tx1"/>
                </a:solidFill>
                <a:latin typeface="Arial" panose="020B0604020202020204" pitchFamily="34" charset="0"/>
                <a:cs typeface="Arial" panose="020B0604020202020204" pitchFamily="34" charset="0"/>
              </a:rPr>
              <a:t>Items procured at different prices thus municipality suffering financial loss.</a:t>
            </a:r>
          </a:p>
          <a:p>
            <a:pPr lvl="1">
              <a:lnSpc>
                <a:spcPct val="80000"/>
              </a:lnSpc>
            </a:pPr>
            <a:r>
              <a:rPr lang="en-ZA" sz="1700" spc="150" dirty="0">
                <a:solidFill>
                  <a:schemeClr val="tx1"/>
                </a:solidFill>
                <a:latin typeface="Arial" panose="020B0604020202020204" pitchFamily="34" charset="0"/>
                <a:cs typeface="Arial" panose="020B0604020202020204" pitchFamily="34" charset="0"/>
              </a:rPr>
              <a:t> How does the municipality award catering and transport business to a wide range of suppliers who are representative to all the wards within the municipality. Does this qualify as splitting of bids</a:t>
            </a:r>
          </a:p>
          <a:p>
            <a:pPr lvl="1">
              <a:lnSpc>
                <a:spcPct val="80000"/>
              </a:lnSpc>
            </a:pPr>
            <a:r>
              <a:rPr lang="en-ZA" sz="1700" spc="150" dirty="0">
                <a:solidFill>
                  <a:schemeClr val="tx1"/>
                </a:solidFill>
                <a:latin typeface="Arial" panose="020B0604020202020204" pitchFamily="34" charset="0"/>
                <a:cs typeface="Arial" panose="020B0604020202020204" pitchFamily="34" charset="0"/>
              </a:rPr>
              <a:t>It must be  properly documented though because of it not documented, irregular expenditure will be incurred</a:t>
            </a:r>
          </a:p>
          <a:p>
            <a:pPr lvl="1">
              <a:lnSpc>
                <a:spcPct val="80000"/>
              </a:lnSpc>
            </a:pPr>
            <a:r>
              <a:rPr lang="en-ZA" sz="1700" spc="150" dirty="0">
                <a:solidFill>
                  <a:schemeClr val="tx1"/>
                </a:solidFill>
                <a:latin typeface="Arial" panose="020B0604020202020204" pitchFamily="34" charset="0"/>
                <a:cs typeface="Arial" panose="020B0604020202020204" pitchFamily="34" charset="0"/>
              </a:rPr>
              <a:t>Cover quoting on low amounts of bids</a:t>
            </a:r>
          </a:p>
          <a:p>
            <a:pPr lvl="1">
              <a:lnSpc>
                <a:spcPct val="80000"/>
              </a:lnSpc>
            </a:pPr>
            <a:r>
              <a:rPr lang="en-ZA" sz="1700" spc="150" dirty="0">
                <a:solidFill>
                  <a:schemeClr val="tx1"/>
                </a:solidFill>
                <a:latin typeface="Arial" panose="020B0604020202020204" pitchFamily="34" charset="0"/>
                <a:cs typeface="Arial" panose="020B0604020202020204" pitchFamily="34" charset="0"/>
              </a:rPr>
              <a:t>Officials to check for similar addresses/directors/format of the quotation/telephone numbers/ font size, colour/errors on the quotation.</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12</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a:t>
            </a:r>
            <a:r>
              <a:rPr lang="en-ZA" sz="1600" b="1" dirty="0">
                <a:solidFill>
                  <a:srgbClr val="00B050"/>
                </a:solidFill>
                <a:latin typeface="Arial" panose="020B0604020202020204" pitchFamily="34" charset="0"/>
                <a:cs typeface="Arial" panose="020B0604020202020204" pitchFamily="34" charset="0"/>
              </a:rPr>
              <a:t> </a:t>
            </a:r>
            <a:r>
              <a:rPr lang="en-ZA" sz="1600" b="1" dirty="0" smtClean="0">
                <a:solidFill>
                  <a:srgbClr val="00B050"/>
                </a:solidFill>
                <a:latin typeface="Arial" panose="020B0604020202020204" pitchFamily="34" charset="0"/>
                <a:cs typeface="Arial" panose="020B0604020202020204" pitchFamily="34" charset="0"/>
              </a:rPr>
              <a:t>BID SPLITTING &amp; COVER QUOTING</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4322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ZA" sz="1700" dirty="0">
                <a:solidFill>
                  <a:schemeClr val="tx1"/>
                </a:solidFill>
                <a:latin typeface="Arial" panose="020B0604020202020204" pitchFamily="34" charset="0"/>
                <a:cs typeface="Arial" panose="020B0604020202020204" pitchFamily="34" charset="0"/>
              </a:rPr>
              <a:t>Declaration </a:t>
            </a:r>
            <a:r>
              <a:rPr lang="en-ZA" sz="1700" dirty="0">
                <a:solidFill>
                  <a:schemeClr val="tx1"/>
                </a:solidFill>
                <a:latin typeface="Arial" panose="020B0604020202020204" pitchFamily="34" charset="0"/>
                <a:cs typeface="Arial" panose="020B0604020202020204" pitchFamily="34" charset="0"/>
              </a:rPr>
              <a:t>of interest (MBD4) should be completed for all awards above R30 000</a:t>
            </a:r>
          </a:p>
          <a:p>
            <a:pPr>
              <a:buFontTx/>
              <a:buChar char="-"/>
            </a:pPr>
            <a:r>
              <a:rPr lang="en-ZA" sz="1700" dirty="0">
                <a:solidFill>
                  <a:schemeClr val="tx1"/>
                </a:solidFill>
                <a:latin typeface="Arial" panose="020B0604020202020204" pitchFamily="34" charset="0"/>
                <a:cs typeface="Arial" panose="020B0604020202020204" pitchFamily="34" charset="0"/>
              </a:rPr>
              <a:t>The declaration of interest must be completed in full and signed by the delegated official</a:t>
            </a:r>
          </a:p>
          <a:p>
            <a:pPr>
              <a:buFontTx/>
              <a:buChar char="-"/>
            </a:pPr>
            <a:r>
              <a:rPr lang="en-ZA" sz="1700" dirty="0">
                <a:solidFill>
                  <a:schemeClr val="tx1"/>
                </a:solidFill>
                <a:latin typeface="Arial" panose="020B0604020202020204" pitchFamily="34" charset="0"/>
                <a:cs typeface="Arial" panose="020B0604020202020204" pitchFamily="34" charset="0"/>
              </a:rPr>
              <a:t>Potential </a:t>
            </a:r>
            <a:r>
              <a:rPr lang="en-ZA" sz="1700" dirty="0">
                <a:solidFill>
                  <a:schemeClr val="tx1"/>
                </a:solidFill>
                <a:latin typeface="Arial" panose="020B0604020202020204" pitchFamily="34" charset="0"/>
                <a:cs typeface="Arial" panose="020B0604020202020204" pitchFamily="34" charset="0"/>
              </a:rPr>
              <a:t>supplier to provide the CSD registration number</a:t>
            </a:r>
          </a:p>
          <a:p>
            <a:pPr>
              <a:buFontTx/>
              <a:buChar char="-"/>
            </a:pPr>
            <a:r>
              <a:rPr lang="en-ZA" sz="1700" dirty="0">
                <a:solidFill>
                  <a:schemeClr val="tx1"/>
                </a:solidFill>
                <a:latin typeface="Arial" panose="020B0604020202020204" pitchFamily="34" charset="0"/>
                <a:cs typeface="Arial" panose="020B0604020202020204" pitchFamily="34" charset="0"/>
              </a:rPr>
              <a:t>The CSD to be attached to the quote must be recent. Recent meaning in the last month. The advertisement should clearly indicate that the CSD should be printed between the date of advertisement and date of closure of the quotation/bid.</a:t>
            </a:r>
          </a:p>
          <a:p>
            <a:pPr>
              <a:buFontTx/>
              <a:buChar char="-"/>
            </a:pPr>
            <a:r>
              <a:rPr lang="en-ZA" sz="1700" dirty="0">
                <a:solidFill>
                  <a:schemeClr val="tx1"/>
                </a:solidFill>
                <a:latin typeface="Arial" panose="020B0604020202020204" pitchFamily="34" charset="0"/>
                <a:cs typeface="Arial" panose="020B0604020202020204" pitchFamily="34" charset="0"/>
              </a:rPr>
              <a:t>If this is indicated in the advertisement as an administrative pre-qualification criteria, it is within the </a:t>
            </a:r>
            <a:r>
              <a:rPr lang="en-ZA" sz="1700" dirty="0">
                <a:solidFill>
                  <a:schemeClr val="tx1"/>
                </a:solidFill>
                <a:latin typeface="Arial" panose="020B0604020202020204" pitchFamily="34" charset="0"/>
                <a:cs typeface="Arial" panose="020B0604020202020204" pitchFamily="34" charset="0"/>
              </a:rPr>
              <a:t>municipality's </a:t>
            </a:r>
            <a:r>
              <a:rPr lang="en-ZA" sz="1700" dirty="0">
                <a:solidFill>
                  <a:schemeClr val="tx1"/>
                </a:solidFill>
                <a:latin typeface="Arial" panose="020B0604020202020204" pitchFamily="34" charset="0"/>
                <a:cs typeface="Arial" panose="020B0604020202020204" pitchFamily="34" charset="0"/>
              </a:rPr>
              <a:t>rights to disqualify those who tax matters are not in order</a:t>
            </a:r>
          </a:p>
          <a:p>
            <a:pPr>
              <a:buFontTx/>
              <a:buChar char="-"/>
            </a:pPr>
            <a:r>
              <a:rPr lang="en-ZA" sz="1700" dirty="0">
                <a:solidFill>
                  <a:schemeClr val="tx1"/>
                </a:solidFill>
                <a:latin typeface="Arial" panose="020B0604020202020204" pitchFamily="34" charset="0"/>
                <a:cs typeface="Arial" panose="020B0604020202020204" pitchFamily="34" charset="0"/>
              </a:rPr>
              <a:t>Tax pin and CSD registration number  provided by the service provider will assist the municipality in verifying compliance status after the quote/bid closure </a:t>
            </a:r>
            <a:r>
              <a:rPr lang="en-ZA" sz="1700" dirty="0">
                <a:solidFill>
                  <a:schemeClr val="tx1"/>
                </a:solidFill>
                <a:latin typeface="Arial" panose="020B0604020202020204" pitchFamily="34" charset="0"/>
                <a:cs typeface="Arial" panose="020B0604020202020204" pitchFamily="34" charset="0"/>
              </a:rPr>
              <a:t>up to </a:t>
            </a:r>
            <a:r>
              <a:rPr lang="en-ZA" sz="1700" dirty="0">
                <a:solidFill>
                  <a:schemeClr val="tx1"/>
                </a:solidFill>
                <a:latin typeface="Arial" panose="020B0604020202020204" pitchFamily="34" charset="0"/>
                <a:cs typeface="Arial" panose="020B0604020202020204" pitchFamily="34" charset="0"/>
              </a:rPr>
              <a:t>the time of the award.</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13</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a:t>
            </a:r>
            <a:r>
              <a:rPr lang="en-ZA" sz="1600" b="1" dirty="0" smtClean="0">
                <a:solidFill>
                  <a:srgbClr val="00B050"/>
                </a:solidFill>
                <a:latin typeface="Arial" panose="020B0604020202020204" pitchFamily="34" charset="0"/>
                <a:cs typeface="Arial" panose="020B0604020202020204" pitchFamily="34" charset="0"/>
              </a:rPr>
              <a:t>mbd forms/sars/csd</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719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fontScale="92500" lnSpcReduction="20000"/>
          </a:bodyPr>
          <a:lstStyle/>
          <a:p>
            <a:pPr>
              <a:buFontTx/>
              <a:buChar char="-"/>
            </a:pPr>
            <a:r>
              <a:rPr lang="en-ZA" sz="1700" dirty="0">
                <a:solidFill>
                  <a:schemeClr val="tx1"/>
                </a:solidFill>
                <a:latin typeface="Arial" panose="020B0604020202020204" pitchFamily="34" charset="0"/>
                <a:cs typeface="Arial" panose="020B0604020202020204" pitchFamily="34" charset="0"/>
              </a:rPr>
              <a:t>The municipality will only deal with service providers whose tax matters are in order for amounts above R30 </a:t>
            </a:r>
            <a:r>
              <a:rPr lang="en-ZA" sz="1700" dirty="0">
                <a:solidFill>
                  <a:schemeClr val="tx1"/>
                </a:solidFill>
                <a:latin typeface="Arial" panose="020B0604020202020204" pitchFamily="34" charset="0"/>
                <a:cs typeface="Arial" panose="020B0604020202020204" pitchFamily="34" charset="0"/>
              </a:rPr>
              <a:t>000</a:t>
            </a:r>
          </a:p>
          <a:p>
            <a:pPr>
              <a:buFontTx/>
              <a:buChar char="-"/>
            </a:pPr>
            <a:r>
              <a:rPr lang="en-ZA" sz="1700" dirty="0">
                <a:solidFill>
                  <a:schemeClr val="tx1"/>
                </a:solidFill>
                <a:latin typeface="Arial" panose="020B0604020202020204" pitchFamily="34" charset="0"/>
                <a:cs typeface="Arial" panose="020B0604020202020204" pitchFamily="34" charset="0"/>
              </a:rPr>
              <a:t>However, some municipalities’ SCM policies indicate thresholds as low as R15k thus exposing themselves to potential irregular expenditure where they will be assessed on the threshold per their policy and not on the R30k as indicated by SARS.</a:t>
            </a:r>
            <a:endParaRPr lang="en-ZA" sz="1700" dirty="0">
              <a:solidFill>
                <a:schemeClr val="tx1"/>
              </a:solidFill>
              <a:latin typeface="Arial" panose="020B0604020202020204" pitchFamily="34" charset="0"/>
              <a:cs typeface="Arial" panose="020B0604020202020204" pitchFamily="34" charset="0"/>
            </a:endParaRPr>
          </a:p>
          <a:p>
            <a:pPr>
              <a:buFontTx/>
              <a:buChar char="-"/>
            </a:pPr>
            <a:r>
              <a:rPr lang="en-ZA" sz="1700" dirty="0">
                <a:solidFill>
                  <a:schemeClr val="tx1"/>
                </a:solidFill>
                <a:latin typeface="Arial" panose="020B0604020202020204" pitchFamily="34" charset="0"/>
                <a:cs typeface="Arial" panose="020B0604020202020204" pitchFamily="34" charset="0"/>
              </a:rPr>
              <a:t>The PPPFA points system must be applied for all awards above R30K </a:t>
            </a:r>
          </a:p>
          <a:p>
            <a:pPr>
              <a:buFontTx/>
              <a:buChar char="-"/>
            </a:pPr>
            <a:r>
              <a:rPr lang="en-ZA" sz="1700" dirty="0">
                <a:solidFill>
                  <a:schemeClr val="tx1"/>
                </a:solidFill>
                <a:latin typeface="Arial" panose="020B0604020202020204" pitchFamily="34" charset="0"/>
                <a:cs typeface="Arial" panose="020B0604020202020204" pitchFamily="34" charset="0"/>
              </a:rPr>
              <a:t>CSD </a:t>
            </a:r>
            <a:r>
              <a:rPr lang="en-ZA" sz="1700" dirty="0">
                <a:solidFill>
                  <a:schemeClr val="tx1"/>
                </a:solidFill>
                <a:latin typeface="Arial" panose="020B0604020202020204" pitchFamily="34" charset="0"/>
                <a:cs typeface="Arial" panose="020B0604020202020204" pitchFamily="34" charset="0"/>
              </a:rPr>
              <a:t>tax compliance history can be printed at any given point in time by the municipality</a:t>
            </a:r>
          </a:p>
          <a:p>
            <a:pPr>
              <a:buFontTx/>
              <a:buChar char="-"/>
            </a:pPr>
            <a:r>
              <a:rPr lang="en-ZA" sz="1700" dirty="0">
                <a:solidFill>
                  <a:schemeClr val="tx1"/>
                </a:solidFill>
                <a:latin typeface="Arial" panose="020B0604020202020204" pitchFamily="34" charset="0"/>
                <a:cs typeface="Arial" panose="020B0604020202020204" pitchFamily="34" charset="0"/>
              </a:rPr>
              <a:t>For service providers where some of the directors are non-locals, on whether the Directors are employees in the service of state or not, for as long as those non-local directors are using passports or other form of identification, the CSD will read ‘TBA’. Most government and quasi government institutions would incorrectly assume that some of the directors are in the service of the state . The municipality should rather obtain more details on the residence status of such directors. </a:t>
            </a:r>
            <a:r>
              <a:rPr lang="en-ZA" sz="1700" dirty="0">
                <a:solidFill>
                  <a:schemeClr val="tx1"/>
                </a:solidFill>
                <a:latin typeface="Arial" panose="020B0604020202020204" pitchFamily="34" charset="0"/>
                <a:cs typeface="Arial" panose="020B0604020202020204" pitchFamily="34" charset="0"/>
              </a:rPr>
              <a:t>Requesting </a:t>
            </a:r>
            <a:r>
              <a:rPr lang="en-ZA" sz="1700" dirty="0">
                <a:solidFill>
                  <a:schemeClr val="tx1"/>
                </a:solidFill>
                <a:latin typeface="Arial" panose="020B0604020202020204" pitchFamily="34" charset="0"/>
                <a:cs typeface="Arial" panose="020B0604020202020204" pitchFamily="34" charset="0"/>
              </a:rPr>
              <a:t>them to provide a copy of the passports, permits and permanent residency accompanied by a sworn affidavit will do</a:t>
            </a:r>
            <a:r>
              <a:rPr lang="en-ZA" sz="1700" dirty="0">
                <a:solidFill>
                  <a:schemeClr val="tx1"/>
                </a:solidFill>
                <a:latin typeface="Arial" panose="020B0604020202020204" pitchFamily="34" charset="0"/>
                <a:cs typeface="Arial" panose="020B0604020202020204" pitchFamily="34" charset="0"/>
              </a:rPr>
              <a:t>. Disqualifying such bidders will not pass the fairness test.</a:t>
            </a:r>
            <a:endParaRPr lang="en-ZA" sz="1700" dirty="0">
              <a:solidFill>
                <a:schemeClr val="tx1"/>
              </a:solidFill>
              <a:latin typeface="Arial" panose="020B0604020202020204" pitchFamily="34" charset="0"/>
              <a:cs typeface="Arial" panose="020B0604020202020204" pitchFamily="34" charset="0"/>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14</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a:t>
            </a:r>
            <a:r>
              <a:rPr lang="en-ZA" sz="1600" b="1" dirty="0">
                <a:solidFill>
                  <a:srgbClr val="00B050"/>
                </a:solidFill>
                <a:latin typeface="Arial" panose="020B0604020202020204" pitchFamily="34" charset="0"/>
                <a:cs typeface="Arial" panose="020B0604020202020204" pitchFamily="34" charset="0"/>
              </a:rPr>
              <a:t>mbd forms/sars/csd</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510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fontScale="92500" lnSpcReduction="10000"/>
          </a:bodyPr>
          <a:lstStyle/>
          <a:p>
            <a:pPr>
              <a:buFontTx/>
              <a:buChar char="-"/>
            </a:pPr>
            <a:r>
              <a:rPr lang="en-US" sz="1600" dirty="0">
                <a:solidFill>
                  <a:schemeClr val="tx1"/>
                </a:solidFill>
                <a:latin typeface="Arial" panose="020B0604020202020204" pitchFamily="34" charset="0"/>
                <a:cs typeface="Arial" panose="020B0604020202020204" pitchFamily="34" charset="0"/>
              </a:rPr>
              <a:t>There should be proper audit trail of how the quotations were sourced</a:t>
            </a:r>
          </a:p>
          <a:p>
            <a:pPr>
              <a:buFontTx/>
              <a:buChar char="-"/>
            </a:pPr>
            <a:r>
              <a:rPr lang="en-US" sz="1600" dirty="0">
                <a:solidFill>
                  <a:schemeClr val="tx1"/>
                </a:solidFill>
                <a:latin typeface="Arial" panose="020B0604020202020204" pitchFamily="34" charset="0"/>
                <a:cs typeface="Arial" panose="020B0604020202020204" pitchFamily="34" charset="0"/>
              </a:rPr>
              <a:t>Were the emails send to all the prospective suppliers at the same time?</a:t>
            </a:r>
          </a:p>
          <a:p>
            <a:pPr>
              <a:buFontTx/>
              <a:buChar char="-"/>
            </a:pPr>
            <a:r>
              <a:rPr lang="en-US" sz="1600" dirty="0">
                <a:solidFill>
                  <a:schemeClr val="tx1"/>
                </a:solidFill>
                <a:latin typeface="Arial" panose="020B0604020202020204" pitchFamily="34" charset="0"/>
                <a:cs typeface="Arial" panose="020B0604020202020204" pitchFamily="34" charset="0"/>
              </a:rPr>
              <a:t>Were the quotations send to the correct emails?</a:t>
            </a:r>
          </a:p>
          <a:p>
            <a:pPr>
              <a:buFontTx/>
              <a:buChar char="-"/>
            </a:pPr>
            <a:r>
              <a:rPr lang="en-US" sz="1600" dirty="0">
                <a:solidFill>
                  <a:schemeClr val="tx1"/>
                </a:solidFill>
                <a:latin typeface="Arial" panose="020B0604020202020204" pitchFamily="34" charset="0"/>
                <a:cs typeface="Arial" panose="020B0604020202020204" pitchFamily="34" charset="0"/>
              </a:rPr>
              <a:t>Emails can be rejected and thus there is no proof that the email was received by the service provider</a:t>
            </a:r>
          </a:p>
          <a:p>
            <a:pPr>
              <a:buFontTx/>
              <a:buChar char="-"/>
            </a:pPr>
            <a:r>
              <a:rPr lang="en-US" sz="1600" dirty="0">
                <a:solidFill>
                  <a:schemeClr val="tx1"/>
                </a:solidFill>
                <a:latin typeface="Arial" panose="020B0604020202020204" pitchFamily="34" charset="0"/>
                <a:cs typeface="Arial" panose="020B0604020202020204" pitchFamily="34" charset="0"/>
              </a:rPr>
              <a:t>To press the delivery and read notification buttons when quotation emails are send to service providers</a:t>
            </a:r>
          </a:p>
          <a:p>
            <a:pPr>
              <a:buFontTx/>
              <a:buChar char="-"/>
            </a:pPr>
            <a:r>
              <a:rPr lang="en-US" sz="1600" dirty="0">
                <a:solidFill>
                  <a:schemeClr val="tx1"/>
                </a:solidFill>
                <a:latin typeface="Arial" panose="020B0604020202020204" pitchFamily="34" charset="0"/>
                <a:cs typeface="Arial" panose="020B0604020202020204" pitchFamily="34" charset="0"/>
              </a:rPr>
              <a:t>The delivery and read receipt notifications to be printed and filed for future audit trail</a:t>
            </a:r>
          </a:p>
          <a:p>
            <a:pPr>
              <a:buFontTx/>
              <a:buChar char="-"/>
            </a:pPr>
            <a:r>
              <a:rPr lang="en-US" sz="1600" dirty="0">
                <a:solidFill>
                  <a:schemeClr val="tx1"/>
                </a:solidFill>
                <a:latin typeface="Arial" panose="020B0604020202020204" pitchFamily="34" charset="0"/>
                <a:cs typeface="Arial" panose="020B0604020202020204" pitchFamily="34" charset="0"/>
              </a:rPr>
              <a:t>Were all the suppliers given ample time to respond to the quotations</a:t>
            </a:r>
          </a:p>
          <a:p>
            <a:pPr>
              <a:buFontTx/>
              <a:buChar char="-"/>
            </a:pPr>
            <a:r>
              <a:rPr lang="en-US" sz="1600" dirty="0">
                <a:solidFill>
                  <a:schemeClr val="tx1"/>
                </a:solidFill>
                <a:latin typeface="Arial" panose="020B0604020202020204" pitchFamily="34" charset="0"/>
                <a:cs typeface="Arial" panose="020B0604020202020204" pitchFamily="34" charset="0"/>
              </a:rPr>
              <a:t>Was the quotation closing time the same and is there email proof that the quotations were send towards the expiry of the time  stipulated on the quotation request?</a:t>
            </a:r>
          </a:p>
          <a:p>
            <a:pPr>
              <a:buFontTx/>
              <a:buChar char="-"/>
            </a:pPr>
            <a:r>
              <a:rPr lang="en-US" sz="1600" dirty="0">
                <a:solidFill>
                  <a:schemeClr val="tx1"/>
                </a:solidFill>
                <a:latin typeface="Arial" panose="020B0604020202020204" pitchFamily="34" charset="0"/>
                <a:cs typeface="Arial" panose="020B0604020202020204" pitchFamily="34" charset="0"/>
              </a:rPr>
              <a:t>Does the SCM unit have a rotation criteria either electronically or manually?</a:t>
            </a:r>
          </a:p>
          <a:p>
            <a:pPr>
              <a:buFontTx/>
              <a:buChar char="-"/>
            </a:pPr>
            <a:r>
              <a:rPr lang="en-US" sz="1600" dirty="0">
                <a:solidFill>
                  <a:schemeClr val="tx1"/>
                </a:solidFill>
                <a:latin typeface="Arial" panose="020B0604020202020204" pitchFamily="34" charset="0"/>
                <a:cs typeface="Arial" panose="020B0604020202020204" pitchFamily="34" charset="0"/>
              </a:rPr>
              <a:t>The SCM unit to prepare a schedule for all quotations obtained and who were awarded, who is listed under specific category and can it be proven that there was rotation</a:t>
            </a:r>
            <a:endParaRPr lang="en-ZA" sz="1600" dirty="0">
              <a:solidFill>
                <a:schemeClr val="tx1"/>
              </a:solidFill>
              <a:latin typeface="Arial" panose="020B0604020202020204" pitchFamily="34" charset="0"/>
              <a:cs typeface="Arial" panose="020B0604020202020204" pitchFamily="34" charset="0"/>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15</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quotations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98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6"/>
            <a:ext cx="8331692" cy="4605691"/>
          </a:xfrm>
        </p:spPr>
        <p:txBody>
          <a:bodyPr>
            <a:normAutofit fontScale="25000" lnSpcReduction="20000"/>
          </a:bodyPr>
          <a:lstStyle/>
          <a:p>
            <a:r>
              <a:rPr lang="en-ZA" sz="5600" dirty="0">
                <a:solidFill>
                  <a:schemeClr val="tx1"/>
                </a:solidFill>
                <a:latin typeface="Arial" panose="020B0604020202020204" pitchFamily="34" charset="0"/>
                <a:cs typeface="Arial" panose="020B0604020202020204" pitchFamily="34" charset="0"/>
              </a:rPr>
              <a:t>Bid documents must not be a copy and paste job. Bid documents must be edited for each bid</a:t>
            </a:r>
          </a:p>
          <a:p>
            <a:r>
              <a:rPr lang="en-ZA" sz="5600" dirty="0">
                <a:solidFill>
                  <a:schemeClr val="tx1"/>
                </a:solidFill>
                <a:latin typeface="Arial" panose="020B0604020202020204" pitchFamily="34" charset="0"/>
                <a:cs typeface="Arial" panose="020B0604020202020204" pitchFamily="34" charset="0"/>
              </a:rPr>
              <a:t>The bid document must be thoroughly reviewed for accuracy to avoid glaring errors as the contents of the bid will determine the pre-evaluation criteria</a:t>
            </a:r>
          </a:p>
          <a:p>
            <a:r>
              <a:rPr lang="en-ZA" sz="5600" dirty="0">
                <a:solidFill>
                  <a:schemeClr val="tx1"/>
                </a:solidFill>
                <a:latin typeface="Arial" panose="020B0604020202020204" pitchFamily="34" charset="0"/>
                <a:cs typeface="Arial" panose="020B0604020202020204" pitchFamily="34" charset="0"/>
              </a:rPr>
              <a:t>The approved specifications must be reconciled to the terms of reference in the bid document</a:t>
            </a:r>
          </a:p>
          <a:p>
            <a:r>
              <a:rPr lang="en-ZA" sz="5600" dirty="0">
                <a:solidFill>
                  <a:schemeClr val="tx1"/>
                </a:solidFill>
                <a:latin typeface="Arial" panose="020B0604020202020204" pitchFamily="34" charset="0"/>
                <a:cs typeface="Arial" panose="020B0604020202020204" pitchFamily="34" charset="0"/>
              </a:rPr>
              <a:t>The bid document must be aligned to the ‘Cost Containment Regulations and its related clauses</a:t>
            </a:r>
          </a:p>
          <a:p>
            <a:r>
              <a:rPr lang="en-ZA" sz="5600" dirty="0">
                <a:solidFill>
                  <a:schemeClr val="tx1"/>
                </a:solidFill>
                <a:latin typeface="Arial" panose="020B0604020202020204" pitchFamily="34" charset="0"/>
                <a:cs typeface="Arial" panose="020B0604020202020204" pitchFamily="34" charset="0"/>
              </a:rPr>
              <a:t>The bid document must comply to the PPPFA Act and Regulations</a:t>
            </a:r>
          </a:p>
          <a:p>
            <a:r>
              <a:rPr lang="en-ZA" sz="5600" dirty="0">
                <a:solidFill>
                  <a:schemeClr val="tx1"/>
                </a:solidFill>
                <a:latin typeface="Arial" panose="020B0604020202020204" pitchFamily="34" charset="0"/>
                <a:cs typeface="Arial" panose="020B0604020202020204" pitchFamily="34" charset="0"/>
              </a:rPr>
              <a:t>It must specify the requirement to sub-contract to qualifying designated groups for awards above R30M</a:t>
            </a:r>
          </a:p>
          <a:p>
            <a:r>
              <a:rPr lang="en-ZA" sz="5600" dirty="0">
                <a:solidFill>
                  <a:schemeClr val="tx1"/>
                </a:solidFill>
                <a:latin typeface="Arial" panose="020B0604020202020204" pitchFamily="34" charset="0"/>
                <a:cs typeface="Arial" panose="020B0604020202020204" pitchFamily="34" charset="0"/>
              </a:rPr>
              <a:t>The bid document to include the Local Content requirements if it is for designated items as determined by the Department of Trade and Industry</a:t>
            </a:r>
          </a:p>
          <a:p>
            <a:r>
              <a:rPr lang="en-ZA" sz="5600" dirty="0">
                <a:solidFill>
                  <a:schemeClr val="tx1"/>
                </a:solidFill>
                <a:latin typeface="Arial" panose="020B0604020202020204" pitchFamily="34" charset="0"/>
                <a:cs typeface="Arial" panose="020B0604020202020204" pitchFamily="34" charset="0"/>
              </a:rPr>
              <a:t>The budget of the goods and services which need to be procured need to be thoroughly considered for borderline amounts close to R10m as there are specific requirements for such awards which if missed at advertisement stage, would render the entire bid irregular.</a:t>
            </a:r>
          </a:p>
          <a:p>
            <a:r>
              <a:rPr lang="en-ZA" sz="5600" dirty="0">
                <a:solidFill>
                  <a:schemeClr val="tx1"/>
                </a:solidFill>
                <a:latin typeface="Arial" panose="020B0604020202020204" pitchFamily="34" charset="0"/>
                <a:cs typeface="Arial" panose="020B0604020202020204" pitchFamily="34" charset="0"/>
              </a:rPr>
              <a:t>Though the budget might be slightly lower than R10m, the majority of the bidders including the lowest bid might be above R10m hence prudence would require that the advertisement with the R10m threshold in  mind be taken into </a:t>
            </a:r>
            <a:r>
              <a:rPr lang="en-ZA" sz="5600" dirty="0">
                <a:solidFill>
                  <a:schemeClr val="tx1"/>
                </a:solidFill>
                <a:latin typeface="Arial" panose="020B0604020202020204" pitchFamily="34" charset="0"/>
                <a:cs typeface="Arial" panose="020B0604020202020204" pitchFamily="34" charset="0"/>
              </a:rPr>
              <a:t>consideration.</a:t>
            </a:r>
            <a:endParaRPr lang="en-ZA" sz="5600" dirty="0">
              <a:solidFill>
                <a:schemeClr val="tx1"/>
              </a:solidFill>
              <a:latin typeface="Arial" panose="020B0604020202020204" pitchFamily="34" charset="0"/>
              <a:cs typeface="Arial" panose="020B0604020202020204" pitchFamily="34" charset="0"/>
            </a:endParaRPr>
          </a:p>
          <a:p>
            <a:r>
              <a:rPr lang="en-ZA" sz="5600" dirty="0">
                <a:solidFill>
                  <a:schemeClr val="tx1"/>
                </a:solidFill>
                <a:latin typeface="Arial" panose="020B0604020202020204" pitchFamily="34" charset="0"/>
                <a:cs typeface="Arial" panose="020B0604020202020204" pitchFamily="34" charset="0"/>
              </a:rPr>
              <a:t>Specifications must not refer to a specific brand but must be neutral.</a:t>
            </a:r>
          </a:p>
          <a:p>
            <a:r>
              <a:rPr lang="en-ZA" sz="5600" dirty="0">
                <a:solidFill>
                  <a:schemeClr val="tx1"/>
                </a:solidFill>
                <a:latin typeface="Arial" panose="020B0604020202020204" pitchFamily="34" charset="0"/>
                <a:cs typeface="Arial" panose="020B0604020202020204" pitchFamily="34" charset="0"/>
              </a:rPr>
              <a:t>Final reviewed bid document must be signed by the Accounting Officer as proof that he/she is satisfied with the contents thereon</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16</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bid document specifics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02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r>
              <a:rPr lang="en-ZA" sz="1400" dirty="0">
                <a:solidFill>
                  <a:schemeClr val="tx1"/>
                </a:solidFill>
                <a:latin typeface="Arial" panose="020B0604020202020204" pitchFamily="34" charset="0"/>
                <a:cs typeface="Arial" panose="020B0604020202020204" pitchFamily="34" charset="0"/>
              </a:rPr>
              <a:t>Bid document must be specific on  whether the briefing/site inspection session is compulsory or not. If the bid document is silent, on whether the briefing/site inspection session is silent or not, it is assumed that the briefing/site inspection session was not compulsory.  The municipality cannot disqualify bidders who did not attend the briefing session if the bid was not specific.</a:t>
            </a:r>
          </a:p>
          <a:p>
            <a:r>
              <a:rPr lang="en-ZA" sz="1400" dirty="0">
                <a:solidFill>
                  <a:schemeClr val="tx1"/>
                </a:solidFill>
                <a:latin typeface="Arial" panose="020B0604020202020204" pitchFamily="34" charset="0"/>
                <a:cs typeface="Arial" panose="020B0604020202020204" pitchFamily="34" charset="0"/>
              </a:rPr>
              <a:t>Bidders who sign for more than one service provider are not disqualified</a:t>
            </a:r>
          </a:p>
          <a:p>
            <a:r>
              <a:rPr lang="en-ZA" sz="1400" dirty="0">
                <a:solidFill>
                  <a:schemeClr val="tx1"/>
                </a:solidFill>
                <a:latin typeface="Arial" panose="020B0604020202020204" pitchFamily="34" charset="0"/>
                <a:cs typeface="Arial" panose="020B0604020202020204" pitchFamily="34" charset="0"/>
              </a:rPr>
              <a:t>The correct and complete bid document must be uploaded on e-tenders as there are instances where the physical bid document sold at the municipality differs from the one downloaded on e-tenders</a:t>
            </a:r>
          </a:p>
          <a:p>
            <a:r>
              <a:rPr lang="en-ZA" sz="1400" dirty="0">
                <a:solidFill>
                  <a:schemeClr val="tx1"/>
                </a:solidFill>
                <a:latin typeface="Arial" panose="020B0604020202020204" pitchFamily="34" charset="0"/>
                <a:cs typeface="Arial" panose="020B0604020202020204" pitchFamily="34" charset="0"/>
              </a:rPr>
              <a:t>Key </a:t>
            </a:r>
            <a:r>
              <a:rPr lang="en-ZA" sz="1400" dirty="0">
                <a:solidFill>
                  <a:schemeClr val="tx1"/>
                </a:solidFill>
                <a:latin typeface="Arial" panose="020B0604020202020204" pitchFamily="34" charset="0"/>
                <a:cs typeface="Arial" panose="020B0604020202020204" pitchFamily="34" charset="0"/>
              </a:rPr>
              <a:t>industry specific administrative requirements to be included in the advertisement. For example on security tenders, PSIRA key requirements must be included as part of the administrative requirements</a:t>
            </a:r>
          </a:p>
          <a:p>
            <a:r>
              <a:rPr lang="en-ZA" sz="1400" dirty="0">
                <a:solidFill>
                  <a:schemeClr val="tx1"/>
                </a:solidFill>
                <a:latin typeface="Arial" panose="020B0604020202020204" pitchFamily="34" charset="0"/>
                <a:cs typeface="Arial" panose="020B0604020202020204" pitchFamily="34" charset="0"/>
              </a:rPr>
              <a:t>For major projects, performance guarantees are a must</a:t>
            </a:r>
          </a:p>
          <a:p>
            <a:r>
              <a:rPr lang="en-ZA" sz="1400" dirty="0">
                <a:solidFill>
                  <a:schemeClr val="tx1"/>
                </a:solidFill>
                <a:latin typeface="Arial" panose="020B0604020202020204" pitchFamily="34" charset="0"/>
                <a:cs typeface="Arial" panose="020B0604020202020204" pitchFamily="34" charset="0"/>
              </a:rPr>
              <a:t>For professional services, proof of professional indemnity is a must</a:t>
            </a:r>
          </a:p>
          <a:p>
            <a:r>
              <a:rPr lang="en-ZA" sz="1400" dirty="0">
                <a:solidFill>
                  <a:schemeClr val="tx1"/>
                </a:solidFill>
                <a:latin typeface="Arial" panose="020B0604020202020204" pitchFamily="34" charset="0"/>
                <a:cs typeface="Arial" panose="020B0604020202020204" pitchFamily="34" charset="0"/>
              </a:rPr>
              <a:t>The </a:t>
            </a:r>
            <a:r>
              <a:rPr lang="en-ZA" sz="1400" dirty="0">
                <a:solidFill>
                  <a:schemeClr val="tx1"/>
                </a:solidFill>
                <a:latin typeface="Arial" panose="020B0604020202020204" pitchFamily="34" charset="0"/>
                <a:cs typeface="Arial" panose="020B0604020202020204" pitchFamily="34" charset="0"/>
              </a:rPr>
              <a:t>municipality should endeavour to evaluate and adjudicate bids within the tender validity period</a:t>
            </a:r>
          </a:p>
          <a:p>
            <a:r>
              <a:rPr lang="en-ZA" sz="1400" dirty="0">
                <a:solidFill>
                  <a:schemeClr val="tx1"/>
                </a:solidFill>
                <a:latin typeface="Arial" panose="020B0604020202020204" pitchFamily="34" charset="0"/>
                <a:cs typeface="Arial" panose="020B0604020202020204" pitchFamily="34" charset="0"/>
              </a:rPr>
              <a:t>At least 60% of the original bidders must give consent for tender validity period to be extended</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17</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bid document specifics</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971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556792"/>
            <a:ext cx="8331692" cy="5184576"/>
          </a:xfrm>
        </p:spPr>
        <p:txBody>
          <a:bodyPr>
            <a:normAutofit fontScale="25000" lnSpcReduction="20000"/>
          </a:bodyPr>
          <a:lstStyle/>
          <a:p>
            <a:pPr lvl="0"/>
            <a:r>
              <a:rPr lang="en-US" sz="5600" dirty="0">
                <a:solidFill>
                  <a:schemeClr val="tx1"/>
                </a:solidFill>
                <a:latin typeface="Arial" panose="020B0604020202020204" pitchFamily="34" charset="0"/>
                <a:cs typeface="Arial" panose="020B0604020202020204" pitchFamily="34" charset="0"/>
              </a:rPr>
              <a:t>The </a:t>
            </a:r>
            <a:r>
              <a:rPr lang="en-US" sz="5600" dirty="0">
                <a:solidFill>
                  <a:schemeClr val="tx1"/>
                </a:solidFill>
                <a:latin typeface="Arial" panose="020B0604020202020204" pitchFamily="34" charset="0"/>
                <a:cs typeface="Arial" panose="020B0604020202020204" pitchFamily="34" charset="0"/>
              </a:rPr>
              <a:t>specifications committee minutes are never signed thus not clear if the specifications approved were a true reflection of the specification committee meeting.</a:t>
            </a:r>
          </a:p>
          <a:p>
            <a:pPr lvl="0"/>
            <a:r>
              <a:rPr lang="en-US" sz="5600" dirty="0">
                <a:solidFill>
                  <a:schemeClr val="tx1"/>
                </a:solidFill>
                <a:latin typeface="Arial" panose="020B0604020202020204" pitchFamily="34" charset="0"/>
                <a:cs typeface="Arial" panose="020B0604020202020204" pitchFamily="34" charset="0"/>
              </a:rPr>
              <a:t>Failure to categorically state whether the briefing/site inspection session is compulsory or not.</a:t>
            </a:r>
            <a:endParaRPr lang="en-ZA" sz="5600" dirty="0">
              <a:solidFill>
                <a:schemeClr val="tx1"/>
              </a:solidFill>
              <a:latin typeface="Arial" panose="020B0604020202020204" pitchFamily="34" charset="0"/>
              <a:cs typeface="Arial" panose="020B0604020202020204" pitchFamily="34" charset="0"/>
            </a:endParaRPr>
          </a:p>
          <a:p>
            <a:pPr lvl="0"/>
            <a:r>
              <a:rPr lang="en-US" sz="5600" dirty="0">
                <a:solidFill>
                  <a:schemeClr val="tx1"/>
                </a:solidFill>
                <a:latin typeface="Arial" panose="020B0604020202020204" pitchFamily="34" charset="0"/>
                <a:cs typeface="Arial" panose="020B0604020202020204" pitchFamily="34" charset="0"/>
              </a:rPr>
              <a:t>Vague </a:t>
            </a:r>
            <a:r>
              <a:rPr lang="en-US" sz="5600" dirty="0">
                <a:solidFill>
                  <a:schemeClr val="tx1"/>
                </a:solidFill>
                <a:latin typeface="Arial" panose="020B0604020202020204" pitchFamily="34" charset="0"/>
                <a:cs typeface="Arial" panose="020B0604020202020204" pitchFamily="34" charset="0"/>
              </a:rPr>
              <a:t>functionality points allocation. For example the specification might simply say ‘Bank rating’ but do not specify how much points will be allocated for bank ratings, A, B, C and D</a:t>
            </a:r>
          </a:p>
          <a:p>
            <a:pPr lvl="0"/>
            <a:r>
              <a:rPr lang="en-US" sz="5600" dirty="0">
                <a:solidFill>
                  <a:schemeClr val="tx1"/>
                </a:solidFill>
                <a:latin typeface="Arial" panose="020B0604020202020204" pitchFamily="34" charset="0"/>
                <a:cs typeface="Arial" panose="020B0604020202020204" pitchFamily="34" charset="0"/>
              </a:rPr>
              <a:t>Incorrect wording used. For example, rather than indicating that the entity wants a bank rating letter, specifications might indicate ‘ bank letter’ upon which service providers are eventually disqualified for </a:t>
            </a:r>
            <a:r>
              <a:rPr lang="en-US" sz="5600" dirty="0">
                <a:solidFill>
                  <a:schemeClr val="tx1"/>
                </a:solidFill>
                <a:latin typeface="Arial" panose="020B0604020202020204" pitchFamily="34" charset="0"/>
                <a:cs typeface="Arial" panose="020B0604020202020204" pitchFamily="34" charset="0"/>
              </a:rPr>
              <a:t>submitting </a:t>
            </a:r>
            <a:r>
              <a:rPr lang="en-US" sz="5600" dirty="0">
                <a:solidFill>
                  <a:schemeClr val="tx1"/>
                </a:solidFill>
                <a:latin typeface="Arial" panose="020B0604020202020204" pitchFamily="34" charset="0"/>
                <a:cs typeface="Arial" panose="020B0604020202020204" pitchFamily="34" charset="0"/>
              </a:rPr>
              <a:t>a bank letter instead of bank rating letter</a:t>
            </a:r>
          </a:p>
          <a:p>
            <a:pPr lvl="0"/>
            <a:r>
              <a:rPr lang="en-US" sz="5600" dirty="0">
                <a:solidFill>
                  <a:schemeClr val="tx1"/>
                </a:solidFill>
                <a:latin typeface="Arial" panose="020B0604020202020204" pitchFamily="34" charset="0"/>
                <a:cs typeface="Arial" panose="020B0604020202020204" pitchFamily="34" charset="0"/>
              </a:rPr>
              <a:t>The specifications might not provide clear details on points allocations for specific number of reference letters.</a:t>
            </a:r>
          </a:p>
          <a:p>
            <a:pPr lvl="0"/>
            <a:r>
              <a:rPr lang="en-US" sz="5600" dirty="0">
                <a:solidFill>
                  <a:schemeClr val="tx1"/>
                </a:solidFill>
                <a:latin typeface="Arial" panose="020B0604020202020204" pitchFamily="34" charset="0"/>
                <a:cs typeface="Arial" panose="020B0604020202020204" pitchFamily="34" charset="0"/>
              </a:rPr>
              <a:t>The specifications might sometimes read ‘audited AFS’ but are not specific as to how may years of AFS must be submitted</a:t>
            </a:r>
          </a:p>
          <a:p>
            <a:pPr lvl="0"/>
            <a:r>
              <a:rPr lang="en-US" sz="5600" dirty="0">
                <a:solidFill>
                  <a:schemeClr val="tx1"/>
                </a:solidFill>
                <a:latin typeface="Arial" panose="020B0604020202020204" pitchFamily="34" charset="0"/>
                <a:cs typeface="Arial" panose="020B0604020202020204" pitchFamily="34" charset="0"/>
              </a:rPr>
              <a:t>Failure to cater for requirements of bids above R10m. The municipality only realising after the submission of the bids that the  specifications have been done and the bid advertised and it will be late by then.</a:t>
            </a:r>
          </a:p>
          <a:p>
            <a:pPr lvl="0"/>
            <a:r>
              <a:rPr lang="en-US" sz="5600" dirty="0">
                <a:solidFill>
                  <a:schemeClr val="tx1"/>
                </a:solidFill>
                <a:latin typeface="Arial" panose="020B0604020202020204" pitchFamily="34" charset="0"/>
                <a:cs typeface="Arial" panose="020B0604020202020204" pitchFamily="34" charset="0"/>
              </a:rPr>
              <a:t>Failure to identify goods and service which are regarded as ‘designated sector items’ and thus requiring inclusion of the local content paragraph in the bid document.</a:t>
            </a:r>
          </a:p>
          <a:p>
            <a:pPr lvl="0"/>
            <a:r>
              <a:rPr lang="en-US" sz="5600" dirty="0">
                <a:solidFill>
                  <a:schemeClr val="tx1"/>
                </a:solidFill>
                <a:latin typeface="Arial" panose="020B0604020202020204" pitchFamily="34" charset="0"/>
                <a:cs typeface="Arial" panose="020B0604020202020204" pitchFamily="34" charset="0"/>
              </a:rPr>
              <a:t>The bid specifications are never eventually reconcilled to the final bid document send for advertising resulting in specifications details differing from the details on the final bid document.</a:t>
            </a:r>
          </a:p>
          <a:p>
            <a:pPr lvl="0"/>
            <a:r>
              <a:rPr lang="en-US" sz="5600" dirty="0">
                <a:solidFill>
                  <a:schemeClr val="tx1"/>
                </a:solidFill>
                <a:latin typeface="Arial" panose="020B0604020202020204" pitchFamily="34" charset="0"/>
                <a:cs typeface="Arial" panose="020B0604020202020204" pitchFamily="34" charset="0"/>
              </a:rPr>
              <a:t>Reference to brands in non-compliance to SCM reg. 27(2) (a) &amp; (e) </a:t>
            </a:r>
          </a:p>
          <a:p>
            <a:pPr lvl="0"/>
            <a:r>
              <a:rPr lang="en-US" sz="5600" dirty="0">
                <a:solidFill>
                  <a:schemeClr val="tx1"/>
                </a:solidFill>
                <a:latin typeface="Arial" panose="020B0604020202020204" pitchFamily="34" charset="0"/>
                <a:cs typeface="Arial" panose="020B0604020202020204" pitchFamily="34" charset="0"/>
              </a:rPr>
              <a:t>Referring to locality as a functionality criteria in the specifications</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18</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bid specifications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928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6"/>
            <a:ext cx="8331692" cy="4677699"/>
          </a:xfrm>
        </p:spPr>
        <p:txBody>
          <a:bodyPr>
            <a:normAutofit lnSpcReduction="10000"/>
          </a:bodyPr>
          <a:lstStyle/>
          <a:p>
            <a:r>
              <a:rPr lang="en-US" sz="1400" dirty="0">
                <a:solidFill>
                  <a:schemeClr val="tx1"/>
                </a:solidFill>
                <a:latin typeface="Arial" panose="020B0604020202020204" pitchFamily="34" charset="0"/>
                <a:cs typeface="Arial" panose="020B0604020202020204" pitchFamily="34" charset="0"/>
              </a:rPr>
              <a:t>The members do not sit </a:t>
            </a:r>
            <a:r>
              <a:rPr lang="en-US" sz="1400" dirty="0">
                <a:solidFill>
                  <a:schemeClr val="tx1"/>
                </a:solidFill>
                <a:latin typeface="Arial" panose="020B0604020202020204" pitchFamily="34" charset="0"/>
                <a:cs typeface="Arial" panose="020B0604020202020204" pitchFamily="34" charset="0"/>
              </a:rPr>
              <a:t>or purpot </a:t>
            </a:r>
            <a:r>
              <a:rPr lang="en-US" sz="1400" dirty="0" smtClean="0">
                <a:solidFill>
                  <a:schemeClr val="tx1"/>
                </a:solidFill>
                <a:latin typeface="Arial" panose="020B0604020202020204" pitchFamily="34" charset="0"/>
                <a:cs typeface="Arial" panose="020B0604020202020204" pitchFamily="34" charset="0"/>
              </a:rPr>
              <a:t>to have sat but actually </a:t>
            </a:r>
            <a:r>
              <a:rPr lang="en-US" sz="1400" dirty="0">
                <a:solidFill>
                  <a:schemeClr val="tx1"/>
                </a:solidFill>
                <a:latin typeface="Arial" panose="020B0604020202020204" pitchFamily="34" charset="0"/>
                <a:cs typeface="Arial" panose="020B0604020202020204" pitchFamily="34" charset="0"/>
              </a:rPr>
              <a:t>do </a:t>
            </a:r>
            <a:r>
              <a:rPr lang="en-US" sz="1400" dirty="0">
                <a:solidFill>
                  <a:schemeClr val="tx1"/>
                </a:solidFill>
                <a:latin typeface="Arial" panose="020B0604020202020204" pitchFamily="34" charset="0"/>
                <a:cs typeface="Arial" panose="020B0604020202020204" pitchFamily="34" charset="0"/>
              </a:rPr>
              <a:t>‘round robin’ </a:t>
            </a:r>
            <a:r>
              <a:rPr lang="en-US" sz="1400" dirty="0">
                <a:solidFill>
                  <a:schemeClr val="tx1"/>
                </a:solidFill>
                <a:latin typeface="Arial" panose="020B0604020202020204" pitchFamily="34" charset="0"/>
                <a:cs typeface="Arial" panose="020B0604020202020204" pitchFamily="34" charset="0"/>
              </a:rPr>
              <a:t>exercise on </a:t>
            </a:r>
            <a:r>
              <a:rPr lang="en-US" sz="1400" dirty="0" smtClean="0">
                <a:solidFill>
                  <a:schemeClr val="tx1"/>
                </a:solidFill>
                <a:latin typeface="Arial" panose="020B0604020202020204" pitchFamily="34" charset="0"/>
                <a:cs typeface="Arial" panose="020B0604020202020204" pitchFamily="34" charset="0"/>
              </a:rPr>
              <a:t>evaluation.</a:t>
            </a:r>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cs typeface="Arial" panose="020B0604020202020204" pitchFamily="34" charset="0"/>
              </a:rPr>
              <a:t>Not all members do the actual evaluation by doing the ‘scores’ per PPPFA. Only one member would do the scoring and the rest of the members  would adopt the scores (this would be evident in the common errors across the score sheets for the members)</a:t>
            </a:r>
          </a:p>
          <a:p>
            <a:r>
              <a:rPr lang="en-US" sz="1400" dirty="0">
                <a:solidFill>
                  <a:schemeClr val="tx1"/>
                </a:solidFill>
                <a:latin typeface="Arial" panose="020B0604020202020204" pitchFamily="34" charset="0"/>
                <a:cs typeface="Arial" panose="020B0604020202020204" pitchFamily="34" charset="0"/>
              </a:rPr>
              <a:t>Arithmetical errors on the evaluation sheets which would have impacted on the final scores not identified at all</a:t>
            </a:r>
          </a:p>
          <a:p>
            <a:r>
              <a:rPr lang="en-US" sz="1400" dirty="0">
                <a:solidFill>
                  <a:schemeClr val="tx1"/>
                </a:solidFill>
                <a:latin typeface="Arial" panose="020B0604020202020204" pitchFamily="34" charset="0"/>
                <a:cs typeface="Arial" panose="020B0604020202020204" pitchFamily="34" charset="0"/>
              </a:rPr>
              <a:t>Score sheets for the members are not </a:t>
            </a:r>
            <a:r>
              <a:rPr lang="en-US" sz="1400" dirty="0">
                <a:solidFill>
                  <a:schemeClr val="tx1"/>
                </a:solidFill>
                <a:latin typeface="Arial" panose="020B0604020202020204" pitchFamily="34" charset="0"/>
                <a:cs typeface="Arial" panose="020B0604020202020204" pitchFamily="34" charset="0"/>
              </a:rPr>
              <a:t>signed. Members do not own up to the scores thus</a:t>
            </a:r>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cs typeface="Arial" panose="020B0604020202020204" pitchFamily="34" charset="0"/>
              </a:rPr>
              <a:t>The evaluation criteria per specification not followed at all. Some items on the evaluation criteria per specifications are not evaluated at all</a:t>
            </a:r>
          </a:p>
          <a:p>
            <a:r>
              <a:rPr lang="en-US" sz="1400" dirty="0">
                <a:solidFill>
                  <a:schemeClr val="tx1"/>
                </a:solidFill>
                <a:latin typeface="Arial" panose="020B0604020202020204" pitchFamily="34" charset="0"/>
                <a:cs typeface="Arial" panose="020B0604020202020204" pitchFamily="34" charset="0"/>
              </a:rPr>
              <a:t>Inconsistencies in applying the administrative requirements with some bidders disqualified on  points where others are not disqualified</a:t>
            </a:r>
          </a:p>
          <a:p>
            <a:r>
              <a:rPr lang="en-US" sz="1400" dirty="0">
                <a:solidFill>
                  <a:schemeClr val="tx1"/>
                </a:solidFill>
                <a:latin typeface="Arial" panose="020B0604020202020204" pitchFamily="34" charset="0"/>
                <a:cs typeface="Arial" panose="020B0604020202020204" pitchFamily="34" charset="0"/>
              </a:rPr>
              <a:t>Winning bidder not disqualified on key administrative requirements which have been applied on other unlucky bidders</a:t>
            </a:r>
          </a:p>
          <a:p>
            <a:r>
              <a:rPr lang="en-US" sz="1400" dirty="0">
                <a:solidFill>
                  <a:schemeClr val="tx1"/>
                </a:solidFill>
                <a:latin typeface="Arial" panose="020B0604020202020204" pitchFamily="34" charset="0"/>
                <a:cs typeface="Arial" panose="020B0604020202020204" pitchFamily="34" charset="0"/>
              </a:rPr>
              <a:t>Municipal rates for the company and directors not verified properly. Lease agreement alone for company and directors as proof of residence not enough but at least 3 months statements/invoice showing the payments to a </a:t>
            </a:r>
            <a:r>
              <a:rPr lang="en-US" sz="1400" dirty="0">
                <a:solidFill>
                  <a:schemeClr val="tx1"/>
                </a:solidFill>
                <a:latin typeface="Arial" panose="020B0604020202020204" pitchFamily="34" charset="0"/>
                <a:cs typeface="Arial" panose="020B0604020202020204" pitchFamily="34" charset="0"/>
              </a:rPr>
              <a:t>landlord</a:t>
            </a:r>
          </a:p>
          <a:p>
            <a:r>
              <a:rPr lang="en-US" sz="1400" dirty="0">
                <a:solidFill>
                  <a:schemeClr val="tx1"/>
                </a:solidFill>
                <a:latin typeface="Arial" panose="020B0604020202020204" pitchFamily="34" charset="0"/>
                <a:cs typeface="Arial" panose="020B0604020202020204" pitchFamily="34" charset="0"/>
              </a:rPr>
              <a:t>Addresses used on the bid document are not checked as to whether they agree to the municipal rates details provided by the service provider</a:t>
            </a:r>
            <a:endParaRPr lang="en-US" sz="1400" dirty="0">
              <a:solidFill>
                <a:schemeClr val="tx1"/>
              </a:solidFill>
              <a:latin typeface="Arial" panose="020B0604020202020204" pitchFamily="34" charset="0"/>
              <a:cs typeface="Arial" panose="020B0604020202020204" pitchFamily="34" charset="0"/>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19</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bid evaluation</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859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ZA" sz="2000" b="1" dirty="0">
                <a:latin typeface="Arial" pitchFamily="34" charset="0"/>
                <a:cs typeface="Arial" pitchFamily="34" charset="0"/>
              </a:rPr>
              <a:t>CONTENTS</a:t>
            </a:r>
          </a:p>
        </p:txBody>
      </p:sp>
      <p:graphicFrame>
        <p:nvGraphicFramePr>
          <p:cNvPr id="4" name="Table 3"/>
          <p:cNvGraphicFramePr>
            <a:graphicFrameLocks noGrp="1"/>
          </p:cNvGraphicFramePr>
          <p:nvPr>
            <p:extLst>
              <p:ext uri="{D42A27DB-BD31-4B8C-83A1-F6EECF244321}">
                <p14:modId xmlns:p14="http://schemas.microsoft.com/office/powerpoint/2010/main" val="132681078"/>
              </p:ext>
            </p:extLst>
          </p:nvPr>
        </p:nvGraphicFramePr>
        <p:xfrm>
          <a:off x="251520" y="1740766"/>
          <a:ext cx="8604000" cy="4614316"/>
        </p:xfrm>
        <a:graphic>
          <a:graphicData uri="http://schemas.openxmlformats.org/drawingml/2006/table">
            <a:tbl>
              <a:tblPr firstRow="1" bandRow="1">
                <a:tableStyleId>{5C22544A-7EE6-4342-B048-85BDC9FD1C3A}</a:tableStyleId>
              </a:tblPr>
              <a:tblGrid>
                <a:gridCol w="576064">
                  <a:extLst>
                    <a:ext uri="{9D8B030D-6E8A-4147-A177-3AD203B41FA5}">
                      <a16:colId xmlns="" xmlns:a16="http://schemas.microsoft.com/office/drawing/2014/main" val="20000"/>
                    </a:ext>
                  </a:extLst>
                </a:gridCol>
                <a:gridCol w="6768752">
                  <a:extLst>
                    <a:ext uri="{9D8B030D-6E8A-4147-A177-3AD203B41FA5}">
                      <a16:colId xmlns="" xmlns:a16="http://schemas.microsoft.com/office/drawing/2014/main" val="20001"/>
                    </a:ext>
                  </a:extLst>
                </a:gridCol>
                <a:gridCol w="1259184">
                  <a:extLst>
                    <a:ext uri="{9D8B030D-6E8A-4147-A177-3AD203B41FA5}">
                      <a16:colId xmlns="" xmlns:a16="http://schemas.microsoft.com/office/drawing/2014/main" val="20002"/>
                    </a:ext>
                  </a:extLst>
                </a:gridCol>
              </a:tblGrid>
              <a:tr h="659188">
                <a:tc>
                  <a:txBody>
                    <a:bodyPr/>
                    <a:lstStyle/>
                    <a:p>
                      <a:pPr algn="ctr"/>
                      <a:r>
                        <a:rPr lang="en-ZA" sz="1600" dirty="0">
                          <a:latin typeface="Arial" pitchFamily="34" charset="0"/>
                          <a:cs typeface="Arial" pitchFamily="34" charset="0"/>
                        </a:rPr>
                        <a:t>No.</a:t>
                      </a:r>
                    </a:p>
                  </a:txBody>
                  <a:tcPr anchor="ctr"/>
                </a:tc>
                <a:tc>
                  <a:txBody>
                    <a:bodyPr/>
                    <a:lstStyle/>
                    <a:p>
                      <a:r>
                        <a:rPr lang="en-ZA" sz="1600" dirty="0">
                          <a:latin typeface="Arial" pitchFamily="34" charset="0"/>
                          <a:cs typeface="Arial" pitchFamily="34" charset="0"/>
                        </a:rPr>
                        <a:t>DETAILS</a:t>
                      </a:r>
                    </a:p>
                  </a:txBody>
                  <a:tcPr anchor="ctr"/>
                </a:tc>
                <a:tc>
                  <a:txBody>
                    <a:bodyPr/>
                    <a:lstStyle/>
                    <a:p>
                      <a:pPr algn="ctr"/>
                      <a:r>
                        <a:rPr lang="en-ZA" sz="1600" dirty="0">
                          <a:latin typeface="Arial" pitchFamily="34" charset="0"/>
                          <a:cs typeface="Arial" pitchFamily="34" charset="0"/>
                        </a:rPr>
                        <a:t>SLIDE</a:t>
                      </a:r>
                    </a:p>
                  </a:txBody>
                  <a:tcPr anchor="ctr"/>
                </a:tc>
                <a:extLst>
                  <a:ext uri="{0D108BD9-81ED-4DB2-BD59-A6C34878D82A}">
                    <a16:rowId xmlns="" xmlns:a16="http://schemas.microsoft.com/office/drawing/2014/main" val="10000"/>
                  </a:ext>
                </a:extLst>
              </a:tr>
              <a:tr h="659188">
                <a:tc>
                  <a:txBody>
                    <a:bodyPr/>
                    <a:lstStyle/>
                    <a:p>
                      <a:pPr algn="ctr"/>
                      <a:r>
                        <a:rPr lang="en-ZA" sz="1600" dirty="0">
                          <a:solidFill>
                            <a:srgbClr val="FF0000"/>
                          </a:solidFill>
                          <a:latin typeface="Arial" pitchFamily="34" charset="0"/>
                          <a:cs typeface="Arial" pitchFamily="34" charset="0"/>
                        </a:rPr>
                        <a:t>1.</a:t>
                      </a:r>
                    </a:p>
                  </a:txBody>
                  <a:tcPr anchor="ctr"/>
                </a:tc>
                <a:tc>
                  <a:txBody>
                    <a:bodyPr/>
                    <a:lstStyle/>
                    <a:p>
                      <a:r>
                        <a:rPr lang="en-ZA" sz="1600" dirty="0">
                          <a:solidFill>
                            <a:srgbClr val="FF0000"/>
                          </a:solidFill>
                          <a:latin typeface="Arial" pitchFamily="34" charset="0"/>
                          <a:cs typeface="Arial" pitchFamily="34" charset="0"/>
                        </a:rPr>
                        <a:t>Background</a:t>
                      </a:r>
                    </a:p>
                  </a:txBody>
                  <a:tcPr anchor="ctr"/>
                </a:tc>
                <a:tc>
                  <a:txBody>
                    <a:bodyPr/>
                    <a:lstStyle/>
                    <a:p>
                      <a:pPr algn="ctr"/>
                      <a:r>
                        <a:rPr lang="en-ZA" sz="1600" dirty="0" smtClean="0">
                          <a:latin typeface="Arial" pitchFamily="34" charset="0"/>
                          <a:cs typeface="Arial" pitchFamily="34" charset="0"/>
                        </a:rPr>
                        <a:t>3</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10001"/>
                  </a:ext>
                </a:extLst>
              </a:tr>
              <a:tr h="659188">
                <a:tc>
                  <a:txBody>
                    <a:bodyPr/>
                    <a:lstStyle/>
                    <a:p>
                      <a:pPr algn="ctr"/>
                      <a:r>
                        <a:rPr lang="en-ZA" sz="1600" dirty="0">
                          <a:solidFill>
                            <a:srgbClr val="FF0000"/>
                          </a:solidFill>
                          <a:latin typeface="Arial" pitchFamily="34" charset="0"/>
                          <a:cs typeface="Arial" pitchFamily="34" charset="0"/>
                        </a:rPr>
                        <a:t>2.</a:t>
                      </a:r>
                    </a:p>
                  </a:txBody>
                  <a:tcPr anchor="ctr"/>
                </a:tc>
                <a:tc>
                  <a:txBody>
                    <a:bodyPr/>
                    <a:lstStyle/>
                    <a:p>
                      <a:r>
                        <a:rPr lang="en-ZA" sz="1600" dirty="0">
                          <a:solidFill>
                            <a:srgbClr val="FF0000"/>
                          </a:solidFill>
                          <a:latin typeface="Arial" pitchFamily="34" charset="0"/>
                          <a:cs typeface="Arial" pitchFamily="34" charset="0"/>
                        </a:rPr>
                        <a:t>Consequences of poor management</a:t>
                      </a:r>
                    </a:p>
                  </a:txBody>
                  <a:tcPr anchor="ctr"/>
                </a:tc>
                <a:tc>
                  <a:txBody>
                    <a:bodyPr/>
                    <a:lstStyle/>
                    <a:p>
                      <a:pPr algn="ctr"/>
                      <a:r>
                        <a:rPr lang="en-ZA" sz="1600" dirty="0" smtClean="0">
                          <a:latin typeface="Arial" pitchFamily="34" charset="0"/>
                          <a:cs typeface="Arial" pitchFamily="34" charset="0"/>
                        </a:rPr>
                        <a:t>4</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601657907"/>
                  </a:ext>
                </a:extLst>
              </a:tr>
              <a:tr h="659188">
                <a:tc>
                  <a:txBody>
                    <a:bodyPr/>
                    <a:lstStyle/>
                    <a:p>
                      <a:pPr algn="ctr"/>
                      <a:r>
                        <a:rPr lang="en-ZA" sz="1600" dirty="0">
                          <a:solidFill>
                            <a:srgbClr val="FF0000"/>
                          </a:solidFill>
                          <a:latin typeface="Arial" pitchFamily="34" charset="0"/>
                          <a:cs typeface="Arial" pitchFamily="34" charset="0"/>
                        </a:rPr>
                        <a:t>3.</a:t>
                      </a:r>
                    </a:p>
                  </a:txBody>
                  <a:tcPr anchor="ctr"/>
                </a:tc>
                <a:tc>
                  <a:txBody>
                    <a:bodyPr/>
                    <a:lstStyle/>
                    <a:p>
                      <a:r>
                        <a:rPr lang="en-ZA" sz="1600" dirty="0" smtClean="0">
                          <a:solidFill>
                            <a:srgbClr val="FF0000"/>
                          </a:solidFill>
                          <a:latin typeface="Arial" pitchFamily="34" charset="0"/>
                          <a:cs typeface="Arial" pitchFamily="34" charset="0"/>
                        </a:rPr>
                        <a:t>Primary</a:t>
                      </a:r>
                      <a:r>
                        <a:rPr lang="en-ZA" sz="1600" baseline="0" dirty="0" smtClean="0">
                          <a:solidFill>
                            <a:srgbClr val="FF0000"/>
                          </a:solidFill>
                          <a:latin typeface="Arial" pitchFamily="34" charset="0"/>
                          <a:cs typeface="Arial" pitchFamily="34" charset="0"/>
                        </a:rPr>
                        <a:t> Causes of Irregular expenditure</a:t>
                      </a:r>
                      <a:endParaRPr lang="en-ZA" sz="1600" dirty="0">
                        <a:solidFill>
                          <a:srgbClr val="FF0000"/>
                        </a:solidFill>
                        <a:latin typeface="Arial" pitchFamily="34" charset="0"/>
                        <a:cs typeface="Arial" pitchFamily="34" charset="0"/>
                      </a:endParaRPr>
                    </a:p>
                  </a:txBody>
                  <a:tcPr anchor="ctr"/>
                </a:tc>
                <a:tc>
                  <a:txBody>
                    <a:bodyPr/>
                    <a:lstStyle/>
                    <a:p>
                      <a:pPr algn="ctr"/>
                      <a:r>
                        <a:rPr lang="en-ZA" sz="1600" dirty="0" smtClean="0">
                          <a:latin typeface="Arial" pitchFamily="34" charset="0"/>
                          <a:cs typeface="Arial" pitchFamily="34" charset="0"/>
                        </a:rPr>
                        <a:t>5</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3051425380"/>
                  </a:ext>
                </a:extLst>
              </a:tr>
              <a:tr h="659188">
                <a:tc>
                  <a:txBody>
                    <a:bodyPr/>
                    <a:lstStyle/>
                    <a:p>
                      <a:pPr algn="ctr"/>
                      <a:r>
                        <a:rPr lang="en-ZA" sz="1600" dirty="0">
                          <a:solidFill>
                            <a:srgbClr val="FF0000"/>
                          </a:solidFill>
                          <a:latin typeface="Arial" pitchFamily="34" charset="0"/>
                          <a:cs typeface="Arial" pitchFamily="34" charset="0"/>
                        </a:rPr>
                        <a:t>4.</a:t>
                      </a:r>
                    </a:p>
                  </a:txBody>
                  <a:tcPr anchor="ctr"/>
                </a:tc>
                <a:tc>
                  <a:txBody>
                    <a:bodyPr/>
                    <a:lstStyle/>
                    <a:p>
                      <a:r>
                        <a:rPr lang="en-ZA" sz="1600" dirty="0" smtClean="0">
                          <a:solidFill>
                            <a:srgbClr val="FF0000"/>
                          </a:solidFill>
                          <a:latin typeface="Arial" pitchFamily="34" charset="0"/>
                          <a:cs typeface="Arial" pitchFamily="34" charset="0"/>
                        </a:rPr>
                        <a:t>Common</a:t>
                      </a:r>
                      <a:r>
                        <a:rPr lang="en-ZA" sz="1600" baseline="0" dirty="0" smtClean="0">
                          <a:solidFill>
                            <a:srgbClr val="FF0000"/>
                          </a:solidFill>
                          <a:latin typeface="Arial" pitchFamily="34" charset="0"/>
                          <a:cs typeface="Arial" pitchFamily="34" charset="0"/>
                        </a:rPr>
                        <a:t> SCM Findings- Topical Issues</a:t>
                      </a:r>
                      <a:endParaRPr lang="en-ZA" sz="1600" dirty="0">
                        <a:solidFill>
                          <a:srgbClr val="FF0000"/>
                        </a:solidFill>
                        <a:latin typeface="Arial" pitchFamily="34" charset="0"/>
                        <a:cs typeface="Arial" pitchFamily="34" charset="0"/>
                      </a:endParaRPr>
                    </a:p>
                  </a:txBody>
                  <a:tcPr anchor="ctr"/>
                </a:tc>
                <a:tc>
                  <a:txBody>
                    <a:bodyPr/>
                    <a:lstStyle/>
                    <a:p>
                      <a:pPr algn="ctr"/>
                      <a:r>
                        <a:rPr lang="en-ZA" sz="1600" dirty="0" smtClean="0">
                          <a:latin typeface="Arial" pitchFamily="34" charset="0"/>
                          <a:cs typeface="Arial" pitchFamily="34" charset="0"/>
                        </a:rPr>
                        <a:t>6-7</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450669571"/>
                  </a:ext>
                </a:extLst>
              </a:tr>
              <a:tr h="659188">
                <a:tc>
                  <a:txBody>
                    <a:bodyPr/>
                    <a:lstStyle/>
                    <a:p>
                      <a:pPr algn="ctr"/>
                      <a:r>
                        <a:rPr lang="en-ZA" sz="1600" dirty="0">
                          <a:solidFill>
                            <a:srgbClr val="FF0000"/>
                          </a:solidFill>
                          <a:latin typeface="Arial" pitchFamily="34" charset="0"/>
                          <a:cs typeface="Arial" pitchFamily="34" charset="0"/>
                        </a:rPr>
                        <a:t>5.</a:t>
                      </a:r>
                    </a:p>
                  </a:txBody>
                  <a:tcPr anchor="ctr"/>
                </a:tc>
                <a:tc>
                  <a:txBody>
                    <a:bodyPr/>
                    <a:lstStyle/>
                    <a:p>
                      <a:r>
                        <a:rPr lang="en-ZA" sz="1600" dirty="0" smtClean="0">
                          <a:solidFill>
                            <a:srgbClr val="FF0000"/>
                          </a:solidFill>
                          <a:latin typeface="Arial" pitchFamily="34" charset="0"/>
                          <a:cs typeface="Arial" pitchFamily="34" charset="0"/>
                        </a:rPr>
                        <a:t>Common</a:t>
                      </a:r>
                      <a:r>
                        <a:rPr lang="en-ZA" sz="1600" baseline="0" dirty="0" smtClean="0">
                          <a:solidFill>
                            <a:srgbClr val="FF0000"/>
                          </a:solidFill>
                          <a:latin typeface="Arial" pitchFamily="34" charset="0"/>
                          <a:cs typeface="Arial" pitchFamily="34" charset="0"/>
                        </a:rPr>
                        <a:t> SCM Findings- Various</a:t>
                      </a:r>
                      <a:endParaRPr lang="en-ZA" sz="1600" dirty="0">
                        <a:solidFill>
                          <a:srgbClr val="FF0000"/>
                        </a:solidFill>
                        <a:latin typeface="Arial" pitchFamily="34" charset="0"/>
                        <a:cs typeface="Arial" pitchFamily="34" charset="0"/>
                      </a:endParaRPr>
                    </a:p>
                  </a:txBody>
                  <a:tcPr anchor="ctr"/>
                </a:tc>
                <a:tc>
                  <a:txBody>
                    <a:bodyPr/>
                    <a:lstStyle/>
                    <a:p>
                      <a:pPr algn="ctr"/>
                      <a:r>
                        <a:rPr lang="en-ZA" sz="1600" dirty="0" smtClean="0">
                          <a:latin typeface="Arial" pitchFamily="34" charset="0"/>
                          <a:cs typeface="Arial" pitchFamily="34" charset="0"/>
                        </a:rPr>
                        <a:t>8-31</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3473253903"/>
                  </a:ext>
                </a:extLst>
              </a:tr>
              <a:tr h="659188">
                <a:tc>
                  <a:txBody>
                    <a:bodyPr/>
                    <a:lstStyle/>
                    <a:p>
                      <a:pPr algn="ctr"/>
                      <a:r>
                        <a:rPr lang="en-ZA" sz="1600" dirty="0">
                          <a:solidFill>
                            <a:srgbClr val="FF0000"/>
                          </a:solidFill>
                          <a:latin typeface="Arial" pitchFamily="34" charset="0"/>
                          <a:cs typeface="Arial" pitchFamily="34" charset="0"/>
                        </a:rPr>
                        <a:t>6.</a:t>
                      </a:r>
                    </a:p>
                  </a:txBody>
                  <a:tcPr anchor="ctr"/>
                </a:tc>
                <a:tc>
                  <a:txBody>
                    <a:bodyPr/>
                    <a:lstStyle/>
                    <a:p>
                      <a:r>
                        <a:rPr lang="en-ZA" sz="1600" dirty="0">
                          <a:solidFill>
                            <a:srgbClr val="FF0000"/>
                          </a:solidFill>
                          <a:latin typeface="Arial" pitchFamily="34" charset="0"/>
                          <a:cs typeface="Arial" pitchFamily="34" charset="0"/>
                        </a:rPr>
                        <a:t>Our value add</a:t>
                      </a:r>
                    </a:p>
                  </a:txBody>
                  <a:tcPr anchor="ctr"/>
                </a:tc>
                <a:tc>
                  <a:txBody>
                    <a:bodyPr/>
                    <a:lstStyle/>
                    <a:p>
                      <a:pPr algn="ctr"/>
                      <a:r>
                        <a:rPr lang="en-ZA" sz="1600" dirty="0" smtClean="0">
                          <a:latin typeface="Arial" pitchFamily="34" charset="0"/>
                          <a:cs typeface="Arial" pitchFamily="34" charset="0"/>
                        </a:rPr>
                        <a:t>31-34</a:t>
                      </a:r>
                      <a:endParaRPr lang="en-ZA" sz="1600" dirty="0">
                        <a:latin typeface="Arial" pitchFamily="34" charset="0"/>
                        <a:cs typeface="Arial" pitchFamily="34" charset="0"/>
                      </a:endParaRPr>
                    </a:p>
                  </a:txBody>
                  <a:tcPr anchor="ctr"/>
                </a:tc>
                <a:extLst>
                  <a:ext uri="{0D108BD9-81ED-4DB2-BD59-A6C34878D82A}">
                    <a16:rowId xmlns=""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C7A1E9C4-2A3D-4664-AF51-8CD68B0948FF}" type="slidenum">
              <a:rPr lang="en-ZA" smtClean="0"/>
              <a:t>2</a:t>
            </a:fld>
            <a:endParaRPr lang="en-ZA" dirty="0"/>
          </a:p>
        </p:txBody>
      </p:sp>
    </p:spTree>
    <p:extLst>
      <p:ext uri="{BB962C8B-B14F-4D97-AF65-F5344CB8AC3E}">
        <p14:creationId xmlns:p14="http://schemas.microsoft.com/office/powerpoint/2010/main" val="2468691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6"/>
            <a:ext cx="8331692" cy="4677699"/>
          </a:xfrm>
        </p:spPr>
        <p:txBody>
          <a:bodyPr>
            <a:normAutofit lnSpcReduction="10000"/>
          </a:bodyPr>
          <a:lstStyle/>
          <a:p>
            <a:endParaRPr lang="en-US" sz="1400" dirty="0" smtClean="0">
              <a:solidFill>
                <a:srgbClr val="FF0000"/>
              </a:solidFill>
            </a:endParaRPr>
          </a:p>
          <a:p>
            <a:r>
              <a:rPr lang="en-US" sz="1400" dirty="0">
                <a:solidFill>
                  <a:schemeClr val="tx1"/>
                </a:solidFill>
                <a:latin typeface="Arial" panose="020B0604020202020204" pitchFamily="34" charset="0"/>
                <a:cs typeface="Arial" panose="020B0604020202020204" pitchFamily="34" charset="0"/>
              </a:rPr>
              <a:t>Either the director only or company only municipal rates are provided</a:t>
            </a:r>
            <a:endParaRPr lang="en-US" sz="1400" dirty="0">
              <a:solidFill>
                <a:schemeClr val="tx1"/>
              </a:solidFill>
              <a:latin typeface="Arial" panose="020B0604020202020204" pitchFamily="34" charset="0"/>
              <a:cs typeface="Arial" panose="020B0604020202020204" pitchFamily="34" charset="0"/>
            </a:endParaRPr>
          </a:p>
          <a:p>
            <a:r>
              <a:rPr lang="en-US" sz="1400" dirty="0">
                <a:solidFill>
                  <a:schemeClr val="tx1"/>
                </a:solidFill>
                <a:latin typeface="Arial" panose="020B0604020202020204" pitchFamily="34" charset="0"/>
                <a:cs typeface="Arial" panose="020B0604020202020204" pitchFamily="34" charset="0"/>
              </a:rPr>
              <a:t>Abuse </a:t>
            </a:r>
            <a:r>
              <a:rPr lang="en-US" sz="1400" dirty="0">
                <a:solidFill>
                  <a:schemeClr val="tx1"/>
                </a:solidFill>
                <a:latin typeface="Arial" panose="020B0604020202020204" pitchFamily="34" charset="0"/>
                <a:cs typeface="Arial" panose="020B0604020202020204" pitchFamily="34" charset="0"/>
              </a:rPr>
              <a:t>of the addresses in the tribal authority for well established businesses with addresses in towns and must pay rates. CIPCO addresses not verified properly.</a:t>
            </a:r>
          </a:p>
          <a:p>
            <a:r>
              <a:rPr lang="en-US" sz="1400" dirty="0">
                <a:solidFill>
                  <a:schemeClr val="tx1"/>
                </a:solidFill>
                <a:latin typeface="Arial" panose="020B0604020202020204" pitchFamily="34" charset="0"/>
                <a:cs typeface="Arial" panose="020B0604020202020204" pitchFamily="34" charset="0"/>
              </a:rPr>
              <a:t>Ward councillors giving bidders proof of residence(only Traditional Leaders , the municipal bills and landlord lease agreements are valid)</a:t>
            </a:r>
          </a:p>
          <a:p>
            <a:r>
              <a:rPr lang="en-US" sz="1400" dirty="0">
                <a:solidFill>
                  <a:schemeClr val="tx1"/>
                </a:solidFill>
                <a:latin typeface="Arial" panose="020B0604020202020204" pitchFamily="34" charset="0"/>
                <a:cs typeface="Arial" panose="020B0604020202020204" pitchFamily="34" charset="0"/>
              </a:rPr>
              <a:t>Copy and paste of reasons for disqualification for administrative requirements.</a:t>
            </a:r>
          </a:p>
          <a:p>
            <a:r>
              <a:rPr lang="en-US" sz="1400" dirty="0">
                <a:solidFill>
                  <a:schemeClr val="tx1"/>
                </a:solidFill>
                <a:latin typeface="Arial" panose="020B0604020202020204" pitchFamily="34" charset="0"/>
                <a:cs typeface="Arial" panose="020B0604020202020204" pitchFamily="34" charset="0"/>
              </a:rPr>
              <a:t>Initialling of all pages not done by the winning bidder but this is ignored though applied on other losing </a:t>
            </a:r>
            <a:r>
              <a:rPr lang="en-US" sz="1400" dirty="0">
                <a:solidFill>
                  <a:schemeClr val="tx1"/>
                </a:solidFill>
                <a:latin typeface="Arial" panose="020B0604020202020204" pitchFamily="34" charset="0"/>
                <a:cs typeface="Arial" panose="020B0604020202020204" pitchFamily="34" charset="0"/>
              </a:rPr>
              <a:t>bidders</a:t>
            </a:r>
          </a:p>
          <a:p>
            <a:r>
              <a:rPr lang="en-US" sz="1400" dirty="0">
                <a:solidFill>
                  <a:schemeClr val="tx1"/>
                </a:solidFill>
                <a:latin typeface="Arial" panose="020B0604020202020204" pitchFamily="34" charset="0"/>
                <a:cs typeface="Arial" panose="020B0604020202020204" pitchFamily="34" charset="0"/>
              </a:rPr>
              <a:t>Not all administrative requirements per pre-evaluation criteria are evaluated.</a:t>
            </a:r>
          </a:p>
          <a:p>
            <a:pPr lvl="0"/>
            <a:r>
              <a:rPr lang="en-US" sz="1400" dirty="0">
                <a:solidFill>
                  <a:schemeClr val="tx1"/>
                </a:solidFill>
                <a:latin typeface="Arial" panose="020B0604020202020204" pitchFamily="34" charset="0"/>
                <a:cs typeface="Arial" panose="020B0604020202020204" pitchFamily="34" charset="0"/>
              </a:rPr>
              <a:t>90 day validity period is not monitored resulting in bids expiring. The SCM unit does not notify the evaluation and adjudication committee of the impending deadlines of the validity period.</a:t>
            </a:r>
          </a:p>
          <a:p>
            <a:r>
              <a:rPr lang="en-US" sz="1400" dirty="0">
                <a:solidFill>
                  <a:schemeClr val="tx1"/>
                </a:solidFill>
                <a:latin typeface="Arial" panose="020B0604020202020204" pitchFamily="34" charset="0"/>
                <a:cs typeface="Arial" panose="020B0604020202020204" pitchFamily="34" charset="0"/>
              </a:rPr>
              <a:t>Bidders who do not claim BB-EEE points are awarded full points irrespective of the requirement that bidders can only be awarded for points </a:t>
            </a:r>
            <a:r>
              <a:rPr lang="en-US" sz="1400" dirty="0">
                <a:solidFill>
                  <a:schemeClr val="tx1"/>
                </a:solidFill>
                <a:latin typeface="Arial" panose="020B0604020202020204" pitchFamily="34" charset="0"/>
                <a:cs typeface="Arial" panose="020B0604020202020204" pitchFamily="34" charset="0"/>
              </a:rPr>
              <a:t>claimed</a:t>
            </a:r>
          </a:p>
          <a:p>
            <a:r>
              <a:rPr lang="en-US" sz="1400" dirty="0">
                <a:solidFill>
                  <a:schemeClr val="tx1"/>
                </a:solidFill>
                <a:latin typeface="Arial" panose="020B0604020202020204" pitchFamily="34" charset="0"/>
                <a:cs typeface="Arial" panose="020B0604020202020204" pitchFamily="34" charset="0"/>
              </a:rPr>
              <a:t>Sworn </a:t>
            </a:r>
            <a:r>
              <a:rPr lang="en-US" sz="1400" dirty="0">
                <a:solidFill>
                  <a:schemeClr val="tx1"/>
                </a:solidFill>
                <a:latin typeface="Arial" panose="020B0604020202020204" pitchFamily="34" charset="0"/>
                <a:cs typeface="Arial" panose="020B0604020202020204" pitchFamily="34" charset="0"/>
              </a:rPr>
              <a:t>affidavits for B-BBEEE certificates not adhered to. A copy of a copy is not allowed</a:t>
            </a:r>
            <a:r>
              <a:rPr lang="en-US" sz="1400" dirty="0">
                <a:solidFill>
                  <a:schemeClr val="tx1"/>
                </a:solidFill>
                <a:latin typeface="Arial" panose="020B0604020202020204" pitchFamily="34"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a:p>
            <a:pPr lvl="0"/>
            <a:r>
              <a:rPr lang="en-US" sz="1400" dirty="0">
                <a:solidFill>
                  <a:schemeClr val="tx1"/>
                </a:solidFill>
                <a:latin typeface="Arial" panose="020B0604020202020204" pitchFamily="34" charset="0"/>
                <a:cs typeface="Arial" panose="020B0604020202020204" pitchFamily="34" charset="0"/>
              </a:rPr>
              <a:t>Record of addenda not included in the bid document but the bidder is not disqualified</a:t>
            </a:r>
          </a:p>
          <a:p>
            <a:endParaRPr lang="en-US"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20</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bid evaluation</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613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0"/>
            <a:r>
              <a:rPr lang="en-US" sz="1400" dirty="0">
                <a:solidFill>
                  <a:schemeClr val="tx1"/>
                </a:solidFill>
                <a:latin typeface="Arial" panose="020B0604020202020204" pitchFamily="34" charset="0"/>
                <a:cs typeface="Arial" panose="020B0604020202020204" pitchFamily="34" charset="0"/>
              </a:rPr>
              <a:t>Bid </a:t>
            </a:r>
            <a:r>
              <a:rPr lang="en-US" sz="1400" dirty="0">
                <a:solidFill>
                  <a:schemeClr val="tx1"/>
                </a:solidFill>
                <a:latin typeface="Arial" panose="020B0604020202020204" pitchFamily="34" charset="0"/>
                <a:cs typeface="Arial" panose="020B0604020202020204" pitchFamily="34" charset="0"/>
              </a:rPr>
              <a:t>documents not bound properly. The documents are loose and </a:t>
            </a:r>
            <a:r>
              <a:rPr lang="en-US" sz="1400" dirty="0">
                <a:solidFill>
                  <a:schemeClr val="tx1"/>
                </a:solidFill>
                <a:latin typeface="Arial" panose="020B0604020202020204" pitchFamily="34" charset="0"/>
                <a:cs typeface="Arial" panose="020B0604020202020204" pitchFamily="34" charset="0"/>
              </a:rPr>
              <a:t>as they move from office to the other and even on the day of the tender opening, they get lost.</a:t>
            </a:r>
          </a:p>
          <a:p>
            <a:pPr lvl="0"/>
            <a:r>
              <a:rPr lang="en-US" sz="1400" dirty="0">
                <a:solidFill>
                  <a:schemeClr val="tx1"/>
                </a:solidFill>
                <a:latin typeface="Arial" panose="020B0604020202020204" pitchFamily="34" charset="0"/>
                <a:cs typeface="Arial" panose="020B0604020202020204" pitchFamily="34" charset="0"/>
              </a:rPr>
              <a:t>No cameras at the tender opening station to assist the municipality in the event that bidders whose documents were not properly bound at the time of the tender opening dispute disqualification should their documents be lost</a:t>
            </a:r>
          </a:p>
          <a:p>
            <a:pPr lvl="0"/>
            <a:r>
              <a:rPr lang="en-US" sz="1400" dirty="0">
                <a:solidFill>
                  <a:schemeClr val="tx1"/>
                </a:solidFill>
                <a:latin typeface="Arial" panose="020B0604020202020204" pitchFamily="34" charset="0"/>
                <a:cs typeface="Arial" panose="020B0604020202020204" pitchFamily="34" charset="0"/>
              </a:rPr>
              <a:t>Bid document submitted by the winning bidder is not complete as there would be missing pages but the bidder is not disqualified. </a:t>
            </a:r>
            <a:endParaRPr lang="en-US" sz="1400" dirty="0">
              <a:solidFill>
                <a:schemeClr val="tx1"/>
              </a:solidFill>
              <a:latin typeface="Arial" panose="020B0604020202020204" pitchFamily="34" charset="0"/>
              <a:cs typeface="Arial" panose="020B0604020202020204" pitchFamily="34" charset="0"/>
            </a:endParaRPr>
          </a:p>
          <a:p>
            <a:pPr lvl="0"/>
            <a:r>
              <a:rPr lang="en-US" sz="1400" dirty="0">
                <a:solidFill>
                  <a:schemeClr val="tx1"/>
                </a:solidFill>
                <a:latin typeface="Arial" panose="020B0604020202020204" pitchFamily="34" charset="0"/>
                <a:cs typeface="Arial" panose="020B0604020202020204" pitchFamily="34" charset="0"/>
              </a:rPr>
              <a:t>Bidders use other service </a:t>
            </a:r>
            <a:r>
              <a:rPr lang="en-US" sz="1400" dirty="0">
                <a:solidFill>
                  <a:schemeClr val="tx1"/>
                </a:solidFill>
                <a:latin typeface="Arial" panose="020B0604020202020204" pitchFamily="34" charset="0"/>
                <a:cs typeface="Arial" panose="020B0604020202020204" pitchFamily="34" charset="0"/>
              </a:rPr>
              <a:t>providers' </a:t>
            </a:r>
            <a:r>
              <a:rPr lang="en-US" sz="1400" dirty="0">
                <a:solidFill>
                  <a:schemeClr val="tx1"/>
                </a:solidFill>
                <a:latin typeface="Arial" panose="020B0604020202020204" pitchFamily="34" charset="0"/>
                <a:cs typeface="Arial" panose="020B0604020202020204" pitchFamily="34" charset="0"/>
              </a:rPr>
              <a:t>appointment letters/reference letters but this not identified by the evaluation committee</a:t>
            </a:r>
          </a:p>
          <a:p>
            <a:pPr lvl="0"/>
            <a:r>
              <a:rPr lang="en-US" sz="1400" dirty="0">
                <a:solidFill>
                  <a:schemeClr val="tx1"/>
                </a:solidFill>
                <a:latin typeface="Arial" panose="020B0604020202020204" pitchFamily="34" charset="0"/>
                <a:cs typeface="Arial" panose="020B0604020202020204" pitchFamily="34" charset="0"/>
              </a:rPr>
              <a:t>Annual </a:t>
            </a:r>
            <a:r>
              <a:rPr lang="en-US" sz="1400" dirty="0">
                <a:solidFill>
                  <a:schemeClr val="tx1"/>
                </a:solidFill>
                <a:latin typeface="Arial" panose="020B0604020202020204" pitchFamily="34" charset="0"/>
                <a:cs typeface="Arial" panose="020B0604020202020204" pitchFamily="34" charset="0"/>
              </a:rPr>
              <a:t>financial statements not signed or approved by Directors but bidders are not disqualified</a:t>
            </a:r>
          </a:p>
          <a:p>
            <a:pPr lvl="0"/>
            <a:r>
              <a:rPr lang="en-US" sz="1400" dirty="0">
                <a:solidFill>
                  <a:schemeClr val="tx1"/>
                </a:solidFill>
                <a:latin typeface="Arial" panose="020B0604020202020204" pitchFamily="34" charset="0"/>
                <a:cs typeface="Arial" panose="020B0604020202020204" pitchFamily="34" charset="0"/>
              </a:rPr>
              <a:t>Bidders awarded functionality points but no supporting documentation to back up the points awarded</a:t>
            </a:r>
          </a:p>
          <a:p>
            <a:pPr lvl="0"/>
            <a:r>
              <a:rPr lang="en-US" sz="1400" dirty="0">
                <a:solidFill>
                  <a:schemeClr val="tx1"/>
                </a:solidFill>
                <a:latin typeface="Arial" panose="020B0604020202020204" pitchFamily="34" charset="0"/>
                <a:cs typeface="Arial" panose="020B0604020202020204" pitchFamily="34" charset="0"/>
              </a:rPr>
              <a:t>Alterations on some of the pages of the bid document not intialled for but the bidders are not disqualified</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21</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bid evaluation</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1725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0"/>
            <a:r>
              <a:rPr lang="en-US" sz="1400" dirty="0">
                <a:solidFill>
                  <a:schemeClr val="tx1"/>
                </a:solidFill>
                <a:latin typeface="Arial" panose="020B0604020202020204" pitchFamily="34" charset="0"/>
                <a:cs typeface="Arial" panose="020B0604020202020204" pitchFamily="34" charset="0"/>
              </a:rPr>
              <a:t>Disqualifying </a:t>
            </a:r>
            <a:r>
              <a:rPr lang="en-US" sz="1400" dirty="0">
                <a:solidFill>
                  <a:schemeClr val="tx1"/>
                </a:solidFill>
                <a:latin typeface="Arial" panose="020B0604020202020204" pitchFamily="34" charset="0"/>
                <a:cs typeface="Arial" panose="020B0604020202020204" pitchFamily="34" charset="0"/>
              </a:rPr>
              <a:t>service providers during the evaluation period after it has been noted that their tax matters were not in order though at the time of submission, the CSD document suggested otherwise(not giving the service provider 7 days to prove their tax status)</a:t>
            </a:r>
          </a:p>
          <a:p>
            <a:pPr lvl="0"/>
            <a:r>
              <a:rPr lang="en-US" sz="1400" dirty="0">
                <a:solidFill>
                  <a:schemeClr val="tx1"/>
                </a:solidFill>
                <a:latin typeface="Arial" panose="020B0604020202020204" pitchFamily="34" charset="0"/>
                <a:cs typeface="Arial" panose="020B0604020202020204" pitchFamily="34" charset="0"/>
              </a:rPr>
              <a:t>Appointing service providers who at the time of submission of the tender had CSD documents which clearly show that they are not tax compliant</a:t>
            </a:r>
          </a:p>
          <a:p>
            <a:pPr lvl="0"/>
            <a:r>
              <a:rPr lang="en-US" sz="1400" dirty="0">
                <a:solidFill>
                  <a:schemeClr val="tx1"/>
                </a:solidFill>
                <a:latin typeface="Arial" panose="020B0604020202020204" pitchFamily="34" charset="0"/>
                <a:cs typeface="Arial" panose="020B0604020202020204" pitchFamily="34" charset="0"/>
              </a:rPr>
              <a:t>Failure to disregard reference letters/appointment letters which are not applicable as they would be falling outside the range specified (the specification might indicate that the letters be for the last 5 years but the bidder might attach older letters/references which are thus not </a:t>
            </a:r>
            <a:r>
              <a:rPr lang="en-US" sz="1400" dirty="0">
                <a:solidFill>
                  <a:schemeClr val="tx1"/>
                </a:solidFill>
                <a:latin typeface="Arial" panose="020B0604020202020204" pitchFamily="34" charset="0"/>
                <a:cs typeface="Arial" panose="020B0604020202020204" pitchFamily="34" charset="0"/>
              </a:rPr>
              <a:t>applicable</a:t>
            </a:r>
          </a:p>
          <a:p>
            <a:pPr lvl="0"/>
            <a:r>
              <a:rPr lang="en-US" sz="1400" dirty="0">
                <a:solidFill>
                  <a:schemeClr val="tx1"/>
                </a:solidFill>
                <a:latin typeface="Arial" panose="020B0604020202020204" pitchFamily="34" charset="0"/>
                <a:cs typeface="Arial" panose="020B0604020202020204" pitchFamily="34" charset="0"/>
              </a:rPr>
              <a:t>Bidders awarded functionality points which they do not deserve because the appointment letters/reference letters are not relevant for the bid. </a:t>
            </a:r>
            <a:r>
              <a:rPr lang="en-US" sz="1400" dirty="0" smtClean="0">
                <a:solidFill>
                  <a:schemeClr val="tx1"/>
                </a:solidFill>
                <a:latin typeface="Arial" panose="020B0604020202020204" pitchFamily="34" charset="0"/>
                <a:cs typeface="Arial" panose="020B0604020202020204" pitchFamily="34" charset="0"/>
              </a:rPr>
              <a:t>E.g. </a:t>
            </a:r>
            <a:r>
              <a:rPr lang="en-US" sz="1400" dirty="0">
                <a:solidFill>
                  <a:schemeClr val="tx1"/>
                </a:solidFill>
                <a:latin typeface="Arial" panose="020B0604020202020204" pitchFamily="34" charset="0"/>
                <a:cs typeface="Arial" panose="020B0604020202020204" pitchFamily="34" charset="0"/>
              </a:rPr>
              <a:t>the tender specifically indicates that the bidders should provide relevant experience in Road Construction but the bidder attaches experience in Water Reticulation</a:t>
            </a:r>
          </a:p>
          <a:p>
            <a:pPr lvl="0"/>
            <a:r>
              <a:rPr lang="en-US" sz="1400" dirty="0">
                <a:solidFill>
                  <a:schemeClr val="tx1"/>
                </a:solidFill>
                <a:latin typeface="Arial" panose="020B0604020202020204" pitchFamily="34" charset="0"/>
                <a:cs typeface="Arial" panose="020B0604020202020204" pitchFamily="34" charset="0"/>
              </a:rPr>
              <a:t>For Construction projects, bidders attaching only the appointment letter but no completion certificate and are awarded points though the pre-evaluation criteria was very specific on appointment letters to be accompanied by respective completion certificate.</a:t>
            </a:r>
            <a:endParaRPr lang="en-US" sz="1400" dirty="0">
              <a:solidFill>
                <a:schemeClr val="tx1"/>
              </a:solidFill>
              <a:latin typeface="Arial" panose="020B0604020202020204" pitchFamily="34" charset="0"/>
              <a:cs typeface="Arial" panose="020B0604020202020204" pitchFamily="34" charset="0"/>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22</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bid evaluation</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370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0"/>
            <a:r>
              <a:rPr lang="en-US" sz="1400" dirty="0">
                <a:solidFill>
                  <a:schemeClr val="tx1"/>
                </a:solidFill>
                <a:latin typeface="Arial" panose="020B0604020202020204" pitchFamily="34" charset="0"/>
                <a:cs typeface="Arial" panose="020B0604020202020204" pitchFamily="34" charset="0"/>
              </a:rPr>
              <a:t>CFO should not be absent in  meetings and there should be extenuating circumstances where the adjudication committee can sit in the absence of the CFO even if he/she sends a delegated </a:t>
            </a:r>
            <a:r>
              <a:rPr lang="en-US" sz="1400" dirty="0" smtClean="0">
                <a:solidFill>
                  <a:schemeClr val="tx1"/>
                </a:solidFill>
                <a:latin typeface="Arial" panose="020B0604020202020204" pitchFamily="34" charset="0"/>
                <a:cs typeface="Arial" panose="020B0604020202020204" pitchFamily="34" charset="0"/>
              </a:rPr>
              <a:t>official (CFO  are responsible for SCM overally)</a:t>
            </a:r>
            <a:endParaRPr lang="en-US" sz="1400" dirty="0">
              <a:solidFill>
                <a:schemeClr val="tx1"/>
              </a:solidFill>
              <a:latin typeface="Arial" panose="020B0604020202020204" pitchFamily="34" charset="0"/>
              <a:cs typeface="Arial" panose="020B0604020202020204" pitchFamily="34" charset="0"/>
            </a:endParaRPr>
          </a:p>
          <a:p>
            <a:pPr lvl="0"/>
            <a:r>
              <a:rPr lang="en-US" sz="1400" dirty="0">
                <a:solidFill>
                  <a:schemeClr val="tx1"/>
                </a:solidFill>
                <a:latin typeface="Arial" panose="020B0604020202020204" pitchFamily="34" charset="0"/>
                <a:cs typeface="Arial" panose="020B0604020202020204" pitchFamily="34" charset="0"/>
              </a:rPr>
              <a:t>Adjudication committee recommending a service provider other than the one recommended by the evaluation committee but no reasons advanced</a:t>
            </a:r>
          </a:p>
          <a:p>
            <a:pPr lvl="0"/>
            <a:r>
              <a:rPr lang="en-US" sz="1400" dirty="0">
                <a:solidFill>
                  <a:schemeClr val="tx1"/>
                </a:solidFill>
                <a:latin typeface="Arial" panose="020B0604020202020204" pitchFamily="34" charset="0"/>
                <a:cs typeface="Arial" panose="020B0604020202020204" pitchFamily="34" charset="0"/>
              </a:rPr>
              <a:t>Committee rubber stamping all the decisions done by the evaluation committee</a:t>
            </a:r>
          </a:p>
          <a:p>
            <a:pPr lvl="0"/>
            <a:r>
              <a:rPr lang="en-US" sz="1400" dirty="0">
                <a:solidFill>
                  <a:schemeClr val="tx1"/>
                </a:solidFill>
                <a:latin typeface="Arial" panose="020B0604020202020204" pitchFamily="34" charset="0"/>
                <a:cs typeface="Arial" panose="020B0604020202020204" pitchFamily="34" charset="0"/>
              </a:rPr>
              <a:t>Committee not requesting documents on a sample basis  to check whether the evaluation committee arrived at a reasonable conclusion or not.</a:t>
            </a:r>
          </a:p>
          <a:p>
            <a:pPr lvl="0"/>
            <a:r>
              <a:rPr lang="en-US" sz="1400" dirty="0">
                <a:solidFill>
                  <a:schemeClr val="tx1"/>
                </a:solidFill>
                <a:latin typeface="Arial" panose="020B0604020202020204" pitchFamily="34" charset="0"/>
                <a:cs typeface="Arial" panose="020B0604020202020204" pitchFamily="34" charset="0"/>
              </a:rPr>
              <a:t>Glaring  arithmetical errors not checked by the adjudication committee</a:t>
            </a:r>
          </a:p>
          <a:p>
            <a:pPr lvl="0"/>
            <a:r>
              <a:rPr lang="en-US" sz="1400" dirty="0">
                <a:solidFill>
                  <a:schemeClr val="tx1"/>
                </a:solidFill>
                <a:latin typeface="Arial" panose="020B0604020202020204" pitchFamily="34" charset="0"/>
                <a:cs typeface="Arial" panose="020B0604020202020204" pitchFamily="34" charset="0"/>
              </a:rPr>
              <a:t>Committee not applying  its mind in  negotiating favourable rates with would be service providers where applicable</a:t>
            </a:r>
          </a:p>
          <a:p>
            <a:pPr lvl="0"/>
            <a:r>
              <a:rPr lang="en-US" sz="1400" dirty="0">
                <a:solidFill>
                  <a:schemeClr val="tx1"/>
                </a:solidFill>
                <a:latin typeface="Arial" panose="020B0604020202020204" pitchFamily="34" charset="0"/>
                <a:cs typeface="Arial" panose="020B0604020202020204" pitchFamily="34" charset="0"/>
              </a:rPr>
              <a:t>Committee approving variation order beyond its mandate</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23</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bid adjudication</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716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lnSpcReduction="10000"/>
          </a:bodyPr>
          <a:lstStyle/>
          <a:p>
            <a:pPr>
              <a:buFontTx/>
              <a:buChar char="-"/>
            </a:pPr>
            <a:r>
              <a:rPr lang="en-ZA" sz="1400" dirty="0">
                <a:solidFill>
                  <a:schemeClr val="tx1"/>
                </a:solidFill>
                <a:latin typeface="Arial" panose="020B0604020202020204" pitchFamily="34" charset="0"/>
                <a:cs typeface="Arial" panose="020B0604020202020204" pitchFamily="34" charset="0"/>
              </a:rPr>
              <a:t>There should be proper rotation implementation </a:t>
            </a:r>
            <a:r>
              <a:rPr lang="en-ZA" sz="1400" dirty="0">
                <a:solidFill>
                  <a:schemeClr val="tx1"/>
                </a:solidFill>
                <a:latin typeface="Arial" panose="020B0604020202020204" pitchFamily="34" charset="0"/>
                <a:cs typeface="Arial" panose="020B0604020202020204" pitchFamily="34" charset="0"/>
              </a:rPr>
              <a:t>plan</a:t>
            </a:r>
          </a:p>
          <a:p>
            <a:pPr>
              <a:buFontTx/>
              <a:buChar char="-"/>
            </a:pPr>
            <a:r>
              <a:rPr lang="en-ZA" sz="1400" dirty="0">
                <a:solidFill>
                  <a:schemeClr val="tx1"/>
                </a:solidFill>
                <a:latin typeface="Arial" panose="020B0604020202020204" pitchFamily="34" charset="0"/>
                <a:cs typeface="Arial" panose="020B0604020202020204" pitchFamily="34" charset="0"/>
              </a:rPr>
              <a:t>However, it must not be a rotation just for the sake of rotation. </a:t>
            </a:r>
            <a:r>
              <a:rPr lang="en-ZA" sz="1400" dirty="0">
                <a:solidFill>
                  <a:schemeClr val="tx1"/>
                </a:solidFill>
                <a:latin typeface="Arial" panose="020B0604020202020204" pitchFamily="34" charset="0"/>
                <a:cs typeface="Arial" panose="020B0604020202020204" pitchFamily="34" charset="0"/>
              </a:rPr>
              <a:t>Competency </a:t>
            </a:r>
            <a:r>
              <a:rPr lang="en-ZA" sz="1400" dirty="0" smtClean="0">
                <a:solidFill>
                  <a:schemeClr val="tx1"/>
                </a:solidFill>
                <a:latin typeface="Arial" panose="020B0604020202020204" pitchFamily="34" charset="0"/>
                <a:cs typeface="Arial" panose="020B0604020202020204" pitchFamily="34" charset="0"/>
              </a:rPr>
              <a:t>assessments </a:t>
            </a:r>
            <a:r>
              <a:rPr lang="en-ZA" sz="1400" dirty="0">
                <a:solidFill>
                  <a:schemeClr val="tx1"/>
                </a:solidFill>
                <a:latin typeface="Arial" panose="020B0604020202020204" pitchFamily="34" charset="0"/>
                <a:cs typeface="Arial" panose="020B0604020202020204" pitchFamily="34" charset="0"/>
              </a:rPr>
              <a:t>should be done on service providers as and when they are awarded work and those whose </a:t>
            </a:r>
            <a:r>
              <a:rPr lang="en-ZA" sz="1400" dirty="0" smtClean="0">
                <a:solidFill>
                  <a:schemeClr val="tx1"/>
                </a:solidFill>
                <a:latin typeface="Arial" panose="020B0604020202020204" pitchFamily="34" charset="0"/>
                <a:cs typeface="Arial" panose="020B0604020202020204" pitchFamily="34" charset="0"/>
              </a:rPr>
              <a:t>performance </a:t>
            </a:r>
            <a:r>
              <a:rPr lang="en-ZA" sz="1400" dirty="0">
                <a:solidFill>
                  <a:schemeClr val="tx1"/>
                </a:solidFill>
                <a:latin typeface="Arial" panose="020B0604020202020204" pitchFamily="34" charset="0"/>
                <a:cs typeface="Arial" panose="020B0604020202020204" pitchFamily="34" charset="0"/>
              </a:rPr>
              <a:t>is not satisfactory, it is within the municipality’s right not to award them work anymore.</a:t>
            </a:r>
            <a:endParaRPr lang="en-ZA" sz="1400" dirty="0">
              <a:solidFill>
                <a:schemeClr val="tx1"/>
              </a:solidFill>
              <a:latin typeface="Arial" panose="020B0604020202020204" pitchFamily="34" charset="0"/>
              <a:cs typeface="Arial" panose="020B0604020202020204" pitchFamily="34" charset="0"/>
            </a:endParaRPr>
          </a:p>
          <a:p>
            <a:pPr>
              <a:buFontTx/>
              <a:buChar char="-"/>
            </a:pPr>
            <a:r>
              <a:rPr lang="en-ZA" sz="1400" dirty="0">
                <a:solidFill>
                  <a:schemeClr val="tx1"/>
                </a:solidFill>
                <a:latin typeface="Arial" panose="020B0604020202020204" pitchFamily="34" charset="0"/>
                <a:cs typeface="Arial" panose="020B0604020202020204" pitchFamily="34" charset="0"/>
              </a:rPr>
              <a:t>The panel should not be overloaded with service providers whose numbers is not in proportion to the number of projects/services available on the panel as this will be regarded as window dressing</a:t>
            </a:r>
          </a:p>
          <a:p>
            <a:pPr>
              <a:buFontTx/>
              <a:buChar char="-"/>
            </a:pPr>
            <a:r>
              <a:rPr lang="en-ZA" sz="1400" dirty="0">
                <a:solidFill>
                  <a:schemeClr val="tx1"/>
                </a:solidFill>
                <a:latin typeface="Arial" panose="020B0604020202020204" pitchFamily="34" charset="0"/>
                <a:cs typeface="Arial" panose="020B0604020202020204" pitchFamily="34" charset="0"/>
              </a:rPr>
              <a:t>Annual </a:t>
            </a:r>
            <a:r>
              <a:rPr lang="en-ZA" sz="1400" dirty="0">
                <a:solidFill>
                  <a:schemeClr val="tx1"/>
                </a:solidFill>
                <a:latin typeface="Arial" panose="020B0604020202020204" pitchFamily="34" charset="0"/>
                <a:cs typeface="Arial" panose="020B0604020202020204" pitchFamily="34" charset="0"/>
              </a:rPr>
              <a:t>appointments subject to annual performance </a:t>
            </a:r>
            <a:r>
              <a:rPr lang="en-ZA" sz="1400" dirty="0">
                <a:solidFill>
                  <a:schemeClr val="tx1"/>
                </a:solidFill>
                <a:latin typeface="Arial" panose="020B0604020202020204" pitchFamily="34" charset="0"/>
                <a:cs typeface="Arial" panose="020B0604020202020204" pitchFamily="34" charset="0"/>
              </a:rPr>
              <a:t>assessment </a:t>
            </a:r>
            <a:r>
              <a:rPr lang="en-ZA" sz="1400" dirty="0">
                <a:solidFill>
                  <a:schemeClr val="tx1"/>
                </a:solidFill>
                <a:latin typeface="Arial" panose="020B0604020202020204" pitchFamily="34" charset="0"/>
                <a:cs typeface="Arial" panose="020B0604020202020204" pitchFamily="34" charset="0"/>
              </a:rPr>
              <a:t>to be done</a:t>
            </a:r>
          </a:p>
          <a:p>
            <a:pPr>
              <a:buFontTx/>
              <a:buChar char="-"/>
            </a:pPr>
            <a:r>
              <a:rPr lang="en-ZA" sz="1400" dirty="0">
                <a:solidFill>
                  <a:schemeClr val="tx1"/>
                </a:solidFill>
                <a:latin typeface="Arial" panose="020B0604020202020204" pitchFamily="34" charset="0"/>
                <a:cs typeface="Arial" panose="020B0604020202020204" pitchFamily="34" charset="0"/>
              </a:rPr>
              <a:t>Does the municipality have flat rates for each level of consultant on the panel or the rates vary?.</a:t>
            </a:r>
          </a:p>
          <a:p>
            <a:pPr>
              <a:buFontTx/>
              <a:buChar char="-"/>
            </a:pPr>
            <a:r>
              <a:rPr lang="en-ZA" sz="1400" dirty="0">
                <a:solidFill>
                  <a:schemeClr val="tx1"/>
                </a:solidFill>
                <a:latin typeface="Arial" panose="020B0604020202020204" pitchFamily="34" charset="0"/>
                <a:cs typeface="Arial" panose="020B0604020202020204" pitchFamily="34" charset="0"/>
              </a:rPr>
              <a:t>Has the municipality went ahead with negotiations with final list of  service providers on a panel so that the rates are uniform?</a:t>
            </a:r>
          </a:p>
          <a:p>
            <a:pPr>
              <a:buFontTx/>
              <a:buChar char="-"/>
            </a:pPr>
            <a:r>
              <a:rPr lang="en-ZA" sz="1400" dirty="0">
                <a:solidFill>
                  <a:schemeClr val="tx1"/>
                </a:solidFill>
                <a:latin typeface="Arial" panose="020B0604020202020204" pitchFamily="34" charset="0"/>
                <a:cs typeface="Arial" panose="020B0604020202020204" pitchFamily="34" charset="0"/>
              </a:rPr>
              <a:t>Are </a:t>
            </a:r>
            <a:r>
              <a:rPr lang="en-ZA" sz="1400" dirty="0">
                <a:solidFill>
                  <a:schemeClr val="tx1"/>
                </a:solidFill>
                <a:latin typeface="Arial" panose="020B0604020202020204" pitchFamily="34" charset="0"/>
                <a:cs typeface="Arial" panose="020B0604020202020204" pitchFamily="34" charset="0"/>
              </a:rPr>
              <a:t>the rates reasonable and not excessive in relation to the rates as recommended by the relevant professional bodies</a:t>
            </a:r>
            <a:r>
              <a:rPr lang="en-ZA" sz="1400" dirty="0">
                <a:solidFill>
                  <a:schemeClr val="tx1"/>
                </a:solidFill>
                <a:latin typeface="Arial" panose="020B0604020202020204" pitchFamily="34" charset="0"/>
                <a:cs typeface="Arial" panose="020B0604020202020204" pitchFamily="34" charset="0"/>
              </a:rPr>
              <a:t>.</a:t>
            </a:r>
          </a:p>
          <a:p>
            <a:pPr>
              <a:buFontTx/>
              <a:buChar char="-"/>
            </a:pPr>
            <a:r>
              <a:rPr lang="en-ZA" sz="1400" dirty="0">
                <a:solidFill>
                  <a:schemeClr val="tx1"/>
                </a:solidFill>
                <a:latin typeface="Arial" panose="020B0604020202020204" pitchFamily="34" charset="0"/>
                <a:cs typeface="Arial" panose="020B0604020202020204" pitchFamily="34" charset="0"/>
              </a:rPr>
              <a:t>Tax compliance status not checked for the duration of the panel appointment though orders are awarded in the intervening period. Bidders will only be tax compliant at the date of submission</a:t>
            </a:r>
          </a:p>
          <a:p>
            <a:pPr>
              <a:buFontTx/>
              <a:buChar char="-"/>
            </a:pPr>
            <a:r>
              <a:rPr lang="en-ZA" sz="1400" dirty="0">
                <a:solidFill>
                  <a:schemeClr val="tx1"/>
                </a:solidFill>
                <a:latin typeface="Arial" panose="020B0604020202020204" pitchFamily="34" charset="0"/>
                <a:cs typeface="Arial" panose="020B0604020202020204" pitchFamily="34" charset="0"/>
              </a:rPr>
              <a:t>Restriction of suppliers not checked during the intervening period of the panel period</a:t>
            </a:r>
          </a:p>
          <a:p>
            <a:pPr>
              <a:buFontTx/>
              <a:buChar char="-"/>
            </a:pP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24</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panels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62795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r>
              <a:rPr lang="en-US" sz="1400" dirty="0">
                <a:solidFill>
                  <a:schemeClr val="tx1"/>
                </a:solidFill>
                <a:latin typeface="Arial" panose="020B0604020202020204" pitchFamily="34" charset="0"/>
                <a:cs typeface="Arial" panose="020B0604020202020204" pitchFamily="34" charset="0"/>
              </a:rPr>
              <a:t>Please note that locality has been outlawed as a functionality criteria as the supreme court of appeal defined local as ‘within the borders of the republic of South Africa’ and not necessarily within the municipal boundary, the district and province and hence </a:t>
            </a:r>
            <a:r>
              <a:rPr lang="en-US" sz="1400" dirty="0">
                <a:solidFill>
                  <a:schemeClr val="tx1"/>
                </a:solidFill>
                <a:latin typeface="Arial" panose="020B0604020202020204" pitchFamily="34" charset="0"/>
                <a:cs typeface="Arial" panose="020B0604020202020204" pitchFamily="34" charset="0"/>
              </a:rPr>
              <a:t>referring </a:t>
            </a:r>
            <a:r>
              <a:rPr lang="en-US" sz="1400" dirty="0">
                <a:solidFill>
                  <a:schemeClr val="tx1"/>
                </a:solidFill>
                <a:latin typeface="Arial" panose="020B0604020202020204" pitchFamily="34" charset="0"/>
                <a:cs typeface="Arial" panose="020B0604020202020204" pitchFamily="34" charset="0"/>
              </a:rPr>
              <a:t>to locality cannot be used to </a:t>
            </a:r>
            <a:r>
              <a:rPr lang="en-US" sz="1400" dirty="0">
                <a:solidFill>
                  <a:schemeClr val="tx1"/>
                </a:solidFill>
                <a:latin typeface="Arial" panose="020B0604020202020204" pitchFamily="34" charset="0"/>
                <a:cs typeface="Arial" panose="020B0604020202020204" pitchFamily="34" charset="0"/>
              </a:rPr>
              <a:t>functionality award </a:t>
            </a:r>
            <a:r>
              <a:rPr lang="en-US" sz="1400" dirty="0">
                <a:solidFill>
                  <a:schemeClr val="tx1"/>
                </a:solidFill>
                <a:latin typeface="Arial" panose="020B0604020202020204" pitchFamily="34" charset="0"/>
                <a:cs typeface="Arial" panose="020B0604020202020204" pitchFamily="34" charset="0"/>
              </a:rPr>
              <a:t>points</a:t>
            </a:r>
            <a:endParaRPr lang="en-ZA" sz="1400" dirty="0">
              <a:solidFill>
                <a:schemeClr val="tx1"/>
              </a:solidFill>
              <a:latin typeface="Arial" panose="020B0604020202020204" pitchFamily="34" charset="0"/>
              <a:cs typeface="Arial" panose="020B0604020202020204" pitchFamily="34" charset="0"/>
            </a:endParaRPr>
          </a:p>
          <a:p>
            <a:pPr>
              <a:buFontTx/>
              <a:buChar char="-"/>
            </a:pPr>
            <a:r>
              <a:rPr lang="en-ZA" sz="1400" dirty="0" smtClean="0">
                <a:solidFill>
                  <a:srgbClr val="FF0000"/>
                </a:solidFill>
              </a:rPr>
              <a:t>.</a:t>
            </a: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25</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locality as a functionality criteria</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300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400" dirty="0">
                <a:solidFill>
                  <a:schemeClr val="tx1"/>
                </a:solidFill>
                <a:latin typeface="Arial" panose="020B0604020202020204" pitchFamily="34" charset="0"/>
                <a:cs typeface="Arial" panose="020B0604020202020204" pitchFamily="34" charset="0"/>
              </a:rPr>
              <a:t>Poor planning is never a reason for deviation and where such deviation due to poor planning is noted, the amounts must be disclosed as irregular expenditure</a:t>
            </a:r>
          </a:p>
          <a:p>
            <a:pPr>
              <a:buFontTx/>
              <a:buChar char="-"/>
            </a:pPr>
            <a:r>
              <a:rPr lang="en-US" sz="1400" dirty="0">
                <a:solidFill>
                  <a:schemeClr val="tx1"/>
                </a:solidFill>
                <a:latin typeface="Arial" panose="020B0604020202020204" pitchFamily="34" charset="0"/>
                <a:cs typeface="Arial" panose="020B0604020202020204" pitchFamily="34" charset="0"/>
              </a:rPr>
              <a:t>How about fuel being purchased from  only one garage from the town where the municipal offices are located.</a:t>
            </a:r>
          </a:p>
          <a:p>
            <a:pPr>
              <a:buFontTx/>
              <a:buChar char="-"/>
            </a:pPr>
            <a:r>
              <a:rPr lang="en-US" sz="1400" dirty="0">
                <a:solidFill>
                  <a:schemeClr val="tx1"/>
                </a:solidFill>
                <a:latin typeface="Arial" panose="020B0604020202020204" pitchFamily="34" charset="0"/>
                <a:cs typeface="Arial" panose="020B0604020202020204" pitchFamily="34" charset="0"/>
              </a:rPr>
              <a:t>Deviations on acquisition of goods and services specifically discouraged per the Cost Containment Circular’ cannot be allowed.</a:t>
            </a:r>
            <a:endParaRPr lang="en-ZA" sz="1400" dirty="0">
              <a:solidFill>
                <a:schemeClr val="tx1"/>
              </a:solidFill>
              <a:latin typeface="Arial" panose="020B0604020202020204" pitchFamily="34" charset="0"/>
              <a:cs typeface="Arial" panose="020B0604020202020204" pitchFamily="34" charset="0"/>
            </a:endParaRPr>
          </a:p>
          <a:p>
            <a:pPr>
              <a:buFontTx/>
              <a:buChar char="-"/>
            </a:pPr>
            <a:r>
              <a:rPr lang="en-ZA" sz="1400" dirty="0" smtClean="0">
                <a:solidFill>
                  <a:srgbClr val="FF0000"/>
                </a:solidFill>
              </a:rPr>
              <a:t>.</a:t>
            </a: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26</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a:t>
            </a:r>
            <a:r>
              <a:rPr lang="en-ZA" sz="1600" b="1" dirty="0" smtClean="0">
                <a:solidFill>
                  <a:srgbClr val="00B050"/>
                </a:solidFill>
                <a:latin typeface="Arial" panose="020B0604020202020204" pitchFamily="34" charset="0"/>
                <a:cs typeface="Arial" panose="020B0604020202020204" pitchFamily="34" charset="0"/>
              </a:rPr>
              <a:t>miscellaneous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61078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fontScale="85000" lnSpcReduction="20000"/>
          </a:bodyPr>
          <a:lstStyle/>
          <a:p>
            <a:pPr>
              <a:buFontTx/>
              <a:buChar char="-"/>
            </a:pPr>
            <a:r>
              <a:rPr lang="en-US" sz="1500" dirty="0">
                <a:solidFill>
                  <a:schemeClr val="tx1"/>
                </a:solidFill>
                <a:latin typeface="Arial" panose="020B0604020202020204" pitchFamily="34" charset="0"/>
                <a:cs typeface="Arial" panose="020B0604020202020204" pitchFamily="34" charset="0"/>
              </a:rPr>
              <a:t>Regulation 32 states that “A supply chain management policy may allow the accounting officer to procure goods or services for the municipality or municipal entity under a contract secured by another organ of state, but only if – </a:t>
            </a:r>
          </a:p>
          <a:p>
            <a:pPr>
              <a:buAutoNum type="arabicPeriod"/>
            </a:pPr>
            <a:r>
              <a:rPr lang="en-US" sz="1500" dirty="0">
                <a:solidFill>
                  <a:schemeClr val="tx1"/>
                </a:solidFill>
                <a:latin typeface="Arial" panose="020B0604020202020204" pitchFamily="34" charset="0"/>
                <a:cs typeface="Arial" panose="020B0604020202020204" pitchFamily="34" charset="0"/>
              </a:rPr>
              <a:t>the contract has been secured by that other organ of state by means of a competitive bidding process applicable to that organ of state;  </a:t>
            </a:r>
          </a:p>
          <a:p>
            <a:pPr>
              <a:buAutoNum type="arabicPeriod"/>
            </a:pPr>
            <a:r>
              <a:rPr lang="en-US" sz="1500" dirty="0">
                <a:solidFill>
                  <a:schemeClr val="tx1"/>
                </a:solidFill>
                <a:latin typeface="Arial" panose="020B0604020202020204" pitchFamily="34" charset="0"/>
                <a:cs typeface="Arial" panose="020B0604020202020204" pitchFamily="34" charset="0"/>
              </a:rPr>
              <a:t>the municipality or entity has no reason to believe that such contract was not validly procured; </a:t>
            </a:r>
          </a:p>
          <a:p>
            <a:pPr>
              <a:buAutoNum type="arabicPeriod"/>
            </a:pPr>
            <a:r>
              <a:rPr lang="en-US" sz="1500" dirty="0">
                <a:solidFill>
                  <a:schemeClr val="tx1"/>
                </a:solidFill>
                <a:latin typeface="Arial" panose="020B0604020202020204" pitchFamily="34" charset="0"/>
                <a:cs typeface="Arial" panose="020B0604020202020204" pitchFamily="34" charset="0"/>
              </a:rPr>
              <a:t>there are demonstrable discounts or benefits for the municipality or entity to do so; and </a:t>
            </a:r>
          </a:p>
          <a:p>
            <a:pPr>
              <a:buAutoNum type="arabicPeriod"/>
            </a:pPr>
            <a:r>
              <a:rPr lang="en-US" sz="1500" dirty="0">
                <a:solidFill>
                  <a:schemeClr val="tx1"/>
                </a:solidFill>
                <a:latin typeface="Arial" panose="020B0604020202020204" pitchFamily="34" charset="0"/>
                <a:cs typeface="Arial" panose="020B0604020202020204" pitchFamily="34" charset="0"/>
              </a:rPr>
              <a:t>the other organ of state and the provider have consented to such procurement in writing</a:t>
            </a:r>
          </a:p>
          <a:p>
            <a:pPr marL="0" indent="0">
              <a:buNone/>
            </a:pPr>
            <a:endParaRPr lang="en-US" sz="1500" dirty="0">
              <a:solidFill>
                <a:schemeClr val="tx1"/>
              </a:solidFill>
              <a:latin typeface="Arial" panose="020B0604020202020204" pitchFamily="34" charset="0"/>
              <a:cs typeface="Arial" panose="020B0604020202020204" pitchFamily="34" charset="0"/>
            </a:endParaRPr>
          </a:p>
          <a:p>
            <a:pPr marL="0" indent="0">
              <a:buNone/>
            </a:pPr>
            <a:r>
              <a:rPr lang="en-US" sz="1500" dirty="0">
                <a:solidFill>
                  <a:schemeClr val="tx1"/>
                </a:solidFill>
                <a:latin typeface="Arial" panose="020B0604020202020204" pitchFamily="34" charset="0"/>
                <a:cs typeface="Arial" panose="020B0604020202020204" pitchFamily="34" charset="0"/>
              </a:rPr>
              <a:t>The process of using regulation 32 as an alternative means of procurement however must not detract from the principles of section 217 (1) of the Constitution.  </a:t>
            </a:r>
          </a:p>
          <a:p>
            <a:pPr marL="0" indent="0">
              <a:buNone/>
            </a:pPr>
            <a:r>
              <a:rPr lang="en-US" sz="1500" dirty="0">
                <a:solidFill>
                  <a:schemeClr val="tx1"/>
                </a:solidFill>
                <a:latin typeface="Arial" panose="020B0604020202020204" pitchFamily="34" charset="0"/>
                <a:cs typeface="Arial" panose="020B0604020202020204" pitchFamily="34" charset="0"/>
              </a:rPr>
              <a:t>The principles are that the procurement process must be: </a:t>
            </a:r>
          </a:p>
          <a:p>
            <a:pPr>
              <a:buAutoNum type="arabicPeriod"/>
            </a:pPr>
            <a:r>
              <a:rPr lang="en-US" sz="1500" dirty="0">
                <a:solidFill>
                  <a:schemeClr val="tx1"/>
                </a:solidFill>
                <a:latin typeface="Arial" panose="020B0604020202020204" pitchFamily="34" charset="0"/>
                <a:cs typeface="Arial" panose="020B0604020202020204" pitchFamily="34" charset="0"/>
              </a:rPr>
              <a:t>Fair,</a:t>
            </a:r>
          </a:p>
          <a:p>
            <a:pPr>
              <a:buAutoNum type="arabicPeriod"/>
            </a:pPr>
            <a:r>
              <a:rPr lang="en-US" sz="1500" dirty="0">
                <a:solidFill>
                  <a:schemeClr val="tx1"/>
                </a:solidFill>
                <a:latin typeface="Arial" panose="020B0604020202020204" pitchFamily="34" charset="0"/>
                <a:cs typeface="Arial" panose="020B0604020202020204" pitchFamily="34" charset="0"/>
              </a:rPr>
              <a:t>Equitable,  </a:t>
            </a:r>
          </a:p>
          <a:p>
            <a:pPr>
              <a:buAutoNum type="arabicPeriod"/>
            </a:pPr>
            <a:r>
              <a:rPr lang="en-US" sz="1500" dirty="0">
                <a:solidFill>
                  <a:schemeClr val="tx1"/>
                </a:solidFill>
                <a:latin typeface="Arial" panose="020B0604020202020204" pitchFamily="34" charset="0"/>
                <a:cs typeface="Arial" panose="020B0604020202020204" pitchFamily="34" charset="0"/>
              </a:rPr>
              <a:t>Transparent, </a:t>
            </a:r>
          </a:p>
          <a:p>
            <a:pPr>
              <a:buAutoNum type="arabicPeriod"/>
            </a:pPr>
            <a:r>
              <a:rPr lang="en-US" sz="1500" dirty="0">
                <a:solidFill>
                  <a:schemeClr val="tx1"/>
                </a:solidFill>
                <a:latin typeface="Arial" panose="020B0604020202020204" pitchFamily="34" charset="0"/>
                <a:cs typeface="Arial" panose="020B0604020202020204" pitchFamily="34" charset="0"/>
              </a:rPr>
              <a:t>Cost effective and </a:t>
            </a:r>
          </a:p>
          <a:p>
            <a:pPr>
              <a:buAutoNum type="arabicPeriod"/>
            </a:pPr>
            <a:r>
              <a:rPr lang="en-US" sz="1500" dirty="0">
                <a:solidFill>
                  <a:schemeClr val="tx1"/>
                </a:solidFill>
                <a:latin typeface="Arial" panose="020B0604020202020204" pitchFamily="34" charset="0"/>
                <a:cs typeface="Arial" panose="020B0604020202020204" pitchFamily="34" charset="0"/>
              </a:rPr>
              <a:t>Competitive. </a:t>
            </a:r>
          </a:p>
          <a:p>
            <a:pPr marL="0" indent="0">
              <a:buNone/>
            </a:pPr>
            <a:r>
              <a:rPr lang="en-US" sz="1500" dirty="0">
                <a:solidFill>
                  <a:schemeClr val="tx1"/>
                </a:solidFill>
                <a:latin typeface="Arial" panose="020B0604020202020204" pitchFamily="34" charset="0"/>
                <a:cs typeface="Arial" panose="020B0604020202020204" pitchFamily="34" charset="0"/>
              </a:rPr>
              <a:t>The accounting officer must also guard that the use of regulation 32 does not result to an abuse of the municipality or entity’s SCM system as required by regulation 38. </a:t>
            </a:r>
          </a:p>
          <a:p>
            <a:pPr>
              <a:buFontTx/>
              <a:buChar char="-"/>
            </a:pPr>
            <a:r>
              <a:rPr lang="en-ZA" sz="1400" dirty="0" smtClean="0">
                <a:solidFill>
                  <a:srgbClr val="FF0000"/>
                </a:solidFill>
              </a:rPr>
              <a:t>.</a:t>
            </a: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27</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a:t>
            </a:r>
            <a:r>
              <a:rPr lang="en-ZA" sz="1600" b="1" dirty="0" smtClean="0">
                <a:latin typeface="Arial" panose="020B0604020202020204" pitchFamily="34" charset="0"/>
                <a:cs typeface="Arial" panose="020B0604020202020204" pitchFamily="34" charset="0"/>
              </a:rPr>
              <a:t>FINDINGS- </a:t>
            </a:r>
            <a:r>
              <a:rPr lang="en-ZA" sz="1600" b="1" dirty="0" smtClean="0">
                <a:solidFill>
                  <a:srgbClr val="00B050"/>
                </a:solidFill>
                <a:latin typeface="Arial" panose="020B0604020202020204" pitchFamily="34" charset="0"/>
                <a:cs typeface="Arial" panose="020B0604020202020204" pitchFamily="34" charset="0"/>
              </a:rPr>
              <a:t>REGULATION 32</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736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a:solidFill>
                  <a:schemeClr val="tx1"/>
                </a:solidFill>
                <a:latin typeface="Arial" panose="020B0604020202020204" pitchFamily="34" charset="0"/>
                <a:cs typeface="Arial" panose="020B0604020202020204" pitchFamily="34" charset="0"/>
              </a:rPr>
              <a:t>There is confirmation from the other organ of state that the contract has been secured by that organ of state by means of competitive bidding applicable to that organ of state. </a:t>
            </a:r>
          </a:p>
          <a:p>
            <a:pPr>
              <a:buFontTx/>
              <a:buChar char="-"/>
            </a:pPr>
            <a:r>
              <a:rPr lang="en-US" sz="1300" dirty="0">
                <a:solidFill>
                  <a:schemeClr val="tx1"/>
                </a:solidFill>
                <a:latin typeface="Arial" panose="020B0604020202020204" pitchFamily="34" charset="0"/>
                <a:cs typeface="Arial" panose="020B0604020202020204" pitchFamily="34" charset="0"/>
              </a:rPr>
              <a:t>This means that the contract should not have been procured through a deviation. There must be a written communication from the other organ of state that competitive bidding process was followed </a:t>
            </a:r>
          </a:p>
          <a:p>
            <a:pPr>
              <a:buFontTx/>
              <a:buChar char="-"/>
            </a:pPr>
            <a:r>
              <a:rPr lang="en-US" sz="1300" dirty="0">
                <a:solidFill>
                  <a:schemeClr val="tx1"/>
                </a:solidFill>
                <a:latin typeface="Arial" panose="020B0604020202020204" pitchFamily="34" charset="0"/>
                <a:cs typeface="Arial" panose="020B0604020202020204" pitchFamily="34" charset="0"/>
              </a:rPr>
              <a:t>The municipality or entity has no reason to believe that that contract was not validly procured </a:t>
            </a:r>
          </a:p>
          <a:p>
            <a:pPr>
              <a:buFontTx/>
              <a:buChar char="-"/>
            </a:pPr>
            <a:r>
              <a:rPr lang="en-US" sz="1300" dirty="0">
                <a:solidFill>
                  <a:schemeClr val="tx1"/>
                </a:solidFill>
                <a:latin typeface="Arial" panose="020B0604020202020204" pitchFamily="34" charset="0"/>
                <a:cs typeface="Arial" panose="020B0604020202020204" pitchFamily="34" charset="0"/>
              </a:rPr>
              <a:t>If there is publicly available information or information available to the municipality that irregularities took place in the awarding of the contract or if there are allegations of such irregularities, the municipality may not participate in that contract as there would be reasons to believe that such a contract was not validly procured.</a:t>
            </a:r>
          </a:p>
          <a:p>
            <a:pPr>
              <a:buFontTx/>
              <a:buChar char="-"/>
            </a:pPr>
            <a:r>
              <a:rPr lang="en-ZA" sz="1400" dirty="0" smtClean="0">
                <a:solidFill>
                  <a:srgbClr val="FF0000"/>
                </a:solidFill>
              </a:rPr>
              <a:t>.</a:t>
            </a: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28</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REGULATION 32</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65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fontScale="92500" lnSpcReduction="10000"/>
          </a:bodyPr>
          <a:lstStyle/>
          <a:p>
            <a:pPr>
              <a:buFontTx/>
              <a:buChar char="-"/>
            </a:pPr>
            <a:r>
              <a:rPr lang="en-US" sz="1400" dirty="0" smtClean="0">
                <a:solidFill>
                  <a:srgbClr val="FF0000"/>
                </a:solidFill>
              </a:rPr>
              <a:t>.</a:t>
            </a:r>
            <a:endParaRPr lang="en-US" sz="1400" dirty="0">
              <a:solidFill>
                <a:srgbClr val="FF0000"/>
              </a:solidFill>
            </a:endParaRPr>
          </a:p>
          <a:p>
            <a:pPr marL="0" indent="0">
              <a:buNone/>
            </a:pPr>
            <a:r>
              <a:rPr lang="en-US" sz="1400" dirty="0">
                <a:solidFill>
                  <a:schemeClr val="tx1"/>
                </a:solidFill>
                <a:latin typeface="Arial" panose="020B0604020202020204" pitchFamily="34" charset="0"/>
                <a:cs typeface="Arial" panose="020B0604020202020204" pitchFamily="34" charset="0"/>
              </a:rPr>
              <a:t>The municipality/ municipal entity has demonstrated the benefits and discounts of participating in the contract. </a:t>
            </a:r>
          </a:p>
          <a:p>
            <a:pPr>
              <a:buAutoNum type="arabicPeriod"/>
            </a:pPr>
            <a:r>
              <a:rPr lang="en-US" sz="1400" dirty="0">
                <a:solidFill>
                  <a:schemeClr val="tx1"/>
                </a:solidFill>
                <a:latin typeface="Arial" panose="020B0604020202020204" pitchFamily="34" charset="0"/>
                <a:cs typeface="Arial" panose="020B0604020202020204" pitchFamily="34" charset="0"/>
              </a:rPr>
              <a:t>Discounts/ benefits may include savings on costs relating to procurement processes, such as advertising of bids, etc.</a:t>
            </a:r>
          </a:p>
          <a:p>
            <a:pPr>
              <a:buAutoNum type="arabicPeriod"/>
            </a:pPr>
            <a:r>
              <a:rPr lang="en-US" sz="1400" dirty="0">
                <a:solidFill>
                  <a:schemeClr val="tx1"/>
                </a:solidFill>
                <a:latin typeface="Arial" panose="020B0604020202020204" pitchFamily="34" charset="0"/>
                <a:cs typeface="Arial" panose="020B0604020202020204" pitchFamily="34" charset="0"/>
              </a:rPr>
              <a:t>The onus is on the municipality to prove and demonstrate the discounts or benefits they are getting. </a:t>
            </a:r>
          </a:p>
          <a:p>
            <a:pPr>
              <a:buFontTx/>
              <a:buChar char="-"/>
            </a:pPr>
            <a:r>
              <a:rPr lang="en-US" sz="1400" dirty="0">
                <a:solidFill>
                  <a:schemeClr val="tx1"/>
                </a:solidFill>
                <a:latin typeface="Arial" panose="020B0604020202020204" pitchFamily="34" charset="0"/>
                <a:cs typeface="Arial" panose="020B0604020202020204" pitchFamily="34" charset="0"/>
              </a:rPr>
              <a:t>The other organ of state and the provider have consented to such procurement in writing</a:t>
            </a:r>
          </a:p>
          <a:p>
            <a:pPr>
              <a:buFontTx/>
              <a:buChar char="-"/>
            </a:pPr>
            <a:r>
              <a:rPr lang="en-US" sz="1400" dirty="0">
                <a:solidFill>
                  <a:schemeClr val="tx1"/>
                </a:solidFill>
                <a:latin typeface="Arial" panose="020B0604020202020204" pitchFamily="34" charset="0"/>
                <a:cs typeface="Arial" panose="020B0604020202020204" pitchFamily="34" charset="0"/>
              </a:rPr>
              <a:t>The prices paid are the same as the original contract </a:t>
            </a:r>
          </a:p>
          <a:p>
            <a:pPr>
              <a:buFontTx/>
              <a:buChar char="-"/>
            </a:pPr>
            <a:r>
              <a:rPr lang="en-US" sz="1400" dirty="0">
                <a:solidFill>
                  <a:schemeClr val="tx1"/>
                </a:solidFill>
                <a:latin typeface="Arial" panose="020B0604020202020204" pitchFamily="34" charset="0"/>
                <a:cs typeface="Arial" panose="020B0604020202020204" pitchFamily="34" charset="0"/>
              </a:rPr>
              <a:t>a) The scope may differ due to the different sizes/ needs of each municipality or entity but the price/ rate per unit or hour must be comparable to prove that the auditee is participating in the same contract. </a:t>
            </a:r>
            <a:r>
              <a:rPr lang="en-US" sz="1400" dirty="0">
                <a:solidFill>
                  <a:schemeClr val="tx1"/>
                </a:solidFill>
                <a:latin typeface="Arial" panose="020B0604020202020204" pitchFamily="34" charset="0"/>
                <a:cs typeface="Arial" panose="020B0604020202020204" pitchFamily="34" charset="0"/>
              </a:rPr>
              <a:t>b) Infrastructure projects: The SCM regulations do not prohibit the application of regulation 32 to infrastructure project. However, it will be very difficult to justify procuring an infrastructure project through the use of Regulation 32 since infrastructure projects generally differ in terms of project scope and specification. </a:t>
            </a:r>
          </a:p>
          <a:p>
            <a:pPr>
              <a:buFontTx/>
              <a:buChar char="-"/>
            </a:pPr>
            <a:r>
              <a:rPr lang="en-US" sz="1400" dirty="0" smtClean="0">
                <a:solidFill>
                  <a:srgbClr val="FF0000"/>
                </a:solidFill>
              </a:rPr>
              <a:t>.</a:t>
            </a:r>
            <a:endParaRPr lang="en-US" sz="1400" dirty="0">
              <a:solidFill>
                <a:srgbClr val="FF0000"/>
              </a:solidFill>
            </a:endParaRPr>
          </a:p>
          <a:p>
            <a:pPr>
              <a:buFontTx/>
              <a:buChar char="-"/>
            </a:pPr>
            <a:endParaRPr lang="en-US" sz="1400" dirty="0">
              <a:solidFill>
                <a:srgbClr val="FF0000"/>
              </a:solidFill>
            </a:endParaRPr>
          </a:p>
          <a:p>
            <a:pPr>
              <a:buFontTx/>
              <a:buChar char="-"/>
            </a:pPr>
            <a:r>
              <a:rPr lang="en-ZA" sz="1400" dirty="0" smtClean="0">
                <a:solidFill>
                  <a:srgbClr val="FF0000"/>
                </a:solidFill>
              </a:rPr>
              <a:t>.</a:t>
            </a:r>
            <a:endParaRPr lang="en-ZA" sz="1400" dirty="0">
              <a:solidFill>
                <a:srgbClr val="FF0000"/>
              </a:solidFill>
            </a:endParaRP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29</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REGULATION 32</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55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82771"/>
            <a:ext cx="8381260" cy="1027469"/>
          </a:xfrm>
        </p:spPr>
        <p:txBody>
          <a:bodyPr/>
          <a:lstStyle/>
          <a:p>
            <a:pPr algn="l"/>
            <a:r>
              <a:rPr lang="en-ZA" sz="2000" b="1" dirty="0">
                <a:latin typeface="Arial" pitchFamily="34" charset="0"/>
                <a:cs typeface="Arial" pitchFamily="34" charset="0"/>
              </a:rPr>
              <a:t>1. Background</a:t>
            </a:r>
          </a:p>
        </p:txBody>
      </p:sp>
      <p:sp>
        <p:nvSpPr>
          <p:cNvPr id="4" name="Slide Number Placeholder 3"/>
          <p:cNvSpPr>
            <a:spLocks noGrp="1"/>
          </p:cNvSpPr>
          <p:nvPr>
            <p:ph type="sldNum" sz="quarter" idx="12"/>
          </p:nvPr>
        </p:nvSpPr>
        <p:spPr/>
        <p:txBody>
          <a:bodyPr/>
          <a:lstStyle/>
          <a:p>
            <a:fld id="{C7A1E9C4-2A3D-4664-AF51-8CD68B0948FF}" type="slidenum">
              <a:rPr lang="en-ZA" smtClean="0"/>
              <a:t>3</a:t>
            </a:fld>
            <a:endParaRPr lang="en-ZA" dirty="0"/>
          </a:p>
        </p:txBody>
      </p:sp>
      <p:sp>
        <p:nvSpPr>
          <p:cNvPr id="6" name="Rectangle 5"/>
          <p:cNvSpPr/>
          <p:nvPr/>
        </p:nvSpPr>
        <p:spPr>
          <a:xfrm>
            <a:off x="323528" y="1700808"/>
            <a:ext cx="8496944" cy="5078313"/>
          </a:xfrm>
          <a:prstGeom prst="rect">
            <a:avLst/>
          </a:prstGeom>
          <a:ln>
            <a:noFill/>
          </a:ln>
        </p:spPr>
        <p:txBody>
          <a:bodyPr wrap="square">
            <a:spAutoFit/>
          </a:bodyPr>
          <a:lstStyle/>
          <a:p>
            <a:pPr algn="just"/>
            <a:r>
              <a:rPr lang="en-US" dirty="0">
                <a:latin typeface="Arial" panose="020B0604020202020204" pitchFamily="34" charset="0"/>
                <a:cs typeface="Arial" panose="020B0604020202020204" pitchFamily="34" charset="0"/>
              </a:rPr>
              <a:t>Over the past five years the Office of the Auditor General has consistently reported on the same deficiencies in financial management but there has been little to no improvement in this area.</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most common areas in which departments’ financial statements were qualified in </a:t>
            </a:r>
            <a:r>
              <a:rPr lang="en-ZA" dirty="0">
                <a:latin typeface="Arial" panose="020B0604020202020204" pitchFamily="34" charset="0"/>
                <a:cs typeface="Arial" panose="020B0604020202020204" pitchFamily="34" charset="0"/>
              </a:rPr>
              <a:t>2018-19 were:</a:t>
            </a:r>
          </a:p>
          <a:p>
            <a:pPr algn="just"/>
            <a:endParaRPr lang="en-ZA"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ZA" dirty="0">
                <a:latin typeface="Arial" panose="020B0604020202020204" pitchFamily="34" charset="0"/>
                <a:cs typeface="Arial" panose="020B0604020202020204" pitchFamily="34" charset="0"/>
              </a:rPr>
              <a:t>Value of Assets recorded in the AFS was incorrect or could not be confirmed</a:t>
            </a:r>
          </a:p>
          <a:p>
            <a:pPr marL="171450" indent="-171450" algn="just">
              <a:buFont typeface="Arial" panose="020B0604020202020204" pitchFamily="34" charset="0"/>
              <a:buChar char="•"/>
            </a:pPr>
            <a:r>
              <a:rPr lang="en-ZA" dirty="0">
                <a:latin typeface="Arial" panose="020B0604020202020204" pitchFamily="34" charset="0"/>
                <a:cs typeface="Arial" panose="020B0604020202020204" pitchFamily="34" charset="0"/>
              </a:rPr>
              <a:t>Value of Commitments disclosed was incorrect or sufficient evidence could not be provided</a:t>
            </a:r>
          </a:p>
          <a:p>
            <a:pPr marL="171450" indent="-171450" algn="just">
              <a:buFont typeface="Arial" panose="020B0604020202020204" pitchFamily="34" charset="0"/>
              <a:buChar char="•"/>
            </a:pPr>
            <a:r>
              <a:rPr lang="en-ZA" dirty="0">
                <a:latin typeface="Arial" panose="020B0604020202020204" pitchFamily="34" charset="0"/>
                <a:cs typeface="Arial" panose="020B0604020202020204" pitchFamily="34" charset="0"/>
              </a:rPr>
              <a:t>Incomplete disclosure of Irregular </a:t>
            </a:r>
            <a:r>
              <a:rPr lang="en-ZA" dirty="0" smtClean="0">
                <a:latin typeface="Arial" panose="020B0604020202020204" pitchFamily="34" charset="0"/>
                <a:cs typeface="Arial" panose="020B0604020202020204" pitchFamily="34" charset="0"/>
              </a:rPr>
              <a:t>Expenditure(</a:t>
            </a:r>
            <a:r>
              <a:rPr lang="en-ZA" i="1" dirty="0" smtClean="0">
                <a:latin typeface="Arial" panose="020B0604020202020204" pitchFamily="34" charset="0"/>
                <a:cs typeface="Arial" panose="020B0604020202020204" pitchFamily="34" charset="0"/>
              </a:rPr>
              <a:t>due to SCM processes mainly)</a:t>
            </a:r>
            <a:endParaRPr lang="en-ZA" i="1" dirty="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The root cause of these transgressions are inadequate processes, systems and Controls.</a:t>
            </a:r>
          </a:p>
          <a:p>
            <a:pPr algn="just"/>
            <a:endParaRPr lang="en-ZA"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Credible financial statements are crucial to enable accountability, transparency and progress. </a:t>
            </a:r>
          </a:p>
          <a:p>
            <a:pPr algn="just"/>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6100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a:solidFill>
                  <a:schemeClr val="tx1"/>
                </a:solidFill>
                <a:latin typeface="Arial" panose="020B0604020202020204" pitchFamily="34" charset="0"/>
                <a:cs typeface="Arial" panose="020B0604020202020204" pitchFamily="34" charset="0"/>
              </a:rPr>
              <a:t>The contract was valid/ active at the time the auditee opted to participate. </a:t>
            </a:r>
          </a:p>
          <a:p>
            <a:pPr>
              <a:buFontTx/>
              <a:buChar char="-"/>
            </a:pPr>
            <a:r>
              <a:rPr lang="en-US" sz="1300" dirty="0">
                <a:solidFill>
                  <a:schemeClr val="tx1"/>
                </a:solidFill>
                <a:latin typeface="Arial" panose="020B0604020202020204" pitchFamily="34" charset="0"/>
                <a:cs typeface="Arial" panose="020B0604020202020204" pitchFamily="34" charset="0"/>
              </a:rPr>
              <a:t>A Municipality/ Municipal entity can only participate in an active contract. Expired or terminated contracts are no longer valid and cannot be used to procure goods and services</a:t>
            </a:r>
          </a:p>
          <a:p>
            <a:pPr>
              <a:buFontTx/>
              <a:buChar char="-"/>
            </a:pPr>
            <a:r>
              <a:rPr lang="en-US" sz="1300" dirty="0">
                <a:solidFill>
                  <a:schemeClr val="tx1"/>
                </a:solidFill>
                <a:latin typeface="Arial" panose="020B0604020202020204" pitchFamily="34" charset="0"/>
                <a:cs typeface="Arial" panose="020B0604020202020204" pitchFamily="34" charset="0"/>
              </a:rPr>
              <a:t>The quantities procured by the organ of state that secured the contract plus the quantities to be procured by the auditee applying regulation 32 must not exceed the original total contract quantities.</a:t>
            </a:r>
          </a:p>
          <a:p>
            <a:pPr lvl="1">
              <a:lnSpc>
                <a:spcPct val="80000"/>
              </a:lnSpc>
            </a:pPr>
            <a:endParaRPr lang="en-ZA" sz="1600" dirty="0" smtClean="0">
              <a:solidFill>
                <a:srgbClr val="FF0000"/>
              </a:solidFill>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30</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REGULATION 32</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439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a:solidFill>
                  <a:schemeClr val="tx1"/>
                </a:solidFill>
                <a:latin typeface="Arial" panose="020B0604020202020204" pitchFamily="34" charset="0"/>
                <a:cs typeface="Arial" panose="020B0604020202020204" pitchFamily="34" charset="0"/>
              </a:rPr>
              <a:t>Three written price quotations were not obtained and reasonable reasons were not recorded and approved by the CFO or an official designated by the CFO;. </a:t>
            </a:r>
          </a:p>
          <a:p>
            <a:pPr>
              <a:buFontTx/>
              <a:buChar char="-"/>
            </a:pPr>
            <a:r>
              <a:rPr lang="en-US" sz="1300" dirty="0">
                <a:solidFill>
                  <a:schemeClr val="tx1"/>
                </a:solidFill>
                <a:latin typeface="Arial" panose="020B0604020202020204" pitchFamily="34" charset="0"/>
                <a:cs typeface="Arial" panose="020B0604020202020204" pitchFamily="34" charset="0"/>
              </a:rPr>
              <a:t>The procurement of goods/ works/ services was  deliberately split into parts or items of lesser value merely to avoid complying with the requirements of the SCM policy/SCM regulations. </a:t>
            </a:r>
            <a:endParaRPr lang="en-US" sz="1300" dirty="0">
              <a:solidFill>
                <a:schemeClr val="tx1"/>
              </a:solidFill>
              <a:latin typeface="Arial" panose="020B0604020202020204" pitchFamily="34" charset="0"/>
              <a:cs typeface="Arial" panose="020B0604020202020204" pitchFamily="34" charset="0"/>
            </a:endParaRPr>
          </a:p>
          <a:p>
            <a:pPr>
              <a:buFontTx/>
              <a:buChar char="-"/>
            </a:pPr>
            <a:r>
              <a:rPr lang="en-US" sz="1300" dirty="0">
                <a:solidFill>
                  <a:schemeClr val="tx1"/>
                </a:solidFill>
                <a:latin typeface="Arial" panose="020B0604020202020204" pitchFamily="34" charset="0"/>
                <a:cs typeface="Arial" panose="020B0604020202020204" pitchFamily="34" charset="0"/>
              </a:rPr>
              <a:t>The final decision on which quotation to accept was not made by an appropriately delegated official or committee</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total payments made under the quotation exceeded the original quoted amount without approval from a delegated </a:t>
            </a:r>
            <a:r>
              <a:rPr lang="en-US" sz="1300" dirty="0">
                <a:solidFill>
                  <a:schemeClr val="tx1"/>
                </a:solidFill>
                <a:latin typeface="Arial" panose="020B0604020202020204" pitchFamily="34" charset="0"/>
                <a:cs typeface="Arial" panose="020B0604020202020204" pitchFamily="34" charset="0"/>
              </a:rPr>
              <a:t>official</a:t>
            </a:r>
          </a:p>
          <a:p>
            <a:pPr>
              <a:buFontTx/>
              <a:buChar char="-"/>
            </a:pPr>
            <a:r>
              <a:rPr lang="en-US" sz="1300" dirty="0">
                <a:solidFill>
                  <a:schemeClr val="tx1"/>
                </a:solidFill>
                <a:latin typeface="Arial" panose="020B0604020202020204" pitchFamily="34" charset="0"/>
                <a:cs typeface="Arial" panose="020B0604020202020204" pitchFamily="34" charset="0"/>
              </a:rPr>
              <a:t>Different evaluation criteria was applied in evaluating the quotations from those indicated in the original request for quotations</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For quotations above R30 000 (Including VAT), the winning provider's did not submit valid tax </a:t>
            </a:r>
            <a:r>
              <a:rPr lang="en-US" sz="1300" dirty="0" smtClean="0">
                <a:solidFill>
                  <a:schemeClr val="tx1"/>
                </a:solidFill>
                <a:latin typeface="Arial" panose="020B0604020202020204" pitchFamily="34" charset="0"/>
                <a:cs typeface="Arial" panose="020B0604020202020204" pitchFamily="34" charset="0"/>
              </a:rPr>
              <a:t>clearance.</a:t>
            </a:r>
            <a:endParaRPr lang="en-US" sz="1300" dirty="0">
              <a:solidFill>
                <a:schemeClr val="tx1"/>
              </a:solidFill>
              <a:latin typeface="Arial" panose="020B0604020202020204" pitchFamily="34" charset="0"/>
              <a:cs typeface="Arial" panose="020B0604020202020204" pitchFamily="34" charset="0"/>
            </a:endParaRPr>
          </a:p>
          <a:p>
            <a:pPr>
              <a:buFontTx/>
              <a:buChar char="-"/>
            </a:pPr>
            <a:r>
              <a:rPr lang="en-US" sz="1300" dirty="0">
                <a:solidFill>
                  <a:schemeClr val="tx1"/>
                </a:solidFill>
                <a:latin typeface="Arial" panose="020B0604020202020204" pitchFamily="34" charset="0"/>
                <a:cs typeface="Arial" panose="020B0604020202020204" pitchFamily="34" charset="0"/>
              </a:rPr>
              <a:t>The </a:t>
            </a:r>
            <a:r>
              <a:rPr lang="en-US" sz="1300" dirty="0">
                <a:solidFill>
                  <a:schemeClr val="tx1"/>
                </a:solidFill>
                <a:latin typeface="Arial" panose="020B0604020202020204" pitchFamily="34" charset="0"/>
                <a:cs typeface="Arial" panose="020B0604020202020204" pitchFamily="34" charset="0"/>
              </a:rPr>
              <a:t>winning provider did not submit a declaration of interest (MBD4</a:t>
            </a:r>
            <a:r>
              <a:rPr lang="en-US" sz="1300" dirty="0">
                <a:solidFill>
                  <a:schemeClr val="tx1"/>
                </a:solidFill>
                <a:latin typeface="Arial" panose="020B0604020202020204" pitchFamily="34" charset="0"/>
                <a:cs typeface="Arial" panose="020B0604020202020204" pitchFamily="34" charset="0"/>
              </a:rPr>
              <a:t>).</a:t>
            </a:r>
            <a:endParaRPr lang="en-ZA" sz="1300"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31</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smtClean="0">
                <a:solidFill>
                  <a:srgbClr val="00B050"/>
                </a:solidFill>
                <a:latin typeface="Arial" panose="020B0604020202020204" pitchFamily="34" charset="0"/>
                <a:cs typeface="Arial" panose="020B0604020202020204" pitchFamily="34" charset="0"/>
              </a:rPr>
              <a:t>CHECKLIST FOR SCM TO BE AWARE</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3863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a:solidFill>
                  <a:schemeClr val="tx1"/>
                </a:solidFill>
                <a:latin typeface="Arial" panose="020B0604020202020204" pitchFamily="34" charset="0"/>
                <a:cs typeface="Arial" panose="020B0604020202020204" pitchFamily="34" charset="0"/>
              </a:rPr>
              <a:t>The bid specifications did not specify the minimum threshold for local production and content as prescribed in the relevant NT Instruction Notes.</a:t>
            </a:r>
          </a:p>
          <a:p>
            <a:pPr>
              <a:buFontTx/>
              <a:buChar char="-"/>
            </a:pPr>
            <a:r>
              <a:rPr lang="en-US" sz="1300" dirty="0">
                <a:solidFill>
                  <a:schemeClr val="tx1"/>
                </a:solidFill>
                <a:latin typeface="Arial" panose="020B0604020202020204" pitchFamily="34" charset="0"/>
                <a:cs typeface="Arial" panose="020B0604020202020204" pitchFamily="34" charset="0"/>
              </a:rPr>
              <a:t>The winning provider did not furnish the auditee with the declaration on local production and content</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winning service provider did not meet the minimum threshold for local production and content</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winning contractor is not registered with the </a:t>
            </a:r>
            <a:r>
              <a:rPr lang="en-US" sz="1300" dirty="0">
                <a:solidFill>
                  <a:schemeClr val="tx1"/>
                </a:solidFill>
                <a:latin typeface="Arial" panose="020B0604020202020204" pitchFamily="34" charset="0"/>
                <a:cs typeface="Arial" panose="020B0604020202020204" pitchFamily="34" charset="0"/>
              </a:rPr>
              <a:t>CIDB</a:t>
            </a:r>
          </a:p>
          <a:p>
            <a:pPr>
              <a:buFontTx/>
              <a:buChar char="-"/>
            </a:pPr>
            <a:r>
              <a:rPr lang="en-US" sz="1300" dirty="0">
                <a:solidFill>
                  <a:schemeClr val="tx1"/>
                </a:solidFill>
                <a:latin typeface="Arial" panose="020B0604020202020204" pitchFamily="34" charset="0"/>
                <a:cs typeface="Arial" panose="020B0604020202020204" pitchFamily="34" charset="0"/>
              </a:rPr>
              <a:t>The contractor is not registered in the class of construction works that the projects relates to</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winning contractors were a joint venture </a:t>
            </a:r>
            <a:r>
              <a:rPr lang="en-US" sz="1300" dirty="0">
                <a:solidFill>
                  <a:schemeClr val="tx1"/>
                </a:solidFill>
                <a:latin typeface="Arial" panose="020B0604020202020204" pitchFamily="34" charset="0"/>
                <a:cs typeface="Arial" panose="020B0604020202020204" pitchFamily="34" charset="0"/>
              </a:rPr>
              <a:t>however </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(a) Not all members of the joint venture were registered contractor and /or</a:t>
            </a:r>
          </a:p>
          <a:p>
            <a:pPr>
              <a:buFontTx/>
              <a:buChar char="-"/>
            </a:pPr>
            <a:r>
              <a:rPr lang="en-US" sz="1300" dirty="0">
                <a:solidFill>
                  <a:schemeClr val="tx1"/>
                </a:solidFill>
                <a:latin typeface="Arial" panose="020B0604020202020204" pitchFamily="34" charset="0"/>
                <a:cs typeface="Arial" panose="020B0604020202020204" pitchFamily="34" charset="0"/>
              </a:rPr>
              <a:t>(b) The category of registration of the joint venture, is not equal to or higher than the category of registration specified in the invitation to tender</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Extension/ modification to the contract (including variation orders) was not approved by a delegated </a:t>
            </a:r>
            <a:r>
              <a:rPr lang="en-US" sz="1300" dirty="0">
                <a:solidFill>
                  <a:schemeClr val="tx1"/>
                </a:solidFill>
                <a:latin typeface="Arial" panose="020B0604020202020204" pitchFamily="34" charset="0"/>
                <a:cs typeface="Arial" panose="020B0604020202020204" pitchFamily="34" charset="0"/>
              </a:rPr>
              <a:t>official</a:t>
            </a:r>
          </a:p>
          <a:p>
            <a:pPr>
              <a:buFontTx/>
              <a:buChar char="-"/>
            </a:pPr>
            <a:r>
              <a:rPr lang="en-US" sz="1300" dirty="0">
                <a:solidFill>
                  <a:schemeClr val="tx1"/>
                </a:solidFill>
                <a:latin typeface="Arial" panose="020B0604020202020204" pitchFamily="34" charset="0"/>
                <a:cs typeface="Arial" panose="020B0604020202020204" pitchFamily="34" charset="0"/>
              </a:rPr>
              <a:t>The total payments made under the contract up to date exceeded the original contract price</a:t>
            </a:r>
            <a:endParaRPr lang="en-ZA" sz="1300"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32</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smtClean="0">
                <a:solidFill>
                  <a:srgbClr val="00B050"/>
                </a:solidFill>
                <a:latin typeface="Arial" panose="020B0604020202020204" pitchFamily="34" charset="0"/>
                <a:cs typeface="Arial" panose="020B0604020202020204" pitchFamily="34" charset="0"/>
              </a:rPr>
              <a:t>CHECKLIST FOR SCM TO BE AWARE</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324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smtClean="0">
                <a:solidFill>
                  <a:schemeClr val="tx1"/>
                </a:solidFill>
                <a:latin typeface="Arial" panose="020B0604020202020204" pitchFamily="34" charset="0"/>
                <a:cs typeface="Arial" panose="020B0604020202020204" pitchFamily="34" charset="0"/>
              </a:rPr>
              <a:t>Quotes </a:t>
            </a:r>
            <a:r>
              <a:rPr lang="en-US" sz="1300" dirty="0">
                <a:solidFill>
                  <a:schemeClr val="tx1"/>
                </a:solidFill>
                <a:latin typeface="Arial" panose="020B0604020202020204" pitchFamily="34" charset="0"/>
                <a:cs typeface="Arial" panose="020B0604020202020204" pitchFamily="34" charset="0"/>
              </a:rPr>
              <a:t>were not evaluated in accordance with the preference point system as prescribed by the PPPF </a:t>
            </a:r>
            <a:r>
              <a:rPr lang="en-US" sz="1300" dirty="0">
                <a:solidFill>
                  <a:schemeClr val="tx1"/>
                </a:solidFill>
                <a:latin typeface="Arial" panose="020B0604020202020204" pitchFamily="34" charset="0"/>
                <a:cs typeface="Arial" panose="020B0604020202020204" pitchFamily="34" charset="0"/>
              </a:rPr>
              <a:t>Act</a:t>
            </a:r>
          </a:p>
          <a:p>
            <a:pPr>
              <a:buFontTx/>
              <a:buChar char="-"/>
            </a:pPr>
            <a:r>
              <a:rPr lang="en-US" sz="1300" dirty="0">
                <a:solidFill>
                  <a:schemeClr val="tx1"/>
                </a:solidFill>
                <a:latin typeface="Arial" panose="020B0604020202020204" pitchFamily="34" charset="0"/>
                <a:cs typeface="Arial" panose="020B0604020202020204" pitchFamily="34" charset="0"/>
              </a:rPr>
              <a:t>The request for </a:t>
            </a:r>
            <a:r>
              <a:rPr lang="en-US" sz="1300" dirty="0" smtClean="0">
                <a:solidFill>
                  <a:schemeClr val="tx1"/>
                </a:solidFill>
                <a:latin typeface="Arial" panose="020B0604020202020204" pitchFamily="34" charset="0"/>
                <a:cs typeface="Arial" panose="020B0604020202020204" pitchFamily="34" charset="0"/>
              </a:rPr>
              <a:t>quote </a:t>
            </a:r>
            <a:r>
              <a:rPr lang="en-US" sz="1300" dirty="0">
                <a:solidFill>
                  <a:schemeClr val="tx1"/>
                </a:solidFill>
                <a:latin typeface="Arial" panose="020B0604020202020204" pitchFamily="34" charset="0"/>
                <a:cs typeface="Arial" panose="020B0604020202020204" pitchFamily="34" charset="0"/>
              </a:rPr>
              <a:t>documents did not stipulate that only tenders meeting the specified pre-qualification criteria will be considered</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Quotations that did not comply with the stipulated qualifying criteria were accepted and evaluated further instead of being disqualified</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request for </a:t>
            </a:r>
            <a:r>
              <a:rPr lang="en-US" sz="1300" dirty="0" smtClean="0">
                <a:solidFill>
                  <a:schemeClr val="tx1"/>
                </a:solidFill>
                <a:latin typeface="Arial" panose="020B0604020202020204" pitchFamily="34" charset="0"/>
                <a:cs typeface="Arial" panose="020B0604020202020204" pitchFamily="34" charset="0"/>
              </a:rPr>
              <a:t>quote </a:t>
            </a:r>
            <a:r>
              <a:rPr lang="en-US" sz="1300" dirty="0">
                <a:solidFill>
                  <a:schemeClr val="tx1"/>
                </a:solidFill>
                <a:latin typeface="Arial" panose="020B0604020202020204" pitchFamily="34" charset="0"/>
                <a:cs typeface="Arial" panose="020B0604020202020204" pitchFamily="34" charset="0"/>
              </a:rPr>
              <a:t>documents did not indicate that tenders will be evaluated on functionality however functionality was applied</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request for </a:t>
            </a:r>
            <a:r>
              <a:rPr lang="en-US" sz="1300" dirty="0" smtClean="0">
                <a:solidFill>
                  <a:schemeClr val="tx1"/>
                </a:solidFill>
                <a:latin typeface="Arial" panose="020B0604020202020204" pitchFamily="34" charset="0"/>
                <a:cs typeface="Arial" panose="020B0604020202020204" pitchFamily="34" charset="0"/>
              </a:rPr>
              <a:t>quote </a:t>
            </a:r>
            <a:r>
              <a:rPr lang="en-US" sz="1300" dirty="0">
                <a:solidFill>
                  <a:schemeClr val="tx1"/>
                </a:solidFill>
                <a:latin typeface="Arial" panose="020B0604020202020204" pitchFamily="34" charset="0"/>
                <a:cs typeface="Arial" panose="020B0604020202020204" pitchFamily="34" charset="0"/>
              </a:rPr>
              <a:t>documents did not indicate the evaluation criteria for measuring functionality, points of each and the minimum qualifying score for functionality</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Quotes which failed to achieved the minimum qualifying score for functionality were still accepted and evaluated further</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Bid specifications were drafted in a biased manner which restricted all potential providers to offer their goods and services and only favoured the winning provider</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The bid was advertised for a period that is less than 30 days for transaction over R10 million (Vat included) or of long term nature, or less than 14 days in any other case.</a:t>
            </a:r>
            <a:endParaRPr lang="en-ZA" sz="1300"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33</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smtClean="0">
                <a:solidFill>
                  <a:srgbClr val="00B050"/>
                </a:solidFill>
                <a:latin typeface="Arial" panose="020B0604020202020204" pitchFamily="34" charset="0"/>
                <a:cs typeface="Arial" panose="020B0604020202020204" pitchFamily="34" charset="0"/>
              </a:rPr>
              <a:t>CHECKLIST FOR SCM TO BE AWARE</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359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a:buFontTx/>
              <a:buChar char="-"/>
            </a:pPr>
            <a:r>
              <a:rPr lang="en-US" sz="1300" dirty="0">
                <a:solidFill>
                  <a:schemeClr val="tx1"/>
                </a:solidFill>
                <a:latin typeface="Arial" panose="020B0604020202020204" pitchFamily="34" charset="0"/>
                <a:cs typeface="Arial" panose="020B0604020202020204" pitchFamily="34" charset="0"/>
              </a:rPr>
              <a:t>The bid adjudication committee was not constituted in accordance with the auditee's SCM policy</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A member of a bid evaluation committee, an advisor or person assisting the evaluation committee was a member of the adjudication committee</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Bids </a:t>
            </a:r>
            <a:r>
              <a:rPr lang="en-US" sz="1300">
                <a:solidFill>
                  <a:schemeClr val="tx1"/>
                </a:solidFill>
                <a:latin typeface="Arial" panose="020B0604020202020204" pitchFamily="34" charset="0"/>
                <a:cs typeface="Arial" panose="020B0604020202020204" pitchFamily="34" charset="0"/>
              </a:rPr>
              <a:t>were </a:t>
            </a:r>
            <a:r>
              <a:rPr lang="en-US" sz="1300" smtClean="0">
                <a:solidFill>
                  <a:schemeClr val="tx1"/>
                </a:solidFill>
                <a:latin typeface="Arial" panose="020B0604020202020204" pitchFamily="34" charset="0"/>
                <a:cs typeface="Arial" panose="020B0604020202020204" pitchFamily="34" charset="0"/>
              </a:rPr>
              <a:t>disqualified </a:t>
            </a:r>
            <a:r>
              <a:rPr lang="en-US" sz="1300" dirty="0">
                <a:solidFill>
                  <a:schemeClr val="tx1"/>
                </a:solidFill>
                <a:latin typeface="Arial" panose="020B0604020202020204" pitchFamily="34" charset="0"/>
                <a:cs typeface="Arial" panose="020B0604020202020204" pitchFamily="34" charset="0"/>
              </a:rPr>
              <a:t>in requirements that are not stipulated in the bid invitation/ bid documents</a:t>
            </a:r>
            <a:r>
              <a:rPr lang="en-US" sz="1300" dirty="0">
                <a:solidFill>
                  <a:schemeClr val="tx1"/>
                </a:solidFill>
                <a:latin typeface="Arial" panose="020B0604020202020204" pitchFamily="34" charset="0"/>
                <a:cs typeface="Arial" panose="020B0604020202020204" pitchFamily="34" charset="0"/>
              </a:rPr>
              <a:t>.</a:t>
            </a:r>
          </a:p>
          <a:p>
            <a:pPr>
              <a:buFontTx/>
              <a:buChar char="-"/>
            </a:pPr>
            <a:r>
              <a:rPr lang="en-US" sz="1300" dirty="0">
                <a:solidFill>
                  <a:schemeClr val="tx1"/>
                </a:solidFill>
                <a:latin typeface="Arial" panose="020B0604020202020204" pitchFamily="34" charset="0"/>
                <a:cs typeface="Arial" panose="020B0604020202020204" pitchFamily="34" charset="0"/>
              </a:rPr>
              <a:t>Evaluation and adjudication criteria applied in evaluating and adjudicating the bids is different as those indicated in the original bid documentations</a:t>
            </a:r>
            <a:r>
              <a:rPr lang="en-US" sz="1300" dirty="0" smtClean="0">
                <a:solidFill>
                  <a:schemeClr val="tx1"/>
                </a:solidFill>
                <a:latin typeface="Arial" panose="020B0604020202020204" pitchFamily="34" charset="0"/>
                <a:cs typeface="Arial" panose="020B0604020202020204" pitchFamily="34" charset="0"/>
              </a:rPr>
              <a:t>.</a:t>
            </a:r>
            <a:endParaRPr lang="en-ZA" sz="1300"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34</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smtClean="0">
                <a:solidFill>
                  <a:srgbClr val="00B050"/>
                </a:solidFill>
                <a:latin typeface="Arial" panose="020B0604020202020204" pitchFamily="34" charset="0"/>
                <a:cs typeface="Arial" panose="020B0604020202020204" pitchFamily="34" charset="0"/>
              </a:rPr>
              <a:t>CHECKLIST FOR SCM TO BE AWARE</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822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 xmlns:a16="http://schemas.microsoft.com/office/drawing/2014/main" id="{86F644BD-9181-47CD-93E8-CDE0B11AA467}"/>
              </a:ext>
            </a:extLst>
          </p:cNvPr>
          <p:cNvSpPr>
            <a:spLocks noGrp="1"/>
          </p:cNvSpPr>
          <p:nvPr>
            <p:ph type="sldNum" sz="quarter" idx="12"/>
          </p:nvPr>
        </p:nvSpPr>
        <p:spPr/>
        <p:txBody>
          <a:bodyPr/>
          <a:lstStyle/>
          <a:p>
            <a:fld id="{C7A1E9C4-2A3D-4664-AF51-8CD68B0948FF}" type="slidenum">
              <a:rPr lang="en-ZA" smtClean="0"/>
              <a:t>35</a:t>
            </a:fld>
            <a:endParaRPr lang="en-ZA" dirty="0"/>
          </a:p>
        </p:txBody>
      </p:sp>
      <p:sp>
        <p:nvSpPr>
          <p:cNvPr id="4" name="Title 3">
            <a:extLst>
              <a:ext uri="{FF2B5EF4-FFF2-40B4-BE49-F238E27FC236}">
                <a16:creationId xmlns="" xmlns:a16="http://schemas.microsoft.com/office/drawing/2014/main" id="{4E009C61-DA56-403B-B96B-3566DE8D32E5}"/>
              </a:ext>
            </a:extLst>
          </p:cNvPr>
          <p:cNvSpPr>
            <a:spLocks noGrp="1"/>
          </p:cNvSpPr>
          <p:nvPr>
            <p:ph type="title"/>
          </p:nvPr>
        </p:nvSpPr>
        <p:spPr/>
        <p:txBody>
          <a:bodyPr/>
          <a:lstStyle/>
          <a:p>
            <a:pPr algn="l"/>
            <a:r>
              <a:rPr lang="en-ZA" sz="2000" b="1" dirty="0">
                <a:latin typeface="Arial" panose="020B0604020202020204" pitchFamily="34" charset="0"/>
                <a:cs typeface="Arial" panose="020B0604020202020204" pitchFamily="34" charset="0"/>
              </a:rPr>
              <a:t>5. Primary CHALLENGES</a:t>
            </a:r>
          </a:p>
        </p:txBody>
      </p:sp>
      <p:sp>
        <p:nvSpPr>
          <p:cNvPr id="5" name="Rectangle: Rounded Corners 4">
            <a:extLst>
              <a:ext uri="{FF2B5EF4-FFF2-40B4-BE49-F238E27FC236}">
                <a16:creationId xmlns="" xmlns:a16="http://schemas.microsoft.com/office/drawing/2014/main" id="{477B8773-2EE4-4E16-8097-33D2424C9474}"/>
              </a:ext>
            </a:extLst>
          </p:cNvPr>
          <p:cNvSpPr/>
          <p:nvPr/>
        </p:nvSpPr>
        <p:spPr>
          <a:xfrm>
            <a:off x="443886" y="1772816"/>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Lack of uniformity to identify, report, record, determine &amp; condone irregular expenditure</a:t>
            </a:r>
          </a:p>
        </p:txBody>
      </p:sp>
      <p:sp>
        <p:nvSpPr>
          <p:cNvPr id="6" name="Rectangle: Rounded Corners 5">
            <a:extLst>
              <a:ext uri="{FF2B5EF4-FFF2-40B4-BE49-F238E27FC236}">
                <a16:creationId xmlns="" xmlns:a16="http://schemas.microsoft.com/office/drawing/2014/main" id="{7ABD98EA-6571-4B1D-A084-5FF431E15A31}"/>
              </a:ext>
            </a:extLst>
          </p:cNvPr>
          <p:cNvSpPr/>
          <p:nvPr/>
        </p:nvSpPr>
        <p:spPr>
          <a:xfrm>
            <a:off x="3347864" y="1772816"/>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Completeness and accuracy of AFS disclosures</a:t>
            </a:r>
          </a:p>
        </p:txBody>
      </p:sp>
      <p:sp>
        <p:nvSpPr>
          <p:cNvPr id="7" name="Rectangle: Rounded Corners 6">
            <a:extLst>
              <a:ext uri="{FF2B5EF4-FFF2-40B4-BE49-F238E27FC236}">
                <a16:creationId xmlns="" xmlns:a16="http://schemas.microsoft.com/office/drawing/2014/main" id="{C5D3308D-ACED-4C13-B18B-8F7A872FBED8}"/>
              </a:ext>
            </a:extLst>
          </p:cNvPr>
          <p:cNvSpPr/>
          <p:nvPr/>
        </p:nvSpPr>
        <p:spPr>
          <a:xfrm>
            <a:off x="443886" y="3429000"/>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latin typeface="Arial" panose="020B0604020202020204" pitchFamily="34" charset="0"/>
              <a:cs typeface="Arial" panose="020B0604020202020204" pitchFamily="34" charset="0"/>
            </a:endParaRPr>
          </a:p>
          <a:p>
            <a:pPr algn="ctr"/>
            <a:r>
              <a:rPr lang="en-ZA" sz="1600" dirty="0">
                <a:latin typeface="Arial" panose="020B0604020202020204" pitchFamily="34" charset="0"/>
                <a:cs typeface="Arial" panose="020B0604020202020204" pitchFamily="34" charset="0"/>
              </a:rPr>
              <a:t>Prevention of irregular expenditure</a:t>
            </a:r>
          </a:p>
          <a:p>
            <a:pPr algn="ctr"/>
            <a:endParaRPr lang="en-ZA" sz="1600"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 xmlns:a16="http://schemas.microsoft.com/office/drawing/2014/main" id="{2E17B327-8B66-4E8B-B5D0-2F5D0279953D}"/>
              </a:ext>
            </a:extLst>
          </p:cNvPr>
          <p:cNvSpPr/>
          <p:nvPr/>
        </p:nvSpPr>
        <p:spPr>
          <a:xfrm>
            <a:off x="6300192" y="1772816"/>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National Treasury Frameworks  are inconsistent and misleading at times</a:t>
            </a:r>
          </a:p>
        </p:txBody>
      </p:sp>
      <p:sp>
        <p:nvSpPr>
          <p:cNvPr id="9" name="Rectangle: Rounded Corners 8">
            <a:extLst>
              <a:ext uri="{FF2B5EF4-FFF2-40B4-BE49-F238E27FC236}">
                <a16:creationId xmlns="" xmlns:a16="http://schemas.microsoft.com/office/drawing/2014/main" id="{4121C781-5958-4B12-896C-6A5160D487EF}"/>
              </a:ext>
            </a:extLst>
          </p:cNvPr>
          <p:cNvSpPr/>
          <p:nvPr/>
        </p:nvSpPr>
        <p:spPr>
          <a:xfrm>
            <a:off x="6290330" y="5080499"/>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Differing opinions between the Auditor General and Institutions</a:t>
            </a:r>
          </a:p>
        </p:txBody>
      </p:sp>
      <p:sp>
        <p:nvSpPr>
          <p:cNvPr id="10" name="Rectangle: Rounded Corners 9">
            <a:extLst>
              <a:ext uri="{FF2B5EF4-FFF2-40B4-BE49-F238E27FC236}">
                <a16:creationId xmlns="" xmlns:a16="http://schemas.microsoft.com/office/drawing/2014/main" id="{9D859501-F5F2-4986-8C00-99121FCF9E8D}"/>
              </a:ext>
            </a:extLst>
          </p:cNvPr>
          <p:cNvSpPr/>
          <p:nvPr/>
        </p:nvSpPr>
        <p:spPr>
          <a:xfrm>
            <a:off x="443886" y="5080499"/>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Consequence management</a:t>
            </a:r>
          </a:p>
        </p:txBody>
      </p:sp>
      <p:sp>
        <p:nvSpPr>
          <p:cNvPr id="11" name="Rectangle: Rounded Corners 10">
            <a:extLst>
              <a:ext uri="{FF2B5EF4-FFF2-40B4-BE49-F238E27FC236}">
                <a16:creationId xmlns="" xmlns:a16="http://schemas.microsoft.com/office/drawing/2014/main" id="{C17F9B78-1A7A-4E7C-B505-538F43CD23AE}"/>
              </a:ext>
            </a:extLst>
          </p:cNvPr>
          <p:cNvSpPr/>
          <p:nvPr/>
        </p:nvSpPr>
        <p:spPr>
          <a:xfrm>
            <a:off x="6300192" y="3400217"/>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dirty="0">
                <a:latin typeface="Arial" panose="020B0604020202020204" pitchFamily="34" charset="0"/>
                <a:cs typeface="Arial" panose="020B0604020202020204" pitchFamily="34" charset="0"/>
              </a:rPr>
              <a:t>Legislative universe is too broad</a:t>
            </a:r>
          </a:p>
        </p:txBody>
      </p:sp>
      <p:sp>
        <p:nvSpPr>
          <p:cNvPr id="13" name="Rectangle: Rounded Corners 12">
            <a:extLst>
              <a:ext uri="{FF2B5EF4-FFF2-40B4-BE49-F238E27FC236}">
                <a16:creationId xmlns="" xmlns:a16="http://schemas.microsoft.com/office/drawing/2014/main" id="{93898903-31A4-4B77-9935-D6FBE74A4223}"/>
              </a:ext>
            </a:extLst>
          </p:cNvPr>
          <p:cNvSpPr/>
          <p:nvPr/>
        </p:nvSpPr>
        <p:spPr>
          <a:xfrm>
            <a:off x="3371522" y="5085184"/>
            <a:ext cx="2448272" cy="1296144"/>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600" dirty="0">
              <a:latin typeface="Arial" panose="020B0604020202020204" pitchFamily="34" charset="0"/>
              <a:cs typeface="Arial" panose="020B0604020202020204" pitchFamily="34" charset="0"/>
            </a:endParaRPr>
          </a:p>
          <a:p>
            <a:pPr algn="ctr"/>
            <a:r>
              <a:rPr lang="en-ZA" sz="1600" dirty="0">
                <a:latin typeface="Arial" panose="020B0604020202020204" pitchFamily="34" charset="0"/>
                <a:cs typeface="Arial" panose="020B0604020202020204" pitchFamily="34" charset="0"/>
              </a:rPr>
              <a:t>Timely completion of determination tests &amp; condonation, recovery or write-off of historical and current cases</a:t>
            </a:r>
          </a:p>
          <a:p>
            <a:pPr algn="ctr"/>
            <a:endParaRPr lang="en-ZA" sz="1600" dirty="0">
              <a:latin typeface="Arial" panose="020B0604020202020204" pitchFamily="34" charset="0"/>
              <a:cs typeface="Arial" panose="020B0604020202020204" pitchFamily="34" charset="0"/>
            </a:endParaRPr>
          </a:p>
        </p:txBody>
      </p:sp>
      <p:sp>
        <p:nvSpPr>
          <p:cNvPr id="2" name="Arrow: Right 1">
            <a:extLst>
              <a:ext uri="{FF2B5EF4-FFF2-40B4-BE49-F238E27FC236}">
                <a16:creationId xmlns="" xmlns:a16="http://schemas.microsoft.com/office/drawing/2014/main" id="{6ADF315E-EED2-4244-A5FB-64990F60B33F}"/>
              </a:ext>
            </a:extLst>
          </p:cNvPr>
          <p:cNvSpPr/>
          <p:nvPr/>
        </p:nvSpPr>
        <p:spPr>
          <a:xfrm>
            <a:off x="2892158" y="2204864"/>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Arrow: Right 13">
            <a:extLst>
              <a:ext uri="{FF2B5EF4-FFF2-40B4-BE49-F238E27FC236}">
                <a16:creationId xmlns="" xmlns:a16="http://schemas.microsoft.com/office/drawing/2014/main" id="{30A4A2D0-ADBC-45DF-B81C-54EF0F41ADCA}"/>
              </a:ext>
            </a:extLst>
          </p:cNvPr>
          <p:cNvSpPr/>
          <p:nvPr/>
        </p:nvSpPr>
        <p:spPr>
          <a:xfrm>
            <a:off x="5796136" y="2204864"/>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5" name="Arrow: Right 14">
            <a:extLst>
              <a:ext uri="{FF2B5EF4-FFF2-40B4-BE49-F238E27FC236}">
                <a16:creationId xmlns="" xmlns:a16="http://schemas.microsoft.com/office/drawing/2014/main" id="{6CFF3796-CECF-43A0-889E-C1FA5E3DDF9B}"/>
              </a:ext>
            </a:extLst>
          </p:cNvPr>
          <p:cNvSpPr/>
          <p:nvPr/>
        </p:nvSpPr>
        <p:spPr>
          <a:xfrm rot="5400000">
            <a:off x="7260471" y="2972777"/>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Arrow: Right 15">
            <a:extLst>
              <a:ext uri="{FF2B5EF4-FFF2-40B4-BE49-F238E27FC236}">
                <a16:creationId xmlns="" xmlns:a16="http://schemas.microsoft.com/office/drawing/2014/main" id="{283AE3A6-209D-408A-8971-6B8E39D0A9ED}"/>
              </a:ext>
            </a:extLst>
          </p:cNvPr>
          <p:cNvSpPr/>
          <p:nvPr/>
        </p:nvSpPr>
        <p:spPr>
          <a:xfrm rot="5400000">
            <a:off x="7260471" y="4677311"/>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7" name="Arrow: Right 16">
            <a:extLst>
              <a:ext uri="{FF2B5EF4-FFF2-40B4-BE49-F238E27FC236}">
                <a16:creationId xmlns="" xmlns:a16="http://schemas.microsoft.com/office/drawing/2014/main" id="{B233817E-2988-4D79-831F-46A39E72F3A8}"/>
              </a:ext>
            </a:extLst>
          </p:cNvPr>
          <p:cNvSpPr/>
          <p:nvPr/>
        </p:nvSpPr>
        <p:spPr>
          <a:xfrm rot="10800000">
            <a:off x="5700470" y="5517231"/>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Arrow: Right 17">
            <a:extLst>
              <a:ext uri="{FF2B5EF4-FFF2-40B4-BE49-F238E27FC236}">
                <a16:creationId xmlns="" xmlns:a16="http://schemas.microsoft.com/office/drawing/2014/main" id="{4E90F281-61A6-42F1-A5E3-CDC8B1DFFFC4}"/>
              </a:ext>
            </a:extLst>
          </p:cNvPr>
          <p:cNvSpPr/>
          <p:nvPr/>
        </p:nvSpPr>
        <p:spPr>
          <a:xfrm rot="10800000">
            <a:off x="2771800" y="5517232"/>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Arrow: Right 18">
            <a:extLst>
              <a:ext uri="{FF2B5EF4-FFF2-40B4-BE49-F238E27FC236}">
                <a16:creationId xmlns="" xmlns:a16="http://schemas.microsoft.com/office/drawing/2014/main" id="{E2AFD3C0-6A7B-44C9-B552-90AA86124BCD}"/>
              </a:ext>
            </a:extLst>
          </p:cNvPr>
          <p:cNvSpPr/>
          <p:nvPr/>
        </p:nvSpPr>
        <p:spPr>
          <a:xfrm rot="16200000">
            <a:off x="1355815" y="4605303"/>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Arrow: Right 19">
            <a:extLst>
              <a:ext uri="{FF2B5EF4-FFF2-40B4-BE49-F238E27FC236}">
                <a16:creationId xmlns="" xmlns:a16="http://schemas.microsoft.com/office/drawing/2014/main" id="{76DBAAEA-2D64-4A12-9CFC-E3A1FA6AAA30}"/>
              </a:ext>
            </a:extLst>
          </p:cNvPr>
          <p:cNvSpPr/>
          <p:nvPr/>
        </p:nvSpPr>
        <p:spPr>
          <a:xfrm rot="16200000">
            <a:off x="1355815" y="2972777"/>
            <a:ext cx="599722" cy="504056"/>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1" name="Picture 20">
            <a:extLst>
              <a:ext uri="{FF2B5EF4-FFF2-40B4-BE49-F238E27FC236}">
                <a16:creationId xmlns="" xmlns:a16="http://schemas.microsoft.com/office/drawing/2014/main" id="{FE04FBA9-C8ED-4E3D-BD05-6C6A8B4F3DC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3428999"/>
            <a:ext cx="2448272" cy="1291459"/>
          </a:xfrm>
          <a:prstGeom prst="rect">
            <a:avLst/>
          </a:prstGeom>
          <a:noFill/>
          <a:ln>
            <a:noFill/>
          </a:ln>
        </p:spPr>
      </p:pic>
      <p:sp>
        <p:nvSpPr>
          <p:cNvPr id="22" name="Arrow: Right 21">
            <a:extLst>
              <a:ext uri="{FF2B5EF4-FFF2-40B4-BE49-F238E27FC236}">
                <a16:creationId xmlns="" xmlns:a16="http://schemas.microsoft.com/office/drawing/2014/main" id="{EF726A1F-7360-4010-814C-325E5F77B7B6}"/>
              </a:ext>
            </a:extLst>
          </p:cNvPr>
          <p:cNvSpPr/>
          <p:nvPr/>
        </p:nvSpPr>
        <p:spPr>
          <a:xfrm rot="1792530">
            <a:off x="115931" y="1570072"/>
            <a:ext cx="614219" cy="52384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a:solidFill>
                  <a:srgbClr val="00B050"/>
                </a:solidFill>
                <a:latin typeface="Arial" panose="020B0604020202020204" pitchFamily="34" charset="0"/>
                <a:cs typeface="Arial" panose="020B0604020202020204" pitchFamily="34" charset="0"/>
              </a:rPr>
              <a:t>Start</a:t>
            </a:r>
          </a:p>
        </p:txBody>
      </p:sp>
    </p:spTree>
    <p:extLst>
      <p:ext uri="{BB962C8B-B14F-4D97-AF65-F5344CB8AC3E}">
        <p14:creationId xmlns:p14="http://schemas.microsoft.com/office/powerpoint/2010/main" val="64526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7A1E9C4-2A3D-4664-AF51-8CD68B0948FF}" type="slidenum">
              <a:rPr lang="en-ZA" smtClean="0"/>
              <a:t>36</a:t>
            </a:fld>
            <a:endParaRPr lang="en-ZA" dirty="0"/>
          </a:p>
        </p:txBody>
      </p:sp>
      <p:sp>
        <p:nvSpPr>
          <p:cNvPr id="4" name="Title 3"/>
          <p:cNvSpPr>
            <a:spLocks noGrp="1"/>
          </p:cNvSpPr>
          <p:nvPr>
            <p:ph type="title"/>
          </p:nvPr>
        </p:nvSpPr>
        <p:spPr/>
        <p:txBody>
          <a:bodyPr/>
          <a:lstStyle/>
          <a:p>
            <a:pPr algn="l"/>
            <a:r>
              <a:rPr lang="en-ZA" sz="2000" b="1" dirty="0">
                <a:latin typeface="Arial" pitchFamily="34" charset="0"/>
                <a:cs typeface="Arial" pitchFamily="34" charset="0"/>
              </a:rPr>
              <a:t>6. OUR value add</a:t>
            </a:r>
          </a:p>
        </p:txBody>
      </p:sp>
      <p:sp>
        <p:nvSpPr>
          <p:cNvPr id="6" name="Content Placeholder 1">
            <a:extLst>
              <a:ext uri="{FF2B5EF4-FFF2-40B4-BE49-F238E27FC236}">
                <a16:creationId xmlns="" xmlns:a16="http://schemas.microsoft.com/office/drawing/2014/main" id="{DDCBC5B8-E05C-4DD2-962F-B477AF3C76F8}"/>
              </a:ext>
            </a:extLst>
          </p:cNvPr>
          <p:cNvSpPr>
            <a:spLocks noGrp="1"/>
          </p:cNvSpPr>
          <p:nvPr>
            <p:ph idx="1"/>
          </p:nvPr>
        </p:nvSpPr>
        <p:spPr>
          <a:xfrm>
            <a:off x="380999" y="1628800"/>
            <a:ext cx="8407893" cy="4788056"/>
          </a:xfrm>
        </p:spPr>
        <p:txBody>
          <a:bodyPr>
            <a:noAutofit/>
          </a:bodyPr>
          <a:lstStyle/>
          <a:p>
            <a:pPr marL="45720" indent="0" algn="just">
              <a:lnSpc>
                <a:spcPct val="150000"/>
              </a:lnSpc>
              <a:spcBef>
                <a:spcPts val="0"/>
              </a:spcBef>
              <a:buClrTx/>
              <a:buNone/>
            </a:pPr>
            <a:r>
              <a:rPr lang="en-ZA" sz="1500" dirty="0">
                <a:solidFill>
                  <a:schemeClr val="tx1"/>
                </a:solidFill>
                <a:latin typeface="Arial" panose="020B0604020202020204" pitchFamily="34" charset="0"/>
                <a:cs typeface="Arial" panose="020B0604020202020204" pitchFamily="34" charset="0"/>
              </a:rPr>
              <a:t>In light of the primary challenges faced by institutions Morar Incorporated has taken the initiative to develop a web-based system, in-house, to assist all organs of state to effectively manage the entire irregular expenditure accountability cycle.</a:t>
            </a:r>
          </a:p>
          <a:p>
            <a:pPr marL="45720" indent="0" algn="just">
              <a:lnSpc>
                <a:spcPct val="150000"/>
              </a:lnSpc>
              <a:spcBef>
                <a:spcPts val="0"/>
              </a:spcBef>
              <a:buClrTx/>
              <a:buNone/>
            </a:pPr>
            <a:endParaRPr lang="en-ZA" sz="1500" dirty="0">
              <a:solidFill>
                <a:schemeClr val="tx1"/>
              </a:solidFill>
              <a:latin typeface="Arial" panose="020B0604020202020204" pitchFamily="34" charset="0"/>
              <a:cs typeface="Arial" panose="020B0604020202020204" pitchFamily="34" charset="0"/>
            </a:endParaRPr>
          </a:p>
          <a:p>
            <a:pPr marL="45720" indent="0" algn="just">
              <a:lnSpc>
                <a:spcPct val="150000"/>
              </a:lnSpc>
              <a:spcBef>
                <a:spcPts val="0"/>
              </a:spcBef>
              <a:buClrTx/>
              <a:buNone/>
            </a:pPr>
            <a:r>
              <a:rPr lang="en-ZA" sz="1500" dirty="0">
                <a:solidFill>
                  <a:schemeClr val="tx1"/>
                </a:solidFill>
                <a:latin typeface="Arial" panose="020B0604020202020204" pitchFamily="34" charset="0"/>
                <a:cs typeface="Arial" panose="020B0604020202020204" pitchFamily="34" charset="0"/>
              </a:rPr>
              <a:t>Our system, </a:t>
            </a:r>
            <a:r>
              <a:rPr lang="en-ZA" sz="1500" b="1" dirty="0">
                <a:solidFill>
                  <a:schemeClr val="tx1"/>
                </a:solidFill>
                <a:latin typeface="Arial" panose="020B0604020202020204" pitchFamily="34" charset="0"/>
                <a:cs typeface="Arial" panose="020B0604020202020204" pitchFamily="34" charset="0"/>
              </a:rPr>
              <a:t>E</a:t>
            </a:r>
            <a:r>
              <a:rPr lang="en-ZA" sz="1500" b="1" dirty="0">
                <a:solidFill>
                  <a:srgbClr val="0070C0"/>
                </a:solidFill>
                <a:latin typeface="Arial" panose="020B0604020202020204" pitchFamily="34" charset="0"/>
                <a:cs typeface="Arial" panose="020B0604020202020204" pitchFamily="34" charset="0"/>
              </a:rPr>
              <a:t>A</a:t>
            </a:r>
            <a:r>
              <a:rPr lang="en-ZA" sz="1500" b="1" dirty="0">
                <a:solidFill>
                  <a:schemeClr val="tx1"/>
                </a:solidFill>
                <a:latin typeface="Arial" panose="020B0604020202020204" pitchFamily="34" charset="0"/>
                <a:cs typeface="Arial" panose="020B0604020202020204" pitchFamily="34" charset="0"/>
              </a:rPr>
              <a:t>SI, </a:t>
            </a:r>
            <a:r>
              <a:rPr lang="en-ZA" sz="1500" dirty="0">
                <a:solidFill>
                  <a:schemeClr val="tx1"/>
                </a:solidFill>
                <a:latin typeface="Arial" panose="020B0604020202020204" pitchFamily="34" charset="0"/>
                <a:cs typeface="Arial" panose="020B0604020202020204" pitchFamily="34" charset="0"/>
              </a:rPr>
              <a:t>is fully aligned to National Treasury Instruction No.2 of 2019/20 as well as to the National Treasury procedure manual on the condonation of irregular expenditure.</a:t>
            </a:r>
          </a:p>
          <a:p>
            <a:pPr marL="45720" indent="0" algn="just">
              <a:lnSpc>
                <a:spcPct val="150000"/>
              </a:lnSpc>
              <a:spcBef>
                <a:spcPts val="0"/>
              </a:spcBef>
              <a:buClrTx/>
              <a:buNone/>
            </a:pPr>
            <a:endParaRPr lang="en-ZA" sz="1500" dirty="0">
              <a:solidFill>
                <a:schemeClr val="tx1"/>
              </a:solidFill>
              <a:latin typeface="Arial" panose="020B0604020202020204" pitchFamily="34" charset="0"/>
              <a:cs typeface="Arial" panose="020B0604020202020204" pitchFamily="34" charset="0"/>
            </a:endParaRPr>
          </a:p>
          <a:p>
            <a:pPr marL="45720" indent="0" algn="just">
              <a:lnSpc>
                <a:spcPct val="150000"/>
              </a:lnSpc>
              <a:spcBef>
                <a:spcPts val="0"/>
              </a:spcBef>
              <a:buClrTx/>
              <a:buNone/>
            </a:pPr>
            <a:r>
              <a:rPr lang="en-ZA" sz="1500" dirty="0">
                <a:solidFill>
                  <a:schemeClr val="tx1"/>
                </a:solidFill>
                <a:latin typeface="Arial" panose="020B0604020202020204" pitchFamily="34" charset="0"/>
                <a:cs typeface="Arial" panose="020B0604020202020204" pitchFamily="34" charset="0"/>
              </a:rPr>
              <a:t>With specific reference to paragraph 25 of National Treasury Instruction No.2 of 2019/20 which requires Investigations to commence within 30 days after the Determination test, Morar Incorporated has an experienced Forensic Investigation Division which is fully equipped to deal with all investigations that may arise as part of the irregular expenditure accountability cycle. </a:t>
            </a:r>
          </a:p>
        </p:txBody>
      </p:sp>
    </p:spTree>
    <p:extLst>
      <p:ext uri="{BB962C8B-B14F-4D97-AF65-F5344CB8AC3E}">
        <p14:creationId xmlns:p14="http://schemas.microsoft.com/office/powerpoint/2010/main" val="397824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7A1E9C4-2A3D-4664-AF51-8CD68B0948FF}" type="slidenum">
              <a:rPr lang="en-ZA" smtClean="0"/>
              <a:t>37</a:t>
            </a:fld>
            <a:endParaRPr lang="en-ZA" dirty="0"/>
          </a:p>
        </p:txBody>
      </p:sp>
      <p:sp>
        <p:nvSpPr>
          <p:cNvPr id="8" name="Title 2"/>
          <p:cNvSpPr>
            <a:spLocks noGrp="1"/>
          </p:cNvSpPr>
          <p:nvPr>
            <p:ph type="title"/>
          </p:nvPr>
        </p:nvSpPr>
        <p:spPr>
          <a:xfrm>
            <a:off x="381000" y="355847"/>
            <a:ext cx="8381260" cy="1054394"/>
          </a:xfrm>
        </p:spPr>
        <p:txBody>
          <a:bodyPr/>
          <a:lstStyle/>
          <a:p>
            <a:pPr algn="just"/>
            <a:r>
              <a:rPr lang="en-ZA" sz="1200" b="1" dirty="0">
                <a:latin typeface="Arial" pitchFamily="34" charset="0"/>
                <a:cs typeface="Arial" pitchFamily="34" charset="0"/>
              </a:rPr>
              <a:t>Our system deals with the entire irregular expenditure accountability cycle as outlined below:</a:t>
            </a:r>
          </a:p>
        </p:txBody>
      </p:sp>
      <p:pic>
        <p:nvPicPr>
          <p:cNvPr id="2" name="Picture 1">
            <a:extLst>
              <a:ext uri="{FF2B5EF4-FFF2-40B4-BE49-F238E27FC236}">
                <a16:creationId xmlns="" xmlns:a16="http://schemas.microsoft.com/office/drawing/2014/main" id="{1FCC1763-67E2-4FBB-B409-D0E11283A408}"/>
              </a:ext>
            </a:extLst>
          </p:cNvPr>
          <p:cNvPicPr>
            <a:picLocks noChangeAspect="1"/>
          </p:cNvPicPr>
          <p:nvPr/>
        </p:nvPicPr>
        <p:blipFill rotWithShape="1">
          <a:blip r:embed="rId2"/>
          <a:srcRect l="3538" r="3569"/>
          <a:stretch/>
        </p:blipFill>
        <p:spPr>
          <a:xfrm>
            <a:off x="323528" y="1700808"/>
            <a:ext cx="8494118" cy="4676319"/>
          </a:xfrm>
          <a:prstGeom prst="rect">
            <a:avLst/>
          </a:prstGeom>
        </p:spPr>
      </p:pic>
    </p:spTree>
    <p:extLst>
      <p:ext uri="{BB962C8B-B14F-4D97-AF65-F5344CB8AC3E}">
        <p14:creationId xmlns:p14="http://schemas.microsoft.com/office/powerpoint/2010/main" val="1652848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9742F7C-1245-4B66-BC03-21CE2E5E76D6}"/>
              </a:ext>
            </a:extLst>
          </p:cNvPr>
          <p:cNvSpPr>
            <a:spLocks noGrp="1"/>
          </p:cNvSpPr>
          <p:nvPr>
            <p:ph idx="1"/>
          </p:nvPr>
        </p:nvSpPr>
        <p:spPr>
          <a:xfrm>
            <a:off x="372141" y="1786269"/>
            <a:ext cx="8416752" cy="4340209"/>
          </a:xfrm>
        </p:spPr>
        <p:txBody>
          <a:bodyPr>
            <a:normAutofit lnSpcReduction="10000"/>
          </a:bodyPr>
          <a:lstStyle/>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Web-based system.</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Provides all stakeholders with real time access to information.</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Supports the AFS preparation and audit process.</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Supports the condonation process between institutions and the relevant Treasury.</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Multiple user access levels with profiled access controls.</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Provides for the on-line upload of portfolio of evidence.</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Supports the importing of all payments from the accounting system.</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Provides an early detection mechanism for effective corrective action.</a:t>
            </a:r>
          </a:p>
          <a:p>
            <a:pPr>
              <a:lnSpc>
                <a:spcPct val="150000"/>
              </a:lnSpc>
              <a:spcBef>
                <a:spcPts val="0"/>
              </a:spcBef>
              <a:buClrTx/>
              <a:buFont typeface="Arial" panose="020B0604020202020204" pitchFamily="34" charset="0"/>
              <a:buChar char="•"/>
            </a:pPr>
            <a:r>
              <a:rPr lang="en-ZA" sz="1600" dirty="0">
                <a:solidFill>
                  <a:schemeClr val="tx1"/>
                </a:solidFill>
                <a:latin typeface="Arial" panose="020B0604020202020204" pitchFamily="34" charset="0"/>
                <a:cs typeface="Arial" panose="020B0604020202020204" pitchFamily="34" charset="0"/>
              </a:rPr>
              <a:t>Creates uniformity in the identification, reporting, recording, determination and condonation of irregular expenditure.</a:t>
            </a:r>
          </a:p>
          <a:p>
            <a:pPr>
              <a:lnSpc>
                <a:spcPct val="150000"/>
              </a:lnSpc>
              <a:spcBef>
                <a:spcPts val="0"/>
              </a:spcBef>
              <a:buClrTx/>
              <a:buFont typeface="Arial" panose="020B0604020202020204" pitchFamily="34" charset="0"/>
              <a:buChar char="•"/>
            </a:pPr>
            <a:r>
              <a:rPr lang="en-ZA" sz="1600" dirty="0">
                <a:solidFill>
                  <a:sysClr val="windowText" lastClr="000000"/>
                </a:solidFill>
                <a:latin typeface="Arial" panose="020B0604020202020204" pitchFamily="34" charset="0"/>
                <a:cs typeface="Arial" pitchFamily="34" charset="0"/>
              </a:rPr>
              <a:t>Enforces transparency, ownership and accountability.</a:t>
            </a:r>
            <a:endParaRPr lang="en-ZA" sz="1600" dirty="0">
              <a:latin typeface="Arial" panose="020B0604020202020204" pitchFamily="34" charset="0"/>
              <a:cs typeface="Arial" panose="020B0604020202020204" pitchFamily="34" charset="0"/>
            </a:endParaRPr>
          </a:p>
          <a:p>
            <a:pPr marL="45720" indent="0">
              <a:buNone/>
            </a:pPr>
            <a:endParaRPr lang="en-ZA"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59BFAD05-F5B1-404D-8178-0A80086AB67E}"/>
              </a:ext>
            </a:extLst>
          </p:cNvPr>
          <p:cNvSpPr>
            <a:spLocks noGrp="1"/>
          </p:cNvSpPr>
          <p:nvPr>
            <p:ph type="sldNum" sz="quarter" idx="12"/>
          </p:nvPr>
        </p:nvSpPr>
        <p:spPr/>
        <p:txBody>
          <a:bodyPr/>
          <a:lstStyle/>
          <a:p>
            <a:fld id="{C7A1E9C4-2A3D-4664-AF51-8CD68B0948FF}" type="slidenum">
              <a:rPr lang="en-ZA" smtClean="0"/>
              <a:t>38</a:t>
            </a:fld>
            <a:endParaRPr lang="en-ZA" dirty="0"/>
          </a:p>
        </p:txBody>
      </p:sp>
      <p:sp>
        <p:nvSpPr>
          <p:cNvPr id="4" name="Title 3">
            <a:extLst>
              <a:ext uri="{FF2B5EF4-FFF2-40B4-BE49-F238E27FC236}">
                <a16:creationId xmlns="" xmlns:a16="http://schemas.microsoft.com/office/drawing/2014/main" id="{626DCAE4-0F12-4F57-ABA6-FD9A25434FB3}"/>
              </a:ext>
            </a:extLst>
          </p:cNvPr>
          <p:cNvSpPr>
            <a:spLocks noGrp="1"/>
          </p:cNvSpPr>
          <p:nvPr>
            <p:ph type="title"/>
          </p:nvPr>
        </p:nvSpPr>
        <p:spPr/>
        <p:txBody>
          <a:bodyPr/>
          <a:lstStyle/>
          <a:p>
            <a:pPr algn="l"/>
            <a:r>
              <a:rPr lang="en-ZA" sz="1200" b="1" dirty="0">
                <a:latin typeface="Arial" pitchFamily="34" charset="0"/>
                <a:cs typeface="Arial" pitchFamily="34" charset="0"/>
              </a:rPr>
              <a:t>Key benefits</a:t>
            </a:r>
            <a:endParaRPr lang="en-ZA" sz="1200" dirty="0"/>
          </a:p>
        </p:txBody>
      </p:sp>
    </p:spTree>
    <p:extLst>
      <p:ext uri="{BB962C8B-B14F-4D97-AF65-F5344CB8AC3E}">
        <p14:creationId xmlns:p14="http://schemas.microsoft.com/office/powerpoint/2010/main" val="22080064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9742F7C-1245-4B66-BC03-21CE2E5E76D6}"/>
              </a:ext>
            </a:extLst>
          </p:cNvPr>
          <p:cNvSpPr>
            <a:spLocks noGrp="1"/>
          </p:cNvSpPr>
          <p:nvPr>
            <p:ph idx="1"/>
          </p:nvPr>
        </p:nvSpPr>
        <p:spPr>
          <a:xfrm>
            <a:off x="372141" y="1786269"/>
            <a:ext cx="8416752" cy="4340209"/>
          </a:xfrm>
        </p:spPr>
        <p:txBody>
          <a:bodyPr>
            <a:normAutofit/>
          </a:bodyPr>
          <a:lstStyle/>
          <a:p>
            <a:pPr marL="0" indent="0">
              <a:lnSpc>
                <a:spcPct val="150000"/>
              </a:lnSpc>
              <a:buNone/>
            </a:pPr>
            <a:r>
              <a:rPr lang="en-US" sz="1600" dirty="0">
                <a:latin typeface="Calibri" pitchFamily="34" charset="0"/>
              </a:rPr>
              <a:t>Contact Person	:  </a:t>
            </a:r>
            <a:r>
              <a:rPr lang="en-US" sz="1600" b="1" dirty="0">
                <a:latin typeface="Calibri" pitchFamily="34" charset="0"/>
              </a:rPr>
              <a:t>Collin Machiri  </a:t>
            </a:r>
            <a:endParaRPr lang="en-ZA" sz="1600" b="1" dirty="0">
              <a:latin typeface="Calibri" pitchFamily="34" charset="0"/>
            </a:endParaRPr>
          </a:p>
          <a:p>
            <a:pPr marL="0" indent="0">
              <a:lnSpc>
                <a:spcPct val="150000"/>
              </a:lnSpc>
              <a:buNone/>
            </a:pPr>
            <a:r>
              <a:rPr lang="en-US" sz="1600" dirty="0">
                <a:latin typeface="Calibri" pitchFamily="34" charset="0"/>
              </a:rPr>
              <a:t>Telephone Number	:  015 </a:t>
            </a:r>
            <a:r>
              <a:rPr lang="en-US" sz="1600" dirty="0" smtClean="0">
                <a:latin typeface="Calibri" pitchFamily="34" charset="0"/>
              </a:rPr>
              <a:t>2964465/3028 , Cell </a:t>
            </a:r>
            <a:r>
              <a:rPr lang="en-US" sz="1600" dirty="0">
                <a:latin typeface="Calibri" pitchFamily="34" charset="0"/>
              </a:rPr>
              <a:t>078 086 7527</a:t>
            </a:r>
            <a:endParaRPr lang="en-ZA" sz="1600" dirty="0">
              <a:latin typeface="Calibri" pitchFamily="34" charset="0"/>
            </a:endParaRPr>
          </a:p>
          <a:p>
            <a:pPr marL="0" indent="0">
              <a:lnSpc>
                <a:spcPct val="150000"/>
              </a:lnSpc>
              <a:buNone/>
            </a:pPr>
            <a:r>
              <a:rPr lang="en-US" sz="1600" dirty="0">
                <a:latin typeface="Calibri" pitchFamily="34" charset="0"/>
              </a:rPr>
              <a:t>Fax Number		:  015 296 3194</a:t>
            </a:r>
            <a:endParaRPr lang="en-ZA" sz="1600" dirty="0">
              <a:latin typeface="Calibri" pitchFamily="34" charset="0"/>
            </a:endParaRPr>
          </a:p>
          <a:p>
            <a:pPr marL="0" indent="0">
              <a:lnSpc>
                <a:spcPct val="150000"/>
              </a:lnSpc>
              <a:buNone/>
            </a:pPr>
            <a:r>
              <a:rPr lang="en-US" sz="1600" dirty="0">
                <a:latin typeface="Calibri" pitchFamily="34" charset="0"/>
              </a:rPr>
              <a:t>Email Address		:  collin.machiri@morar.co.za</a:t>
            </a:r>
            <a:endParaRPr lang="en-ZA" sz="1600" dirty="0">
              <a:latin typeface="Calibri" pitchFamily="34" charset="0"/>
            </a:endParaRPr>
          </a:p>
          <a:p>
            <a:pPr marL="0" indent="0">
              <a:lnSpc>
                <a:spcPct val="150000"/>
              </a:lnSpc>
              <a:buNone/>
            </a:pPr>
            <a:r>
              <a:rPr lang="en-US" sz="1600" dirty="0">
                <a:latin typeface="Calibri" pitchFamily="34" charset="0"/>
              </a:rPr>
              <a:t>Postal Address		:  PO Box 360, Polokwane, 0787</a:t>
            </a:r>
          </a:p>
          <a:p>
            <a:pPr marL="45720" indent="0">
              <a:lnSpc>
                <a:spcPct val="150000"/>
              </a:lnSpc>
              <a:spcBef>
                <a:spcPts val="0"/>
              </a:spcBef>
              <a:buClrTx/>
              <a:buNone/>
            </a:pPr>
            <a:endParaRPr lang="en-ZA" sz="1600" dirty="0">
              <a:latin typeface="Arial" panose="020B0604020202020204" pitchFamily="34" charset="0"/>
              <a:cs typeface="Arial" panose="020B0604020202020204" pitchFamily="34" charset="0"/>
            </a:endParaRPr>
          </a:p>
          <a:p>
            <a:pPr marL="45720" indent="0">
              <a:buNone/>
            </a:pPr>
            <a:endParaRPr lang="en-ZA" sz="2400" dirty="0">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59BFAD05-F5B1-404D-8178-0A80086AB67E}"/>
              </a:ext>
            </a:extLst>
          </p:cNvPr>
          <p:cNvSpPr>
            <a:spLocks noGrp="1"/>
          </p:cNvSpPr>
          <p:nvPr>
            <p:ph type="sldNum" sz="quarter" idx="12"/>
          </p:nvPr>
        </p:nvSpPr>
        <p:spPr/>
        <p:txBody>
          <a:bodyPr/>
          <a:lstStyle/>
          <a:p>
            <a:fld id="{C7A1E9C4-2A3D-4664-AF51-8CD68B0948FF}" type="slidenum">
              <a:rPr lang="en-ZA" smtClean="0"/>
              <a:t>39</a:t>
            </a:fld>
            <a:endParaRPr lang="en-ZA" dirty="0"/>
          </a:p>
        </p:txBody>
      </p:sp>
      <p:sp>
        <p:nvSpPr>
          <p:cNvPr id="4" name="Title 3">
            <a:extLst>
              <a:ext uri="{FF2B5EF4-FFF2-40B4-BE49-F238E27FC236}">
                <a16:creationId xmlns="" xmlns:a16="http://schemas.microsoft.com/office/drawing/2014/main" id="{626DCAE4-0F12-4F57-ABA6-FD9A25434FB3}"/>
              </a:ext>
            </a:extLst>
          </p:cNvPr>
          <p:cNvSpPr>
            <a:spLocks noGrp="1"/>
          </p:cNvSpPr>
          <p:nvPr>
            <p:ph type="title"/>
          </p:nvPr>
        </p:nvSpPr>
        <p:spPr/>
        <p:txBody>
          <a:bodyPr/>
          <a:lstStyle/>
          <a:p>
            <a:r>
              <a:rPr lang="en-ZA" sz="1200" b="1" dirty="0" smtClean="0">
                <a:latin typeface="Arial" pitchFamily="34" charset="0"/>
                <a:cs typeface="Arial" pitchFamily="34" charset="0"/>
              </a:rPr>
              <a:t>CONTACT</a:t>
            </a:r>
            <a:endParaRPr lang="en-ZA" sz="1200" dirty="0"/>
          </a:p>
        </p:txBody>
      </p:sp>
    </p:spTree>
    <p:extLst>
      <p:ext uri="{BB962C8B-B14F-4D97-AF65-F5344CB8AC3E}">
        <p14:creationId xmlns:p14="http://schemas.microsoft.com/office/powerpoint/2010/main" val="395861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4938AF2-C903-474B-9BA3-F1BFF2468F97}"/>
              </a:ext>
            </a:extLst>
          </p:cNvPr>
          <p:cNvSpPr>
            <a:spLocks noGrp="1"/>
          </p:cNvSpPr>
          <p:nvPr>
            <p:ph idx="1"/>
          </p:nvPr>
        </p:nvSpPr>
        <p:spPr>
          <a:xfrm>
            <a:off x="340242" y="1754372"/>
            <a:ext cx="8448651" cy="4372107"/>
          </a:xfrm>
        </p:spPr>
        <p:txBody>
          <a:bodyPr/>
          <a:lstStyle/>
          <a:p>
            <a:pPr marL="45720" indent="0" algn="just">
              <a:buNone/>
            </a:pPr>
            <a:r>
              <a:rPr lang="en-ZA" dirty="0">
                <a:solidFill>
                  <a:schemeClr val="tx1"/>
                </a:solidFill>
                <a:latin typeface="Arial" panose="020B0604020202020204" pitchFamily="34" charset="0"/>
                <a:cs typeface="Arial" panose="020B0604020202020204" pitchFamily="34" charset="0"/>
              </a:rPr>
              <a:t>Poor management of irregular expenditure and ineffective consequence management has far reaching consequences from financial losses to derailment in service delivery.</a:t>
            </a:r>
          </a:p>
          <a:p>
            <a:pPr marL="45720" indent="0" algn="just">
              <a:buNone/>
            </a:pPr>
            <a:endParaRPr lang="en-ZA" dirty="0">
              <a:solidFill>
                <a:schemeClr val="tx1"/>
              </a:solidFill>
              <a:latin typeface="Arial" panose="020B0604020202020204" pitchFamily="34" charset="0"/>
              <a:cs typeface="Arial" panose="020B0604020202020204" pitchFamily="34" charset="0"/>
            </a:endParaRPr>
          </a:p>
          <a:p>
            <a:pPr marL="45720" indent="0" algn="just">
              <a:buNone/>
            </a:pPr>
            <a:r>
              <a:rPr lang="en-ZA" dirty="0">
                <a:solidFill>
                  <a:schemeClr val="tx1"/>
                </a:solidFill>
                <a:latin typeface="Arial" panose="020B0604020202020204" pitchFamily="34" charset="0"/>
                <a:cs typeface="Arial" panose="020B0604020202020204" pitchFamily="34" charset="0"/>
              </a:rPr>
              <a:t>The Public Audit Amendment Bill that was signed into law in November 2018 empowers the Office of the Auditor General to take measures that will see accounting officers being held to account for material irregularities.</a:t>
            </a:r>
          </a:p>
          <a:p>
            <a:pPr marL="45720" indent="0" algn="just">
              <a:buNone/>
            </a:pPr>
            <a:endParaRPr lang="en-ZA" dirty="0">
              <a:solidFill>
                <a:schemeClr val="tx1"/>
              </a:solidFill>
              <a:latin typeface="Arial" panose="020B0604020202020204" pitchFamily="34" charset="0"/>
              <a:cs typeface="Arial" panose="020B0604020202020204" pitchFamily="34" charset="0"/>
            </a:endParaRPr>
          </a:p>
          <a:p>
            <a:pPr marL="45720" indent="0" algn="just">
              <a:buNone/>
            </a:pPr>
            <a:r>
              <a:rPr lang="en-ZA" dirty="0">
                <a:solidFill>
                  <a:schemeClr val="tx1"/>
                </a:solidFill>
                <a:latin typeface="Arial" panose="020B0604020202020204" pitchFamily="34" charset="0"/>
                <a:cs typeface="Arial" panose="020B0604020202020204" pitchFamily="34" charset="0"/>
              </a:rPr>
              <a:t>The law also allows the Auditor General to issue a debt certificate to the accounting officer with the aim of recovering the irregular expenditure.</a:t>
            </a:r>
          </a:p>
          <a:p>
            <a:pPr marL="45720" indent="0" algn="just">
              <a:buNone/>
            </a:pPr>
            <a:endParaRPr lang="en-ZA" dirty="0">
              <a:solidFill>
                <a:schemeClr val="tx1"/>
              </a:solidFill>
              <a:latin typeface="Arial" panose="020B0604020202020204" pitchFamily="34" charset="0"/>
              <a:cs typeface="Arial" panose="020B0604020202020204" pitchFamily="34" charset="0"/>
            </a:endParaRPr>
          </a:p>
          <a:p>
            <a:pPr marL="45720" indent="0" algn="just">
              <a:buNone/>
            </a:pPr>
            <a:endParaRPr lang="en-ZA" dirty="0">
              <a:solidFill>
                <a:schemeClr val="tx1"/>
              </a:solidFill>
              <a:latin typeface="Arial" panose="020B0604020202020204" pitchFamily="34" charset="0"/>
              <a:cs typeface="Arial" panose="020B0604020202020204" pitchFamily="34" charset="0"/>
            </a:endParaRPr>
          </a:p>
        </p:txBody>
      </p:sp>
      <p:sp>
        <p:nvSpPr>
          <p:cNvPr id="3" name="Slide Number Placeholder 2">
            <a:extLst>
              <a:ext uri="{FF2B5EF4-FFF2-40B4-BE49-F238E27FC236}">
                <a16:creationId xmlns="" xmlns:a16="http://schemas.microsoft.com/office/drawing/2014/main" id="{F4C90C62-F078-493B-8648-C82CF092DFD4}"/>
              </a:ext>
            </a:extLst>
          </p:cNvPr>
          <p:cNvSpPr>
            <a:spLocks noGrp="1"/>
          </p:cNvSpPr>
          <p:nvPr>
            <p:ph type="sldNum" sz="quarter" idx="12"/>
          </p:nvPr>
        </p:nvSpPr>
        <p:spPr/>
        <p:txBody>
          <a:bodyPr/>
          <a:lstStyle/>
          <a:p>
            <a:fld id="{C7A1E9C4-2A3D-4664-AF51-8CD68B0948FF}" type="slidenum">
              <a:rPr lang="en-ZA" smtClean="0"/>
              <a:t>4</a:t>
            </a:fld>
            <a:endParaRPr lang="en-ZA" dirty="0"/>
          </a:p>
        </p:txBody>
      </p:sp>
      <p:sp>
        <p:nvSpPr>
          <p:cNvPr id="4" name="Title 3">
            <a:extLst>
              <a:ext uri="{FF2B5EF4-FFF2-40B4-BE49-F238E27FC236}">
                <a16:creationId xmlns="" xmlns:a16="http://schemas.microsoft.com/office/drawing/2014/main" id="{05BBE829-97FA-4B88-B060-00667C1246C5}"/>
              </a:ext>
            </a:extLst>
          </p:cNvPr>
          <p:cNvSpPr>
            <a:spLocks noGrp="1"/>
          </p:cNvSpPr>
          <p:nvPr>
            <p:ph type="title"/>
          </p:nvPr>
        </p:nvSpPr>
        <p:spPr>
          <a:xfrm>
            <a:off x="381000" y="355847"/>
            <a:ext cx="8381260" cy="1054394"/>
          </a:xfrm>
        </p:spPr>
        <p:txBody>
          <a:bodyPr/>
          <a:lstStyle/>
          <a:p>
            <a:pPr algn="l"/>
            <a:r>
              <a:rPr lang="en-ZA" sz="2000" b="1" dirty="0">
                <a:latin typeface="Arial" panose="020B0604020202020204" pitchFamily="34" charset="0"/>
                <a:cs typeface="Arial" panose="020B0604020202020204" pitchFamily="34" charset="0"/>
              </a:rPr>
              <a:t>2. Consequences of poor management</a:t>
            </a:r>
          </a:p>
        </p:txBody>
      </p:sp>
    </p:spTree>
    <p:extLst>
      <p:ext uri="{BB962C8B-B14F-4D97-AF65-F5344CB8AC3E}">
        <p14:creationId xmlns:p14="http://schemas.microsoft.com/office/powerpoint/2010/main" val="3996670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 xmlns:a16="http://schemas.microsoft.com/office/drawing/2014/main" id="{5DA9205F-D001-4126-8826-164D5FE861D5}"/>
              </a:ext>
            </a:extLst>
          </p:cNvPr>
          <p:cNvGraphicFramePr>
            <a:graphicFrameLocks noGrp="1"/>
          </p:cNvGraphicFramePr>
          <p:nvPr>
            <p:ph idx="1"/>
            <p:extLst>
              <p:ext uri="{D42A27DB-BD31-4B8C-83A1-F6EECF244321}">
                <p14:modId xmlns:p14="http://schemas.microsoft.com/office/powerpoint/2010/main" val="2798365602"/>
              </p:ext>
            </p:extLst>
          </p:nvPr>
        </p:nvGraphicFramePr>
        <p:xfrm>
          <a:off x="223914" y="1903228"/>
          <a:ext cx="8695432" cy="443355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 xmlns:a16="http://schemas.microsoft.com/office/drawing/2014/main" id="{F1E78D2D-161D-4A43-9D31-A5818A4B80E2}"/>
              </a:ext>
            </a:extLst>
          </p:cNvPr>
          <p:cNvSpPr>
            <a:spLocks noGrp="1"/>
          </p:cNvSpPr>
          <p:nvPr>
            <p:ph type="sldNum" sz="quarter" idx="12"/>
          </p:nvPr>
        </p:nvSpPr>
        <p:spPr/>
        <p:txBody>
          <a:bodyPr/>
          <a:lstStyle/>
          <a:p>
            <a:fld id="{C7A1E9C4-2A3D-4664-AF51-8CD68B0948FF}" type="slidenum">
              <a:rPr lang="en-ZA" smtClean="0"/>
              <a:t>5</a:t>
            </a:fld>
            <a:endParaRPr lang="en-ZA" dirty="0"/>
          </a:p>
        </p:txBody>
      </p:sp>
      <p:sp>
        <p:nvSpPr>
          <p:cNvPr id="4" name="Title 3">
            <a:extLst>
              <a:ext uri="{FF2B5EF4-FFF2-40B4-BE49-F238E27FC236}">
                <a16:creationId xmlns="" xmlns:a16="http://schemas.microsoft.com/office/drawing/2014/main" id="{BCD54917-893A-4041-9533-05F888628A48}"/>
              </a:ext>
            </a:extLst>
          </p:cNvPr>
          <p:cNvSpPr>
            <a:spLocks noGrp="1"/>
          </p:cNvSpPr>
          <p:nvPr>
            <p:ph type="title"/>
          </p:nvPr>
        </p:nvSpPr>
        <p:spPr>
          <a:xfrm>
            <a:off x="381000" y="355847"/>
            <a:ext cx="8381260" cy="1054394"/>
          </a:xfrm>
        </p:spPr>
        <p:txBody>
          <a:bodyPr/>
          <a:lstStyle/>
          <a:p>
            <a:r>
              <a:rPr lang="en-ZA" sz="1600" b="1" dirty="0">
                <a:latin typeface="Arial" panose="020B0604020202020204" pitchFamily="34" charset="0"/>
                <a:cs typeface="Arial" panose="020B0604020202020204" pitchFamily="34" charset="0"/>
              </a:rPr>
              <a:t>Primary causes of irregular expenditure</a:t>
            </a:r>
          </a:p>
        </p:txBody>
      </p:sp>
    </p:spTree>
    <p:extLst>
      <p:ext uri="{BB962C8B-B14F-4D97-AF65-F5344CB8AC3E}">
        <p14:creationId xmlns:p14="http://schemas.microsoft.com/office/powerpoint/2010/main" val="146802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0"/>
            <a:r>
              <a:rPr lang="en-ZA" dirty="0" smtClean="0"/>
              <a:t>Sec </a:t>
            </a:r>
            <a:r>
              <a:rPr lang="en-ZA" dirty="0"/>
              <a:t>217 </a:t>
            </a:r>
            <a:r>
              <a:rPr lang="en-ZA" dirty="0" smtClean="0"/>
              <a:t>of the Constitution on  fairness</a:t>
            </a:r>
          </a:p>
          <a:p>
            <a:pPr lvl="0"/>
            <a:r>
              <a:rPr lang="en-ZA" dirty="0" smtClean="0"/>
              <a:t>Regulation </a:t>
            </a:r>
            <a:r>
              <a:rPr lang="en-ZA" dirty="0" smtClean="0"/>
              <a:t>32</a:t>
            </a:r>
          </a:p>
          <a:p>
            <a:pPr lvl="0"/>
            <a:r>
              <a:rPr lang="en-ZA" dirty="0" smtClean="0"/>
              <a:t>Cost containment circular</a:t>
            </a:r>
            <a:endParaRPr lang="en-ZA" dirty="0"/>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6</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smtClean="0">
                <a:latin typeface="Arial" panose="020B0604020202020204" pitchFamily="34" charset="0"/>
                <a:cs typeface="Arial" panose="020B0604020202020204" pitchFamily="34" charset="0"/>
              </a:rPr>
              <a:t>COMMON SCM FINDINGS- </a:t>
            </a:r>
            <a:r>
              <a:rPr lang="en-ZA" sz="1600" b="1" dirty="0" smtClean="0">
                <a:solidFill>
                  <a:srgbClr val="00B050"/>
                </a:solidFill>
                <a:latin typeface="Arial" panose="020B0604020202020204" pitchFamily="34" charset="0"/>
                <a:cs typeface="Arial" panose="020B0604020202020204" pitchFamily="34" charset="0"/>
              </a:rPr>
              <a:t>TOPICAL MATTERS</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441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fontScale="92500" lnSpcReduction="20000"/>
          </a:bodyPr>
          <a:lstStyle/>
          <a:p>
            <a:pPr lvl="0"/>
            <a:r>
              <a:rPr lang="en-ZA" dirty="0"/>
              <a:t>Joint Venture when awarding functionality points</a:t>
            </a:r>
          </a:p>
          <a:p>
            <a:pPr lvl="0"/>
            <a:r>
              <a:rPr lang="en-ZA" dirty="0"/>
              <a:t>Emerging contractors</a:t>
            </a:r>
          </a:p>
          <a:p>
            <a:pPr lvl="0"/>
            <a:r>
              <a:rPr lang="en-ZA" dirty="0"/>
              <a:t>R10m </a:t>
            </a:r>
            <a:r>
              <a:rPr lang="en-ZA" dirty="0" smtClean="0"/>
              <a:t>bid advertising</a:t>
            </a:r>
            <a:endParaRPr lang="en-ZA" dirty="0"/>
          </a:p>
          <a:p>
            <a:pPr lvl="0"/>
            <a:r>
              <a:rPr lang="en-ZA" dirty="0"/>
              <a:t>Panel appointments</a:t>
            </a:r>
          </a:p>
          <a:p>
            <a:pPr lvl="0"/>
            <a:r>
              <a:rPr lang="en-ZA" dirty="0"/>
              <a:t>30% contract in </a:t>
            </a:r>
            <a:r>
              <a:rPr lang="en-ZA" dirty="0" smtClean="0"/>
              <a:t>for amounts above R30m after feasibility studies</a:t>
            </a:r>
            <a:endParaRPr lang="en-ZA" dirty="0"/>
          </a:p>
          <a:p>
            <a:pPr lvl="0"/>
            <a:r>
              <a:rPr lang="en-ZA" dirty="0"/>
              <a:t>Cession to service </a:t>
            </a:r>
            <a:r>
              <a:rPr lang="en-ZA" dirty="0" smtClean="0"/>
              <a:t>providers. Common mistake done</a:t>
            </a:r>
            <a:endParaRPr lang="en-ZA" dirty="0"/>
          </a:p>
          <a:p>
            <a:pPr lvl="0"/>
            <a:r>
              <a:rPr lang="en-ZA" dirty="0"/>
              <a:t>Capacity for bidders on use of same equipment over more than one project or more than one service provider</a:t>
            </a:r>
          </a:p>
          <a:p>
            <a:pPr lvl="0"/>
            <a:r>
              <a:rPr lang="en-ZA" dirty="0"/>
              <a:t>Locality as a </a:t>
            </a:r>
            <a:r>
              <a:rPr lang="en-ZA" dirty="0" smtClean="0"/>
              <a:t>functionality </a:t>
            </a:r>
            <a:r>
              <a:rPr lang="en-ZA" dirty="0"/>
              <a:t>criteria</a:t>
            </a:r>
          </a:p>
          <a:p>
            <a:pPr lvl="0"/>
            <a:r>
              <a:rPr lang="en-ZA" dirty="0"/>
              <a:t>Cost containment circular not done before procurement is done</a:t>
            </a:r>
          </a:p>
          <a:p>
            <a:pPr lvl="0"/>
            <a:r>
              <a:rPr lang="en-ZA" dirty="0" smtClean="0"/>
              <a:t>Sub-contracting threshold not followed up</a:t>
            </a:r>
            <a:endParaRPr lang="en-ZA" dirty="0"/>
          </a:p>
          <a:p>
            <a:pPr lvl="0"/>
            <a:r>
              <a:rPr lang="en-ZA" dirty="0"/>
              <a:t>Panel appointments only qualifying on date of appointment but will be in non-compliance for the greater part of the 3 year period</a:t>
            </a: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7</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 </a:t>
            </a:r>
            <a:r>
              <a:rPr lang="en-ZA" sz="1600" b="1" dirty="0">
                <a:solidFill>
                  <a:srgbClr val="00B050"/>
                </a:solidFill>
                <a:latin typeface="Arial" panose="020B0604020202020204" pitchFamily="34" charset="0"/>
                <a:cs typeface="Arial" panose="020B0604020202020204" pitchFamily="34" charset="0"/>
              </a:rPr>
              <a:t>TOPICAL MATTERS</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277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rmAutofit/>
          </a:bodyPr>
          <a:lstStyle/>
          <a:p>
            <a:pPr lvl="1">
              <a:lnSpc>
                <a:spcPct val="90000"/>
              </a:lnSpc>
            </a:pPr>
            <a:r>
              <a:rPr lang="en-ZA" sz="2000" spc="150" dirty="0">
                <a:solidFill>
                  <a:schemeClr val="tx1"/>
                </a:solidFill>
                <a:latin typeface="Arial" panose="020B0604020202020204" pitchFamily="34" charset="0"/>
                <a:cs typeface="Arial" panose="020B0604020202020204" pitchFamily="34" charset="0"/>
              </a:rPr>
              <a:t>If the municipality’s respective directorates do not plan on time on their acquisition requirements, this will result in avoidable emergency awards</a:t>
            </a:r>
          </a:p>
          <a:p>
            <a:pPr lvl="1">
              <a:lnSpc>
                <a:spcPct val="90000"/>
              </a:lnSpc>
            </a:pPr>
            <a:r>
              <a:rPr lang="en-ZA" sz="2000" spc="150" dirty="0">
                <a:solidFill>
                  <a:schemeClr val="tx1"/>
                </a:solidFill>
                <a:latin typeface="Arial" panose="020B0604020202020204" pitchFamily="34" charset="0"/>
                <a:cs typeface="Arial" panose="020B0604020202020204" pitchFamily="34" charset="0"/>
              </a:rPr>
              <a:t>Emergency awards will require deviations approval</a:t>
            </a:r>
          </a:p>
          <a:p>
            <a:pPr lvl="1">
              <a:lnSpc>
                <a:spcPct val="90000"/>
              </a:lnSpc>
            </a:pPr>
            <a:r>
              <a:rPr lang="en-ZA" sz="2000" spc="150" dirty="0">
                <a:solidFill>
                  <a:schemeClr val="tx1"/>
                </a:solidFill>
                <a:latin typeface="Arial" panose="020B0604020202020204" pitchFamily="34" charset="0"/>
                <a:cs typeface="Arial" panose="020B0604020202020204" pitchFamily="34" charset="0"/>
              </a:rPr>
              <a:t>Deviations which are not supported by valid explanations and documentation (especially if it is due to poor planning) will be regarded by the AGSA as irregular expenditure</a:t>
            </a:r>
          </a:p>
          <a:p>
            <a:pPr lvl="1">
              <a:lnSpc>
                <a:spcPct val="90000"/>
              </a:lnSpc>
            </a:pPr>
            <a:r>
              <a:rPr lang="en-ZA" sz="2000" spc="150" dirty="0">
                <a:solidFill>
                  <a:schemeClr val="tx1"/>
                </a:solidFill>
                <a:latin typeface="Arial" panose="020B0604020202020204" pitchFamily="34" charset="0"/>
                <a:cs typeface="Arial" panose="020B0604020202020204" pitchFamily="34" charset="0"/>
              </a:rPr>
              <a:t>For </a:t>
            </a:r>
            <a:r>
              <a:rPr lang="en-ZA" sz="2000" spc="150" dirty="0">
                <a:solidFill>
                  <a:schemeClr val="tx1"/>
                </a:solidFill>
                <a:latin typeface="Arial" panose="020B0604020202020204" pitchFamily="34" charset="0"/>
                <a:cs typeface="Arial" panose="020B0604020202020204" pitchFamily="34" charset="0"/>
              </a:rPr>
              <a:t>long term contracts (contract relates to continued needs of the auditee) for example cleaning , security etc. the SCM unit should start the procurement process at least 6 months before the expiry of the current contract</a:t>
            </a: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8</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smtClean="0">
                <a:latin typeface="Arial" panose="020B0604020202020204" pitchFamily="34" charset="0"/>
                <a:cs typeface="Arial" panose="020B0604020202020204" pitchFamily="34" charset="0"/>
              </a:rPr>
              <a:t>COMMON SCM FINDINGS-</a:t>
            </a:r>
            <a:r>
              <a:rPr lang="en-ZA" sz="1600" b="1" dirty="0" smtClean="0">
                <a:solidFill>
                  <a:srgbClr val="00B050"/>
                </a:solidFill>
                <a:latin typeface="Arial" panose="020B0604020202020204" pitchFamily="34" charset="0"/>
                <a:cs typeface="Arial" panose="020B0604020202020204" pitchFamily="34" charset="0"/>
              </a:rPr>
              <a:t>DEVIATIONS FROM POOR PLANNING</a:t>
            </a:r>
            <a:endParaRPr lang="en-ZA" sz="16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698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03B5CDE-44FF-4012-848D-A254CCDBA8FC}"/>
              </a:ext>
            </a:extLst>
          </p:cNvPr>
          <p:cNvSpPr>
            <a:spLocks noGrp="1"/>
          </p:cNvSpPr>
          <p:nvPr>
            <p:ph idx="1"/>
          </p:nvPr>
        </p:nvSpPr>
        <p:spPr>
          <a:xfrm>
            <a:off x="457200" y="1775637"/>
            <a:ext cx="8331692" cy="4350842"/>
          </a:xfrm>
        </p:spPr>
        <p:txBody>
          <a:bodyPr>
            <a:noAutofit/>
          </a:bodyPr>
          <a:lstStyle/>
          <a:p>
            <a:pPr marL="457200" lvl="1" indent="0">
              <a:lnSpc>
                <a:spcPct val="80000"/>
              </a:lnSpc>
              <a:buNone/>
            </a:pPr>
            <a:r>
              <a:rPr lang="en-ZA" spc="150" dirty="0">
                <a:solidFill>
                  <a:schemeClr val="tx1"/>
                </a:solidFill>
                <a:latin typeface="Arial" panose="020B0604020202020204" pitchFamily="34" charset="0"/>
                <a:cs typeface="Arial" panose="020B0604020202020204" pitchFamily="34" charset="0"/>
              </a:rPr>
              <a:t>This will assist the municipality in</a:t>
            </a:r>
          </a:p>
          <a:p>
            <a:pPr lvl="1">
              <a:lnSpc>
                <a:spcPct val="80000"/>
              </a:lnSpc>
            </a:pPr>
            <a:r>
              <a:rPr lang="en-ZA" spc="150" dirty="0">
                <a:solidFill>
                  <a:schemeClr val="tx1"/>
                </a:solidFill>
                <a:latin typeface="Arial" panose="020B0604020202020204" pitchFamily="34" charset="0"/>
                <a:cs typeface="Arial" panose="020B0604020202020204" pitchFamily="34" charset="0"/>
              </a:rPr>
              <a:t>Avoiding last minute rush and not appointing the most deserving service provider</a:t>
            </a:r>
          </a:p>
          <a:p>
            <a:pPr lvl="1">
              <a:lnSpc>
                <a:spcPct val="80000"/>
              </a:lnSpc>
            </a:pPr>
            <a:r>
              <a:rPr lang="en-ZA" spc="150" dirty="0">
                <a:solidFill>
                  <a:schemeClr val="tx1"/>
                </a:solidFill>
                <a:latin typeface="Arial" panose="020B0604020202020204" pitchFamily="34" charset="0"/>
                <a:cs typeface="Arial" panose="020B0604020202020204" pitchFamily="34" charset="0"/>
              </a:rPr>
              <a:t>Having to extend the contract period of the incumbent service provider expenditure which will be regarded as irregular</a:t>
            </a:r>
          </a:p>
          <a:p>
            <a:pPr lvl="1">
              <a:lnSpc>
                <a:spcPct val="80000"/>
              </a:lnSpc>
            </a:pPr>
            <a:r>
              <a:rPr lang="en-ZA" spc="150" dirty="0">
                <a:solidFill>
                  <a:schemeClr val="tx1"/>
                </a:solidFill>
                <a:latin typeface="Arial" panose="020B0604020202020204" pitchFamily="34" charset="0"/>
                <a:cs typeface="Arial" panose="020B0604020202020204" pitchFamily="34" charset="0"/>
              </a:rPr>
              <a:t>Ensuring that is a proper handover/takeover in the event that the </a:t>
            </a:r>
            <a:r>
              <a:rPr lang="en-ZA" spc="150" dirty="0">
                <a:solidFill>
                  <a:schemeClr val="tx1"/>
                </a:solidFill>
                <a:latin typeface="Arial" panose="020B0604020202020204" pitchFamily="34" charset="0"/>
                <a:cs typeface="Arial" panose="020B0604020202020204" pitchFamily="34" charset="0"/>
              </a:rPr>
              <a:t>services </a:t>
            </a:r>
            <a:r>
              <a:rPr lang="en-ZA" spc="150" dirty="0">
                <a:solidFill>
                  <a:schemeClr val="tx1"/>
                </a:solidFill>
                <a:latin typeface="Arial" panose="020B0604020202020204" pitchFamily="34" charset="0"/>
                <a:cs typeface="Arial" panose="020B0604020202020204" pitchFamily="34" charset="0"/>
              </a:rPr>
              <a:t>of the incumbent service provider are not retained </a:t>
            </a:r>
          </a:p>
          <a:p>
            <a:pPr lvl="1">
              <a:lnSpc>
                <a:spcPct val="80000"/>
              </a:lnSpc>
            </a:pPr>
            <a:r>
              <a:rPr lang="en-ZA" spc="150" dirty="0">
                <a:solidFill>
                  <a:schemeClr val="tx1"/>
                </a:solidFill>
                <a:latin typeface="Arial" panose="020B0604020202020204" pitchFamily="34" charset="0"/>
                <a:cs typeface="Arial" panose="020B0604020202020204" pitchFamily="34" charset="0"/>
              </a:rPr>
              <a:t>Negotiating favourable terms and conditions with the incoming service provider hence it improves the municipality’s  cashflows</a:t>
            </a:r>
          </a:p>
          <a:p>
            <a:pPr marL="457200" lvl="1" indent="0">
              <a:lnSpc>
                <a:spcPct val="80000"/>
              </a:lnSpc>
              <a:buNone/>
            </a:pPr>
            <a:r>
              <a:rPr lang="en-ZA" spc="150" dirty="0" smtClean="0">
                <a:solidFill>
                  <a:schemeClr val="tx1"/>
                </a:solidFill>
                <a:latin typeface="Arial" panose="020B0604020202020204" pitchFamily="34" charset="0"/>
                <a:cs typeface="Arial" panose="020B0604020202020204" pitchFamily="34" charset="0"/>
              </a:rPr>
              <a:t>Hence </a:t>
            </a:r>
            <a:r>
              <a:rPr lang="en-ZA" spc="150" dirty="0">
                <a:solidFill>
                  <a:schemeClr val="tx1"/>
                </a:solidFill>
                <a:latin typeface="Arial" panose="020B0604020202020204" pitchFamily="34" charset="0"/>
                <a:cs typeface="Arial" panose="020B0604020202020204" pitchFamily="34" charset="0"/>
              </a:rPr>
              <a:t>SCM unit must </a:t>
            </a:r>
            <a:r>
              <a:rPr lang="en-ZA" spc="150" dirty="0">
                <a:solidFill>
                  <a:schemeClr val="tx1"/>
                </a:solidFill>
                <a:latin typeface="Arial" panose="020B0604020202020204" pitchFamily="34" charset="0"/>
                <a:cs typeface="Arial" panose="020B0604020202020204" pitchFamily="34" charset="0"/>
              </a:rPr>
              <a:t>always refer to the procurement plan and maintain a credible contract </a:t>
            </a:r>
            <a:r>
              <a:rPr lang="en-ZA" spc="150" dirty="0">
                <a:solidFill>
                  <a:schemeClr val="tx1"/>
                </a:solidFill>
                <a:latin typeface="Arial" panose="020B0604020202020204" pitchFamily="34" charset="0"/>
                <a:cs typeface="Arial" panose="020B0604020202020204" pitchFamily="34" charset="0"/>
              </a:rPr>
              <a:t>register and at any given point knowing which long term contracts is about to expire, then alert the respective end user on plans for procurement of the service unless if the services are going to be done in-house</a:t>
            </a:r>
            <a:r>
              <a:rPr lang="en-ZA" sz="2000" spc="150" dirty="0">
                <a:solidFill>
                  <a:schemeClr val="tx1"/>
                </a:solidFill>
                <a:latin typeface="Arial" panose="020B0604020202020204" pitchFamily="34" charset="0"/>
                <a:cs typeface="Arial" panose="020B0604020202020204" pitchFamily="34" charset="0"/>
              </a:rPr>
              <a:t>.</a:t>
            </a:r>
          </a:p>
        </p:txBody>
      </p:sp>
      <p:sp>
        <p:nvSpPr>
          <p:cNvPr id="3" name="Slide Number Placeholder 2">
            <a:extLst>
              <a:ext uri="{FF2B5EF4-FFF2-40B4-BE49-F238E27FC236}">
                <a16:creationId xmlns="" xmlns:a16="http://schemas.microsoft.com/office/drawing/2014/main" id="{3C1A73EC-E7E8-4EF1-811C-6438264CADF7}"/>
              </a:ext>
            </a:extLst>
          </p:cNvPr>
          <p:cNvSpPr>
            <a:spLocks noGrp="1"/>
          </p:cNvSpPr>
          <p:nvPr>
            <p:ph type="sldNum" sz="quarter" idx="12"/>
          </p:nvPr>
        </p:nvSpPr>
        <p:spPr/>
        <p:txBody>
          <a:bodyPr/>
          <a:lstStyle/>
          <a:p>
            <a:fld id="{C7A1E9C4-2A3D-4664-AF51-8CD68B0948FF}" type="slidenum">
              <a:rPr lang="en-ZA" smtClean="0"/>
              <a:t>9</a:t>
            </a:fld>
            <a:endParaRPr lang="en-ZA" dirty="0"/>
          </a:p>
        </p:txBody>
      </p:sp>
      <p:sp>
        <p:nvSpPr>
          <p:cNvPr id="4" name="Title 3">
            <a:extLst>
              <a:ext uri="{FF2B5EF4-FFF2-40B4-BE49-F238E27FC236}">
                <a16:creationId xmlns="" xmlns:a16="http://schemas.microsoft.com/office/drawing/2014/main" id="{11F645B3-8EAC-4632-AD54-F4D2B08B4CF4}"/>
              </a:ext>
            </a:extLst>
          </p:cNvPr>
          <p:cNvSpPr>
            <a:spLocks noGrp="1"/>
          </p:cNvSpPr>
          <p:nvPr>
            <p:ph type="title"/>
          </p:nvPr>
        </p:nvSpPr>
        <p:spPr/>
        <p:txBody>
          <a:bodyPr/>
          <a:lstStyle/>
          <a:p>
            <a:r>
              <a:rPr lang="en-ZA" sz="1600" b="1" dirty="0">
                <a:latin typeface="Arial" panose="020B0604020202020204" pitchFamily="34" charset="0"/>
                <a:cs typeface="Arial" panose="020B0604020202020204" pitchFamily="34" charset="0"/>
              </a:rPr>
              <a:t>COMMON SCM FINDINGS-</a:t>
            </a:r>
            <a:r>
              <a:rPr lang="en-ZA" sz="1600" b="1" dirty="0">
                <a:solidFill>
                  <a:srgbClr val="00B050"/>
                </a:solidFill>
                <a:latin typeface="Arial" panose="020B0604020202020204" pitchFamily="34" charset="0"/>
                <a:cs typeface="Arial" panose="020B0604020202020204" pitchFamily="34" charset="0"/>
              </a:rPr>
              <a:t>DEVIATIONS FROM POOR PLANNING</a:t>
            </a:r>
            <a:endParaRPr lang="en-ZA"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8285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2081</TotalTime>
  <Words>5177</Words>
  <Application>Microsoft Office PowerPoint</Application>
  <PresentationFormat>On-screen Show (4:3)</PresentationFormat>
  <Paragraphs>408</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Grid</vt:lpstr>
      <vt:lpstr>  EFFECTIVE  SCM AUDIT  CIGFARO LIMPOPO REGIONAL SCm SUMMIT – 11 MARCH 2020  </vt:lpstr>
      <vt:lpstr>CONTENTS</vt:lpstr>
      <vt:lpstr>1. Background</vt:lpstr>
      <vt:lpstr>2. Consequences of poor management</vt:lpstr>
      <vt:lpstr>Primary causes of irregular expenditure</vt:lpstr>
      <vt:lpstr>COMMON SCM FINDINGS- TOPICAL MATTERS</vt:lpstr>
      <vt:lpstr>COMMON SCM FINDINGS- TOPICAL MATTERS</vt:lpstr>
      <vt:lpstr>COMMON SCM FINDINGS-DEVIATIONS FROM POOR PLANNING</vt:lpstr>
      <vt:lpstr>COMMON SCM FINDINGS-DEVIATIONS FROM POOR PLANNING</vt:lpstr>
      <vt:lpstr>COMMON SCM FINDINGS-DEVIATIONS FROM POOR PLANNING</vt:lpstr>
      <vt:lpstr>COMMON SCM FINDINGS-COST CONTAINMENT CIRCULAR</vt:lpstr>
      <vt:lpstr>COMMON SCM FINDINGS- BID SPLITTING &amp; COVER QUOTING</vt:lpstr>
      <vt:lpstr>COMMON SCM FINDINGS-mbd forms/sars/csd</vt:lpstr>
      <vt:lpstr>COMMON SCM FINDINGS-mbd forms/sars/csd</vt:lpstr>
      <vt:lpstr>COMMON SCM FINDINGS- quotations</vt:lpstr>
      <vt:lpstr>COMMON SCM FINDINGS- bid document specifics</vt:lpstr>
      <vt:lpstr>COMMON SCM FINDINGS- bid document specifics</vt:lpstr>
      <vt:lpstr>COMMON SCM FINDINGS- bid specifications</vt:lpstr>
      <vt:lpstr>COMMON SCM FINDINGS- bid evaluation</vt:lpstr>
      <vt:lpstr>COMMON SCM FINDINGS- bid evaluation</vt:lpstr>
      <vt:lpstr>COMMON SCM FINDINGS- bid evaluation</vt:lpstr>
      <vt:lpstr>COMMON SCM FINDINGS- bid evaluation</vt:lpstr>
      <vt:lpstr>COMMON SCM FINDINGS- bid adjudication</vt:lpstr>
      <vt:lpstr>COMMON SCM FINDINGS- panels</vt:lpstr>
      <vt:lpstr>COMMON SCM FINDINGS- locality as a functionality criteria</vt:lpstr>
      <vt:lpstr>COMMON SCM FINDINGS-miscellaneous</vt:lpstr>
      <vt:lpstr>COMMON SCM FINDINGS- REGULATION 32</vt:lpstr>
      <vt:lpstr>COMMON SCM FINDINGS- REGULATION 32</vt:lpstr>
      <vt:lpstr>COMMON SCM FINDINGS- REGULATION 32</vt:lpstr>
      <vt:lpstr>COMMON SCM FINDINGS- REGULATION 32</vt:lpstr>
      <vt:lpstr>COMMON SCM FINDINGS- CHECKLIST FOR SCM TO BE AWARE</vt:lpstr>
      <vt:lpstr>COMMON SCM FINDINGS- CHECKLIST FOR SCM TO BE AWARE</vt:lpstr>
      <vt:lpstr>COMMON SCM FINDINGS- CHECKLIST FOR SCM TO BE AWARE</vt:lpstr>
      <vt:lpstr>COMMON SCM FINDINGS- CHECKLIST FOR SCM TO BE AWARE</vt:lpstr>
      <vt:lpstr>5. Primary CHALLENGES</vt:lpstr>
      <vt:lpstr>6. OUR value add</vt:lpstr>
      <vt:lpstr>Our system deals with the entire irregular expenditure accountability cycle as outlined below:</vt:lpstr>
      <vt:lpstr>Key benefits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DELIVERY, INSTALLATION, CUSTOMISATION AND TRAINING ON AN AUTOMATED PERFORMANCE MANAGEMENT SYSTEM</dc:title>
  <dc:creator>Shaun Ponnan</dc:creator>
  <cp:lastModifiedBy>Windows User</cp:lastModifiedBy>
  <cp:revision>541</cp:revision>
  <cp:lastPrinted>2019-06-27T09:40:57Z</cp:lastPrinted>
  <dcterms:created xsi:type="dcterms:W3CDTF">2019-04-04T09:16:47Z</dcterms:created>
  <dcterms:modified xsi:type="dcterms:W3CDTF">2020-03-11T10:38:04Z</dcterms:modified>
</cp:coreProperties>
</file>