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98" r:id="rId7"/>
    <p:sldId id="259" r:id="rId8"/>
    <p:sldId id="296" r:id="rId9"/>
    <p:sldId id="266" r:id="rId10"/>
    <p:sldId id="267" r:id="rId11"/>
    <p:sldId id="268" r:id="rId12"/>
    <p:sldId id="269" r:id="rId13"/>
    <p:sldId id="270" r:id="rId14"/>
    <p:sldId id="297" r:id="rId15"/>
    <p:sldId id="261" r:id="rId16"/>
    <p:sldId id="283" r:id="rId17"/>
    <p:sldId id="272" r:id="rId18"/>
    <p:sldId id="273" r:id="rId19"/>
    <p:sldId id="274" r:id="rId20"/>
    <p:sldId id="275" r:id="rId21"/>
    <p:sldId id="258" r:id="rId22"/>
    <p:sldId id="278" r:id="rId23"/>
    <p:sldId id="280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5AC4-D195-4742-96AA-E5E57B7DE8DC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2118-8ED0-45F6-A005-2D040504D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926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0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9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9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0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3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2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6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12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F30B-9CCB-4FE3-9D3B-C50B782433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5915" y="516163"/>
            <a:ext cx="1418522" cy="1272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000" y="-39756"/>
            <a:ext cx="9153000" cy="463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0" y="6461516"/>
            <a:ext cx="9126000" cy="3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702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822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805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48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182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0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03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839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2319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38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1FCF-9137-4000-9A87-7D0FB9BC836D}" type="datetimeFigureOut">
              <a:rPr lang="en-ZA" smtClean="0"/>
              <a:t>2022/04/11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B489-D2DA-4200-92BB-15382AC17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97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acf.co.z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16069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CIGFARO AUDIT &amp; RISK INDABA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2742462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F1A64-0509-43C2-AE35-540761250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556"/>
          <a:stretch/>
        </p:blipFill>
        <p:spPr>
          <a:xfrm>
            <a:off x="381000" y="457200"/>
            <a:ext cx="8382000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CBCE5-8350-48A6-9DB0-F22A02BA8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662" y="5105400"/>
            <a:ext cx="1600426" cy="5334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79F5286-0EC8-4883-A0F7-6852A46B5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2" y="5104015"/>
            <a:ext cx="1005885" cy="5334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1AA47E-69ED-4961-AEB1-2FD41705F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8" y="5104015"/>
            <a:ext cx="1672892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661DA-5E63-47B2-86EE-59CADBE41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515" y="5015157"/>
            <a:ext cx="1005885" cy="711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86E749-01B7-4028-9BF9-CE3A0CA5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627" y="5748327"/>
            <a:ext cx="519295" cy="53340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9ADA0F0-9DE8-47F6-838A-D0B412C33A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40" y="5769946"/>
            <a:ext cx="1147025" cy="507380"/>
          </a:xfrm>
          <a:prstGeom prst="rect">
            <a:avLst/>
          </a:prstGeom>
        </p:spPr>
      </p:pic>
      <p:pic>
        <p:nvPicPr>
          <p:cNvPr id="16" name="Picture 15" descr="Text, logo, company name&#10;&#10;Description automatically generated">
            <a:extLst>
              <a:ext uri="{FF2B5EF4-FFF2-40B4-BE49-F238E27FC236}">
                <a16:creationId xmlns:a16="http://schemas.microsoft.com/office/drawing/2014/main" id="{4E1989DE-4DDE-49ED-9F76-B1D1A4717A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70" y="5737390"/>
            <a:ext cx="1604570" cy="555273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A640CF-89CC-4B66-9D4F-B00C6AE1D9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8" y="5726273"/>
            <a:ext cx="1311068" cy="42678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FACD8E3C-151F-4FC5-A5AA-194390C11E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23" y="5726273"/>
            <a:ext cx="1447800" cy="5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2189791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18591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454" y="1967061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Papers are designed to assist members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 - Professional relationship between the Audit Committee and the IAF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Trust, honesty, integrity, professionalism and objectivity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 in a mutually beneficial relationship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in this together</a:t>
            </a:r>
          </a:p>
        </p:txBody>
      </p:sp>
    </p:spTree>
    <p:extLst>
      <p:ext uri="{BB962C8B-B14F-4D97-AF65-F5344CB8AC3E}">
        <p14:creationId xmlns:p14="http://schemas.microsoft.com/office/powerpoint/2010/main" val="155410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16069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14" y="867905"/>
            <a:ext cx="7873139" cy="5455403"/>
          </a:xfrm>
        </p:spPr>
        <p:txBody>
          <a:bodyPr>
            <a:normAutofit/>
          </a:bodyPr>
          <a:lstStyle/>
          <a:p>
            <a:pPr algn="l"/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86" y="2406397"/>
            <a:ext cx="8465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PUBLIC SECTOR AUDIT COMMITTEE FORUM </a:t>
            </a:r>
          </a:p>
        </p:txBody>
      </p:sp>
    </p:spTree>
    <p:extLst>
      <p:ext uri="{BB962C8B-B14F-4D97-AF65-F5344CB8AC3E}">
        <p14:creationId xmlns:p14="http://schemas.microsoft.com/office/powerpoint/2010/main" val="13603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/>
          <p:cNvSpPr/>
          <p:nvPr/>
        </p:nvSpPr>
        <p:spPr>
          <a:xfrm>
            <a:off x="-3695171" y="633431"/>
            <a:ext cx="5470116" cy="5470116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462795" y="1742888"/>
            <a:ext cx="5475833" cy="812800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0" marR="0" lvl="0" indent="0" algn="l" defTabSz="766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What</a:t>
            </a:r>
            <a:endParaRPr kumimoji="0" lang="en-ZA" sz="17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4794" y="1641288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758247" y="2962088"/>
            <a:ext cx="5180381" cy="812800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0" marR="0" lvl="0" indent="0" algn="l" defTabSz="766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Why</a:t>
            </a:r>
            <a:endParaRPr kumimoji="0" lang="en-ZA" sz="17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0247" y="2860488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462795" y="4181288"/>
            <a:ext cx="5475833" cy="812800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0" marR="0" lvl="0" indent="0" algn="l" defTabSz="766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Who</a:t>
            </a:r>
            <a:endParaRPr kumimoji="0" lang="en-ZA" sz="17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54794" y="4079688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4591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928688" y="1742888"/>
            <a:ext cx="6600825" cy="3586350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0" marR="0" lvl="0" indent="0" algn="l" defTabSz="766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forum of like minded institutes and organisations collaborating for the upliftment of public sector audit committees</a:t>
            </a:r>
            <a:endParaRPr kumimoji="0" lang="en-ZA" sz="17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463" y="1357313"/>
            <a:ext cx="1342144" cy="12999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51945" y="1742888"/>
            <a:ext cx="91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66809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942534" y="1785937"/>
            <a:ext cx="6600825" cy="370046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Awareness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matters relating to the function, duties and composition of public sector audit committees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individuals who are experienced and qualified to serve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matters concerning public sector audit committees in the public domain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Thought leadership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discussing, researching, developing and disseminating position papers and good governance guidance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public financial management, governance, risk and control initiatives</a:t>
            </a:r>
          </a:p>
        </p:txBody>
      </p:sp>
      <p:sp>
        <p:nvSpPr>
          <p:cNvPr id="10" name="Oval 9"/>
          <p:cNvSpPr/>
          <p:nvPr/>
        </p:nvSpPr>
        <p:spPr>
          <a:xfrm>
            <a:off x="185738" y="1300163"/>
            <a:ext cx="1342144" cy="12999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57200" y="171450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3" name="Oval 2"/>
          <p:cNvSpPr/>
          <p:nvPr/>
        </p:nvSpPr>
        <p:spPr>
          <a:xfrm>
            <a:off x="6999993" y="4514850"/>
            <a:ext cx="2057400" cy="19431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audit outcomes across all spheres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3930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928688" y="1742888"/>
            <a:ext cx="6600825" cy="3586350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3815" rIns="43815" bIns="43815" numCol="1" spcCol="1270" anchor="ctr" anchorCtr="0">
            <a:noAutofit/>
          </a:bodyPr>
          <a:lstStyle/>
          <a:p>
            <a:pPr marL="0" marR="0" lvl="0" indent="0" algn="l" defTabSz="766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17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463" y="1357313"/>
            <a:ext cx="1342144" cy="12999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14350" y="178593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57" t="-2686" r="60164" b="2686"/>
          <a:stretch/>
        </p:blipFill>
        <p:spPr>
          <a:xfrm>
            <a:off x="4476912" y="3003796"/>
            <a:ext cx="1267735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154" r="13878" b="86"/>
          <a:stretch/>
        </p:blipFill>
        <p:spPr>
          <a:xfrm>
            <a:off x="4713708" y="1821637"/>
            <a:ext cx="1381836" cy="11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491" r="50665"/>
          <a:stretch/>
        </p:blipFill>
        <p:spPr>
          <a:xfrm>
            <a:off x="2921806" y="4155247"/>
            <a:ext cx="1252190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6138" r="1717" b="86"/>
          <a:stretch/>
        </p:blipFill>
        <p:spPr>
          <a:xfrm>
            <a:off x="4444726" y="4147078"/>
            <a:ext cx="1402307" cy="11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725" r="40308"/>
          <a:stretch/>
        </p:blipFill>
        <p:spPr>
          <a:xfrm>
            <a:off x="2873076" y="3003796"/>
            <a:ext cx="1381837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0475" r="27027"/>
          <a:stretch/>
        </p:blipFill>
        <p:spPr>
          <a:xfrm>
            <a:off x="5966647" y="3003796"/>
            <a:ext cx="1443251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88" r="69999"/>
          <a:stretch/>
        </p:blipFill>
        <p:spPr>
          <a:xfrm>
            <a:off x="1310184" y="3003796"/>
            <a:ext cx="1340893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676" r="81102"/>
          <a:stretch/>
        </p:blipFill>
        <p:spPr>
          <a:xfrm>
            <a:off x="2123505" y="1852345"/>
            <a:ext cx="1873156" cy="11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35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5019" y="1163722"/>
            <a:ext cx="59959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 and position papers - can be found on the PSACF website,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www.psacf.co.za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3898" y="944077"/>
            <a:ext cx="1170000" cy="1168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1507084" y="2358815"/>
            <a:ext cx="51218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and share knowledge on guidance papers and the opportunity for debate and discussion on the relevant issues</a:t>
            </a:r>
          </a:p>
        </p:txBody>
      </p:sp>
      <p:sp>
        <p:nvSpPr>
          <p:cNvPr id="11" name="Oval 10"/>
          <p:cNvSpPr/>
          <p:nvPr/>
        </p:nvSpPr>
        <p:spPr>
          <a:xfrm>
            <a:off x="338708" y="3690147"/>
            <a:ext cx="1170000" cy="117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506772" y="3834462"/>
            <a:ext cx="6372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 register profile for one of public sector audit committees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intelligence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Appointment opportunities </a:t>
            </a:r>
          </a:p>
        </p:txBody>
      </p:sp>
      <p:sp>
        <p:nvSpPr>
          <p:cNvPr id="9" name="Oval 8"/>
          <p:cNvSpPr/>
          <p:nvPr/>
        </p:nvSpPr>
        <p:spPr>
          <a:xfrm>
            <a:off x="279792" y="2306507"/>
            <a:ext cx="1170000" cy="117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316229" y="1170028"/>
            <a:ext cx="10971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500" y="2499092"/>
            <a:ext cx="13915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Round-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45" y="5073787"/>
            <a:ext cx="1182727" cy="11827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9646" y="5388151"/>
            <a:ext cx="1097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Queries portal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646" y="4113564"/>
            <a:ext cx="10971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6526" y="5300452"/>
            <a:ext cx="63724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Assistance with public sector audit committee queries. </a:t>
            </a:r>
          </a:p>
        </p:txBody>
      </p:sp>
    </p:spTree>
    <p:extLst>
      <p:ext uri="{BB962C8B-B14F-4D97-AF65-F5344CB8AC3E}">
        <p14:creationId xmlns:p14="http://schemas.microsoft.com/office/powerpoint/2010/main" val="16543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/>
      <p:bldP spid="16" grpId="0"/>
      <p:bldP spid="17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888" y="681139"/>
            <a:ext cx="1342144" cy="12999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224397" y="938711"/>
            <a:ext cx="10971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65B02-4983-44A4-8C3C-F07B8D3FA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58" y="589252"/>
            <a:ext cx="5489045" cy="56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0352"/>
          <a:stretch/>
        </p:blipFill>
        <p:spPr>
          <a:xfrm>
            <a:off x="1316004" y="1781519"/>
            <a:ext cx="6467475" cy="3596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3" y="681139"/>
            <a:ext cx="1353429" cy="1329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29" y="1144474"/>
            <a:ext cx="109737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16069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AUDIT- An Essential tool for Audit Committee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2742462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F1A64-0509-43C2-AE35-540761250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556"/>
          <a:stretch/>
        </p:blipFill>
        <p:spPr>
          <a:xfrm>
            <a:off x="381000" y="457200"/>
            <a:ext cx="8382000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CBCE5-8350-48A6-9DB0-F22A02BA8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662" y="5105400"/>
            <a:ext cx="1600426" cy="5334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79F5286-0EC8-4883-A0F7-6852A46B5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2" y="5104015"/>
            <a:ext cx="1005885" cy="5334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1AA47E-69ED-4961-AEB1-2FD41705F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8" y="5104015"/>
            <a:ext cx="1672892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661DA-5E63-47B2-86EE-59CADBE41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515" y="5015157"/>
            <a:ext cx="1005885" cy="711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86E749-01B7-4028-9BF9-CE3A0CA5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627" y="5748327"/>
            <a:ext cx="519295" cy="53340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9ADA0F0-9DE8-47F6-838A-D0B412C33A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40" y="5769946"/>
            <a:ext cx="1147025" cy="507380"/>
          </a:xfrm>
          <a:prstGeom prst="rect">
            <a:avLst/>
          </a:prstGeom>
        </p:spPr>
      </p:pic>
      <p:pic>
        <p:nvPicPr>
          <p:cNvPr id="16" name="Picture 15" descr="Text, logo, company name&#10;&#10;Description automatically generated">
            <a:extLst>
              <a:ext uri="{FF2B5EF4-FFF2-40B4-BE49-F238E27FC236}">
                <a16:creationId xmlns:a16="http://schemas.microsoft.com/office/drawing/2014/main" id="{4E1989DE-4DDE-49ED-9F76-B1D1A4717A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70" y="5737390"/>
            <a:ext cx="1604570" cy="555273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A640CF-89CC-4B66-9D4F-B00C6AE1D9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8" y="5726273"/>
            <a:ext cx="1311068" cy="42678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FACD8E3C-151F-4FC5-A5AA-194390C11E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23" y="5726273"/>
            <a:ext cx="1447800" cy="5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3" y="681139"/>
            <a:ext cx="1353429" cy="1329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9" y="1144474"/>
            <a:ext cx="1097375" cy="40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CB4CC-AEB6-439B-A2F3-B8DCAA26D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r="23515" b="23742"/>
          <a:stretch/>
        </p:blipFill>
        <p:spPr>
          <a:xfrm>
            <a:off x="1316004" y="1052550"/>
            <a:ext cx="6364679" cy="51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073" y="467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440" y="15240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Advisory committee – role is to advise the accounting officer/ accounting authority in terms of the MFMA/PFMA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Structure- outside organisational structure but provides insight on internal processes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Independence – independent from management and oversight bodies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Appointed- Council (municipalities) or Accounting officer/ accounting authority (PFMA entities) 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4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073" y="467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440" y="1524000"/>
            <a:ext cx="731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Audit Committees and internal audit play a significant role in oversight in relation to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Improving financial management and internal controls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Improving performance reporting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 entities to achieve their mandates</a:t>
            </a:r>
          </a:p>
          <a:p>
            <a:pPr lvl="1"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AGSA audit outcomes reports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MFMA (Local government)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PFMA (National and Provincial)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3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818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Internal Audit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58743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alt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Promoting the Audit &amp; Risk Function</a:t>
            </a:r>
          </a:p>
          <a:p>
            <a:pPr lvl="0"/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Often referred to as the “eyes and ears” of the audit committee</a:t>
            </a:r>
          </a:p>
          <a:p>
            <a:pPr marL="342900" marR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does this mean- what should audit committees do</a:t>
            </a:r>
          </a:p>
          <a:p>
            <a:pPr marL="342900" marR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PSACF has developed a number of guidelines to assist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2189791"/>
            <a:ext cx="21336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18591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Oversight Role of ARC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7315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just"/>
            <a:endParaRPr lang="en-ZA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0550" marR="0" lvl="0" indent="-5334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Minimum requirements- PFMA/ MFMA/ Internal audit Standards</a:t>
            </a:r>
          </a:p>
          <a:p>
            <a:pPr marL="57150"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Internal Audit charter and Audit Committee charter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Appointment of CAE/ IAF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 year rolling plan- one year detailed plan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 quarterly progress reports 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 reports on specific audits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Combined assurance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 marL="1047750" lvl="1" indent="-533400" algn="just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Performance of the IAF</a:t>
            </a:r>
            <a:endParaRPr lang="en-ZA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3" y="5334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with AGSA &amp; IA CIGFARO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346" y="1828562"/>
            <a:ext cx="5562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alt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Continuous cycle of internal audit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marR="0" lvl="0" indent="-2143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Continuous cycle of internal audit</a:t>
            </a:r>
          </a:p>
          <a:p>
            <a:pPr marL="214313" marR="0" lvl="0" indent="-2143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Coordination of the audit effort and impact on the internal audit plan</a:t>
            </a:r>
          </a:p>
          <a:p>
            <a:pPr marL="214313" marR="0" lvl="0" indent="-2143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Planned  use of the work of internal audit where possible (timing, nature and sample sizes appropriate)</a:t>
            </a:r>
          </a:p>
          <a:p>
            <a:pPr marL="214313" marR="0" lvl="0" indent="-2143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ISA 610 – external audit standards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Encouragement of continuous engagements between the two service providers</a:t>
            </a:r>
          </a:p>
          <a:p>
            <a:pPr marL="214313" marR="0" lvl="0" indent="-2143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Always bear in mind primary mandates of both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2189791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18591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internal audit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2189791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18591"/>
            <a:ext cx="21336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454" y="1967061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guidance papers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is a questionnaire template for management, external audit, internal audit and audit committee to assess internal audit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Z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econd</a:t>
            </a: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paper provides detailed guidance on the assessment processes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 whether the CAE/ IAF is appropriately placed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 impact of the IAF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Z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Recognises differing levels of maturity, capacity, skills, experience and qualifications</a:t>
            </a:r>
          </a:p>
          <a:p>
            <a:pPr>
              <a:defRPr/>
            </a:pP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6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2" y="533400"/>
            <a:ext cx="71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Internal Audit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7315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Reporting as part of the audit committee activities</a:t>
            </a:r>
          </a:p>
          <a:p>
            <a:pPr marL="457200" marR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 report as well as quarterly report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Capacity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Role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Activities including achievement of the plan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assessment of the IAF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Summarised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findings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 of the assessment of internal controls of the entity</a:t>
            </a:r>
            <a:endParaRPr lang="en-Z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3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2FEF37A16E748AB57A63C02F5589F" ma:contentTypeVersion="7" ma:contentTypeDescription="Create a new document." ma:contentTypeScope="" ma:versionID="05fa0ae5617082b77ba8e5bea94ca545">
  <xsd:schema xmlns:xsd="http://www.w3.org/2001/XMLSchema" xmlns:xs="http://www.w3.org/2001/XMLSchema" xmlns:p="http://schemas.microsoft.com/office/2006/metadata/properties" xmlns:ns3="2bafcaef-85e7-436b-83f4-54850c8474d9" xmlns:ns4="6d65e902-6809-4275-93c4-40625b9f544f" targetNamespace="http://schemas.microsoft.com/office/2006/metadata/properties" ma:root="true" ma:fieldsID="7d8593c790eb1eb08305e163727d01a9" ns3:_="" ns4:_="">
    <xsd:import namespace="2bafcaef-85e7-436b-83f4-54850c8474d9"/>
    <xsd:import namespace="6d65e902-6809-4275-93c4-40625b9f54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fcaef-85e7-436b-83f4-54850c847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e902-6809-4275-93c4-40625b9f5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318CB-9D86-4ADD-A31B-00E8B0058D7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6d65e902-6809-4275-93c4-40625b9f544f"/>
    <ds:schemaRef ds:uri="http://schemas.microsoft.com/office/2006/documentManagement/types"/>
    <ds:schemaRef ds:uri="http://schemas.microsoft.com/office/2006/metadata/properties"/>
    <ds:schemaRef ds:uri="2bafcaef-85e7-436b-83f4-54850c8474d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60FFE93-F999-4238-A29F-9EB99AE6C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69D00A-ACBE-4255-A233-97E57DEA5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fcaef-85e7-436b-83f4-54850c8474d9"/>
    <ds:schemaRef ds:uri="6d65e902-6809-4275-93c4-40625b9f5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612</Words>
  <Application>Microsoft Office PowerPoint</Application>
  <PresentationFormat>On-screen Show (4:3)</PresentationFormat>
  <Paragraphs>119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George Higgins</cp:lastModifiedBy>
  <cp:revision>38</cp:revision>
  <dcterms:created xsi:type="dcterms:W3CDTF">2016-08-29T06:19:10Z</dcterms:created>
  <dcterms:modified xsi:type="dcterms:W3CDTF">2022-04-11T09:14:49Z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0x010100E7E2FEF37A16E748AB57A63C02F5589F</vt:lpwstr>
  </property>
</Properties>
</file>