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5"/>
    <p:sldMasterId id="2147483648" r:id="rId6"/>
    <p:sldMasterId id="2147483662" r:id="rId7"/>
    <p:sldMasterId id="2147483666" r:id="rId8"/>
  </p:sldMasterIdLst>
  <p:notesMasterIdLst>
    <p:notesMasterId r:id="rId36"/>
  </p:notesMasterIdLst>
  <p:sldIdLst>
    <p:sldId id="273" r:id="rId9"/>
    <p:sldId id="264" r:id="rId10"/>
    <p:sldId id="321" r:id="rId11"/>
    <p:sldId id="329" r:id="rId12"/>
    <p:sldId id="327" r:id="rId13"/>
    <p:sldId id="323" r:id="rId14"/>
    <p:sldId id="330" r:id="rId15"/>
    <p:sldId id="325" r:id="rId16"/>
    <p:sldId id="328" r:id="rId17"/>
    <p:sldId id="326" r:id="rId18"/>
    <p:sldId id="267" r:id="rId19"/>
    <p:sldId id="294" r:id="rId20"/>
    <p:sldId id="282" r:id="rId21"/>
    <p:sldId id="269" r:id="rId22"/>
    <p:sldId id="285" r:id="rId23"/>
    <p:sldId id="271" r:id="rId24"/>
    <p:sldId id="324" r:id="rId25"/>
    <p:sldId id="312" r:id="rId26"/>
    <p:sldId id="313" r:id="rId27"/>
    <p:sldId id="314" r:id="rId28"/>
    <p:sldId id="319" r:id="rId29"/>
    <p:sldId id="315" r:id="rId30"/>
    <p:sldId id="316" r:id="rId31"/>
    <p:sldId id="317" r:id="rId32"/>
    <p:sldId id="318" r:id="rId33"/>
    <p:sldId id="311" r:id="rId34"/>
    <p:sldId id="2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708D"/>
    <a:srgbClr val="00A88E"/>
    <a:srgbClr val="D9D9D9"/>
    <a:srgbClr val="AA998B"/>
    <a:srgbClr val="E1ECF8"/>
    <a:srgbClr val="CFEBE4"/>
    <a:srgbClr val="FFFFFF"/>
    <a:srgbClr val="EEF6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7"/>
    <p:restoredTop sz="83170" autoAdjust="0"/>
  </p:normalViewPr>
  <p:slideViewPr>
    <p:cSldViewPr snapToGrid="0" snapToObjects="1">
      <p:cViewPr varScale="1">
        <p:scale>
          <a:sx n="73" d="100"/>
          <a:sy n="73" d="100"/>
        </p:scale>
        <p:origin x="10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5C45D-9769-4E62-9B7E-E05243315CEF}" type="datetimeFigureOut">
              <a:rPr lang="en-ZA" smtClean="0"/>
              <a:t>2019/06/21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5349E-3C94-4526-8EA0-CD8CF11E0516}" type="slidenum">
              <a:rPr lang="en-ZA" smtClean="0"/>
              <a:t>‹#›</a:t>
            </a:fld>
            <a:endParaRPr lang="en-ZA"/>
          </a:p>
        </p:txBody>
      </p:sp>
    </p:spTree>
    <p:extLst>
      <p:ext uri="{BB962C8B-B14F-4D97-AF65-F5344CB8AC3E}">
        <p14:creationId xmlns:p14="http://schemas.microsoft.com/office/powerpoint/2010/main" val="382329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b="0" u="none" dirty="0"/>
          </a:p>
        </p:txBody>
      </p:sp>
      <p:sp>
        <p:nvSpPr>
          <p:cNvPr id="4" name="Slide Number Placeholder 3"/>
          <p:cNvSpPr>
            <a:spLocks noGrp="1"/>
          </p:cNvSpPr>
          <p:nvPr>
            <p:ph type="sldNum" sz="quarter" idx="10"/>
          </p:nvPr>
        </p:nvSpPr>
        <p:spPr/>
        <p:txBody>
          <a:bodyPr/>
          <a:lstStyle/>
          <a:p>
            <a:fld id="{40D5349E-3C94-4526-8EA0-CD8CF11E0516}" type="slidenum">
              <a:rPr lang="en-ZA" smtClean="0"/>
              <a:t>4</a:t>
            </a:fld>
            <a:endParaRPr lang="en-ZA"/>
          </a:p>
        </p:txBody>
      </p:sp>
    </p:spTree>
    <p:extLst>
      <p:ext uri="{BB962C8B-B14F-4D97-AF65-F5344CB8AC3E}">
        <p14:creationId xmlns:p14="http://schemas.microsoft.com/office/powerpoint/2010/main" val="401619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smtClean="0">
                <a:solidFill>
                  <a:srgbClr val="FF0000"/>
                </a:solidFill>
              </a:rPr>
              <a:t>The Auditor-General does not foresee that </a:t>
            </a:r>
            <a:r>
              <a:rPr lang="en-ZA" sz="1000" i="0" dirty="0" smtClean="0">
                <a:solidFill>
                  <a:srgbClr val="FF0000"/>
                </a:solidFill>
              </a:rPr>
              <a:t>M</a:t>
            </a:r>
            <a:r>
              <a:rPr lang="en-ZA" sz="1000" dirty="0" smtClean="0">
                <a:solidFill>
                  <a:srgbClr val="FF0000"/>
                </a:solidFill>
              </a:rPr>
              <a:t>SCOA will have any impact</a:t>
            </a:r>
            <a:r>
              <a:rPr lang="en-ZA" sz="1000" baseline="0" dirty="0" smtClean="0">
                <a:solidFill>
                  <a:srgbClr val="FF0000"/>
                </a:solidFill>
              </a:rPr>
              <a:t> </a:t>
            </a:r>
            <a:r>
              <a:rPr lang="en-ZA" sz="1000" dirty="0" smtClean="0">
                <a:solidFill>
                  <a:srgbClr val="FF0000"/>
                </a:solidFill>
              </a:rPr>
              <a:t>on audit opinions, unless the entire system conversion/ or reimplementation</a:t>
            </a:r>
            <a:r>
              <a:rPr lang="en-ZA" sz="1000" baseline="0" dirty="0" smtClean="0">
                <a:solidFill>
                  <a:srgbClr val="FF0000"/>
                </a:solidFill>
              </a:rPr>
              <a:t> </a:t>
            </a:r>
            <a:r>
              <a:rPr lang="en-ZA" sz="1000" dirty="0" smtClean="0">
                <a:solidFill>
                  <a:srgbClr val="FF0000"/>
                </a:solidFill>
              </a:rPr>
              <a:t>is done in a manner that eliminates any audit trail.   Also</a:t>
            </a:r>
            <a:r>
              <a:rPr lang="en-ZA" sz="1000" baseline="0" dirty="0" smtClean="0">
                <a:solidFill>
                  <a:srgbClr val="FF0000"/>
                </a:solidFill>
              </a:rPr>
              <a:t> </a:t>
            </a:r>
            <a:r>
              <a:rPr lang="en-ZA" sz="1000" dirty="0" smtClean="0">
                <a:solidFill>
                  <a:srgbClr val="FF0000"/>
                </a:solidFill>
              </a:rPr>
              <a:t>“Incorrect information” input into the system, before or after </a:t>
            </a:r>
            <a:r>
              <a:rPr lang="en-ZA" sz="1000" i="0" dirty="0" smtClean="0">
                <a:solidFill>
                  <a:srgbClr val="FF0000"/>
                </a:solidFill>
              </a:rPr>
              <a:t>M</a:t>
            </a:r>
            <a:r>
              <a:rPr lang="en-ZA" sz="1000" dirty="0" smtClean="0">
                <a:solidFill>
                  <a:srgbClr val="FF0000"/>
                </a:solidFill>
              </a:rPr>
              <a:t>SCOA will</a:t>
            </a:r>
            <a:r>
              <a:rPr lang="en-ZA" sz="1000" baseline="0" dirty="0" smtClean="0">
                <a:solidFill>
                  <a:srgbClr val="FF0000"/>
                </a:solidFill>
              </a:rPr>
              <a:t> </a:t>
            </a:r>
            <a:r>
              <a:rPr lang="en-ZA" sz="1000" dirty="0" smtClean="0">
                <a:solidFill>
                  <a:srgbClr val="FF0000"/>
                </a:solidFill>
              </a:rPr>
              <a:t>result in “incorrect output” and consequently have a possible negative</a:t>
            </a:r>
            <a:r>
              <a:rPr lang="en-ZA" sz="1000" baseline="0" dirty="0" smtClean="0">
                <a:solidFill>
                  <a:srgbClr val="FF0000"/>
                </a:solidFill>
              </a:rPr>
              <a:t> </a:t>
            </a:r>
            <a:r>
              <a:rPr lang="en-ZA" sz="1000" dirty="0" smtClean="0">
                <a:solidFill>
                  <a:srgbClr val="FF0000"/>
                </a:solidFill>
              </a:rPr>
              <a:t>impact on the audit outcome. </a:t>
            </a:r>
          </a:p>
          <a:p>
            <a:endParaRPr lang="en-ZA" sz="1000" dirty="0" smtClean="0">
              <a:solidFill>
                <a:srgbClr val="FF0000"/>
              </a:solidFill>
            </a:endParaRPr>
          </a:p>
          <a:p>
            <a:r>
              <a:rPr lang="en-ZA" sz="1000" dirty="0" smtClean="0">
                <a:solidFill>
                  <a:srgbClr val="FF0000"/>
                </a:solidFill>
              </a:rPr>
              <a:t>As in the past, what an auditee does and</a:t>
            </a:r>
            <a:r>
              <a:rPr lang="en-ZA" sz="1000" baseline="0" dirty="0" smtClean="0">
                <a:solidFill>
                  <a:srgbClr val="FF0000"/>
                </a:solidFill>
              </a:rPr>
              <a:t> </a:t>
            </a:r>
            <a:r>
              <a:rPr lang="en-ZA" sz="1000" dirty="0" smtClean="0">
                <a:solidFill>
                  <a:srgbClr val="FF0000"/>
                </a:solidFill>
              </a:rPr>
              <a:t>the manner it conducts its business results in its audit opinion; and</a:t>
            </a:r>
            <a:r>
              <a:rPr lang="en-ZA" sz="1000" baseline="0" dirty="0" smtClean="0">
                <a:solidFill>
                  <a:srgbClr val="FF0000"/>
                </a:solidFill>
              </a:rPr>
              <a:t> i</a:t>
            </a:r>
            <a:r>
              <a:rPr lang="en-ZA" sz="1000" dirty="0" smtClean="0">
                <a:solidFill>
                  <a:srgbClr val="FF0000"/>
                </a:solidFill>
              </a:rPr>
              <a:t>t is crucial that all municipalities have mapped their respective</a:t>
            </a:r>
          </a:p>
          <a:p>
            <a:r>
              <a:rPr lang="en-ZA" sz="1000" dirty="0" smtClean="0">
                <a:solidFill>
                  <a:srgbClr val="FF0000"/>
                </a:solidFill>
              </a:rPr>
              <a:t>business processes to align with MSCOA requirements and processes.</a:t>
            </a:r>
          </a:p>
          <a:p>
            <a:endParaRPr lang="en-ZA" sz="1000" dirty="0" smtClean="0">
              <a:solidFill>
                <a:srgbClr val="FF0000"/>
              </a:solidFill>
            </a:endParaRPr>
          </a:p>
          <a:p>
            <a:pPr lvl="0"/>
            <a:r>
              <a:rPr lang="en-ZA" sz="1000" b="1" u="sng" dirty="0" smtClean="0">
                <a:solidFill>
                  <a:srgbClr val="FF0000"/>
                </a:solidFill>
              </a:rPr>
              <a:t>Monitoring successful implementation of MSCOA, includes amongst other:</a:t>
            </a:r>
          </a:p>
          <a:p>
            <a:pPr marL="171450" lvl="0" indent="-171450">
              <a:buFont typeface="Arial" panose="020B0604020202020204" pitchFamily="34" charset="0"/>
              <a:buChar char="•"/>
            </a:pPr>
            <a:r>
              <a:rPr lang="en-US" sz="1000" dirty="0" smtClean="0">
                <a:solidFill>
                  <a:srgbClr val="FF0000"/>
                </a:solidFill>
              </a:rPr>
              <a:t>Review and approval</a:t>
            </a:r>
            <a:r>
              <a:rPr lang="en-US" sz="1000" baseline="0" dirty="0" smtClean="0">
                <a:solidFill>
                  <a:srgbClr val="FF0000"/>
                </a:solidFill>
              </a:rPr>
              <a:t> of </a:t>
            </a:r>
            <a:r>
              <a:rPr lang="en-US" sz="1000" dirty="0" smtClean="0">
                <a:solidFill>
                  <a:srgbClr val="FF0000"/>
                </a:solidFill>
              </a:rPr>
              <a:t>the MSCOA Project Implementation Plan, which should include the required activities, allocates responsibilities for execution of the plan to specific official(s) with set timeframes, deliverables and acceptance criteria;</a:t>
            </a:r>
          </a:p>
          <a:p>
            <a:pPr marL="0" lvl="0" indent="0">
              <a:buFont typeface="Arial" panose="020B0604020202020204" pitchFamily="34" charset="0"/>
              <a:buNone/>
            </a:pPr>
            <a:endParaRPr lang="en-US"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Review of the MSCOA Project Risk Register, which should include the identified and evaluated risks, allocates responsibilities for mitigation of the risks to specific official(s) with set timeframes, deliverables and acceptance criteria for managing these risks;</a:t>
            </a:r>
          </a:p>
          <a:p>
            <a:pPr marL="0" lvl="0" indent="0">
              <a:buFont typeface="Arial" panose="020B0604020202020204" pitchFamily="34" charset="0"/>
              <a:buNone/>
            </a:pPr>
            <a:endParaRPr lang="en-ZA"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Review the of MSCOA Project Issue Log, which should include the identified and resolved project issues, together with the specific solution which was applied and cost of addressing the issue, if applicable;</a:t>
            </a:r>
          </a:p>
          <a:p>
            <a:pPr marL="0" lvl="0" indent="0">
              <a:buFont typeface="Arial" panose="020B0604020202020204" pitchFamily="34" charset="0"/>
              <a:buNone/>
            </a:pPr>
            <a:endParaRPr lang="en-ZA"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Monitor the progress made in terms of implementation of the MSCOA project plan, and implement actions to address any challenges/ risks/ issues and backlogs;</a:t>
            </a:r>
          </a:p>
          <a:p>
            <a:pPr marL="0" lvl="0" indent="0">
              <a:buFont typeface="Arial" panose="020B0604020202020204" pitchFamily="34" charset="0"/>
              <a:buNone/>
            </a:pPr>
            <a:endParaRPr lang="en-ZA"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MSCOA is a business reform and therefore the Steering Committee should ensure organizational awareness of MSCOA is created by means of internal workshops, information sharing and feedback across the municipality (including all senior managers), the various internal committees and the municipal council.  This awareness should form part of the project plan and the success thereof should be reviewed by the steering committee and the project team advised accordingly;</a:t>
            </a:r>
          </a:p>
          <a:p>
            <a:pPr marL="0" lvl="0" indent="0">
              <a:buFont typeface="Arial" panose="020B0604020202020204" pitchFamily="34" charset="0"/>
              <a:buNone/>
            </a:pPr>
            <a:endParaRPr lang="en-ZA"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Ensure that MSCOA is adopted as a permanent standing item on the agenda of senior management meetings (MANCO) and lead discussions and presentations in this regard;</a:t>
            </a:r>
          </a:p>
          <a:p>
            <a:pPr marL="0" lvl="0" indent="0">
              <a:buFont typeface="Arial" panose="020B0604020202020204" pitchFamily="34" charset="0"/>
              <a:buNone/>
            </a:pPr>
            <a:endParaRPr lang="en-ZA"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Table MSCOA progress reports, including the updated project risk register at the municipal council meeting on a quarterly basis;</a:t>
            </a:r>
          </a:p>
          <a:p>
            <a:pPr marL="0" lvl="0" indent="0">
              <a:buFont typeface="Arial" panose="020B0604020202020204" pitchFamily="34" charset="0"/>
              <a:buNone/>
            </a:pPr>
            <a:endParaRPr lang="en-ZA"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Consider the impact of the Municipal Regulation on SCOA on business processes within the municipality and assign responsibility to develop a business process implementation plan to address changes across the municipality; and</a:t>
            </a:r>
          </a:p>
          <a:p>
            <a:pPr marL="0" lvl="0" indent="0">
              <a:buFont typeface="Arial" panose="020B0604020202020204" pitchFamily="34" charset="0"/>
              <a:buNone/>
            </a:pPr>
            <a:endParaRPr lang="en-ZA"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Ensure that change management, training and capacity building with specific reference to MSCOA are prioritized across the municipality;</a:t>
            </a:r>
          </a:p>
          <a:p>
            <a:pPr lvl="1"/>
            <a:endParaRPr lang="en-US"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Ensure assessment</a:t>
            </a:r>
            <a:r>
              <a:rPr lang="en-ZA" sz="1000" dirty="0" smtClean="0">
                <a:solidFill>
                  <a:srgbClr val="FF0000"/>
                </a:solidFill>
              </a:rPr>
              <a:t> of current Information Technology infrastructure and software requirements, and commission an investigation into the available alternatives to address any identified needs;</a:t>
            </a:r>
          </a:p>
          <a:p>
            <a:pPr marL="0" lvl="0" indent="0">
              <a:buFont typeface="Arial" panose="020B0604020202020204" pitchFamily="34" charset="0"/>
              <a:buNone/>
            </a:pPr>
            <a:endParaRPr lang="en-ZA"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Ensure assessment of the current agreements with infrastructure and software service providers for consideration in planning the way forward;</a:t>
            </a:r>
          </a:p>
          <a:p>
            <a:pPr marL="0" lvl="0" indent="0">
              <a:buFont typeface="Arial" panose="020B0604020202020204" pitchFamily="34" charset="0"/>
              <a:buNone/>
            </a:pPr>
            <a:endParaRPr lang="en-ZA"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Oversee the appointment process for the accounting - and other systems service provider(s) by means of providing input to the bid specification and evaluation processes;</a:t>
            </a:r>
          </a:p>
          <a:p>
            <a:pPr marL="0" lvl="0" indent="0">
              <a:buFont typeface="Arial" panose="020B0604020202020204" pitchFamily="34" charset="0"/>
              <a:buNone/>
            </a:pPr>
            <a:endParaRPr lang="en-ZA"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Review the Service Level Agreement with the successful service provider(s) to ensure that all MSCOA requirements are addressed and value for money is achieved;</a:t>
            </a:r>
          </a:p>
          <a:p>
            <a:pPr marL="0" lvl="0" indent="0">
              <a:buFont typeface="Arial" panose="020B0604020202020204" pitchFamily="34" charset="0"/>
              <a:buNone/>
            </a:pPr>
            <a:endParaRPr lang="en-ZA" sz="1000" dirty="0" smtClean="0">
              <a:solidFill>
                <a:srgbClr val="FF0000"/>
              </a:solidFill>
            </a:endParaRPr>
          </a:p>
          <a:p>
            <a:pPr marL="171450" lvl="0" indent="-171450">
              <a:buFont typeface="Arial" panose="020B0604020202020204" pitchFamily="34" charset="0"/>
              <a:buChar char="•"/>
            </a:pPr>
            <a:r>
              <a:rPr lang="en-US" sz="1000" dirty="0" smtClean="0">
                <a:solidFill>
                  <a:srgbClr val="FF0000"/>
                </a:solidFill>
              </a:rPr>
              <a:t>Review the detailed project implementation plan for data conversion and movement to the MSCOA compliant system(s) once the service provider(s) is appointed, with input from all the relevant stakeholders; </a:t>
            </a:r>
            <a:r>
              <a:rPr lang="en-ZA" sz="1000" dirty="0" smtClean="0">
                <a:solidFill>
                  <a:srgbClr val="FF0000"/>
                </a:solidFill>
              </a:rPr>
              <a:t>and</a:t>
            </a:r>
          </a:p>
          <a:p>
            <a:pPr marL="0" lvl="0" indent="0">
              <a:buFont typeface="Arial" panose="020B0604020202020204" pitchFamily="34" charset="0"/>
              <a:buNone/>
            </a:pPr>
            <a:endParaRPr lang="en-ZA" sz="1000" dirty="0" smtClean="0">
              <a:solidFill>
                <a:srgbClr val="FF0000"/>
              </a:solidFill>
            </a:endParaRPr>
          </a:p>
          <a:p>
            <a:pPr marL="171450" lvl="0" indent="-171450">
              <a:buFont typeface="Arial" panose="020B0604020202020204" pitchFamily="34" charset="0"/>
              <a:buChar char="•"/>
            </a:pPr>
            <a:r>
              <a:rPr lang="en-ZA" sz="1000" dirty="0" smtClean="0">
                <a:solidFill>
                  <a:srgbClr val="FF0000"/>
                </a:solidFill>
              </a:rPr>
              <a:t>Facilitate the resource planning for the </a:t>
            </a:r>
            <a:r>
              <a:rPr lang="en-ZA" sz="1000" dirty="0" err="1" smtClean="0">
                <a:solidFill>
                  <a:srgbClr val="FF0000"/>
                </a:solidFill>
              </a:rPr>
              <a:t>mSCOA</a:t>
            </a:r>
            <a:r>
              <a:rPr lang="en-ZA" sz="1000" dirty="0" smtClean="0">
                <a:solidFill>
                  <a:srgbClr val="FF0000"/>
                </a:solidFill>
              </a:rPr>
              <a:t> implementation project to ensure that the project is adequately resourced for its implementation.</a:t>
            </a:r>
          </a:p>
          <a:p>
            <a:pPr marL="0" lvl="0" indent="0">
              <a:buFont typeface="Arial" panose="020B0604020202020204" pitchFamily="34" charset="0"/>
              <a:buNone/>
            </a:pPr>
            <a:endParaRPr lang="en-ZA" sz="1000" dirty="0" smtClean="0">
              <a:solidFill>
                <a:srgbClr val="FF0000"/>
              </a:solidFill>
            </a:endParaRPr>
          </a:p>
          <a:p>
            <a:pPr marL="171450" indent="-171450">
              <a:buFont typeface="Arial" panose="020B0604020202020204" pitchFamily="34" charset="0"/>
              <a:buChar char="•"/>
            </a:pPr>
            <a:r>
              <a:rPr lang="en-ZA" sz="1000" dirty="0" smtClean="0">
                <a:solidFill>
                  <a:schemeClr val="tx1"/>
                </a:solidFill>
              </a:rPr>
              <a:t>Municipalities should review data sets individually. The review must include, scrutinising the information to ensure that it is complete, correct and securely stored; </a:t>
            </a:r>
          </a:p>
          <a:p>
            <a:pPr marL="0" indent="0">
              <a:buFont typeface="Arial" panose="020B0604020202020204" pitchFamily="34" charset="0"/>
              <a:buNone/>
            </a:pPr>
            <a:endParaRPr lang="en-ZA" sz="1000" dirty="0" smtClean="0">
              <a:solidFill>
                <a:schemeClr val="tx1"/>
              </a:solidFill>
            </a:endParaRPr>
          </a:p>
          <a:p>
            <a:pPr marL="171450" indent="-171450">
              <a:buFont typeface="Arial" panose="020B0604020202020204" pitchFamily="34" charset="0"/>
              <a:buChar char="•"/>
            </a:pPr>
            <a:r>
              <a:rPr lang="en-ZA" sz="1000" dirty="0" smtClean="0">
                <a:solidFill>
                  <a:schemeClr val="tx1"/>
                </a:solidFill>
              </a:rPr>
              <a:t>Keep and maintain a document trail of the ‘data purification process’;</a:t>
            </a:r>
          </a:p>
          <a:p>
            <a:pPr marL="0" indent="0">
              <a:buFont typeface="Arial" panose="020B0604020202020204" pitchFamily="34" charset="0"/>
              <a:buNone/>
            </a:pPr>
            <a:endParaRPr lang="en-ZA" sz="1000" dirty="0" smtClean="0">
              <a:solidFill>
                <a:schemeClr val="tx1"/>
              </a:solidFill>
            </a:endParaRPr>
          </a:p>
          <a:p>
            <a:pPr marL="171450" indent="-171450">
              <a:buFont typeface="Arial" panose="020B0604020202020204" pitchFamily="34" charset="0"/>
              <a:buChar char="•"/>
            </a:pPr>
            <a:r>
              <a:rPr lang="en-ZA" sz="1000" dirty="0" smtClean="0">
                <a:solidFill>
                  <a:schemeClr val="tx1"/>
                </a:solidFill>
              </a:rPr>
              <a:t>Keep and maintain a record of all amendments and updates made to information. These records have to be signed by a person authorised to do so in the municipality’s formal delegations; and;</a:t>
            </a:r>
          </a:p>
          <a:p>
            <a:pPr marL="171450" indent="-171450">
              <a:buFont typeface="Arial" panose="020B0604020202020204" pitchFamily="34" charset="0"/>
              <a:buChar char="•"/>
            </a:pPr>
            <a:endParaRPr lang="en-ZA" sz="1000" dirty="0" smtClean="0">
              <a:solidFill>
                <a:schemeClr val="tx1"/>
              </a:solidFill>
            </a:endParaRPr>
          </a:p>
          <a:p>
            <a:pPr marL="171450" indent="-171450">
              <a:buFont typeface="Arial" panose="020B0604020202020204" pitchFamily="34" charset="0"/>
              <a:buChar char="•"/>
            </a:pPr>
            <a:r>
              <a:rPr lang="en-ZA" sz="1000" dirty="0" smtClean="0">
                <a:solidFill>
                  <a:schemeClr val="tx1"/>
                </a:solidFill>
              </a:rPr>
              <a:t>The closing balances of the municipality’s system(s) before converting to MSCOA, together with a detailed reconciliation with the take on balances of the MSCOA aligned system, duly reviewed and authorised, also needs to be kept.</a:t>
            </a:r>
          </a:p>
          <a:p>
            <a:pPr marL="0" indent="0">
              <a:buFont typeface="Arial" panose="020B0604020202020204" pitchFamily="34" charset="0"/>
              <a:buNone/>
            </a:pPr>
            <a:endParaRPr lang="en-ZA" sz="1000" dirty="0" smtClean="0">
              <a:solidFill>
                <a:schemeClr val="tx1"/>
              </a:solidFill>
            </a:endParaRPr>
          </a:p>
          <a:p>
            <a:pPr marL="171450" indent="-171450">
              <a:buFont typeface="Arial" panose="020B0604020202020204" pitchFamily="34" charset="0"/>
              <a:buChar char="•"/>
            </a:pPr>
            <a:r>
              <a:rPr lang="en-ZA" sz="1000" dirty="0" smtClean="0">
                <a:solidFill>
                  <a:schemeClr val="tx1"/>
                </a:solidFill>
              </a:rPr>
              <a:t>Robust monitoring of implementation plans. </a:t>
            </a:r>
          </a:p>
          <a:p>
            <a:pPr lvl="1"/>
            <a:endParaRPr lang="en-ZA" sz="1000" dirty="0" smtClean="0">
              <a:solidFill>
                <a:srgbClr val="FF0000"/>
              </a:solidFill>
            </a:endParaRPr>
          </a:p>
          <a:p>
            <a:r>
              <a:rPr lang="en-ZA" dirty="0" smtClean="0">
                <a:solidFill>
                  <a:srgbClr val="FF0000"/>
                </a:solidFill>
              </a:rPr>
              <a:t> </a:t>
            </a:r>
          </a:p>
          <a:p>
            <a:pPr lvl="1"/>
            <a:endParaRPr lang="en-ZA" sz="1000" dirty="0" smtClean="0">
              <a:solidFill>
                <a:srgbClr val="FF0000"/>
              </a:solidFill>
            </a:endParaRPr>
          </a:p>
          <a:p>
            <a:r>
              <a:rPr lang="en-US" sz="1000" dirty="0" smtClean="0">
                <a:solidFill>
                  <a:srgbClr val="FF0000"/>
                </a:solidFill>
              </a:rPr>
              <a:t> </a:t>
            </a:r>
            <a:endParaRPr lang="en-ZA" sz="1000" dirty="0" smtClean="0">
              <a:solidFill>
                <a:srgbClr val="FF0000"/>
              </a:solidFill>
            </a:endParaRPr>
          </a:p>
          <a:p>
            <a:endParaRPr lang="en-US" sz="1000" dirty="0" smtClean="0">
              <a:solidFill>
                <a:srgbClr val="FF0000"/>
              </a:solidFill>
            </a:endParaRPr>
          </a:p>
          <a:p>
            <a:pPr lvl="1"/>
            <a:endParaRPr lang="en-ZA" sz="1000" dirty="0" smtClean="0">
              <a:solidFill>
                <a:schemeClr val="tx1"/>
              </a:solidFill>
            </a:endParaRPr>
          </a:p>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17</a:t>
            </a:fld>
            <a:endParaRPr lang="en-ZA"/>
          </a:p>
        </p:txBody>
      </p:sp>
    </p:spTree>
    <p:extLst>
      <p:ext uri="{BB962C8B-B14F-4D97-AF65-F5344CB8AC3E}">
        <p14:creationId xmlns:p14="http://schemas.microsoft.com/office/powerpoint/2010/main" val="426076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18</a:t>
            </a:fld>
            <a:endParaRPr lang="en-ZA"/>
          </a:p>
        </p:txBody>
      </p:sp>
    </p:spTree>
    <p:extLst>
      <p:ext uri="{BB962C8B-B14F-4D97-AF65-F5344CB8AC3E}">
        <p14:creationId xmlns:p14="http://schemas.microsoft.com/office/powerpoint/2010/main" val="48974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19</a:t>
            </a:fld>
            <a:endParaRPr lang="en-ZA"/>
          </a:p>
        </p:txBody>
      </p:sp>
    </p:spTree>
    <p:extLst>
      <p:ext uri="{BB962C8B-B14F-4D97-AF65-F5344CB8AC3E}">
        <p14:creationId xmlns:p14="http://schemas.microsoft.com/office/powerpoint/2010/main" val="1398263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20</a:t>
            </a:fld>
            <a:endParaRPr lang="en-ZA"/>
          </a:p>
        </p:txBody>
      </p:sp>
    </p:spTree>
    <p:extLst>
      <p:ext uri="{BB962C8B-B14F-4D97-AF65-F5344CB8AC3E}">
        <p14:creationId xmlns:p14="http://schemas.microsoft.com/office/powerpoint/2010/main" val="289393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21</a:t>
            </a:fld>
            <a:endParaRPr lang="en-ZA"/>
          </a:p>
        </p:txBody>
      </p:sp>
    </p:spTree>
    <p:extLst>
      <p:ext uri="{BB962C8B-B14F-4D97-AF65-F5344CB8AC3E}">
        <p14:creationId xmlns:p14="http://schemas.microsoft.com/office/powerpoint/2010/main" val="3362794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22</a:t>
            </a:fld>
            <a:endParaRPr lang="en-ZA"/>
          </a:p>
        </p:txBody>
      </p:sp>
    </p:spTree>
    <p:extLst>
      <p:ext uri="{BB962C8B-B14F-4D97-AF65-F5344CB8AC3E}">
        <p14:creationId xmlns:p14="http://schemas.microsoft.com/office/powerpoint/2010/main" val="21008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23</a:t>
            </a:fld>
            <a:endParaRPr lang="en-ZA"/>
          </a:p>
        </p:txBody>
      </p:sp>
    </p:spTree>
    <p:extLst>
      <p:ext uri="{BB962C8B-B14F-4D97-AF65-F5344CB8AC3E}">
        <p14:creationId xmlns:p14="http://schemas.microsoft.com/office/powerpoint/2010/main" val="2450445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24</a:t>
            </a:fld>
            <a:endParaRPr lang="en-ZA"/>
          </a:p>
        </p:txBody>
      </p:sp>
    </p:spTree>
    <p:extLst>
      <p:ext uri="{BB962C8B-B14F-4D97-AF65-F5344CB8AC3E}">
        <p14:creationId xmlns:p14="http://schemas.microsoft.com/office/powerpoint/2010/main" val="438545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25</a:t>
            </a:fld>
            <a:endParaRPr lang="en-ZA"/>
          </a:p>
        </p:txBody>
      </p:sp>
    </p:spTree>
    <p:extLst>
      <p:ext uri="{BB962C8B-B14F-4D97-AF65-F5344CB8AC3E}">
        <p14:creationId xmlns:p14="http://schemas.microsoft.com/office/powerpoint/2010/main" val="211088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26</a:t>
            </a:fld>
            <a:endParaRPr lang="en-ZA"/>
          </a:p>
        </p:txBody>
      </p:sp>
    </p:spTree>
    <p:extLst>
      <p:ext uri="{BB962C8B-B14F-4D97-AF65-F5344CB8AC3E}">
        <p14:creationId xmlns:p14="http://schemas.microsoft.com/office/powerpoint/2010/main" val="143428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ZA" sz="1000" dirty="0" smtClean="0">
              <a:solidFill>
                <a:srgbClr val="FF0000"/>
              </a:solidFill>
            </a:endParaRPr>
          </a:p>
          <a:p>
            <a:r>
              <a:rPr lang="en-ZA" dirty="0" smtClean="0">
                <a:solidFill>
                  <a:srgbClr val="FF0000"/>
                </a:solidFill>
              </a:rPr>
              <a:t> </a:t>
            </a:r>
          </a:p>
          <a:p>
            <a:pPr lvl="1"/>
            <a:endParaRPr lang="en-ZA" sz="1000" dirty="0" smtClean="0">
              <a:solidFill>
                <a:srgbClr val="FF0000"/>
              </a:solidFill>
            </a:endParaRPr>
          </a:p>
          <a:p>
            <a:r>
              <a:rPr lang="en-US" sz="1000" dirty="0" smtClean="0">
                <a:solidFill>
                  <a:srgbClr val="FF0000"/>
                </a:solidFill>
              </a:rPr>
              <a:t> </a:t>
            </a:r>
            <a:endParaRPr lang="en-ZA" sz="1000" dirty="0" smtClean="0">
              <a:solidFill>
                <a:srgbClr val="FF0000"/>
              </a:solidFill>
            </a:endParaRPr>
          </a:p>
          <a:p>
            <a:endParaRPr lang="en-US" sz="1000" dirty="0" smtClean="0">
              <a:solidFill>
                <a:srgbClr val="FF0000"/>
              </a:solidFill>
            </a:endParaRPr>
          </a:p>
          <a:p>
            <a:pPr lvl="1"/>
            <a:endParaRPr lang="en-ZA" sz="1000" dirty="0" smtClean="0">
              <a:solidFill>
                <a:schemeClr val="tx1"/>
              </a:solidFill>
            </a:endParaRPr>
          </a:p>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5</a:t>
            </a:fld>
            <a:endParaRPr lang="en-ZA"/>
          </a:p>
        </p:txBody>
      </p:sp>
    </p:spTree>
    <p:extLst>
      <p:ext uri="{BB962C8B-B14F-4D97-AF65-F5344CB8AC3E}">
        <p14:creationId xmlns:p14="http://schemas.microsoft.com/office/powerpoint/2010/main" val="5934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ZA" sz="1000" dirty="0" smtClean="0">
              <a:solidFill>
                <a:srgbClr val="FF0000"/>
              </a:solidFill>
            </a:endParaRPr>
          </a:p>
          <a:p>
            <a:r>
              <a:rPr lang="en-ZA" dirty="0" smtClean="0">
                <a:solidFill>
                  <a:srgbClr val="FF0000"/>
                </a:solidFill>
              </a:rPr>
              <a:t> </a:t>
            </a:r>
          </a:p>
          <a:p>
            <a:pPr lvl="1"/>
            <a:endParaRPr lang="en-ZA" sz="1000" dirty="0" smtClean="0">
              <a:solidFill>
                <a:srgbClr val="FF0000"/>
              </a:solidFill>
            </a:endParaRPr>
          </a:p>
          <a:p>
            <a:r>
              <a:rPr lang="en-US" sz="1000" dirty="0" smtClean="0">
                <a:solidFill>
                  <a:srgbClr val="FF0000"/>
                </a:solidFill>
              </a:rPr>
              <a:t> </a:t>
            </a:r>
            <a:endParaRPr lang="en-ZA" sz="1000" dirty="0" smtClean="0">
              <a:solidFill>
                <a:srgbClr val="FF0000"/>
              </a:solidFill>
            </a:endParaRPr>
          </a:p>
          <a:p>
            <a:endParaRPr lang="en-US" sz="1000" dirty="0" smtClean="0">
              <a:solidFill>
                <a:srgbClr val="FF0000"/>
              </a:solidFill>
            </a:endParaRPr>
          </a:p>
          <a:p>
            <a:pPr lvl="1"/>
            <a:endParaRPr lang="en-ZA" sz="1000" dirty="0" smtClean="0">
              <a:solidFill>
                <a:schemeClr val="tx1"/>
              </a:solidFill>
            </a:endParaRPr>
          </a:p>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6</a:t>
            </a:fld>
            <a:endParaRPr lang="en-ZA"/>
          </a:p>
        </p:txBody>
      </p:sp>
    </p:spTree>
    <p:extLst>
      <p:ext uri="{BB962C8B-B14F-4D97-AF65-F5344CB8AC3E}">
        <p14:creationId xmlns:p14="http://schemas.microsoft.com/office/powerpoint/2010/main" val="258382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ZA" sz="1000" dirty="0" smtClean="0">
              <a:solidFill>
                <a:srgbClr val="FF0000"/>
              </a:solidFill>
            </a:endParaRPr>
          </a:p>
          <a:p>
            <a:r>
              <a:rPr lang="en-ZA" dirty="0" smtClean="0">
                <a:solidFill>
                  <a:srgbClr val="FF0000"/>
                </a:solidFill>
              </a:rPr>
              <a:t> </a:t>
            </a:r>
          </a:p>
          <a:p>
            <a:pPr lvl="1"/>
            <a:endParaRPr lang="en-ZA" sz="1000" dirty="0" smtClean="0">
              <a:solidFill>
                <a:srgbClr val="FF0000"/>
              </a:solidFill>
            </a:endParaRPr>
          </a:p>
          <a:p>
            <a:r>
              <a:rPr lang="en-US" sz="1000" dirty="0" smtClean="0">
                <a:solidFill>
                  <a:srgbClr val="FF0000"/>
                </a:solidFill>
              </a:rPr>
              <a:t> </a:t>
            </a:r>
            <a:endParaRPr lang="en-ZA" sz="1000" dirty="0" smtClean="0">
              <a:solidFill>
                <a:srgbClr val="FF0000"/>
              </a:solidFill>
            </a:endParaRPr>
          </a:p>
          <a:p>
            <a:endParaRPr lang="en-US" sz="1000" dirty="0" smtClean="0">
              <a:solidFill>
                <a:srgbClr val="FF0000"/>
              </a:solidFill>
            </a:endParaRPr>
          </a:p>
          <a:p>
            <a:pPr lvl="1"/>
            <a:endParaRPr lang="en-ZA" sz="1000" dirty="0" smtClean="0">
              <a:solidFill>
                <a:schemeClr val="tx1"/>
              </a:solidFill>
            </a:endParaRPr>
          </a:p>
          <a:p>
            <a:endParaRPr lang="en-ZA" dirty="0"/>
          </a:p>
        </p:txBody>
      </p:sp>
      <p:sp>
        <p:nvSpPr>
          <p:cNvPr id="4" name="Slide Number Placeholder 3"/>
          <p:cNvSpPr>
            <a:spLocks noGrp="1"/>
          </p:cNvSpPr>
          <p:nvPr>
            <p:ph type="sldNum" sz="quarter" idx="10"/>
          </p:nvPr>
        </p:nvSpPr>
        <p:spPr/>
        <p:txBody>
          <a:bodyPr/>
          <a:lstStyle/>
          <a:p>
            <a:fld id="{40D5349E-3C94-4526-8EA0-CD8CF11E0516}" type="slidenum">
              <a:rPr lang="en-ZA" smtClean="0"/>
              <a:t>7</a:t>
            </a:fld>
            <a:endParaRPr lang="en-ZA"/>
          </a:p>
        </p:txBody>
      </p:sp>
    </p:spTree>
    <p:extLst>
      <p:ext uri="{BB962C8B-B14F-4D97-AF65-F5344CB8AC3E}">
        <p14:creationId xmlns:p14="http://schemas.microsoft.com/office/powerpoint/2010/main" val="46025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ZA" b="0" u="none" dirty="0"/>
          </a:p>
        </p:txBody>
      </p:sp>
      <p:sp>
        <p:nvSpPr>
          <p:cNvPr id="4" name="Slide Number Placeholder 3"/>
          <p:cNvSpPr>
            <a:spLocks noGrp="1"/>
          </p:cNvSpPr>
          <p:nvPr>
            <p:ph type="sldNum" sz="quarter" idx="10"/>
          </p:nvPr>
        </p:nvSpPr>
        <p:spPr/>
        <p:txBody>
          <a:bodyPr/>
          <a:lstStyle/>
          <a:p>
            <a:fld id="{40D5349E-3C94-4526-8EA0-CD8CF11E0516}" type="slidenum">
              <a:rPr lang="en-ZA" smtClean="0"/>
              <a:t>8</a:t>
            </a:fld>
            <a:endParaRPr lang="en-ZA"/>
          </a:p>
        </p:txBody>
      </p:sp>
    </p:spTree>
    <p:extLst>
      <p:ext uri="{BB962C8B-B14F-4D97-AF65-F5344CB8AC3E}">
        <p14:creationId xmlns:p14="http://schemas.microsoft.com/office/powerpoint/2010/main" val="414839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ZA" b="0" u="none" dirty="0"/>
          </a:p>
        </p:txBody>
      </p:sp>
      <p:sp>
        <p:nvSpPr>
          <p:cNvPr id="4" name="Slide Number Placeholder 3"/>
          <p:cNvSpPr>
            <a:spLocks noGrp="1"/>
          </p:cNvSpPr>
          <p:nvPr>
            <p:ph type="sldNum" sz="quarter" idx="10"/>
          </p:nvPr>
        </p:nvSpPr>
        <p:spPr/>
        <p:txBody>
          <a:bodyPr/>
          <a:lstStyle/>
          <a:p>
            <a:fld id="{40D5349E-3C94-4526-8EA0-CD8CF11E0516}" type="slidenum">
              <a:rPr lang="en-ZA" smtClean="0"/>
              <a:t>9</a:t>
            </a:fld>
            <a:endParaRPr lang="en-ZA"/>
          </a:p>
        </p:txBody>
      </p:sp>
    </p:spTree>
    <p:extLst>
      <p:ext uri="{BB962C8B-B14F-4D97-AF65-F5344CB8AC3E}">
        <p14:creationId xmlns:p14="http://schemas.microsoft.com/office/powerpoint/2010/main" val="303706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ZA" b="0" u="none" dirty="0"/>
          </a:p>
        </p:txBody>
      </p:sp>
      <p:sp>
        <p:nvSpPr>
          <p:cNvPr id="4" name="Slide Number Placeholder 3"/>
          <p:cNvSpPr>
            <a:spLocks noGrp="1"/>
          </p:cNvSpPr>
          <p:nvPr>
            <p:ph type="sldNum" sz="quarter" idx="10"/>
          </p:nvPr>
        </p:nvSpPr>
        <p:spPr/>
        <p:txBody>
          <a:bodyPr/>
          <a:lstStyle/>
          <a:p>
            <a:fld id="{40D5349E-3C94-4526-8EA0-CD8CF11E0516}" type="slidenum">
              <a:rPr lang="en-ZA" smtClean="0"/>
              <a:t>10</a:t>
            </a:fld>
            <a:endParaRPr lang="en-ZA"/>
          </a:p>
        </p:txBody>
      </p:sp>
    </p:spTree>
    <p:extLst>
      <p:ext uri="{BB962C8B-B14F-4D97-AF65-F5344CB8AC3E}">
        <p14:creationId xmlns:p14="http://schemas.microsoft.com/office/powerpoint/2010/main" val="11472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b="1" u="sng" dirty="0" smtClean="0"/>
              <a:t>Funding</a:t>
            </a:r>
          </a:p>
          <a:p>
            <a:pPr marL="0" indent="0">
              <a:buNone/>
            </a:pPr>
            <a:r>
              <a:rPr lang="en-ZA" b="0" u="none" dirty="0" smtClean="0"/>
              <a:t>What source of funding will be used for</a:t>
            </a:r>
            <a:r>
              <a:rPr lang="en-ZA" b="0" u="none" baseline="0" dirty="0" smtClean="0"/>
              <a:t> the transaction and from which source is the revenue received?</a:t>
            </a:r>
          </a:p>
          <a:p>
            <a:pPr marL="0" indent="0">
              <a:buNone/>
            </a:pPr>
            <a:endParaRPr lang="en-ZA" b="0" u="none" dirty="0" smtClean="0"/>
          </a:p>
          <a:p>
            <a:pPr marL="0" indent="0">
              <a:buNone/>
            </a:pPr>
            <a:r>
              <a:rPr lang="en-ZA" b="1" u="sng" dirty="0" smtClean="0"/>
              <a:t>2. Function</a:t>
            </a:r>
          </a:p>
          <a:p>
            <a:pPr marL="0" indent="0">
              <a:buNone/>
            </a:pPr>
            <a:r>
              <a:rPr lang="en-ZA" b="0" u="none" dirty="0" smtClean="0"/>
              <a:t>Against</a:t>
            </a:r>
            <a:r>
              <a:rPr lang="en-ZA" b="0" u="none" baseline="0" dirty="0" smtClean="0"/>
              <a:t> which function or sub-function should the transaction be recorded?</a:t>
            </a:r>
            <a:endParaRPr lang="en-ZA" b="0" u="none" dirty="0" smtClean="0"/>
          </a:p>
          <a:p>
            <a:pPr marL="0" indent="0">
              <a:buNone/>
            </a:pPr>
            <a:endParaRPr lang="en-ZA" b="0" u="none" dirty="0" smtClean="0"/>
          </a:p>
          <a:p>
            <a:pPr marL="0" indent="0">
              <a:buNone/>
            </a:pPr>
            <a:r>
              <a:rPr lang="en-ZA" b="1" u="sng" dirty="0" smtClean="0"/>
              <a:t>3. Item</a:t>
            </a:r>
          </a:p>
          <a:p>
            <a:pPr marL="0" indent="0">
              <a:buNone/>
            </a:pPr>
            <a:r>
              <a:rPr lang="en-ZA" b="0" u="none" dirty="0" smtClean="0"/>
              <a:t>What is the nature of</a:t>
            </a:r>
            <a:r>
              <a:rPr lang="en-ZA" b="0" u="none" baseline="0" dirty="0" smtClean="0"/>
              <a:t> the transactions to be recorded either being an asset, liability, net asset gain or loss, revenue or expenditure?</a:t>
            </a:r>
          </a:p>
          <a:p>
            <a:pPr marL="0" indent="0">
              <a:buNone/>
            </a:pPr>
            <a:endParaRPr lang="en-ZA" b="0" u="none" dirty="0" smtClean="0"/>
          </a:p>
          <a:p>
            <a:pPr marL="0" indent="0">
              <a:buNone/>
            </a:pPr>
            <a:r>
              <a:rPr lang="en-ZA" b="1" u="sng" dirty="0" smtClean="0"/>
              <a:t>4. Project</a:t>
            </a:r>
          </a:p>
          <a:p>
            <a:pPr marL="0" indent="0">
              <a:buNone/>
            </a:pPr>
            <a:r>
              <a:rPr lang="en-ZA" b="0" u="none" dirty="0" smtClean="0"/>
              <a:t>Does the transaction relate to a specific</a:t>
            </a:r>
            <a:r>
              <a:rPr lang="en-ZA" b="0" u="none" baseline="0" dirty="0" smtClean="0"/>
              <a:t> project and if so, which project?</a:t>
            </a:r>
          </a:p>
          <a:p>
            <a:pPr marL="0" indent="0">
              <a:buNone/>
            </a:pPr>
            <a:endParaRPr lang="en-ZA" b="0" u="none" dirty="0" smtClean="0"/>
          </a:p>
          <a:p>
            <a:pPr marL="0" indent="0">
              <a:buNone/>
            </a:pPr>
            <a:r>
              <a:rPr lang="en-ZA" b="1" u="sng" dirty="0" smtClean="0"/>
              <a:t>5. Costing</a:t>
            </a:r>
          </a:p>
          <a:p>
            <a:pPr marL="0" indent="0">
              <a:buNone/>
            </a:pPr>
            <a:r>
              <a:rPr lang="en-ZA" b="0" u="none" dirty="0" smtClean="0"/>
              <a:t>Impact of the transaction</a:t>
            </a:r>
            <a:r>
              <a:rPr lang="en-ZA" b="0" u="none" baseline="0" dirty="0" smtClean="0"/>
              <a:t> on secondary costing?</a:t>
            </a:r>
            <a:endParaRPr lang="en-ZA" b="0" u="none" dirty="0" smtClean="0"/>
          </a:p>
          <a:p>
            <a:pPr marL="0" indent="0">
              <a:buNone/>
            </a:pPr>
            <a:endParaRPr lang="en-ZA" b="0" u="none" dirty="0" smtClean="0"/>
          </a:p>
          <a:p>
            <a:pPr marL="0" indent="0">
              <a:buNone/>
            </a:pPr>
            <a:r>
              <a:rPr lang="en-ZA" b="1" u="sng" dirty="0" smtClean="0"/>
              <a:t>6. Regional</a:t>
            </a:r>
          </a:p>
          <a:p>
            <a:pPr marL="0" indent="0">
              <a:buNone/>
            </a:pPr>
            <a:r>
              <a:rPr lang="en-ZA" b="0" u="none" dirty="0" smtClean="0"/>
              <a:t>What is the relevant</a:t>
            </a:r>
            <a:r>
              <a:rPr lang="en-ZA" b="0" u="none" baseline="0" dirty="0" smtClean="0"/>
              <a:t> geographical location for capital investment or the appropriate service delivery area for operational expenditure?</a:t>
            </a:r>
          </a:p>
          <a:p>
            <a:pPr marL="0" indent="0">
              <a:buNone/>
            </a:pPr>
            <a:endParaRPr lang="en-ZA" b="0" u="none" dirty="0" smtClean="0"/>
          </a:p>
          <a:p>
            <a:pPr marL="0" indent="0">
              <a:buNone/>
            </a:pPr>
            <a:r>
              <a:rPr lang="en-ZA" b="1" u="sng" dirty="0" smtClean="0"/>
              <a:t>7. Municipal Standard Classification</a:t>
            </a:r>
          </a:p>
          <a:p>
            <a:pPr marL="0" indent="0">
              <a:buNone/>
            </a:pPr>
            <a:r>
              <a:rPr lang="en-ZA" b="0" u="none" dirty="0" smtClean="0"/>
              <a:t>Against which organisational vote or</a:t>
            </a:r>
            <a:r>
              <a:rPr lang="en-ZA" b="0" u="none" baseline="0" dirty="0" smtClean="0"/>
              <a:t> sub-vote should the transaction be recorded?</a:t>
            </a:r>
            <a:endParaRPr lang="en-ZA" b="0" u="none" dirty="0"/>
          </a:p>
        </p:txBody>
      </p:sp>
      <p:sp>
        <p:nvSpPr>
          <p:cNvPr id="4" name="Slide Number Placeholder 3"/>
          <p:cNvSpPr>
            <a:spLocks noGrp="1"/>
          </p:cNvSpPr>
          <p:nvPr>
            <p:ph type="sldNum" sz="quarter" idx="10"/>
          </p:nvPr>
        </p:nvSpPr>
        <p:spPr/>
        <p:txBody>
          <a:bodyPr/>
          <a:lstStyle/>
          <a:p>
            <a:fld id="{40D5349E-3C94-4526-8EA0-CD8CF11E0516}" type="slidenum">
              <a:rPr lang="en-ZA" smtClean="0"/>
              <a:t>12</a:t>
            </a:fld>
            <a:endParaRPr lang="en-ZA"/>
          </a:p>
        </p:txBody>
      </p:sp>
    </p:spTree>
    <p:extLst>
      <p:ext uri="{BB962C8B-B14F-4D97-AF65-F5344CB8AC3E}">
        <p14:creationId xmlns:p14="http://schemas.microsoft.com/office/powerpoint/2010/main" val="93537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1" u="sng" dirty="0"/>
          </a:p>
        </p:txBody>
      </p:sp>
      <p:sp>
        <p:nvSpPr>
          <p:cNvPr id="4" name="Slide Number Placeholder 3"/>
          <p:cNvSpPr>
            <a:spLocks noGrp="1"/>
          </p:cNvSpPr>
          <p:nvPr>
            <p:ph type="sldNum" sz="quarter" idx="10"/>
          </p:nvPr>
        </p:nvSpPr>
        <p:spPr/>
        <p:txBody>
          <a:bodyPr/>
          <a:lstStyle/>
          <a:p>
            <a:fld id="{40D5349E-3C94-4526-8EA0-CD8CF11E0516}" type="slidenum">
              <a:rPr lang="en-ZA" smtClean="0"/>
              <a:t>13</a:t>
            </a:fld>
            <a:endParaRPr lang="en-ZA"/>
          </a:p>
        </p:txBody>
      </p:sp>
    </p:spTree>
    <p:extLst>
      <p:ext uri="{BB962C8B-B14F-4D97-AF65-F5344CB8AC3E}">
        <p14:creationId xmlns:p14="http://schemas.microsoft.com/office/powerpoint/2010/main" val="3953234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defRPr lang="en-US" sz="2800" b="1" kern="120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28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86341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7902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9413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74400" y="6019800"/>
            <a:ext cx="1016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609600" y="914401"/>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747518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74400" y="6019800"/>
            <a:ext cx="1016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171122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1142999"/>
          </a:xfrm>
          <a:prstGeom prst="rect">
            <a:avLst/>
          </a:prstGeom>
        </p:spPr>
        <p:txBody>
          <a:bodyPr lIns="80147" tIns="40074" rIns="80147" bIns="40074"/>
          <a:lstStyle/>
          <a:p>
            <a:r>
              <a:rPr lang="en-US" smtClean="0"/>
              <a:t>Click to edit Master title style</a:t>
            </a:r>
            <a:endParaRPr lang="en-US"/>
          </a:p>
        </p:txBody>
      </p:sp>
      <p:sp>
        <p:nvSpPr>
          <p:cNvPr id="3" name="Content Placeholder 2"/>
          <p:cNvSpPr>
            <a:spLocks noGrp="1"/>
          </p:cNvSpPr>
          <p:nvPr>
            <p:ph idx="1"/>
          </p:nvPr>
        </p:nvSpPr>
        <p:spPr>
          <a:xfrm>
            <a:off x="609600" y="1600200"/>
            <a:ext cx="10972800" cy="4525964"/>
          </a:xfrm>
          <a:prstGeom prst="rect">
            <a:avLst/>
          </a:prstGeom>
        </p:spPr>
        <p:txBody>
          <a:bodyPr lIns="80147" tIns="40074" rIns="80147" bIns="4007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4"/>
            <a:ext cx="2844800" cy="365125"/>
          </a:xfrm>
          <a:prstGeom prst="rect">
            <a:avLst/>
          </a:prstGeom>
        </p:spPr>
        <p:txBody>
          <a:bodyPr lIns="80147" tIns="40074" rIns="80147" bIns="40074"/>
          <a:lstStyle/>
          <a:p>
            <a:fld id="{BF7728E7-6E26-40D4-A17C-14CFCABBBE11}" type="datetimeFigureOut">
              <a:rPr lang="en-US" smtClean="0">
                <a:solidFill>
                  <a:prstClr val="black"/>
                </a:solidFill>
              </a:rPr>
              <a:pPr/>
              <a:t>6/21/2019</a:t>
            </a:fld>
            <a:endParaRPr lang="en-US" dirty="0">
              <a:solidFill>
                <a:prstClr val="black"/>
              </a:solidFill>
            </a:endParaRPr>
          </a:p>
        </p:txBody>
      </p:sp>
      <p:sp>
        <p:nvSpPr>
          <p:cNvPr id="5" name="Footer Placeholder 4"/>
          <p:cNvSpPr>
            <a:spLocks noGrp="1"/>
          </p:cNvSpPr>
          <p:nvPr>
            <p:ph type="ftr" sz="quarter" idx="11"/>
          </p:nvPr>
        </p:nvSpPr>
        <p:spPr>
          <a:xfrm>
            <a:off x="4165601" y="6356354"/>
            <a:ext cx="3860800" cy="365125"/>
          </a:xfrm>
          <a:prstGeom prst="rect">
            <a:avLst/>
          </a:prstGeom>
        </p:spPr>
        <p:txBody>
          <a:bodyPr lIns="80147" tIns="40074" rIns="80147" bIns="40074"/>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4"/>
            <a:ext cx="2844800" cy="365125"/>
          </a:xfrm>
          <a:prstGeom prst="rect">
            <a:avLst/>
          </a:prstGeom>
        </p:spPr>
        <p:txBody>
          <a:bodyPr lIns="80147" tIns="40074" rIns="80147" bIns="40074"/>
          <a:lstStyle/>
          <a:p>
            <a:fld id="{6434ABD1-81A3-44C0-ADD6-DB07EAD19A4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68124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74400" y="6019800"/>
            <a:ext cx="1016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609600" y="914401"/>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566723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74400" y="6019800"/>
            <a:ext cx="1016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989620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1142999"/>
          </a:xfrm>
          <a:prstGeom prst="rect">
            <a:avLst/>
          </a:prstGeom>
        </p:spPr>
        <p:txBody>
          <a:bodyPr lIns="80147" tIns="40074" rIns="80147" bIns="40074"/>
          <a:lstStyle/>
          <a:p>
            <a:r>
              <a:rPr lang="en-US" smtClean="0"/>
              <a:t>Click to edit Master title style</a:t>
            </a:r>
            <a:endParaRPr lang="en-US"/>
          </a:p>
        </p:txBody>
      </p:sp>
      <p:sp>
        <p:nvSpPr>
          <p:cNvPr id="3" name="Content Placeholder 2"/>
          <p:cNvSpPr>
            <a:spLocks noGrp="1"/>
          </p:cNvSpPr>
          <p:nvPr>
            <p:ph idx="1"/>
          </p:nvPr>
        </p:nvSpPr>
        <p:spPr>
          <a:xfrm>
            <a:off x="609600" y="1600200"/>
            <a:ext cx="10972800" cy="4525964"/>
          </a:xfrm>
          <a:prstGeom prst="rect">
            <a:avLst/>
          </a:prstGeom>
        </p:spPr>
        <p:txBody>
          <a:bodyPr lIns="80147" tIns="40074" rIns="80147" bIns="4007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4"/>
            <a:ext cx="2844800" cy="365125"/>
          </a:xfrm>
          <a:prstGeom prst="rect">
            <a:avLst/>
          </a:prstGeom>
        </p:spPr>
        <p:txBody>
          <a:bodyPr lIns="80147" tIns="40074" rIns="80147" bIns="40074"/>
          <a:lstStyle/>
          <a:p>
            <a:fld id="{BF7728E7-6E26-40D4-A17C-14CFCABBBE11}" type="datetimeFigureOut">
              <a:rPr lang="en-US" smtClean="0">
                <a:solidFill>
                  <a:prstClr val="black"/>
                </a:solidFill>
              </a:rPr>
              <a:pPr/>
              <a:t>6/21/2019</a:t>
            </a:fld>
            <a:endParaRPr lang="en-US" dirty="0">
              <a:solidFill>
                <a:prstClr val="black"/>
              </a:solidFill>
            </a:endParaRPr>
          </a:p>
        </p:txBody>
      </p:sp>
      <p:sp>
        <p:nvSpPr>
          <p:cNvPr id="5" name="Footer Placeholder 4"/>
          <p:cNvSpPr>
            <a:spLocks noGrp="1"/>
          </p:cNvSpPr>
          <p:nvPr>
            <p:ph type="ftr" sz="quarter" idx="11"/>
          </p:nvPr>
        </p:nvSpPr>
        <p:spPr>
          <a:xfrm>
            <a:off x="4165601" y="6356354"/>
            <a:ext cx="3860800" cy="365125"/>
          </a:xfrm>
          <a:prstGeom prst="rect">
            <a:avLst/>
          </a:prstGeom>
        </p:spPr>
        <p:txBody>
          <a:bodyPr lIns="80147" tIns="40074" rIns="80147" bIns="40074"/>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4"/>
            <a:ext cx="2844800" cy="365125"/>
          </a:xfrm>
          <a:prstGeom prst="rect">
            <a:avLst/>
          </a:prstGeom>
        </p:spPr>
        <p:txBody>
          <a:bodyPr lIns="80147" tIns="40074" rIns="80147" bIns="40074"/>
          <a:lstStyle/>
          <a:p>
            <a:fld id="{6434ABD1-81A3-44C0-ADD6-DB07EAD19A4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5124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248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9175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18"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19" name="Picture 18"/>
          <p:cNvPicPr>
            <a:picLocks noChangeAspect="1"/>
          </p:cNvPicPr>
          <p:nvPr userDrawn="1"/>
        </p:nvPicPr>
        <p:blipFill>
          <a:blip r:embed="rId3"/>
          <a:stretch>
            <a:fillRect/>
          </a:stretch>
        </p:blipFill>
        <p:spPr>
          <a:xfrm>
            <a:off x="610605" y="6298747"/>
            <a:ext cx="11023600" cy="368300"/>
          </a:xfrm>
          <a:prstGeom prst="rect">
            <a:avLst/>
          </a:prstGeom>
        </p:spPr>
      </p:pic>
      <p:sp>
        <p:nvSpPr>
          <p:cNvPr id="20" name="Content Placeholder 7"/>
          <p:cNvSpPr>
            <a:spLocks noGrp="1"/>
          </p:cNvSpPr>
          <p:nvPr>
            <p:ph sz="quarter" idx="10"/>
          </p:nvPr>
        </p:nvSpPr>
        <p:spPr>
          <a:xfrm>
            <a:off x="1140977" y="1238081"/>
            <a:ext cx="10398294" cy="4774301"/>
          </a:xfrm>
          <a:prstGeom prst="rect">
            <a:avLst/>
          </a:prstGeom>
        </p:spPr>
        <p:txBody>
          <a:bodyPr/>
          <a:lstStyle>
            <a:lvl1pPr>
              <a:defRPr sz="2000">
                <a:solidFill>
                  <a:srgbClr val="71708D"/>
                </a:solidFill>
                <a:latin typeface="Century Gothic" charset="0"/>
                <a:ea typeface="Century Gothic" charset="0"/>
                <a:cs typeface="Century Gothic" charset="0"/>
              </a:defRPr>
            </a:lvl1pPr>
            <a:lvl2pPr>
              <a:defRPr sz="1800">
                <a:solidFill>
                  <a:srgbClr val="71708D"/>
                </a:solidFill>
                <a:latin typeface="Century Gothic" charset="0"/>
                <a:ea typeface="Century Gothic" charset="0"/>
                <a:cs typeface="Century Gothic" charset="0"/>
              </a:defRPr>
            </a:lvl2pPr>
            <a:lvl3pPr>
              <a:defRPr sz="1600">
                <a:solidFill>
                  <a:srgbClr val="71708D"/>
                </a:solidFill>
                <a:latin typeface="Century Gothic" charset="0"/>
                <a:ea typeface="Century Gothic" charset="0"/>
                <a:cs typeface="Century Gothic" charset="0"/>
              </a:defRPr>
            </a:lvl3pPr>
            <a:lvl4pPr>
              <a:defRPr sz="1400">
                <a:solidFill>
                  <a:srgbClr val="71708D"/>
                </a:solidFill>
                <a:latin typeface="Century Gothic" charset="0"/>
                <a:ea typeface="Century Gothic" charset="0"/>
                <a:cs typeface="Century Gothic" charset="0"/>
              </a:defRPr>
            </a:lvl4pPr>
            <a:lvl5pPr>
              <a:defRPr sz="14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TextBox 20"/>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4391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000">
                <a:solidFill>
                  <a:srgbClr val="71708D"/>
                </a:solidFill>
                <a:latin typeface="Century Gothic" charset="0"/>
                <a:ea typeface="Century Gothic" charset="0"/>
                <a:cs typeface="Century Gothic" charset="0"/>
              </a:defRPr>
            </a:lvl1pPr>
            <a:lvl2pPr>
              <a:defRPr sz="1800">
                <a:solidFill>
                  <a:srgbClr val="71708D"/>
                </a:solidFill>
                <a:latin typeface="Century Gothic" charset="0"/>
                <a:ea typeface="Century Gothic" charset="0"/>
                <a:cs typeface="Century Gothic" charset="0"/>
              </a:defRPr>
            </a:lvl2pPr>
            <a:lvl3pPr>
              <a:defRPr sz="1600">
                <a:solidFill>
                  <a:srgbClr val="71708D"/>
                </a:solidFill>
                <a:latin typeface="Century Gothic" charset="0"/>
                <a:ea typeface="Century Gothic" charset="0"/>
                <a:cs typeface="Century Gothic" charset="0"/>
              </a:defRPr>
            </a:lvl3pPr>
            <a:lvl4pPr>
              <a:defRPr sz="1400">
                <a:solidFill>
                  <a:srgbClr val="71708D"/>
                </a:solidFill>
                <a:latin typeface="Century Gothic" charset="0"/>
                <a:ea typeface="Century Gothic" charset="0"/>
                <a:cs typeface="Century Gothic" charset="0"/>
              </a:defRPr>
            </a:lvl4pPr>
            <a:lvl5pPr>
              <a:defRPr sz="14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3758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61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10"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a:stretch>
            <a:fillRect/>
          </a:stretch>
        </p:blipFill>
        <p:spPr>
          <a:xfrm>
            <a:off x="610605" y="6298747"/>
            <a:ext cx="11023600" cy="368300"/>
          </a:xfrm>
          <a:prstGeom prst="rect">
            <a:avLst/>
          </a:prstGeom>
        </p:spPr>
      </p:pic>
      <p:sp>
        <p:nvSpPr>
          <p:cNvPr id="2" name="TextBox 1"/>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2824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18"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19" name="Picture 18"/>
          <p:cNvPicPr>
            <a:picLocks noChangeAspect="1"/>
          </p:cNvPicPr>
          <p:nvPr userDrawn="1"/>
        </p:nvPicPr>
        <p:blipFill>
          <a:blip r:embed="rId3"/>
          <a:stretch>
            <a:fillRect/>
          </a:stretch>
        </p:blipFill>
        <p:spPr>
          <a:xfrm>
            <a:off x="610605" y="6298747"/>
            <a:ext cx="11023600" cy="368300"/>
          </a:xfrm>
          <a:prstGeom prst="rect">
            <a:avLst/>
          </a:prstGeom>
        </p:spPr>
      </p:pic>
      <p:sp>
        <p:nvSpPr>
          <p:cNvPr id="20"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TextBox 20"/>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3323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869379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9085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43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6" r:id="rId4"/>
    <p:sldLayoutId id="2147483655" r:id="rId5"/>
    <p:sldLayoutId id="2147483657" r:id="rId6"/>
    <p:sldLayoutId id="214748365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5" cstate="print"/>
          <a:stretch>
            <a:fillRect/>
          </a:stretch>
        </p:blipFill>
        <p:spPr>
          <a:xfrm>
            <a:off x="1653" y="0"/>
            <a:ext cx="12188695" cy="6858000"/>
          </a:xfrm>
          <a:prstGeom prst="rect">
            <a:avLst/>
          </a:prstGeom>
        </p:spPr>
      </p:pic>
    </p:spTree>
    <p:extLst>
      <p:ext uri="{BB962C8B-B14F-4D97-AF65-F5344CB8AC3E}">
        <p14:creationId xmlns:p14="http://schemas.microsoft.com/office/powerpoint/2010/main" val="9871402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5" cstate="print"/>
          <a:stretch>
            <a:fillRect/>
          </a:stretch>
        </p:blipFill>
        <p:spPr>
          <a:xfrm>
            <a:off x="1653" y="0"/>
            <a:ext cx="12188695" cy="6858000"/>
          </a:xfrm>
          <a:prstGeom prst="rect">
            <a:avLst/>
          </a:prstGeom>
        </p:spPr>
      </p:pic>
    </p:spTree>
    <p:extLst>
      <p:ext uri="{BB962C8B-B14F-4D97-AF65-F5344CB8AC3E}">
        <p14:creationId xmlns:p14="http://schemas.microsoft.com/office/powerpoint/2010/main" val="92343981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4.jp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4.jp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4.jp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4.jp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4.jp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75" y="-16159"/>
            <a:ext cx="10328782" cy="68833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2" y="-25396"/>
            <a:ext cx="12225278" cy="6883395"/>
          </a:xfrm>
          <a:prstGeom prst="rect">
            <a:avLst/>
          </a:prstGeom>
        </p:spPr>
      </p:pic>
      <p:sp>
        <p:nvSpPr>
          <p:cNvPr id="8" name="TextBox 7"/>
          <p:cNvSpPr txBox="1"/>
          <p:nvPr/>
        </p:nvSpPr>
        <p:spPr>
          <a:xfrm>
            <a:off x="6924431" y="3140328"/>
            <a:ext cx="4962769" cy="830997"/>
          </a:xfrm>
          <a:prstGeom prst="rect">
            <a:avLst/>
          </a:prstGeom>
          <a:noFill/>
        </p:spPr>
        <p:txBody>
          <a:bodyPr wrap="square" rtlCol="0" anchor="b">
            <a:spAutoFit/>
          </a:bodyPr>
          <a:lstStyle/>
          <a:p>
            <a:pPr algn="r"/>
            <a:r>
              <a:rPr lang="en-US" sz="2400" b="1" dirty="0" smtClean="0">
                <a:solidFill>
                  <a:srgbClr val="D9D9D9"/>
                </a:solidFill>
                <a:latin typeface="Century Gothic" charset="0"/>
                <a:ea typeface="Century Gothic" charset="0"/>
                <a:cs typeface="Century Gothic" charset="0"/>
              </a:rPr>
              <a:t>AGSA OUTLOOK ON MSCOA AND AUDIT OF COMPLIANT AFS</a:t>
            </a:r>
            <a:endParaRPr lang="en-US" sz="2400" b="1" dirty="0">
              <a:solidFill>
                <a:srgbClr val="D9D9D9"/>
              </a:solidFill>
              <a:latin typeface="Century Gothic" charset="0"/>
              <a:ea typeface="Century Gothic" charset="0"/>
              <a:cs typeface="Century Gothic" charset="0"/>
            </a:endParaRPr>
          </a:p>
        </p:txBody>
      </p:sp>
      <p:sp>
        <p:nvSpPr>
          <p:cNvPr id="9" name="TextBox 8"/>
          <p:cNvSpPr txBox="1"/>
          <p:nvPr/>
        </p:nvSpPr>
        <p:spPr>
          <a:xfrm>
            <a:off x="9081477" y="6313862"/>
            <a:ext cx="2805723" cy="338554"/>
          </a:xfrm>
          <a:prstGeom prst="rect">
            <a:avLst/>
          </a:prstGeom>
          <a:noFill/>
        </p:spPr>
        <p:txBody>
          <a:bodyPr wrap="square" rtlCol="0">
            <a:spAutoFit/>
          </a:bodyPr>
          <a:lstStyle/>
          <a:p>
            <a:pPr algn="r"/>
            <a:r>
              <a:rPr lang="en-US" sz="1600" b="1" dirty="0" smtClean="0">
                <a:solidFill>
                  <a:srgbClr val="AA998B"/>
                </a:solidFill>
                <a:latin typeface="Century Gothic" charset="0"/>
                <a:ea typeface="Century Gothic" charset="0"/>
                <a:cs typeface="Century Gothic" charset="0"/>
              </a:rPr>
              <a:t>24</a:t>
            </a:r>
            <a:r>
              <a:rPr lang="en-US" sz="1600" b="1" dirty="0">
                <a:solidFill>
                  <a:srgbClr val="AA998B"/>
                </a:solidFill>
                <a:latin typeface="Century Gothic" charset="0"/>
                <a:ea typeface="Century Gothic" charset="0"/>
                <a:cs typeface="Century Gothic" charset="0"/>
              </a:rPr>
              <a:t> </a:t>
            </a:r>
            <a:r>
              <a:rPr lang="en-US" sz="1600" b="1" dirty="0" smtClean="0">
                <a:solidFill>
                  <a:srgbClr val="AA998B"/>
                </a:solidFill>
                <a:latin typeface="Century Gothic" charset="0"/>
                <a:ea typeface="Century Gothic" charset="0"/>
                <a:cs typeface="Century Gothic" charset="0"/>
              </a:rPr>
              <a:t>June 2019</a:t>
            </a:r>
            <a:endParaRPr lang="en-US" sz="1600" b="1" dirty="0">
              <a:solidFill>
                <a:srgbClr val="AA998B"/>
              </a:solidFill>
              <a:latin typeface="Century Gothic" charset="0"/>
              <a:ea typeface="Century Gothic" charset="0"/>
              <a:cs typeface="Century Gothic"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2531" y="4042931"/>
            <a:ext cx="2384669" cy="263916"/>
          </a:xfrm>
          <a:prstGeom prst="rect">
            <a:avLst/>
          </a:prstGeom>
        </p:spPr>
      </p:pic>
    </p:spTree>
    <p:extLst>
      <p:ext uri="{BB962C8B-B14F-4D97-AF65-F5344CB8AC3E}">
        <p14:creationId xmlns:p14="http://schemas.microsoft.com/office/powerpoint/2010/main" val="1444135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Non-compliance and material corrections</a:t>
            </a:r>
            <a:endParaRPr lang="en-US" dirty="0"/>
          </a:p>
        </p:txBody>
      </p:sp>
      <p:sp>
        <p:nvSpPr>
          <p:cNvPr id="3" name="Content Placeholder 2"/>
          <p:cNvSpPr>
            <a:spLocks noGrp="1"/>
          </p:cNvSpPr>
          <p:nvPr>
            <p:ph sz="quarter" idx="10"/>
          </p:nvPr>
        </p:nvSpPr>
        <p:spPr>
          <a:xfrm>
            <a:off x="4792159" y="1178657"/>
            <a:ext cx="6838684" cy="5074361"/>
          </a:xfrm>
        </p:spPr>
        <p:txBody>
          <a:bodyPr/>
          <a:lstStyle/>
          <a:p>
            <a:pPr>
              <a:lnSpc>
                <a:spcPct val="150000"/>
              </a:lnSpc>
              <a:spcAft>
                <a:spcPct val="30000"/>
              </a:spcAft>
            </a:pPr>
            <a:r>
              <a:rPr lang="en-GB" sz="1800" dirty="0" smtClean="0"/>
              <a:t>Should the </a:t>
            </a:r>
            <a:r>
              <a:rPr lang="en-GB" sz="1800" dirty="0"/>
              <a:t>information </a:t>
            </a:r>
            <a:r>
              <a:rPr lang="en-GB" sz="1800" dirty="0" smtClean="0"/>
              <a:t>not be provided </a:t>
            </a:r>
            <a:r>
              <a:rPr lang="en-GB" sz="1800" dirty="0"/>
              <a:t>in the time agreed, it will be regarded as a limitation on the audit, which could result in a modification of the audit opinion</a:t>
            </a:r>
            <a:r>
              <a:rPr lang="en-GB" sz="1800" dirty="0" smtClean="0"/>
              <a:t>;</a:t>
            </a:r>
          </a:p>
          <a:p>
            <a:pPr>
              <a:lnSpc>
                <a:spcPct val="150000"/>
              </a:lnSpc>
              <a:spcAft>
                <a:spcPct val="30000"/>
              </a:spcAft>
            </a:pPr>
            <a:r>
              <a:rPr lang="en-GB" altLang="en-US" sz="1800" dirty="0" smtClean="0"/>
              <a:t>If material corrections are required as identified during the audit process on information submitted for audit, it will result in non-compliance and will be reported as such in the audit report</a:t>
            </a:r>
            <a:r>
              <a:rPr lang="en-GB" altLang="en-US" sz="1600" dirty="0" smtClean="0"/>
              <a:t>.</a:t>
            </a:r>
            <a:endParaRPr lang="en-GB" altLang="en-US" sz="1600" dirty="0"/>
          </a:p>
          <a:p>
            <a:pPr marL="0" indent="0">
              <a:buNone/>
            </a:pPr>
            <a:r>
              <a:rPr lang="en-US" dirty="0" smtClean="0"/>
              <a:t>   </a:t>
            </a:r>
            <a:endParaRPr lang="en-US" dirty="0"/>
          </a:p>
        </p:txBody>
      </p:sp>
      <p:sp>
        <p:nvSpPr>
          <p:cNvPr id="15" name="Rectangle 14"/>
          <p:cNvSpPr/>
          <p:nvPr/>
        </p:nvSpPr>
        <p:spPr>
          <a:xfrm>
            <a:off x="914400" y="1605789"/>
            <a:ext cx="3053741" cy="4333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08134" y="3525346"/>
            <a:ext cx="1827982" cy="369332"/>
          </a:xfrm>
          <a:prstGeom prst="rect">
            <a:avLst/>
          </a:prstGeom>
          <a:noFill/>
        </p:spPr>
        <p:txBody>
          <a:bodyPr wrap="square" rtlCol="0">
            <a:spAutoFit/>
          </a:bodyPr>
          <a:lstStyle/>
          <a:p>
            <a:r>
              <a:rPr lang="en-US" dirty="0" smtClean="0"/>
              <a:t>Picture here</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79" y="1382600"/>
            <a:ext cx="3482793" cy="45569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89" y="1368024"/>
            <a:ext cx="2512083" cy="4571529"/>
          </a:xfrm>
          <a:prstGeom prst="rect">
            <a:avLst/>
          </a:prstGeom>
        </p:spPr>
      </p:pic>
      <p:pic>
        <p:nvPicPr>
          <p:cNvPr id="9" name="Picture 8"/>
          <p:cNvPicPr>
            <a:picLocks noChangeAspect="1"/>
          </p:cNvPicPr>
          <p:nvPr/>
        </p:nvPicPr>
        <p:blipFill>
          <a:blip r:embed="rId5"/>
          <a:stretch>
            <a:fillRect/>
          </a:stretch>
        </p:blipFill>
        <p:spPr>
          <a:xfrm>
            <a:off x="461493" y="1316247"/>
            <a:ext cx="4047445" cy="5438103"/>
          </a:xfrm>
          <a:prstGeom prst="rect">
            <a:avLst/>
          </a:prstGeom>
        </p:spPr>
      </p:pic>
      <p:sp>
        <p:nvSpPr>
          <p:cNvPr id="18" name="TextBox 17"/>
          <p:cNvSpPr txBox="1"/>
          <p:nvPr/>
        </p:nvSpPr>
        <p:spPr>
          <a:xfrm>
            <a:off x="501065" y="6253018"/>
            <a:ext cx="4864129" cy="369332"/>
          </a:xfrm>
          <a:prstGeom prst="rect">
            <a:avLst/>
          </a:prstGeom>
          <a:solidFill>
            <a:schemeClr val="bg1"/>
          </a:solidFill>
        </p:spPr>
        <p:txBody>
          <a:bodyPr wrap="square" rtlCol="0">
            <a:spAutoFit/>
          </a:bodyPr>
          <a:lstStyle/>
          <a:p>
            <a:endParaRPr lang="en-ZA" dirty="0"/>
          </a:p>
        </p:txBody>
      </p:sp>
      <p:sp>
        <p:nvSpPr>
          <p:cNvPr id="20" name="TextBox 19"/>
          <p:cNvSpPr txBox="1"/>
          <p:nvPr/>
        </p:nvSpPr>
        <p:spPr>
          <a:xfrm>
            <a:off x="343123" y="6253018"/>
            <a:ext cx="4982499" cy="458156"/>
          </a:xfrm>
          <a:prstGeom prst="rect">
            <a:avLst/>
          </a:prstGeom>
          <a:solidFill>
            <a:schemeClr val="bg1"/>
          </a:solidFill>
        </p:spPr>
        <p:txBody>
          <a:bodyPr wrap="square" rtlCol="0">
            <a:spAutoFit/>
          </a:bodyPr>
          <a:lstStyle/>
          <a:p>
            <a:endParaRPr lang="en-ZA" dirty="0"/>
          </a:p>
        </p:txBody>
      </p:sp>
      <p:sp>
        <p:nvSpPr>
          <p:cNvPr id="21" name="TextBox 20"/>
          <p:cNvSpPr txBox="1"/>
          <p:nvPr/>
        </p:nvSpPr>
        <p:spPr>
          <a:xfrm>
            <a:off x="421921" y="6253018"/>
            <a:ext cx="4903701" cy="596758"/>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325363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BACKGROUND TO </a:t>
            </a:r>
            <a:r>
              <a:rPr lang="en-US" dirty="0" smtClean="0"/>
              <a:t>MSCOA</a:t>
            </a:r>
            <a:endParaRPr lang="en-US" b="1" dirty="0"/>
          </a:p>
        </p:txBody>
      </p:sp>
    </p:spTree>
    <p:extLst>
      <p:ext uri="{BB962C8B-B14F-4D97-AF65-F5344CB8AC3E}">
        <p14:creationId xmlns:p14="http://schemas.microsoft.com/office/powerpoint/2010/main" val="1121130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Reflections on the history of MSCOA</a:t>
            </a:r>
            <a:r>
              <a:rPr lang="en-ZA" dirty="0"/>
              <a:t/>
            </a:r>
            <a:br>
              <a:rPr lang="en-ZA" dirty="0"/>
            </a:br>
            <a:endParaRPr lang="en-US" dirty="0"/>
          </a:p>
        </p:txBody>
      </p:sp>
      <p:sp>
        <p:nvSpPr>
          <p:cNvPr id="3" name="Content Placeholder 2"/>
          <p:cNvSpPr>
            <a:spLocks noGrp="1"/>
          </p:cNvSpPr>
          <p:nvPr>
            <p:ph sz="quarter" idx="10"/>
          </p:nvPr>
        </p:nvSpPr>
        <p:spPr>
          <a:xfrm>
            <a:off x="6211763" y="1178657"/>
            <a:ext cx="5419079" cy="5074361"/>
          </a:xfrm>
        </p:spPr>
        <p:txBody>
          <a:bodyPr/>
          <a:lstStyle/>
          <a:p>
            <a:pPr marL="0" indent="0">
              <a:lnSpc>
                <a:spcPct val="150000"/>
              </a:lnSpc>
              <a:spcAft>
                <a:spcPct val="30000"/>
              </a:spcAft>
              <a:buNone/>
            </a:pPr>
            <a:r>
              <a:rPr lang="en-GB" altLang="en-US" sz="1600" dirty="0" smtClean="0"/>
              <a:t>The implementation of MSCOA is not simply an information technology project, but rather a business transformation project which should fundamentally transform the way municipalities carry out their operations;</a:t>
            </a:r>
            <a:endParaRPr lang="en-GB" altLang="en-US" sz="1600" dirty="0"/>
          </a:p>
          <a:p>
            <a:pPr marL="0" indent="0">
              <a:lnSpc>
                <a:spcPct val="150000"/>
              </a:lnSpc>
              <a:spcAft>
                <a:spcPct val="30000"/>
              </a:spcAft>
              <a:buNone/>
            </a:pPr>
            <a:r>
              <a:rPr lang="en-GB" altLang="en-US" sz="1600" dirty="0" smtClean="0"/>
              <a:t>The MSCOA project is complex;</a:t>
            </a:r>
            <a:endParaRPr lang="en-GB" altLang="en-US" sz="1600" dirty="0"/>
          </a:p>
          <a:p>
            <a:pPr marL="0" indent="0">
              <a:lnSpc>
                <a:spcPct val="150000"/>
              </a:lnSpc>
              <a:spcAft>
                <a:spcPct val="30000"/>
              </a:spcAft>
              <a:buNone/>
            </a:pPr>
            <a:r>
              <a:rPr lang="en-GB" altLang="en-US" sz="1600" dirty="0" smtClean="0"/>
              <a:t>MSCOA reforms should impact positively on internal controls, financial systems, processes and financial management, once fully implemented;</a:t>
            </a:r>
            <a:endParaRPr lang="en-GB" altLang="en-US" sz="1600" dirty="0"/>
          </a:p>
          <a:p>
            <a:pPr marL="0" indent="0">
              <a:lnSpc>
                <a:spcPct val="150000"/>
              </a:lnSpc>
              <a:spcAft>
                <a:spcPct val="30000"/>
              </a:spcAft>
              <a:buNone/>
            </a:pPr>
            <a:r>
              <a:rPr lang="en-GB" altLang="en-US" sz="1600" dirty="0" smtClean="0"/>
              <a:t>15 core business processes are impacted to various degrees by each of the 7 segments as required by the MSCOA approach and focus.</a:t>
            </a:r>
            <a:endParaRPr lang="en-GB" altLang="en-US" sz="1600" dirty="0"/>
          </a:p>
          <a:p>
            <a:pPr marL="0" indent="0">
              <a:buNone/>
            </a:pP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844" y="1257322"/>
            <a:ext cx="603230" cy="6032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774" y="3105781"/>
            <a:ext cx="576301" cy="5763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3773" y="5301317"/>
            <a:ext cx="576301" cy="57630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5462" y="4035299"/>
            <a:ext cx="576301" cy="576301"/>
          </a:xfrm>
          <a:prstGeom prst="rect">
            <a:avLst/>
          </a:prstGeom>
        </p:spPr>
      </p:pic>
      <p:cxnSp>
        <p:nvCxnSpPr>
          <p:cNvPr id="10" name="Straight Connector 9"/>
          <p:cNvCxnSpPr/>
          <p:nvPr/>
        </p:nvCxnSpPr>
        <p:spPr>
          <a:xfrm>
            <a:off x="6233452" y="3126078"/>
            <a:ext cx="5235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27972" y="3767104"/>
            <a:ext cx="5235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33452" y="4956853"/>
            <a:ext cx="523554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14400" y="1605789"/>
            <a:ext cx="4304963" cy="4333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08134" y="3525346"/>
            <a:ext cx="1827982" cy="369332"/>
          </a:xfrm>
          <a:prstGeom prst="rect">
            <a:avLst/>
          </a:prstGeom>
          <a:noFill/>
        </p:spPr>
        <p:txBody>
          <a:bodyPr wrap="square" rtlCol="0">
            <a:spAutoFit/>
          </a:bodyPr>
          <a:lstStyle/>
          <a:p>
            <a:r>
              <a:rPr lang="en-US" dirty="0" smtClean="0"/>
              <a:t>Picture here</a:t>
            </a:r>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345" y="1178657"/>
            <a:ext cx="4909051" cy="4909051"/>
          </a:xfrm>
          <a:prstGeom prst="rect">
            <a:avLst/>
          </a:prstGeom>
        </p:spPr>
      </p:pic>
    </p:spTree>
    <p:extLst>
      <p:ext uri="{BB962C8B-B14F-4D97-AF65-F5344CB8AC3E}">
        <p14:creationId xmlns:p14="http://schemas.microsoft.com/office/powerpoint/2010/main" val="3753996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5793"/>
            <a:ext cx="10855588" cy="427894"/>
          </a:xfrm>
        </p:spPr>
        <p:txBody>
          <a:bodyPr/>
          <a:lstStyle/>
          <a:p>
            <a:r>
              <a:rPr lang="en-ZA" dirty="0"/>
              <a:t/>
            </a:r>
            <a:br>
              <a:rPr lang="en-ZA" dirty="0"/>
            </a:br>
            <a:r>
              <a:rPr lang="en-ZA" dirty="0" smtClean="0"/>
              <a:t>Advantages of MSCOA</a:t>
            </a:r>
            <a:endParaRPr lang="en-US" dirty="0"/>
          </a:p>
        </p:txBody>
      </p:sp>
      <p:sp>
        <p:nvSpPr>
          <p:cNvPr id="3" name="Content Placeholder 2"/>
          <p:cNvSpPr>
            <a:spLocks noGrp="1"/>
          </p:cNvSpPr>
          <p:nvPr>
            <p:ph sz="quarter" idx="10"/>
          </p:nvPr>
        </p:nvSpPr>
        <p:spPr>
          <a:xfrm>
            <a:off x="6233451" y="1187893"/>
            <a:ext cx="5419079" cy="4774301"/>
          </a:xfrm>
        </p:spPr>
        <p:txBody>
          <a:bodyPr/>
          <a:lstStyle/>
          <a:p>
            <a:pPr marL="0" indent="0">
              <a:buNone/>
            </a:pPr>
            <a:r>
              <a:rPr lang="en-US" sz="1400" dirty="0" smtClean="0"/>
              <a:t>Access to municipal financial systems will enable Treasuries to verify municipal information in terms of credibility, reliability and accuracy amongst others					</a:t>
            </a:r>
          </a:p>
          <a:p>
            <a:pPr marL="0" indent="0">
              <a:buNone/>
            </a:pPr>
            <a:r>
              <a:rPr lang="en-US" sz="1400" dirty="0" smtClean="0"/>
              <a:t>Bring consistency in terms of classification of municipal information at transaction level across all municipalities within the province and nationally</a:t>
            </a:r>
          </a:p>
          <a:p>
            <a:pPr marL="0" indent="0">
              <a:buNone/>
            </a:pPr>
            <a:r>
              <a:rPr lang="en-US" sz="1400" dirty="0" smtClean="0"/>
              <a:t>Alignment of reporting formats such as budget and financial reporting	</a:t>
            </a:r>
          </a:p>
          <a:p>
            <a:pPr marL="0" indent="0">
              <a:buNone/>
            </a:pPr>
            <a:r>
              <a:rPr lang="en-US" sz="1400" dirty="0" smtClean="0"/>
              <a:t>Consistent use of terminology across all municipalities by defining all accounts and labels</a:t>
            </a:r>
          </a:p>
          <a:p>
            <a:pPr marL="0" indent="0">
              <a:buNone/>
            </a:pPr>
            <a:endParaRPr lang="en-US" sz="1400" dirty="0" smtClean="0"/>
          </a:p>
          <a:p>
            <a:pPr marL="0" indent="0">
              <a:buNone/>
            </a:pPr>
            <a:r>
              <a:rPr lang="en-US" sz="1400" dirty="0" smtClean="0"/>
              <a:t>The improved quality of data will lead to improved budgeting, financial reporting and result in better decision-making in local government</a:t>
            </a:r>
          </a:p>
          <a:p>
            <a:pPr marL="0" indent="0">
              <a:buNone/>
            </a:pPr>
            <a:endParaRPr lang="en-US" sz="1600" dirty="0" smtClean="0"/>
          </a:p>
          <a:p>
            <a:pPr marL="0" indent="0">
              <a:buNone/>
            </a:pPr>
            <a:r>
              <a:rPr lang="en-US" sz="1400" dirty="0" smtClean="0"/>
              <a:t>Reduce the cost of compliance and information gathering in the long-term</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222" y="1174169"/>
            <a:ext cx="603230" cy="6032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151" y="1943973"/>
            <a:ext cx="576301" cy="5763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7151" y="2749349"/>
            <a:ext cx="576301" cy="57630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7151" y="4959755"/>
            <a:ext cx="576301" cy="576301"/>
          </a:xfrm>
          <a:prstGeom prst="rect">
            <a:avLst/>
          </a:prstGeom>
        </p:spPr>
      </p:pic>
      <p:cxnSp>
        <p:nvCxnSpPr>
          <p:cNvPr id="10" name="Straight Connector 9"/>
          <p:cNvCxnSpPr/>
          <p:nvPr/>
        </p:nvCxnSpPr>
        <p:spPr>
          <a:xfrm>
            <a:off x="6336064" y="1902354"/>
            <a:ext cx="5235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27972" y="2754678"/>
            <a:ext cx="5235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27972" y="3270243"/>
            <a:ext cx="5235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7972" y="3890568"/>
            <a:ext cx="523554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14400" y="1605789"/>
            <a:ext cx="4304963" cy="3930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08134" y="3525346"/>
            <a:ext cx="1827982" cy="369332"/>
          </a:xfrm>
          <a:prstGeom prst="rect">
            <a:avLst/>
          </a:prstGeom>
          <a:noFill/>
        </p:spPr>
        <p:txBody>
          <a:bodyPr wrap="square" rtlCol="0">
            <a:spAutoFit/>
          </a:bodyPr>
          <a:lstStyle/>
          <a:p>
            <a:r>
              <a:rPr lang="en-US" dirty="0" smtClean="0"/>
              <a:t>Picture here</a:t>
            </a:r>
            <a:endParaRPr lang="en-US" dirty="0"/>
          </a:p>
        </p:txBody>
      </p:sp>
      <p:pic>
        <p:nvPicPr>
          <p:cNvPr id="4" name="Picture 3"/>
          <p:cNvPicPr>
            <a:picLocks noChangeAspect="1"/>
          </p:cNvPicPr>
          <p:nvPr/>
        </p:nvPicPr>
        <p:blipFill>
          <a:blip r:embed="rId7"/>
          <a:stretch>
            <a:fillRect/>
          </a:stretch>
        </p:blipFill>
        <p:spPr>
          <a:xfrm>
            <a:off x="5629894" y="4098509"/>
            <a:ext cx="603556" cy="603556"/>
          </a:xfrm>
          <a:prstGeom prst="rect">
            <a:avLst/>
          </a:prstGeom>
        </p:spPr>
      </p:pic>
      <p:cxnSp>
        <p:nvCxnSpPr>
          <p:cNvPr id="17" name="Straight Connector 16"/>
          <p:cNvCxnSpPr/>
          <p:nvPr/>
        </p:nvCxnSpPr>
        <p:spPr>
          <a:xfrm>
            <a:off x="6336064" y="4881988"/>
            <a:ext cx="5235546"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8"/>
          <a:stretch>
            <a:fillRect/>
          </a:stretch>
        </p:blipFill>
        <p:spPr>
          <a:xfrm>
            <a:off x="5629894" y="3366108"/>
            <a:ext cx="603556" cy="603556"/>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073" y="1299383"/>
            <a:ext cx="5562952" cy="4451926"/>
          </a:xfrm>
          <a:prstGeom prst="rect">
            <a:avLst/>
          </a:prstGeom>
        </p:spPr>
      </p:pic>
    </p:spTree>
    <p:extLst>
      <p:ext uri="{BB962C8B-B14F-4D97-AF65-F5344CB8AC3E}">
        <p14:creationId xmlns:p14="http://schemas.microsoft.com/office/powerpoint/2010/main" val="502475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17" y="2660208"/>
            <a:ext cx="10179429" cy="1357609"/>
          </a:xfrm>
        </p:spPr>
        <p:txBody>
          <a:bodyPr/>
          <a:lstStyle/>
          <a:p>
            <a:r>
              <a:rPr lang="en-US" b="1" dirty="0" smtClean="0"/>
              <a:t>CURRENT STATUS OF MSCOA IMPLEMENTATION AT MUNICIPALITIES</a:t>
            </a:r>
            <a:endParaRPr lang="en-US" dirty="0"/>
          </a:p>
        </p:txBody>
      </p:sp>
    </p:spTree>
    <p:extLst>
      <p:ext uri="{BB962C8B-B14F-4D97-AF65-F5344CB8AC3E}">
        <p14:creationId xmlns:p14="http://schemas.microsoft.com/office/powerpoint/2010/main" val="1356907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Current status at municipalities – post 1 July 2017 </a:t>
            </a:r>
            <a:r>
              <a:rPr lang="en-ZA" dirty="0"/>
              <a:t/>
            </a:r>
            <a:br>
              <a:rPr lang="en-ZA" dirty="0"/>
            </a:br>
            <a:endParaRPr lang="en-US" dirty="0"/>
          </a:p>
        </p:txBody>
      </p:sp>
      <p:sp>
        <p:nvSpPr>
          <p:cNvPr id="5" name="Content Placeholder 4"/>
          <p:cNvSpPr>
            <a:spLocks noGrp="1"/>
          </p:cNvSpPr>
          <p:nvPr>
            <p:ph sz="quarter" idx="10"/>
          </p:nvPr>
        </p:nvSpPr>
        <p:spPr>
          <a:xfrm>
            <a:off x="5623965" y="1221896"/>
            <a:ext cx="6214712" cy="4874104"/>
          </a:xfrm>
        </p:spPr>
        <p:txBody>
          <a:bodyPr/>
          <a:lstStyle/>
          <a:p>
            <a:pPr>
              <a:lnSpc>
                <a:spcPct val="150000"/>
              </a:lnSpc>
              <a:buFont typeface="Arial" panose="020B0604020202020204" pitchFamily="34" charset="0"/>
              <a:buChar char="•"/>
            </a:pPr>
            <a:r>
              <a:rPr lang="en-ZA" dirty="0"/>
              <a:t>MSCOA </a:t>
            </a:r>
            <a:r>
              <a:rPr lang="en-ZA" dirty="0" smtClean="0"/>
              <a:t>readiness </a:t>
            </a:r>
            <a:r>
              <a:rPr lang="en-ZA" dirty="0"/>
              <a:t>means that municipalities are able to capture all their financial transactions against a predefined classification framework</a:t>
            </a:r>
            <a:r>
              <a:rPr lang="en-ZA" dirty="0" smtClean="0"/>
              <a:t>.</a:t>
            </a:r>
          </a:p>
          <a:p>
            <a:pPr>
              <a:lnSpc>
                <a:spcPct val="150000"/>
              </a:lnSpc>
              <a:buFont typeface="Arial" panose="020B0604020202020204" pitchFamily="34" charset="0"/>
              <a:buChar char="•"/>
            </a:pPr>
            <a:r>
              <a:rPr lang="en-ZA" dirty="0" smtClean="0"/>
              <a:t>Full MSCOA implementation was planned for 1 July 2017;</a:t>
            </a:r>
            <a:endParaRPr lang="en-ZA" dirty="0"/>
          </a:p>
          <a:p>
            <a:pPr>
              <a:lnSpc>
                <a:spcPct val="150000"/>
              </a:lnSpc>
              <a:buFont typeface="Arial" panose="020B0604020202020204" pitchFamily="34" charset="0"/>
              <a:buChar char="•"/>
            </a:pPr>
            <a:r>
              <a:rPr lang="en-ZA" dirty="0"/>
              <a:t> </a:t>
            </a:r>
            <a:r>
              <a:rPr lang="en-ZA" dirty="0" smtClean="0"/>
              <a:t>All municipalities have however faced many practical implementation challenges within the local sphere of government and have not met this deadline;</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0710" r="4872"/>
          <a:stretch/>
        </p:blipFill>
        <p:spPr>
          <a:xfrm>
            <a:off x="631179" y="1382601"/>
            <a:ext cx="4751936" cy="425754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82" y="1221895"/>
            <a:ext cx="5077827" cy="4774301"/>
          </a:xfrm>
          <a:prstGeom prst="rect">
            <a:avLst/>
          </a:prstGeom>
        </p:spPr>
      </p:pic>
    </p:spTree>
    <p:extLst>
      <p:ext uri="{BB962C8B-B14F-4D97-AF65-F5344CB8AC3E}">
        <p14:creationId xmlns:p14="http://schemas.microsoft.com/office/powerpoint/2010/main" val="583855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559" y="2635237"/>
            <a:ext cx="10373990" cy="403618"/>
          </a:xfrm>
        </p:spPr>
        <p:txBody>
          <a:bodyPr/>
          <a:lstStyle/>
          <a:p>
            <a:r>
              <a:rPr lang="en-US" b="1" dirty="0" smtClean="0"/>
              <a:t>MSCOA AND THE AUDIT VALUE CHAIN </a:t>
            </a:r>
            <a:r>
              <a:rPr lang="en-US" dirty="0" smtClean="0"/>
              <a:t> </a:t>
            </a:r>
            <a:endParaRPr lang="en-US" dirty="0"/>
          </a:p>
        </p:txBody>
      </p:sp>
    </p:spTree>
    <p:extLst>
      <p:ext uri="{BB962C8B-B14F-4D97-AF65-F5344CB8AC3E}">
        <p14:creationId xmlns:p14="http://schemas.microsoft.com/office/powerpoint/2010/main" val="2103290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Impact of MSCOA on the audit process</a:t>
            </a:r>
            <a:r>
              <a:rPr lang="en-ZA" dirty="0"/>
              <a:t/>
            </a:r>
            <a:br>
              <a:rPr lang="en-ZA" dirty="0"/>
            </a:br>
            <a:endParaRPr lang="en-US" dirty="0"/>
          </a:p>
        </p:txBody>
      </p:sp>
      <p:sp>
        <p:nvSpPr>
          <p:cNvPr id="5" name="Content Placeholder 4"/>
          <p:cNvSpPr>
            <a:spLocks noGrp="1"/>
          </p:cNvSpPr>
          <p:nvPr>
            <p:ph sz="quarter" idx="10"/>
          </p:nvPr>
        </p:nvSpPr>
        <p:spPr>
          <a:xfrm>
            <a:off x="5623965" y="1221896"/>
            <a:ext cx="6214712" cy="4774301"/>
          </a:xfrm>
        </p:spPr>
        <p:txBody>
          <a:bodyPr/>
          <a:lstStyle/>
          <a:p>
            <a:pPr>
              <a:lnSpc>
                <a:spcPct val="150000"/>
              </a:lnSpc>
              <a:buFont typeface="Arial" panose="020B0604020202020204" pitchFamily="34" charset="0"/>
              <a:buChar char="•"/>
            </a:pPr>
            <a:r>
              <a:rPr lang="en-ZA" dirty="0"/>
              <a:t> </a:t>
            </a:r>
            <a:r>
              <a:rPr lang="en-ZA" dirty="0" smtClean="0"/>
              <a:t>A conversion to a new system is one of the highest risks that an organisation can face;</a:t>
            </a:r>
          </a:p>
          <a:p>
            <a:pPr>
              <a:lnSpc>
                <a:spcPct val="150000"/>
              </a:lnSpc>
              <a:buFont typeface="Arial" panose="020B0604020202020204" pitchFamily="34" charset="0"/>
              <a:buChar char="•"/>
            </a:pPr>
            <a:r>
              <a:rPr lang="en-ZA" dirty="0" smtClean="0"/>
              <a:t>There is a need for auditors to evaluate both the IT &amp; organisational aspects of the MSCOA system conversion projects.  Auditing these conversions provides assurance to management and the municipal council that ‘all that can be done is being done’ </a:t>
            </a:r>
            <a:endParaRPr lang="en-ZA" dirty="0"/>
          </a:p>
          <a:p>
            <a:pPr>
              <a:lnSpc>
                <a:spcPct val="150000"/>
              </a:lnSpc>
            </a:pP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710" r="4872"/>
          <a:stretch/>
        </p:blipFill>
        <p:spPr>
          <a:xfrm>
            <a:off x="631179" y="1382601"/>
            <a:ext cx="4751936" cy="425754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87" y="1327301"/>
            <a:ext cx="5137278" cy="4668896"/>
          </a:xfrm>
          <a:prstGeom prst="rect">
            <a:avLst/>
          </a:prstGeom>
        </p:spPr>
      </p:pic>
    </p:spTree>
    <p:extLst>
      <p:ext uri="{BB962C8B-B14F-4D97-AF65-F5344CB8AC3E}">
        <p14:creationId xmlns:p14="http://schemas.microsoft.com/office/powerpoint/2010/main" val="2163447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6214" y="208619"/>
            <a:ext cx="10433556" cy="427894"/>
          </a:xfrm>
        </p:spPr>
        <p:txBody>
          <a:bodyPr/>
          <a:lstStyle/>
          <a:p>
            <a:r>
              <a:rPr lang="en-ZA" dirty="0" smtClean="0"/>
              <a:t/>
            </a:r>
            <a:br>
              <a:rPr lang="en-ZA" dirty="0" smtClean="0"/>
            </a:br>
            <a:r>
              <a:rPr lang="en-ZA" dirty="0" smtClean="0"/>
              <a:t>Impact of  MSCOA on the audit process</a:t>
            </a:r>
            <a:endParaRPr lang="en-US" dirty="0"/>
          </a:p>
        </p:txBody>
      </p:sp>
      <p:sp>
        <p:nvSpPr>
          <p:cNvPr id="5" name="Content Placeholder 4"/>
          <p:cNvSpPr>
            <a:spLocks noGrp="1"/>
          </p:cNvSpPr>
          <p:nvPr>
            <p:ph sz="quarter" idx="10"/>
          </p:nvPr>
        </p:nvSpPr>
        <p:spPr>
          <a:xfrm>
            <a:off x="5623965" y="1221896"/>
            <a:ext cx="6214712" cy="4774301"/>
          </a:xfrm>
        </p:spPr>
        <p:txBody>
          <a:bodyPr/>
          <a:lstStyle/>
          <a:p>
            <a:pPr marL="285750" lvl="1" indent="-285750" algn="just">
              <a:buFontTx/>
              <a:buChar char="-"/>
            </a:pPr>
            <a:r>
              <a:rPr lang="en-ZA" dirty="0" smtClean="0">
                <a:solidFill>
                  <a:schemeClr val="tx2"/>
                </a:solidFill>
                <a:latin typeface="Century Gothic" pitchFamily="34" charset="0"/>
              </a:rPr>
              <a:t>Auditors are required to gain </a:t>
            </a:r>
            <a:r>
              <a:rPr lang="en-ZA" dirty="0">
                <a:solidFill>
                  <a:schemeClr val="tx2"/>
                </a:solidFill>
                <a:latin typeface="Century Gothic" pitchFamily="34" charset="0"/>
              </a:rPr>
              <a:t>an understanding of the new business processes as well as related policies and procedures of the auditee due </a:t>
            </a:r>
            <a:r>
              <a:rPr lang="en-ZA" dirty="0" smtClean="0">
                <a:solidFill>
                  <a:schemeClr val="tx2"/>
                </a:solidFill>
                <a:latin typeface="Century Gothic" pitchFamily="34" charset="0"/>
              </a:rPr>
              <a:t>to the  </a:t>
            </a:r>
            <a:r>
              <a:rPr lang="en-ZA" dirty="0">
                <a:solidFill>
                  <a:schemeClr val="tx2"/>
                </a:solidFill>
                <a:latin typeface="Century Gothic" pitchFamily="34" charset="0"/>
              </a:rPr>
              <a:t>system </a:t>
            </a:r>
            <a:r>
              <a:rPr lang="en-ZA" dirty="0" smtClean="0">
                <a:solidFill>
                  <a:schemeClr val="tx2"/>
                </a:solidFill>
                <a:latin typeface="Century Gothic" pitchFamily="34" charset="0"/>
              </a:rPr>
              <a:t>reforms;</a:t>
            </a:r>
          </a:p>
          <a:p>
            <a:pPr marL="285750" lvl="1" indent="-285750" algn="just">
              <a:buFontTx/>
              <a:buChar char="-"/>
            </a:pPr>
            <a:endParaRPr lang="en-ZA" dirty="0">
              <a:solidFill>
                <a:schemeClr val="tx2"/>
              </a:solidFill>
              <a:latin typeface="Century Gothic" pitchFamily="34" charset="0"/>
            </a:endParaRPr>
          </a:p>
          <a:p>
            <a:pPr marL="285750" lvl="1" indent="-285750" algn="just">
              <a:buFontTx/>
              <a:buChar char="-"/>
            </a:pPr>
            <a:r>
              <a:rPr lang="en-ZA" dirty="0">
                <a:solidFill>
                  <a:schemeClr val="tx2"/>
                </a:solidFill>
                <a:latin typeface="Century Gothic" pitchFamily="34" charset="0"/>
              </a:rPr>
              <a:t>Testing correct migration of data from old to new </a:t>
            </a:r>
            <a:r>
              <a:rPr lang="en-ZA" dirty="0" smtClean="0">
                <a:solidFill>
                  <a:schemeClr val="tx2"/>
                </a:solidFill>
                <a:latin typeface="Century Gothic" pitchFamily="34" charset="0"/>
              </a:rPr>
              <a:t>systems;</a:t>
            </a:r>
          </a:p>
          <a:p>
            <a:pPr marL="285750" lvl="1" indent="-285750" algn="just">
              <a:buFontTx/>
              <a:buChar char="-"/>
            </a:pPr>
            <a:endParaRPr lang="en-ZA" dirty="0">
              <a:solidFill>
                <a:schemeClr val="tx2"/>
              </a:solidFill>
              <a:latin typeface="Century Gothic" pitchFamily="34" charset="0"/>
            </a:endParaRPr>
          </a:p>
          <a:p>
            <a:pPr marL="285750" lvl="1" indent="-285750" algn="just">
              <a:buFontTx/>
              <a:buChar char="-"/>
            </a:pPr>
            <a:r>
              <a:rPr lang="en-ZA" dirty="0">
                <a:solidFill>
                  <a:schemeClr val="tx2"/>
                </a:solidFill>
                <a:latin typeface="Century Gothic" pitchFamily="34" charset="0"/>
              </a:rPr>
              <a:t>Using IT audit to ensure that data conversion and migration process was complete and </a:t>
            </a:r>
            <a:r>
              <a:rPr lang="en-ZA" dirty="0" smtClean="0">
                <a:solidFill>
                  <a:schemeClr val="tx2"/>
                </a:solidFill>
                <a:latin typeface="Century Gothic" pitchFamily="34" charset="0"/>
              </a:rPr>
              <a:t>accurate;</a:t>
            </a:r>
          </a:p>
          <a:p>
            <a:pPr marL="0" lvl="1" indent="0" algn="just">
              <a:buNone/>
            </a:pPr>
            <a:endParaRPr lang="en-ZA" dirty="0">
              <a:solidFill>
                <a:schemeClr val="tx2"/>
              </a:solidFill>
              <a:latin typeface="Century Gothic" pitchFamily="34" charset="0"/>
            </a:endParaRPr>
          </a:p>
          <a:p>
            <a:pPr marL="285750" lvl="1" indent="-285750" algn="just">
              <a:buFontTx/>
              <a:buChar char="-"/>
            </a:pPr>
            <a:r>
              <a:rPr lang="en-ZA" dirty="0">
                <a:solidFill>
                  <a:schemeClr val="tx2"/>
                </a:solidFill>
                <a:latin typeface="Century Gothic" pitchFamily="34" charset="0"/>
              </a:rPr>
              <a:t>Use of internal audit work where </a:t>
            </a:r>
            <a:r>
              <a:rPr lang="en-ZA" dirty="0" smtClean="0">
                <a:solidFill>
                  <a:schemeClr val="tx2"/>
                </a:solidFill>
                <a:latin typeface="Century Gothic" pitchFamily="34" charset="0"/>
              </a:rPr>
              <a:t>feasible; </a:t>
            </a:r>
          </a:p>
          <a:p>
            <a:pPr marL="0" lvl="1" indent="0" algn="just">
              <a:buNone/>
            </a:pPr>
            <a:endParaRPr lang="en-ZA" dirty="0">
              <a:solidFill>
                <a:schemeClr val="tx2"/>
              </a:solidFill>
              <a:latin typeface="Century Gothic" pitchFamily="34" charset="0"/>
            </a:endParaRPr>
          </a:p>
          <a:p>
            <a:pPr marL="285750" lvl="1" indent="-285750" algn="just">
              <a:buFontTx/>
              <a:buChar char="-"/>
            </a:pPr>
            <a:r>
              <a:rPr lang="en-ZA" dirty="0">
                <a:solidFill>
                  <a:schemeClr val="tx2"/>
                </a:solidFill>
                <a:latin typeface="Century Gothic" pitchFamily="34" charset="0"/>
              </a:rPr>
              <a:t>Reviewing managements risk assessment and response to MSCOA </a:t>
            </a:r>
            <a:r>
              <a:rPr lang="en-ZA" dirty="0" smtClean="0">
                <a:solidFill>
                  <a:schemeClr val="tx2"/>
                </a:solidFill>
                <a:latin typeface="Century Gothic" pitchFamily="34" charset="0"/>
              </a:rPr>
              <a:t>risks;</a:t>
            </a:r>
            <a:endParaRPr lang="en-ZA" dirty="0">
              <a:solidFill>
                <a:schemeClr val="tx2"/>
              </a:solidFill>
              <a:latin typeface="Century Gothic" pitchFamily="34" charset="0"/>
            </a:endParaRPr>
          </a:p>
          <a:p>
            <a:pPr>
              <a:lnSpc>
                <a:spcPct val="150000"/>
              </a:lnSpc>
              <a:buFont typeface="Arial" panose="020B0604020202020204" pitchFamily="34" charset="0"/>
              <a:buChar char="•"/>
            </a:pPr>
            <a:endParaRPr lang="en-ZA" sz="16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710" r="4872"/>
          <a:stretch/>
        </p:blipFill>
        <p:spPr>
          <a:xfrm>
            <a:off x="631179" y="1382601"/>
            <a:ext cx="4751936" cy="425754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30" y="1119798"/>
            <a:ext cx="5151488" cy="49484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34" y="1221896"/>
            <a:ext cx="5184997" cy="4790977"/>
          </a:xfrm>
          <a:prstGeom prst="rect">
            <a:avLst/>
          </a:prstGeom>
        </p:spPr>
      </p:pic>
    </p:spTree>
    <p:extLst>
      <p:ext uri="{BB962C8B-B14F-4D97-AF65-F5344CB8AC3E}">
        <p14:creationId xmlns:p14="http://schemas.microsoft.com/office/powerpoint/2010/main" val="2612092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Impact of MSCOA on the audit process</a:t>
            </a:r>
            <a:endParaRPr lang="en-US" dirty="0"/>
          </a:p>
        </p:txBody>
      </p:sp>
      <p:sp>
        <p:nvSpPr>
          <p:cNvPr id="5" name="Content Placeholder 4"/>
          <p:cNvSpPr>
            <a:spLocks noGrp="1"/>
          </p:cNvSpPr>
          <p:nvPr>
            <p:ph sz="quarter" idx="10"/>
          </p:nvPr>
        </p:nvSpPr>
        <p:spPr>
          <a:xfrm>
            <a:off x="5623965" y="1221896"/>
            <a:ext cx="6214712" cy="4774301"/>
          </a:xfrm>
        </p:spPr>
        <p:txBody>
          <a:bodyPr/>
          <a:lstStyle/>
          <a:p>
            <a:pPr marL="285750" lvl="1" indent="-285750" algn="just"/>
            <a:r>
              <a:rPr lang="en-ZA" dirty="0">
                <a:solidFill>
                  <a:schemeClr val="tx2"/>
                </a:solidFill>
                <a:latin typeface="Century Gothic" pitchFamily="34" charset="0"/>
              </a:rPr>
              <a:t>The audit process remains largely unchanged as MSCOA is aligned to </a:t>
            </a:r>
            <a:r>
              <a:rPr lang="en-ZA" dirty="0" smtClean="0">
                <a:solidFill>
                  <a:schemeClr val="tx2"/>
                </a:solidFill>
                <a:latin typeface="Century Gothic" pitchFamily="34" charset="0"/>
              </a:rPr>
              <a:t>GRAP;</a:t>
            </a:r>
          </a:p>
          <a:p>
            <a:pPr marL="285750" lvl="1" indent="-285750" algn="just"/>
            <a:endParaRPr lang="en-ZA" dirty="0" smtClean="0">
              <a:solidFill>
                <a:schemeClr val="tx2"/>
              </a:solidFill>
              <a:latin typeface="Century Gothic" pitchFamily="34" charset="0"/>
            </a:endParaRPr>
          </a:p>
          <a:p>
            <a:pPr marL="285750" lvl="1" indent="-285750" algn="just"/>
            <a:r>
              <a:rPr lang="en-ZA" b="1" dirty="0" smtClean="0">
                <a:solidFill>
                  <a:schemeClr val="tx2"/>
                </a:solidFill>
                <a:latin typeface="Century Gothic" pitchFamily="34" charset="0"/>
              </a:rPr>
              <a:t>Comparative </a:t>
            </a:r>
            <a:r>
              <a:rPr lang="en-ZA" b="1" dirty="0">
                <a:solidFill>
                  <a:schemeClr val="tx2"/>
                </a:solidFill>
                <a:latin typeface="Century Gothic" pitchFamily="34" charset="0"/>
              </a:rPr>
              <a:t>amounts </a:t>
            </a:r>
            <a:r>
              <a:rPr lang="en-ZA" b="1" dirty="0" smtClean="0">
                <a:solidFill>
                  <a:schemeClr val="tx2"/>
                </a:solidFill>
                <a:latin typeface="Century Gothic" pitchFamily="34" charset="0"/>
              </a:rPr>
              <a:t>may require reclassification </a:t>
            </a:r>
            <a:r>
              <a:rPr lang="en-ZA" b="1" dirty="0">
                <a:solidFill>
                  <a:schemeClr val="tx2"/>
                </a:solidFill>
                <a:latin typeface="Century Gothic" pitchFamily="34" charset="0"/>
              </a:rPr>
              <a:t>due to mapping but this does not change recognition and </a:t>
            </a:r>
            <a:r>
              <a:rPr lang="en-ZA" b="1" dirty="0" smtClean="0">
                <a:solidFill>
                  <a:schemeClr val="tx2"/>
                </a:solidFill>
                <a:latin typeface="Century Gothic" pitchFamily="34" charset="0"/>
              </a:rPr>
              <a:t>measurement. Proper reconciliations must be maintained.  </a:t>
            </a:r>
            <a:endParaRPr lang="en-ZA" dirty="0" smtClean="0">
              <a:solidFill>
                <a:schemeClr val="tx2"/>
              </a:solidFill>
              <a:latin typeface="Century Gothic" pitchFamily="34" charset="0"/>
            </a:endParaRPr>
          </a:p>
          <a:p>
            <a:pPr marL="285750" lvl="1" indent="-285750" algn="just"/>
            <a:endParaRPr lang="en-ZA" dirty="0">
              <a:solidFill>
                <a:schemeClr val="tx2"/>
              </a:solidFill>
              <a:latin typeface="Century Gothic" pitchFamily="34" charset="0"/>
            </a:endParaRPr>
          </a:p>
          <a:p>
            <a:pPr marL="285750" lvl="1" indent="-285750" algn="just"/>
            <a:r>
              <a:rPr lang="en-ZA" dirty="0" smtClean="0">
                <a:solidFill>
                  <a:schemeClr val="tx2"/>
                </a:solidFill>
                <a:latin typeface="Century Gothic" pitchFamily="34" charset="0"/>
              </a:rPr>
              <a:t>Auditees to take note of GRAP 1.49 requirements which states that when </a:t>
            </a:r>
            <a:r>
              <a:rPr lang="en-ZA" sz="1800" dirty="0" smtClean="0">
                <a:solidFill>
                  <a:schemeClr val="tx2"/>
                </a:solidFill>
                <a:latin typeface="Century Gothic" pitchFamily="34" charset="0"/>
              </a:rPr>
              <a:t>comparative </a:t>
            </a:r>
            <a:r>
              <a:rPr lang="en-ZA" sz="1800" dirty="0">
                <a:solidFill>
                  <a:schemeClr val="tx2"/>
                </a:solidFill>
                <a:latin typeface="Century Gothic" pitchFamily="34" charset="0"/>
              </a:rPr>
              <a:t>amounts are reclassified, an entity shall disclose (including as at the beginning of the preceding period</a:t>
            </a:r>
            <a:r>
              <a:rPr lang="en-ZA" sz="1800" dirty="0" smtClean="0">
                <a:solidFill>
                  <a:schemeClr val="tx2"/>
                </a:solidFill>
                <a:latin typeface="Century Gothic" pitchFamily="34" charset="0"/>
              </a:rPr>
              <a:t>):</a:t>
            </a:r>
          </a:p>
          <a:p>
            <a:pPr marL="0" lvl="1" indent="0" algn="just">
              <a:buNone/>
            </a:pPr>
            <a:endParaRPr lang="en-ZA" sz="1800" dirty="0" smtClean="0">
              <a:solidFill>
                <a:schemeClr val="tx2"/>
              </a:solidFill>
              <a:latin typeface="Century Gothic" pitchFamily="34" charset="0"/>
            </a:endParaRPr>
          </a:p>
          <a:p>
            <a:pPr marL="457200" lvl="1" indent="0" algn="just">
              <a:buNone/>
            </a:pPr>
            <a:r>
              <a:rPr lang="en-ZA" sz="1600" dirty="0" smtClean="0">
                <a:solidFill>
                  <a:schemeClr val="tx2"/>
                </a:solidFill>
                <a:latin typeface="Century Gothic" pitchFamily="34" charset="0"/>
              </a:rPr>
              <a:t>(</a:t>
            </a:r>
            <a:r>
              <a:rPr lang="en-ZA" sz="1600" dirty="0">
                <a:solidFill>
                  <a:schemeClr val="tx2"/>
                </a:solidFill>
                <a:latin typeface="Century Gothic" pitchFamily="34" charset="0"/>
              </a:rPr>
              <a:t>a) the nature of the reclassification;</a:t>
            </a:r>
          </a:p>
          <a:p>
            <a:pPr marL="457200" lvl="1" indent="0" algn="just">
              <a:buNone/>
            </a:pPr>
            <a:r>
              <a:rPr lang="en-ZA" sz="1600" dirty="0">
                <a:solidFill>
                  <a:schemeClr val="tx2"/>
                </a:solidFill>
                <a:latin typeface="Century Gothic" pitchFamily="34" charset="0"/>
              </a:rPr>
              <a:t>(b) the amount of each item or class of items that is </a:t>
            </a:r>
            <a:r>
              <a:rPr lang="en-ZA" sz="1600" dirty="0" smtClean="0">
                <a:solidFill>
                  <a:schemeClr val="tx2"/>
                </a:solidFill>
                <a:latin typeface="Century Gothic" pitchFamily="34" charset="0"/>
              </a:rPr>
              <a:t>  </a:t>
            </a:r>
          </a:p>
          <a:p>
            <a:pPr marL="457200" lvl="1" indent="0" algn="just">
              <a:buNone/>
            </a:pPr>
            <a:r>
              <a:rPr lang="en-ZA" sz="1600" dirty="0">
                <a:solidFill>
                  <a:schemeClr val="tx2"/>
                </a:solidFill>
                <a:latin typeface="Century Gothic" pitchFamily="34" charset="0"/>
              </a:rPr>
              <a:t> </a:t>
            </a:r>
            <a:r>
              <a:rPr lang="en-ZA" sz="1600" dirty="0" smtClean="0">
                <a:solidFill>
                  <a:schemeClr val="tx2"/>
                </a:solidFill>
                <a:latin typeface="Century Gothic" pitchFamily="34" charset="0"/>
              </a:rPr>
              <a:t>      reclassified</a:t>
            </a:r>
            <a:r>
              <a:rPr lang="en-ZA" sz="1600" dirty="0">
                <a:solidFill>
                  <a:schemeClr val="tx2"/>
                </a:solidFill>
                <a:latin typeface="Century Gothic" pitchFamily="34" charset="0"/>
              </a:rPr>
              <a:t>; and</a:t>
            </a:r>
          </a:p>
          <a:p>
            <a:pPr marL="457200" lvl="1" indent="0" algn="just">
              <a:buNone/>
            </a:pPr>
            <a:r>
              <a:rPr lang="en-ZA" sz="1600" dirty="0">
                <a:solidFill>
                  <a:schemeClr val="tx2"/>
                </a:solidFill>
                <a:latin typeface="Century Gothic" pitchFamily="34" charset="0"/>
              </a:rPr>
              <a:t>(c) the reason for the reclassification.</a:t>
            </a:r>
          </a:p>
          <a:p>
            <a:pPr>
              <a:lnSpc>
                <a:spcPct val="150000"/>
              </a:lnSpc>
              <a:buFont typeface="Arial" panose="020B0604020202020204" pitchFamily="34" charset="0"/>
              <a:buChar char="•"/>
            </a:pPr>
            <a:endParaRPr lang="en-ZA" sz="16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710" r="4872"/>
          <a:stretch/>
        </p:blipFill>
        <p:spPr>
          <a:xfrm>
            <a:off x="631179" y="1382601"/>
            <a:ext cx="4751936" cy="425754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30" y="1119798"/>
            <a:ext cx="5151488" cy="49484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34" y="1221896"/>
            <a:ext cx="5184997" cy="479097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330" y="1221896"/>
            <a:ext cx="5233635" cy="4774301"/>
          </a:xfrm>
          <a:prstGeom prst="rect">
            <a:avLst/>
          </a:prstGeom>
        </p:spPr>
      </p:pic>
    </p:spTree>
    <p:extLst>
      <p:ext uri="{BB962C8B-B14F-4D97-AF65-F5344CB8AC3E}">
        <p14:creationId xmlns:p14="http://schemas.microsoft.com/office/powerpoint/2010/main" val="1907465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05" y="7000308"/>
            <a:ext cx="535805" cy="535805"/>
          </a:xfrm>
          <a:prstGeom prst="rect">
            <a:avLst/>
          </a:prstGeom>
        </p:spPr>
      </p:pic>
      <p:sp>
        <p:nvSpPr>
          <p:cNvPr id="13" name="TextBox 12"/>
          <p:cNvSpPr txBox="1"/>
          <p:nvPr/>
        </p:nvSpPr>
        <p:spPr>
          <a:xfrm>
            <a:off x="1213835" y="7068155"/>
            <a:ext cx="1735016" cy="400110"/>
          </a:xfrm>
          <a:prstGeom prst="rect">
            <a:avLst/>
          </a:prstGeom>
          <a:noFill/>
        </p:spPr>
        <p:txBody>
          <a:bodyPr wrap="square" rtlCol="0">
            <a:spAutoFit/>
          </a:bodyPr>
          <a:lstStyle/>
          <a:p>
            <a:r>
              <a:rPr lang="en-US" sz="2000" b="1" dirty="0" smtClean="0">
                <a:solidFill>
                  <a:srgbClr val="00A88E"/>
                </a:solidFill>
                <a:latin typeface="Century Gothic" charset="0"/>
                <a:ea typeface="Century Gothic" charset="0"/>
                <a:cs typeface="Century Gothic" charset="0"/>
              </a:rPr>
              <a:t>VALUES</a:t>
            </a:r>
            <a:endParaRPr lang="en-US" sz="2000" b="1" dirty="0">
              <a:solidFill>
                <a:srgbClr val="00A88E"/>
              </a:solidFill>
              <a:latin typeface="Century Gothic" charset="0"/>
              <a:ea typeface="Century Gothic" charset="0"/>
              <a:cs typeface="Century Gothic" charset="0"/>
            </a:endParaRPr>
          </a:p>
        </p:txBody>
      </p:sp>
      <p:pic>
        <p:nvPicPr>
          <p:cNvPr id="18" name="Picture 17"/>
          <p:cNvPicPr>
            <a:picLocks noChangeAspect="1"/>
          </p:cNvPicPr>
          <p:nvPr/>
        </p:nvPicPr>
        <p:blipFill>
          <a:blip r:embed="rId3"/>
          <a:stretch>
            <a:fillRect/>
          </a:stretch>
        </p:blipFill>
        <p:spPr>
          <a:xfrm>
            <a:off x="610605" y="6298747"/>
            <a:ext cx="11023600" cy="368300"/>
          </a:xfrm>
          <a:prstGeom prst="rect">
            <a:avLst/>
          </a:prstGeom>
        </p:spPr>
      </p:pic>
      <p:pic>
        <p:nvPicPr>
          <p:cNvPr id="16" name="Picture 15"/>
          <p:cNvPicPr>
            <a:picLocks noChangeAspect="1"/>
          </p:cNvPicPr>
          <p:nvPr/>
        </p:nvPicPr>
        <p:blipFill>
          <a:blip r:embed="rId4">
            <a:alphaModFix amt="50000"/>
          </a:blip>
          <a:stretch>
            <a:fillRect/>
          </a:stretch>
        </p:blipFill>
        <p:spPr>
          <a:xfrm>
            <a:off x="0" y="7904"/>
            <a:ext cx="12192000" cy="6142043"/>
          </a:xfrm>
          <a:prstGeom prst="rect">
            <a:avLst/>
          </a:prstGeom>
        </p:spPr>
      </p:pic>
      <p:pic>
        <p:nvPicPr>
          <p:cNvPr id="17" name="Picture 16"/>
          <p:cNvPicPr>
            <a:picLocks noChangeAspect="1"/>
          </p:cNvPicPr>
          <p:nvPr/>
        </p:nvPicPr>
        <p:blipFill>
          <a:blip r:embed="rId5"/>
          <a:stretch>
            <a:fillRect/>
          </a:stretch>
        </p:blipFill>
        <p:spPr>
          <a:xfrm>
            <a:off x="1790700" y="791225"/>
            <a:ext cx="9843505" cy="588928"/>
          </a:xfrm>
          <a:prstGeom prst="rect">
            <a:avLst/>
          </a:prstGeom>
        </p:spPr>
      </p:pic>
      <p:sp>
        <p:nvSpPr>
          <p:cNvPr id="19" name="TextBox 18"/>
          <p:cNvSpPr txBox="1"/>
          <p:nvPr/>
        </p:nvSpPr>
        <p:spPr>
          <a:xfrm>
            <a:off x="2105306" y="842239"/>
            <a:ext cx="1735016" cy="461665"/>
          </a:xfrm>
          <a:prstGeom prst="rect">
            <a:avLst/>
          </a:prstGeom>
          <a:noFill/>
        </p:spPr>
        <p:txBody>
          <a:bodyPr wrap="square" rtlCol="0">
            <a:spAutoFit/>
          </a:bodyPr>
          <a:lstStyle/>
          <a:p>
            <a:r>
              <a:rPr lang="en-US" sz="2400" b="1" dirty="0" smtClean="0">
                <a:solidFill>
                  <a:srgbClr val="E1ECF8"/>
                </a:solidFill>
                <a:latin typeface="Century Gothic" charset="0"/>
                <a:ea typeface="Century Gothic" charset="0"/>
                <a:cs typeface="Century Gothic" charset="0"/>
              </a:rPr>
              <a:t>MISSION</a:t>
            </a:r>
            <a:endParaRPr lang="en-US" sz="2400" b="1" dirty="0">
              <a:solidFill>
                <a:srgbClr val="E1ECF8"/>
              </a:solidFill>
              <a:latin typeface="Century Gothic" charset="0"/>
              <a:ea typeface="Century Gothic" charset="0"/>
              <a:cs typeface="Century Gothic" charset="0"/>
            </a:endParaRPr>
          </a:p>
        </p:txBody>
      </p:sp>
      <p:sp>
        <p:nvSpPr>
          <p:cNvPr id="20" name="TextBox 19"/>
          <p:cNvSpPr txBox="1"/>
          <p:nvPr/>
        </p:nvSpPr>
        <p:spPr>
          <a:xfrm>
            <a:off x="2091781" y="1627026"/>
            <a:ext cx="8888544" cy="1631216"/>
          </a:xfrm>
          <a:prstGeom prst="rect">
            <a:avLst/>
          </a:prstGeom>
          <a:noFill/>
        </p:spPr>
        <p:txBody>
          <a:bodyPr wrap="square" rtlCol="0">
            <a:spAutoFit/>
          </a:bodyPr>
          <a:lstStyle/>
          <a:p>
            <a:r>
              <a:rPr lang="en-US" sz="2000" dirty="0">
                <a:solidFill>
                  <a:srgbClr val="71708D"/>
                </a:solidFill>
                <a:latin typeface="Century Gothic" charset="0"/>
                <a:ea typeface="Century Gothic" charset="0"/>
                <a:cs typeface="Century Gothic" charset="0"/>
              </a:rPr>
              <a:t>“The Auditor-General of South Africa has a constitutional mandate and, as the Supreme Audit Institution (SAI) of South Africa, it exists to strengthen our country’s democracy by enabling oversight, accountability and governance in the public sector through auditing, thereby building public confidence.” </a:t>
            </a:r>
          </a:p>
        </p:txBody>
      </p:sp>
      <p:sp>
        <p:nvSpPr>
          <p:cNvPr id="21" name="TextBox 20"/>
          <p:cNvSpPr txBox="1"/>
          <p:nvPr/>
        </p:nvSpPr>
        <p:spPr>
          <a:xfrm>
            <a:off x="2005812" y="4714092"/>
            <a:ext cx="8888544" cy="707886"/>
          </a:xfrm>
          <a:prstGeom prst="rect">
            <a:avLst/>
          </a:prstGeom>
          <a:noFill/>
        </p:spPr>
        <p:txBody>
          <a:bodyPr wrap="square" rtlCol="0">
            <a:spAutoFit/>
          </a:bodyPr>
          <a:lstStyle/>
          <a:p>
            <a:r>
              <a:rPr lang="en-US" sz="2000" dirty="0">
                <a:solidFill>
                  <a:srgbClr val="71708D"/>
                </a:solidFill>
                <a:latin typeface="Century Gothic" charset="0"/>
                <a:ea typeface="Century Gothic" charset="0"/>
                <a:cs typeface="Century Gothic" charset="0"/>
              </a:rPr>
              <a:t>“To be recognised by all our stakeholders as a relevant Supreme Audit Institution (SAI) that enhances public sector accountability</a:t>
            </a:r>
            <a:r>
              <a:rPr lang="en-US" sz="2000" dirty="0" smtClean="0">
                <a:solidFill>
                  <a:srgbClr val="71708D"/>
                </a:solidFill>
                <a:latin typeface="Century Gothic" charset="0"/>
                <a:ea typeface="Century Gothic" charset="0"/>
                <a:cs typeface="Century Gothic" charset="0"/>
              </a:rPr>
              <a:t>.”</a:t>
            </a: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707" y="694382"/>
            <a:ext cx="754815" cy="754815"/>
          </a:xfrm>
          <a:prstGeom prst="rect">
            <a:avLst/>
          </a:prstGeom>
        </p:spPr>
      </p:pic>
      <p:pic>
        <p:nvPicPr>
          <p:cNvPr id="27" name="Picture 26"/>
          <p:cNvPicPr>
            <a:picLocks noChangeAspect="1"/>
          </p:cNvPicPr>
          <p:nvPr/>
        </p:nvPicPr>
        <p:blipFill>
          <a:blip r:embed="rId5"/>
          <a:stretch>
            <a:fillRect/>
          </a:stretch>
        </p:blipFill>
        <p:spPr>
          <a:xfrm>
            <a:off x="1790700" y="3889436"/>
            <a:ext cx="9843505" cy="588928"/>
          </a:xfrm>
          <a:prstGeom prst="rect">
            <a:avLst/>
          </a:prstGeom>
        </p:spPr>
      </p:pic>
      <p:sp>
        <p:nvSpPr>
          <p:cNvPr id="28" name="TextBox 27"/>
          <p:cNvSpPr txBox="1"/>
          <p:nvPr/>
        </p:nvSpPr>
        <p:spPr>
          <a:xfrm>
            <a:off x="2105306" y="3940450"/>
            <a:ext cx="1735016" cy="461665"/>
          </a:xfrm>
          <a:prstGeom prst="rect">
            <a:avLst/>
          </a:prstGeom>
          <a:noFill/>
        </p:spPr>
        <p:txBody>
          <a:bodyPr wrap="square" rtlCol="0">
            <a:spAutoFit/>
          </a:bodyPr>
          <a:lstStyle/>
          <a:p>
            <a:r>
              <a:rPr lang="en-US" sz="2400" b="1" dirty="0" smtClean="0">
                <a:solidFill>
                  <a:srgbClr val="E1ECF8"/>
                </a:solidFill>
                <a:latin typeface="Century Gothic" charset="0"/>
                <a:ea typeface="Century Gothic" charset="0"/>
                <a:cs typeface="Century Gothic" charset="0"/>
              </a:rPr>
              <a:t>VISION</a:t>
            </a:r>
            <a:endParaRPr lang="en-US" sz="2400" b="1" dirty="0">
              <a:solidFill>
                <a:srgbClr val="E1ECF8"/>
              </a:solidFill>
              <a:latin typeface="Century Gothic" charset="0"/>
              <a:ea typeface="Century Gothic" charset="0"/>
              <a:cs typeface="Century Gothic" charset="0"/>
            </a:endParaRP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4036" y="3900800"/>
            <a:ext cx="579486" cy="579486"/>
          </a:xfrm>
          <a:prstGeom prst="rect">
            <a:avLst/>
          </a:prstGeom>
        </p:spPr>
      </p:pic>
    </p:spTree>
    <p:extLst>
      <p:ext uri="{BB962C8B-B14F-4D97-AF65-F5344CB8AC3E}">
        <p14:creationId xmlns:p14="http://schemas.microsoft.com/office/powerpoint/2010/main" val="1045553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Impact of MSCOA on the audit process</a:t>
            </a:r>
            <a:endParaRPr lang="en-US" dirty="0"/>
          </a:p>
        </p:txBody>
      </p:sp>
      <p:sp>
        <p:nvSpPr>
          <p:cNvPr id="5" name="Content Placeholder 4"/>
          <p:cNvSpPr>
            <a:spLocks noGrp="1"/>
          </p:cNvSpPr>
          <p:nvPr>
            <p:ph sz="quarter" idx="10"/>
          </p:nvPr>
        </p:nvSpPr>
        <p:spPr>
          <a:xfrm>
            <a:off x="5623965" y="1221896"/>
            <a:ext cx="6214712" cy="4774301"/>
          </a:xfrm>
        </p:spPr>
        <p:txBody>
          <a:bodyPr/>
          <a:lstStyle/>
          <a:p>
            <a:pPr marL="285750" lvl="1" indent="-285750" algn="just"/>
            <a:r>
              <a:rPr lang="en-ZA" dirty="0" smtClean="0">
                <a:solidFill>
                  <a:schemeClr val="tx2"/>
                </a:solidFill>
                <a:latin typeface="Century Gothic" pitchFamily="34" charset="0"/>
              </a:rPr>
              <a:t>Reference is drawn </a:t>
            </a:r>
            <a:r>
              <a:rPr lang="en-ZA" dirty="0">
                <a:solidFill>
                  <a:schemeClr val="tx2"/>
                </a:solidFill>
                <a:latin typeface="Century Gothic" pitchFamily="34" charset="0"/>
              </a:rPr>
              <a:t>to sections 63/64/65 of the MFMA regarding the accounting officers responsibilities for the  </a:t>
            </a:r>
            <a:r>
              <a:rPr lang="en-ZA" u="sng" dirty="0">
                <a:solidFill>
                  <a:schemeClr val="tx2"/>
                </a:solidFill>
                <a:latin typeface="Century Gothic" pitchFamily="34" charset="0"/>
              </a:rPr>
              <a:t>accounting and information </a:t>
            </a:r>
            <a:r>
              <a:rPr lang="en-ZA" dirty="0" smtClean="0">
                <a:solidFill>
                  <a:schemeClr val="tx2"/>
                </a:solidFill>
                <a:latin typeface="Century Gothic" pitchFamily="34" charset="0"/>
              </a:rPr>
              <a:t>systems for </a:t>
            </a:r>
            <a:r>
              <a:rPr lang="en-ZA" dirty="0">
                <a:solidFill>
                  <a:schemeClr val="tx2"/>
                </a:solidFill>
                <a:latin typeface="Century Gothic" pitchFamily="34" charset="0"/>
              </a:rPr>
              <a:t>assets/liabilities, revenue and </a:t>
            </a:r>
            <a:r>
              <a:rPr lang="en-ZA" dirty="0" smtClean="0">
                <a:solidFill>
                  <a:schemeClr val="tx2"/>
                </a:solidFill>
                <a:latin typeface="Century Gothic" pitchFamily="34" charset="0"/>
              </a:rPr>
              <a:t>expenditure</a:t>
            </a:r>
          </a:p>
          <a:p>
            <a:pPr marL="0" lvl="1" indent="0" algn="just">
              <a:buNone/>
            </a:pPr>
            <a:endParaRPr lang="en-ZA" dirty="0">
              <a:solidFill>
                <a:schemeClr val="tx2"/>
              </a:solidFill>
              <a:latin typeface="Century Gothic" pitchFamily="34" charset="0"/>
            </a:endParaRPr>
          </a:p>
          <a:p>
            <a:pPr marL="285750" lvl="1" indent="-285750" algn="just"/>
            <a:r>
              <a:rPr lang="en-ZA" dirty="0">
                <a:solidFill>
                  <a:schemeClr val="tx2"/>
                </a:solidFill>
                <a:latin typeface="Century Gothic" pitchFamily="34" charset="0"/>
              </a:rPr>
              <a:t>Failure to implement the MSCOA system appropriately could result in material non-compliance with the MFMA </a:t>
            </a:r>
            <a:r>
              <a:rPr lang="en-ZA" dirty="0" smtClean="0">
                <a:solidFill>
                  <a:schemeClr val="tx2"/>
                </a:solidFill>
                <a:latin typeface="Century Gothic" pitchFamily="34" charset="0"/>
              </a:rPr>
              <a:t>where significant </a:t>
            </a:r>
            <a:r>
              <a:rPr lang="en-ZA" dirty="0">
                <a:solidFill>
                  <a:schemeClr val="tx2"/>
                </a:solidFill>
                <a:latin typeface="Century Gothic" pitchFamily="34" charset="0"/>
              </a:rPr>
              <a:t>deficiencies are identified in the internal controls as determined by the AGSA</a:t>
            </a:r>
            <a:r>
              <a:rPr lang="en-ZA" dirty="0" smtClean="0">
                <a:solidFill>
                  <a:schemeClr val="tx2"/>
                </a:solidFill>
                <a:latin typeface="Century Gothic" pitchFamily="34" charset="0"/>
              </a:rPr>
              <a:t>;</a:t>
            </a:r>
            <a:endParaRPr lang="en-ZA" dirty="0">
              <a:solidFill>
                <a:schemeClr val="tx2"/>
              </a:solidFill>
              <a:latin typeface="Century Gothic"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710" r="4872"/>
          <a:stretch/>
        </p:blipFill>
        <p:spPr>
          <a:xfrm>
            <a:off x="631179" y="1382601"/>
            <a:ext cx="4751936" cy="425754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30" y="1119798"/>
            <a:ext cx="5151488" cy="49484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34" y="1221896"/>
            <a:ext cx="5184997" cy="4790977"/>
          </a:xfrm>
          <a:prstGeom prst="rect">
            <a:avLst/>
          </a:prstGeom>
        </p:spPr>
      </p:pic>
    </p:spTree>
    <p:extLst>
      <p:ext uri="{BB962C8B-B14F-4D97-AF65-F5344CB8AC3E}">
        <p14:creationId xmlns:p14="http://schemas.microsoft.com/office/powerpoint/2010/main" val="1378185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Impact of MSCOA on the audit process</a:t>
            </a:r>
            <a:endParaRPr lang="en-US" dirty="0"/>
          </a:p>
        </p:txBody>
      </p:sp>
      <p:sp>
        <p:nvSpPr>
          <p:cNvPr id="5" name="Content Placeholder 4"/>
          <p:cNvSpPr>
            <a:spLocks noGrp="1"/>
          </p:cNvSpPr>
          <p:nvPr>
            <p:ph sz="quarter" idx="10"/>
          </p:nvPr>
        </p:nvSpPr>
        <p:spPr>
          <a:xfrm>
            <a:off x="5623965" y="1221896"/>
            <a:ext cx="6214712" cy="4774301"/>
          </a:xfrm>
        </p:spPr>
        <p:txBody>
          <a:bodyPr/>
          <a:lstStyle/>
          <a:p>
            <a:pPr marL="285750" lvl="1" indent="-285750" algn="just">
              <a:buFont typeface="Arial" pitchFamily="34" charset="0"/>
              <a:buChar char="•"/>
            </a:pPr>
            <a:r>
              <a:rPr lang="en-ZA" dirty="0">
                <a:solidFill>
                  <a:schemeClr val="tx2"/>
                </a:solidFill>
                <a:latin typeface="Century Gothic" pitchFamily="34" charset="0"/>
              </a:rPr>
              <a:t>The internal control deficiencies (corrected or uncorrected) result in </a:t>
            </a:r>
            <a:r>
              <a:rPr lang="en-ZA" u="sng" dirty="0">
                <a:solidFill>
                  <a:schemeClr val="tx2"/>
                </a:solidFill>
                <a:latin typeface="Century Gothic" pitchFamily="34" charset="0"/>
              </a:rPr>
              <a:t>material misstatements or compliance deviations; </a:t>
            </a:r>
          </a:p>
          <a:p>
            <a:pPr marL="285750" lvl="1" indent="-285750" algn="just">
              <a:buFont typeface="Arial" pitchFamily="34" charset="0"/>
              <a:buChar char="•"/>
            </a:pPr>
            <a:endParaRPr lang="en-ZA" u="sng" dirty="0">
              <a:solidFill>
                <a:schemeClr val="tx2"/>
              </a:solidFill>
              <a:latin typeface="Century Gothic" pitchFamily="34" charset="0"/>
            </a:endParaRPr>
          </a:p>
          <a:p>
            <a:pPr marL="285750" lvl="1" indent="-285750" algn="just">
              <a:buFont typeface="Arial" pitchFamily="34" charset="0"/>
              <a:buChar char="•"/>
            </a:pPr>
            <a:r>
              <a:rPr lang="en-ZA" dirty="0">
                <a:solidFill>
                  <a:schemeClr val="tx2"/>
                </a:solidFill>
                <a:latin typeface="Century Gothic" pitchFamily="34" charset="0"/>
              </a:rPr>
              <a:t>Where the internal control deficiencies impact on the recognition and measurement of transactions this impacts on the fair presentation of the </a:t>
            </a:r>
            <a:r>
              <a:rPr lang="en-ZA" dirty="0" smtClean="0">
                <a:solidFill>
                  <a:schemeClr val="tx2"/>
                </a:solidFill>
                <a:latin typeface="Century Gothic" pitchFamily="34" charset="0"/>
              </a:rPr>
              <a:t>AFS;</a:t>
            </a:r>
            <a:endParaRPr lang="en-ZA" dirty="0">
              <a:solidFill>
                <a:schemeClr val="tx2"/>
              </a:solidFill>
              <a:latin typeface="Century Gothic" pitchFamily="34" charset="0"/>
            </a:endParaRPr>
          </a:p>
          <a:p>
            <a:pPr>
              <a:lnSpc>
                <a:spcPct val="150000"/>
              </a:lnSpc>
              <a:buFont typeface="Arial" panose="020B0604020202020204" pitchFamily="34" charset="0"/>
              <a:buChar char="•"/>
            </a:pPr>
            <a:endParaRPr lang="en-ZA" sz="1600" dirty="0"/>
          </a:p>
          <a:p>
            <a:pPr marL="285750" lvl="1" indent="-285750" algn="just"/>
            <a:endParaRPr lang="en-ZA" dirty="0">
              <a:solidFill>
                <a:schemeClr val="tx2"/>
              </a:solidFill>
              <a:latin typeface="Century Gothic"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710" r="4872"/>
          <a:stretch/>
        </p:blipFill>
        <p:spPr>
          <a:xfrm>
            <a:off x="631179" y="1382601"/>
            <a:ext cx="4751936" cy="425754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30" y="1119798"/>
            <a:ext cx="5151488" cy="49484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34" y="1221896"/>
            <a:ext cx="5184997" cy="479097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330" y="1221896"/>
            <a:ext cx="5233635" cy="4774301"/>
          </a:xfrm>
          <a:prstGeom prst="rect">
            <a:avLst/>
          </a:prstGeom>
        </p:spPr>
      </p:pic>
    </p:spTree>
    <p:extLst>
      <p:ext uri="{BB962C8B-B14F-4D97-AF65-F5344CB8AC3E}">
        <p14:creationId xmlns:p14="http://schemas.microsoft.com/office/powerpoint/2010/main" val="729055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Data migration process</a:t>
            </a:r>
            <a:endParaRPr lang="en-US" dirty="0"/>
          </a:p>
        </p:txBody>
      </p:sp>
      <p:sp>
        <p:nvSpPr>
          <p:cNvPr id="5" name="Content Placeholder 4"/>
          <p:cNvSpPr>
            <a:spLocks noGrp="1"/>
          </p:cNvSpPr>
          <p:nvPr>
            <p:ph sz="quarter" idx="10"/>
          </p:nvPr>
        </p:nvSpPr>
        <p:spPr>
          <a:xfrm>
            <a:off x="5623965" y="1221896"/>
            <a:ext cx="6214712" cy="4774301"/>
          </a:xfrm>
        </p:spPr>
        <p:txBody>
          <a:bodyPr/>
          <a:lstStyle/>
          <a:p>
            <a:pPr marL="0" lvl="1" indent="0" algn="just">
              <a:buNone/>
            </a:pPr>
            <a:r>
              <a:rPr lang="en-ZA" b="1" dirty="0" smtClean="0">
                <a:solidFill>
                  <a:schemeClr val="tx2"/>
                </a:solidFill>
                <a:latin typeface="Century Gothic" pitchFamily="34" charset="0"/>
              </a:rPr>
              <a:t>The </a:t>
            </a:r>
            <a:r>
              <a:rPr lang="en-ZA" b="1" dirty="0">
                <a:solidFill>
                  <a:schemeClr val="tx2"/>
                </a:solidFill>
                <a:latin typeface="Century Gothic" pitchFamily="34" charset="0"/>
              </a:rPr>
              <a:t>following should be maintained</a:t>
            </a:r>
            <a:r>
              <a:rPr lang="en-ZA" b="1" dirty="0" smtClean="0">
                <a:solidFill>
                  <a:schemeClr val="tx2"/>
                </a:solidFill>
                <a:latin typeface="Century Gothic" pitchFamily="34" charset="0"/>
              </a:rPr>
              <a:t>:</a:t>
            </a:r>
          </a:p>
          <a:p>
            <a:pPr marL="0" lvl="1" indent="0" algn="just">
              <a:buNone/>
            </a:pPr>
            <a:endParaRPr lang="en-ZA" b="1" dirty="0">
              <a:solidFill>
                <a:schemeClr val="tx2"/>
              </a:solidFill>
              <a:latin typeface="Century Gothic" pitchFamily="34" charset="0"/>
            </a:endParaRPr>
          </a:p>
          <a:p>
            <a:pPr marL="285750" lvl="1" indent="-285750" algn="just"/>
            <a:r>
              <a:rPr lang="en-ZA" dirty="0">
                <a:solidFill>
                  <a:schemeClr val="tx2"/>
                </a:solidFill>
                <a:latin typeface="Century Gothic" pitchFamily="34" charset="0"/>
              </a:rPr>
              <a:t>Detailed working papers for the alignment of the general ledger based on the old chart to the </a:t>
            </a:r>
            <a:r>
              <a:rPr lang="en-ZA" dirty="0" smtClean="0">
                <a:solidFill>
                  <a:schemeClr val="tx2"/>
                </a:solidFill>
                <a:latin typeface="Century Gothic" pitchFamily="34" charset="0"/>
              </a:rPr>
              <a:t>MSCOA chart;</a:t>
            </a:r>
          </a:p>
          <a:p>
            <a:pPr marL="0" lvl="1" indent="0" algn="just">
              <a:buNone/>
            </a:pPr>
            <a:r>
              <a:rPr lang="en-ZA" dirty="0">
                <a:solidFill>
                  <a:schemeClr val="tx2"/>
                </a:solidFill>
                <a:latin typeface="Century Gothic" pitchFamily="34" charset="0"/>
              </a:rPr>
              <a:t>	</a:t>
            </a:r>
          </a:p>
          <a:p>
            <a:pPr marL="285750" lvl="1" indent="-285750" algn="just"/>
            <a:r>
              <a:rPr lang="en-ZA" dirty="0">
                <a:solidFill>
                  <a:schemeClr val="tx2"/>
                </a:solidFill>
                <a:latin typeface="Century Gothic" pitchFamily="34" charset="0"/>
              </a:rPr>
              <a:t>Detailed reconciliation by vote of take on balances </a:t>
            </a:r>
            <a:r>
              <a:rPr lang="en-ZA" dirty="0" smtClean="0">
                <a:solidFill>
                  <a:schemeClr val="tx2"/>
                </a:solidFill>
                <a:latin typeface="Century Gothic" pitchFamily="34" charset="0"/>
              </a:rPr>
              <a:t>to </a:t>
            </a:r>
            <a:r>
              <a:rPr lang="en-ZA" dirty="0">
                <a:solidFill>
                  <a:schemeClr val="tx2"/>
                </a:solidFill>
                <a:latin typeface="Century Gothic" pitchFamily="34" charset="0"/>
              </a:rPr>
              <a:t>the </a:t>
            </a:r>
            <a:r>
              <a:rPr lang="en-ZA" dirty="0" smtClean="0">
                <a:solidFill>
                  <a:schemeClr val="tx2"/>
                </a:solidFill>
                <a:latin typeface="Century Gothic" pitchFamily="34" charset="0"/>
              </a:rPr>
              <a:t>pre-MSCOA balances;</a:t>
            </a:r>
          </a:p>
          <a:p>
            <a:pPr marL="285750" lvl="1" indent="-285750" algn="just"/>
            <a:endParaRPr lang="en-ZA" dirty="0">
              <a:solidFill>
                <a:schemeClr val="tx2"/>
              </a:solidFill>
              <a:latin typeface="Century Gothic" pitchFamily="34" charset="0"/>
            </a:endParaRPr>
          </a:p>
          <a:p>
            <a:pPr marL="285750" lvl="1" indent="-285750" algn="just"/>
            <a:r>
              <a:rPr lang="en-ZA" dirty="0">
                <a:solidFill>
                  <a:schemeClr val="tx2"/>
                </a:solidFill>
                <a:latin typeface="Century Gothic" pitchFamily="34" charset="0"/>
              </a:rPr>
              <a:t>Reconciliation of old closing </a:t>
            </a:r>
            <a:r>
              <a:rPr lang="en-ZA" dirty="0" smtClean="0">
                <a:solidFill>
                  <a:schemeClr val="tx2"/>
                </a:solidFill>
                <a:latin typeface="Century Gothic" pitchFamily="34" charset="0"/>
              </a:rPr>
              <a:t>trial balance </a:t>
            </a:r>
            <a:r>
              <a:rPr lang="en-ZA" dirty="0">
                <a:solidFill>
                  <a:schemeClr val="tx2"/>
                </a:solidFill>
                <a:latin typeface="Century Gothic" pitchFamily="34" charset="0"/>
              </a:rPr>
              <a:t>and MSCOA </a:t>
            </a:r>
            <a:r>
              <a:rPr lang="en-ZA" dirty="0" smtClean="0">
                <a:solidFill>
                  <a:schemeClr val="tx2"/>
                </a:solidFill>
                <a:latin typeface="Century Gothic" pitchFamily="34" charset="0"/>
              </a:rPr>
              <a:t>trial balance,</a:t>
            </a:r>
          </a:p>
          <a:p>
            <a:pPr marL="0" lvl="1" indent="0" algn="just">
              <a:buNone/>
            </a:pPr>
            <a:endParaRPr lang="en-ZA" dirty="0">
              <a:solidFill>
                <a:schemeClr val="tx2"/>
              </a:solidFill>
              <a:latin typeface="Century Gothic" pitchFamily="34" charset="0"/>
            </a:endParaRPr>
          </a:p>
          <a:p>
            <a:pPr marL="285750" lvl="1" indent="-285750" algn="just"/>
            <a:r>
              <a:rPr lang="en-ZA" dirty="0">
                <a:solidFill>
                  <a:schemeClr val="tx2"/>
                </a:solidFill>
                <a:latin typeface="Century Gothic" pitchFamily="34" charset="0"/>
              </a:rPr>
              <a:t>Working paper for restatement of balances as disclosed in the annual financial </a:t>
            </a:r>
            <a:r>
              <a:rPr lang="en-ZA" dirty="0" smtClean="0">
                <a:solidFill>
                  <a:schemeClr val="tx2"/>
                </a:solidFill>
                <a:latin typeface="Century Gothic" pitchFamily="34" charset="0"/>
              </a:rPr>
              <a:t>statements.</a:t>
            </a:r>
            <a:endParaRPr lang="en-ZA" b="1" dirty="0">
              <a:solidFill>
                <a:schemeClr val="tx2"/>
              </a:solidFill>
              <a:latin typeface="Arial"/>
            </a:endParaRPr>
          </a:p>
          <a:p>
            <a:pPr>
              <a:lnSpc>
                <a:spcPct val="150000"/>
              </a:lnSpc>
              <a:buFont typeface="Arial" panose="020B0604020202020204" pitchFamily="34" charset="0"/>
              <a:buChar char="•"/>
            </a:pPr>
            <a:endParaRPr lang="en-ZA" sz="16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710" r="4872"/>
          <a:stretch/>
        </p:blipFill>
        <p:spPr>
          <a:xfrm>
            <a:off x="631179" y="1382601"/>
            <a:ext cx="4751936" cy="425754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30" y="1119798"/>
            <a:ext cx="5151488" cy="49484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34" y="1221896"/>
            <a:ext cx="5184997" cy="479097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234" y="1221896"/>
            <a:ext cx="5232731" cy="47743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34" y="1374296"/>
            <a:ext cx="5184997" cy="4790977"/>
          </a:xfrm>
          <a:prstGeom prst="rect">
            <a:avLst/>
          </a:prstGeom>
        </p:spPr>
      </p:pic>
    </p:spTree>
    <p:extLst>
      <p:ext uri="{BB962C8B-B14F-4D97-AF65-F5344CB8AC3E}">
        <p14:creationId xmlns:p14="http://schemas.microsoft.com/office/powerpoint/2010/main" val="2993026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 of Internal Audit in the implementation of MSCOA</a:t>
            </a:r>
            <a:endParaRPr lang="en-US" dirty="0"/>
          </a:p>
        </p:txBody>
      </p:sp>
      <p:sp>
        <p:nvSpPr>
          <p:cNvPr id="5" name="Content Placeholder 4"/>
          <p:cNvSpPr>
            <a:spLocks noGrp="1"/>
          </p:cNvSpPr>
          <p:nvPr>
            <p:ph sz="quarter" idx="10"/>
          </p:nvPr>
        </p:nvSpPr>
        <p:spPr>
          <a:xfrm>
            <a:off x="5623965" y="1221896"/>
            <a:ext cx="6214712" cy="4774301"/>
          </a:xfrm>
        </p:spPr>
        <p:txBody>
          <a:bodyPr/>
          <a:lstStyle/>
          <a:p>
            <a:pPr marL="0" lvl="0" indent="0" algn="just">
              <a:buNone/>
            </a:pPr>
            <a:r>
              <a:rPr lang="en-ZA" sz="1800" b="1" i="1" dirty="0">
                <a:solidFill>
                  <a:schemeClr val="tx2"/>
                </a:solidFill>
                <a:latin typeface="Century Gothic" pitchFamily="34" charset="0"/>
              </a:rPr>
              <a:t>Leadership (Council, AO, CFO, senior management) and governance structures are key to the success of MSCOA. Much benefit and value can be derived from and effective internal audit function. IA can aid to</a:t>
            </a:r>
            <a:r>
              <a:rPr lang="en-ZA" sz="1800" b="1" i="1" dirty="0" smtClean="0">
                <a:solidFill>
                  <a:schemeClr val="tx2"/>
                </a:solidFill>
                <a:latin typeface="Century Gothic" pitchFamily="34" charset="0"/>
              </a:rPr>
              <a:t>:</a:t>
            </a:r>
            <a:endParaRPr lang="en-ZA" sz="1800" dirty="0">
              <a:solidFill>
                <a:schemeClr val="tx2"/>
              </a:solidFill>
              <a:latin typeface="Century Gothic" pitchFamily="34" charset="0"/>
            </a:endParaRPr>
          </a:p>
          <a:p>
            <a:pPr algn="just"/>
            <a:r>
              <a:rPr lang="en-ZA" sz="1800" dirty="0">
                <a:solidFill>
                  <a:schemeClr val="tx2"/>
                </a:solidFill>
                <a:latin typeface="Century Gothic" pitchFamily="34" charset="0"/>
              </a:rPr>
              <a:t>Obtain a detailed understanding of the operational changes driven by the system </a:t>
            </a:r>
            <a:r>
              <a:rPr lang="en-ZA" sz="1800" dirty="0" smtClean="0">
                <a:solidFill>
                  <a:schemeClr val="tx2"/>
                </a:solidFill>
                <a:latin typeface="Century Gothic" pitchFamily="34" charset="0"/>
              </a:rPr>
              <a:t>implementation;</a:t>
            </a:r>
          </a:p>
          <a:p>
            <a:pPr marL="0" lvl="0" indent="0" algn="just">
              <a:buNone/>
            </a:pPr>
            <a:endParaRPr lang="en-ZA" sz="1800" dirty="0">
              <a:solidFill>
                <a:schemeClr val="tx2"/>
              </a:solidFill>
              <a:latin typeface="Century Gothic" pitchFamily="34" charset="0"/>
            </a:endParaRPr>
          </a:p>
          <a:p>
            <a:pPr marL="285750" lvl="1" indent="-285750" algn="just"/>
            <a:r>
              <a:rPr lang="en-ZA" dirty="0">
                <a:solidFill>
                  <a:schemeClr val="tx2"/>
                </a:solidFill>
                <a:latin typeface="Century Gothic" pitchFamily="34" charset="0"/>
              </a:rPr>
              <a:t>Evaluate IT system integration and data migration in terms of both quality and </a:t>
            </a:r>
            <a:r>
              <a:rPr lang="en-ZA" dirty="0" smtClean="0">
                <a:solidFill>
                  <a:schemeClr val="tx2"/>
                </a:solidFill>
                <a:latin typeface="Century Gothic" pitchFamily="34" charset="0"/>
              </a:rPr>
              <a:t>security;</a:t>
            </a:r>
          </a:p>
          <a:p>
            <a:pPr marL="0" lvl="1" indent="0" algn="just">
              <a:buNone/>
            </a:pPr>
            <a:endParaRPr lang="en-ZA" dirty="0">
              <a:solidFill>
                <a:schemeClr val="tx2"/>
              </a:solidFill>
              <a:latin typeface="Century Gothic" pitchFamily="34" charset="0"/>
            </a:endParaRPr>
          </a:p>
          <a:p>
            <a:pPr marL="285750" lvl="1" indent="-285750" algn="just"/>
            <a:r>
              <a:rPr lang="en-ZA" dirty="0">
                <a:solidFill>
                  <a:schemeClr val="tx2"/>
                </a:solidFill>
                <a:latin typeface="Century Gothic" pitchFamily="34" charset="0"/>
              </a:rPr>
              <a:t>Verify that standard operating procedures are in </a:t>
            </a:r>
            <a:r>
              <a:rPr lang="en-ZA" dirty="0" smtClean="0">
                <a:solidFill>
                  <a:schemeClr val="tx2"/>
                </a:solidFill>
                <a:latin typeface="Century Gothic" pitchFamily="34" charset="0"/>
              </a:rPr>
              <a:t>place;</a:t>
            </a:r>
          </a:p>
          <a:p>
            <a:pPr marL="0" lvl="1" indent="0" algn="just">
              <a:buNone/>
            </a:pPr>
            <a:endParaRPr lang="en-ZA" dirty="0">
              <a:solidFill>
                <a:schemeClr val="tx2"/>
              </a:solidFill>
              <a:latin typeface="Century Gothic" pitchFamily="34" charset="0"/>
            </a:endParaRPr>
          </a:p>
          <a:p>
            <a:pPr marL="285750" lvl="1" indent="-285750" algn="just"/>
            <a:r>
              <a:rPr lang="en-ZA" dirty="0">
                <a:solidFill>
                  <a:schemeClr val="tx2"/>
                </a:solidFill>
                <a:latin typeface="Century Gothic" pitchFamily="34" charset="0"/>
              </a:rPr>
              <a:t>Validate completion of testing and data conversion </a:t>
            </a:r>
            <a:r>
              <a:rPr lang="en-ZA" dirty="0" smtClean="0">
                <a:solidFill>
                  <a:schemeClr val="tx2"/>
                </a:solidFill>
                <a:latin typeface="Century Gothic" pitchFamily="34" charset="0"/>
              </a:rPr>
              <a:t>processes;</a:t>
            </a:r>
          </a:p>
          <a:p>
            <a:pPr marL="0" lvl="1" indent="0" algn="just">
              <a:buNone/>
            </a:pPr>
            <a:endParaRPr lang="en-ZA" dirty="0">
              <a:solidFill>
                <a:schemeClr val="tx2"/>
              </a:solidFill>
              <a:latin typeface="Century Gothic" pitchFamily="34" charset="0"/>
            </a:endParaRPr>
          </a:p>
          <a:p>
            <a:pPr marL="0" indent="0">
              <a:lnSpc>
                <a:spcPct val="150000"/>
              </a:lnSpc>
              <a:buNone/>
            </a:pPr>
            <a:endParaRPr lang="en-ZA" sz="18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710" r="4872"/>
          <a:stretch/>
        </p:blipFill>
        <p:spPr>
          <a:xfrm>
            <a:off x="631179" y="1382601"/>
            <a:ext cx="4751936" cy="425754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30" y="1119798"/>
            <a:ext cx="5151488" cy="49484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34" y="1221896"/>
            <a:ext cx="5184997" cy="479097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330" y="1221896"/>
            <a:ext cx="5233635" cy="4774301"/>
          </a:xfrm>
          <a:prstGeom prst="rect">
            <a:avLst/>
          </a:prstGeom>
        </p:spPr>
      </p:pic>
    </p:spTree>
    <p:extLst>
      <p:ext uri="{BB962C8B-B14F-4D97-AF65-F5344CB8AC3E}">
        <p14:creationId xmlns:p14="http://schemas.microsoft.com/office/powerpoint/2010/main" val="1022106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 of Internal Audit in the implementation of MSCOA</a:t>
            </a:r>
            <a:endParaRPr lang="en-US" dirty="0"/>
          </a:p>
        </p:txBody>
      </p:sp>
      <p:sp>
        <p:nvSpPr>
          <p:cNvPr id="5" name="Content Placeholder 4"/>
          <p:cNvSpPr>
            <a:spLocks noGrp="1"/>
          </p:cNvSpPr>
          <p:nvPr>
            <p:ph sz="quarter" idx="10"/>
          </p:nvPr>
        </p:nvSpPr>
        <p:spPr>
          <a:xfrm>
            <a:off x="5623965" y="1221896"/>
            <a:ext cx="6214712" cy="4774301"/>
          </a:xfrm>
        </p:spPr>
        <p:txBody>
          <a:bodyPr/>
          <a:lstStyle/>
          <a:p>
            <a:pPr marL="285750" lvl="1" indent="-285750" algn="just"/>
            <a:r>
              <a:rPr lang="en-ZA" dirty="0" smtClean="0">
                <a:solidFill>
                  <a:schemeClr val="tx2"/>
                </a:solidFill>
                <a:latin typeface="Century Gothic" pitchFamily="34" charset="0"/>
              </a:rPr>
              <a:t>Evaluate </a:t>
            </a:r>
            <a:r>
              <a:rPr lang="en-ZA" dirty="0">
                <a:solidFill>
                  <a:schemeClr val="tx2"/>
                </a:solidFill>
                <a:latin typeface="Century Gothic" pitchFamily="34" charset="0"/>
              </a:rPr>
              <a:t>the risks inherent in the conversion </a:t>
            </a:r>
            <a:r>
              <a:rPr lang="en-ZA" dirty="0" smtClean="0">
                <a:solidFill>
                  <a:schemeClr val="tx2"/>
                </a:solidFill>
                <a:latin typeface="Century Gothic" pitchFamily="34" charset="0"/>
              </a:rPr>
              <a:t>process;</a:t>
            </a:r>
          </a:p>
          <a:p>
            <a:pPr marL="0" lvl="1" indent="0" algn="just">
              <a:buNone/>
            </a:pPr>
            <a:endParaRPr lang="en-ZA" dirty="0" smtClean="0">
              <a:solidFill>
                <a:schemeClr val="tx2"/>
              </a:solidFill>
              <a:latin typeface="Century Gothic" pitchFamily="34" charset="0"/>
            </a:endParaRPr>
          </a:p>
          <a:p>
            <a:pPr marL="285750" lvl="1" indent="-285750" algn="just"/>
            <a:r>
              <a:rPr lang="en-ZA" dirty="0" smtClean="0">
                <a:solidFill>
                  <a:schemeClr val="tx2"/>
                </a:solidFill>
                <a:latin typeface="Century Gothic" pitchFamily="34" charset="0"/>
              </a:rPr>
              <a:t>Re-prioritise </a:t>
            </a:r>
            <a:r>
              <a:rPr lang="en-ZA" dirty="0">
                <a:solidFill>
                  <a:schemeClr val="tx2"/>
                </a:solidFill>
                <a:latin typeface="Century Gothic" pitchFamily="34" charset="0"/>
              </a:rPr>
              <a:t>audit focus, as appropriate, given the demands of </a:t>
            </a:r>
            <a:r>
              <a:rPr lang="en-ZA" dirty="0" smtClean="0">
                <a:solidFill>
                  <a:schemeClr val="tx2"/>
                </a:solidFill>
                <a:latin typeface="Century Gothic" pitchFamily="34" charset="0"/>
              </a:rPr>
              <a:t>conversion;</a:t>
            </a:r>
          </a:p>
          <a:p>
            <a:pPr marL="0" lvl="1" indent="0" algn="just">
              <a:buNone/>
            </a:pPr>
            <a:endParaRPr lang="en-ZA" dirty="0" smtClean="0">
              <a:solidFill>
                <a:schemeClr val="tx2"/>
              </a:solidFill>
              <a:latin typeface="Century Gothic" pitchFamily="34" charset="0"/>
            </a:endParaRPr>
          </a:p>
          <a:p>
            <a:pPr marL="285750" lvl="1" indent="-285750" algn="just"/>
            <a:r>
              <a:rPr lang="en-ZA" dirty="0" smtClean="0">
                <a:solidFill>
                  <a:schemeClr val="tx2"/>
                </a:solidFill>
                <a:latin typeface="Century Gothic" pitchFamily="34" charset="0"/>
              </a:rPr>
              <a:t>Monitor </a:t>
            </a:r>
            <a:r>
              <a:rPr lang="en-ZA" dirty="0">
                <a:solidFill>
                  <a:schemeClr val="tx2"/>
                </a:solidFill>
                <a:latin typeface="Century Gothic" pitchFamily="34" charset="0"/>
              </a:rPr>
              <a:t>the conversion impact on the internal </a:t>
            </a:r>
            <a:r>
              <a:rPr lang="en-ZA" dirty="0" smtClean="0">
                <a:solidFill>
                  <a:schemeClr val="tx2"/>
                </a:solidFill>
                <a:latin typeface="Century Gothic" pitchFamily="34" charset="0"/>
              </a:rPr>
              <a:t>controls;</a:t>
            </a:r>
          </a:p>
          <a:p>
            <a:pPr marL="285750" lvl="1" indent="-285750" algn="just"/>
            <a:endParaRPr lang="en-ZA" dirty="0" smtClean="0">
              <a:solidFill>
                <a:schemeClr val="tx2"/>
              </a:solidFill>
              <a:latin typeface="Century Gothic" pitchFamily="34" charset="0"/>
            </a:endParaRPr>
          </a:p>
          <a:p>
            <a:pPr marL="285750" lvl="1" indent="-285750" algn="just"/>
            <a:r>
              <a:rPr lang="en-ZA" dirty="0" smtClean="0">
                <a:solidFill>
                  <a:schemeClr val="tx2"/>
                </a:solidFill>
                <a:latin typeface="Century Gothic" pitchFamily="34" charset="0"/>
              </a:rPr>
              <a:t>Validate </a:t>
            </a:r>
            <a:r>
              <a:rPr lang="en-ZA" dirty="0">
                <a:solidFill>
                  <a:schemeClr val="tx2"/>
                </a:solidFill>
                <a:latin typeface="Century Gothic" pitchFamily="34" charset="0"/>
              </a:rPr>
              <a:t>completion of testing and data conversion </a:t>
            </a:r>
            <a:r>
              <a:rPr lang="en-ZA" dirty="0" smtClean="0">
                <a:solidFill>
                  <a:schemeClr val="tx2"/>
                </a:solidFill>
                <a:latin typeface="Century Gothic" pitchFamily="34" charset="0"/>
              </a:rPr>
              <a:t>processes;</a:t>
            </a:r>
          </a:p>
          <a:p>
            <a:pPr marL="0" lvl="1" indent="0" algn="just">
              <a:buNone/>
            </a:pPr>
            <a:endParaRPr lang="en-ZA" dirty="0" smtClean="0">
              <a:solidFill>
                <a:schemeClr val="tx2"/>
              </a:solidFill>
              <a:latin typeface="Century Gothic" pitchFamily="34" charset="0"/>
            </a:endParaRPr>
          </a:p>
          <a:p>
            <a:pPr marL="285750" lvl="1" indent="-285750" algn="just"/>
            <a:r>
              <a:rPr lang="en-ZA" dirty="0">
                <a:solidFill>
                  <a:schemeClr val="tx2"/>
                </a:solidFill>
                <a:latin typeface="Century Gothic" pitchFamily="34" charset="0"/>
              </a:rPr>
              <a:t>E</a:t>
            </a:r>
            <a:r>
              <a:rPr lang="en-ZA" dirty="0" smtClean="0">
                <a:solidFill>
                  <a:schemeClr val="tx2"/>
                </a:solidFill>
                <a:latin typeface="Century Gothic" pitchFamily="34" charset="0"/>
              </a:rPr>
              <a:t>valuate </a:t>
            </a:r>
            <a:r>
              <a:rPr lang="en-ZA" dirty="0">
                <a:solidFill>
                  <a:schemeClr val="tx2"/>
                </a:solidFill>
                <a:latin typeface="Century Gothic" pitchFamily="34" charset="0"/>
              </a:rPr>
              <a:t>the risks inherent in the conversion </a:t>
            </a:r>
            <a:r>
              <a:rPr lang="en-ZA" dirty="0" smtClean="0">
                <a:solidFill>
                  <a:schemeClr val="tx2"/>
                </a:solidFill>
                <a:latin typeface="Century Gothic" pitchFamily="34" charset="0"/>
              </a:rPr>
              <a:t>process;</a:t>
            </a:r>
          </a:p>
          <a:p>
            <a:pPr marL="0" lvl="1" indent="0" algn="just">
              <a:buNone/>
            </a:pPr>
            <a:endParaRPr lang="en-ZA" dirty="0">
              <a:solidFill>
                <a:schemeClr val="tx2"/>
              </a:solidFill>
              <a:latin typeface="Century Gothic" pitchFamily="34" charset="0"/>
            </a:endParaRPr>
          </a:p>
          <a:p>
            <a:pPr marL="0" indent="0">
              <a:lnSpc>
                <a:spcPct val="150000"/>
              </a:lnSpc>
              <a:buNone/>
            </a:pPr>
            <a:endParaRPr lang="en-ZA" sz="18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710" r="4872"/>
          <a:stretch/>
        </p:blipFill>
        <p:spPr>
          <a:xfrm>
            <a:off x="631179" y="1382601"/>
            <a:ext cx="4751936" cy="425754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30" y="1119798"/>
            <a:ext cx="5151488" cy="49484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34" y="1221896"/>
            <a:ext cx="5184997" cy="4790977"/>
          </a:xfrm>
          <a:prstGeom prst="rect">
            <a:avLst/>
          </a:prstGeom>
        </p:spPr>
      </p:pic>
    </p:spTree>
    <p:extLst>
      <p:ext uri="{BB962C8B-B14F-4D97-AF65-F5344CB8AC3E}">
        <p14:creationId xmlns:p14="http://schemas.microsoft.com/office/powerpoint/2010/main" val="1029078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 of Internal Audit in the implementation of MSCOA</a:t>
            </a:r>
            <a:endParaRPr lang="en-US" dirty="0"/>
          </a:p>
        </p:txBody>
      </p:sp>
      <p:sp>
        <p:nvSpPr>
          <p:cNvPr id="5" name="Content Placeholder 4"/>
          <p:cNvSpPr>
            <a:spLocks noGrp="1"/>
          </p:cNvSpPr>
          <p:nvPr>
            <p:ph sz="quarter" idx="10"/>
          </p:nvPr>
        </p:nvSpPr>
        <p:spPr>
          <a:xfrm>
            <a:off x="5623965" y="1221896"/>
            <a:ext cx="6214712" cy="4774301"/>
          </a:xfrm>
        </p:spPr>
        <p:txBody>
          <a:bodyPr/>
          <a:lstStyle/>
          <a:p>
            <a:pPr marL="0" indent="0">
              <a:buNone/>
            </a:pPr>
            <a:r>
              <a:rPr lang="en-ZA" sz="1800" b="1" dirty="0" smtClean="0">
                <a:solidFill>
                  <a:schemeClr val="tx2"/>
                </a:solidFill>
                <a:latin typeface="Century Gothic" pitchFamily="34" charset="0"/>
              </a:rPr>
              <a:t>Internal </a:t>
            </a:r>
            <a:r>
              <a:rPr lang="en-ZA" sz="1800" b="1" dirty="0">
                <a:solidFill>
                  <a:schemeClr val="tx2"/>
                </a:solidFill>
                <a:latin typeface="Century Gothic" pitchFamily="34" charset="0"/>
              </a:rPr>
              <a:t>audit should work closely with the AO and the audit committee and also</a:t>
            </a:r>
            <a:r>
              <a:rPr lang="en-ZA" sz="1800" dirty="0" smtClean="0">
                <a:solidFill>
                  <a:schemeClr val="tx2"/>
                </a:solidFill>
                <a:latin typeface="Century Gothic" pitchFamily="34" charset="0"/>
              </a:rPr>
              <a:t>:</a:t>
            </a:r>
            <a:endParaRPr lang="en-ZA" sz="1800" dirty="0">
              <a:solidFill>
                <a:schemeClr val="tx2"/>
              </a:solidFill>
              <a:latin typeface="Century Gothic" pitchFamily="34" charset="0"/>
            </a:endParaRPr>
          </a:p>
          <a:p>
            <a:pPr algn="just"/>
            <a:r>
              <a:rPr lang="en-ZA" sz="1800" dirty="0">
                <a:solidFill>
                  <a:schemeClr val="tx2"/>
                </a:solidFill>
                <a:latin typeface="Century Gothic" pitchFamily="34" charset="0"/>
              </a:rPr>
              <a:t>Internal audit should assist the ASGA in obtaining an in-depth level of understanding of the changes as they are closer to system </a:t>
            </a:r>
            <a:r>
              <a:rPr lang="en-ZA" sz="1800" dirty="0" smtClean="0">
                <a:solidFill>
                  <a:schemeClr val="tx2"/>
                </a:solidFill>
                <a:latin typeface="Century Gothic" pitchFamily="34" charset="0"/>
              </a:rPr>
              <a:t>changes;</a:t>
            </a:r>
            <a:endParaRPr lang="en-ZA" sz="1800" dirty="0">
              <a:solidFill>
                <a:schemeClr val="tx2"/>
              </a:solidFill>
              <a:latin typeface="Century Gothic" pitchFamily="34" charset="0"/>
            </a:endParaRPr>
          </a:p>
          <a:p>
            <a:pPr algn="just"/>
            <a:r>
              <a:rPr lang="en-ZA" sz="1800" dirty="0">
                <a:solidFill>
                  <a:schemeClr val="tx2"/>
                </a:solidFill>
                <a:latin typeface="Century Gothic" pitchFamily="34" charset="0"/>
              </a:rPr>
              <a:t>The AGSA should provide input into internal audit plans on MSCOA </a:t>
            </a:r>
            <a:r>
              <a:rPr lang="en-ZA" sz="1800" dirty="0" smtClean="0">
                <a:solidFill>
                  <a:schemeClr val="tx2"/>
                </a:solidFill>
                <a:latin typeface="Century Gothic" pitchFamily="34" charset="0"/>
              </a:rPr>
              <a:t>risks;</a:t>
            </a:r>
            <a:endParaRPr lang="en-ZA" sz="1800" dirty="0">
              <a:solidFill>
                <a:schemeClr val="tx2"/>
              </a:solidFill>
              <a:latin typeface="Century Gothic" pitchFamily="34" charset="0"/>
            </a:endParaRPr>
          </a:p>
          <a:p>
            <a:pPr algn="just"/>
            <a:r>
              <a:rPr lang="en-ZA" sz="1800" dirty="0" smtClean="0">
                <a:solidFill>
                  <a:schemeClr val="tx2"/>
                </a:solidFill>
                <a:latin typeface="Century Gothic" pitchFamily="34" charset="0"/>
              </a:rPr>
              <a:t>Key </a:t>
            </a:r>
            <a:r>
              <a:rPr lang="en-ZA" sz="1800" dirty="0">
                <a:solidFill>
                  <a:schemeClr val="tx2"/>
                </a:solidFill>
                <a:latin typeface="Century Gothic" pitchFamily="34" charset="0"/>
              </a:rPr>
              <a:t>risks  and findings should be discussed and shared between internal audit, AC, AO, and the </a:t>
            </a:r>
            <a:r>
              <a:rPr lang="en-ZA" sz="1800" dirty="0" smtClean="0">
                <a:solidFill>
                  <a:schemeClr val="tx2"/>
                </a:solidFill>
                <a:latin typeface="Century Gothic" pitchFamily="34" charset="0"/>
              </a:rPr>
              <a:t>AGSA;</a:t>
            </a:r>
            <a:endParaRPr lang="en-ZA" sz="1800" dirty="0">
              <a:solidFill>
                <a:schemeClr val="tx2"/>
              </a:solidFill>
              <a:latin typeface="Century Gothic" pitchFamily="34" charset="0"/>
            </a:endParaRPr>
          </a:p>
          <a:p>
            <a:pPr marL="0" indent="0">
              <a:lnSpc>
                <a:spcPct val="150000"/>
              </a:lnSpc>
              <a:buNone/>
            </a:pPr>
            <a:endParaRPr lang="en-ZA" sz="16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710" r="4872"/>
          <a:stretch/>
        </p:blipFill>
        <p:spPr>
          <a:xfrm>
            <a:off x="631179" y="1382601"/>
            <a:ext cx="4751936" cy="425754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30" y="1119798"/>
            <a:ext cx="5151488" cy="49484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34" y="1221896"/>
            <a:ext cx="5184997" cy="479097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330" y="1221896"/>
            <a:ext cx="5233635" cy="4774301"/>
          </a:xfrm>
          <a:prstGeom prst="rect">
            <a:avLst/>
          </a:prstGeom>
        </p:spPr>
      </p:pic>
    </p:spTree>
    <p:extLst>
      <p:ext uri="{BB962C8B-B14F-4D97-AF65-F5344CB8AC3E}">
        <p14:creationId xmlns:p14="http://schemas.microsoft.com/office/powerpoint/2010/main" val="130415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2559" y="2336892"/>
            <a:ext cx="10373990" cy="403618"/>
          </a:xfrm>
        </p:spPr>
        <p:txBody>
          <a:bodyPr/>
          <a:lstStyle/>
          <a:p>
            <a:pPr algn="ctr"/>
            <a:r>
              <a:rPr lang="en-US" sz="8000" dirty="0" smtClean="0"/>
              <a:t>THANK YOU</a:t>
            </a:r>
            <a:endParaRPr lang="en-US" sz="8000" b="1" dirty="0"/>
          </a:p>
        </p:txBody>
      </p:sp>
    </p:spTree>
    <p:extLst>
      <p:ext uri="{BB962C8B-B14F-4D97-AF65-F5344CB8AC3E}">
        <p14:creationId xmlns:p14="http://schemas.microsoft.com/office/powerpoint/2010/main" val="852202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social media platforms</a:t>
            </a:r>
            <a:endParaRPr lang="en-US" dirty="0"/>
          </a:p>
        </p:txBody>
      </p:sp>
      <p:pic>
        <p:nvPicPr>
          <p:cNvPr id="6" name="Picture 5"/>
          <p:cNvPicPr>
            <a:picLocks noChangeAspect="1"/>
          </p:cNvPicPr>
          <p:nvPr/>
        </p:nvPicPr>
        <p:blipFill>
          <a:blip r:embed="rId2"/>
          <a:stretch>
            <a:fillRect/>
          </a:stretch>
        </p:blipFill>
        <p:spPr>
          <a:xfrm>
            <a:off x="3750658" y="2536853"/>
            <a:ext cx="4419600" cy="2305878"/>
          </a:xfrm>
          <a:prstGeom prst="rect">
            <a:avLst/>
          </a:prstGeom>
        </p:spPr>
      </p:pic>
    </p:spTree>
    <p:extLst>
      <p:ext uri="{BB962C8B-B14F-4D97-AF65-F5344CB8AC3E}">
        <p14:creationId xmlns:p14="http://schemas.microsoft.com/office/powerpoint/2010/main" val="2123603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AGSA ASPIRATIONS AND ACCOUNTABILITY MODEL</a:t>
            </a:r>
            <a:endParaRPr lang="en-US" b="1" dirty="0"/>
          </a:p>
        </p:txBody>
      </p:sp>
    </p:spTree>
    <p:extLst>
      <p:ext uri="{BB962C8B-B14F-4D97-AF65-F5344CB8AC3E}">
        <p14:creationId xmlns:p14="http://schemas.microsoft.com/office/powerpoint/2010/main" val="3960775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Aspirations of the AGSA</a:t>
            </a:r>
            <a:r>
              <a:rPr lang="en-ZA" dirty="0"/>
              <a:t/>
            </a:r>
            <a:br>
              <a:rPr lang="en-ZA" dirty="0"/>
            </a:br>
            <a:endParaRPr lang="en-US" dirty="0"/>
          </a:p>
        </p:txBody>
      </p:sp>
      <p:sp>
        <p:nvSpPr>
          <p:cNvPr id="3" name="Content Placeholder 2"/>
          <p:cNvSpPr>
            <a:spLocks noGrp="1"/>
          </p:cNvSpPr>
          <p:nvPr>
            <p:ph sz="quarter" idx="10"/>
          </p:nvPr>
        </p:nvSpPr>
        <p:spPr>
          <a:xfrm>
            <a:off x="6211763" y="1178657"/>
            <a:ext cx="5419079" cy="5074361"/>
          </a:xfrm>
        </p:spPr>
        <p:txBody>
          <a:bodyPr/>
          <a:lstStyle/>
          <a:p>
            <a:pPr marL="0" indent="0">
              <a:lnSpc>
                <a:spcPct val="150000"/>
              </a:lnSpc>
              <a:spcAft>
                <a:spcPct val="30000"/>
              </a:spcAft>
              <a:buNone/>
            </a:pPr>
            <a:endParaRPr lang="en-GB" altLang="en-US" sz="1600" dirty="0"/>
          </a:p>
          <a:p>
            <a:pPr marL="0" indent="0">
              <a:buNone/>
            </a:pPr>
            <a:r>
              <a:rPr lang="en-US" dirty="0" smtClean="0"/>
              <a:t>                                                                                       </a:t>
            </a:r>
            <a:endParaRPr lang="en-US" dirty="0"/>
          </a:p>
        </p:txBody>
      </p:sp>
      <p:sp>
        <p:nvSpPr>
          <p:cNvPr id="17" name="TextBox 16"/>
          <p:cNvSpPr txBox="1"/>
          <p:nvPr/>
        </p:nvSpPr>
        <p:spPr>
          <a:xfrm>
            <a:off x="752556" y="6308553"/>
            <a:ext cx="4672444" cy="405508"/>
          </a:xfrm>
          <a:prstGeom prst="rect">
            <a:avLst/>
          </a:prstGeom>
          <a:solidFill>
            <a:schemeClr val="bg1"/>
          </a:solidFill>
        </p:spPr>
        <p:txBody>
          <a:bodyPr wrap="square" rtlCol="0">
            <a:spAutoFit/>
          </a:bodyPr>
          <a:lstStyle/>
          <a:p>
            <a:endParaRPr lang="en-ZA" dirty="0"/>
          </a:p>
        </p:txBody>
      </p:sp>
      <p:sp>
        <p:nvSpPr>
          <p:cNvPr id="18" name="TextBox 17"/>
          <p:cNvSpPr txBox="1"/>
          <p:nvPr/>
        </p:nvSpPr>
        <p:spPr>
          <a:xfrm>
            <a:off x="729669" y="6488668"/>
            <a:ext cx="4695331" cy="369332"/>
          </a:xfrm>
          <a:prstGeom prst="rect">
            <a:avLst/>
          </a:prstGeom>
          <a:solidFill>
            <a:schemeClr val="bg1"/>
          </a:solidFill>
        </p:spPr>
        <p:txBody>
          <a:bodyPr wrap="square" rtlCol="0">
            <a:spAutoFit/>
          </a:bodyPr>
          <a:lstStyle/>
          <a:p>
            <a:endParaRPr lang="en-ZA" dirty="0"/>
          </a:p>
        </p:txBody>
      </p:sp>
      <p:sp>
        <p:nvSpPr>
          <p:cNvPr id="19" name="TextBox 18"/>
          <p:cNvSpPr txBox="1"/>
          <p:nvPr/>
        </p:nvSpPr>
        <p:spPr>
          <a:xfrm>
            <a:off x="2459423" y="326342"/>
            <a:ext cx="536026" cy="316629"/>
          </a:xfrm>
          <a:prstGeom prst="rect">
            <a:avLst/>
          </a:prstGeom>
          <a:solidFill>
            <a:schemeClr val="bg1"/>
          </a:solidFill>
        </p:spPr>
        <p:txBody>
          <a:bodyPr wrap="square" rtlCol="0">
            <a:spAutoFit/>
          </a:bodyPr>
          <a:lstStyle/>
          <a:p>
            <a:endParaRPr lang="en-ZA" dirty="0"/>
          </a:p>
        </p:txBody>
      </p:sp>
      <p:sp>
        <p:nvSpPr>
          <p:cNvPr id="20" name="TextBox 19"/>
          <p:cNvSpPr txBox="1"/>
          <p:nvPr/>
        </p:nvSpPr>
        <p:spPr>
          <a:xfrm>
            <a:off x="2827283" y="377128"/>
            <a:ext cx="168166" cy="215058"/>
          </a:xfrm>
          <a:prstGeom prst="rect">
            <a:avLst/>
          </a:prstGeom>
          <a:noFill/>
        </p:spPr>
        <p:txBody>
          <a:bodyPr wrap="square" rtlCol="0">
            <a:spAutoFit/>
          </a:bodyPr>
          <a:lstStyle/>
          <a:p>
            <a:endParaRPr lang="en-ZA" dirty="0"/>
          </a:p>
        </p:txBody>
      </p:sp>
      <p:sp>
        <p:nvSpPr>
          <p:cNvPr id="21" name="TextBox 20"/>
          <p:cNvSpPr txBox="1"/>
          <p:nvPr/>
        </p:nvSpPr>
        <p:spPr>
          <a:xfrm>
            <a:off x="2287578" y="238921"/>
            <a:ext cx="209420" cy="369332"/>
          </a:xfrm>
          <a:prstGeom prst="rect">
            <a:avLst/>
          </a:prstGeom>
          <a:solidFill>
            <a:schemeClr val="bg1"/>
          </a:solidFill>
        </p:spPr>
        <p:txBody>
          <a:bodyPr wrap="square" rtlCol="0">
            <a:spAutoFit/>
          </a:bodyPr>
          <a:lstStyle/>
          <a:p>
            <a:endParaRPr lang="en-ZA" dirty="0"/>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8" y="238921"/>
            <a:ext cx="11687504" cy="617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219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Accountability Model</a:t>
            </a:r>
            <a:r>
              <a:rPr lang="en-ZA" dirty="0"/>
              <a:t/>
            </a:r>
            <a:br>
              <a:rPr lang="en-ZA" dirty="0"/>
            </a:br>
            <a:endParaRPr lang="en-US" dirty="0"/>
          </a:p>
        </p:txBody>
      </p:sp>
      <p:sp>
        <p:nvSpPr>
          <p:cNvPr id="5" name="Content Placeholder 4"/>
          <p:cNvSpPr>
            <a:spLocks noGrp="1"/>
          </p:cNvSpPr>
          <p:nvPr>
            <p:ph sz="quarter" idx="10"/>
          </p:nvPr>
        </p:nvSpPr>
        <p:spPr>
          <a:xfrm>
            <a:off x="5623965" y="1221896"/>
            <a:ext cx="6214712" cy="4774301"/>
          </a:xfrm>
        </p:spPr>
        <p:txBody>
          <a:bodyPr/>
          <a:lstStyle/>
          <a:p>
            <a:pPr marL="0" indent="0">
              <a:lnSpc>
                <a:spcPct val="150000"/>
              </a:lnSpc>
              <a:buNone/>
            </a:pPr>
            <a:r>
              <a:rPr lang="en-ZA" dirty="0" smtClean="0"/>
              <a:t> </a:t>
            </a:r>
            <a:endParaRPr lang="en-ZA" dirty="0"/>
          </a:p>
          <a:p>
            <a:pPr>
              <a:lnSpc>
                <a:spcPct val="150000"/>
              </a:lnSpc>
            </a:pPr>
            <a:endParaRPr lang="en-US" dirty="0"/>
          </a:p>
        </p:txBody>
      </p:sp>
      <p:sp>
        <p:nvSpPr>
          <p:cNvPr id="11" name="TextBox 10"/>
          <p:cNvSpPr txBox="1"/>
          <p:nvPr/>
        </p:nvSpPr>
        <p:spPr>
          <a:xfrm>
            <a:off x="621891" y="6232634"/>
            <a:ext cx="4669941" cy="484946"/>
          </a:xfrm>
          <a:prstGeom prst="rect">
            <a:avLst/>
          </a:prstGeom>
          <a:solidFill>
            <a:schemeClr val="bg1"/>
          </a:solidFill>
        </p:spPr>
        <p:txBody>
          <a:bodyPr wrap="square" rtlCol="0">
            <a:spAutoFit/>
          </a:bodyPr>
          <a:lstStyle/>
          <a:p>
            <a:endParaRPr lang="en-Z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089" y="1379552"/>
            <a:ext cx="7521805" cy="4691856"/>
          </a:xfrm>
          <a:prstGeom prst="rect">
            <a:avLst/>
          </a:prstGeom>
        </p:spPr>
      </p:pic>
    </p:spTree>
    <p:extLst>
      <p:ext uri="{BB962C8B-B14F-4D97-AF65-F5344CB8AC3E}">
        <p14:creationId xmlns:p14="http://schemas.microsoft.com/office/powerpoint/2010/main" val="142529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Auditing scope in Gauteng </a:t>
            </a:r>
            <a:r>
              <a:rPr lang="en-ZA" dirty="0"/>
              <a:t/>
            </a:r>
            <a:br>
              <a:rPr lang="en-ZA" dirty="0"/>
            </a:br>
            <a:endParaRPr lang="en-US" dirty="0"/>
          </a:p>
        </p:txBody>
      </p:sp>
      <p:sp>
        <p:nvSpPr>
          <p:cNvPr id="5" name="Content Placeholder 4"/>
          <p:cNvSpPr>
            <a:spLocks noGrp="1"/>
          </p:cNvSpPr>
          <p:nvPr>
            <p:ph sz="quarter" idx="10"/>
          </p:nvPr>
        </p:nvSpPr>
        <p:spPr>
          <a:xfrm>
            <a:off x="5623965" y="1221896"/>
            <a:ext cx="6214712" cy="5305028"/>
          </a:xfrm>
        </p:spPr>
        <p:txBody>
          <a:bodyPr/>
          <a:lstStyle/>
          <a:p>
            <a:pPr>
              <a:lnSpc>
                <a:spcPct val="150000"/>
              </a:lnSpc>
              <a:buFont typeface="Arial" panose="020B0604020202020204" pitchFamily="34" charset="0"/>
              <a:buChar char="•"/>
            </a:pPr>
            <a:r>
              <a:rPr lang="en-ZA" dirty="0"/>
              <a:t> </a:t>
            </a:r>
            <a:r>
              <a:rPr lang="en-ZA" sz="1800" dirty="0" smtClean="0"/>
              <a:t>The Gauteng Business Unit conducts audits in both the provincial  and local spheres of government.</a:t>
            </a:r>
          </a:p>
          <a:p>
            <a:pPr>
              <a:lnSpc>
                <a:spcPct val="150000"/>
              </a:lnSpc>
              <a:buFont typeface="Arial" panose="020B0604020202020204" pitchFamily="34" charset="0"/>
              <a:buChar char="•"/>
            </a:pPr>
            <a:r>
              <a:rPr lang="en-ZA" sz="1800" dirty="0" smtClean="0"/>
              <a:t>Our PFMA cycle pertains to financial year-ends of 31 March whilst our MFMA audit cycle relates to the audits of municipalities and municipal entities with financial year-ends of 30 June. </a:t>
            </a:r>
          </a:p>
          <a:p>
            <a:pPr>
              <a:lnSpc>
                <a:spcPct val="150000"/>
              </a:lnSpc>
              <a:buFont typeface="Arial" panose="020B0604020202020204" pitchFamily="34" charset="0"/>
              <a:buChar char="•"/>
            </a:pPr>
            <a:r>
              <a:rPr lang="en-ZA" sz="1800" dirty="0" smtClean="0"/>
              <a:t>Legislated timelines for financial statement submission and performance reporting are 31 May and 31 August respectively for our PFMA and MFMA cycles.</a:t>
            </a:r>
            <a:endParaRPr lang="en-ZA" sz="1800" dirty="0"/>
          </a:p>
          <a:p>
            <a:pPr>
              <a:lnSpc>
                <a:spcPct val="150000"/>
              </a:lnSpc>
            </a:pP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710" r="4872"/>
          <a:stretch/>
        </p:blipFill>
        <p:spPr>
          <a:xfrm>
            <a:off x="631179" y="1382601"/>
            <a:ext cx="4751936" cy="42575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79" y="1382601"/>
            <a:ext cx="4761224" cy="42575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91" y="1382601"/>
            <a:ext cx="4815132" cy="4257548"/>
          </a:xfrm>
          <a:prstGeom prst="rect">
            <a:avLst/>
          </a:prstGeom>
        </p:spPr>
      </p:pic>
      <p:pic>
        <p:nvPicPr>
          <p:cNvPr id="9" name="Picture 8"/>
          <p:cNvPicPr>
            <a:picLocks noChangeAspect="1"/>
          </p:cNvPicPr>
          <p:nvPr/>
        </p:nvPicPr>
        <p:blipFill>
          <a:blip r:embed="rId6"/>
          <a:stretch>
            <a:fillRect/>
          </a:stretch>
        </p:blipFill>
        <p:spPr>
          <a:xfrm>
            <a:off x="621891" y="1305979"/>
            <a:ext cx="4669941" cy="5438103"/>
          </a:xfrm>
          <a:prstGeom prst="rect">
            <a:avLst/>
          </a:prstGeom>
        </p:spPr>
      </p:pic>
      <p:sp>
        <p:nvSpPr>
          <p:cNvPr id="11" name="TextBox 10"/>
          <p:cNvSpPr txBox="1"/>
          <p:nvPr/>
        </p:nvSpPr>
        <p:spPr>
          <a:xfrm>
            <a:off x="621891" y="6232634"/>
            <a:ext cx="4669941" cy="484946"/>
          </a:xfrm>
          <a:prstGeom prst="rect">
            <a:avLst/>
          </a:prstGeom>
          <a:solidFill>
            <a:schemeClr val="bg1"/>
          </a:solidFill>
        </p:spPr>
        <p:txBody>
          <a:bodyPr wrap="square" rtlCol="0">
            <a:spAutoFit/>
          </a:bodyPr>
          <a:lstStyle/>
          <a:p>
            <a:endParaRPr lang="en-ZA" dirty="0"/>
          </a:p>
        </p:txBody>
      </p:sp>
      <p:sp>
        <p:nvSpPr>
          <p:cNvPr id="12" name="TextBox 11"/>
          <p:cNvSpPr txBox="1"/>
          <p:nvPr/>
        </p:nvSpPr>
        <p:spPr>
          <a:xfrm>
            <a:off x="530609" y="6642538"/>
            <a:ext cx="4852506" cy="21546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88460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What is required from management ?</a:t>
            </a:r>
            <a:r>
              <a:rPr lang="en-ZA" dirty="0"/>
              <a:t/>
            </a:r>
            <a:br>
              <a:rPr lang="en-ZA" dirty="0"/>
            </a:br>
            <a:endParaRPr lang="en-US" dirty="0"/>
          </a:p>
        </p:txBody>
      </p:sp>
      <p:sp>
        <p:nvSpPr>
          <p:cNvPr id="5" name="Content Placeholder 4"/>
          <p:cNvSpPr>
            <a:spLocks noGrp="1"/>
          </p:cNvSpPr>
          <p:nvPr>
            <p:ph sz="quarter" idx="10"/>
          </p:nvPr>
        </p:nvSpPr>
        <p:spPr>
          <a:xfrm>
            <a:off x="5623965" y="1095772"/>
            <a:ext cx="6214712" cy="5305028"/>
          </a:xfrm>
        </p:spPr>
        <p:txBody>
          <a:bodyPr/>
          <a:lstStyle/>
          <a:p>
            <a:pPr marL="0" indent="0">
              <a:lnSpc>
                <a:spcPct val="150000"/>
              </a:lnSpc>
              <a:buNone/>
            </a:pPr>
            <a:r>
              <a:rPr lang="en-ZA" sz="1400" u="sng" dirty="0" smtClean="0"/>
              <a:t>Prior to the submission of the annual financial statements  and annual performance report for audit:</a:t>
            </a:r>
          </a:p>
          <a:p>
            <a:pPr>
              <a:lnSpc>
                <a:spcPct val="150000"/>
              </a:lnSpc>
            </a:pPr>
            <a:r>
              <a:rPr lang="en-ZA" sz="1400" dirty="0" smtClean="0"/>
              <a:t>Perform interim reviews on the information and schedules supporting the annual financial statements and reported achievements in the annual performance report;</a:t>
            </a:r>
          </a:p>
          <a:p>
            <a:pPr>
              <a:lnSpc>
                <a:spcPct val="150000"/>
              </a:lnSpc>
            </a:pPr>
            <a:r>
              <a:rPr lang="en-ZA" sz="1400" dirty="0" smtClean="0"/>
              <a:t>Make effective use of internal audit during the year in assessing the controls around the information produced and presented;</a:t>
            </a:r>
          </a:p>
          <a:p>
            <a:pPr>
              <a:lnSpc>
                <a:spcPct val="150000"/>
              </a:lnSpc>
            </a:pPr>
            <a:r>
              <a:rPr lang="en-ZA" sz="1400" dirty="0" smtClean="0"/>
              <a:t>Make effective use of the audit committee to scrutinise the information and reports presented and ensure that this is done timeously for corrective action to be taken where needed.</a:t>
            </a:r>
          </a:p>
          <a:p>
            <a:pPr marL="0" indent="0">
              <a:lnSpc>
                <a:spcPct val="150000"/>
              </a:lnSpc>
              <a:buNone/>
            </a:pPr>
            <a:r>
              <a:rPr lang="en-ZA" sz="1400" u="sng" dirty="0" smtClean="0"/>
              <a:t>At legislative timeline</a:t>
            </a:r>
            <a:r>
              <a:rPr lang="en-ZA" sz="1400" dirty="0" smtClean="0"/>
              <a:t>:</a:t>
            </a:r>
          </a:p>
          <a:p>
            <a:pPr>
              <a:lnSpc>
                <a:spcPct val="150000"/>
              </a:lnSpc>
            </a:pPr>
            <a:r>
              <a:rPr lang="en-ZA" sz="1400" dirty="0" smtClean="0"/>
              <a:t>Ensure that you meet the timeline and submit accurate and complete information in support of the annual financial statements and annual performance report.</a:t>
            </a:r>
          </a:p>
          <a:p>
            <a:pPr>
              <a:lnSpc>
                <a:spcPct val="150000"/>
              </a:lnSpc>
            </a:pP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710" r="4872"/>
          <a:stretch/>
        </p:blipFill>
        <p:spPr>
          <a:xfrm>
            <a:off x="631179" y="1382601"/>
            <a:ext cx="4751936" cy="42575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79" y="1382601"/>
            <a:ext cx="4761224" cy="42575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91" y="1382601"/>
            <a:ext cx="4815132" cy="4257548"/>
          </a:xfrm>
          <a:prstGeom prst="rect">
            <a:avLst/>
          </a:prstGeom>
        </p:spPr>
      </p:pic>
      <p:pic>
        <p:nvPicPr>
          <p:cNvPr id="9" name="Picture 8"/>
          <p:cNvPicPr>
            <a:picLocks noChangeAspect="1"/>
          </p:cNvPicPr>
          <p:nvPr/>
        </p:nvPicPr>
        <p:blipFill>
          <a:blip r:embed="rId6"/>
          <a:stretch>
            <a:fillRect/>
          </a:stretch>
        </p:blipFill>
        <p:spPr>
          <a:xfrm>
            <a:off x="621891" y="1305979"/>
            <a:ext cx="4669941" cy="5438103"/>
          </a:xfrm>
          <a:prstGeom prst="rect">
            <a:avLst/>
          </a:prstGeom>
        </p:spPr>
      </p:pic>
      <p:sp>
        <p:nvSpPr>
          <p:cNvPr id="11" name="TextBox 10"/>
          <p:cNvSpPr txBox="1"/>
          <p:nvPr/>
        </p:nvSpPr>
        <p:spPr>
          <a:xfrm>
            <a:off x="621891" y="6232634"/>
            <a:ext cx="4669941" cy="484946"/>
          </a:xfrm>
          <a:prstGeom prst="rect">
            <a:avLst/>
          </a:prstGeom>
          <a:solidFill>
            <a:schemeClr val="bg1"/>
          </a:solidFill>
        </p:spPr>
        <p:txBody>
          <a:bodyPr wrap="square" rtlCol="0">
            <a:spAutoFit/>
          </a:bodyPr>
          <a:lstStyle/>
          <a:p>
            <a:endParaRPr lang="en-ZA" dirty="0"/>
          </a:p>
        </p:txBody>
      </p:sp>
      <p:sp>
        <p:nvSpPr>
          <p:cNvPr id="12" name="TextBox 11"/>
          <p:cNvSpPr txBox="1"/>
          <p:nvPr/>
        </p:nvSpPr>
        <p:spPr>
          <a:xfrm>
            <a:off x="530609" y="6642538"/>
            <a:ext cx="4852506" cy="21546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2761725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we consider to be a complete submission for audit purposes</a:t>
            </a:r>
            <a:endParaRPr lang="en-US" dirty="0"/>
          </a:p>
        </p:txBody>
      </p:sp>
      <p:sp>
        <p:nvSpPr>
          <p:cNvPr id="3" name="Content Placeholder 2"/>
          <p:cNvSpPr>
            <a:spLocks noGrp="1"/>
          </p:cNvSpPr>
          <p:nvPr>
            <p:ph sz="quarter" idx="10"/>
          </p:nvPr>
        </p:nvSpPr>
        <p:spPr>
          <a:xfrm>
            <a:off x="4519339" y="1178657"/>
            <a:ext cx="7111504" cy="5074361"/>
          </a:xfrm>
        </p:spPr>
        <p:txBody>
          <a:bodyPr/>
          <a:lstStyle/>
          <a:p>
            <a:pPr marL="0" indent="0">
              <a:lnSpc>
                <a:spcPct val="150000"/>
              </a:lnSpc>
              <a:spcAft>
                <a:spcPct val="30000"/>
              </a:spcAft>
              <a:buNone/>
            </a:pPr>
            <a:r>
              <a:rPr lang="en-GB" altLang="en-US" sz="1400" dirty="0" smtClean="0"/>
              <a:t>Paragraph 52 of the AG Directive requires that:</a:t>
            </a:r>
          </a:p>
          <a:p>
            <a:pPr>
              <a:lnSpc>
                <a:spcPct val="150000"/>
              </a:lnSpc>
              <a:spcAft>
                <a:spcPct val="30000"/>
              </a:spcAft>
            </a:pPr>
            <a:r>
              <a:rPr lang="en-GB" sz="1400" dirty="0" smtClean="0"/>
              <a:t>The annual </a:t>
            </a:r>
            <a:r>
              <a:rPr lang="en-GB" sz="1400" dirty="0"/>
              <a:t>p</a:t>
            </a:r>
            <a:r>
              <a:rPr lang="en-GB" sz="1400" dirty="0" smtClean="0"/>
              <a:t>erformance </a:t>
            </a:r>
            <a:r>
              <a:rPr lang="en-GB" sz="1400" dirty="0"/>
              <a:t>r</a:t>
            </a:r>
            <a:r>
              <a:rPr lang="en-GB" sz="1400" dirty="0" smtClean="0"/>
              <a:t>eport must not be submitted later than the legislated submission date of the annual financial statements;</a:t>
            </a:r>
            <a:r>
              <a:rPr lang="en-US" sz="1400" dirty="0" smtClean="0"/>
              <a:t>  </a:t>
            </a:r>
          </a:p>
          <a:p>
            <a:pPr>
              <a:lnSpc>
                <a:spcPct val="150000"/>
              </a:lnSpc>
              <a:spcAft>
                <a:spcPct val="30000"/>
              </a:spcAft>
            </a:pPr>
            <a:r>
              <a:rPr lang="en-US" sz="1400" dirty="0" smtClean="0"/>
              <a:t> The trial balance and general ledger that agree with the financial statements, together with the supporting asset register, inventory register and subsidiary ledgers, for receivables and payables, must be submitted together with the annual financial statements.  All information in support of disclosures in the financial statements not included in the general ledgers and subsidiary ledgers must also be submitted concurrently with the financial statements;</a:t>
            </a:r>
          </a:p>
          <a:p>
            <a:pPr>
              <a:lnSpc>
                <a:spcPct val="150000"/>
              </a:lnSpc>
              <a:spcAft>
                <a:spcPct val="30000"/>
              </a:spcAft>
            </a:pPr>
            <a:r>
              <a:rPr lang="en-US" sz="1400" dirty="0" smtClean="0"/>
              <a:t>The strategic development plan and all other documentation and information in support of the annual performance report must </a:t>
            </a:r>
            <a:r>
              <a:rPr lang="en-US" sz="1400" smtClean="0"/>
              <a:t>be submitted at </a:t>
            </a:r>
            <a:r>
              <a:rPr lang="en-US" sz="1400" dirty="0" smtClean="0"/>
              <a:t>the latest with the annual performance report;               </a:t>
            </a:r>
            <a:r>
              <a:rPr lang="en-US" dirty="0" smtClean="0"/>
              <a:t>                                                                  </a:t>
            </a:r>
            <a:endParaRPr lang="en-US" dirty="0"/>
          </a:p>
        </p:txBody>
      </p:sp>
      <p:sp>
        <p:nvSpPr>
          <p:cNvPr id="15" name="Rectangle 14"/>
          <p:cNvSpPr/>
          <p:nvPr/>
        </p:nvSpPr>
        <p:spPr>
          <a:xfrm>
            <a:off x="914400" y="1605789"/>
            <a:ext cx="2942897" cy="4333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08134" y="3525346"/>
            <a:ext cx="1827982" cy="369332"/>
          </a:xfrm>
          <a:prstGeom prst="rect">
            <a:avLst/>
          </a:prstGeom>
          <a:noFill/>
        </p:spPr>
        <p:txBody>
          <a:bodyPr wrap="square" rtlCol="0">
            <a:spAutoFit/>
          </a:bodyPr>
          <a:lstStyle/>
          <a:p>
            <a:r>
              <a:rPr lang="en-US" dirty="0" smtClean="0"/>
              <a:t>Picture here</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79" y="1382600"/>
            <a:ext cx="3310311" cy="45569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90" y="1368024"/>
            <a:ext cx="3027090" cy="4571529"/>
          </a:xfrm>
          <a:prstGeom prst="rect">
            <a:avLst/>
          </a:prstGeom>
        </p:spPr>
      </p:pic>
      <p:pic>
        <p:nvPicPr>
          <p:cNvPr id="11" name="Picture 10"/>
          <p:cNvPicPr>
            <a:picLocks noChangeAspect="1"/>
          </p:cNvPicPr>
          <p:nvPr/>
        </p:nvPicPr>
        <p:blipFill>
          <a:blip r:embed="rId5"/>
          <a:stretch>
            <a:fillRect/>
          </a:stretch>
        </p:blipFill>
        <p:spPr>
          <a:xfrm>
            <a:off x="609489" y="1278586"/>
            <a:ext cx="3626628" cy="5438103"/>
          </a:xfrm>
          <a:prstGeom prst="rect">
            <a:avLst/>
          </a:prstGeom>
        </p:spPr>
      </p:pic>
      <p:sp>
        <p:nvSpPr>
          <p:cNvPr id="18" name="TextBox 17"/>
          <p:cNvSpPr txBox="1"/>
          <p:nvPr/>
        </p:nvSpPr>
        <p:spPr>
          <a:xfrm>
            <a:off x="587799" y="6242892"/>
            <a:ext cx="4804602" cy="473798"/>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1112778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we consider to be a complete submission for audit purposes</a:t>
            </a:r>
            <a:endParaRPr lang="en-US" dirty="0"/>
          </a:p>
        </p:txBody>
      </p:sp>
      <p:sp>
        <p:nvSpPr>
          <p:cNvPr id="3" name="Content Placeholder 2"/>
          <p:cNvSpPr>
            <a:spLocks noGrp="1"/>
          </p:cNvSpPr>
          <p:nvPr>
            <p:ph sz="quarter" idx="10"/>
          </p:nvPr>
        </p:nvSpPr>
        <p:spPr>
          <a:xfrm>
            <a:off x="4519339" y="1178657"/>
            <a:ext cx="7111504" cy="5074361"/>
          </a:xfrm>
        </p:spPr>
        <p:txBody>
          <a:bodyPr/>
          <a:lstStyle/>
          <a:p>
            <a:pPr>
              <a:lnSpc>
                <a:spcPct val="150000"/>
              </a:lnSpc>
              <a:spcAft>
                <a:spcPct val="30000"/>
              </a:spcAft>
            </a:pPr>
            <a:r>
              <a:rPr lang="en-GB" sz="1800" dirty="0" smtClean="0"/>
              <a:t>All documentation and information in support of the financial statements, reported performance against predetermined objectives and compliance with legislation must be available on request and be retrievable within a reasonable time, as agreed per the engagement letter;  </a:t>
            </a:r>
            <a:endParaRPr lang="en-US" sz="1800" dirty="0" smtClean="0"/>
          </a:p>
          <a:p>
            <a:pPr>
              <a:lnSpc>
                <a:spcPct val="150000"/>
              </a:lnSpc>
              <a:spcAft>
                <a:spcPct val="30000"/>
              </a:spcAft>
            </a:pPr>
            <a:r>
              <a:rPr lang="en-US" sz="1800" dirty="0" smtClean="0"/>
              <a:t> The withdrawal or resubmission of financial statements submitted for auditing are not permitted; the financial statements and performance results may only be adjusted for matters identified during the audit.</a:t>
            </a:r>
            <a:endParaRPr lang="en-US" sz="1800" dirty="0"/>
          </a:p>
        </p:txBody>
      </p:sp>
      <p:sp>
        <p:nvSpPr>
          <p:cNvPr id="15" name="Rectangle 14"/>
          <p:cNvSpPr/>
          <p:nvPr/>
        </p:nvSpPr>
        <p:spPr>
          <a:xfrm>
            <a:off x="914400" y="1605789"/>
            <a:ext cx="2942897" cy="4333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08134" y="3525346"/>
            <a:ext cx="1827982" cy="369332"/>
          </a:xfrm>
          <a:prstGeom prst="rect">
            <a:avLst/>
          </a:prstGeom>
          <a:noFill/>
        </p:spPr>
        <p:txBody>
          <a:bodyPr wrap="square" rtlCol="0">
            <a:spAutoFit/>
          </a:bodyPr>
          <a:lstStyle/>
          <a:p>
            <a:r>
              <a:rPr lang="en-US" dirty="0" smtClean="0"/>
              <a:t>Picture here</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79" y="1382600"/>
            <a:ext cx="3310311" cy="45569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90" y="1368024"/>
            <a:ext cx="3027090" cy="4571529"/>
          </a:xfrm>
          <a:prstGeom prst="rect">
            <a:avLst/>
          </a:prstGeom>
        </p:spPr>
      </p:pic>
      <p:pic>
        <p:nvPicPr>
          <p:cNvPr id="11" name="Picture 10"/>
          <p:cNvPicPr>
            <a:picLocks noChangeAspect="1"/>
          </p:cNvPicPr>
          <p:nvPr/>
        </p:nvPicPr>
        <p:blipFill>
          <a:blip r:embed="rId5"/>
          <a:stretch>
            <a:fillRect/>
          </a:stretch>
        </p:blipFill>
        <p:spPr>
          <a:xfrm>
            <a:off x="609489" y="1278586"/>
            <a:ext cx="3626628" cy="5438103"/>
          </a:xfrm>
          <a:prstGeom prst="rect">
            <a:avLst/>
          </a:prstGeom>
        </p:spPr>
      </p:pic>
      <p:sp>
        <p:nvSpPr>
          <p:cNvPr id="18" name="TextBox 17"/>
          <p:cNvSpPr txBox="1"/>
          <p:nvPr/>
        </p:nvSpPr>
        <p:spPr>
          <a:xfrm>
            <a:off x="587799" y="6242892"/>
            <a:ext cx="4804602" cy="473798"/>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1874033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B81E71C805E148B4B8E341B49BE5DB" ma:contentTypeVersion="0" ma:contentTypeDescription="Create a new document." ma:contentTypeScope="" ma:versionID="6b6f0fd59040139e0c8ee0aa896c53cc">
  <xsd:schema xmlns:xsd="http://www.w3.org/2001/XMLSchema" xmlns:xs="http://www.w3.org/2001/XMLSchema" xmlns:p="http://schemas.microsoft.com/office/2006/metadata/properties" xmlns:ns2="db9a61e7-e58b-4a0f-a1f0-f0fe15068406" targetNamespace="http://schemas.microsoft.com/office/2006/metadata/properties" ma:root="true" ma:fieldsID="d914b10a75e36c255acfec3bf11d50f3" ns2:_="">
    <xsd:import namespace="db9a61e7-e58b-4a0f-a1f0-f0fe1506840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a61e7-e58b-4a0f-a1f0-f0fe1506840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8E04DB-62C2-463F-81FB-CAFEDD87C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a61e7-e58b-4a0f-a1f0-f0fe150684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FDA00E-8359-4272-B09C-BBD13620642F}">
  <ds:schemaRefs>
    <ds:schemaRef ds:uri="http://schemas.microsoft.com/sharepoint/events"/>
  </ds:schemaRefs>
</ds:datastoreItem>
</file>

<file path=customXml/itemProps3.xml><?xml version="1.0" encoding="utf-8"?>
<ds:datastoreItem xmlns:ds="http://schemas.openxmlformats.org/officeDocument/2006/customXml" ds:itemID="{389E3579-B11F-4943-B50B-5D54D9812412}">
  <ds:schemaRefs>
    <ds:schemaRef ds:uri="http://schemas.microsoft.com/sharepoint/v3/contenttype/forms"/>
  </ds:schemaRefs>
</ds:datastoreItem>
</file>

<file path=customXml/itemProps4.xml><?xml version="1.0" encoding="utf-8"?>
<ds:datastoreItem xmlns:ds="http://schemas.openxmlformats.org/officeDocument/2006/customXml" ds:itemID="{94795337-C051-4DA2-985E-BB1D84730014}">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db9a61e7-e58b-4a0f-a1f0-f0fe15068406"/>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1174</TotalTime>
  <Words>2287</Words>
  <Application>Microsoft Office PowerPoint</Application>
  <PresentationFormat>Widescreen</PresentationFormat>
  <Paragraphs>235</Paragraphs>
  <Slides>27</Slides>
  <Notes>19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27</vt:i4>
      </vt:variant>
    </vt:vector>
  </HeadingPairs>
  <TitlesOfParts>
    <vt:vector size="34" baseType="lpstr">
      <vt:lpstr>Arial</vt:lpstr>
      <vt:lpstr>Calibri</vt:lpstr>
      <vt:lpstr>Century Gothic</vt:lpstr>
      <vt:lpstr>1_Office Theme</vt:lpstr>
      <vt:lpstr>Office Theme</vt:lpstr>
      <vt:lpstr>3_Custom Design</vt:lpstr>
      <vt:lpstr>4_Custom Design</vt:lpstr>
      <vt:lpstr>PowerPoint Presentation</vt:lpstr>
      <vt:lpstr>PowerPoint Presentation</vt:lpstr>
      <vt:lpstr>AGSA ASPIRATIONS AND ACCOUNTABILITY MODEL</vt:lpstr>
      <vt:lpstr>Aspirations of the AGSA </vt:lpstr>
      <vt:lpstr>Accountability Model </vt:lpstr>
      <vt:lpstr>Auditing scope in Gauteng  </vt:lpstr>
      <vt:lpstr>What is required from management ? </vt:lpstr>
      <vt:lpstr>What we consider to be a complete submission for audit purposes</vt:lpstr>
      <vt:lpstr>What we consider to be a complete submission for audit purposes</vt:lpstr>
      <vt:lpstr>Non-compliance and material corrections</vt:lpstr>
      <vt:lpstr>BACKGROUND TO MSCOA</vt:lpstr>
      <vt:lpstr>Reflections on the history of MSCOA </vt:lpstr>
      <vt:lpstr> Advantages of MSCOA</vt:lpstr>
      <vt:lpstr>CURRENT STATUS OF MSCOA IMPLEMENTATION AT MUNICIPALITIES</vt:lpstr>
      <vt:lpstr>Current status at municipalities – post 1 July 2017  </vt:lpstr>
      <vt:lpstr>MSCOA AND THE AUDIT VALUE CHAIN  </vt:lpstr>
      <vt:lpstr>Impact of MSCOA on the audit process </vt:lpstr>
      <vt:lpstr> Impact of  MSCOA on the audit process</vt:lpstr>
      <vt:lpstr>Impact of MSCOA on the audit process</vt:lpstr>
      <vt:lpstr>Impact of MSCOA on the audit process</vt:lpstr>
      <vt:lpstr>Impact of MSCOA on the audit process</vt:lpstr>
      <vt:lpstr>Data migration process</vt:lpstr>
      <vt:lpstr>Role of Internal Audit in the implementation of MSCOA</vt:lpstr>
      <vt:lpstr>Role of Internal Audit in the implementation of MSCOA</vt:lpstr>
      <vt:lpstr>Role of Internal Audit in the implementation of MSCOA</vt:lpstr>
      <vt:lpstr>THANK YOU</vt:lpstr>
      <vt:lpstr>Our social media platforms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Sefako,Makhosazane</cp:lastModifiedBy>
  <cp:revision>91</cp:revision>
  <dcterms:created xsi:type="dcterms:W3CDTF">2019-03-13T13:21:24Z</dcterms:created>
  <dcterms:modified xsi:type="dcterms:W3CDTF">2019-06-21T10:59:20Z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0x01010034B81E71C805E148B4B8E341B49BE5DB</vt:lpwstr>
  </property>
</Properties>
</file>