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2" r:id="rId4"/>
    <p:sldId id="262" r:id="rId5"/>
    <p:sldId id="264" r:id="rId6"/>
    <p:sldId id="271" r:id="rId7"/>
    <p:sldId id="270" r:id="rId8"/>
    <p:sldId id="268" r:id="rId9"/>
    <p:sldId id="265" r:id="rId10"/>
    <p:sldId id="267" r:id="rId11"/>
    <p:sldId id="266" r:id="rId12"/>
    <p:sldId id="263" r:id="rId13"/>
    <p:sldId id="274" r:id="rId14"/>
    <p:sldId id="273" r:id="rId15"/>
    <p:sldId id="269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0C8"/>
    <a:srgbClr val="209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>
      <p:cViewPr varScale="1">
        <p:scale>
          <a:sx n="60" d="100"/>
          <a:sy n="60" d="100"/>
        </p:scale>
        <p:origin x="14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7858-EAFE-49CE-86FF-B0BBC229ACBB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EA0A4-BF1B-4304-BB16-748FEC2DDA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103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068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7251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065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0475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5481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116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7303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GRAP 20 – As entities had a choice of using IPSAS 20 or GRAP 20, the changes to the related party disclosures should be minimal.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767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Measurement of assets: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Determining fair value – ongoing challenge not just once off.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Applying judgements – useful lives, residual values.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Fully depreciated assets still in use.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dirty="0"/>
          </a:p>
          <a:p>
            <a:pPr marL="0" indent="0">
              <a:buFont typeface="Arial" panose="020B0604020202020204" pitchFamily="34" charset="0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EA0A4-BF1B-4304-BB16-748FEC2DDA86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078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1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854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327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927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8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992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384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306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915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61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125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8511-9BE9-4320-ABA3-98C7D8A936C7}" type="datetimeFigureOut">
              <a:rPr lang="en-ZA" smtClean="0"/>
              <a:t>2019/07/17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279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sb.co.z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sb.co.z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B857F405-83E0-442D-8D3B-F44B8F9385D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54113" y="1498862"/>
            <a:ext cx="7245350" cy="2841363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13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10100" b="1" dirty="0">
                <a:latin typeface="Arial" panose="020B0604020202020204" pitchFamily="34" charset="0"/>
                <a:cs typeface="Arial" panose="020B0604020202020204" pitchFamily="34" charset="0"/>
              </a:rPr>
              <a:t>Update on Standards of GRAP </a:t>
            </a:r>
          </a:p>
          <a:p>
            <a:pPr eaLnBrk="1" hangingPunct="1">
              <a:lnSpc>
                <a:spcPct val="13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10100" b="1" dirty="0">
                <a:latin typeface="Arial" panose="020B0604020202020204" pitchFamily="34" charset="0"/>
                <a:cs typeface="Arial" panose="020B0604020202020204" pitchFamily="34" charset="0"/>
              </a:rPr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696301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a glance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3F8A53-7DF7-426C-8D6F-0BDBA838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488369"/>
              </p:ext>
            </p:extLst>
          </p:nvPr>
        </p:nvGraphicFramePr>
        <p:xfrm>
          <a:off x="479425" y="1583911"/>
          <a:ext cx="840105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val="1447106123"/>
                    </a:ext>
                  </a:extLst>
                </a:gridCol>
                <a:gridCol w="6970395">
                  <a:extLst>
                    <a:ext uri="{9D8B030D-6E8A-4147-A177-3AD203B41FA5}">
                      <a16:colId xmlns:a16="http://schemas.microsoft.com/office/drawing/2014/main" val="247573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consider?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5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by Principals and Agents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 whether a principal-agent arrangement exists.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is principal and agent.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Disclosure.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 – Retrospective, but not for transactions completed on effective date.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667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Adjustments to Revenue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Statutory revenue transactions, subject to an appeal, objection or similar process 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how to adjust revenue already recognised based on outcome of decision.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Error or change in estimate.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Review policies, systems to identify when each scenario occurs.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Transition. 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99902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5265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813" y="647437"/>
            <a:ext cx="7817618" cy="702896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Preparing for implementation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FEE31A4-97B4-4D65-94B9-A9A7E316C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29270" cy="4351338"/>
          </a:xfrm>
        </p:spPr>
        <p:txBody>
          <a:bodyPr>
            <a:normAutofit/>
          </a:bodyPr>
          <a:lstStyle/>
          <a:p>
            <a:pPr marL="446088" indent="-446088"/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GRAP Guidelines still need to be developed by OAG. </a:t>
            </a:r>
          </a:p>
          <a:p>
            <a:pPr marL="446088" indent="-446088"/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If Standard is effective from 1 July 2019, do not wait until 30 June 2020 to understand the implications. </a:t>
            </a:r>
          </a:p>
          <a:p>
            <a:pPr marL="446088" indent="-446088"/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Start early so that there is time to adjust policies, processes, systems. </a:t>
            </a:r>
          </a:p>
        </p:txBody>
      </p:sp>
    </p:spTree>
    <p:extLst>
      <p:ext uri="{BB962C8B-B14F-4D97-AF65-F5344CB8AC3E}">
        <p14:creationId xmlns:p14="http://schemas.microsoft.com/office/powerpoint/2010/main" val="179909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Newly issued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graphicFrame>
        <p:nvGraphicFramePr>
          <p:cNvPr id="22" name="Content Placeholder 3">
            <a:extLst>
              <a:ext uri="{FF2B5EF4-FFF2-40B4-BE49-F238E27FC236}">
                <a16:creationId xmlns:a16="http://schemas.microsoft.com/office/drawing/2014/main" id="{924C41DE-EA16-4CB9-9CD7-81731C041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02355"/>
              </p:ext>
            </p:extLst>
          </p:nvPr>
        </p:nvGraphicFramePr>
        <p:xfrm>
          <a:off x="457200" y="1724114"/>
          <a:ext cx="8507288" cy="395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0150">
                  <a:extLst>
                    <a:ext uri="{9D8B030D-6E8A-4147-A177-3AD203B41FA5}">
                      <a16:colId xmlns:a16="http://schemas.microsoft.com/office/drawing/2014/main" val="2121835623"/>
                    </a:ext>
                  </a:extLst>
                </a:gridCol>
                <a:gridCol w="2467138">
                  <a:extLst>
                    <a:ext uri="{9D8B030D-6E8A-4147-A177-3AD203B41FA5}">
                      <a16:colId xmlns:a16="http://schemas.microsoft.com/office/drawing/2014/main" val="843713583"/>
                    </a:ext>
                  </a:extLst>
                </a:gridCol>
              </a:tblGrid>
              <a:tr h="39181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Pronouncement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65842"/>
                  </a:ext>
                </a:extLst>
              </a:tr>
              <a:tr h="98873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 on Accounting for Landfill Sites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Guideline.</a:t>
                      </a:r>
                    </a:p>
                    <a:p>
                      <a:r>
                        <a:rPr lang="en-ZA" sz="1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 – date linked to amendments to GRAP 17 in proposed Improvements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9207"/>
                  </a:ext>
                </a:extLst>
              </a:tr>
              <a:tr h="685261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 on The Application of Materiality in Financial Statements 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Guideline. Voluntary initially, will become mandatory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4434"/>
                  </a:ext>
                </a:extLst>
              </a:tr>
              <a:tr h="499262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Amendments to GRAP 1 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amendments approved. </a:t>
                      </a:r>
                    </a:p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1 April 2020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6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099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Newly issued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graphicFrame>
        <p:nvGraphicFramePr>
          <p:cNvPr id="22" name="Content Placeholder 3">
            <a:extLst>
              <a:ext uri="{FF2B5EF4-FFF2-40B4-BE49-F238E27FC236}">
                <a16:creationId xmlns:a16="http://schemas.microsoft.com/office/drawing/2014/main" id="{924C41DE-EA16-4CB9-9CD7-81731C041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071904"/>
              </p:ext>
            </p:extLst>
          </p:nvPr>
        </p:nvGraphicFramePr>
        <p:xfrm>
          <a:off x="457200" y="1724114"/>
          <a:ext cx="8507288" cy="308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0150">
                  <a:extLst>
                    <a:ext uri="{9D8B030D-6E8A-4147-A177-3AD203B41FA5}">
                      <a16:colId xmlns:a16="http://schemas.microsoft.com/office/drawing/2014/main" val="2121835623"/>
                    </a:ext>
                  </a:extLst>
                </a:gridCol>
                <a:gridCol w="2467138">
                  <a:extLst>
                    <a:ext uri="{9D8B030D-6E8A-4147-A177-3AD203B41FA5}">
                      <a16:colId xmlns:a16="http://schemas.microsoft.com/office/drawing/2014/main" val="843713583"/>
                    </a:ext>
                  </a:extLst>
                </a:gridCol>
              </a:tblGrid>
              <a:tr h="39181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Pronouncement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65842"/>
                  </a:ext>
                </a:extLst>
              </a:tr>
              <a:tr h="134604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Amendments to GRAP 104 </a:t>
                      </a:r>
                      <a:r>
                        <a:rPr lang="en-ZA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Instruments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changes issued. </a:t>
                      </a:r>
                    </a:p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Transitional provisions  and effective date issued for comment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141330"/>
                  </a:ext>
                </a:extLst>
              </a:tr>
              <a:tr h="134604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Transitional Provisions for the Standard of GRAP on Financial Instruments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Exposure Draft – comment deadline 29 November 2019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2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473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Newly issued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graphicFrame>
        <p:nvGraphicFramePr>
          <p:cNvPr id="22" name="Content Placeholder 3">
            <a:extLst>
              <a:ext uri="{FF2B5EF4-FFF2-40B4-BE49-F238E27FC236}">
                <a16:creationId xmlns:a16="http://schemas.microsoft.com/office/drawing/2014/main" id="{924C41DE-EA16-4CB9-9CD7-81731C041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069055"/>
              </p:ext>
            </p:extLst>
          </p:nvPr>
        </p:nvGraphicFramePr>
        <p:xfrm>
          <a:off x="457200" y="1724114"/>
          <a:ext cx="8507288" cy="362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0150">
                  <a:extLst>
                    <a:ext uri="{9D8B030D-6E8A-4147-A177-3AD203B41FA5}">
                      <a16:colId xmlns:a16="http://schemas.microsoft.com/office/drawing/2014/main" val="2121835623"/>
                    </a:ext>
                  </a:extLst>
                </a:gridCol>
                <a:gridCol w="2467138">
                  <a:extLst>
                    <a:ext uri="{9D8B030D-6E8A-4147-A177-3AD203B41FA5}">
                      <a16:colId xmlns:a16="http://schemas.microsoft.com/office/drawing/2014/main" val="843713583"/>
                    </a:ext>
                  </a:extLst>
                </a:gridCol>
              </a:tblGrid>
              <a:tr h="39181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Pronouncement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65842"/>
                  </a:ext>
                </a:extLst>
              </a:tr>
              <a:tr h="669801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 on GRAP for ‘small entities’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Paper being developed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9207"/>
                  </a:ext>
                </a:extLst>
              </a:tr>
              <a:tr h="685261">
                <a:tc>
                  <a:txBody>
                    <a:bodyPr/>
                    <a:lstStyle/>
                    <a:p>
                      <a:pPr marL="361950" indent="0"/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Transversal issues emerging on the application of GRAP:</a:t>
                      </a:r>
                    </a:p>
                    <a:p>
                      <a:pPr marL="64770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non-current assets. </a:t>
                      </a:r>
                    </a:p>
                    <a:p>
                      <a:pPr marL="64770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Technicality and relevance of aspects of Standards. </a:t>
                      </a:r>
                    </a:p>
                    <a:p>
                      <a:pPr marL="64770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Keeping up to date with changes. </a:t>
                      </a:r>
                    </a:p>
                    <a:p>
                      <a:pPr marL="64770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Applying materiality.</a:t>
                      </a:r>
                    </a:p>
                    <a:p>
                      <a:pPr marL="64770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instruments. </a:t>
                      </a:r>
                    </a:p>
                    <a:p>
                      <a:pPr marL="64770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Disclosures for (small) entities. </a:t>
                      </a:r>
                    </a:p>
                    <a:p>
                      <a:pPr marL="64770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Year-end adjustments. 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4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88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Newly issued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graphicFrame>
        <p:nvGraphicFramePr>
          <p:cNvPr id="22" name="Content Placeholder 3">
            <a:extLst>
              <a:ext uri="{FF2B5EF4-FFF2-40B4-BE49-F238E27FC236}">
                <a16:creationId xmlns:a16="http://schemas.microsoft.com/office/drawing/2014/main" id="{924C41DE-EA16-4CB9-9CD7-81731C041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515419"/>
              </p:ext>
            </p:extLst>
          </p:nvPr>
        </p:nvGraphicFramePr>
        <p:xfrm>
          <a:off x="457200" y="1724114"/>
          <a:ext cx="8507288" cy="2294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0150">
                  <a:extLst>
                    <a:ext uri="{9D8B030D-6E8A-4147-A177-3AD203B41FA5}">
                      <a16:colId xmlns:a16="http://schemas.microsoft.com/office/drawing/2014/main" val="2121835623"/>
                    </a:ext>
                  </a:extLst>
                </a:gridCol>
                <a:gridCol w="2467138">
                  <a:extLst>
                    <a:ext uri="{9D8B030D-6E8A-4147-A177-3AD203B41FA5}">
                      <a16:colId xmlns:a16="http://schemas.microsoft.com/office/drawing/2014/main" val="843713583"/>
                    </a:ext>
                  </a:extLst>
                </a:gridCol>
              </a:tblGrid>
              <a:tr h="39181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Pronouncement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65842"/>
                  </a:ext>
                </a:extLst>
              </a:tr>
              <a:tr h="988735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Improvements to Standards of GRAP (2019)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Exposure Draft – comment deadline 31 October 2019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9207"/>
                  </a:ext>
                </a:extLst>
              </a:tr>
              <a:tr h="499262"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programme 2021-2023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to be published with new 5 year strategic plan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6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07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03651" y="1570814"/>
            <a:ext cx="0" cy="3710227"/>
          </a:xfrm>
          <a:prstGeom prst="line">
            <a:avLst/>
          </a:prstGeom>
          <a:ln w="19050">
            <a:solidFill>
              <a:srgbClr val="2CBA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4689814-35DE-45A9-913E-A8274183D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395" y="1123527"/>
            <a:ext cx="4944387" cy="46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97158-4966-4A95-982F-D0FC5B799992}"/>
              </a:ext>
            </a:extLst>
          </p:cNvPr>
          <p:cNvSpPr txBox="1"/>
          <p:nvPr/>
        </p:nvSpPr>
        <p:spPr>
          <a:xfrm>
            <a:off x="243844" y="3425927"/>
            <a:ext cx="7802876" cy="3762568"/>
          </a:xfrm>
          <a:custGeom>
            <a:avLst/>
            <a:gdLst>
              <a:gd name="connsiteX0" fmla="*/ 0 w 7201988"/>
              <a:gd name="connsiteY0" fmla="*/ 0 h 2264229"/>
              <a:gd name="connsiteX1" fmla="*/ 7201988 w 7201988"/>
              <a:gd name="connsiteY1" fmla="*/ 0 h 2264229"/>
              <a:gd name="connsiteX2" fmla="*/ 7201988 w 7201988"/>
              <a:gd name="connsiteY2" fmla="*/ 2264229 h 2264229"/>
              <a:gd name="connsiteX3" fmla="*/ 0 w 7201988"/>
              <a:gd name="connsiteY3" fmla="*/ 2264229 h 2264229"/>
              <a:gd name="connsiteX4" fmla="*/ 0 w 7201988"/>
              <a:gd name="connsiteY4" fmla="*/ 0 h 2264229"/>
              <a:gd name="connsiteX0" fmla="*/ 0 w 7410994"/>
              <a:gd name="connsiteY0" fmla="*/ 0 h 3622766"/>
              <a:gd name="connsiteX1" fmla="*/ 7410994 w 7410994"/>
              <a:gd name="connsiteY1" fmla="*/ 1358537 h 3622766"/>
              <a:gd name="connsiteX2" fmla="*/ 7410994 w 7410994"/>
              <a:gd name="connsiteY2" fmla="*/ 3622766 h 3622766"/>
              <a:gd name="connsiteX3" fmla="*/ 209006 w 7410994"/>
              <a:gd name="connsiteY3" fmla="*/ 3622766 h 3622766"/>
              <a:gd name="connsiteX4" fmla="*/ 0 w 7410994"/>
              <a:gd name="connsiteY4" fmla="*/ 0 h 3622766"/>
              <a:gd name="connsiteX0" fmla="*/ 0 w 7550331"/>
              <a:gd name="connsiteY0" fmla="*/ 60960 h 3683726"/>
              <a:gd name="connsiteX1" fmla="*/ 7550331 w 7550331"/>
              <a:gd name="connsiteY1" fmla="*/ 0 h 3683726"/>
              <a:gd name="connsiteX2" fmla="*/ 7410994 w 7550331"/>
              <a:gd name="connsiteY2" fmla="*/ 3683726 h 3683726"/>
              <a:gd name="connsiteX3" fmla="*/ 209006 w 7550331"/>
              <a:gd name="connsiteY3" fmla="*/ 3683726 h 3683726"/>
              <a:gd name="connsiteX4" fmla="*/ 0 w 7550331"/>
              <a:gd name="connsiteY4" fmla="*/ 60960 h 3683726"/>
              <a:gd name="connsiteX0" fmla="*/ 0 w 7611291"/>
              <a:gd name="connsiteY0" fmla="*/ 60960 h 3692435"/>
              <a:gd name="connsiteX1" fmla="*/ 7550331 w 7611291"/>
              <a:gd name="connsiteY1" fmla="*/ 0 h 3692435"/>
              <a:gd name="connsiteX2" fmla="*/ 7611291 w 7611291"/>
              <a:gd name="connsiteY2" fmla="*/ 3692435 h 3692435"/>
              <a:gd name="connsiteX3" fmla="*/ 209006 w 7611291"/>
              <a:gd name="connsiteY3" fmla="*/ 3683726 h 3692435"/>
              <a:gd name="connsiteX4" fmla="*/ 0 w 7611291"/>
              <a:gd name="connsiteY4" fmla="*/ 60960 h 3692435"/>
              <a:gd name="connsiteX0" fmla="*/ 0 w 7611291"/>
              <a:gd name="connsiteY0" fmla="*/ 60960 h 4544910"/>
              <a:gd name="connsiteX1" fmla="*/ 7550331 w 7611291"/>
              <a:gd name="connsiteY1" fmla="*/ 0 h 4544910"/>
              <a:gd name="connsiteX2" fmla="*/ 7611291 w 7611291"/>
              <a:gd name="connsiteY2" fmla="*/ 3692435 h 4544910"/>
              <a:gd name="connsiteX3" fmla="*/ 209006 w 7611291"/>
              <a:gd name="connsiteY3" fmla="*/ 3683726 h 4544910"/>
              <a:gd name="connsiteX4" fmla="*/ 0 w 7611291"/>
              <a:gd name="connsiteY4" fmla="*/ 60960 h 4544910"/>
              <a:gd name="connsiteX0" fmla="*/ 0 w 7611291"/>
              <a:gd name="connsiteY0" fmla="*/ 60960 h 4884489"/>
              <a:gd name="connsiteX1" fmla="*/ 7550331 w 7611291"/>
              <a:gd name="connsiteY1" fmla="*/ 0 h 4884489"/>
              <a:gd name="connsiteX2" fmla="*/ 7611291 w 7611291"/>
              <a:gd name="connsiteY2" fmla="*/ 3692435 h 4884489"/>
              <a:gd name="connsiteX3" fmla="*/ 278675 w 7611291"/>
              <a:gd name="connsiteY3" fmla="*/ 4632960 h 4884489"/>
              <a:gd name="connsiteX4" fmla="*/ 0 w 7611291"/>
              <a:gd name="connsiteY4" fmla="*/ 60960 h 4884489"/>
              <a:gd name="connsiteX0" fmla="*/ 0 w 7550331"/>
              <a:gd name="connsiteY0" fmla="*/ 60960 h 5170601"/>
              <a:gd name="connsiteX1" fmla="*/ 7550331 w 7550331"/>
              <a:gd name="connsiteY1" fmla="*/ 0 h 5170601"/>
              <a:gd name="connsiteX2" fmla="*/ 7515497 w 7550331"/>
              <a:gd name="connsiteY2" fmla="*/ 4180115 h 5170601"/>
              <a:gd name="connsiteX3" fmla="*/ 278675 w 7550331"/>
              <a:gd name="connsiteY3" fmla="*/ 4632960 h 5170601"/>
              <a:gd name="connsiteX4" fmla="*/ 0 w 7550331"/>
              <a:gd name="connsiteY4" fmla="*/ 60960 h 517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0331" h="5170601">
                <a:moveTo>
                  <a:pt x="0" y="60960"/>
                </a:moveTo>
                <a:lnTo>
                  <a:pt x="7550331" y="0"/>
                </a:lnTo>
                <a:lnTo>
                  <a:pt x="7515497" y="4180115"/>
                </a:lnTo>
                <a:cubicBezTo>
                  <a:pt x="5100320" y="6101806"/>
                  <a:pt x="2746103" y="4635863"/>
                  <a:pt x="278675" y="4632960"/>
                </a:cubicBezTo>
                <a:lnTo>
                  <a:pt x="0" y="6096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>
              <a:spcBef>
                <a:spcPct val="75000"/>
              </a:spcBef>
            </a:pPr>
            <a:r>
              <a:rPr lang="en-ZA" altLang="en-US" dirty="0"/>
              <a:t>Tel: (011) 697-0660</a:t>
            </a:r>
          </a:p>
          <a:p>
            <a:pPr>
              <a:spcBef>
                <a:spcPct val="75000"/>
              </a:spcBef>
            </a:pPr>
            <a:r>
              <a:rPr lang="en-ZA" altLang="en-US" dirty="0"/>
              <a:t>Fax: (011) 697-0666</a:t>
            </a:r>
          </a:p>
          <a:p>
            <a:pPr>
              <a:spcBef>
                <a:spcPct val="75000"/>
              </a:spcBef>
            </a:pPr>
            <a:r>
              <a:rPr lang="en-ZA" altLang="en-US" dirty="0"/>
              <a:t>Email: </a:t>
            </a:r>
            <a:r>
              <a:rPr lang="en-ZA" altLang="en-US" dirty="0">
                <a:solidFill>
                  <a:srgbClr val="A8D0C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info@asb.co.za</a:t>
            </a:r>
            <a:endParaRPr lang="en-ZA" altLang="en-US" dirty="0">
              <a:solidFill>
                <a:srgbClr val="A8D0C8"/>
              </a:solidFill>
            </a:endParaRPr>
          </a:p>
          <a:p>
            <a:pPr>
              <a:spcBef>
                <a:spcPct val="75000"/>
              </a:spcBef>
            </a:pPr>
            <a:r>
              <a:rPr lang="en-ZA" altLang="en-US" dirty="0"/>
              <a:t>Website: </a:t>
            </a:r>
            <a:r>
              <a:rPr lang="en-ZA" altLang="en-US" dirty="0">
                <a:solidFill>
                  <a:srgbClr val="A8D0C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www.asb.co.za</a:t>
            </a:r>
            <a:endParaRPr lang="en-ZA" altLang="en-US" dirty="0">
              <a:solidFill>
                <a:srgbClr val="A8D0C8"/>
              </a:solidFill>
            </a:endParaRPr>
          </a:p>
          <a:p>
            <a:pPr>
              <a:spcBef>
                <a:spcPct val="75000"/>
              </a:spcBef>
            </a:pPr>
            <a:r>
              <a:rPr lang="en-ZA" altLang="en-US" dirty="0"/>
              <a:t>     </a:t>
            </a:r>
          </a:p>
          <a:p>
            <a:pPr>
              <a:spcBef>
                <a:spcPct val="75000"/>
              </a:spcBef>
            </a:pPr>
            <a:endParaRPr lang="en-ZA" altLang="en-US" dirty="0"/>
          </a:p>
          <a:p>
            <a:pPr>
              <a:spcBef>
                <a:spcPct val="75000"/>
              </a:spcBef>
            </a:pPr>
            <a:endParaRPr lang="en-ZA" altLang="en-US" dirty="0"/>
          </a:p>
          <a:p>
            <a:pPr>
              <a:spcBef>
                <a:spcPct val="75000"/>
              </a:spcBef>
            </a:pPr>
            <a:endParaRPr lang="en-GB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49D30-F48D-4D3C-A2AC-B6E9C37F1728}"/>
              </a:ext>
            </a:extLst>
          </p:cNvPr>
          <p:cNvSpPr txBox="1"/>
          <p:nvPr/>
        </p:nvSpPr>
        <p:spPr>
          <a:xfrm>
            <a:off x="243844" y="2612572"/>
            <a:ext cx="224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altLang="en-US" sz="2400" b="1" dirty="0">
                <a:solidFill>
                  <a:srgbClr val="209889"/>
                </a:solidFill>
              </a:rPr>
              <a:t>Contact</a:t>
            </a:r>
            <a:r>
              <a:rPr lang="en-ZA" altLang="en-US" sz="3200" b="1" dirty="0"/>
              <a:t> </a:t>
            </a:r>
            <a:r>
              <a:rPr lang="en-ZA" altLang="en-US" sz="2400" b="1" dirty="0">
                <a:solidFill>
                  <a:srgbClr val="209889"/>
                </a:solidFill>
              </a:rPr>
              <a:t>details</a:t>
            </a:r>
            <a:endParaRPr lang="en-ZA" sz="2400" dirty="0">
              <a:solidFill>
                <a:srgbClr val="209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2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alt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The views and opinions expressed in this presentation are those of the individual. Official positions of the ASB on accounting matters are determined only after extensive due process and deliberation</a:t>
            </a:r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823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854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348A333-7477-4D52-BF92-1D8251959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60505"/>
          </a:xfrm>
        </p:spPr>
        <p:txBody>
          <a:bodyPr>
            <a:normAutofit/>
          </a:bodyPr>
          <a:lstStyle/>
          <a:p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A three-year reporting landscape.</a:t>
            </a:r>
          </a:p>
          <a:p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New developments.</a:t>
            </a:r>
          </a:p>
          <a:p>
            <a:pPr marL="0" indent="0">
              <a:buNone/>
            </a:pP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6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Reporting frameworks – </a:t>
            </a:r>
            <a:b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2018 to 2020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D77B9C4-6D41-439A-B718-7CE641E8D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C3E3895-B01C-4051-96D5-05B917660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60242"/>
              </p:ext>
            </p:extLst>
          </p:nvPr>
        </p:nvGraphicFramePr>
        <p:xfrm>
          <a:off x="325222" y="1758683"/>
          <a:ext cx="8578850" cy="444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650">
                  <a:extLst>
                    <a:ext uri="{9D8B030D-6E8A-4147-A177-3AD203B41FA5}">
                      <a16:colId xmlns:a16="http://schemas.microsoft.com/office/drawing/2014/main" val="616725750"/>
                    </a:ext>
                  </a:extLst>
                </a:gridCol>
                <a:gridCol w="1550890">
                  <a:extLst>
                    <a:ext uri="{9D8B030D-6E8A-4147-A177-3AD203B41FA5}">
                      <a16:colId xmlns:a16="http://schemas.microsoft.com/office/drawing/2014/main" val="2592499723"/>
                    </a:ext>
                  </a:extLst>
                </a:gridCol>
                <a:gridCol w="1715770">
                  <a:extLst>
                    <a:ext uri="{9D8B030D-6E8A-4147-A177-3AD203B41FA5}">
                      <a16:colId xmlns:a16="http://schemas.microsoft.com/office/drawing/2014/main" val="1685564719"/>
                    </a:ext>
                  </a:extLst>
                </a:gridCol>
                <a:gridCol w="1715770">
                  <a:extLst>
                    <a:ext uri="{9D8B030D-6E8A-4147-A177-3AD203B41FA5}">
                      <a16:colId xmlns:a16="http://schemas.microsoft.com/office/drawing/2014/main" val="213912654"/>
                    </a:ext>
                  </a:extLst>
                </a:gridCol>
                <a:gridCol w="1715770">
                  <a:extLst>
                    <a:ext uri="{9D8B030D-6E8A-4147-A177-3AD203B41FA5}">
                      <a16:colId xmlns:a16="http://schemas.microsoft.com/office/drawing/2014/main" val="2164207002"/>
                    </a:ext>
                  </a:extLst>
                </a:gridCol>
              </a:tblGrid>
              <a:tr h="601470">
                <a:tc gridSpan="2"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1 July 2018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1 July 2019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1 July 2020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116433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12160"/>
                  </a:ext>
                </a:extLst>
              </a:tr>
              <a:tr h="544188"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Improvements 2016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18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20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34 to 38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18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11397"/>
                  </a:ext>
                </a:extLst>
              </a:tr>
              <a:tr h="570632"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21 and 26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19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32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110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34 to 38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123654"/>
                  </a:ext>
                </a:extLst>
              </a:tr>
              <a:tr h="773314"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 on Housing Arrangements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108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20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110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18379"/>
                  </a:ext>
                </a:extLst>
              </a:tr>
              <a:tr h="315063"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109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20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085686"/>
                  </a:ext>
                </a:extLst>
              </a:tr>
              <a:tr h="773314"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17, 18, 19, Guideline on Housing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86388796"/>
                  </a:ext>
                </a:extLst>
              </a:tr>
              <a:tr h="320500"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IFRIC 22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73989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99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Key changes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3F8A53-7DF7-426C-8D6F-0BDBA838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352652"/>
              </p:ext>
            </p:extLst>
          </p:nvPr>
        </p:nvGraphicFramePr>
        <p:xfrm>
          <a:off x="479425" y="1785938"/>
          <a:ext cx="84010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val="1447106123"/>
                    </a:ext>
                  </a:extLst>
                </a:gridCol>
                <a:gridCol w="6970395">
                  <a:extLst>
                    <a:ext uri="{9D8B030D-6E8A-4147-A177-3AD203B41FA5}">
                      <a16:colId xmlns:a16="http://schemas.microsoft.com/office/drawing/2014/main" val="247573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5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Impairment of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09079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for 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862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Z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housing arrangements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2855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Z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Statutory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609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Z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concession arrangements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99225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260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a glance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3F8A53-7DF7-426C-8D6F-0BDBA838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287284"/>
              </p:ext>
            </p:extLst>
          </p:nvPr>
        </p:nvGraphicFramePr>
        <p:xfrm>
          <a:off x="479425" y="1785938"/>
          <a:ext cx="840105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val="1447106123"/>
                    </a:ext>
                  </a:extLst>
                </a:gridCol>
                <a:gridCol w="6970395">
                  <a:extLst>
                    <a:ext uri="{9D8B030D-6E8A-4147-A177-3AD203B41FA5}">
                      <a16:colId xmlns:a16="http://schemas.microsoft.com/office/drawing/2014/main" val="247573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consider?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5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21 and GRAP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Impairment of cash and non-cash generating assets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Designate assets as cash or non-cash generating on initial recognition of asset (or adoption of changes).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 = generate commercial return = positive cash flows from continuing use and disposal that are significantly higher than the cost.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an ongoing assessment – initial recognition or when use of asset changed.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Dual purpose assets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unsure NCG.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Non-cash generating asset can be network.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Apply prospectively.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09079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26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a glance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3F8A53-7DF7-426C-8D6F-0BDBA838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773860"/>
              </p:ext>
            </p:extLst>
          </p:nvPr>
        </p:nvGraphicFramePr>
        <p:xfrm>
          <a:off x="479425" y="1626447"/>
          <a:ext cx="8401050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val="1447106123"/>
                    </a:ext>
                  </a:extLst>
                </a:gridCol>
                <a:gridCol w="6970395">
                  <a:extLst>
                    <a:ext uri="{9D8B030D-6E8A-4147-A177-3AD203B41FA5}">
                      <a16:colId xmlns:a16="http://schemas.microsoft.com/office/drawing/2014/main" val="247573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consider?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5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for arrangements in terms of National Housing Programme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Decide if functions are that of project manager or contractor.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to what revenue, expenses, assets and liabilities recognised in the financial statements.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09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18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Recognition and Derecognition of Land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Recognition based on control, not legal title 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need to assess all arrangements. NB: Land not buildings.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Examples: land used in national housing programme, arrangements with public works as custodian, arrangements with others for use of land.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Transition – Prospective adjustment to land controlled on effective date. 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66758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65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a glance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3F8A53-7DF7-426C-8D6F-0BDBA838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284975"/>
              </p:ext>
            </p:extLst>
          </p:nvPr>
        </p:nvGraphicFramePr>
        <p:xfrm>
          <a:off x="479425" y="1785938"/>
          <a:ext cx="840105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val="1447106123"/>
                    </a:ext>
                  </a:extLst>
                </a:gridCol>
                <a:gridCol w="6970395">
                  <a:extLst>
                    <a:ext uri="{9D8B030D-6E8A-4147-A177-3AD203B41FA5}">
                      <a16:colId xmlns:a16="http://schemas.microsoft.com/office/drawing/2014/main" val="247573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consider?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5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IGRAP 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Liabilities to Pay Levies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Levies = non-exchange transactions imposed by government on entities </a:t>
                      </a:r>
                      <a:r>
                        <a:rPr lang="en-ZA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i.a.w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legislation or similar. Liability = when activity that triggers payment of liability occurs.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payments to other levels of government.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634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Concession Arrangements: Grantor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Replaces Guideline on PPPs.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wider, not only PPPs as outlined in legislation 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arrangements where an operator provides a mandated function of the grantor using service concession assets.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Review all arrangements to assess if SCA.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Transition – Retrospective. 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3918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641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17" y="689969"/>
            <a:ext cx="7147248" cy="6929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a glance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3F8A53-7DF7-426C-8D6F-0BDBA838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78725"/>
              </p:ext>
            </p:extLst>
          </p:nvPr>
        </p:nvGraphicFramePr>
        <p:xfrm>
          <a:off x="479425" y="1653858"/>
          <a:ext cx="840105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215">
                  <a:extLst>
                    <a:ext uri="{9D8B030D-6E8A-4147-A177-3AD203B41FA5}">
                      <a16:colId xmlns:a16="http://schemas.microsoft.com/office/drawing/2014/main" val="1447106123"/>
                    </a:ext>
                  </a:extLst>
                </a:gridCol>
                <a:gridCol w="7061835">
                  <a:extLst>
                    <a:ext uri="{9D8B030D-6E8A-4147-A177-3AD203B41FA5}">
                      <a16:colId xmlns:a16="http://schemas.microsoft.com/office/drawing/2014/main" val="247573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consider?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5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ZA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Statutory Receivables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Receivables that arise from legislation or similar means.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Accounted for differently and separately from contractual receivables.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current accounting policies and identify statutory receivables and change measurement principles, systems to identify presentation and disclosure requirements.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Transition: 3 years for classification and measurement.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6341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307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936</Words>
  <Application>Microsoft Office PowerPoint</Application>
  <PresentationFormat>On-screen Show (4:3)</PresentationFormat>
  <Paragraphs>169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Disclaimer</vt:lpstr>
      <vt:lpstr>Overview</vt:lpstr>
      <vt:lpstr>Reporting frameworks –  2018 to 2020</vt:lpstr>
      <vt:lpstr>Key changes</vt:lpstr>
      <vt:lpstr>At a glance</vt:lpstr>
      <vt:lpstr>At a glance</vt:lpstr>
      <vt:lpstr>At a glance</vt:lpstr>
      <vt:lpstr>At a glance</vt:lpstr>
      <vt:lpstr>At a glance</vt:lpstr>
      <vt:lpstr>Preparing for implementation</vt:lpstr>
      <vt:lpstr>Newly issued </vt:lpstr>
      <vt:lpstr>Newly issued </vt:lpstr>
      <vt:lpstr>Newly issued </vt:lpstr>
      <vt:lpstr>Newly issued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Julianne Vissie</dc:creator>
  <cp:lastModifiedBy>Jeanine Poggiolini</cp:lastModifiedBy>
  <cp:revision>24</cp:revision>
  <dcterms:created xsi:type="dcterms:W3CDTF">2019-04-11T13:01:16Z</dcterms:created>
  <dcterms:modified xsi:type="dcterms:W3CDTF">2019-07-17T09:19:43Z</dcterms:modified>
</cp:coreProperties>
</file>