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71" r:id="rId3"/>
    <p:sldId id="257" r:id="rId4"/>
    <p:sldId id="274" r:id="rId5"/>
    <p:sldId id="275" r:id="rId6"/>
    <p:sldId id="276" r:id="rId7"/>
    <p:sldId id="277" r:id="rId8"/>
    <p:sldId id="278" r:id="rId9"/>
    <p:sldId id="279" r:id="rId10"/>
    <p:sldId id="300" r:id="rId11"/>
    <p:sldId id="280" r:id="rId12"/>
    <p:sldId id="301" r:id="rId13"/>
    <p:sldId id="281" r:id="rId14"/>
    <p:sldId id="282" r:id="rId15"/>
    <p:sldId id="283" r:id="rId16"/>
    <p:sldId id="284" r:id="rId17"/>
    <p:sldId id="285" r:id="rId18"/>
    <p:sldId id="286" r:id="rId19"/>
    <p:sldId id="302" r:id="rId20"/>
    <p:sldId id="287" r:id="rId21"/>
    <p:sldId id="288" r:id="rId22"/>
    <p:sldId id="289" r:id="rId23"/>
    <p:sldId id="290" r:id="rId24"/>
    <p:sldId id="291" r:id="rId25"/>
    <p:sldId id="292" r:id="rId26"/>
    <p:sldId id="303" r:id="rId27"/>
    <p:sldId id="293" r:id="rId28"/>
    <p:sldId id="294" r:id="rId29"/>
    <p:sldId id="304" r:id="rId30"/>
    <p:sldId id="295" r:id="rId31"/>
    <p:sldId id="305" r:id="rId32"/>
    <p:sldId id="296" r:id="rId33"/>
    <p:sldId id="297" r:id="rId34"/>
    <p:sldId id="298" r:id="rId35"/>
    <p:sldId id="299" r:id="rId36"/>
    <p:sldId id="306" r:id="rId37"/>
    <p:sldId id="307" r:id="rId38"/>
    <p:sldId id="26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0C8"/>
    <a:srgbClr val="209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7858-EAFE-49CE-86FF-B0BBC229ACBB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EA0A4-BF1B-4304-BB16-748FEC2DDA8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10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1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85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327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927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8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992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384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306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915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61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125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8511-9BE9-4320-ABA3-98C7D8A936C7}" type="datetimeFigureOut">
              <a:rPr lang="en-ZA" smtClean="0"/>
              <a:t>2019/06/20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E3C5-DF38-4D28-9448-6CFD2C7B67B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279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sb.co.za" TargetMode="External"/><Relationship Id="rId2" Type="http://schemas.openxmlformats.org/officeDocument/2006/relationships/hyperlink" Target="http://www.asb.co.z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b.co.za/" TargetMode="External"/><Relationship Id="rId2" Type="http://schemas.openxmlformats.org/officeDocument/2006/relationships/hyperlink" Target="mailto:info@asb.co.z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sb.co.z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sb.co.z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r>
              <a:rPr lang="en-GB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CIGFARO GAUTENG PUBLIC SECTOR FINANCE</a:t>
            </a: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June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630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Standards of GRAP Effective 1 April 2019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072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20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Related Party Disclosures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32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Service Concession Arrangements: Grantor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IGRAP 17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Service Concession Arrangements Where Grantor Controls a Significant Residual Interest in an Asset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108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Statutory Receivables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191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109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Accounting by Principals and Agents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IGRAP 19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Liabilities to Pay Levies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Guideline on 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Accounting for Housing Arrangements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4486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All entities other than trading entities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20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Disclosure of related party transactions and outstanding balances within an economic entity</a:t>
            </a:r>
          </a:p>
          <a:p>
            <a:pPr marL="457200" lvl="1" indent="0">
              <a:buNone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32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Accounting of service concession asset and liability</a:t>
            </a:r>
          </a:p>
          <a:p>
            <a:pPr lvl="1"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Liability → financial liability model or grant of a right to the operator model</a:t>
            </a:r>
          </a:p>
          <a:p>
            <a:pPr marL="457200" lvl="1" indent="0">
              <a:buNone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378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IGRAP 17 </a:t>
            </a:r>
          </a:p>
          <a:p>
            <a:pPr marL="536575" indent="-357188"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Account for significant residual interest to be received at end of the arrangement</a:t>
            </a:r>
          </a:p>
          <a:p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GRAP 108</a:t>
            </a:r>
            <a:endParaRPr lang="en-GB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Accounting for receivables arising from legislation, supporting regulations or similar means and requires settlement in cash or another financial asset</a:t>
            </a:r>
          </a:p>
          <a:p>
            <a:pPr lvl="1"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Recognition and measurement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005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109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200"/>
              </a:spcBef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600" kern="0" dirty="0">
                <a:latin typeface="Arial" panose="020B0604020202020204" pitchFamily="34" charset="0"/>
                <a:cs typeface="Arial" panose="020B0604020202020204" pitchFamily="34" charset="0"/>
              </a:rPr>
              <a:t>Outlines principals to assess whether: </a:t>
            </a:r>
          </a:p>
          <a:p>
            <a:pPr marL="971550" lvl="1" indent="-514350">
              <a:spcBef>
                <a:spcPts val="1200"/>
              </a:spcBef>
              <a:buFontTx/>
              <a:buAutoNum type="alphaLcParenBoth"/>
              <a:defRPr/>
            </a:pPr>
            <a:r>
              <a:rPr lang="en-GB" sz="2600" kern="0" dirty="0">
                <a:latin typeface="Arial" panose="020B0604020202020204" pitchFamily="34" charset="0"/>
                <a:cs typeface="Arial" panose="020B0604020202020204" pitchFamily="34" charset="0"/>
              </a:rPr>
              <a:t>entity is a party to a principal-agent arrangement</a:t>
            </a:r>
          </a:p>
          <a:p>
            <a:pPr marL="971550" lvl="1" indent="-514350">
              <a:spcBef>
                <a:spcPts val="1200"/>
              </a:spcBef>
              <a:buFontTx/>
              <a:buAutoNum type="alphaLcParenBoth"/>
              <a:defRPr/>
            </a:pPr>
            <a:r>
              <a:rPr lang="en-GB" sz="2600" kern="0" dirty="0">
                <a:latin typeface="Arial" panose="020B0604020202020204" pitchFamily="34" charset="0"/>
                <a:cs typeface="Arial" panose="020B0604020202020204" pitchFamily="34" charset="0"/>
              </a:rPr>
              <a:t>entity is the principal or agent in arrangement</a:t>
            </a:r>
          </a:p>
          <a:p>
            <a:pPr marL="971550" lvl="1" indent="-514350">
              <a:spcBef>
                <a:spcPts val="1200"/>
              </a:spcBef>
              <a:buFontTx/>
              <a:buAutoNum type="alphaLcParenBoth"/>
              <a:defRPr/>
            </a:pPr>
            <a:r>
              <a:rPr lang="en-GB" sz="2600" kern="0" dirty="0">
                <a:latin typeface="Arial" panose="020B0604020202020204" pitchFamily="34" charset="0"/>
                <a:cs typeface="Arial" panose="020B0604020202020204" pitchFamily="34" charset="0"/>
              </a:rPr>
              <a:t>revenue, expenses, assets or liabilities should be recognised → no new recognition or measurement principles</a:t>
            </a:r>
            <a:endParaRPr lang="en-ZA" sz="2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464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IGRAP 18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- When to recognise and derecognise land based on control of land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- Two criteria:</a:t>
            </a:r>
          </a:p>
          <a:p>
            <a:pPr lvl="1">
              <a:spcBef>
                <a:spcPts val="1200"/>
              </a:spcBef>
              <a:buFontTx/>
              <a:buAutoNum type="alphaLcParenR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legal title and/or </a:t>
            </a:r>
          </a:p>
          <a:p>
            <a:pPr lvl="1">
              <a:spcBef>
                <a:spcPts val="1200"/>
              </a:spcBef>
              <a:buFontTx/>
              <a:buAutoNum type="alphaLcParenR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right to direct and restrict/deny access of others</a:t>
            </a:r>
            <a:r>
              <a:rPr lang="en-GB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4841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IGRAP 19</a:t>
            </a:r>
            <a:endParaRPr lang="en-GB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Recognition of liability to pay levy within scope of GRAP 19 whose timing and amount are uncertain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Levy 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non-exchange transaction 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resulting in an outflow of resources embodying FEB or SP 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that is imposed by government on entities </a:t>
            </a:r>
          </a:p>
          <a:p>
            <a:pPr lvl="2">
              <a:spcBef>
                <a:spcPts val="1200"/>
              </a:spcBef>
              <a:buFontTx/>
              <a:buChar char="-"/>
            </a:pPr>
            <a:r>
              <a:rPr lang="en-GB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 accordance with legislation or similar means</a:t>
            </a:r>
            <a:endParaRPr lang="en-ZA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010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Guideline on Accounting for Housing Arrangements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Applicable to entities that participate in national housing programme – level 1, 2, non-accredited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Project manager → agent for department 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Project developer → developer responsible for housing development (GRAP 11)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Accounting for land, infrastructure and other assets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4367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Standards of GRAP Effective 1 April 2020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192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GRAP </a:t>
            </a:r>
            <a:r>
              <a:rPr lang="en-Z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Reporting Framework</a:t>
            </a:r>
            <a:r>
              <a:rPr lang="en-ZA" alt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2018/2019 to 2019/2020</a:t>
            </a:r>
            <a:endParaRPr lang="en-GB" alt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1271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Municipalities, boards, commissions, companies, corporations, funds or entities under the ownership control of municipality</a:t>
            </a:r>
          </a:p>
          <a:p>
            <a:pPr marL="0" indent="0">
              <a:buFontTx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GRAP 18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Segment Reporting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5189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All entities other than trading entities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GRAP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Accounting for Living and Non-living Resources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34 to GRAP 38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Interests in Other Entities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IGRAP 20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Accounting for Adjustments to Revenue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Amendments to IGRAP 1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Applying the Probability Test on Initial Recognition of Revenue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8101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110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Accounting for living resources (living organisms) </a:t>
            </a:r>
          </a:p>
          <a:p>
            <a:pPr lvl="1">
              <a:spcBef>
                <a:spcPts val="1200"/>
              </a:spcBef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Criterial to assess if living resource is controlled</a:t>
            </a:r>
          </a:p>
          <a:p>
            <a:pPr lvl="1">
              <a:spcBef>
                <a:spcPts val="1200"/>
              </a:spcBef>
              <a:buFontTx/>
              <a:buChar char="-"/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Disclosure of non-living resources (land, minerals, oils and gas and other non-regenerative resources)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4221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Interests in Other Entities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34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Separate Financial Statements 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35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Consolidated Financial Statements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36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Investments in Associates and Joint Ventures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37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Joint Arrangements </a:t>
            </a: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GRAP 38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Disclosure of Interests in Other Entities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4623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IGRAP 20</a:t>
            </a:r>
            <a:endParaRPr lang="en-GB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adjustments to revenue recognised </a:t>
            </a:r>
            <a:r>
              <a:rPr lang="en-GB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GB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legislation or similar means following completion of an internal review process or outcome of external appeal or objection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principles may be applied, by analogy adjustments to exchange or non-exchange revenue arising from contractual arrangements with similar fact patterns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5267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Effective 1 April 2020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Amended IGRAP 1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Other factors that impact inflow of FEB or SP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early settlement discounts, rebates, reductions, or as a result of adjustments to revenue (IGRAP 20) should be considered on initial recognition of revenue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Past experience and current facts and circumstances existing on initial recognition</a:t>
            </a:r>
            <a:endParaRPr lang="en-ZA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4883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Pronouncements approved at March 2019 Board meeting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115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Approved March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Guideline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Accounting for Landfill Sites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(1 April 2020)</a:t>
            </a:r>
          </a:p>
          <a:p>
            <a:pPr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Guideline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The Applicability of Materiality to Financial Statements</a:t>
            </a:r>
          </a:p>
          <a:p>
            <a:pPr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Amendments to GRAP 1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Presentation of Financial Statements</a:t>
            </a:r>
          </a:p>
          <a:p>
            <a:pPr>
              <a:defRPr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Revised Standard of GRAP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Financial Instruments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(GRAP 104)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3633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Approved March 2019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Transitional provisions for the Adoption of GRAPs by Community Education and Training Colleges (CET)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Proposed Directive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The Use of GRAPs by Public Entities that Apply IFRS Standards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(Due 31 July 2019)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Initial research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The Application of Standards of GRAP by Small Entities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129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endParaRPr lang="en-US" alt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Upcoming projects 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397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en-GB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The views and opinions expressed in this presentation are those of the individual. Official positions of the ASB on accounting matters are determined only after extensive due process and deliberation</a:t>
            </a:r>
            <a:r>
              <a:rPr lang="en-GB" altLang="en-US" b="1" dirty="0"/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8237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Upcoming projects 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Improvements to GRAPs (2019)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Post-implementation Review GRAP 103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Heritage Assets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Transitional provisions revised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GRAP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104</a:t>
            </a:r>
          </a:p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Issues paper on 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Combined Financial Statements</a:t>
            </a:r>
            <a:endParaRPr lang="en-ZA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4182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endParaRPr lang="en-US" alt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Stakeholder outreach and communication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042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Outreach activities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Continuous promotion of GRAP by improving outreach to stakeholders (workshops, meetings, seminars, SAICA webinars)</a:t>
            </a:r>
          </a:p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Stakeholders should liaise with ASB when requiring any engagements</a:t>
            </a:r>
          </a:p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Newsletters &amp; Meeting Highlights</a:t>
            </a:r>
          </a:p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  <a:endParaRPr lang="en-ZA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8228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Standards translated into isiZulu, Sesotho and Afrikaans</a:t>
            </a:r>
          </a:p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The official version is the English language version</a:t>
            </a:r>
          </a:p>
          <a:p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Available on website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5641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Website 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Overview of changes made to reporting framework for 2019 onwards.</a:t>
            </a:r>
          </a:p>
          <a:p>
            <a:pPr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Three set of Standards:</a:t>
            </a:r>
          </a:p>
          <a:p>
            <a:pPr lvl="1"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Those entities with a December year-end</a:t>
            </a:r>
          </a:p>
          <a:p>
            <a:pPr lvl="1"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Standards applicable for the current year</a:t>
            </a:r>
          </a:p>
          <a:p>
            <a:pPr lvl="1"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The Standards applicable for the next financial year</a:t>
            </a:r>
          </a:p>
          <a:p>
            <a:pPr>
              <a:defRPr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Please register on website if you want to be advised of changes:</a:t>
            </a:r>
          </a:p>
          <a:p>
            <a:pPr marL="357188" indent="0">
              <a:buFontTx/>
              <a:buNone/>
              <a:defRPr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http://www.asb.co.za/GRAP/Subscribe-to-email-alerts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2847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665028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Submitting comments 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Visit our website for more information on these Exposure Drafts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www.asb.co.za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Submit your comments to </a:t>
            </a: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info@asb.co.za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2383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Contact details </a:t>
            </a:r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algn="ctr">
              <a:spcBef>
                <a:spcPct val="75000"/>
              </a:spcBef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Tel: (011) 697-0660</a:t>
            </a:r>
          </a:p>
          <a:p>
            <a:pPr algn="ctr">
              <a:spcBef>
                <a:spcPct val="75000"/>
              </a:spcBef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Fax: (011) 697-0666</a:t>
            </a:r>
          </a:p>
          <a:p>
            <a:pPr algn="ctr">
              <a:spcBef>
                <a:spcPct val="75000"/>
              </a:spcBef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info@asb.co.za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75000"/>
              </a:spcBef>
              <a:buNone/>
            </a:pP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www.asb.co.za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61338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6156C6B-0F69-4E1A-9253-731E9CCA3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339" y="983974"/>
            <a:ext cx="966929" cy="337930"/>
          </a:xfrm>
        </p:spPr>
        <p:txBody>
          <a:bodyPr>
            <a:normAutofit/>
          </a:bodyPr>
          <a:lstStyle/>
          <a:p>
            <a:endParaRPr lang="en-Z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65D939-08A2-45C0-9D45-DE555D0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810" y="1500348"/>
            <a:ext cx="7244891" cy="2057399"/>
          </a:xfrm>
        </p:spPr>
        <p:txBody>
          <a:bodyPr>
            <a:noAutofit/>
          </a:bodyPr>
          <a:lstStyle/>
          <a:p>
            <a:endParaRPr lang="en-US" alt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3BE37BB-0C9B-4DDF-948A-70A5FEA98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5" y="5374518"/>
            <a:ext cx="2055173" cy="1391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BFBEC8-F04E-40DE-94AC-7C228F84235D}"/>
              </a:ext>
            </a:extLst>
          </p:cNvPr>
          <p:cNvSpPr/>
          <p:nvPr/>
        </p:nvSpPr>
        <p:spPr>
          <a:xfrm>
            <a:off x="1" y="6286749"/>
            <a:ext cx="5402072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787CDF-4DBD-47B7-A5F7-D0F54ABEF566}"/>
              </a:ext>
            </a:extLst>
          </p:cNvPr>
          <p:cNvSpPr/>
          <p:nvPr/>
        </p:nvSpPr>
        <p:spPr>
          <a:xfrm>
            <a:off x="7717650" y="6283070"/>
            <a:ext cx="1426350" cy="571251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FA406-6AA8-4AB4-BACE-6D4FB3E8E9ED}"/>
              </a:ext>
            </a:extLst>
          </p:cNvPr>
          <p:cNvSpPr/>
          <p:nvPr/>
        </p:nvSpPr>
        <p:spPr>
          <a:xfrm>
            <a:off x="273085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D99048-EAE7-477C-BDF5-80C696CDB686}"/>
              </a:ext>
            </a:extLst>
          </p:cNvPr>
          <p:cNvSpPr/>
          <p:nvPr/>
        </p:nvSpPr>
        <p:spPr>
          <a:xfrm>
            <a:off x="847299" y="6468871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8C480-5EA3-4289-9B1D-CC9D02D47512}"/>
              </a:ext>
            </a:extLst>
          </p:cNvPr>
          <p:cNvSpPr/>
          <p:nvPr/>
        </p:nvSpPr>
        <p:spPr>
          <a:xfrm>
            <a:off x="140815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43B89-96ED-4760-9F0D-44BDDE253D1B}"/>
              </a:ext>
            </a:extLst>
          </p:cNvPr>
          <p:cNvSpPr/>
          <p:nvPr/>
        </p:nvSpPr>
        <p:spPr>
          <a:xfrm>
            <a:off x="1969019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05616E-45BD-4737-80F4-7614A0D97F50}"/>
              </a:ext>
            </a:extLst>
          </p:cNvPr>
          <p:cNvSpPr/>
          <p:nvPr/>
        </p:nvSpPr>
        <p:spPr>
          <a:xfrm>
            <a:off x="2526101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405AF-BAD6-4191-8D9C-01484F1C81B1}"/>
              </a:ext>
            </a:extLst>
          </p:cNvPr>
          <p:cNvSpPr/>
          <p:nvPr/>
        </p:nvSpPr>
        <p:spPr>
          <a:xfrm>
            <a:off x="3091505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A1FE91-99E8-410F-9A70-56D1236D4E3E}"/>
              </a:ext>
            </a:extLst>
          </p:cNvPr>
          <p:cNvSpPr/>
          <p:nvPr/>
        </p:nvSpPr>
        <p:spPr>
          <a:xfrm>
            <a:off x="4754864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B3FD45-48AE-4F56-A7E1-667811EB1D2B}"/>
              </a:ext>
            </a:extLst>
          </p:cNvPr>
          <p:cNvSpPr/>
          <p:nvPr/>
        </p:nvSpPr>
        <p:spPr>
          <a:xfrm>
            <a:off x="417726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6B6FBA-EE82-4DE6-901B-E1CA1383AD42}"/>
              </a:ext>
            </a:extLst>
          </p:cNvPr>
          <p:cNvSpPr/>
          <p:nvPr/>
        </p:nvSpPr>
        <p:spPr>
          <a:xfrm>
            <a:off x="363961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27BF41-1459-4B05-9B1F-8F727B44368B}"/>
              </a:ext>
            </a:extLst>
          </p:cNvPr>
          <p:cNvSpPr/>
          <p:nvPr/>
        </p:nvSpPr>
        <p:spPr>
          <a:xfrm>
            <a:off x="7988588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CC56C9-DA26-490D-A23B-FB9B07213B76}"/>
              </a:ext>
            </a:extLst>
          </p:cNvPr>
          <p:cNvSpPr/>
          <p:nvPr/>
        </p:nvSpPr>
        <p:spPr>
          <a:xfrm>
            <a:off x="8579797" y="6465193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42951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03651" y="1570814"/>
            <a:ext cx="0" cy="3710227"/>
          </a:xfrm>
          <a:prstGeom prst="line">
            <a:avLst/>
          </a:prstGeom>
          <a:ln w="19050">
            <a:solidFill>
              <a:srgbClr val="2CBA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689814-35DE-45A9-913E-A8274183D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395" y="1123527"/>
            <a:ext cx="4944387" cy="4604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97158-4966-4A95-982F-D0FC5B799992}"/>
              </a:ext>
            </a:extLst>
          </p:cNvPr>
          <p:cNvSpPr txBox="1"/>
          <p:nvPr/>
        </p:nvSpPr>
        <p:spPr>
          <a:xfrm>
            <a:off x="243844" y="3425927"/>
            <a:ext cx="7802876" cy="3762568"/>
          </a:xfrm>
          <a:custGeom>
            <a:avLst/>
            <a:gdLst>
              <a:gd name="connsiteX0" fmla="*/ 0 w 7201988"/>
              <a:gd name="connsiteY0" fmla="*/ 0 h 2264229"/>
              <a:gd name="connsiteX1" fmla="*/ 7201988 w 7201988"/>
              <a:gd name="connsiteY1" fmla="*/ 0 h 2264229"/>
              <a:gd name="connsiteX2" fmla="*/ 7201988 w 7201988"/>
              <a:gd name="connsiteY2" fmla="*/ 2264229 h 2264229"/>
              <a:gd name="connsiteX3" fmla="*/ 0 w 7201988"/>
              <a:gd name="connsiteY3" fmla="*/ 2264229 h 2264229"/>
              <a:gd name="connsiteX4" fmla="*/ 0 w 7201988"/>
              <a:gd name="connsiteY4" fmla="*/ 0 h 2264229"/>
              <a:gd name="connsiteX0" fmla="*/ 0 w 7410994"/>
              <a:gd name="connsiteY0" fmla="*/ 0 h 3622766"/>
              <a:gd name="connsiteX1" fmla="*/ 7410994 w 7410994"/>
              <a:gd name="connsiteY1" fmla="*/ 1358537 h 3622766"/>
              <a:gd name="connsiteX2" fmla="*/ 7410994 w 7410994"/>
              <a:gd name="connsiteY2" fmla="*/ 3622766 h 3622766"/>
              <a:gd name="connsiteX3" fmla="*/ 209006 w 7410994"/>
              <a:gd name="connsiteY3" fmla="*/ 3622766 h 3622766"/>
              <a:gd name="connsiteX4" fmla="*/ 0 w 7410994"/>
              <a:gd name="connsiteY4" fmla="*/ 0 h 3622766"/>
              <a:gd name="connsiteX0" fmla="*/ 0 w 7550331"/>
              <a:gd name="connsiteY0" fmla="*/ 60960 h 3683726"/>
              <a:gd name="connsiteX1" fmla="*/ 7550331 w 7550331"/>
              <a:gd name="connsiteY1" fmla="*/ 0 h 3683726"/>
              <a:gd name="connsiteX2" fmla="*/ 7410994 w 7550331"/>
              <a:gd name="connsiteY2" fmla="*/ 3683726 h 3683726"/>
              <a:gd name="connsiteX3" fmla="*/ 209006 w 7550331"/>
              <a:gd name="connsiteY3" fmla="*/ 3683726 h 3683726"/>
              <a:gd name="connsiteX4" fmla="*/ 0 w 7550331"/>
              <a:gd name="connsiteY4" fmla="*/ 60960 h 3683726"/>
              <a:gd name="connsiteX0" fmla="*/ 0 w 7611291"/>
              <a:gd name="connsiteY0" fmla="*/ 60960 h 3692435"/>
              <a:gd name="connsiteX1" fmla="*/ 7550331 w 7611291"/>
              <a:gd name="connsiteY1" fmla="*/ 0 h 3692435"/>
              <a:gd name="connsiteX2" fmla="*/ 7611291 w 7611291"/>
              <a:gd name="connsiteY2" fmla="*/ 3692435 h 3692435"/>
              <a:gd name="connsiteX3" fmla="*/ 209006 w 7611291"/>
              <a:gd name="connsiteY3" fmla="*/ 3683726 h 3692435"/>
              <a:gd name="connsiteX4" fmla="*/ 0 w 7611291"/>
              <a:gd name="connsiteY4" fmla="*/ 60960 h 3692435"/>
              <a:gd name="connsiteX0" fmla="*/ 0 w 7611291"/>
              <a:gd name="connsiteY0" fmla="*/ 60960 h 4544910"/>
              <a:gd name="connsiteX1" fmla="*/ 7550331 w 7611291"/>
              <a:gd name="connsiteY1" fmla="*/ 0 h 4544910"/>
              <a:gd name="connsiteX2" fmla="*/ 7611291 w 7611291"/>
              <a:gd name="connsiteY2" fmla="*/ 3692435 h 4544910"/>
              <a:gd name="connsiteX3" fmla="*/ 209006 w 7611291"/>
              <a:gd name="connsiteY3" fmla="*/ 3683726 h 4544910"/>
              <a:gd name="connsiteX4" fmla="*/ 0 w 7611291"/>
              <a:gd name="connsiteY4" fmla="*/ 60960 h 4544910"/>
              <a:gd name="connsiteX0" fmla="*/ 0 w 7611291"/>
              <a:gd name="connsiteY0" fmla="*/ 60960 h 4884489"/>
              <a:gd name="connsiteX1" fmla="*/ 7550331 w 7611291"/>
              <a:gd name="connsiteY1" fmla="*/ 0 h 4884489"/>
              <a:gd name="connsiteX2" fmla="*/ 7611291 w 7611291"/>
              <a:gd name="connsiteY2" fmla="*/ 3692435 h 4884489"/>
              <a:gd name="connsiteX3" fmla="*/ 278675 w 7611291"/>
              <a:gd name="connsiteY3" fmla="*/ 4632960 h 4884489"/>
              <a:gd name="connsiteX4" fmla="*/ 0 w 7611291"/>
              <a:gd name="connsiteY4" fmla="*/ 60960 h 4884489"/>
              <a:gd name="connsiteX0" fmla="*/ 0 w 7550331"/>
              <a:gd name="connsiteY0" fmla="*/ 60960 h 5170601"/>
              <a:gd name="connsiteX1" fmla="*/ 7550331 w 7550331"/>
              <a:gd name="connsiteY1" fmla="*/ 0 h 5170601"/>
              <a:gd name="connsiteX2" fmla="*/ 7515497 w 7550331"/>
              <a:gd name="connsiteY2" fmla="*/ 4180115 h 5170601"/>
              <a:gd name="connsiteX3" fmla="*/ 278675 w 7550331"/>
              <a:gd name="connsiteY3" fmla="*/ 4632960 h 5170601"/>
              <a:gd name="connsiteX4" fmla="*/ 0 w 7550331"/>
              <a:gd name="connsiteY4" fmla="*/ 60960 h 517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0331" h="5170601">
                <a:moveTo>
                  <a:pt x="0" y="60960"/>
                </a:moveTo>
                <a:lnTo>
                  <a:pt x="7550331" y="0"/>
                </a:lnTo>
                <a:lnTo>
                  <a:pt x="7515497" y="4180115"/>
                </a:lnTo>
                <a:cubicBezTo>
                  <a:pt x="5100320" y="6101806"/>
                  <a:pt x="2746103" y="4635863"/>
                  <a:pt x="278675" y="4632960"/>
                </a:cubicBezTo>
                <a:lnTo>
                  <a:pt x="0" y="6096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>
              <a:spcBef>
                <a:spcPct val="75000"/>
              </a:spcBef>
            </a:pPr>
            <a:r>
              <a:rPr lang="en-ZA" altLang="en-US" dirty="0"/>
              <a:t>Tel: (011) 697-0660</a:t>
            </a:r>
          </a:p>
          <a:p>
            <a:pPr>
              <a:spcBef>
                <a:spcPct val="75000"/>
              </a:spcBef>
            </a:pPr>
            <a:r>
              <a:rPr lang="en-ZA" altLang="en-US" dirty="0"/>
              <a:t>Fax: (011) 697-0666</a:t>
            </a:r>
          </a:p>
          <a:p>
            <a:pPr>
              <a:spcBef>
                <a:spcPct val="75000"/>
              </a:spcBef>
            </a:pPr>
            <a:r>
              <a:rPr lang="en-ZA" altLang="en-US" dirty="0"/>
              <a:t>Email: </a:t>
            </a:r>
            <a:r>
              <a:rPr lang="en-ZA" altLang="en-US" dirty="0">
                <a:solidFill>
                  <a:srgbClr val="A8D0C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info@asb.co.za</a:t>
            </a:r>
            <a:endParaRPr lang="en-ZA" altLang="en-US" dirty="0">
              <a:solidFill>
                <a:srgbClr val="A8D0C8"/>
              </a:solidFill>
            </a:endParaRPr>
          </a:p>
          <a:p>
            <a:pPr>
              <a:spcBef>
                <a:spcPct val="75000"/>
              </a:spcBef>
            </a:pPr>
            <a:r>
              <a:rPr lang="en-ZA" altLang="en-US" dirty="0"/>
              <a:t>Website: </a:t>
            </a:r>
            <a:r>
              <a:rPr lang="en-ZA" altLang="en-US" dirty="0">
                <a:solidFill>
                  <a:srgbClr val="A8D0C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www.asb.co.za</a:t>
            </a:r>
            <a:endParaRPr lang="en-ZA" altLang="en-US" dirty="0">
              <a:solidFill>
                <a:srgbClr val="A8D0C8"/>
              </a:solidFill>
            </a:endParaRPr>
          </a:p>
          <a:p>
            <a:pPr>
              <a:spcBef>
                <a:spcPct val="75000"/>
              </a:spcBef>
            </a:pPr>
            <a:r>
              <a:rPr lang="en-ZA" altLang="en-US" dirty="0"/>
              <a:t>     </a:t>
            </a:r>
          </a:p>
          <a:p>
            <a:pPr>
              <a:spcBef>
                <a:spcPct val="75000"/>
              </a:spcBef>
            </a:pPr>
            <a:endParaRPr lang="en-ZA" altLang="en-US" dirty="0"/>
          </a:p>
          <a:p>
            <a:pPr>
              <a:spcBef>
                <a:spcPct val="75000"/>
              </a:spcBef>
            </a:pPr>
            <a:endParaRPr lang="en-ZA" altLang="en-US" dirty="0"/>
          </a:p>
          <a:p>
            <a:pPr>
              <a:spcBef>
                <a:spcPct val="75000"/>
              </a:spcBef>
            </a:pPr>
            <a:endParaRPr lang="en-GB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49D30-F48D-4D3C-A2AC-B6E9C37F1728}"/>
              </a:ext>
            </a:extLst>
          </p:cNvPr>
          <p:cNvSpPr txBox="1"/>
          <p:nvPr/>
        </p:nvSpPr>
        <p:spPr>
          <a:xfrm>
            <a:off x="243844" y="2612572"/>
            <a:ext cx="224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altLang="en-US" sz="2400" b="1" dirty="0">
                <a:solidFill>
                  <a:srgbClr val="209889"/>
                </a:solidFill>
              </a:rPr>
              <a:t>Contact</a:t>
            </a:r>
            <a:r>
              <a:rPr lang="en-ZA" altLang="en-US" sz="3200" b="1" dirty="0"/>
              <a:t> </a:t>
            </a:r>
            <a:r>
              <a:rPr lang="en-ZA" altLang="en-US" sz="2400" b="1" dirty="0">
                <a:solidFill>
                  <a:srgbClr val="209889"/>
                </a:solidFill>
              </a:rPr>
              <a:t>details</a:t>
            </a:r>
            <a:endParaRPr lang="en-ZA" sz="2400" dirty="0">
              <a:solidFill>
                <a:srgbClr val="209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2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r>
              <a:rPr lang="en-Z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GRAP Reporting </a:t>
            </a:r>
            <a:br>
              <a:rPr lang="en-ZA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Framework 2018/2019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1A3-750F-442E-82EC-2BD85547E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785257"/>
            <a:ext cx="8402094" cy="411044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FontTx/>
              <a:buNone/>
              <a:defRPr/>
            </a:pP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Two pronouncements effective </a:t>
            </a: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1 April 2018</a:t>
            </a:r>
            <a:r>
              <a:rPr lang="en-Z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Improvements to the Standards of GRAP (2016)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  <a:defRPr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Amendments GRAP 21 &amp; GRAP 26 </a:t>
            </a:r>
            <a:r>
              <a:rPr lang="en-ZA" i="1" dirty="0">
                <a:latin typeface="Arial" panose="020B0604020202020204" pitchFamily="34" charset="0"/>
                <a:cs typeface="Arial" panose="020B0604020202020204" pitchFamily="34" charset="0"/>
              </a:rPr>
              <a:t>Impairment of Assets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247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1123A6-D684-4158-BEB9-490750422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845046"/>
              </p:ext>
            </p:extLst>
          </p:nvPr>
        </p:nvGraphicFramePr>
        <p:xfrm>
          <a:off x="524087" y="912870"/>
          <a:ext cx="7920037" cy="621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37">
                  <a:extLst>
                    <a:ext uri="{9D8B030D-6E8A-4147-A177-3AD203B41FA5}">
                      <a16:colId xmlns:a16="http://schemas.microsoft.com/office/drawing/2014/main" val="2656528573"/>
                    </a:ext>
                  </a:extLst>
                </a:gridCol>
              </a:tblGrid>
              <a:tr h="616066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Reporting Framework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936868766"/>
                  </a:ext>
                </a:extLst>
              </a:tr>
              <a:tr h="628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Improvements to the Standards of GRAP</a:t>
                      </a: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2557303841"/>
                  </a:ext>
                </a:extLst>
              </a:tr>
              <a:tr h="497032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 cost of assets acquired in exchange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other assets</a:t>
                      </a:r>
                    </a:p>
                    <a:p>
                      <a:pPr marL="628650" indent="-34290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asset exchanged is measured at </a:t>
                      </a:r>
                      <a:r>
                        <a:rPr lang="en-ZA" sz="2400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 value</a:t>
                      </a:r>
                    </a:p>
                    <a:p>
                      <a:pPr marL="628650" indent="-34290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unless neither fair value of asset received or given up is reliably measured → cost is then measured at </a:t>
                      </a:r>
                      <a:r>
                        <a:rPr lang="en-ZA" sz="2400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carrying amount of asset given up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of transaction costs - assets acquired in non-exchange transaction</a:t>
                      </a:r>
                    </a:p>
                    <a:p>
                      <a:pPr marL="534988" indent="-261938">
                        <a:spcBef>
                          <a:spcPts val="600"/>
                        </a:spcBef>
                        <a:buFont typeface="Arial" pitchFamily="34" charset="0"/>
                        <a:buNone/>
                        <a:tabLst>
                          <a:tab pos="628650" algn="l"/>
                        </a:tabLst>
                      </a:pP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align with the principles in paragraph .12 GRAP 23 </a:t>
                      </a:r>
                      <a:endParaRPr lang="en-ZA" sz="2400" baseline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endParaRPr lang="en-ZA" sz="24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393477787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49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4B38BFC-36E1-44EA-8A18-764239FB2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145429"/>
              </p:ext>
            </p:extLst>
          </p:nvPr>
        </p:nvGraphicFramePr>
        <p:xfrm>
          <a:off x="571048" y="850777"/>
          <a:ext cx="7920037" cy="5948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37">
                  <a:extLst>
                    <a:ext uri="{9D8B030D-6E8A-4147-A177-3AD203B41FA5}">
                      <a16:colId xmlns:a16="http://schemas.microsoft.com/office/drawing/2014/main" val="399019795"/>
                    </a:ext>
                  </a:extLst>
                </a:gridCol>
              </a:tblGrid>
              <a:tr h="575799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Reporting Framework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957055786"/>
                  </a:ext>
                </a:extLst>
              </a:tr>
              <a:tr h="587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Improvements to the Standards of GRAP</a:t>
                      </a: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818300182"/>
                  </a:ext>
                </a:extLst>
              </a:tr>
              <a:tr h="4785215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based depreciation &amp; amortisation methods</a:t>
                      </a:r>
                    </a:p>
                    <a:p>
                      <a:pPr marL="534988" indent="-179388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method based on revenue generated by an activity not appropriate → </a:t>
                      </a:r>
                      <a:r>
                        <a:rPr lang="en-ZA" sz="2400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reflective of consumption of future economic benefits or service potential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Restatement of asset’s carrying amount - revaluation model</a:t>
                      </a:r>
                    </a:p>
                    <a:p>
                      <a:pPr marL="534988" indent="-179388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either adjust (a) </a:t>
                      </a:r>
                      <a:r>
                        <a:rPr lang="en-ZA" sz="2400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accumulated depreciation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date of revaluation to equal difference between gross carrying amount and carrying amount of asset or (b) </a:t>
                      </a:r>
                      <a:r>
                        <a:rPr lang="en-ZA" sz="2400" baseline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eliminate accumulated depreciation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against gross carrying amount of asset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endParaRPr lang="en-ZA" sz="24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250380423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309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AFD3DE-FA1B-49B5-A9FE-B2B3A2300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7442"/>
              </p:ext>
            </p:extLst>
          </p:nvPr>
        </p:nvGraphicFramePr>
        <p:xfrm>
          <a:off x="571048" y="987195"/>
          <a:ext cx="7920037" cy="581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37">
                  <a:extLst>
                    <a:ext uri="{9D8B030D-6E8A-4147-A177-3AD203B41FA5}">
                      <a16:colId xmlns:a16="http://schemas.microsoft.com/office/drawing/2014/main" val="982065523"/>
                    </a:ext>
                  </a:extLst>
                </a:gridCol>
              </a:tblGrid>
              <a:tr h="576120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Reporting Framework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1913516915"/>
                  </a:ext>
                </a:extLst>
              </a:tr>
              <a:tr h="58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Improvements to the Standards of GRAP</a:t>
                      </a: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3169520772"/>
                  </a:ext>
                </a:extLst>
              </a:tr>
              <a:tr h="464804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of bearer plants</a:t>
                      </a:r>
                    </a:p>
                    <a:p>
                      <a:pPr marL="615950" indent="-34290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17 applies to bearer plant </a:t>
                      </a:r>
                      <a:r>
                        <a:rPr lang="en-ZA" sz="2400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not the produce </a:t>
                      </a:r>
                      <a:r>
                        <a:rPr lang="en-ZA" sz="240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growing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bearer plant (GRAP 27)</a:t>
                      </a:r>
                    </a:p>
                    <a:p>
                      <a:pPr marL="27305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n-ZA" sz="24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alt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Guidance on classification of military assets</a:t>
                      </a:r>
                    </a:p>
                    <a:p>
                      <a:pPr marL="61595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ZA" alt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 may include military assets → ammunition, missiles, rockets and bombs</a:t>
                      </a:r>
                    </a:p>
                    <a:p>
                      <a:pPr marL="61595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alt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meets definition in GRAP 17</a:t>
                      </a:r>
                    </a:p>
                    <a:p>
                      <a:pPr marL="273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alt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endParaRPr lang="en-ZA" sz="24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5" marR="91415"/>
                </a:tc>
                <a:extLst>
                  <a:ext uri="{0D108BD9-81ED-4DB2-BD59-A6C34878D82A}">
                    <a16:rowId xmlns:a16="http://schemas.microsoft.com/office/drawing/2014/main" val="313212398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94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3468E6-1EF8-413A-90CC-93AE50D7A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541280"/>
              </p:ext>
            </p:extLst>
          </p:nvPr>
        </p:nvGraphicFramePr>
        <p:xfrm>
          <a:off x="370031" y="910841"/>
          <a:ext cx="7920037" cy="610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37">
                  <a:extLst>
                    <a:ext uri="{9D8B030D-6E8A-4147-A177-3AD203B41FA5}">
                      <a16:colId xmlns:a16="http://schemas.microsoft.com/office/drawing/2014/main" val="412405258"/>
                    </a:ext>
                  </a:extLst>
                </a:gridCol>
              </a:tblGrid>
              <a:tr h="575802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Reporting Framework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1316277339"/>
                  </a:ext>
                </a:extLst>
              </a:tr>
              <a:tr h="587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Improvements to the Standards of GRAP</a:t>
                      </a: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1186752571"/>
                  </a:ext>
                </a:extLst>
              </a:tr>
              <a:tr h="4937609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 of investment property</a:t>
                      </a:r>
                    </a:p>
                    <a:p>
                      <a:pPr marL="628650" indent="-35560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clarify interrelationship between GRAP 105/106 and GRAP 16 when classifying investment property as owner-occupied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Contingent consideration in transfer of functions</a:t>
                      </a:r>
                    </a:p>
                    <a:p>
                      <a:pPr marL="450850" indent="-177800">
                        <a:spcBef>
                          <a:spcPts val="600"/>
                        </a:spcBef>
                        <a:buFont typeface="Arial" pitchFamily="34" charset="0"/>
                        <a:buNone/>
                      </a:pP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require contingent consideration classified as asset or liability to be measured at fair value at each reporting date </a:t>
                      </a:r>
                      <a:endParaRPr lang="en-ZA" sz="24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Delete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appendixes → GRAP Implementation Guidance</a:t>
                      </a:r>
                    </a:p>
                  </a:txBody>
                  <a:tcPr marL="91415" marR="91415" marT="45695" marB="45695"/>
                </a:tc>
                <a:extLst>
                  <a:ext uri="{0D108BD9-81ED-4DB2-BD59-A6C34878D82A}">
                    <a16:rowId xmlns:a16="http://schemas.microsoft.com/office/drawing/2014/main" val="328570082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16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8904-5C0D-4B30-8465-88605F9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2" y="689969"/>
            <a:ext cx="8402094" cy="692995"/>
          </a:xfrm>
        </p:spPr>
        <p:txBody>
          <a:bodyPr>
            <a:noAutofit/>
          </a:bodyPr>
          <a:lstStyle/>
          <a:p>
            <a:pPr algn="ctr"/>
            <a:endParaRPr lang="en-Z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2BBB3B2-989C-4DEB-9D11-3721DB5B9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28224"/>
              </p:ext>
            </p:extLst>
          </p:nvPr>
        </p:nvGraphicFramePr>
        <p:xfrm>
          <a:off x="571048" y="912870"/>
          <a:ext cx="7920037" cy="4648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37">
                  <a:extLst>
                    <a:ext uri="{9D8B030D-6E8A-4147-A177-3AD203B41FA5}">
                      <a16:colId xmlns:a16="http://schemas.microsoft.com/office/drawing/2014/main" val="2629004595"/>
                    </a:ext>
                  </a:extLst>
                </a:gridCol>
              </a:tblGrid>
              <a:tr h="572714">
                <a:tc>
                  <a:txBody>
                    <a:bodyPr/>
                    <a:lstStyle/>
                    <a:p>
                      <a:pPr algn="ctr"/>
                      <a:r>
                        <a:rPr lang="en-ZA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 Reporting Framework </a:t>
                      </a:r>
                      <a:r>
                        <a:rPr lang="en-ZA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2018/2019</a:t>
                      </a:r>
                    </a:p>
                  </a:txBody>
                  <a:tcPr marL="91415" marR="91415" marT="45677" marB="45677"/>
                </a:tc>
                <a:extLst>
                  <a:ext uri="{0D108BD9-81ED-4DB2-BD59-A6C34878D82A}">
                    <a16:rowId xmlns:a16="http://schemas.microsoft.com/office/drawing/2014/main" val="3317094213"/>
                  </a:ext>
                </a:extLst>
              </a:tr>
              <a:tr h="600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Amendments</a:t>
                      </a:r>
                      <a:r>
                        <a:rPr lang="en-ZA" sz="24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GRAP 21 &amp; 26 </a:t>
                      </a:r>
                      <a:r>
                        <a:rPr lang="en-ZA" sz="2400" b="1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Impairment of Assets</a:t>
                      </a:r>
                      <a:endParaRPr lang="en-ZA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15" marR="91415" marT="45677" marB="45677"/>
                </a:tc>
                <a:extLst>
                  <a:ext uri="{0D108BD9-81ED-4DB2-BD59-A6C34878D82A}">
                    <a16:rowId xmlns:a16="http://schemas.microsoft.com/office/drawing/2014/main" val="3683972415"/>
                  </a:ext>
                </a:extLst>
              </a:tr>
              <a:tr h="347462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ZA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Guidance on how to classify / designate assets as cash or non-cash generating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ZA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Added definition for commercial return: </a:t>
                      </a:r>
                      <a:r>
                        <a:rPr lang="en-ZA" sz="240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“positive cash flows expected to be significantly higher than cost of asset”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ZA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First apply GRAP 21 (assets most likely non-cash-generating)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ZA" sz="2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Prospective application</a:t>
                      </a:r>
                    </a:p>
                  </a:txBody>
                  <a:tcPr marL="91415" marR="91415" marT="45677" marB="45677"/>
                </a:tc>
                <a:extLst>
                  <a:ext uri="{0D108BD9-81ED-4DB2-BD59-A6C34878D82A}">
                    <a16:rowId xmlns:a16="http://schemas.microsoft.com/office/drawing/2014/main" val="112025651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5FD0ECF-40C5-47BA-A187-DBD082E850F8}"/>
              </a:ext>
            </a:extLst>
          </p:cNvPr>
          <p:cNvSpPr/>
          <p:nvPr/>
        </p:nvSpPr>
        <p:spPr>
          <a:xfrm>
            <a:off x="-1" y="6267046"/>
            <a:ext cx="9144001" cy="568788"/>
          </a:xfrm>
          <a:prstGeom prst="rect">
            <a:avLst/>
          </a:prstGeom>
          <a:solidFill>
            <a:srgbClr val="209889"/>
          </a:solidFill>
          <a:ln>
            <a:solidFill>
              <a:srgbClr val="2098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D927C-6ADF-4D03-8D15-35D53B818360}"/>
              </a:ext>
            </a:extLst>
          </p:cNvPr>
          <p:cNvSpPr/>
          <p:nvPr/>
        </p:nvSpPr>
        <p:spPr>
          <a:xfrm>
            <a:off x="5519597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8C8C9-6D91-466A-8278-D3D15D5E0E96}"/>
              </a:ext>
            </a:extLst>
          </p:cNvPr>
          <p:cNvSpPr/>
          <p:nvPr/>
        </p:nvSpPr>
        <p:spPr>
          <a:xfrm>
            <a:off x="1961811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EDE3F2-E8FC-4DF8-8912-1F2F88926F55}"/>
              </a:ext>
            </a:extLst>
          </p:cNvPr>
          <p:cNvSpPr/>
          <p:nvPr/>
        </p:nvSpPr>
        <p:spPr>
          <a:xfrm>
            <a:off x="375950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1556E4-F6A4-43DB-BC37-3A2A28CB88D7}"/>
              </a:ext>
            </a:extLst>
          </p:cNvPr>
          <p:cNvSpPr/>
          <p:nvPr/>
        </p:nvSpPr>
        <p:spPr>
          <a:xfrm>
            <a:off x="4330050" y="6441268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F5BCDF-EB51-4D1A-B819-FBF1CCE28D0C}"/>
              </a:ext>
            </a:extLst>
          </p:cNvPr>
          <p:cNvSpPr/>
          <p:nvPr/>
        </p:nvSpPr>
        <p:spPr>
          <a:xfrm>
            <a:off x="492398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FEFAD-C668-4C30-8F51-ECF3CD4E2D9F}"/>
              </a:ext>
            </a:extLst>
          </p:cNvPr>
          <p:cNvSpPr/>
          <p:nvPr/>
        </p:nvSpPr>
        <p:spPr>
          <a:xfrm>
            <a:off x="317154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15C82-AEE1-4906-ADFA-5BC01445FD21}"/>
              </a:ext>
            </a:extLst>
          </p:cNvPr>
          <p:cNvSpPr/>
          <p:nvPr/>
        </p:nvSpPr>
        <p:spPr>
          <a:xfrm>
            <a:off x="2576180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A86992-51A5-40CF-8F2E-859A5BC13FE3}"/>
              </a:ext>
            </a:extLst>
          </p:cNvPr>
          <p:cNvSpPr/>
          <p:nvPr/>
        </p:nvSpPr>
        <p:spPr>
          <a:xfrm>
            <a:off x="6090143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340084-537B-4B03-A0AF-F5F14052E48D}"/>
              </a:ext>
            </a:extLst>
          </p:cNvPr>
          <p:cNvSpPr/>
          <p:nvPr/>
        </p:nvSpPr>
        <p:spPr>
          <a:xfrm>
            <a:off x="6726316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337448-5F23-471A-8E78-ECB0C54D6A02}"/>
              </a:ext>
            </a:extLst>
          </p:cNvPr>
          <p:cNvSpPr/>
          <p:nvPr/>
        </p:nvSpPr>
        <p:spPr>
          <a:xfrm>
            <a:off x="7330875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7B279A-633F-4EC8-8E09-AE24A753945F}"/>
              </a:ext>
            </a:extLst>
          </p:cNvPr>
          <p:cNvSpPr/>
          <p:nvPr/>
        </p:nvSpPr>
        <p:spPr>
          <a:xfrm>
            <a:off x="7924808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3C37CE-B621-4639-93F8-91A5963C341F}"/>
              </a:ext>
            </a:extLst>
          </p:cNvPr>
          <p:cNvSpPr/>
          <p:nvPr/>
        </p:nvSpPr>
        <p:spPr>
          <a:xfrm>
            <a:off x="8534404" y="6435674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67E58F-FA0E-4A68-BEBD-4FD3EB5BFA46}"/>
              </a:ext>
            </a:extLst>
          </p:cNvPr>
          <p:cNvSpPr/>
          <p:nvPr/>
        </p:nvSpPr>
        <p:spPr>
          <a:xfrm>
            <a:off x="1377603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E816-491C-4828-855E-94B580A31137}"/>
              </a:ext>
            </a:extLst>
          </p:cNvPr>
          <p:cNvSpPr/>
          <p:nvPr/>
        </p:nvSpPr>
        <p:spPr>
          <a:xfrm>
            <a:off x="808034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  <p:pic>
        <p:nvPicPr>
          <p:cNvPr id="50" name="Picture 4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4510C8C-C25C-4654-A9CF-689E7251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7" y="306560"/>
            <a:ext cx="1378313" cy="12126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22D7968-34E2-400A-A7A2-16A30AB7E65E}"/>
              </a:ext>
            </a:extLst>
          </p:cNvPr>
          <p:cNvSpPr/>
          <p:nvPr/>
        </p:nvSpPr>
        <p:spPr>
          <a:xfrm>
            <a:off x="262935" y="6447937"/>
            <a:ext cx="308113" cy="207006"/>
          </a:xfrm>
          <a:prstGeom prst="rect">
            <a:avLst/>
          </a:prstGeom>
          <a:solidFill>
            <a:srgbClr val="A8D0C8"/>
          </a:solidFill>
          <a:ln>
            <a:solidFill>
              <a:srgbClr val="A8D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531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1362</Words>
  <Application>Microsoft Office PowerPoint</Application>
  <PresentationFormat>On-screen Show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Disclaimer</vt:lpstr>
      <vt:lpstr>GRAP Reporting  Framework 2018/2019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Effective 1 April 2019</vt:lpstr>
      <vt:lpstr>Effective 1 April 2019</vt:lpstr>
      <vt:lpstr>Effective 1 April 2019</vt:lpstr>
      <vt:lpstr>Effective 1 April 2019</vt:lpstr>
      <vt:lpstr>Effective 1 April 2019</vt:lpstr>
      <vt:lpstr>Effective 1 April 2019</vt:lpstr>
      <vt:lpstr>Effective 1 April 2019</vt:lpstr>
      <vt:lpstr>Effective 1 April 2019</vt:lpstr>
      <vt:lpstr>PowerPoint Presentation</vt:lpstr>
      <vt:lpstr>Effective 1 April 2020</vt:lpstr>
      <vt:lpstr>Effective 1 April 2020</vt:lpstr>
      <vt:lpstr>Effective 1 April 2020</vt:lpstr>
      <vt:lpstr>Effective 1 April 2020</vt:lpstr>
      <vt:lpstr>Effective 1 April 2020</vt:lpstr>
      <vt:lpstr>Effective 1 April 2020</vt:lpstr>
      <vt:lpstr>PowerPoint Presentation</vt:lpstr>
      <vt:lpstr>Approved March 2019</vt:lpstr>
      <vt:lpstr>Approved March 2019</vt:lpstr>
      <vt:lpstr>PowerPoint Presentation</vt:lpstr>
      <vt:lpstr>Upcoming projects </vt:lpstr>
      <vt:lpstr>PowerPoint Presentation</vt:lpstr>
      <vt:lpstr>Outreach activities</vt:lpstr>
      <vt:lpstr>Translation</vt:lpstr>
      <vt:lpstr>Website </vt:lpstr>
      <vt:lpstr>Submitting comments </vt:lpstr>
      <vt:lpstr>Contact details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Vissie</dc:creator>
  <cp:lastModifiedBy>Amanda Botha</cp:lastModifiedBy>
  <cp:revision>47</cp:revision>
  <cp:lastPrinted>2019-06-20T09:36:59Z</cp:lastPrinted>
  <dcterms:created xsi:type="dcterms:W3CDTF">2019-04-11T13:01:16Z</dcterms:created>
  <dcterms:modified xsi:type="dcterms:W3CDTF">2019-06-20T09:41:34Z</dcterms:modified>
</cp:coreProperties>
</file>