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5" r:id="rId9"/>
    <p:sldId id="263" r:id="rId10"/>
    <p:sldId id="264"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10/18/2020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10/18/2020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10/18/2020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10/18/2020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10/18/2020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10/18/2020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10/18/2020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10/18/2020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189" y="412124"/>
            <a:ext cx="8937424" cy="3206839"/>
          </a:xfrm>
        </p:spPr>
        <p:txBody>
          <a:bodyPr/>
          <a:lstStyle/>
          <a:p>
            <a:r>
              <a:rPr lang="en-ZA" sz="6000" dirty="0" smtClean="0"/>
              <a:t>Finding the new normal post </a:t>
            </a:r>
            <a:r>
              <a:rPr lang="en-ZA" sz="6000" dirty="0" err="1" smtClean="0"/>
              <a:t>Covid</a:t>
            </a:r>
            <a:r>
              <a:rPr lang="en-ZA" sz="6000" dirty="0" smtClean="0"/>
              <a:t/>
            </a:r>
            <a:br>
              <a:rPr lang="en-ZA" sz="6000" dirty="0" smtClean="0"/>
            </a:br>
            <a:r>
              <a:rPr lang="en-ZA" sz="6000" dirty="0" smtClean="0"/>
              <a:t>in SCM to be efficient.</a:t>
            </a:r>
            <a:endParaRPr lang="en-ZA" sz="6000" dirty="0"/>
          </a:p>
        </p:txBody>
      </p:sp>
      <p:sp>
        <p:nvSpPr>
          <p:cNvPr id="3" name="Subtitle 2"/>
          <p:cNvSpPr>
            <a:spLocks noGrp="1"/>
          </p:cNvSpPr>
          <p:nvPr>
            <p:ph type="subTitle" idx="1"/>
          </p:nvPr>
        </p:nvSpPr>
        <p:spPr>
          <a:xfrm>
            <a:off x="1210613" y="3528811"/>
            <a:ext cx="8769999" cy="2109989"/>
          </a:xfrm>
        </p:spPr>
        <p:txBody>
          <a:bodyPr>
            <a:normAutofit/>
          </a:bodyPr>
          <a:lstStyle/>
          <a:p>
            <a:r>
              <a:rPr lang="en-ZA" dirty="0" smtClean="0"/>
              <a:t>                    </a:t>
            </a:r>
            <a:r>
              <a:rPr lang="en-ZA" dirty="0" err="1" smtClean="0"/>
              <a:t>CIGfaro</a:t>
            </a:r>
            <a:r>
              <a:rPr lang="en-ZA" dirty="0" smtClean="0"/>
              <a:t> Online Annual Conference</a:t>
            </a:r>
          </a:p>
          <a:p>
            <a:r>
              <a:rPr lang="en-ZA" dirty="0" smtClean="0"/>
              <a:t>Presenter: Andre Le Grange              Greater  Tzaneen Municipality                                                                               </a:t>
            </a:r>
          </a:p>
          <a:p>
            <a:r>
              <a:rPr lang="en-ZA" dirty="0" smtClean="0"/>
              <a:t>(MBL </a:t>
            </a:r>
            <a:r>
              <a:rPr lang="en-ZA" dirty="0" err="1" smtClean="0"/>
              <a:t>Unisa</a:t>
            </a:r>
            <a:r>
              <a:rPr lang="en-ZA" dirty="0" smtClean="0"/>
              <a:t>)                                                         19 </a:t>
            </a:r>
            <a:r>
              <a:rPr lang="en-ZA" dirty="0"/>
              <a:t>October 2020</a:t>
            </a:r>
            <a:r>
              <a:rPr lang="en-ZA" dirty="0" smtClean="0"/>
              <a:t>                                               </a:t>
            </a:r>
            <a:endParaRPr lang="en-ZA" dirty="0"/>
          </a:p>
        </p:txBody>
      </p:sp>
    </p:spTree>
    <p:extLst>
      <p:ext uri="{BB962C8B-B14F-4D97-AF65-F5344CB8AC3E}">
        <p14:creationId xmlns:p14="http://schemas.microsoft.com/office/powerpoint/2010/main" val="28289601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dirty="0" smtClean="0"/>
              <a:t>After the institutional assessment a new SCM strategy can be crafted.</a:t>
            </a:r>
            <a:br>
              <a:rPr lang="en-ZA" sz="3200" dirty="0" smtClean="0"/>
            </a:br>
            <a:r>
              <a:rPr lang="en-ZA" sz="2800" dirty="0" smtClean="0"/>
              <a:t>What will I include out of my current experience</a:t>
            </a:r>
            <a:r>
              <a:rPr lang="en-ZA" sz="2800" dirty="0"/>
              <a:t>?</a:t>
            </a:r>
          </a:p>
        </p:txBody>
      </p:sp>
      <p:sp>
        <p:nvSpPr>
          <p:cNvPr id="3" name="Content Placeholder 2"/>
          <p:cNvSpPr>
            <a:spLocks noGrp="1"/>
          </p:cNvSpPr>
          <p:nvPr>
            <p:ph idx="1"/>
          </p:nvPr>
        </p:nvSpPr>
        <p:spPr>
          <a:xfrm>
            <a:off x="646112" y="2099256"/>
            <a:ext cx="11112300" cy="4149143"/>
          </a:xfrm>
        </p:spPr>
        <p:txBody>
          <a:bodyPr>
            <a:normAutofit lnSpcReduction="10000"/>
          </a:bodyPr>
          <a:lstStyle/>
          <a:p>
            <a:r>
              <a:rPr lang="en-ZA" dirty="0" smtClean="0"/>
              <a:t>A current approved Supply Chain Policy;</a:t>
            </a:r>
          </a:p>
          <a:p>
            <a:r>
              <a:rPr lang="en-ZA" dirty="0" smtClean="0"/>
              <a:t>An informed procurement plan aligned to the Municipal IDP, Budget and SDBIP taking into account all the external and internal information for the most efficient supply of goods and services to ensure efficient sustainable service delivery;</a:t>
            </a:r>
          </a:p>
          <a:p>
            <a:r>
              <a:rPr lang="en-ZA" dirty="0" smtClean="0"/>
              <a:t>The institution must have proofed and tested ICT system which supports the SCM processes and is aligned to the policy and internal processes;</a:t>
            </a:r>
          </a:p>
          <a:p>
            <a:r>
              <a:rPr lang="en-ZA" dirty="0" smtClean="0"/>
              <a:t>All the necessary delegation of authority and oversight processes must be taken into account;</a:t>
            </a:r>
          </a:p>
          <a:p>
            <a:r>
              <a:rPr lang="en-ZA" dirty="0" smtClean="0"/>
              <a:t>To have a well maintained Municipal store with scientific determined stock levels to supply in the need for critical material for service delivery;</a:t>
            </a:r>
          </a:p>
          <a:p>
            <a:r>
              <a:rPr lang="en-ZA" dirty="0" smtClean="0"/>
              <a:t>Drafted service level agreements between SCM section and the stores section and the service departments which governs internal service delivery;</a:t>
            </a:r>
          </a:p>
          <a:p>
            <a:endParaRPr lang="en-ZA" dirty="0"/>
          </a:p>
        </p:txBody>
      </p:sp>
    </p:spTree>
    <p:extLst>
      <p:ext uri="{BB962C8B-B14F-4D97-AF65-F5344CB8AC3E}">
        <p14:creationId xmlns:p14="http://schemas.microsoft.com/office/powerpoint/2010/main" val="3033128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580" y="452718"/>
            <a:ext cx="9368254" cy="693502"/>
          </a:xfrm>
        </p:spPr>
        <p:txBody>
          <a:bodyPr/>
          <a:lstStyle/>
          <a:p>
            <a:r>
              <a:rPr lang="en-ZA" dirty="0"/>
              <a:t> </a:t>
            </a:r>
            <a:r>
              <a:rPr lang="en-ZA" dirty="0" smtClean="0"/>
              <a:t>  </a:t>
            </a:r>
            <a:r>
              <a:rPr lang="en-ZA" sz="2400" dirty="0" smtClean="0"/>
              <a:t>succeed</a:t>
            </a:r>
            <a:r>
              <a:rPr lang="en-ZA" dirty="0" smtClean="0"/>
              <a:t/>
            </a:r>
            <a:br>
              <a:rPr lang="en-ZA" dirty="0" smtClean="0"/>
            </a:br>
            <a:endParaRPr lang="en-ZA" dirty="0"/>
          </a:p>
        </p:txBody>
      </p:sp>
      <p:sp>
        <p:nvSpPr>
          <p:cNvPr id="3" name="Content Placeholder 2"/>
          <p:cNvSpPr>
            <a:spLocks noGrp="1"/>
          </p:cNvSpPr>
          <p:nvPr>
            <p:ph idx="1"/>
          </p:nvPr>
        </p:nvSpPr>
        <p:spPr>
          <a:xfrm>
            <a:off x="772732" y="1390918"/>
            <a:ext cx="9277121" cy="4857482"/>
          </a:xfrm>
        </p:spPr>
        <p:txBody>
          <a:bodyPr/>
          <a:lstStyle/>
          <a:p>
            <a:r>
              <a:rPr lang="en-ZA" dirty="0" smtClean="0"/>
              <a:t>The SCM practitioners must be well trained, loyal to the institutions goals of service delivery and obtaining their own as well as the institutions goals;</a:t>
            </a:r>
          </a:p>
          <a:p>
            <a:r>
              <a:rPr lang="en-ZA" dirty="0" smtClean="0"/>
              <a:t>Each staff member must sign a code off conduct as well as a SLA with the institution</a:t>
            </a:r>
          </a:p>
          <a:p>
            <a:r>
              <a:rPr lang="en-ZA" dirty="0" smtClean="0"/>
              <a:t>Risk assessment must be taken into account throughout the process;</a:t>
            </a:r>
          </a:p>
          <a:p>
            <a:r>
              <a:rPr lang="en-ZA" dirty="0" smtClean="0"/>
              <a:t>The hole strategy must be reviewed regularly because of the volatility of the current environment to ensure that the necessary adjustments are timeously to ensure that the goals set are met.</a:t>
            </a:r>
            <a:endParaRPr lang="en-ZA" dirty="0"/>
          </a:p>
        </p:txBody>
      </p:sp>
    </p:spTree>
    <p:extLst>
      <p:ext uri="{BB962C8B-B14F-4D97-AF65-F5344CB8AC3E}">
        <p14:creationId xmlns:p14="http://schemas.microsoft.com/office/powerpoint/2010/main" val="340819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way forward. Closing remarks.</a:t>
            </a:r>
            <a:endParaRPr lang="en-ZA" dirty="0"/>
          </a:p>
        </p:txBody>
      </p:sp>
      <p:sp>
        <p:nvSpPr>
          <p:cNvPr id="3" name="Content Placeholder 2"/>
          <p:cNvSpPr>
            <a:spLocks noGrp="1"/>
          </p:cNvSpPr>
          <p:nvPr>
            <p:ph idx="1"/>
          </p:nvPr>
        </p:nvSpPr>
        <p:spPr>
          <a:xfrm>
            <a:off x="837128" y="2060620"/>
            <a:ext cx="9212726" cy="4187779"/>
          </a:xfrm>
        </p:spPr>
        <p:txBody>
          <a:bodyPr>
            <a:normAutofit/>
          </a:bodyPr>
          <a:lstStyle/>
          <a:p>
            <a:pPr marL="0" indent="0">
              <a:buNone/>
            </a:pPr>
            <a:r>
              <a:rPr lang="en-ZA" sz="3600" b="1" dirty="0" smtClean="0"/>
              <a:t>Although the new normal is not defined as yet I believe if the lessons learned, the necessary assessment and planning is done a SCM strategy can be crafted for each institution which will ensure sustainable efficient service delivery.</a:t>
            </a:r>
            <a:endParaRPr lang="en-ZA" sz="3600" b="1" dirty="0"/>
          </a:p>
        </p:txBody>
      </p:sp>
    </p:spTree>
    <p:extLst>
      <p:ext uri="{BB962C8B-B14F-4D97-AF65-F5344CB8AC3E}">
        <p14:creationId xmlns:p14="http://schemas.microsoft.com/office/powerpoint/2010/main" val="3281925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As we have become so use to in the new normal can I say to each of you attending.</a:t>
            </a:r>
            <a:br>
              <a:rPr lang="en-ZA" dirty="0" smtClean="0"/>
            </a:br>
            <a:r>
              <a:rPr lang="en-ZA" sz="6600" dirty="0" smtClean="0"/>
              <a:t>STAY SAVE AND KEEP YOUR DISTANCE AND REMEMBER YOUR MASK!!</a:t>
            </a:r>
            <a:r>
              <a:rPr lang="en-ZA" dirty="0" smtClean="0"/>
              <a:t/>
            </a:r>
            <a:br>
              <a:rPr lang="en-ZA" dirty="0" smtClean="0"/>
            </a:br>
            <a:r>
              <a:rPr lang="en-ZA" dirty="0"/>
              <a:t/>
            </a:r>
            <a:br>
              <a:rPr lang="en-ZA" dirty="0"/>
            </a:br>
            <a:endParaRPr lang="en-ZA" dirty="0"/>
          </a:p>
        </p:txBody>
      </p:sp>
    </p:spTree>
    <p:extLst>
      <p:ext uri="{BB962C8B-B14F-4D97-AF65-F5344CB8AC3E}">
        <p14:creationId xmlns:p14="http://schemas.microsoft.com/office/powerpoint/2010/main" val="2562336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Is the new normal define?</a:t>
            </a:r>
            <a:endParaRPr lang="en-ZA" dirty="0"/>
          </a:p>
        </p:txBody>
      </p:sp>
      <p:sp>
        <p:nvSpPr>
          <p:cNvPr id="3" name="Content Placeholder 2"/>
          <p:cNvSpPr>
            <a:spLocks noGrp="1"/>
          </p:cNvSpPr>
          <p:nvPr>
            <p:ph idx="1"/>
          </p:nvPr>
        </p:nvSpPr>
        <p:spPr/>
        <p:txBody>
          <a:bodyPr/>
          <a:lstStyle/>
          <a:p>
            <a:r>
              <a:rPr lang="en-ZA" dirty="0" smtClean="0"/>
              <a:t>As in today we not only in Local Government are operating in a very uncertain environment where the new normal is not established. At the moment the country is still in a state of emergency and is governed through regulations.</a:t>
            </a:r>
          </a:p>
          <a:p>
            <a:pPr marL="0" indent="0">
              <a:buNone/>
            </a:pPr>
            <a:endParaRPr lang="en-ZA" dirty="0"/>
          </a:p>
        </p:txBody>
      </p:sp>
    </p:spTree>
    <p:extLst>
      <p:ext uri="{BB962C8B-B14F-4D97-AF65-F5344CB8AC3E}">
        <p14:creationId xmlns:p14="http://schemas.microsoft.com/office/powerpoint/2010/main" val="1523782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How to measure efficiency in SCM.</a:t>
            </a:r>
            <a:endParaRPr lang="en-ZA" dirty="0"/>
          </a:p>
        </p:txBody>
      </p:sp>
      <p:sp>
        <p:nvSpPr>
          <p:cNvPr id="3" name="Content Placeholder 2"/>
          <p:cNvSpPr>
            <a:spLocks noGrp="1"/>
          </p:cNvSpPr>
          <p:nvPr>
            <p:ph idx="1"/>
          </p:nvPr>
        </p:nvSpPr>
        <p:spPr/>
        <p:txBody>
          <a:bodyPr/>
          <a:lstStyle/>
          <a:p>
            <a:r>
              <a:rPr lang="en-ZA" dirty="0" smtClean="0"/>
              <a:t>The efficiency of a SCM process can be determined by having the necessary goods and services at the right time, with the required quality and with a economic price within the guidelines set by legislation.</a:t>
            </a:r>
            <a:endParaRPr lang="en-ZA" dirty="0"/>
          </a:p>
        </p:txBody>
      </p:sp>
    </p:spTree>
    <p:extLst>
      <p:ext uri="{BB962C8B-B14F-4D97-AF65-F5344CB8AC3E}">
        <p14:creationId xmlns:p14="http://schemas.microsoft.com/office/powerpoint/2010/main" val="304002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Challenge experienced during lockdown.</a:t>
            </a:r>
            <a:endParaRPr lang="en-ZA" dirty="0"/>
          </a:p>
        </p:txBody>
      </p:sp>
      <p:sp>
        <p:nvSpPr>
          <p:cNvPr id="3" name="Content Placeholder 2"/>
          <p:cNvSpPr>
            <a:spLocks noGrp="1"/>
          </p:cNvSpPr>
          <p:nvPr>
            <p:ph idx="1"/>
          </p:nvPr>
        </p:nvSpPr>
        <p:spPr/>
        <p:txBody>
          <a:bodyPr>
            <a:normAutofit fontScale="92500"/>
          </a:bodyPr>
          <a:lstStyle/>
          <a:p>
            <a:r>
              <a:rPr lang="en-ZA" dirty="0" smtClean="0"/>
              <a:t>Suppliers were closed;</a:t>
            </a:r>
          </a:p>
          <a:p>
            <a:r>
              <a:rPr lang="en-ZA" dirty="0" smtClean="0"/>
              <a:t>Limited transport and courier services;</a:t>
            </a:r>
          </a:p>
          <a:p>
            <a:r>
              <a:rPr lang="en-ZA" dirty="0" smtClean="0"/>
              <a:t>Tender process had to be cancelled;</a:t>
            </a:r>
          </a:p>
          <a:p>
            <a:r>
              <a:rPr lang="en-ZA" dirty="0" smtClean="0"/>
              <a:t>Contract for supply which came to a end during the period had to be extended up to the end of the emergency state; </a:t>
            </a:r>
          </a:p>
          <a:p>
            <a:r>
              <a:rPr lang="en-ZA" dirty="0" smtClean="0"/>
              <a:t>Low stock levels of suppliers because of their supply constraints;</a:t>
            </a:r>
          </a:p>
          <a:p>
            <a:r>
              <a:rPr lang="en-ZA" dirty="0" smtClean="0"/>
              <a:t>Slow or no imports of international goods;</a:t>
            </a:r>
          </a:p>
          <a:p>
            <a:r>
              <a:rPr lang="en-ZA" dirty="0" smtClean="0"/>
              <a:t>Availability of staff to follow through al the prescribed SCM processes with the necessary division of duties and delegation of authority;</a:t>
            </a:r>
          </a:p>
          <a:p>
            <a:r>
              <a:rPr lang="en-ZA" dirty="0" smtClean="0"/>
              <a:t>National Treasury circulars on emergency procurement and later withdrawal thereof.</a:t>
            </a:r>
          </a:p>
          <a:p>
            <a:endParaRPr lang="en-ZA" dirty="0"/>
          </a:p>
        </p:txBody>
      </p:sp>
    </p:spTree>
    <p:extLst>
      <p:ext uri="{BB962C8B-B14F-4D97-AF65-F5344CB8AC3E}">
        <p14:creationId xmlns:p14="http://schemas.microsoft.com/office/powerpoint/2010/main" val="1120238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7"/>
            <a:ext cx="9605471" cy="2445029"/>
          </a:xfrm>
        </p:spPr>
        <p:txBody>
          <a:bodyPr/>
          <a:lstStyle/>
          <a:p>
            <a:r>
              <a:rPr lang="en-ZA" dirty="0" smtClean="0"/>
              <a:t>Challenges experienced with the </a:t>
            </a:r>
            <a:r>
              <a:rPr lang="en-ZA" sz="4000" dirty="0" smtClean="0"/>
              <a:t>opening</a:t>
            </a:r>
            <a:r>
              <a:rPr lang="en-ZA" dirty="0" smtClean="0"/>
              <a:t> up of the economy on lower levels of lockdown:</a:t>
            </a:r>
            <a:endParaRPr lang="en-ZA" dirty="0"/>
          </a:p>
        </p:txBody>
      </p:sp>
      <p:sp>
        <p:nvSpPr>
          <p:cNvPr id="3" name="Content Placeholder 2"/>
          <p:cNvSpPr>
            <a:spLocks noGrp="1"/>
          </p:cNvSpPr>
          <p:nvPr>
            <p:ph idx="1"/>
          </p:nvPr>
        </p:nvSpPr>
        <p:spPr>
          <a:xfrm>
            <a:off x="1103312" y="2511380"/>
            <a:ext cx="8942209" cy="3737019"/>
          </a:xfrm>
        </p:spPr>
        <p:txBody>
          <a:bodyPr/>
          <a:lstStyle/>
          <a:p>
            <a:r>
              <a:rPr lang="en-ZA" dirty="0" smtClean="0"/>
              <a:t>Stock levels in the internal stores became low and had to be replenished;</a:t>
            </a:r>
          </a:p>
          <a:p>
            <a:r>
              <a:rPr lang="en-ZA" dirty="0" smtClean="0"/>
              <a:t>Established suppliers closed down;</a:t>
            </a:r>
          </a:p>
          <a:p>
            <a:r>
              <a:rPr lang="en-ZA" dirty="0" smtClean="0"/>
              <a:t>Delivery times on specialized items became even longer than usual;</a:t>
            </a:r>
          </a:p>
          <a:p>
            <a:r>
              <a:rPr lang="en-ZA" dirty="0" smtClean="0"/>
              <a:t>Many more deviations than usual for procurement because of the difficulty of obtaining the necessary number of quotations because of the availability of suppliers;</a:t>
            </a:r>
          </a:p>
          <a:p>
            <a:r>
              <a:rPr lang="en-ZA" dirty="0" smtClean="0"/>
              <a:t>The difficulty of practitioners to procure at economic competitive prices;</a:t>
            </a:r>
            <a:endParaRPr lang="en-ZA" dirty="0"/>
          </a:p>
        </p:txBody>
      </p:sp>
    </p:spTree>
    <p:extLst>
      <p:ext uri="{BB962C8B-B14F-4D97-AF65-F5344CB8AC3E}">
        <p14:creationId xmlns:p14="http://schemas.microsoft.com/office/powerpoint/2010/main" val="53288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528199" cy="1904116"/>
          </a:xfrm>
        </p:spPr>
        <p:txBody>
          <a:bodyPr/>
          <a:lstStyle/>
          <a:p>
            <a:r>
              <a:rPr lang="en-ZA" dirty="0" smtClean="0"/>
              <a:t>In Greater Tzaneen the following assisted alleviate the effect of lock down and the emergency state.</a:t>
            </a:r>
            <a:br>
              <a:rPr lang="en-ZA" dirty="0" smtClean="0"/>
            </a:br>
            <a:endParaRPr lang="en-ZA" dirty="0"/>
          </a:p>
        </p:txBody>
      </p:sp>
      <p:sp>
        <p:nvSpPr>
          <p:cNvPr id="3" name="Content Placeholder 2"/>
          <p:cNvSpPr>
            <a:spLocks noGrp="1"/>
          </p:cNvSpPr>
          <p:nvPr>
            <p:ph idx="1"/>
          </p:nvPr>
        </p:nvSpPr>
        <p:spPr>
          <a:xfrm>
            <a:off x="837127" y="2678806"/>
            <a:ext cx="10998558" cy="3863662"/>
          </a:xfrm>
        </p:spPr>
        <p:txBody>
          <a:bodyPr>
            <a:normAutofit fontScale="92500" lnSpcReduction="20000"/>
          </a:bodyPr>
          <a:lstStyle/>
          <a:p>
            <a:r>
              <a:rPr lang="en-ZA" dirty="0" smtClean="0"/>
              <a:t>The fact that Tzaneen had a well established SCM section;</a:t>
            </a:r>
          </a:p>
          <a:p>
            <a:r>
              <a:rPr lang="en-ZA" dirty="0" smtClean="0"/>
              <a:t>There are various tenders in place for the supply of goods and services for multiple years with at least three suppliers in ranking order of scoring with whom there are legal relationship;</a:t>
            </a:r>
          </a:p>
          <a:p>
            <a:r>
              <a:rPr lang="en-ZA" dirty="0" smtClean="0"/>
              <a:t>In our case there are municipal stores with stock levels which are determined scientifically with the use of statistical data of use for especially maintenance and support services as well as the delivery times of these;</a:t>
            </a:r>
          </a:p>
          <a:p>
            <a:r>
              <a:rPr lang="en-ZA" dirty="0" smtClean="0"/>
              <a:t>The availability of a well maintained supplier database of suppliers with many suppliers of goods;</a:t>
            </a:r>
          </a:p>
          <a:p>
            <a:r>
              <a:rPr lang="en-ZA" dirty="0" smtClean="0"/>
              <a:t>Procurement is done by buyer who know the market as well as the specialized products the procure;</a:t>
            </a:r>
          </a:p>
          <a:p>
            <a:r>
              <a:rPr lang="en-ZA" dirty="0" smtClean="0"/>
              <a:t>The institution has a very good legal section who could assist with legal contractual extensions.</a:t>
            </a:r>
          </a:p>
          <a:p>
            <a:endParaRPr lang="en-ZA" dirty="0"/>
          </a:p>
        </p:txBody>
      </p:sp>
    </p:spTree>
    <p:extLst>
      <p:ext uri="{BB962C8B-B14F-4D97-AF65-F5344CB8AC3E}">
        <p14:creationId xmlns:p14="http://schemas.microsoft.com/office/powerpoint/2010/main" val="4272867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Lessons learned</a:t>
            </a:r>
            <a:endParaRPr lang="en-ZA" dirty="0"/>
          </a:p>
        </p:txBody>
      </p:sp>
      <p:sp>
        <p:nvSpPr>
          <p:cNvPr id="3" name="Content Placeholder 2"/>
          <p:cNvSpPr>
            <a:spLocks noGrp="1"/>
          </p:cNvSpPr>
          <p:nvPr>
            <p:ph idx="1"/>
          </p:nvPr>
        </p:nvSpPr>
        <p:spPr/>
        <p:txBody>
          <a:bodyPr>
            <a:normAutofit lnSpcReduction="10000"/>
          </a:bodyPr>
          <a:lstStyle/>
          <a:p>
            <a:r>
              <a:rPr lang="en-ZA" dirty="0" smtClean="0"/>
              <a:t>In the risk assessment of the institution make provision for the supply of goods and services for continuous service delivery with the necessary mitigating factors;</a:t>
            </a:r>
          </a:p>
          <a:p>
            <a:r>
              <a:rPr lang="en-ZA" dirty="0" smtClean="0"/>
              <a:t>Be </a:t>
            </a:r>
            <a:r>
              <a:rPr lang="en-ZA" dirty="0"/>
              <a:t>c</a:t>
            </a:r>
            <a:r>
              <a:rPr lang="en-ZA" dirty="0" smtClean="0"/>
              <a:t>ertain that there is only on certainty and that is that there will be change;</a:t>
            </a:r>
          </a:p>
          <a:p>
            <a:r>
              <a:rPr lang="en-ZA" dirty="0" smtClean="0"/>
              <a:t>Those who will survive will be the people/ institutions which can anticipate change and who can adapt the fastest to the new environment;</a:t>
            </a:r>
          </a:p>
          <a:p>
            <a:r>
              <a:rPr lang="en-ZA" dirty="0" smtClean="0"/>
              <a:t>Be assured that the controls must always be maintained because even in difficult times people will use every opportunity to enrich themselves at the cost of service delivery;</a:t>
            </a:r>
          </a:p>
          <a:p>
            <a:r>
              <a:rPr lang="en-ZA" dirty="0" smtClean="0"/>
              <a:t>Planning, planning and the use of information is crucial to steer clear of irregular, unauthorized and fruitless expenditure.</a:t>
            </a:r>
            <a:endParaRPr lang="en-ZA" dirty="0"/>
          </a:p>
        </p:txBody>
      </p:sp>
    </p:spTree>
    <p:extLst>
      <p:ext uri="{BB962C8B-B14F-4D97-AF65-F5344CB8AC3E}">
        <p14:creationId xmlns:p14="http://schemas.microsoft.com/office/powerpoint/2010/main" val="2624923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Post COVID activities:</a:t>
            </a:r>
            <a:endParaRPr lang="en-ZA" dirty="0"/>
          </a:p>
        </p:txBody>
      </p:sp>
      <p:sp>
        <p:nvSpPr>
          <p:cNvPr id="3" name="Content Placeholder 2"/>
          <p:cNvSpPr>
            <a:spLocks noGrp="1"/>
          </p:cNvSpPr>
          <p:nvPr>
            <p:ph idx="1"/>
          </p:nvPr>
        </p:nvSpPr>
        <p:spPr/>
        <p:txBody>
          <a:bodyPr>
            <a:normAutofit fontScale="92500" lnSpcReduction="20000"/>
          </a:bodyPr>
          <a:lstStyle/>
          <a:p>
            <a:r>
              <a:rPr lang="en-ZA" dirty="0" smtClean="0"/>
              <a:t>Draft a route plan wit all the required activities with timetables;</a:t>
            </a:r>
          </a:p>
          <a:p>
            <a:r>
              <a:rPr lang="en-ZA" dirty="0" smtClean="0"/>
              <a:t>Assess all the contracts which had to be extended during the state of emergency to ensure that all the procurement processes are started timeously to get them advertised and replaced to avoid irregular expenditure;</a:t>
            </a:r>
          </a:p>
          <a:p>
            <a:r>
              <a:rPr lang="en-ZA" dirty="0" smtClean="0"/>
              <a:t>Review the institutions supplier data base to determine which supplier have sustained the COVID threat to determine whether they will still be able to supply;</a:t>
            </a:r>
          </a:p>
          <a:p>
            <a:r>
              <a:rPr lang="en-ZA" dirty="0" smtClean="0"/>
              <a:t>Look at all critical stock to determine availability especially those items with long production cycles and which need many imported components</a:t>
            </a:r>
          </a:p>
          <a:p>
            <a:r>
              <a:rPr lang="en-ZA" dirty="0" smtClean="0"/>
              <a:t>Review stock levels of critical items and replenish where necessary;</a:t>
            </a:r>
          </a:p>
          <a:p>
            <a:r>
              <a:rPr lang="en-ZA" dirty="0" smtClean="0"/>
              <a:t>Report to Council and Treasury as required all deviation because of the state of emergency.</a:t>
            </a:r>
          </a:p>
          <a:p>
            <a:endParaRPr lang="en-ZA" dirty="0"/>
          </a:p>
        </p:txBody>
      </p:sp>
    </p:spTree>
    <p:extLst>
      <p:ext uri="{BB962C8B-B14F-4D97-AF65-F5344CB8AC3E}">
        <p14:creationId xmlns:p14="http://schemas.microsoft.com/office/powerpoint/2010/main" val="2954000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What to do to come to a new efficient SCM Strategy</a:t>
            </a:r>
            <a:endParaRPr lang="en-ZA" dirty="0"/>
          </a:p>
        </p:txBody>
      </p:sp>
      <p:sp>
        <p:nvSpPr>
          <p:cNvPr id="3" name="Content Placeholder 2"/>
          <p:cNvSpPr>
            <a:spLocks noGrp="1"/>
          </p:cNvSpPr>
          <p:nvPr>
            <p:ph idx="1"/>
          </p:nvPr>
        </p:nvSpPr>
        <p:spPr/>
        <p:txBody>
          <a:bodyPr/>
          <a:lstStyle/>
          <a:p>
            <a:r>
              <a:rPr lang="en-ZA" dirty="0" smtClean="0"/>
              <a:t>Do a SWOT analysis of the changed environment especially looking into opportunities and threats in the external environment;</a:t>
            </a:r>
          </a:p>
          <a:p>
            <a:r>
              <a:rPr lang="en-ZA" dirty="0" smtClean="0"/>
              <a:t>Review the procurement plan to update with the new environment with changed availability of suppliers and material as well as longer delivery timeframes and logistical constraints;</a:t>
            </a:r>
          </a:p>
          <a:p>
            <a:r>
              <a:rPr lang="en-ZA" dirty="0" smtClean="0"/>
              <a:t>Review your stores stock levels, minimum, maximum and order levels with taking into account the changes in availability and delivery times;</a:t>
            </a:r>
          </a:p>
          <a:p>
            <a:r>
              <a:rPr lang="en-ZA" dirty="0" smtClean="0"/>
              <a:t>Review the SCM policy to be aligned with possible changes to legislation, regulations and circulars;</a:t>
            </a:r>
          </a:p>
          <a:p>
            <a:r>
              <a:rPr lang="en-ZA" dirty="0" smtClean="0"/>
              <a:t>Align the procurement plan to the IDP, budget and SDBIP;</a:t>
            </a:r>
            <a:endParaRPr lang="en-ZA" dirty="0"/>
          </a:p>
        </p:txBody>
      </p:sp>
    </p:spTree>
    <p:extLst>
      <p:ext uri="{BB962C8B-B14F-4D97-AF65-F5344CB8AC3E}">
        <p14:creationId xmlns:p14="http://schemas.microsoft.com/office/powerpoint/2010/main" val="2424589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384</TotalTime>
  <Words>1097</Words>
  <Application>Microsoft Office PowerPoint</Application>
  <PresentationFormat>Widescreen</PresentationFormat>
  <Paragraphs>64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Ion</vt:lpstr>
      <vt:lpstr>Finding the new normal post Covid in SCM to be efficient.</vt:lpstr>
      <vt:lpstr>Is the new normal define?</vt:lpstr>
      <vt:lpstr>How to measure efficiency in SCM.</vt:lpstr>
      <vt:lpstr>Challenge experienced during lockdown.</vt:lpstr>
      <vt:lpstr>Challenges experienced with the opening up of the economy on lower levels of lockdown:</vt:lpstr>
      <vt:lpstr>In Greater Tzaneen the following assisted alleviate the effect of lock down and the emergency state. </vt:lpstr>
      <vt:lpstr>Lessons learned</vt:lpstr>
      <vt:lpstr>Post COVID activities:</vt:lpstr>
      <vt:lpstr>What to do to come to a new efficient SCM Strategy</vt:lpstr>
      <vt:lpstr>After the institutional assessment a new SCM strategy can be crafted. What will I include out of my current experience?</vt:lpstr>
      <vt:lpstr>   succeed </vt:lpstr>
      <vt:lpstr>The way forward. Closing remarks.</vt:lpstr>
      <vt:lpstr>As we have become so use to in the new normal can I say to each of you attending. STAY SAVE AND KEEP YOUR DISTANCE AND REMEMBER YOUR MASK!!  </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the new normal post Covid  in scm to be efficient</dc:title>
  <dc:creator>Andre A. Le Grange</dc:creator>
  <cp:lastModifiedBy>Andre A. Le Grange</cp:lastModifiedBy>
  <cp:revision>32</cp:revision>
  <dcterms:created xsi:type="dcterms:W3CDTF">2020-10-18T08:41:13Z</dcterms:created>
  <dcterms:modified xsi:type="dcterms:W3CDTF">2020-10-18T15:05:19Z</dcterms:modified>
</cp:coreProperties>
</file>