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4" r:id="rId2"/>
    <p:sldMasterId id="2147483669" r:id="rId3"/>
    <p:sldMasterId id="2147483673" r:id="rId4"/>
    <p:sldMasterId id="2147483671" r:id="rId5"/>
  </p:sldMasterIdLst>
  <p:notesMasterIdLst>
    <p:notesMasterId r:id="rId12"/>
  </p:notesMasterIdLst>
  <p:handoutMasterIdLst>
    <p:handoutMasterId r:id="rId13"/>
  </p:handoutMasterIdLst>
  <p:sldIdLst>
    <p:sldId id="256" r:id="rId6"/>
    <p:sldId id="395" r:id="rId7"/>
    <p:sldId id="417" r:id="rId8"/>
    <p:sldId id="415" r:id="rId9"/>
    <p:sldId id="41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98" autoAdjust="0"/>
  </p:normalViewPr>
  <p:slideViewPr>
    <p:cSldViewPr snapToGrid="0">
      <p:cViewPr varScale="1">
        <p:scale>
          <a:sx n="68" d="100"/>
          <a:sy n="68" d="100"/>
        </p:scale>
        <p:origin x="77" y="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82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652C1-19AE-4164-B568-201AFDAA0EB5}" type="datetimeFigureOut">
              <a:rPr lang="en-ZA" smtClean="0"/>
              <a:t>2019/07/08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BB189-ADB8-4A4C-93B2-AA325E1A005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7984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3F8DF-C429-4FC3-AD10-5E4C85FB75AF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355AA-DACE-4586-BF5F-2014D36B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06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11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27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43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84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FBA6E2-1CFD-4977-9692-FB081C2D29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2" b="16658"/>
          <a:stretch/>
        </p:blipFill>
        <p:spPr>
          <a:xfrm rot="10800000">
            <a:off x="1" y="1"/>
            <a:ext cx="7300343" cy="571413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4AA0AC7-D582-4D13-BD54-DFDE5B224525}"/>
              </a:ext>
            </a:extLst>
          </p:cNvPr>
          <p:cNvSpPr/>
          <p:nvPr userDrawn="1"/>
        </p:nvSpPr>
        <p:spPr>
          <a:xfrm>
            <a:off x="0" y="5807272"/>
            <a:ext cx="12192000" cy="685800"/>
          </a:xfrm>
          <a:prstGeom prst="rect">
            <a:avLst/>
          </a:prstGeom>
          <a:solidFill>
            <a:srgbClr val="9CC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3451A-D315-43F2-BCA6-B08D49261836}"/>
              </a:ext>
            </a:extLst>
          </p:cNvPr>
          <p:cNvSpPr/>
          <p:nvPr userDrawn="1"/>
        </p:nvSpPr>
        <p:spPr>
          <a:xfrm>
            <a:off x="0" y="6531172"/>
            <a:ext cx="12192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305110F-603C-4348-BB69-63419A985D0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530" y="4318198"/>
            <a:ext cx="1809262" cy="14700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FBA6E2-1CFD-4977-9692-FB081C2D29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58"/>
          <a:stretch/>
        </p:blipFill>
        <p:spPr>
          <a:xfrm>
            <a:off x="0" y="870"/>
            <a:ext cx="12192000" cy="5714131"/>
          </a:xfrm>
          <a:prstGeom prst="rect">
            <a:avLst/>
          </a:prstGeom>
        </p:spPr>
      </p:pic>
      <p:pic>
        <p:nvPicPr>
          <p:cNvPr id="12" name="Picture 11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DA157C52-CE84-49BA-8B53-A59A7B94C78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648" y="348114"/>
            <a:ext cx="2253143" cy="183067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0" y="661646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2A96020-37AF-4B47-8DD1-4C99AE001E5B}" type="slidenum">
              <a:rPr lang="en-ZA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ZA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49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4AA0AC7-D582-4D13-BD54-DFDE5B224525}"/>
              </a:ext>
            </a:extLst>
          </p:cNvPr>
          <p:cNvSpPr/>
          <p:nvPr userDrawn="1"/>
        </p:nvSpPr>
        <p:spPr>
          <a:xfrm>
            <a:off x="0" y="5807272"/>
            <a:ext cx="12192000" cy="685800"/>
          </a:xfrm>
          <a:prstGeom prst="rect">
            <a:avLst/>
          </a:prstGeom>
          <a:solidFill>
            <a:srgbClr val="9CC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33451A-D315-43F2-BCA6-B08D49261836}"/>
              </a:ext>
            </a:extLst>
          </p:cNvPr>
          <p:cNvSpPr/>
          <p:nvPr userDrawn="1"/>
        </p:nvSpPr>
        <p:spPr>
          <a:xfrm>
            <a:off x="0" y="6531172"/>
            <a:ext cx="12192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445B92-998C-40FA-BEDF-4587B56F5B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2" b="16658"/>
          <a:stretch/>
        </p:blipFill>
        <p:spPr>
          <a:xfrm rot="10800000">
            <a:off x="1" y="1"/>
            <a:ext cx="7300343" cy="57141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FBA6E2-1CFD-4977-9692-FB081C2D29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58"/>
          <a:stretch/>
        </p:blipFill>
        <p:spPr>
          <a:xfrm>
            <a:off x="0" y="870"/>
            <a:ext cx="12192000" cy="571413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661646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2A96020-37AF-4B47-8DD1-4C99AE001E5B}" type="slidenum">
              <a:rPr lang="en-ZA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ZA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245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FBA6E2-1CFD-4977-9692-FB081C2D29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2" b="16658"/>
          <a:stretch/>
        </p:blipFill>
        <p:spPr>
          <a:xfrm rot="10800000">
            <a:off x="1" y="1"/>
            <a:ext cx="7300343" cy="571413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4AA0AC7-D582-4D13-BD54-DFDE5B224525}"/>
              </a:ext>
            </a:extLst>
          </p:cNvPr>
          <p:cNvSpPr/>
          <p:nvPr userDrawn="1"/>
        </p:nvSpPr>
        <p:spPr>
          <a:xfrm>
            <a:off x="0" y="5807272"/>
            <a:ext cx="12192000" cy="685800"/>
          </a:xfrm>
          <a:prstGeom prst="rect">
            <a:avLst/>
          </a:prstGeom>
          <a:solidFill>
            <a:srgbClr val="9CC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3451A-D315-43F2-BCA6-B08D49261836}"/>
              </a:ext>
            </a:extLst>
          </p:cNvPr>
          <p:cNvSpPr/>
          <p:nvPr userDrawn="1"/>
        </p:nvSpPr>
        <p:spPr>
          <a:xfrm>
            <a:off x="0" y="6531172"/>
            <a:ext cx="12192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305110F-603C-4348-BB69-63419A985D0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530" y="4318198"/>
            <a:ext cx="1809262" cy="147002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0" y="661646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2A96020-37AF-4B47-8DD1-4C99AE001E5B}" type="slidenum">
              <a:rPr lang="en-ZA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ZA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2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FBA6E2-1CFD-4977-9692-FB081C2D29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58"/>
          <a:stretch/>
        </p:blipFill>
        <p:spPr>
          <a:xfrm>
            <a:off x="0" y="870"/>
            <a:ext cx="12192000" cy="571413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4AA0AC7-D582-4D13-BD54-DFDE5B224525}"/>
              </a:ext>
            </a:extLst>
          </p:cNvPr>
          <p:cNvSpPr/>
          <p:nvPr userDrawn="1"/>
        </p:nvSpPr>
        <p:spPr>
          <a:xfrm>
            <a:off x="0" y="5807272"/>
            <a:ext cx="12192000" cy="685800"/>
          </a:xfrm>
          <a:prstGeom prst="rect">
            <a:avLst/>
          </a:prstGeom>
          <a:solidFill>
            <a:srgbClr val="9CC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3451A-D315-43F2-BCA6-B08D49261836}"/>
              </a:ext>
            </a:extLst>
          </p:cNvPr>
          <p:cNvSpPr/>
          <p:nvPr userDrawn="1"/>
        </p:nvSpPr>
        <p:spPr>
          <a:xfrm>
            <a:off x="0" y="6531172"/>
            <a:ext cx="12192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198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C580451-AA34-40FA-8595-24FE756531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2" b="16658"/>
          <a:stretch/>
        </p:blipFill>
        <p:spPr>
          <a:xfrm rot="10800000">
            <a:off x="1" y="1"/>
            <a:ext cx="7300343" cy="571413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4AA0AC7-D582-4D13-BD54-DFDE5B224525}"/>
              </a:ext>
            </a:extLst>
          </p:cNvPr>
          <p:cNvSpPr/>
          <p:nvPr userDrawn="1"/>
        </p:nvSpPr>
        <p:spPr>
          <a:xfrm>
            <a:off x="0" y="5807272"/>
            <a:ext cx="12192000" cy="685800"/>
          </a:xfrm>
          <a:prstGeom prst="rect">
            <a:avLst/>
          </a:prstGeom>
          <a:solidFill>
            <a:srgbClr val="9CCB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3451A-D315-43F2-BCA6-B08D49261836}"/>
              </a:ext>
            </a:extLst>
          </p:cNvPr>
          <p:cNvSpPr/>
          <p:nvPr userDrawn="1"/>
        </p:nvSpPr>
        <p:spPr>
          <a:xfrm>
            <a:off x="0" y="6531172"/>
            <a:ext cx="12192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5C2E52-FF05-4829-A765-B066FE4AF8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19" b="16658"/>
          <a:stretch/>
        </p:blipFill>
        <p:spPr>
          <a:xfrm rot="10800000">
            <a:off x="10240167" y="250628"/>
            <a:ext cx="1951834" cy="4033277"/>
          </a:xfrm>
          <a:prstGeom prst="rect">
            <a:avLst/>
          </a:prstGeom>
        </p:spPr>
      </p:pic>
      <p:pic>
        <p:nvPicPr>
          <p:cNvPr id="13" name="Picture 1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DA157C52-CE84-49BA-8B53-A59A7B94C78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373" y="503389"/>
            <a:ext cx="2871039" cy="23327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7AA4EF8-83BA-4B4E-9A21-DCA657759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19" b="16658"/>
          <a:stretch/>
        </p:blipFill>
        <p:spPr>
          <a:xfrm>
            <a:off x="0" y="20377"/>
            <a:ext cx="2741110" cy="5664241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0" y="661646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2A96020-37AF-4B47-8DD1-4C99AE001E5B}" type="slidenum">
              <a:rPr lang="en-ZA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en-ZA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2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29832A-7E73-4FA2-9498-2BF8161CA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806" y="5108947"/>
            <a:ext cx="2752626" cy="1046377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EA94C6C-FBE6-4FAC-88D1-64E4EE16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3466364"/>
            <a:ext cx="1981200" cy="2319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>
            <a:extLst>
              <a:ext uri="{FF2B5EF4-FFF2-40B4-BE49-F238E27FC236}">
                <a16:creationId xmlns:a16="http://schemas.microsoft.com/office/drawing/2014/main" id="{EB376835-4F6F-4942-9CDD-E473D2B90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832" y="5986046"/>
            <a:ext cx="9574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mSCOA Aligned Annual Financial Statements Specimen – PRESESNTED BY: CCG SYSTEMS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EA4974F-015B-477E-A189-AC11E2D28896}"/>
              </a:ext>
            </a:extLst>
          </p:cNvPr>
          <p:cNvSpPr txBox="1">
            <a:spLocks/>
          </p:cNvSpPr>
          <p:nvPr/>
        </p:nvSpPr>
        <p:spPr>
          <a:xfrm>
            <a:off x="3020966" y="1120874"/>
            <a:ext cx="5695950" cy="38877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en-US" sz="2000" b="1" dirty="0">
                <a:latin typeface="+mn-lt"/>
              </a:rPr>
              <a:t>mSCOA Aligned Annual Financial Statements (AFS) Specimen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BY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CCG Systems Pty Limited</a:t>
            </a:r>
          </a:p>
          <a:p>
            <a:pPr>
              <a:lnSpc>
                <a:spcPct val="90000"/>
              </a:lnSpc>
              <a:defRPr/>
            </a:pPr>
            <a:r>
              <a:rPr lang="en-US" sz="2000" b="1" dirty="0">
                <a:latin typeface="+mn-lt"/>
              </a:rPr>
              <a:t>Anesu Hama Magada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Venue : EMPERORS PALACE CONVENTION CENTRE</a:t>
            </a:r>
            <a:br>
              <a:rPr lang="en-US" sz="2000" b="1" dirty="0">
                <a:latin typeface="+mn-lt"/>
              </a:rPr>
            </a:br>
            <a:br>
              <a:rPr lang="en-US" sz="2000" b="1" dirty="0">
                <a:latin typeface="+mn-lt"/>
              </a:rPr>
            </a:br>
            <a:r>
              <a:rPr lang="en-US" sz="2000" b="1" dirty="0">
                <a:latin typeface="+mn-lt"/>
              </a:rPr>
              <a:t>08-09 JULY 2019</a:t>
            </a:r>
            <a:endParaRPr lang="en-ZA" sz="2000" b="1" dirty="0">
              <a:solidFill>
                <a:schemeClr val="accent5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6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29832A-7E73-4FA2-9498-2BF8161CA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71" y="5033913"/>
            <a:ext cx="2752626" cy="1046377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EA94C6C-FBE6-4FAC-88D1-64E4EE16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819" y="4242468"/>
            <a:ext cx="1318181" cy="154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D6D19E2-56EF-441C-B318-C0EB452B0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124" y="1254713"/>
            <a:ext cx="6535752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639763" indent="-22860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rgbClr val="928B70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279525" indent="-228600" eaLnBrk="0" hangingPunct="0">
              <a:spcBef>
                <a:spcPct val="20000"/>
              </a:spcBef>
              <a:buClr>
                <a:srgbClr val="87706B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1554163" indent="-228600" eaLnBrk="0" hangingPunct="0">
              <a:spcBef>
                <a:spcPct val="20000"/>
              </a:spcBef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0113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4685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2925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382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114300" indent="0" eaLnBrk="1" hangingPunct="1">
              <a:lnSpc>
                <a:spcPct val="80000"/>
              </a:lnSpc>
              <a:buNone/>
              <a:defRPr/>
            </a:pPr>
            <a:r>
              <a:rPr lang="en-US" altLang="en-US" dirty="0">
                <a:solidFill>
                  <a:schemeClr val="tx1"/>
                </a:solidFill>
                <a:latin typeface="+mn-lt"/>
              </a:rPr>
              <a:t>A</a:t>
            </a:r>
            <a:r>
              <a:rPr lang="en-ZA" altLang="en-US" dirty="0" err="1">
                <a:solidFill>
                  <a:schemeClr val="tx1"/>
                </a:solidFill>
                <a:latin typeface="+mn-lt"/>
              </a:rPr>
              <a:t>nesu</a:t>
            </a:r>
            <a:r>
              <a:rPr lang="en-ZA" altLang="en-US" dirty="0">
                <a:solidFill>
                  <a:schemeClr val="tx1"/>
                </a:solidFill>
                <a:latin typeface="+mn-lt"/>
              </a:rPr>
              <a:t> Hama Magada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ZA" altLang="en-US" dirty="0">
                <a:solidFill>
                  <a:schemeClr val="tx1"/>
                </a:solidFill>
                <a:latin typeface="+mn-lt"/>
              </a:rPr>
              <a:t>Reporting Specialist (CCG Systems)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ZA" dirty="0">
                <a:solidFill>
                  <a:schemeClr val="tx1"/>
                </a:solidFill>
                <a:latin typeface="+mn-lt"/>
              </a:rPr>
              <a:t>Over 10 years experience in the Automation of Financial Reports through Business Intelligence and Report Writing Software.</a:t>
            </a:r>
            <a:endParaRPr lang="en-ZA" altLang="en-US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ZA" altLang="en-US" dirty="0">
                <a:solidFill>
                  <a:schemeClr val="tx1"/>
                </a:solidFill>
                <a:latin typeface="+mn-lt"/>
              </a:rPr>
              <a:t>Member of the National Treasury Technical Working Group on Annual Financial Statements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ZA" altLang="en-US" dirty="0">
                <a:solidFill>
                  <a:schemeClr val="tx1"/>
                </a:solidFill>
                <a:latin typeface="+mn-lt"/>
              </a:rPr>
              <a:t>Member of the National Treasury Technical Working Group on Financial Reporting Dashboards</a:t>
            </a:r>
          </a:p>
          <a:p>
            <a:pPr marL="114300" indent="0" eaLnBrk="1" hangingPunct="1">
              <a:lnSpc>
                <a:spcPct val="80000"/>
              </a:lnSpc>
              <a:buNone/>
              <a:defRPr/>
            </a:pPr>
            <a:endParaRPr lang="en-ZA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837A6751-CD60-4AA6-B380-C01EBE0F7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832" y="5986046"/>
            <a:ext cx="9574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mSCOA Aligned Annual Financial Statements Specimen – PRESESNTED BY: CCG SYSTEMS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EE86A62-D64E-4C2E-B9BC-CE2DDBCE8FCB}"/>
              </a:ext>
            </a:extLst>
          </p:cNvPr>
          <p:cNvSpPr txBox="1">
            <a:spLocks noChangeArrowheads="1"/>
          </p:cNvSpPr>
          <p:nvPr/>
        </p:nvSpPr>
        <p:spPr>
          <a:xfrm>
            <a:off x="1159267" y="239699"/>
            <a:ext cx="9889732" cy="67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9E493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tx1"/>
                </a:solidFill>
                <a:latin typeface="+mn-lt"/>
              </a:rPr>
              <a:t>PRESENTER PROFILE</a:t>
            </a:r>
          </a:p>
        </p:txBody>
      </p:sp>
    </p:spTree>
    <p:extLst>
      <p:ext uri="{BB962C8B-B14F-4D97-AF65-F5344CB8AC3E}">
        <p14:creationId xmlns:p14="http://schemas.microsoft.com/office/powerpoint/2010/main" val="160711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29832A-7E73-4FA2-9498-2BF8161CA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71" y="5033913"/>
            <a:ext cx="2752626" cy="1046377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EA94C6C-FBE6-4FAC-88D1-64E4EE16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819" y="4242468"/>
            <a:ext cx="1318181" cy="154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D6D19E2-56EF-441C-B318-C0EB452B0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124" y="1254713"/>
            <a:ext cx="6535752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639763" indent="-22860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rgbClr val="928B70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279525" indent="-228600" eaLnBrk="0" hangingPunct="0">
              <a:spcBef>
                <a:spcPct val="20000"/>
              </a:spcBef>
              <a:buClr>
                <a:srgbClr val="87706B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1554163" indent="-228600" eaLnBrk="0" hangingPunct="0">
              <a:spcBef>
                <a:spcPct val="20000"/>
              </a:spcBef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0113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4685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2925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382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marL="114300" indent="0" eaLnBrk="1" hangingPunct="1">
              <a:lnSpc>
                <a:spcPct val="80000"/>
              </a:lnSpc>
              <a:buNone/>
              <a:defRPr/>
            </a:pPr>
            <a:endParaRPr lang="en-ZA" altLang="en-US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ZA" altLang="en-US" dirty="0">
                <a:solidFill>
                  <a:schemeClr val="tx1"/>
                </a:solidFill>
                <a:latin typeface="+mn-lt"/>
              </a:rPr>
              <a:t>The National Treasury has populated the Annual Financial Statement requirements in line with the mSCOA Chart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ZA" altLang="en-US" dirty="0">
                <a:solidFill>
                  <a:schemeClr val="tx1"/>
                </a:solidFill>
                <a:latin typeface="+mn-lt"/>
              </a:rPr>
              <a:t>This facilitates seamless alignment with the MBRR schedules (A1, B, C through to F). </a:t>
            </a:r>
          </a:p>
          <a:p>
            <a:pPr marL="114300" indent="0" eaLnBrk="1" hangingPunct="1">
              <a:lnSpc>
                <a:spcPct val="80000"/>
              </a:lnSpc>
              <a:buNone/>
              <a:defRPr/>
            </a:pPr>
            <a:endParaRPr lang="en-US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837A6751-CD60-4AA6-B380-C01EBE0F7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832" y="5986046"/>
            <a:ext cx="9574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mSCOA Aligned Annual Financial Statements Specimen – PRESESNTED BY: CCG SYSTEMS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EE86A62-D64E-4C2E-B9BC-CE2DDBCE8FCB}"/>
              </a:ext>
            </a:extLst>
          </p:cNvPr>
          <p:cNvSpPr txBox="1">
            <a:spLocks noChangeArrowheads="1"/>
          </p:cNvSpPr>
          <p:nvPr/>
        </p:nvSpPr>
        <p:spPr>
          <a:xfrm>
            <a:off x="1159267" y="239699"/>
            <a:ext cx="9889732" cy="67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9E493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tx1"/>
                </a:solidFill>
                <a:latin typeface="+mn-lt"/>
              </a:rPr>
              <a:t>Purpose of </a:t>
            </a:r>
            <a:r>
              <a:rPr lang="en-US" sz="3200" b="1" dirty="0" err="1">
                <a:solidFill>
                  <a:schemeClr val="tx1"/>
                </a:solidFill>
                <a:latin typeface="+mn-lt"/>
              </a:rPr>
              <a:t>Mscoa</a:t>
            </a:r>
            <a:r>
              <a:rPr lang="en-US" sz="3200" b="1" dirty="0">
                <a:solidFill>
                  <a:schemeClr val="tx1"/>
                </a:solidFill>
                <a:latin typeface="+mn-lt"/>
              </a:rPr>
              <a:t> aligned </a:t>
            </a:r>
            <a:r>
              <a:rPr lang="en-US" sz="3200" b="1" dirty="0" err="1">
                <a:solidFill>
                  <a:schemeClr val="tx1"/>
                </a:solidFill>
                <a:latin typeface="+mn-lt"/>
              </a:rPr>
              <a:t>afs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335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29832A-7E73-4FA2-9498-2BF8161CA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71" y="5033913"/>
            <a:ext cx="2752626" cy="1046377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EA94C6C-FBE6-4FAC-88D1-64E4EE16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819" y="4242468"/>
            <a:ext cx="1318181" cy="154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D6D19E2-56EF-441C-B318-C0EB452B0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124" y="1254713"/>
            <a:ext cx="6535752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639763" indent="-22860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rgbClr val="928B70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279525" indent="-228600" eaLnBrk="0" hangingPunct="0">
              <a:spcBef>
                <a:spcPct val="20000"/>
              </a:spcBef>
              <a:buClr>
                <a:srgbClr val="87706B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1554163" indent="-228600" eaLnBrk="0" hangingPunct="0">
              <a:spcBef>
                <a:spcPct val="20000"/>
              </a:spcBef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0113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4685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2925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382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+mn-lt"/>
                <a:cs typeface="Arial" charset="0"/>
              </a:rPr>
              <a:t>Prior to the development of the specimen, AFS Classification emanating from the chart was at the discretion of the user.</a:t>
            </a:r>
          </a:p>
          <a:p>
            <a:pPr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ZA" sz="2800" kern="0" dirty="0">
                <a:solidFill>
                  <a:srgbClr val="000000"/>
                </a:solidFill>
                <a:latin typeface="+mn-lt"/>
                <a:cs typeface="Arial" charset="0"/>
              </a:rPr>
              <a:t>The objective of the AFS Specimen is to achieve an acceptable level of uniformity and quality from the collection of local government (municipality and municipal entities) </a:t>
            </a:r>
            <a:endParaRPr lang="en-US" sz="2800" kern="0" dirty="0">
              <a:solidFill>
                <a:srgbClr val="000000"/>
              </a:solidFill>
              <a:latin typeface="+mn-lt"/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837A6751-CD60-4AA6-B380-C01EBE0F7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832" y="5986046"/>
            <a:ext cx="9574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mSCOA Aligned Annual Financial Statements Specimen – PRESESNTED BY: CCG SYSTEMS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EE86A62-D64E-4C2E-B9BC-CE2DDBCE8FCB}"/>
              </a:ext>
            </a:extLst>
          </p:cNvPr>
          <p:cNvSpPr txBox="1">
            <a:spLocks noChangeArrowheads="1"/>
          </p:cNvSpPr>
          <p:nvPr/>
        </p:nvSpPr>
        <p:spPr>
          <a:xfrm>
            <a:off x="1159267" y="239699"/>
            <a:ext cx="9889732" cy="67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9E493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Purpose of </a:t>
            </a:r>
            <a:r>
              <a:rPr lang="en-US" sz="3200" b="1" dirty="0" err="1">
                <a:solidFill>
                  <a:schemeClr val="tx1"/>
                </a:solidFill>
              </a:rPr>
              <a:t>Mscoa</a:t>
            </a:r>
            <a:r>
              <a:rPr lang="en-US" sz="3200" b="1" dirty="0">
                <a:solidFill>
                  <a:schemeClr val="tx1"/>
                </a:solidFill>
              </a:rPr>
              <a:t> aligned </a:t>
            </a:r>
            <a:r>
              <a:rPr lang="en-US" sz="3200" b="1" dirty="0" err="1">
                <a:solidFill>
                  <a:schemeClr val="tx1"/>
                </a:solidFill>
              </a:rPr>
              <a:t>afs</a:t>
            </a:r>
            <a:endParaRPr lang="en-US" sz="32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529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29832A-7E73-4FA2-9498-2BF8161CA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71" y="5033913"/>
            <a:ext cx="2752626" cy="1046377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EA94C6C-FBE6-4FAC-88D1-64E4EE165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819" y="4242468"/>
            <a:ext cx="1318181" cy="154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BD6D19E2-56EF-441C-B318-C0EB452B0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124" y="1254713"/>
            <a:ext cx="6535752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>
                <a:solidFill>
                  <a:schemeClr val="tx2"/>
                </a:solidFill>
                <a:latin typeface="Century Gothic" pitchFamily="34" charset="0"/>
              </a:defRPr>
            </a:lvl1pPr>
            <a:lvl2pPr marL="639763" indent="-22860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Century Gothic" pitchFamily="34" charset="0"/>
              </a:defRPr>
            </a:lvl2pPr>
            <a:lvl3pPr indent="-228600" eaLnBrk="0" hangingPunct="0">
              <a:spcBef>
                <a:spcPct val="20000"/>
              </a:spcBef>
              <a:buClr>
                <a:srgbClr val="928B70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279525" indent="-228600" eaLnBrk="0" hangingPunct="0">
              <a:spcBef>
                <a:spcPct val="20000"/>
              </a:spcBef>
              <a:buClr>
                <a:srgbClr val="87706B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4pPr>
            <a:lvl5pPr marL="1554163" indent="-228600" eaLnBrk="0" hangingPunct="0">
              <a:spcBef>
                <a:spcPct val="20000"/>
              </a:spcBef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5pPr>
            <a:lvl6pPr marL="20113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6pPr>
            <a:lvl7pPr marL="24685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7pPr>
            <a:lvl8pPr marL="2925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8pPr>
            <a:lvl9pPr marL="3382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734E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Century Gothic" pitchFamily="34" charset="0"/>
              </a:defRPr>
            </a:lvl9pPr>
          </a:lstStyle>
          <a:p>
            <a:pPr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ZA" sz="2800" kern="0" dirty="0">
                <a:solidFill>
                  <a:srgbClr val="000000"/>
                </a:solidFill>
                <a:latin typeface="+mn-lt"/>
                <a:cs typeface="Arial" charset="0"/>
              </a:rPr>
              <a:t>The AFS Specimen can easily be mapped into the Chart of Accounts.</a:t>
            </a:r>
          </a:p>
          <a:p>
            <a:pPr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ZA" sz="2800" kern="0" dirty="0">
                <a:solidFill>
                  <a:srgbClr val="000000"/>
                </a:solidFill>
                <a:latin typeface="+mn-lt"/>
                <a:cs typeface="Arial" charset="0"/>
              </a:rPr>
              <a:t>Reclassifications can be done for comparative purposes on prior year AFS</a:t>
            </a:r>
            <a:endParaRPr lang="en-US" sz="2800" kern="0" dirty="0">
              <a:solidFill>
                <a:srgbClr val="000000"/>
              </a:solidFill>
              <a:latin typeface="+mn-lt"/>
              <a:cs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3">
            <a:extLst>
              <a:ext uri="{FF2B5EF4-FFF2-40B4-BE49-F238E27FC236}">
                <a16:creationId xmlns:a16="http://schemas.microsoft.com/office/drawing/2014/main" id="{837A6751-CD60-4AA6-B380-C01EBE0F7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832" y="5986046"/>
            <a:ext cx="95743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mSCOA Aligned Annual Financial Statements Specimen – PRESESNTED BY: CCG SYSTEMS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0EE86A62-D64E-4C2E-B9BC-CE2DDBCE8FCB}"/>
              </a:ext>
            </a:extLst>
          </p:cNvPr>
          <p:cNvSpPr txBox="1">
            <a:spLocks noChangeArrowheads="1"/>
          </p:cNvSpPr>
          <p:nvPr/>
        </p:nvSpPr>
        <p:spPr>
          <a:xfrm>
            <a:off x="1159267" y="239699"/>
            <a:ext cx="9889732" cy="6747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500" kern="1200" cap="all">
                <a:solidFill>
                  <a:srgbClr val="9E4934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9E4934"/>
                </a:solidFill>
                <a:latin typeface="Book Antiqua" pitchFamily="18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>
                <a:solidFill>
                  <a:schemeClr val="tx1"/>
                </a:solidFill>
              </a:rPr>
              <a:t>Purpose of </a:t>
            </a:r>
            <a:r>
              <a:rPr lang="en-US" sz="3200" b="1" dirty="0" err="1">
                <a:solidFill>
                  <a:schemeClr val="tx1"/>
                </a:solidFill>
              </a:rPr>
              <a:t>Mscoa</a:t>
            </a:r>
            <a:r>
              <a:rPr lang="en-US" sz="3200" b="1" dirty="0">
                <a:solidFill>
                  <a:schemeClr val="tx1"/>
                </a:solidFill>
              </a:rPr>
              <a:t> aligned </a:t>
            </a:r>
            <a:r>
              <a:rPr lang="en-US" sz="3200" b="1" dirty="0" err="1">
                <a:solidFill>
                  <a:schemeClr val="tx1"/>
                </a:solidFill>
              </a:rPr>
              <a:t>afs</a:t>
            </a:r>
            <a:endParaRPr lang="en-US" sz="32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473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4ACF-8B10-413A-9590-9E0D97F4EAFD}"/>
              </a:ext>
            </a:extLst>
          </p:cNvPr>
          <p:cNvSpPr txBox="1">
            <a:spLocks/>
          </p:cNvSpPr>
          <p:nvPr/>
        </p:nvSpPr>
        <p:spPr>
          <a:xfrm>
            <a:off x="1143000" y="2992926"/>
            <a:ext cx="99060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rgbClr val="9CCB47"/>
                </a:solidFill>
                <a:cs typeface="Arial" panose="020B0604020202020204" pitchFamily="34" charset="0"/>
              </a:rPr>
              <a:t>Thank You</a:t>
            </a:r>
            <a:r>
              <a:rPr lang="en-US" b="1" dirty="0">
                <a:solidFill>
                  <a:srgbClr val="9CCB47"/>
                </a:solidFill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16767F6-F55F-4871-8672-3C04E39CAF44}"/>
              </a:ext>
            </a:extLst>
          </p:cNvPr>
          <p:cNvCxnSpPr/>
          <p:nvPr/>
        </p:nvCxnSpPr>
        <p:spPr>
          <a:xfrm>
            <a:off x="3976736" y="4327555"/>
            <a:ext cx="4182701" cy="0"/>
          </a:xfrm>
          <a:prstGeom prst="line">
            <a:avLst/>
          </a:prstGeom>
          <a:ln w="28575">
            <a:solidFill>
              <a:srgbClr val="9CCB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0961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4346</TotalTime>
  <Words>248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1_Custom Design</vt:lpstr>
      <vt:lpstr>2_Custom Design</vt:lpstr>
      <vt:lpstr>Custom Design</vt:lpstr>
      <vt:lpstr>3_Custom Design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Anesu Hama Magada</cp:lastModifiedBy>
  <cp:revision>145</cp:revision>
  <dcterms:created xsi:type="dcterms:W3CDTF">2018-06-03T12:50:28Z</dcterms:created>
  <dcterms:modified xsi:type="dcterms:W3CDTF">2019-07-08T07:19:36Z</dcterms:modified>
</cp:coreProperties>
</file>