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5"/>
    <p:sldMasterId id="2147483707" r:id="rId6"/>
    <p:sldMasterId id="2147483719" r:id="rId7"/>
    <p:sldMasterId id="2147483731" r:id="rId8"/>
  </p:sldMasterIdLst>
  <p:notesMasterIdLst>
    <p:notesMasterId r:id="rId70"/>
  </p:notesMasterIdLst>
  <p:handoutMasterIdLst>
    <p:handoutMasterId r:id="rId71"/>
  </p:handoutMasterIdLst>
  <p:sldIdLst>
    <p:sldId id="456" r:id="rId9"/>
    <p:sldId id="471" r:id="rId10"/>
    <p:sldId id="499" r:id="rId11"/>
    <p:sldId id="619" r:id="rId12"/>
    <p:sldId id="571" r:id="rId13"/>
    <p:sldId id="498" r:id="rId14"/>
    <p:sldId id="617" r:id="rId15"/>
    <p:sldId id="616" r:id="rId16"/>
    <p:sldId id="618" r:id="rId17"/>
    <p:sldId id="500" r:id="rId18"/>
    <p:sldId id="473" r:id="rId19"/>
    <p:sldId id="501" r:id="rId20"/>
    <p:sldId id="620" r:id="rId21"/>
    <p:sldId id="466" r:id="rId22"/>
    <p:sldId id="505" r:id="rId23"/>
    <p:sldId id="506" r:id="rId24"/>
    <p:sldId id="623" r:id="rId25"/>
    <p:sldId id="467" r:id="rId26"/>
    <p:sldId id="512" r:id="rId27"/>
    <p:sldId id="624" r:id="rId28"/>
    <p:sldId id="508" r:id="rId29"/>
    <p:sldId id="544" r:id="rId30"/>
    <p:sldId id="549" r:id="rId31"/>
    <p:sldId id="554" r:id="rId32"/>
    <p:sldId id="525" r:id="rId33"/>
    <p:sldId id="526" r:id="rId34"/>
    <p:sldId id="558" r:id="rId35"/>
    <p:sldId id="475" r:id="rId36"/>
    <p:sldId id="527" r:id="rId37"/>
    <p:sldId id="559" r:id="rId38"/>
    <p:sldId id="529" r:id="rId39"/>
    <p:sldId id="478" r:id="rId40"/>
    <p:sldId id="564" r:id="rId41"/>
    <p:sldId id="530" r:id="rId42"/>
    <p:sldId id="483" r:id="rId43"/>
    <p:sldId id="566" r:id="rId44"/>
    <p:sldId id="531" r:id="rId45"/>
    <p:sldId id="532" r:id="rId46"/>
    <p:sldId id="485" r:id="rId47"/>
    <p:sldId id="533" r:id="rId48"/>
    <p:sldId id="534" r:id="rId49"/>
    <p:sldId id="484" r:id="rId50"/>
    <p:sldId id="567" r:id="rId51"/>
    <p:sldId id="486" r:id="rId52"/>
    <p:sldId id="487" r:id="rId53"/>
    <p:sldId id="488" r:id="rId54"/>
    <p:sldId id="537" r:id="rId55"/>
    <p:sldId id="625" r:id="rId56"/>
    <p:sldId id="489" r:id="rId57"/>
    <p:sldId id="538" r:id="rId58"/>
    <p:sldId id="539" r:id="rId59"/>
    <p:sldId id="540" r:id="rId60"/>
    <p:sldId id="541" r:id="rId61"/>
    <p:sldId id="561" r:id="rId62"/>
    <p:sldId id="491" r:id="rId63"/>
    <p:sldId id="492" r:id="rId64"/>
    <p:sldId id="570" r:id="rId65"/>
    <p:sldId id="615" r:id="rId66"/>
    <p:sldId id="621" r:id="rId67"/>
    <p:sldId id="610" r:id="rId68"/>
    <p:sldId id="465" r:id="rId6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556" initials="0" lastIdx="2" clrIdx="0"/>
  <p:cmAuthor id="1" name="3796" initials="3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400"/>
    <a:srgbClr val="FF9999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05" autoAdjust="0"/>
  </p:normalViewPr>
  <p:slideViewPr>
    <p:cSldViewPr>
      <p:cViewPr varScale="1">
        <p:scale>
          <a:sx n="87" d="100"/>
          <a:sy n="87" d="100"/>
        </p:scale>
        <p:origin x="122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F37D0-4E96-423B-B52A-7FE2F2D0E1A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ABA70EC-AC1C-48FF-8775-D54228189696}">
      <dgm:prSet phldrT="[Text]"/>
      <dgm:spPr/>
      <dgm:t>
        <a:bodyPr/>
        <a:lstStyle/>
        <a:p>
          <a:r>
            <a:rPr lang="en-ZA" dirty="0"/>
            <a:t>Budget Circular</a:t>
          </a:r>
        </a:p>
      </dgm:t>
    </dgm:pt>
    <dgm:pt modelId="{8306B0C0-89E7-49CD-B3C7-004ABD2D5EE5}" type="parTrans" cxnId="{6817E2E7-86FE-4CF0-A981-A13F1F2BCA4E}">
      <dgm:prSet/>
      <dgm:spPr/>
      <dgm:t>
        <a:bodyPr/>
        <a:lstStyle/>
        <a:p>
          <a:endParaRPr lang="en-ZA"/>
        </a:p>
      </dgm:t>
    </dgm:pt>
    <dgm:pt modelId="{C21C99BB-6753-4956-9E95-4B7B0B212A41}" type="sibTrans" cxnId="{6817E2E7-86FE-4CF0-A981-A13F1F2BCA4E}">
      <dgm:prSet/>
      <dgm:spPr/>
      <dgm:t>
        <a:bodyPr/>
        <a:lstStyle/>
        <a:p>
          <a:endParaRPr lang="en-ZA"/>
        </a:p>
      </dgm:t>
    </dgm:pt>
    <dgm:pt modelId="{4AA874B8-B053-423E-933B-CB8E2D1D3E52}">
      <dgm:prSet phldrT="[Text]"/>
      <dgm:spPr/>
      <dgm:t>
        <a:bodyPr/>
        <a:lstStyle/>
        <a:p>
          <a:r>
            <a:rPr lang="en-ZA" dirty="0"/>
            <a:t>RSA Economy and inflation targets</a:t>
          </a:r>
        </a:p>
      </dgm:t>
    </dgm:pt>
    <dgm:pt modelId="{04B16F20-BFEA-4328-9A68-AFC41D3D9B88}" type="parTrans" cxnId="{522F4DEE-0163-462D-B646-4245627DA7D4}">
      <dgm:prSet/>
      <dgm:spPr/>
      <dgm:t>
        <a:bodyPr/>
        <a:lstStyle/>
        <a:p>
          <a:endParaRPr lang="en-ZA"/>
        </a:p>
      </dgm:t>
    </dgm:pt>
    <dgm:pt modelId="{68FDAF08-82DF-4DDA-94FC-83B51056BF2D}" type="sibTrans" cxnId="{522F4DEE-0163-462D-B646-4245627DA7D4}">
      <dgm:prSet/>
      <dgm:spPr/>
      <dgm:t>
        <a:bodyPr/>
        <a:lstStyle/>
        <a:p>
          <a:endParaRPr lang="en-ZA"/>
        </a:p>
      </dgm:t>
    </dgm:pt>
    <dgm:pt modelId="{EC88A7EF-BD51-4DCF-B241-55C39684CE5E}">
      <dgm:prSet phldrT="[Text]"/>
      <dgm:spPr/>
      <dgm:t>
        <a:bodyPr/>
        <a:lstStyle/>
        <a:p>
          <a:r>
            <a:rPr lang="en-ZA" dirty="0"/>
            <a:t>Funding choices and Management issues</a:t>
          </a:r>
        </a:p>
      </dgm:t>
    </dgm:pt>
    <dgm:pt modelId="{0B5B1941-A495-4582-A248-4E2069992C8A}" type="parTrans" cxnId="{FFD0CFA9-ABAD-4874-8FC0-AA577BE07D4A}">
      <dgm:prSet/>
      <dgm:spPr/>
      <dgm:t>
        <a:bodyPr/>
        <a:lstStyle/>
        <a:p>
          <a:endParaRPr lang="en-ZA"/>
        </a:p>
      </dgm:t>
    </dgm:pt>
    <dgm:pt modelId="{AD23C48E-9663-4363-9AC1-B1008C60DA5F}" type="sibTrans" cxnId="{FFD0CFA9-ABAD-4874-8FC0-AA577BE07D4A}">
      <dgm:prSet/>
      <dgm:spPr/>
      <dgm:t>
        <a:bodyPr/>
        <a:lstStyle/>
        <a:p>
          <a:endParaRPr lang="en-ZA"/>
        </a:p>
      </dgm:t>
    </dgm:pt>
    <dgm:pt modelId="{6D23A2C5-ACCB-4AC1-9AF8-05E60A7B8349}">
      <dgm:prSet phldrT="[Text]"/>
      <dgm:spPr/>
      <dgm:t>
        <a:bodyPr/>
        <a:lstStyle/>
        <a:p>
          <a:r>
            <a:rPr lang="en-ZA" dirty="0"/>
            <a:t>Specimen Annual Financial Statements</a:t>
          </a:r>
        </a:p>
      </dgm:t>
    </dgm:pt>
    <dgm:pt modelId="{917D8B63-EE64-487B-BBAF-ADD700CA0242}" type="parTrans" cxnId="{8D2C7743-2138-4386-998F-4EFC57078784}">
      <dgm:prSet/>
      <dgm:spPr/>
      <dgm:t>
        <a:bodyPr/>
        <a:lstStyle/>
        <a:p>
          <a:endParaRPr lang="en-ZA"/>
        </a:p>
      </dgm:t>
    </dgm:pt>
    <dgm:pt modelId="{B7526866-9E55-467B-AFF2-551ADB917AFB}" type="sibTrans" cxnId="{8D2C7743-2138-4386-998F-4EFC57078784}">
      <dgm:prSet/>
      <dgm:spPr/>
      <dgm:t>
        <a:bodyPr/>
        <a:lstStyle/>
        <a:p>
          <a:endParaRPr lang="en-ZA"/>
        </a:p>
      </dgm:t>
    </dgm:pt>
    <dgm:pt modelId="{43750AEF-7DDE-4595-850B-7DF01BAB1E2A}">
      <dgm:prSet phldrT="[Text]"/>
      <dgm:spPr/>
      <dgm:t>
        <a:bodyPr/>
        <a:lstStyle/>
        <a:p>
          <a:r>
            <a:rPr lang="en-ZA" dirty="0"/>
            <a:t>Consistency amongst municipalities and other spheres of government</a:t>
          </a:r>
        </a:p>
      </dgm:t>
    </dgm:pt>
    <dgm:pt modelId="{1DA2564C-B942-423D-8C75-CFE0B74E9B61}" type="parTrans" cxnId="{E9D1EB69-DA86-4A86-BF05-D9C512C68DB0}">
      <dgm:prSet/>
      <dgm:spPr/>
      <dgm:t>
        <a:bodyPr/>
        <a:lstStyle/>
        <a:p>
          <a:endParaRPr lang="en-ZA"/>
        </a:p>
      </dgm:t>
    </dgm:pt>
    <dgm:pt modelId="{4191F276-9934-4B72-9660-49DB688DD794}" type="sibTrans" cxnId="{E9D1EB69-DA86-4A86-BF05-D9C512C68DB0}">
      <dgm:prSet/>
      <dgm:spPr/>
      <dgm:t>
        <a:bodyPr/>
        <a:lstStyle/>
        <a:p>
          <a:endParaRPr lang="en-ZA"/>
        </a:p>
      </dgm:t>
    </dgm:pt>
    <dgm:pt modelId="{01B32B67-590F-4BE3-AF65-31E77098B124}">
      <dgm:prSet phldrT="[Text]"/>
      <dgm:spPr/>
      <dgm:t>
        <a:bodyPr/>
        <a:lstStyle/>
        <a:p>
          <a:r>
            <a:rPr lang="en-ZA" dirty="0"/>
            <a:t>Guidance on GRAP</a:t>
          </a:r>
        </a:p>
      </dgm:t>
    </dgm:pt>
    <dgm:pt modelId="{BB611A5A-7CCE-427B-8DEC-A2912D275AB3}" type="parTrans" cxnId="{D92B028F-9D27-4B6C-9CCC-7C6C5376A646}">
      <dgm:prSet/>
      <dgm:spPr/>
      <dgm:t>
        <a:bodyPr/>
        <a:lstStyle/>
        <a:p>
          <a:endParaRPr lang="en-ZA"/>
        </a:p>
      </dgm:t>
    </dgm:pt>
    <dgm:pt modelId="{51C325F2-D399-45BF-A5AE-FF49DC21EC25}" type="sibTrans" cxnId="{D92B028F-9D27-4B6C-9CCC-7C6C5376A646}">
      <dgm:prSet/>
      <dgm:spPr/>
      <dgm:t>
        <a:bodyPr/>
        <a:lstStyle/>
        <a:p>
          <a:endParaRPr lang="en-ZA"/>
        </a:p>
      </dgm:t>
    </dgm:pt>
    <dgm:pt modelId="{B33E7E3C-7341-4A83-B643-C0C71ACC15CC}">
      <dgm:prSet custT="1"/>
      <dgm:spPr/>
      <dgm:t>
        <a:bodyPr/>
        <a:lstStyle/>
        <a:p>
          <a:r>
            <a:rPr lang="en-ZA" sz="1800" dirty="0"/>
            <a:t>Annual reporting circular</a:t>
          </a:r>
        </a:p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dirty="0"/>
            <a:t>Guidance on preparation of annual report</a:t>
          </a:r>
        </a:p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dirty="0"/>
            <a:t>Encourage continuous improvement in standard of reporting</a:t>
          </a:r>
        </a:p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dirty="0"/>
            <a:t>Consolidate range of reporting requirements into 1 report</a:t>
          </a:r>
        </a:p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dirty="0"/>
            <a:t>Holistic approach that follows the spirit of legislation</a:t>
          </a:r>
        </a:p>
      </dgm:t>
    </dgm:pt>
    <dgm:pt modelId="{51A89748-B89A-4BEE-803B-2BC065A4E149}" type="parTrans" cxnId="{6F033CF4-D837-4FB9-BBD2-F9A99D7331A5}">
      <dgm:prSet/>
      <dgm:spPr/>
      <dgm:t>
        <a:bodyPr/>
        <a:lstStyle/>
        <a:p>
          <a:endParaRPr lang="en-ZA"/>
        </a:p>
      </dgm:t>
    </dgm:pt>
    <dgm:pt modelId="{3A80BBAC-ADDB-4D30-ACEF-99C337B4A64C}" type="sibTrans" cxnId="{6F033CF4-D837-4FB9-BBD2-F9A99D7331A5}">
      <dgm:prSet/>
      <dgm:spPr/>
      <dgm:t>
        <a:bodyPr/>
        <a:lstStyle/>
        <a:p>
          <a:endParaRPr lang="en-ZA"/>
        </a:p>
      </dgm:t>
    </dgm:pt>
    <dgm:pt modelId="{6783014E-5446-40D0-9F36-5269D4DDAF1F}">
      <dgm:prSet phldrT="[Text]"/>
      <dgm:spPr/>
      <dgm:t>
        <a:bodyPr/>
        <a:lstStyle/>
        <a:p>
          <a:r>
            <a:rPr lang="en-ZA" dirty="0"/>
            <a:t>Key focus areas for MTREF</a:t>
          </a:r>
        </a:p>
      </dgm:t>
    </dgm:pt>
    <dgm:pt modelId="{6A0B593F-4B0D-4498-BD82-793EC0C5F23A}" type="parTrans" cxnId="{FC25AA12-C13D-49E6-8D2D-85927C41D508}">
      <dgm:prSet/>
      <dgm:spPr/>
      <dgm:t>
        <a:bodyPr/>
        <a:lstStyle/>
        <a:p>
          <a:endParaRPr lang="en-ZA"/>
        </a:p>
      </dgm:t>
    </dgm:pt>
    <dgm:pt modelId="{5C3026F2-325E-4E07-8FDF-C3B25E9899F7}" type="sibTrans" cxnId="{FC25AA12-C13D-49E6-8D2D-85927C41D508}">
      <dgm:prSet/>
      <dgm:spPr/>
      <dgm:t>
        <a:bodyPr/>
        <a:lstStyle/>
        <a:p>
          <a:endParaRPr lang="en-ZA"/>
        </a:p>
      </dgm:t>
    </dgm:pt>
    <dgm:pt modelId="{CE996BE3-FD8B-435A-98BF-9E35BEC47304}">
      <dgm:prSet phldrT="[Text]"/>
      <dgm:spPr/>
      <dgm:t>
        <a:bodyPr/>
        <a:lstStyle/>
        <a:p>
          <a:r>
            <a:rPr lang="en-ZA" dirty="0"/>
            <a:t>Budget process and submissions</a:t>
          </a:r>
        </a:p>
      </dgm:t>
    </dgm:pt>
    <dgm:pt modelId="{34EE5B36-3145-4B09-94C0-B847DF6A8D1C}" type="parTrans" cxnId="{C7F29F84-B654-409C-A2F0-2199D5ECD175}">
      <dgm:prSet/>
      <dgm:spPr/>
      <dgm:t>
        <a:bodyPr/>
        <a:lstStyle/>
        <a:p>
          <a:endParaRPr lang="en-ZA"/>
        </a:p>
      </dgm:t>
    </dgm:pt>
    <dgm:pt modelId="{8A8D2A2B-0953-4957-9CFC-73E34A681E7F}" type="sibTrans" cxnId="{C7F29F84-B654-409C-A2F0-2199D5ECD175}">
      <dgm:prSet/>
      <dgm:spPr/>
      <dgm:t>
        <a:bodyPr/>
        <a:lstStyle/>
        <a:p>
          <a:endParaRPr lang="en-ZA"/>
        </a:p>
      </dgm:t>
    </dgm:pt>
    <dgm:pt modelId="{579AF750-D02A-465A-B485-9EFADDEAE26E}">
      <dgm:prSet phldrT="[Text]"/>
      <dgm:spPr/>
      <dgm:t>
        <a:bodyPr/>
        <a:lstStyle/>
        <a:p>
          <a:r>
            <a:rPr lang="en-ZA" dirty="0"/>
            <a:t>Incorporate requirements of MFMA</a:t>
          </a:r>
        </a:p>
      </dgm:t>
    </dgm:pt>
    <dgm:pt modelId="{8A148292-A821-4826-95BB-69498023C5DA}" type="parTrans" cxnId="{7A36C218-4411-4790-8920-241DB5671B77}">
      <dgm:prSet/>
      <dgm:spPr/>
      <dgm:t>
        <a:bodyPr/>
        <a:lstStyle/>
        <a:p>
          <a:endParaRPr lang="en-ZA"/>
        </a:p>
      </dgm:t>
    </dgm:pt>
    <dgm:pt modelId="{4B201FDD-46F7-4959-B118-4A70C5855368}" type="sibTrans" cxnId="{7A36C218-4411-4790-8920-241DB5671B77}">
      <dgm:prSet/>
      <dgm:spPr/>
      <dgm:t>
        <a:bodyPr/>
        <a:lstStyle/>
        <a:p>
          <a:endParaRPr lang="en-ZA"/>
        </a:p>
      </dgm:t>
    </dgm:pt>
    <dgm:pt modelId="{457B008A-DAB5-49C0-A893-4E5AAA6C257E}">
      <dgm:prSet phldrT="[Text]"/>
      <dgm:spPr/>
      <dgm:t>
        <a:bodyPr/>
        <a:lstStyle/>
        <a:p>
          <a:r>
            <a:rPr lang="en-ZA" dirty="0"/>
            <a:t>Demonstrate AFS disclosure of new budget formats</a:t>
          </a:r>
        </a:p>
      </dgm:t>
    </dgm:pt>
    <dgm:pt modelId="{98D131BE-0724-48FF-AA33-6CD85E47D1D6}" type="parTrans" cxnId="{3964233A-AA3F-4B91-A2FB-F6830E9A1882}">
      <dgm:prSet/>
      <dgm:spPr/>
      <dgm:t>
        <a:bodyPr/>
        <a:lstStyle/>
        <a:p>
          <a:endParaRPr lang="en-ZA"/>
        </a:p>
      </dgm:t>
    </dgm:pt>
    <dgm:pt modelId="{E4C95B3A-8AF4-4E4E-B487-72F011BA3F4B}" type="sibTrans" cxnId="{3964233A-AA3F-4B91-A2FB-F6830E9A1882}">
      <dgm:prSet/>
      <dgm:spPr/>
      <dgm:t>
        <a:bodyPr/>
        <a:lstStyle/>
        <a:p>
          <a:endParaRPr lang="en-ZA"/>
        </a:p>
      </dgm:t>
    </dgm:pt>
    <dgm:pt modelId="{0BB693AD-C131-4031-A666-539E359526E9}" type="pres">
      <dgm:prSet presAssocID="{7BCF37D0-4E96-423B-B52A-7FE2F2D0E1AE}" presName="linear" presStyleCnt="0">
        <dgm:presLayoutVars>
          <dgm:dir/>
          <dgm:resizeHandles val="exact"/>
        </dgm:presLayoutVars>
      </dgm:prSet>
      <dgm:spPr/>
    </dgm:pt>
    <dgm:pt modelId="{7FF0F5A9-04B2-456F-8158-34F8D14C727B}" type="pres">
      <dgm:prSet presAssocID="{2ABA70EC-AC1C-48FF-8775-D54228189696}" presName="comp" presStyleCnt="0"/>
      <dgm:spPr/>
    </dgm:pt>
    <dgm:pt modelId="{62BF142B-CB93-4BB0-8BFA-854A89AC7271}" type="pres">
      <dgm:prSet presAssocID="{2ABA70EC-AC1C-48FF-8775-D54228189696}" presName="box" presStyleLbl="node1" presStyleIdx="0" presStyleCnt="3" custLinFactNeighborX="-11425" custLinFactNeighborY="-2240"/>
      <dgm:spPr/>
    </dgm:pt>
    <dgm:pt modelId="{3217AF51-D8F6-47F3-A038-D6859F49521F}" type="pres">
      <dgm:prSet presAssocID="{2ABA70EC-AC1C-48FF-8775-D54228189696}" presName="img" presStyleLbl="fgImgPlace1" presStyleIdx="0" presStyleCnt="3" custScaleX="32360" custLinFactNeighborX="-31931"/>
      <dgm:spPr>
        <a:solidFill>
          <a:srgbClr val="C00000"/>
        </a:solidFill>
      </dgm:spPr>
    </dgm:pt>
    <dgm:pt modelId="{E5CAEAE6-BBFD-46AC-8D1C-685CF0DBBF1A}" type="pres">
      <dgm:prSet presAssocID="{2ABA70EC-AC1C-48FF-8775-D54228189696}" presName="text" presStyleLbl="node1" presStyleIdx="0" presStyleCnt="3">
        <dgm:presLayoutVars>
          <dgm:bulletEnabled val="1"/>
        </dgm:presLayoutVars>
      </dgm:prSet>
      <dgm:spPr/>
    </dgm:pt>
    <dgm:pt modelId="{80624A25-36BC-4B1D-AA48-7B8BDD45462A}" type="pres">
      <dgm:prSet presAssocID="{C21C99BB-6753-4956-9E95-4B7B0B212A41}" presName="spacer" presStyleCnt="0"/>
      <dgm:spPr/>
    </dgm:pt>
    <dgm:pt modelId="{946A12DB-F715-4321-98C6-0E1E7AED67B2}" type="pres">
      <dgm:prSet presAssocID="{6D23A2C5-ACCB-4AC1-9AF8-05E60A7B8349}" presName="comp" presStyleCnt="0"/>
      <dgm:spPr/>
    </dgm:pt>
    <dgm:pt modelId="{7B578716-4B73-4D91-98B8-18295FF333DE}" type="pres">
      <dgm:prSet presAssocID="{6D23A2C5-ACCB-4AC1-9AF8-05E60A7B8349}" presName="box" presStyleLbl="node1" presStyleIdx="1" presStyleCnt="3"/>
      <dgm:spPr/>
    </dgm:pt>
    <dgm:pt modelId="{E6E1DB03-1324-40B9-B47B-0BEE7BADAF8A}" type="pres">
      <dgm:prSet presAssocID="{6D23A2C5-ACCB-4AC1-9AF8-05E60A7B8349}" presName="img" presStyleLbl="fgImgPlace1" presStyleIdx="1" presStyleCnt="3" custScaleX="32360" custLinFactNeighborX="-31931"/>
      <dgm:spPr>
        <a:solidFill>
          <a:srgbClr val="C00000"/>
        </a:solidFill>
      </dgm:spPr>
    </dgm:pt>
    <dgm:pt modelId="{BF709E20-7F21-4526-AD0D-A9C1DAE3E1DA}" type="pres">
      <dgm:prSet presAssocID="{6D23A2C5-ACCB-4AC1-9AF8-05E60A7B8349}" presName="text" presStyleLbl="node1" presStyleIdx="1" presStyleCnt="3">
        <dgm:presLayoutVars>
          <dgm:bulletEnabled val="1"/>
        </dgm:presLayoutVars>
      </dgm:prSet>
      <dgm:spPr/>
    </dgm:pt>
    <dgm:pt modelId="{0C93C9FF-83EC-4C15-B891-29AEAEAB34DE}" type="pres">
      <dgm:prSet presAssocID="{B7526866-9E55-467B-AFF2-551ADB917AFB}" presName="spacer" presStyleCnt="0"/>
      <dgm:spPr/>
    </dgm:pt>
    <dgm:pt modelId="{B0CD0961-DE90-48B2-93BE-13C03C39EA18}" type="pres">
      <dgm:prSet presAssocID="{B33E7E3C-7341-4A83-B643-C0C71ACC15CC}" presName="comp" presStyleCnt="0"/>
      <dgm:spPr/>
    </dgm:pt>
    <dgm:pt modelId="{44E21FEC-2AA6-4D93-AC8D-CD9339A7F5F9}" type="pres">
      <dgm:prSet presAssocID="{B33E7E3C-7341-4A83-B643-C0C71ACC15CC}" presName="box" presStyleLbl="node1" presStyleIdx="2" presStyleCnt="3"/>
      <dgm:spPr/>
    </dgm:pt>
    <dgm:pt modelId="{8261F072-DA9C-4E04-8C2E-D565D9DF4D4B}" type="pres">
      <dgm:prSet presAssocID="{B33E7E3C-7341-4A83-B643-C0C71ACC15CC}" presName="img" presStyleLbl="fgImgPlace1" presStyleIdx="2" presStyleCnt="3" custScaleX="32360" custLinFactNeighborX="-31931"/>
      <dgm:spPr>
        <a:solidFill>
          <a:srgbClr val="C00000"/>
        </a:solidFill>
      </dgm:spPr>
    </dgm:pt>
    <dgm:pt modelId="{CE908520-AA7C-4A5C-8DE3-5CB6494593E1}" type="pres">
      <dgm:prSet presAssocID="{B33E7E3C-7341-4A83-B643-C0C71ACC15CC}" presName="text" presStyleLbl="node1" presStyleIdx="2" presStyleCnt="3">
        <dgm:presLayoutVars>
          <dgm:bulletEnabled val="1"/>
        </dgm:presLayoutVars>
      </dgm:prSet>
      <dgm:spPr/>
    </dgm:pt>
  </dgm:ptLst>
  <dgm:cxnLst>
    <dgm:cxn modelId="{FC25AA12-C13D-49E6-8D2D-85927C41D508}" srcId="{2ABA70EC-AC1C-48FF-8775-D54228189696}" destId="{6783014E-5446-40D0-9F36-5269D4DDAF1F}" srcOrd="1" destOrd="0" parTransId="{6A0B593F-4B0D-4498-BD82-793EC0C5F23A}" sibTransId="{5C3026F2-325E-4E07-8FDF-C3B25E9899F7}"/>
    <dgm:cxn modelId="{610D4117-CCC0-41D0-AFA8-EC0979B2640E}" type="presOf" srcId="{B33E7E3C-7341-4A83-B643-C0C71ACC15CC}" destId="{44E21FEC-2AA6-4D93-AC8D-CD9339A7F5F9}" srcOrd="0" destOrd="0" presId="urn:microsoft.com/office/officeart/2005/8/layout/vList4"/>
    <dgm:cxn modelId="{7A36C218-4411-4790-8920-241DB5671B77}" srcId="{6D23A2C5-ACCB-4AC1-9AF8-05E60A7B8349}" destId="{579AF750-D02A-465A-B485-9EFADDEAE26E}" srcOrd="2" destOrd="0" parTransId="{8A148292-A821-4826-95BB-69498023C5DA}" sibTransId="{4B201FDD-46F7-4959-B118-4A70C5855368}"/>
    <dgm:cxn modelId="{D9D5A422-51B3-4C77-846F-97E104B700F3}" type="presOf" srcId="{6D23A2C5-ACCB-4AC1-9AF8-05E60A7B8349}" destId="{7B578716-4B73-4D91-98B8-18295FF333DE}" srcOrd="0" destOrd="0" presId="urn:microsoft.com/office/officeart/2005/8/layout/vList4"/>
    <dgm:cxn modelId="{80FE9524-BF8B-40D6-BAC9-DF8035660D4E}" type="presOf" srcId="{43750AEF-7DDE-4595-850B-7DF01BAB1E2A}" destId="{BF709E20-7F21-4526-AD0D-A9C1DAE3E1DA}" srcOrd="1" destOrd="1" presId="urn:microsoft.com/office/officeart/2005/8/layout/vList4"/>
    <dgm:cxn modelId="{7624D32F-6E80-4FBF-82EF-2CF3EFB69ECE}" type="presOf" srcId="{6D23A2C5-ACCB-4AC1-9AF8-05E60A7B8349}" destId="{BF709E20-7F21-4526-AD0D-A9C1DAE3E1DA}" srcOrd="1" destOrd="0" presId="urn:microsoft.com/office/officeart/2005/8/layout/vList4"/>
    <dgm:cxn modelId="{941D7230-109A-40CF-9EBD-E59CCC277AEE}" type="presOf" srcId="{4AA874B8-B053-423E-933B-CB8E2D1D3E52}" destId="{E5CAEAE6-BBFD-46AC-8D1C-685CF0DBBF1A}" srcOrd="1" destOrd="1" presId="urn:microsoft.com/office/officeart/2005/8/layout/vList4"/>
    <dgm:cxn modelId="{6CC8BD31-C042-4957-9F6C-62CB30FA088E}" type="presOf" srcId="{01B32B67-590F-4BE3-AF65-31E77098B124}" destId="{BF709E20-7F21-4526-AD0D-A9C1DAE3E1DA}" srcOrd="1" destOrd="2" presId="urn:microsoft.com/office/officeart/2005/8/layout/vList4"/>
    <dgm:cxn modelId="{8D54EB35-22F7-4646-BCA1-F2F043EE28AB}" type="presOf" srcId="{457B008A-DAB5-49C0-A893-4E5AAA6C257E}" destId="{BF709E20-7F21-4526-AD0D-A9C1DAE3E1DA}" srcOrd="1" destOrd="4" presId="urn:microsoft.com/office/officeart/2005/8/layout/vList4"/>
    <dgm:cxn modelId="{BB822D37-DCFB-4098-AD60-AF289C8F78A2}" type="presOf" srcId="{579AF750-D02A-465A-B485-9EFADDEAE26E}" destId="{BF709E20-7F21-4526-AD0D-A9C1DAE3E1DA}" srcOrd="1" destOrd="3" presId="urn:microsoft.com/office/officeart/2005/8/layout/vList4"/>
    <dgm:cxn modelId="{3964233A-AA3F-4B91-A2FB-F6830E9A1882}" srcId="{6D23A2C5-ACCB-4AC1-9AF8-05E60A7B8349}" destId="{457B008A-DAB5-49C0-A893-4E5AAA6C257E}" srcOrd="3" destOrd="0" parTransId="{98D131BE-0724-48FF-AA33-6CD85E47D1D6}" sibTransId="{E4C95B3A-8AF4-4E4E-B487-72F011BA3F4B}"/>
    <dgm:cxn modelId="{E5E7C23F-0A0A-4CC0-AD59-F57FCDEA5AD6}" type="presOf" srcId="{43750AEF-7DDE-4595-850B-7DF01BAB1E2A}" destId="{7B578716-4B73-4D91-98B8-18295FF333DE}" srcOrd="0" destOrd="1" presId="urn:microsoft.com/office/officeart/2005/8/layout/vList4"/>
    <dgm:cxn modelId="{16EE5941-A4A6-480C-8CE5-9A101E260E97}" type="presOf" srcId="{6783014E-5446-40D0-9F36-5269D4DDAF1F}" destId="{E5CAEAE6-BBFD-46AC-8D1C-685CF0DBBF1A}" srcOrd="1" destOrd="2" presId="urn:microsoft.com/office/officeart/2005/8/layout/vList4"/>
    <dgm:cxn modelId="{8D2C7743-2138-4386-998F-4EFC57078784}" srcId="{7BCF37D0-4E96-423B-B52A-7FE2F2D0E1AE}" destId="{6D23A2C5-ACCB-4AC1-9AF8-05E60A7B8349}" srcOrd="1" destOrd="0" parTransId="{917D8B63-EE64-487B-BBAF-ADD700CA0242}" sibTransId="{B7526866-9E55-467B-AFF2-551ADB917AFB}"/>
    <dgm:cxn modelId="{E9D1EB69-DA86-4A86-BF05-D9C512C68DB0}" srcId="{6D23A2C5-ACCB-4AC1-9AF8-05E60A7B8349}" destId="{43750AEF-7DDE-4595-850B-7DF01BAB1E2A}" srcOrd="0" destOrd="0" parTransId="{1DA2564C-B942-423D-8C75-CFE0B74E9B61}" sibTransId="{4191F276-9934-4B72-9660-49DB688DD794}"/>
    <dgm:cxn modelId="{2FD0D352-F57E-4B6C-94EE-D431CEB315D8}" type="presOf" srcId="{01B32B67-590F-4BE3-AF65-31E77098B124}" destId="{7B578716-4B73-4D91-98B8-18295FF333DE}" srcOrd="0" destOrd="2" presId="urn:microsoft.com/office/officeart/2005/8/layout/vList4"/>
    <dgm:cxn modelId="{73794558-5CB3-4B0A-A685-362A183C0877}" type="presOf" srcId="{457B008A-DAB5-49C0-A893-4E5AAA6C257E}" destId="{7B578716-4B73-4D91-98B8-18295FF333DE}" srcOrd="0" destOrd="4" presId="urn:microsoft.com/office/officeart/2005/8/layout/vList4"/>
    <dgm:cxn modelId="{CA68E779-AA35-4625-9217-A575B18FC14D}" type="presOf" srcId="{2ABA70EC-AC1C-48FF-8775-D54228189696}" destId="{62BF142B-CB93-4BB0-8BFA-854A89AC7271}" srcOrd="0" destOrd="0" presId="urn:microsoft.com/office/officeart/2005/8/layout/vList4"/>
    <dgm:cxn modelId="{149E217B-1197-4B69-AF06-15B04B3FB662}" type="presOf" srcId="{CE996BE3-FD8B-435A-98BF-9E35BEC47304}" destId="{62BF142B-CB93-4BB0-8BFA-854A89AC7271}" srcOrd="0" destOrd="4" presId="urn:microsoft.com/office/officeart/2005/8/layout/vList4"/>
    <dgm:cxn modelId="{8ED1147D-9EA7-4D17-AA70-971662157CBA}" type="presOf" srcId="{579AF750-D02A-465A-B485-9EFADDEAE26E}" destId="{7B578716-4B73-4D91-98B8-18295FF333DE}" srcOrd="0" destOrd="3" presId="urn:microsoft.com/office/officeart/2005/8/layout/vList4"/>
    <dgm:cxn modelId="{AC10347E-E5F4-4313-9CE7-B9286DE3EF63}" type="presOf" srcId="{4AA874B8-B053-423E-933B-CB8E2D1D3E52}" destId="{62BF142B-CB93-4BB0-8BFA-854A89AC7271}" srcOrd="0" destOrd="1" presId="urn:microsoft.com/office/officeart/2005/8/layout/vList4"/>
    <dgm:cxn modelId="{C7F29F84-B654-409C-A2F0-2199D5ECD175}" srcId="{2ABA70EC-AC1C-48FF-8775-D54228189696}" destId="{CE996BE3-FD8B-435A-98BF-9E35BEC47304}" srcOrd="3" destOrd="0" parTransId="{34EE5B36-3145-4B09-94C0-B847DF6A8D1C}" sibTransId="{8A8D2A2B-0953-4957-9CFC-73E34A681E7F}"/>
    <dgm:cxn modelId="{D92B028F-9D27-4B6C-9CCC-7C6C5376A646}" srcId="{6D23A2C5-ACCB-4AC1-9AF8-05E60A7B8349}" destId="{01B32B67-590F-4BE3-AF65-31E77098B124}" srcOrd="1" destOrd="0" parTransId="{BB611A5A-7CCE-427B-8DEC-A2912D275AB3}" sibTransId="{51C325F2-D399-45BF-A5AE-FF49DC21EC25}"/>
    <dgm:cxn modelId="{FFD0CFA9-ABAD-4874-8FC0-AA577BE07D4A}" srcId="{2ABA70EC-AC1C-48FF-8775-D54228189696}" destId="{EC88A7EF-BD51-4DCF-B241-55C39684CE5E}" srcOrd="2" destOrd="0" parTransId="{0B5B1941-A495-4582-A248-4E2069992C8A}" sibTransId="{AD23C48E-9663-4363-9AC1-B1008C60DA5F}"/>
    <dgm:cxn modelId="{EAD685AA-D038-4B51-9915-57DDDEBBE514}" type="presOf" srcId="{B33E7E3C-7341-4A83-B643-C0C71ACC15CC}" destId="{CE908520-AA7C-4A5C-8DE3-5CB6494593E1}" srcOrd="1" destOrd="0" presId="urn:microsoft.com/office/officeart/2005/8/layout/vList4"/>
    <dgm:cxn modelId="{E6413FB8-6A57-4C84-B8D6-3E2BB5925619}" type="presOf" srcId="{EC88A7EF-BD51-4DCF-B241-55C39684CE5E}" destId="{62BF142B-CB93-4BB0-8BFA-854A89AC7271}" srcOrd="0" destOrd="3" presId="urn:microsoft.com/office/officeart/2005/8/layout/vList4"/>
    <dgm:cxn modelId="{65DEEEC7-B3D8-4D00-8A31-E250C97F05FA}" type="presOf" srcId="{7BCF37D0-4E96-423B-B52A-7FE2F2D0E1AE}" destId="{0BB693AD-C131-4031-A666-539E359526E9}" srcOrd="0" destOrd="0" presId="urn:microsoft.com/office/officeart/2005/8/layout/vList4"/>
    <dgm:cxn modelId="{6FA476CF-E879-4519-A3F5-418CA5B0CEFC}" type="presOf" srcId="{2ABA70EC-AC1C-48FF-8775-D54228189696}" destId="{E5CAEAE6-BBFD-46AC-8D1C-685CF0DBBF1A}" srcOrd="1" destOrd="0" presId="urn:microsoft.com/office/officeart/2005/8/layout/vList4"/>
    <dgm:cxn modelId="{19756FD1-2582-42B7-9D9E-B1E4CD73A9D2}" type="presOf" srcId="{CE996BE3-FD8B-435A-98BF-9E35BEC47304}" destId="{E5CAEAE6-BBFD-46AC-8D1C-685CF0DBBF1A}" srcOrd="1" destOrd="4" presId="urn:microsoft.com/office/officeart/2005/8/layout/vList4"/>
    <dgm:cxn modelId="{6817E2E7-86FE-4CF0-A981-A13F1F2BCA4E}" srcId="{7BCF37D0-4E96-423B-B52A-7FE2F2D0E1AE}" destId="{2ABA70EC-AC1C-48FF-8775-D54228189696}" srcOrd="0" destOrd="0" parTransId="{8306B0C0-89E7-49CD-B3C7-004ABD2D5EE5}" sibTransId="{C21C99BB-6753-4956-9E95-4B7B0B212A41}"/>
    <dgm:cxn modelId="{9C2372EA-020E-45AA-AC98-2335F84CE88A}" type="presOf" srcId="{EC88A7EF-BD51-4DCF-B241-55C39684CE5E}" destId="{E5CAEAE6-BBFD-46AC-8D1C-685CF0DBBF1A}" srcOrd="1" destOrd="3" presId="urn:microsoft.com/office/officeart/2005/8/layout/vList4"/>
    <dgm:cxn modelId="{522F4DEE-0163-462D-B646-4245627DA7D4}" srcId="{2ABA70EC-AC1C-48FF-8775-D54228189696}" destId="{4AA874B8-B053-423E-933B-CB8E2D1D3E52}" srcOrd="0" destOrd="0" parTransId="{04B16F20-BFEA-4328-9A68-AFC41D3D9B88}" sibTransId="{68FDAF08-82DF-4DDA-94FC-83B51056BF2D}"/>
    <dgm:cxn modelId="{C6435FF0-8760-44E0-B679-DBD75948DE7B}" type="presOf" srcId="{6783014E-5446-40D0-9F36-5269D4DDAF1F}" destId="{62BF142B-CB93-4BB0-8BFA-854A89AC7271}" srcOrd="0" destOrd="2" presId="urn:microsoft.com/office/officeart/2005/8/layout/vList4"/>
    <dgm:cxn modelId="{6F033CF4-D837-4FB9-BBD2-F9A99D7331A5}" srcId="{7BCF37D0-4E96-423B-B52A-7FE2F2D0E1AE}" destId="{B33E7E3C-7341-4A83-B643-C0C71ACC15CC}" srcOrd="2" destOrd="0" parTransId="{51A89748-B89A-4BEE-803B-2BC065A4E149}" sibTransId="{3A80BBAC-ADDB-4D30-ACEF-99C337B4A64C}"/>
    <dgm:cxn modelId="{3D75BB9A-0370-4471-8940-F25628C0909F}" type="presParOf" srcId="{0BB693AD-C131-4031-A666-539E359526E9}" destId="{7FF0F5A9-04B2-456F-8158-34F8D14C727B}" srcOrd="0" destOrd="0" presId="urn:microsoft.com/office/officeart/2005/8/layout/vList4"/>
    <dgm:cxn modelId="{B532A7F6-22F7-4852-8114-87B74AB86537}" type="presParOf" srcId="{7FF0F5A9-04B2-456F-8158-34F8D14C727B}" destId="{62BF142B-CB93-4BB0-8BFA-854A89AC7271}" srcOrd="0" destOrd="0" presId="urn:microsoft.com/office/officeart/2005/8/layout/vList4"/>
    <dgm:cxn modelId="{CDA443D0-A91A-40E2-9454-42FCE8BA9DD1}" type="presParOf" srcId="{7FF0F5A9-04B2-456F-8158-34F8D14C727B}" destId="{3217AF51-D8F6-47F3-A038-D6859F49521F}" srcOrd="1" destOrd="0" presId="urn:microsoft.com/office/officeart/2005/8/layout/vList4"/>
    <dgm:cxn modelId="{C7A1B40D-806D-46F9-AB83-2CC0F3991BF1}" type="presParOf" srcId="{7FF0F5A9-04B2-456F-8158-34F8D14C727B}" destId="{E5CAEAE6-BBFD-46AC-8D1C-685CF0DBBF1A}" srcOrd="2" destOrd="0" presId="urn:microsoft.com/office/officeart/2005/8/layout/vList4"/>
    <dgm:cxn modelId="{9AEDB25F-E711-438D-92D1-4AC578756E25}" type="presParOf" srcId="{0BB693AD-C131-4031-A666-539E359526E9}" destId="{80624A25-36BC-4B1D-AA48-7B8BDD45462A}" srcOrd="1" destOrd="0" presId="urn:microsoft.com/office/officeart/2005/8/layout/vList4"/>
    <dgm:cxn modelId="{7329F7CA-7D9B-404F-8FBC-58E961F187A8}" type="presParOf" srcId="{0BB693AD-C131-4031-A666-539E359526E9}" destId="{946A12DB-F715-4321-98C6-0E1E7AED67B2}" srcOrd="2" destOrd="0" presId="urn:microsoft.com/office/officeart/2005/8/layout/vList4"/>
    <dgm:cxn modelId="{7D173DA1-CC8B-4B1D-AB5E-AE5DB51A3AB7}" type="presParOf" srcId="{946A12DB-F715-4321-98C6-0E1E7AED67B2}" destId="{7B578716-4B73-4D91-98B8-18295FF333DE}" srcOrd="0" destOrd="0" presId="urn:microsoft.com/office/officeart/2005/8/layout/vList4"/>
    <dgm:cxn modelId="{B9E6EDA0-AF70-4C93-BFCB-1DA2C21E2775}" type="presParOf" srcId="{946A12DB-F715-4321-98C6-0E1E7AED67B2}" destId="{E6E1DB03-1324-40B9-B47B-0BEE7BADAF8A}" srcOrd="1" destOrd="0" presId="urn:microsoft.com/office/officeart/2005/8/layout/vList4"/>
    <dgm:cxn modelId="{616874BF-C415-4285-8719-B30BE2B5A8AB}" type="presParOf" srcId="{946A12DB-F715-4321-98C6-0E1E7AED67B2}" destId="{BF709E20-7F21-4526-AD0D-A9C1DAE3E1DA}" srcOrd="2" destOrd="0" presId="urn:microsoft.com/office/officeart/2005/8/layout/vList4"/>
    <dgm:cxn modelId="{AE9A95B5-6AB3-4A51-9F87-6E0DF84933A2}" type="presParOf" srcId="{0BB693AD-C131-4031-A666-539E359526E9}" destId="{0C93C9FF-83EC-4C15-B891-29AEAEAB34DE}" srcOrd="3" destOrd="0" presId="urn:microsoft.com/office/officeart/2005/8/layout/vList4"/>
    <dgm:cxn modelId="{92F08DDB-4548-407A-925B-0F7AC837DA61}" type="presParOf" srcId="{0BB693AD-C131-4031-A666-539E359526E9}" destId="{B0CD0961-DE90-48B2-93BE-13C03C39EA18}" srcOrd="4" destOrd="0" presId="urn:microsoft.com/office/officeart/2005/8/layout/vList4"/>
    <dgm:cxn modelId="{93BBFCEA-08D7-4D9D-8A5F-7979A4852B25}" type="presParOf" srcId="{B0CD0961-DE90-48B2-93BE-13C03C39EA18}" destId="{44E21FEC-2AA6-4D93-AC8D-CD9339A7F5F9}" srcOrd="0" destOrd="0" presId="urn:microsoft.com/office/officeart/2005/8/layout/vList4"/>
    <dgm:cxn modelId="{5D414FFB-2809-4876-8AEF-7F2BA54E97A3}" type="presParOf" srcId="{B0CD0961-DE90-48B2-93BE-13C03C39EA18}" destId="{8261F072-DA9C-4E04-8C2E-D565D9DF4D4B}" srcOrd="1" destOrd="0" presId="urn:microsoft.com/office/officeart/2005/8/layout/vList4"/>
    <dgm:cxn modelId="{BF525AFC-6595-4E14-A6C5-F554DF6A560F}" type="presParOf" srcId="{B0CD0961-DE90-48B2-93BE-13C03C39EA18}" destId="{CE908520-AA7C-4A5C-8DE3-5CB6494593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142B-CB93-4BB0-8BFA-854A89AC7271}">
      <dsp:nvSpPr>
        <dsp:cNvPr id="0" name=""/>
        <dsp:cNvSpPr/>
      </dsp:nvSpPr>
      <dsp:spPr>
        <a:xfrm>
          <a:off x="0" y="0"/>
          <a:ext cx="8400256" cy="150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Budget Circular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RSA Economy and inflation targets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Key focus areas for MTREF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Funding choices and Management issues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Budget process and submissions</a:t>
          </a:r>
        </a:p>
      </dsp:txBody>
      <dsp:txXfrm>
        <a:off x="1831017" y="0"/>
        <a:ext cx="6569238" cy="1509667"/>
      </dsp:txXfrm>
    </dsp:sp>
    <dsp:sp modelId="{3217AF51-D8F6-47F3-A038-D6859F49521F}">
      <dsp:nvSpPr>
        <dsp:cNvPr id="0" name=""/>
        <dsp:cNvSpPr/>
      </dsp:nvSpPr>
      <dsp:spPr>
        <a:xfrm>
          <a:off x="182702" y="150966"/>
          <a:ext cx="543664" cy="120773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78716-4B73-4D91-98B8-18295FF333DE}">
      <dsp:nvSpPr>
        <dsp:cNvPr id="0" name=""/>
        <dsp:cNvSpPr/>
      </dsp:nvSpPr>
      <dsp:spPr>
        <a:xfrm>
          <a:off x="0" y="1660634"/>
          <a:ext cx="8400256" cy="150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/>
            <a:t>Specimen Annual Financial Statements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Consistency amongst municipalities and other spheres of government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Guidance on GRAP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Incorporate requirements of MFMA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500" kern="1200" dirty="0"/>
            <a:t>Demonstrate AFS disclosure of new budget formats</a:t>
          </a:r>
        </a:p>
      </dsp:txBody>
      <dsp:txXfrm>
        <a:off x="1831017" y="1660634"/>
        <a:ext cx="6569238" cy="1509667"/>
      </dsp:txXfrm>
    </dsp:sp>
    <dsp:sp modelId="{E6E1DB03-1324-40B9-B47B-0BEE7BADAF8A}">
      <dsp:nvSpPr>
        <dsp:cNvPr id="0" name=""/>
        <dsp:cNvSpPr/>
      </dsp:nvSpPr>
      <dsp:spPr>
        <a:xfrm>
          <a:off x="182702" y="1811601"/>
          <a:ext cx="543664" cy="120773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21FEC-2AA6-4D93-AC8D-CD9339A7F5F9}">
      <dsp:nvSpPr>
        <dsp:cNvPr id="0" name=""/>
        <dsp:cNvSpPr/>
      </dsp:nvSpPr>
      <dsp:spPr>
        <a:xfrm>
          <a:off x="0" y="3321268"/>
          <a:ext cx="8400256" cy="150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Annual reporting circular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kern="1200" dirty="0"/>
            <a:t>Guidance on preparation of annual report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kern="1200" dirty="0"/>
            <a:t>Encourage continuous improvement in standard of reporting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kern="1200" dirty="0"/>
            <a:t>Consolidate range of reporting requirements into 1 report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n-ZA" sz="1400" kern="1200" dirty="0"/>
            <a:t>Holistic approach that follows the spirit of legislation</a:t>
          </a:r>
        </a:p>
      </dsp:txBody>
      <dsp:txXfrm>
        <a:off x="1831017" y="3321268"/>
        <a:ext cx="6569238" cy="1509667"/>
      </dsp:txXfrm>
    </dsp:sp>
    <dsp:sp modelId="{8261F072-DA9C-4E04-8C2E-D565D9DF4D4B}">
      <dsp:nvSpPr>
        <dsp:cNvPr id="0" name=""/>
        <dsp:cNvSpPr/>
      </dsp:nvSpPr>
      <dsp:spPr>
        <a:xfrm>
          <a:off x="182702" y="3472235"/>
          <a:ext cx="543664" cy="120773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9086-AB1B-43AC-A851-1AB2A8CC8569}" type="datetimeFigureOut">
              <a:rPr lang="en-US" smtClean="0"/>
              <a:pPr/>
              <a:t>7/6/2019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4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954D-3A38-4932-A6FF-0ED06AE2B3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0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3CFC1B-0E00-4C88-84C7-CCC0463C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401" y="9431476"/>
            <a:ext cx="2946275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618E4FE-2225-489C-B5CE-1C2FC64D378D}" type="slidenum">
              <a:rPr lang="en-US" altLang="en-US" sz="1200" smtClean="0">
                <a:solidFill>
                  <a:prstClr val="black"/>
                </a:solidFill>
              </a:rPr>
              <a:pPr algn="r"/>
              <a:t>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84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3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3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2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7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D797E0AD-8220-481B-98F4-A8854B1F90C8}" type="slidenum">
              <a:rPr lang="en-US" altLang="en-US"/>
              <a:pPr algn="r">
                <a:spcBef>
                  <a:spcPct val="0"/>
                </a:spcBef>
              </a:pPr>
              <a:t>58</a:t>
            </a:fld>
            <a:endParaRPr lang="en-US" altLang="en-US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664FF-555A-4D5E-9177-4DC4E7D468D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5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E101-F502-4386-9910-A135AE2A55C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9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071D3A-31D3-4EE2-BF13-3BB0F9665D4B}" type="slidenum">
              <a:rPr lang="en-US" sz="1300" smtClean="0"/>
              <a:pPr/>
              <a:t>5</a:t>
            </a:fld>
            <a:endParaRPr 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03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3CFC1B-0E00-4C88-84C7-CCC0463C46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9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7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7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2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ECF9-1465-4EF3-B65A-1F170372943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AC0-C71A-4374-BA6C-CC6F09EAD34A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owerpoint Presentation3">
            <a:extLst>
              <a:ext uri="{FF2B5EF4-FFF2-40B4-BE49-F238E27FC236}">
                <a16:creationId xmlns:a16="http://schemas.microsoft.com/office/drawing/2014/main" id="{59873637-01D4-4007-AE87-3CE1884F96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22030"/>
          <a:stretch/>
        </p:blipFill>
        <p:spPr bwMode="auto">
          <a:xfrm>
            <a:off x="-11186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254837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53423-E098-4E58-B039-FB90F7EE39C1}" type="slidenum">
              <a:rPr lang="en-US"/>
              <a:pPr>
                <a:defRPr/>
              </a:pPr>
              <a:t>‹#›</a:t>
            </a:fld>
            <a:endParaRPr lang="en-US" sz="788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90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8EEF-8F06-419A-BB52-93B8A358BE8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1269-DB33-4A37-B1BE-55457D54804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9E1D-C5C2-4A43-A824-8263E48D6CE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4EB-5A86-4CC5-B2E7-F40A65B85DA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1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D527-444D-48EA-8D22-CE6637E46A9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0E50-4B6A-4AD1-8862-F1363791C23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8FB4-AD1F-47A4-9384-00CD5F52A51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9CFB-5521-4678-B011-3614EFC0CBEB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A13A-D6C5-4836-84A0-9EBF800D872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4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owerpoint Presentation3">
            <a:extLst>
              <a:ext uri="{FF2B5EF4-FFF2-40B4-BE49-F238E27FC236}">
                <a16:creationId xmlns:a16="http://schemas.microsoft.com/office/drawing/2014/main" id="{59873637-01D4-4007-AE87-3CE1884F96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22030"/>
          <a:stretch/>
        </p:blipFill>
        <p:spPr bwMode="auto">
          <a:xfrm>
            <a:off x="-11186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254837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53423-E098-4E58-B039-FB90F7EE39C1}" type="slidenum">
              <a:rPr lang="en-US"/>
              <a:pPr>
                <a:defRPr/>
              </a:pPr>
              <a:t>‹#›</a:t>
            </a:fld>
            <a:endParaRPr lang="en-US" sz="788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09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3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9CFB-5521-4678-B011-3614EFC0CBE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131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9A0B-050D-4155-853A-3F440EC7EC8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970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D07-E551-4080-834D-8DF4EAB96AC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504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576-B670-40AC-95FC-9F33BDCC67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15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379-0440-461B-BC01-BC2256C3CC4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27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72D-A64A-4C11-8384-EFC764D6877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40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A129-6BC7-4DD3-9CC2-BFA88DDA8F0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4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9A0B-050D-4155-853A-3F440EC7EC84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998-2B83-40B8-8585-95F38075681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25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ECF9-1465-4EF3-B65A-1F170372943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50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AC0-C71A-4374-BA6C-CC6F09EAD34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216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owerpoint Presentation3">
            <a:extLst>
              <a:ext uri="{FF2B5EF4-FFF2-40B4-BE49-F238E27FC236}">
                <a16:creationId xmlns:a16="http://schemas.microsoft.com/office/drawing/2014/main" id="{59873637-01D4-4007-AE87-3CE1884F96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22030"/>
          <a:stretch/>
        </p:blipFill>
        <p:spPr bwMode="auto">
          <a:xfrm>
            <a:off x="-11186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254837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53423-E098-4E58-B039-FB90F7EE39C1}" type="slidenum">
              <a:rPr lang="en-US"/>
              <a:pPr>
                <a:defRPr/>
              </a:pPr>
              <a:t>‹#›</a:t>
            </a:fld>
            <a:endParaRPr lang="en-US" sz="788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876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3C51-B280-4803-9B1E-A1D54F7E525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63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A5BD-00F1-42BA-B3D7-E9A1B5341AEA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76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8C06-7B6A-4B11-9C70-821C1AA0E5EF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8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8EDD-AF02-4E18-A65C-8F72DCE32DFD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9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7962-E3B9-4DF8-AE11-2079AC79F6C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4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F1A6-33D3-4277-824F-03CDFB3703CF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1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D07-E551-4080-834D-8DF4EAB96ACF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ECF5-627A-4AB4-9772-6146BE693F5E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18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899A-E6C1-40A8-A1F8-E9573D0F2BF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576-B670-40AC-95FC-9F33BDCC676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379-0440-461B-BC01-BC2256C3CC41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72D-A64A-4C11-8384-EFC764D6877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A129-6BC7-4DD3-9CC2-BFA88DDA8F0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998-2B83-40B8-8585-95F380756812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93A48D7A-90BD-4FC4-BA69-5234ABFB3132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3A37BA-F6D7-422C-BD8E-63E1F17A32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93A48D7A-90BD-4FC4-BA69-5234ABFB313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anose="020B070402020209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95DEB8C-4B70-470C-B797-1B0CCBB0A984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sz="14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052736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6725" y="1557338"/>
            <a:ext cx="8281988" cy="3240087"/>
          </a:xfrm>
        </p:spPr>
        <p:txBody>
          <a:bodyPr/>
          <a:lstStyle/>
          <a:p>
            <a:pPr algn="ctr" eaLnBrk="1" hangingPunct="1"/>
            <a:r>
              <a:rPr lang="en-ZA" altLang="en-US" sz="3200" dirty="0">
                <a:latin typeface="Arial Bold" pitchFamily="34" charset="0"/>
                <a:ea typeface="Osaka"/>
                <a:cs typeface="Osaka"/>
              </a:rPr>
              <a:t> </a:t>
            </a:r>
            <a:br>
              <a:rPr lang="en-ZA" altLang="en-US" sz="3200" dirty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4000" dirty="0">
                <a:latin typeface="Arial Bold" pitchFamily="34" charset="0"/>
                <a:ea typeface="Osaka"/>
                <a:cs typeface="Osaka"/>
              </a:rPr>
              <a:t>A Practical Guide to Reporting in </a:t>
            </a:r>
            <a:r>
              <a:rPr lang="en-ZA" altLang="en-US" sz="4000" i="1" dirty="0">
                <a:latin typeface="Arial Bold" pitchFamily="34" charset="0"/>
                <a:ea typeface="Osaka"/>
                <a:cs typeface="Osaka"/>
              </a:rPr>
              <a:t>m</a:t>
            </a:r>
            <a:r>
              <a:rPr lang="en-ZA" altLang="en-US" sz="4000" dirty="0">
                <a:latin typeface="Arial Bold" pitchFamily="34" charset="0"/>
                <a:ea typeface="Osaka"/>
                <a:cs typeface="Osaka"/>
              </a:rPr>
              <a:t>SCOA </a:t>
            </a:r>
            <a:br>
              <a:rPr lang="en-ZA" altLang="en-US" sz="3600" dirty="0">
                <a:latin typeface="Arial Bold" pitchFamily="34" charset="0"/>
                <a:ea typeface="Osaka"/>
                <a:cs typeface="Osaka"/>
              </a:rPr>
            </a:br>
            <a:br>
              <a:rPr lang="en-ZA" altLang="en-US" sz="3600" dirty="0">
                <a:latin typeface="Arial Bold" pitchFamily="34" charset="0"/>
                <a:ea typeface="Osaka"/>
                <a:cs typeface="Osaka"/>
              </a:rPr>
            </a:br>
            <a:endParaRPr lang="en-ZA" altLang="en-US" sz="3600" dirty="0">
              <a:latin typeface="Arial Bold" pitchFamily="34" charset="0"/>
              <a:ea typeface="Osaka"/>
              <a:cs typeface="Osaka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900608" y="5916216"/>
            <a:ext cx="10009111" cy="1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ea typeface="Osaka"/>
                <a:cs typeface="Arial" panose="020B0604020202020204" pitchFamily="34" charset="0"/>
              </a:rPr>
              <a:t>Presented by CIGFARO trainer on behalf of National Treasury</a:t>
            </a:r>
            <a:endParaRPr lang="en-US" sz="1400" dirty="0">
              <a:solidFill>
                <a:schemeClr val="bg1"/>
              </a:solidFill>
              <a:ea typeface="Osak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8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/>
              <a:t>Legislative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32569" y="4232226"/>
            <a:ext cx="7622877" cy="1355080"/>
          </a:xfrm>
          <a:custGeom>
            <a:avLst/>
            <a:gdLst>
              <a:gd name="connsiteX0" fmla="*/ 0 w 7622877"/>
              <a:gd name="connsiteY0" fmla="*/ 135508 h 1355080"/>
              <a:gd name="connsiteX1" fmla="*/ 135508 w 7622877"/>
              <a:gd name="connsiteY1" fmla="*/ 0 h 1355080"/>
              <a:gd name="connsiteX2" fmla="*/ 7487369 w 7622877"/>
              <a:gd name="connsiteY2" fmla="*/ 0 h 1355080"/>
              <a:gd name="connsiteX3" fmla="*/ 7622877 w 7622877"/>
              <a:gd name="connsiteY3" fmla="*/ 135508 h 1355080"/>
              <a:gd name="connsiteX4" fmla="*/ 7622877 w 7622877"/>
              <a:gd name="connsiteY4" fmla="*/ 1219572 h 1355080"/>
              <a:gd name="connsiteX5" fmla="*/ 7487369 w 7622877"/>
              <a:gd name="connsiteY5" fmla="*/ 1355080 h 1355080"/>
              <a:gd name="connsiteX6" fmla="*/ 135508 w 7622877"/>
              <a:gd name="connsiteY6" fmla="*/ 1355080 h 1355080"/>
              <a:gd name="connsiteX7" fmla="*/ 0 w 7622877"/>
              <a:gd name="connsiteY7" fmla="*/ 1219572 h 1355080"/>
              <a:gd name="connsiteX8" fmla="*/ 0 w 7622877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2877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7487369" y="0"/>
                </a:lnTo>
                <a:cubicBezTo>
                  <a:pt x="7562208" y="0"/>
                  <a:pt x="7622877" y="60669"/>
                  <a:pt x="7622877" y="135508"/>
                </a:cubicBezTo>
                <a:lnTo>
                  <a:pt x="7622877" y="1219572"/>
                </a:lnTo>
                <a:cubicBezTo>
                  <a:pt x="7622877" y="1294411"/>
                  <a:pt x="7562208" y="1355080"/>
                  <a:pt x="7487369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099" tIns="272099" rIns="272099" bIns="272099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kern="1200" dirty="0" err="1"/>
              <a:t>mSCOA</a:t>
            </a:r>
            <a:r>
              <a:rPr lang="en-US" sz="6100" kern="1200" dirty="0"/>
              <a:t> (2014)</a:t>
            </a:r>
            <a:endParaRPr lang="en-ZA" sz="6100" kern="1200" dirty="0"/>
          </a:p>
        </p:txBody>
      </p:sp>
      <p:sp>
        <p:nvSpPr>
          <p:cNvPr id="8" name="Freeform 7"/>
          <p:cNvSpPr/>
          <p:nvPr/>
        </p:nvSpPr>
        <p:spPr>
          <a:xfrm>
            <a:off x="979246" y="2743572"/>
            <a:ext cx="5535161" cy="1355080"/>
          </a:xfrm>
          <a:custGeom>
            <a:avLst/>
            <a:gdLst>
              <a:gd name="connsiteX0" fmla="*/ 0 w 5535161"/>
              <a:gd name="connsiteY0" fmla="*/ 135508 h 1355080"/>
              <a:gd name="connsiteX1" fmla="*/ 135508 w 5535161"/>
              <a:gd name="connsiteY1" fmla="*/ 0 h 1355080"/>
              <a:gd name="connsiteX2" fmla="*/ 5399653 w 5535161"/>
              <a:gd name="connsiteY2" fmla="*/ 0 h 1355080"/>
              <a:gd name="connsiteX3" fmla="*/ 5535161 w 5535161"/>
              <a:gd name="connsiteY3" fmla="*/ 135508 h 1355080"/>
              <a:gd name="connsiteX4" fmla="*/ 5535161 w 5535161"/>
              <a:gd name="connsiteY4" fmla="*/ 1219572 h 1355080"/>
              <a:gd name="connsiteX5" fmla="*/ 5399653 w 5535161"/>
              <a:gd name="connsiteY5" fmla="*/ 1355080 h 1355080"/>
              <a:gd name="connsiteX6" fmla="*/ 135508 w 5535161"/>
              <a:gd name="connsiteY6" fmla="*/ 1355080 h 1355080"/>
              <a:gd name="connsiteX7" fmla="*/ 0 w 5535161"/>
              <a:gd name="connsiteY7" fmla="*/ 1219572 h 1355080"/>
              <a:gd name="connsiteX8" fmla="*/ 0 w 5535161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5161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5399653" y="0"/>
                </a:lnTo>
                <a:cubicBezTo>
                  <a:pt x="5474492" y="0"/>
                  <a:pt x="5535161" y="60669"/>
                  <a:pt x="5535161" y="135508"/>
                </a:cubicBezTo>
                <a:lnTo>
                  <a:pt x="5535161" y="1219572"/>
                </a:lnTo>
                <a:cubicBezTo>
                  <a:pt x="5535161" y="1294411"/>
                  <a:pt x="5474492" y="1355080"/>
                  <a:pt x="5399653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89" tIns="192089" rIns="192089" bIns="1920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chemeClr val="tx1"/>
                </a:solidFill>
              </a:rPr>
              <a:t>MBRR (2009)</a:t>
            </a:r>
            <a:endParaRPr lang="en-ZA" sz="4000" b="1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49317" y="1254917"/>
            <a:ext cx="2462570" cy="1355080"/>
          </a:xfrm>
          <a:custGeom>
            <a:avLst/>
            <a:gdLst>
              <a:gd name="connsiteX0" fmla="*/ 0 w 2462570"/>
              <a:gd name="connsiteY0" fmla="*/ 135508 h 1355080"/>
              <a:gd name="connsiteX1" fmla="*/ 135508 w 2462570"/>
              <a:gd name="connsiteY1" fmla="*/ 0 h 1355080"/>
              <a:gd name="connsiteX2" fmla="*/ 2327062 w 2462570"/>
              <a:gd name="connsiteY2" fmla="*/ 0 h 1355080"/>
              <a:gd name="connsiteX3" fmla="*/ 2462570 w 2462570"/>
              <a:gd name="connsiteY3" fmla="*/ 135508 h 1355080"/>
              <a:gd name="connsiteX4" fmla="*/ 2462570 w 2462570"/>
              <a:gd name="connsiteY4" fmla="*/ 1219572 h 1355080"/>
              <a:gd name="connsiteX5" fmla="*/ 2327062 w 2462570"/>
              <a:gd name="connsiteY5" fmla="*/ 1355080 h 1355080"/>
              <a:gd name="connsiteX6" fmla="*/ 135508 w 2462570"/>
              <a:gd name="connsiteY6" fmla="*/ 1355080 h 1355080"/>
              <a:gd name="connsiteX7" fmla="*/ 0 w 2462570"/>
              <a:gd name="connsiteY7" fmla="*/ 1219572 h 1355080"/>
              <a:gd name="connsiteX8" fmla="*/ 0 w 2462570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2570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2327062" y="0"/>
                </a:lnTo>
                <a:cubicBezTo>
                  <a:pt x="2401901" y="0"/>
                  <a:pt x="2462570" y="60669"/>
                  <a:pt x="2462570" y="135508"/>
                </a:cubicBezTo>
                <a:lnTo>
                  <a:pt x="2462570" y="1219572"/>
                </a:lnTo>
                <a:cubicBezTo>
                  <a:pt x="2462570" y="1294411"/>
                  <a:pt x="2401901" y="1355080"/>
                  <a:pt x="2327062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99" tIns="157799" rIns="157799" bIns="15779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/>
              <a:t>Constitution</a:t>
            </a:r>
            <a:endParaRPr lang="en-ZA" sz="31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065251" y="1254917"/>
            <a:ext cx="3300212" cy="1355080"/>
          </a:xfrm>
          <a:custGeom>
            <a:avLst/>
            <a:gdLst>
              <a:gd name="connsiteX0" fmla="*/ 0 w 3300212"/>
              <a:gd name="connsiteY0" fmla="*/ 135508 h 1355080"/>
              <a:gd name="connsiteX1" fmla="*/ 135508 w 3300212"/>
              <a:gd name="connsiteY1" fmla="*/ 0 h 1355080"/>
              <a:gd name="connsiteX2" fmla="*/ 3164704 w 3300212"/>
              <a:gd name="connsiteY2" fmla="*/ 0 h 1355080"/>
              <a:gd name="connsiteX3" fmla="*/ 3300212 w 3300212"/>
              <a:gd name="connsiteY3" fmla="*/ 135508 h 1355080"/>
              <a:gd name="connsiteX4" fmla="*/ 3300212 w 3300212"/>
              <a:gd name="connsiteY4" fmla="*/ 1219572 h 1355080"/>
              <a:gd name="connsiteX5" fmla="*/ 3164704 w 3300212"/>
              <a:gd name="connsiteY5" fmla="*/ 1355080 h 1355080"/>
              <a:gd name="connsiteX6" fmla="*/ 135508 w 3300212"/>
              <a:gd name="connsiteY6" fmla="*/ 1355080 h 1355080"/>
              <a:gd name="connsiteX7" fmla="*/ 0 w 3300212"/>
              <a:gd name="connsiteY7" fmla="*/ 1219572 h 1355080"/>
              <a:gd name="connsiteX8" fmla="*/ 0 w 3300212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0212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3164704" y="0"/>
                </a:lnTo>
                <a:cubicBezTo>
                  <a:pt x="3239543" y="0"/>
                  <a:pt x="3300212" y="60669"/>
                  <a:pt x="3300212" y="135508"/>
                </a:cubicBezTo>
                <a:lnTo>
                  <a:pt x="3300212" y="1219572"/>
                </a:lnTo>
                <a:cubicBezTo>
                  <a:pt x="3300212" y="1294411"/>
                  <a:pt x="3239543" y="1355080"/>
                  <a:pt x="3164704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89" tIns="192089" rIns="192089" bIns="1920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/>
              <a:t>MFMA (2003)</a:t>
            </a:r>
            <a:endParaRPr lang="en-ZA" sz="40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6755347" y="2743572"/>
            <a:ext cx="1692658" cy="1355080"/>
          </a:xfrm>
          <a:custGeom>
            <a:avLst/>
            <a:gdLst>
              <a:gd name="connsiteX0" fmla="*/ 0 w 1692658"/>
              <a:gd name="connsiteY0" fmla="*/ 135508 h 1355080"/>
              <a:gd name="connsiteX1" fmla="*/ 135508 w 1692658"/>
              <a:gd name="connsiteY1" fmla="*/ 0 h 1355080"/>
              <a:gd name="connsiteX2" fmla="*/ 1557150 w 1692658"/>
              <a:gd name="connsiteY2" fmla="*/ 0 h 1355080"/>
              <a:gd name="connsiteX3" fmla="*/ 1692658 w 1692658"/>
              <a:gd name="connsiteY3" fmla="*/ 135508 h 1355080"/>
              <a:gd name="connsiteX4" fmla="*/ 1692658 w 1692658"/>
              <a:gd name="connsiteY4" fmla="*/ 1219572 h 1355080"/>
              <a:gd name="connsiteX5" fmla="*/ 1557150 w 1692658"/>
              <a:gd name="connsiteY5" fmla="*/ 1355080 h 1355080"/>
              <a:gd name="connsiteX6" fmla="*/ 135508 w 1692658"/>
              <a:gd name="connsiteY6" fmla="*/ 1355080 h 1355080"/>
              <a:gd name="connsiteX7" fmla="*/ 0 w 1692658"/>
              <a:gd name="connsiteY7" fmla="*/ 1219572 h 1355080"/>
              <a:gd name="connsiteX8" fmla="*/ 0 w 1692658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2658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1557150" y="0"/>
                </a:lnTo>
                <a:cubicBezTo>
                  <a:pt x="1631989" y="0"/>
                  <a:pt x="1692658" y="60669"/>
                  <a:pt x="1692658" y="135508"/>
                </a:cubicBezTo>
                <a:lnTo>
                  <a:pt x="1692658" y="1219572"/>
                </a:lnTo>
                <a:cubicBezTo>
                  <a:pt x="1692658" y="1294411"/>
                  <a:pt x="1631989" y="1355080"/>
                  <a:pt x="1557150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369" tIns="146369" rIns="146369" bIns="14636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/>
              <a:t>DoRA</a:t>
            </a:r>
            <a:endParaRPr lang="en-ZA" sz="2800" b="1" kern="1200" dirty="0"/>
          </a:p>
        </p:txBody>
      </p:sp>
      <p:sp>
        <p:nvSpPr>
          <p:cNvPr id="3" name="Explosion 1 2"/>
          <p:cNvSpPr/>
          <p:nvPr/>
        </p:nvSpPr>
        <p:spPr bwMode="auto">
          <a:xfrm>
            <a:off x="267861" y="2020578"/>
            <a:ext cx="1656184" cy="1584176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ASB</a:t>
            </a:r>
          </a:p>
        </p:txBody>
      </p:sp>
      <p:sp>
        <p:nvSpPr>
          <p:cNvPr id="12" name="Explosion 1 11"/>
          <p:cNvSpPr/>
          <p:nvPr/>
        </p:nvSpPr>
        <p:spPr bwMode="auto">
          <a:xfrm>
            <a:off x="6934200" y="1381529"/>
            <a:ext cx="1899307" cy="1855940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dirty="0"/>
              <a:t>AGSA</a:t>
            </a:r>
            <a:endParaRPr kumimoji="0" lang="en-Z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Explosion 1 12"/>
          <p:cNvSpPr/>
          <p:nvPr/>
        </p:nvSpPr>
        <p:spPr bwMode="auto">
          <a:xfrm>
            <a:off x="152400" y="4599511"/>
            <a:ext cx="1971328" cy="1913457"/>
          </a:xfrm>
          <a:prstGeom prst="irregularSeal1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GRAP</a:t>
            </a:r>
          </a:p>
        </p:txBody>
      </p:sp>
    </p:spTree>
    <p:extLst>
      <p:ext uri="{BB962C8B-B14F-4D97-AF65-F5344CB8AC3E}">
        <p14:creationId xmlns:p14="http://schemas.microsoft.com/office/powerpoint/2010/main" val="3826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2088" cy="838200"/>
          </a:xfrm>
        </p:spPr>
        <p:txBody>
          <a:bodyPr/>
          <a:lstStyle/>
          <a:p>
            <a:r>
              <a:rPr lang="en-ZA" sz="3200" b="1" dirty="0"/>
              <a:t>National Treasury Circulars and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0342255"/>
              </p:ext>
            </p:extLst>
          </p:nvPr>
        </p:nvGraphicFramePr>
        <p:xfrm>
          <a:off x="251520" y="1149896"/>
          <a:ext cx="8400256" cy="483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91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/>
              <a:t>Municipal reforms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ZA" sz="1600" b="1" dirty="0"/>
              <a:t>Municipal Budget and Reporting Regulations, 2009 (MBRR)</a:t>
            </a:r>
          </a:p>
          <a:p>
            <a:pPr marL="685800" lvl="1"/>
            <a:r>
              <a:rPr lang="en-ZA" sz="1600" dirty="0"/>
              <a:t>Sound and sustainable management of budgets</a:t>
            </a:r>
          </a:p>
          <a:p>
            <a:pPr marL="685800" lvl="1"/>
            <a:r>
              <a:rPr lang="en-ZA" sz="1600" dirty="0"/>
              <a:t>Uniform norms and standards</a:t>
            </a:r>
          </a:p>
          <a:p>
            <a:pPr marL="685800" lvl="1"/>
            <a:r>
              <a:rPr lang="en-ZA" sz="1600" dirty="0"/>
              <a:t>Transparency, accountability and appropriate lines of responsibility</a:t>
            </a:r>
          </a:p>
          <a:p>
            <a:pPr marL="685800" lvl="1"/>
            <a:endParaRPr lang="en-ZA" sz="1600" dirty="0"/>
          </a:p>
          <a:p>
            <a:pPr marL="685800" lvl="1"/>
            <a:endParaRPr lang="en-ZA" sz="1600" dirty="0"/>
          </a:p>
          <a:p>
            <a:pPr marL="285750"/>
            <a:endParaRPr lang="en-ZA" sz="1600" b="1" dirty="0"/>
          </a:p>
          <a:p>
            <a:pPr marL="285750"/>
            <a:r>
              <a:rPr lang="en-ZA" sz="1600" b="1" dirty="0"/>
              <a:t>Municipal Standard Chart of Accounts, 2014 (</a:t>
            </a:r>
            <a:r>
              <a:rPr lang="en-ZA" sz="1600" b="1" i="1" dirty="0" err="1"/>
              <a:t>m</a:t>
            </a:r>
            <a:r>
              <a:rPr lang="en-ZA" sz="1600" b="1" dirty="0" err="1"/>
              <a:t>SCOA</a:t>
            </a:r>
            <a:r>
              <a:rPr lang="en-ZA" sz="1600" b="1" dirty="0"/>
              <a:t>)</a:t>
            </a:r>
          </a:p>
          <a:p>
            <a:pPr marL="685800" lvl="1"/>
            <a:r>
              <a:rPr lang="en-ZA" sz="1600" dirty="0"/>
              <a:t>Classification framework specific to Local Government</a:t>
            </a:r>
          </a:p>
          <a:p>
            <a:pPr marL="685800" lvl="1"/>
            <a:r>
              <a:rPr lang="en-ZA" sz="1600" dirty="0"/>
              <a:t>Acceptable level of uniformity and quality</a:t>
            </a:r>
          </a:p>
          <a:p>
            <a:pPr marL="685800" lvl="1"/>
            <a:r>
              <a:rPr lang="en-ZA" sz="1600" dirty="0"/>
              <a:t>Quality data will enhance budget, financial reporting and other decision-making processes impacting on municipalities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99992" y="2564904"/>
            <a:ext cx="4374367" cy="720080"/>
          </a:xfrm>
          <a:custGeom>
            <a:avLst/>
            <a:gdLst>
              <a:gd name="connsiteX0" fmla="*/ 0 w 5535161"/>
              <a:gd name="connsiteY0" fmla="*/ 135508 h 1355080"/>
              <a:gd name="connsiteX1" fmla="*/ 135508 w 5535161"/>
              <a:gd name="connsiteY1" fmla="*/ 0 h 1355080"/>
              <a:gd name="connsiteX2" fmla="*/ 5399653 w 5535161"/>
              <a:gd name="connsiteY2" fmla="*/ 0 h 1355080"/>
              <a:gd name="connsiteX3" fmla="*/ 5535161 w 5535161"/>
              <a:gd name="connsiteY3" fmla="*/ 135508 h 1355080"/>
              <a:gd name="connsiteX4" fmla="*/ 5535161 w 5535161"/>
              <a:gd name="connsiteY4" fmla="*/ 1219572 h 1355080"/>
              <a:gd name="connsiteX5" fmla="*/ 5399653 w 5535161"/>
              <a:gd name="connsiteY5" fmla="*/ 1355080 h 1355080"/>
              <a:gd name="connsiteX6" fmla="*/ 135508 w 5535161"/>
              <a:gd name="connsiteY6" fmla="*/ 1355080 h 1355080"/>
              <a:gd name="connsiteX7" fmla="*/ 0 w 5535161"/>
              <a:gd name="connsiteY7" fmla="*/ 1219572 h 1355080"/>
              <a:gd name="connsiteX8" fmla="*/ 0 w 5535161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5161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5399653" y="0"/>
                </a:lnTo>
                <a:cubicBezTo>
                  <a:pt x="5474492" y="0"/>
                  <a:pt x="5535161" y="60669"/>
                  <a:pt x="5535161" y="135508"/>
                </a:cubicBezTo>
                <a:lnTo>
                  <a:pt x="5535161" y="1219572"/>
                </a:lnTo>
                <a:cubicBezTo>
                  <a:pt x="5535161" y="1294411"/>
                  <a:pt x="5474492" y="1355080"/>
                  <a:pt x="5399653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89" tIns="192089" rIns="192089" bIns="192089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chemeClr val="tx1"/>
                </a:solidFill>
              </a:rPr>
              <a:t>MBRR (2009)</a:t>
            </a:r>
            <a:endParaRPr lang="en-ZA" sz="4000" b="1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2461" y="4890751"/>
            <a:ext cx="7622877" cy="1355080"/>
          </a:xfrm>
          <a:custGeom>
            <a:avLst/>
            <a:gdLst>
              <a:gd name="connsiteX0" fmla="*/ 0 w 7622877"/>
              <a:gd name="connsiteY0" fmla="*/ 135508 h 1355080"/>
              <a:gd name="connsiteX1" fmla="*/ 135508 w 7622877"/>
              <a:gd name="connsiteY1" fmla="*/ 0 h 1355080"/>
              <a:gd name="connsiteX2" fmla="*/ 7487369 w 7622877"/>
              <a:gd name="connsiteY2" fmla="*/ 0 h 1355080"/>
              <a:gd name="connsiteX3" fmla="*/ 7622877 w 7622877"/>
              <a:gd name="connsiteY3" fmla="*/ 135508 h 1355080"/>
              <a:gd name="connsiteX4" fmla="*/ 7622877 w 7622877"/>
              <a:gd name="connsiteY4" fmla="*/ 1219572 h 1355080"/>
              <a:gd name="connsiteX5" fmla="*/ 7487369 w 7622877"/>
              <a:gd name="connsiteY5" fmla="*/ 1355080 h 1355080"/>
              <a:gd name="connsiteX6" fmla="*/ 135508 w 7622877"/>
              <a:gd name="connsiteY6" fmla="*/ 1355080 h 1355080"/>
              <a:gd name="connsiteX7" fmla="*/ 0 w 7622877"/>
              <a:gd name="connsiteY7" fmla="*/ 1219572 h 1355080"/>
              <a:gd name="connsiteX8" fmla="*/ 0 w 7622877"/>
              <a:gd name="connsiteY8" fmla="*/ 135508 h 135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2877" h="1355080">
                <a:moveTo>
                  <a:pt x="0" y="135508"/>
                </a:moveTo>
                <a:cubicBezTo>
                  <a:pt x="0" y="60669"/>
                  <a:pt x="60669" y="0"/>
                  <a:pt x="135508" y="0"/>
                </a:cubicBezTo>
                <a:lnTo>
                  <a:pt x="7487369" y="0"/>
                </a:lnTo>
                <a:cubicBezTo>
                  <a:pt x="7562208" y="0"/>
                  <a:pt x="7622877" y="60669"/>
                  <a:pt x="7622877" y="135508"/>
                </a:cubicBezTo>
                <a:lnTo>
                  <a:pt x="7622877" y="1219572"/>
                </a:lnTo>
                <a:cubicBezTo>
                  <a:pt x="7622877" y="1294411"/>
                  <a:pt x="7562208" y="1355080"/>
                  <a:pt x="7487369" y="1355080"/>
                </a:cubicBezTo>
                <a:lnTo>
                  <a:pt x="135508" y="1355080"/>
                </a:lnTo>
                <a:cubicBezTo>
                  <a:pt x="60669" y="1355080"/>
                  <a:pt x="0" y="1294411"/>
                  <a:pt x="0" y="1219572"/>
                </a:cubicBezTo>
                <a:lnTo>
                  <a:pt x="0" y="13550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099" tIns="272099" rIns="272099" bIns="272099" numCol="1" spcCol="1270" anchor="ctr" anchorCtr="0">
            <a:noAutofit/>
          </a:bodyPr>
          <a:lstStyle/>
          <a:p>
            <a:pPr lvl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100" i="1" kern="1200" dirty="0" err="1"/>
              <a:t>m</a:t>
            </a:r>
            <a:r>
              <a:rPr lang="en-US" sz="6100" kern="1200" dirty="0" err="1"/>
              <a:t>SCOA</a:t>
            </a:r>
            <a:r>
              <a:rPr lang="en-US" sz="6100" kern="1200" dirty="0"/>
              <a:t> (2014)</a:t>
            </a:r>
            <a:endParaRPr lang="en-ZA" sz="6100" kern="1200" dirty="0"/>
          </a:p>
        </p:txBody>
      </p:sp>
    </p:spTree>
    <p:extLst>
      <p:ext uri="{BB962C8B-B14F-4D97-AF65-F5344CB8AC3E}">
        <p14:creationId xmlns:p14="http://schemas.microsoft.com/office/powerpoint/2010/main" val="11977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Local Government Databse and Reporting System (LGDRS)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7515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Local Government Database and Reporting System (LGDRS)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Development started in 2002</a:t>
            </a:r>
          </a:p>
          <a:p>
            <a:r>
              <a:rPr lang="en-ZA" dirty="0"/>
              <a:t>Implementation progress</a:t>
            </a:r>
          </a:p>
          <a:p>
            <a:pPr lvl="1"/>
            <a:r>
              <a:rPr lang="en-ZA" dirty="0"/>
              <a:t>Started with in-year monthly reporting</a:t>
            </a:r>
          </a:p>
          <a:p>
            <a:pPr lvl="1"/>
            <a:r>
              <a:rPr lang="en-ZA" dirty="0"/>
              <a:t>Standardised budget formats</a:t>
            </a:r>
          </a:p>
          <a:p>
            <a:pPr lvl="1"/>
            <a:r>
              <a:rPr lang="en-ZA" dirty="0"/>
              <a:t>Implemented </a:t>
            </a:r>
            <a:r>
              <a:rPr lang="en-ZA" dirty="0" err="1"/>
              <a:t>mSCOA</a:t>
            </a:r>
            <a:r>
              <a:rPr lang="en-ZA" dirty="0"/>
              <a:t> classification framework</a:t>
            </a:r>
          </a:p>
          <a:p>
            <a:r>
              <a:rPr lang="en-ZA" dirty="0"/>
              <a:t>Routine publications</a:t>
            </a:r>
          </a:p>
          <a:p>
            <a:pPr lvl="1"/>
            <a:r>
              <a:rPr lang="en-ZA" dirty="0"/>
              <a:t>MTREF</a:t>
            </a:r>
          </a:p>
          <a:p>
            <a:pPr lvl="1"/>
            <a:r>
              <a:rPr lang="en-ZA" dirty="0"/>
              <a:t>Section 71</a:t>
            </a:r>
          </a:p>
          <a:p>
            <a:pPr lvl="1"/>
            <a:r>
              <a:rPr lang="en-ZA" dirty="0"/>
              <a:t>State of municipal finances</a:t>
            </a:r>
          </a:p>
          <a:p>
            <a:pPr lvl="1"/>
            <a:r>
              <a:rPr lang="en-ZA" dirty="0"/>
              <a:t>Over and under revenue collection and expenditure</a:t>
            </a:r>
          </a:p>
          <a:p>
            <a:pPr lvl="1"/>
            <a:r>
              <a:rPr lang="en-ZA" dirty="0"/>
              <a:t>Local Government Budget and Expenditure Review</a:t>
            </a:r>
          </a:p>
          <a:p>
            <a:pPr lvl="1"/>
            <a:r>
              <a:rPr lang="en-ZA" dirty="0"/>
              <a:t>Timing of tabling and adopting municipal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1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40080" cy="976536"/>
          </a:xfrm>
        </p:spPr>
        <p:txBody>
          <a:bodyPr/>
          <a:lstStyle/>
          <a:p>
            <a:r>
              <a:rPr lang="en-US" sz="3200" b="1" dirty="0"/>
              <a:t>Current collection and processing method</a:t>
            </a:r>
            <a:endParaRPr lang="en-ZA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7" y="1196752"/>
            <a:ext cx="6466155" cy="47525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9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4536"/>
            <a:ext cx="8928992" cy="838200"/>
          </a:xfrm>
        </p:spPr>
        <p:txBody>
          <a:bodyPr/>
          <a:lstStyle/>
          <a:p>
            <a:r>
              <a:rPr lang="en-ZA" sz="3200" b="1" dirty="0"/>
              <a:t>New collection method for submissions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72" y="1196752"/>
            <a:ext cx="6552728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59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Registration Process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12743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84096" cy="838200"/>
          </a:xfrm>
        </p:spPr>
        <p:txBody>
          <a:bodyPr/>
          <a:lstStyle/>
          <a:p>
            <a:r>
              <a:rPr lang="en-ZA" sz="3200" b="1" dirty="0"/>
              <a:t>User Registration method for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941912"/>
          </a:xfrm>
        </p:spPr>
        <p:txBody>
          <a:bodyPr/>
          <a:lstStyle/>
          <a:p>
            <a:r>
              <a:rPr lang="en-ZA" dirty="0"/>
              <a:t>User registration requirements</a:t>
            </a:r>
          </a:p>
          <a:p>
            <a:pPr lvl="1"/>
            <a:r>
              <a:rPr lang="en-ZA" dirty="0"/>
              <a:t>Municipal Manager as Accounting Officer</a:t>
            </a:r>
          </a:p>
          <a:p>
            <a:pPr lvl="1"/>
            <a:r>
              <a:rPr lang="en-ZA" dirty="0"/>
              <a:t>CFO</a:t>
            </a:r>
          </a:p>
          <a:p>
            <a:pPr lvl="1"/>
            <a:r>
              <a:rPr lang="en-ZA" dirty="0"/>
              <a:t>Delegated officials (permanently employed)</a:t>
            </a:r>
          </a:p>
          <a:p>
            <a:pPr marL="457200" lvl="1" indent="0">
              <a:buNone/>
            </a:pPr>
            <a:r>
              <a:rPr lang="en-ZA" dirty="0"/>
              <a:t>    (NO Personal Assistants and interns)</a:t>
            </a:r>
          </a:p>
          <a:p>
            <a:pPr marL="857250" lvl="2" indent="0">
              <a:buNone/>
            </a:pPr>
            <a:r>
              <a:rPr lang="en-ZA" dirty="0"/>
              <a:t>Delegation letter on municipal letterhead signed and dated</a:t>
            </a:r>
          </a:p>
          <a:p>
            <a:pPr marL="857250" lvl="2" indent="0">
              <a:buNone/>
            </a:pPr>
            <a:r>
              <a:rPr lang="en-ZA" dirty="0"/>
              <a:t>Municipality must keep this contact data up to date</a:t>
            </a:r>
          </a:p>
          <a:p>
            <a:pPr lvl="1"/>
            <a:r>
              <a:rPr lang="en-ZA" dirty="0"/>
              <a:t>How</a:t>
            </a:r>
          </a:p>
          <a:p>
            <a:pPr lvl="2"/>
            <a:r>
              <a:rPr lang="en-ZA" dirty="0"/>
              <a:t>By completing the quarterly contact template circulated from the LGDRS</a:t>
            </a:r>
          </a:p>
          <a:p>
            <a:pPr lvl="2"/>
            <a:r>
              <a:rPr lang="en-ZA" dirty="0"/>
              <a:t>By notifying NT when employees with access and proper delegation resign / move </a:t>
            </a:r>
          </a:p>
          <a:p>
            <a:pPr lvl="2"/>
            <a:r>
              <a:rPr lang="en-ZA" dirty="0"/>
              <a:t>Submitting a new delegation letter to authorise uploader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03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Approval of portal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Treasury will assess the registration application and validate the registration information based on the requirements stipulated.</a:t>
            </a:r>
          </a:p>
          <a:p>
            <a:endParaRPr lang="en-ZA" dirty="0"/>
          </a:p>
          <a:p>
            <a:r>
              <a:rPr lang="en-US" b="1" i="1" dirty="0"/>
              <a:t>Approved </a:t>
            </a:r>
            <a:r>
              <a:rPr lang="en-US" b="1" dirty="0"/>
              <a:t>portal registration</a:t>
            </a:r>
            <a:r>
              <a:rPr lang="en-US" dirty="0"/>
              <a:t>: If the registration is approved, the user will</a:t>
            </a:r>
            <a:r>
              <a:rPr lang="en-US" b="1" dirty="0"/>
              <a:t> </a:t>
            </a:r>
            <a:r>
              <a:rPr lang="en-US" dirty="0"/>
              <a:t>receive an e-mail notification of the registration approval including   the user name and the link to the LG Upload portal sign in page;</a:t>
            </a:r>
          </a:p>
          <a:p>
            <a:endParaRPr lang="en-ZA" dirty="0"/>
          </a:p>
          <a:p>
            <a:r>
              <a:rPr lang="en-US" b="1" i="1" dirty="0"/>
              <a:t>Disapproved</a:t>
            </a:r>
            <a:r>
              <a:rPr lang="en-US" b="1" dirty="0"/>
              <a:t> portal registration:</a:t>
            </a:r>
            <a:r>
              <a:rPr lang="en-US" dirty="0"/>
              <a:t> If the registration is not approved, NT will communicate the reason for the decline to approve the registration to the user and the resolution, if applicable. 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19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49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/>
              <a:t>Contents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572000"/>
          </a:xfrm>
        </p:spPr>
        <p:txBody>
          <a:bodyPr vert="horz"/>
          <a:lstStyle/>
          <a:p>
            <a:r>
              <a:rPr lang="en-ZA" b="1" dirty="0"/>
              <a:t>Background and context</a:t>
            </a:r>
          </a:p>
          <a:p>
            <a:r>
              <a:rPr lang="en-ZA" b="1" dirty="0"/>
              <a:t>Legislative framework for reporting</a:t>
            </a:r>
          </a:p>
          <a:p>
            <a:r>
              <a:rPr lang="en-ZA" b="1" dirty="0"/>
              <a:t>The Local Government Database and Reporting System (LGDRS)</a:t>
            </a:r>
          </a:p>
          <a:p>
            <a:pPr lvl="1"/>
            <a:r>
              <a:rPr lang="en-US" sz="1800" b="1" dirty="0"/>
              <a:t>Registration Process</a:t>
            </a:r>
          </a:p>
          <a:p>
            <a:pPr lvl="1"/>
            <a:r>
              <a:rPr lang="en-US" sz="1800" b="1" dirty="0"/>
              <a:t>Information Submission and Verification</a:t>
            </a:r>
          </a:p>
          <a:p>
            <a:r>
              <a:rPr lang="en-US" b="1" dirty="0"/>
              <a:t>Municipal financial year reporting cycle</a:t>
            </a:r>
          </a:p>
          <a:p>
            <a:r>
              <a:rPr lang="en-US" b="1" dirty="0"/>
              <a:t>Compliance and controls</a:t>
            </a:r>
          </a:p>
          <a:p>
            <a:r>
              <a:rPr lang="en-US" b="1" dirty="0"/>
              <a:t>Support to municipalities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21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3"/>
            <a:ext cx="8100900" cy="792088"/>
          </a:xfrm>
        </p:spPr>
        <p:txBody>
          <a:bodyPr/>
          <a:lstStyle/>
          <a:p>
            <a:pPr algn="ctr"/>
            <a:r>
              <a:rPr lang="en-ZA" sz="3200" cap="none" dirty="0"/>
              <a:t>Information Submission and Verification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40550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Preparing for submissions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Reporting periods must be locked before reporting</a:t>
            </a:r>
          </a:p>
          <a:p>
            <a:r>
              <a:rPr lang="en-ZA" dirty="0"/>
              <a:t>Internal system controls to ensure </a:t>
            </a:r>
          </a:p>
          <a:p>
            <a:pPr lvl="1"/>
            <a:r>
              <a:rPr lang="en-ZA" dirty="0"/>
              <a:t>Sub-systems in balance</a:t>
            </a:r>
          </a:p>
          <a:p>
            <a:pPr lvl="1"/>
            <a:r>
              <a:rPr lang="en-ZA" dirty="0"/>
              <a:t>Bank reconciliations done</a:t>
            </a:r>
          </a:p>
          <a:p>
            <a:pPr lvl="1"/>
            <a:r>
              <a:rPr lang="en-ZA" dirty="0"/>
              <a:t>Drill down into detail as required</a:t>
            </a:r>
          </a:p>
          <a:p>
            <a:pPr lvl="1"/>
            <a:r>
              <a:rPr lang="en-ZA" dirty="0"/>
              <a:t>Check dashboard on status of finances of municipality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933207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Uploading Financial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96752"/>
            <a:ext cx="8763000" cy="43271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12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Uploading Non-Financial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11" y="1196752"/>
            <a:ext cx="8440400" cy="47525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42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Uploading Municipal Documents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68760"/>
            <a:ext cx="8763000" cy="4608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946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Uploading Supporting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ZA" dirty="0"/>
              <a:t>Validations are being done after the successful upload of a supporting document to the LG Upload portal:</a:t>
            </a:r>
          </a:p>
          <a:p>
            <a:pPr lvl="0"/>
            <a:r>
              <a:rPr lang="en-ZA" dirty="0"/>
              <a:t>Only single documents, corresponding to the selected document type, may be uploaded at a time/ per upload (no combination of documents in one document);</a:t>
            </a:r>
          </a:p>
          <a:p>
            <a:r>
              <a:rPr lang="en-ZA" i="1" dirty="0"/>
              <a:t>For example</a:t>
            </a:r>
            <a:r>
              <a:rPr lang="en-ZA" dirty="0"/>
              <a:t>: ‘Council resolutions’ or quality certificates may no longer be included in a ’budget document’ but must be uploaded as separate document;</a:t>
            </a:r>
          </a:p>
          <a:p>
            <a:pPr lvl="0"/>
            <a:r>
              <a:rPr lang="en-ZA" dirty="0"/>
              <a:t>The financial year of the document that is uploaded must be selected. Always choose the end of the financial year (the bigger year number);</a:t>
            </a:r>
          </a:p>
          <a:p>
            <a:r>
              <a:rPr lang="en-ZA" i="1" dirty="0"/>
              <a:t>For example</a:t>
            </a:r>
            <a:r>
              <a:rPr lang="en-ZA" dirty="0"/>
              <a:t>:  If it is the financial year ‘2017/18’, the financial year will end in 2018. Select the ‘2018’; 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39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Uploading Supporting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A manual assessment (human intervention) will be done to confirm that the actual document received is the same as the document type the municipality selected to upload the document;</a:t>
            </a:r>
          </a:p>
          <a:p>
            <a:pPr lvl="0"/>
            <a:endParaRPr lang="en-ZA" dirty="0"/>
          </a:p>
          <a:p>
            <a:pPr lvl="0"/>
            <a:r>
              <a:rPr lang="en-ZA" dirty="0"/>
              <a:t>An email will be sent to the municipality to state the outcome (accepted or rejected and the reason) of the supporting document upload to the LG Upload portal; and </a:t>
            </a:r>
          </a:p>
          <a:p>
            <a:pPr lvl="0"/>
            <a:endParaRPr lang="en-ZA" dirty="0"/>
          </a:p>
          <a:p>
            <a:pPr lvl="0"/>
            <a:r>
              <a:rPr lang="en-ZA" dirty="0"/>
              <a:t>Failed document uploads must be resubmitted to the LG Upload portal.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26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25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What Happens After Your Submission</a:t>
            </a:r>
            <a:r>
              <a:rPr lang="en-ZA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8722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/>
              <a:t>Municipal Financial Year Reporting 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161256"/>
            <a:ext cx="9001000" cy="4644008"/>
          </a:xfrm>
        </p:spPr>
        <p:txBody>
          <a:bodyPr/>
          <a:lstStyle/>
          <a:p>
            <a:r>
              <a:rPr lang="en-ZA" dirty="0"/>
              <a:t>Electronic returns submissions to NT</a:t>
            </a:r>
          </a:p>
          <a:p>
            <a:pPr marL="400050" lvl="1" indent="0">
              <a:buNone/>
            </a:pPr>
            <a:r>
              <a:rPr lang="en-US" dirty="0"/>
              <a:t>(a) MFMA Section 71 prescribed electronic templates (refer paragraph 5.1 and 5.2 below for more detail); </a:t>
            </a:r>
            <a:r>
              <a:rPr lang="en-US" b="1" dirty="0"/>
              <a:t>and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(b) </a:t>
            </a:r>
            <a:r>
              <a:rPr lang="en-US" i="1" dirty="0" err="1"/>
              <a:t>m</a:t>
            </a:r>
            <a:r>
              <a:rPr lang="en-US" dirty="0" err="1"/>
              <a:t>SCOA</a:t>
            </a:r>
            <a:r>
              <a:rPr lang="en-US" dirty="0"/>
              <a:t> data string submissions to the LG upload portal (refer paragraph 7 below for more detail)</a:t>
            </a:r>
            <a:endParaRPr lang="en-ZA" dirty="0"/>
          </a:p>
          <a:p>
            <a:r>
              <a:rPr lang="en-ZA" dirty="0"/>
              <a:t>Schedules A1 and C control reports</a:t>
            </a:r>
          </a:p>
          <a:p>
            <a:pPr lvl="1"/>
            <a:r>
              <a:rPr lang="en-US" dirty="0"/>
              <a:t>The provincial treasuries must then publish the consolidated monthly financial information for their province in terms of section 71 of the MFMA; and</a:t>
            </a:r>
            <a:endParaRPr lang="en-ZA" dirty="0"/>
          </a:p>
          <a:p>
            <a:pPr lvl="1"/>
            <a:r>
              <a:rPr lang="en-US" dirty="0"/>
              <a:t>National Treasury aggregates the monthly financial information, requires municipalities to verify and sign-off on it, and then publishes the information on a quarterly basis. This is done in accordance with section 71 of the MFMA and section 30(3) of the annual Division of Revenue Act, 2012.</a:t>
            </a:r>
          </a:p>
          <a:p>
            <a:pPr marL="0" indent="0" algn="r">
              <a:buNone/>
            </a:pPr>
            <a:r>
              <a:rPr lang="en-ZA" sz="1800" b="1" dirty="0">
                <a:solidFill>
                  <a:srgbClr val="FF0000"/>
                </a:solidFill>
              </a:rPr>
              <a:t>NB: As per MFMA Budget Circular No. 93, electronic returns will be submitted only until the end of the 2018/19 (current) financial year. From 2019/20 data strings will be used as the source to publish municipal information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25080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Approving accuracy of submissions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 dirty="0"/>
              <a:t>The principal of signing-off on publication reports before actual publication, affording the municipality an opportunity to correct any errors in its submissions;</a:t>
            </a:r>
            <a:endParaRPr lang="en-ZA" sz="1800" dirty="0"/>
          </a:p>
          <a:p>
            <a:pPr lvl="0"/>
            <a:r>
              <a:rPr lang="en-US" sz="1800" dirty="0"/>
              <a:t>Using the submitted C Schedules received from the municipalities as the benchmark to measure the accuracy of the electronic submissions; and</a:t>
            </a:r>
            <a:endParaRPr lang="en-ZA" sz="1800" dirty="0"/>
          </a:p>
          <a:p>
            <a:pPr lvl="0"/>
            <a:r>
              <a:rPr lang="en-US" sz="1800" dirty="0"/>
              <a:t>Publishing Section 71 information together with Conditional Grant information as one process.</a:t>
            </a:r>
            <a:endParaRPr lang="en-ZA" sz="1800" dirty="0"/>
          </a:p>
          <a:p>
            <a:r>
              <a:rPr lang="en-US" sz="1800" dirty="0"/>
              <a:t>Where a municipality has municipal entities, it must be clearly understood that:</a:t>
            </a:r>
            <a:endParaRPr lang="en-ZA" sz="1800" dirty="0"/>
          </a:p>
          <a:p>
            <a:pPr lvl="1"/>
            <a:r>
              <a:rPr lang="en-US" sz="1800" dirty="0"/>
              <a:t>The municipality must submit its information as guided above;</a:t>
            </a:r>
            <a:endParaRPr lang="en-ZA" sz="1800" dirty="0"/>
          </a:p>
          <a:p>
            <a:pPr lvl="1"/>
            <a:r>
              <a:rPr lang="en-US" sz="1800" dirty="0"/>
              <a:t>Each of the municipality’s municipal entities must submit the information as guided and instructed by the parent municipality; and</a:t>
            </a:r>
            <a:endParaRPr lang="en-ZA" sz="1800" dirty="0"/>
          </a:p>
          <a:p>
            <a:pPr lvl="1"/>
            <a:r>
              <a:rPr lang="en-US" sz="1800" dirty="0"/>
              <a:t>The municipality must also submit consolidated information (including the information of every one of its municipal entities) for budget and in-year reporting purposes.</a:t>
            </a:r>
            <a:endParaRPr lang="en-ZA" sz="1800" dirty="0"/>
          </a:p>
          <a:p>
            <a:pPr marL="0" indent="0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5134941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Background and Context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513237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Municipal Reporting Schedule to </a:t>
            </a:r>
            <a:r>
              <a:rPr lang="en-ZA" sz="3200" dirty="0"/>
              <a:t>LGDRS</a:t>
            </a:r>
          </a:p>
        </p:txBody>
      </p:sp>
    </p:spTree>
    <p:extLst>
      <p:ext uri="{BB962C8B-B14F-4D97-AF65-F5344CB8AC3E}">
        <p14:creationId xmlns:p14="http://schemas.microsoft.com/office/powerpoint/2010/main" val="177137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Tabled budget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annual budget and supporting documentation tabled in a municipal council in terms of sections 16(2) and 17(3) of the MFMA </a:t>
            </a:r>
            <a:r>
              <a:rPr lang="en-US" b="1" dirty="0"/>
              <a:t>must be</a:t>
            </a:r>
            <a:r>
              <a:rPr lang="en-US" dirty="0"/>
              <a:t> – </a:t>
            </a:r>
            <a:endParaRPr lang="en-ZA" dirty="0"/>
          </a:p>
          <a:p>
            <a:pPr lvl="1"/>
            <a:r>
              <a:rPr lang="en-US" dirty="0"/>
              <a:t>in the format in which it will eventually be approved by the council; and </a:t>
            </a:r>
            <a:endParaRPr lang="en-ZA" dirty="0"/>
          </a:p>
          <a:p>
            <a:pPr lvl="1"/>
            <a:r>
              <a:rPr lang="en-US" dirty="0"/>
              <a:t>credible and realistic such that it is capable of being approved and implemented as tabled. </a:t>
            </a:r>
          </a:p>
          <a:p>
            <a:pPr lvl="1"/>
            <a:r>
              <a:rPr lang="en-US" dirty="0"/>
              <a:t>Include draft SDBIP</a:t>
            </a:r>
          </a:p>
          <a:p>
            <a:r>
              <a:rPr lang="en-US" dirty="0"/>
              <a:t>Submit to NT and relevant PT</a:t>
            </a:r>
            <a:r>
              <a:rPr lang="en-US" b="1" dirty="0"/>
              <a:t> the following:</a:t>
            </a:r>
          </a:p>
          <a:p>
            <a:pPr lvl="1"/>
            <a:r>
              <a:rPr lang="en-US" dirty="0"/>
              <a:t>the supporting documentation as tabled in the municipal council;</a:t>
            </a:r>
            <a:endParaRPr lang="en-ZA" dirty="0"/>
          </a:p>
          <a:p>
            <a:pPr lvl="1"/>
            <a:r>
              <a:rPr lang="en-US" dirty="0"/>
              <a:t>the draft service delivery and budget implementation plan; and</a:t>
            </a:r>
            <a:endParaRPr lang="en-ZA" dirty="0"/>
          </a:p>
          <a:p>
            <a:pPr lvl="1"/>
            <a:r>
              <a:rPr lang="en-US" dirty="0"/>
              <a:t>any other information as may be required by the National Treasury.</a:t>
            </a:r>
            <a:endParaRPr lang="en-ZA" dirty="0"/>
          </a:p>
          <a:p>
            <a:pPr lvl="1"/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31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76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Tabled budget (2)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32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157155"/>
              </p:ext>
            </p:extLst>
          </p:nvPr>
        </p:nvGraphicFramePr>
        <p:xfrm>
          <a:off x="395534" y="1844824"/>
          <a:ext cx="8443665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Tabled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Immediately after approval by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Tabled budget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A Schedule (draft)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Council resolution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Quality certificate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Draft IDP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Draft Spatial Development Framework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Draft SDBIP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Draft BEPP (Metros)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Draft Service standards 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 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D Schedule (entities)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9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C72D-A64A-4C11-8384-EFC764D68778}" type="slidenum">
              <a:rPr lang="en-US" smtClean="0"/>
              <a:pPr>
                <a:defRPr/>
              </a:pPr>
              <a:t>33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68002"/>
              </p:ext>
            </p:extLst>
          </p:nvPr>
        </p:nvGraphicFramePr>
        <p:xfrm>
          <a:off x="395535" y="1268760"/>
          <a:ext cx="8064897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243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Tabled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10 working days after tabled to the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OSB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CA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CFB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AM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BS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GSG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GSR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SP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TABB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PRTA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26367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Tabled budget (3)</a:t>
            </a:r>
          </a:p>
        </p:txBody>
      </p:sp>
    </p:spTree>
    <p:extLst>
      <p:ext uri="{BB962C8B-B14F-4D97-AF65-F5344CB8AC3E}">
        <p14:creationId xmlns:p14="http://schemas.microsoft.com/office/powerpoint/2010/main" val="1078204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Adopted Budget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municipal manager must comply with section 24(3) of the MFMA within ten working days after the municipal council has approved the annual budget.</a:t>
            </a:r>
            <a:endParaRPr lang="en-ZA" dirty="0"/>
          </a:p>
          <a:p>
            <a:r>
              <a:rPr lang="en-US" dirty="0"/>
              <a:t>The municipal manager must submit to the National Treasury and the relevant provincial treasury, in both printed and electronic form – </a:t>
            </a:r>
            <a:endParaRPr lang="en-ZA" dirty="0"/>
          </a:p>
          <a:p>
            <a:pPr lvl="1"/>
            <a:r>
              <a:rPr lang="en-US" dirty="0"/>
              <a:t>the supporting documentation within five working days after the municipal council has approved the annual budget;</a:t>
            </a:r>
            <a:endParaRPr lang="en-ZA" dirty="0"/>
          </a:p>
          <a:p>
            <a:pPr lvl="1"/>
            <a:r>
              <a:rPr lang="en-US" dirty="0"/>
              <a:t>the approved service delivery and budget implementation plan within five working days after the mayor has approved the plan; and</a:t>
            </a:r>
          </a:p>
          <a:p>
            <a:pPr lvl="1"/>
            <a:r>
              <a:rPr lang="en-US" dirty="0"/>
              <a:t>any other information as may be required by the National Treasury.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34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Adopted budget (2)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35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00815"/>
              </p:ext>
            </p:extLst>
          </p:nvPr>
        </p:nvGraphicFramePr>
        <p:xfrm>
          <a:off x="395534" y="1844824"/>
          <a:ext cx="8280921" cy="4555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603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373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Immediately after approval by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Schedule (Final)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resolution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certificate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Budget locking certificate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IDP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Spatial Development Framework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SDBIP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BEPP  (Metros)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Service standards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Schedule (entities)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818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Adopted budget (3)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7F379-0440-461B-BC01-BC2256C3CC4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26338"/>
              </p:ext>
            </p:extLst>
          </p:nvPr>
        </p:nvGraphicFramePr>
        <p:xfrm>
          <a:off x="395535" y="1844824"/>
          <a:ext cx="7992889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Adopted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working days after approval by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OSB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CFB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GSG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GSR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ORGB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PROR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98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In-Year Reporting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monthly budget statement of a municipality must be in the format specified in Schedule C and include all the required tables, charts and explanatory information, taking into account any guidelines issued by the Minister in terms of section 168(1) of the MFMA.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r>
              <a:rPr lang="en-US" dirty="0"/>
              <a:t>The mayor may table in the municipal council a monthly budget statement submitted to the mayor in terms of section 71(1) of the MFMA. If the mayor does so, the monthly budget statement must be accompanied by a mayor’s report in a format set out in Schedule </a:t>
            </a:r>
            <a:r>
              <a:rPr lang="en-US" b="1" dirty="0"/>
              <a:t>C</a:t>
            </a:r>
            <a:r>
              <a:rPr lang="en-US" dirty="0"/>
              <a:t>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37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315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In-Year Reporting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mayor’s quarterly report on the implementation of the budget and the financial state of affairs of the municipality as required by section 52(d) of the MFMA must be –</a:t>
            </a:r>
            <a:endParaRPr lang="en-ZA" dirty="0"/>
          </a:p>
          <a:p>
            <a:pPr lvl="1"/>
            <a:r>
              <a:rPr lang="en-US" dirty="0"/>
              <a:t>in the format specified in Schedule </a:t>
            </a:r>
            <a:r>
              <a:rPr lang="en-US" b="1" dirty="0"/>
              <a:t>C </a:t>
            </a:r>
            <a:r>
              <a:rPr lang="en-US" dirty="0"/>
              <a:t>and include all the required tables,  charts and explanatory information, taking into account any guidelines issued by the Minister in terms of section 168(1) of the MFMA; and</a:t>
            </a:r>
            <a:endParaRPr lang="en-ZA" dirty="0"/>
          </a:p>
          <a:p>
            <a:pPr lvl="1"/>
            <a:r>
              <a:rPr lang="en-US" dirty="0"/>
              <a:t>consistent with the monthly budget statements for September, December, March and June as applicable; and</a:t>
            </a:r>
            <a:endParaRPr lang="en-ZA" dirty="0"/>
          </a:p>
          <a:p>
            <a:pPr lvl="1"/>
            <a:r>
              <a:rPr lang="en-US" dirty="0"/>
              <a:t>submitted to the National Treasury and the relevant provincial treasury within five days of tabling of the report in the council.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38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046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In-Year monthly reports (3)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39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49725"/>
              </p:ext>
            </p:extLst>
          </p:nvPr>
        </p:nvGraphicFramePr>
        <p:xfrm>
          <a:off x="69740" y="1916832"/>
          <a:ext cx="8845659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22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234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In-year Reporting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working days after the end of month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S71 monthly report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C Schedule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Quality certificate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Primary Bank recon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Trial Balance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Signed S71 quarterly report to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F Schedule (entities)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RME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M01 – M12</a:t>
                      </a:r>
                    </a:p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AD01 – AD12</a:t>
                      </a:r>
                    </a:p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AC01- AC12</a:t>
                      </a:r>
                    </a:p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BMQ1 – BMQ4</a:t>
                      </a:r>
                    </a:p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IMQ1 – IMQ4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9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r>
              <a:rPr lang="en-ZA" sz="3200" b="1" dirty="0"/>
              <a:t>Problem Statement – municipal reporting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ZA" dirty="0"/>
              <a:t>NT and PT do not have access to a shared financial system like BAS at national and provincial level</a:t>
            </a:r>
          </a:p>
          <a:p>
            <a:r>
              <a:rPr lang="en-ZA" dirty="0"/>
              <a:t>Initially municipalities did not have the equivalent of SCOA</a:t>
            </a:r>
          </a:p>
          <a:p>
            <a:r>
              <a:rPr lang="en-ZA" dirty="0"/>
              <a:t>Multi-year budgeting is a relatively new concept in local government</a:t>
            </a:r>
          </a:p>
          <a:p>
            <a:r>
              <a:rPr lang="en-ZA" dirty="0"/>
              <a:t>Inability to consistently use information for decision making remains a challenge</a:t>
            </a:r>
          </a:p>
          <a:p>
            <a:r>
              <a:rPr lang="en-ZA" dirty="0"/>
              <a:t>Before MBRR municipalities produced budget documents and reports in any way they wanted making consolidation of data almost impossible</a:t>
            </a:r>
          </a:p>
          <a:p>
            <a:r>
              <a:rPr lang="en-ZA" dirty="0"/>
              <a:t>Municipal departments / votes work in silos</a:t>
            </a:r>
          </a:p>
          <a:p>
            <a:r>
              <a:rPr lang="en-ZA" dirty="0"/>
              <a:t>No connection between planning, budgeting and implementation</a:t>
            </a:r>
          </a:p>
          <a:p>
            <a:r>
              <a:rPr lang="en-ZA" dirty="0"/>
              <a:t>Many data requests, some asking the same data but in a slightly different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001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Adjusted Budget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adjustments budget and supporting documentation of a municipality must be in the format specified in Schedule B and include all the required tables, charts and explanatory information, taking into account any guidelines issued by the Minister in terms of section 168(1) of the MFMA.</a:t>
            </a:r>
            <a:endParaRPr lang="en-ZA" dirty="0"/>
          </a:p>
          <a:p>
            <a:endParaRPr lang="en-ZA" dirty="0"/>
          </a:p>
          <a:p>
            <a:r>
              <a:rPr lang="en-US" dirty="0"/>
              <a:t>An adjustments budget referred to in section 28(2)(b), (d), I, and (f) of the MFMA may be tabled in the municipal council at any time after the mid-year budget and performance assessment has been tabled in the council, but not later than </a:t>
            </a:r>
            <a:r>
              <a:rPr lang="en-US" b="1" dirty="0"/>
              <a:t>28 February </a:t>
            </a:r>
            <a:r>
              <a:rPr lang="en-US" dirty="0"/>
              <a:t>of the current year.</a:t>
            </a:r>
          </a:p>
          <a:p>
            <a:endParaRPr lang="en-US" dirty="0"/>
          </a:p>
          <a:p>
            <a:r>
              <a:rPr lang="en-US" dirty="0"/>
              <a:t>Only </a:t>
            </a:r>
            <a:r>
              <a:rPr lang="en-US" b="1" dirty="0"/>
              <a:t>one adjustments budget </a:t>
            </a:r>
            <a:r>
              <a:rPr lang="en-US" dirty="0"/>
              <a:t>referred to in sub-regulation (1) may be tabled in the municipal council during a financial year, except when the additional revenues contemplated in section 28(2)(b) of the MFMA are allocations to a municipality in a national or provincial adjustments budget, in which case sub-regulation (5) applies.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40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482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Types of Adjustment Budgets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213"/>
              </p:ext>
            </p:extLst>
          </p:nvPr>
        </p:nvGraphicFramePr>
        <p:xfrm>
          <a:off x="152400" y="1196751"/>
          <a:ext cx="8812087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Types of adjustments budget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Timeframes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Sections of MFMA and MBRR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Downwards adjustment due to under-collection of revenue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Any time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S. 28(2)(a)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Main adjustments budget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Once a year – between tabling of the mid-year assessment and 28 February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S. 28(2)(b, d &amp; f)</a:t>
                      </a:r>
                      <a:endParaRPr lang="en-ZA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Reg. 23(1&amp;2)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0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Additional funds from national / provincial government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60 days after the approval of the relevant national / provincial adjustments budget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S.28(2)(b)</a:t>
                      </a:r>
                      <a:endParaRPr lang="en-ZA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Reg. 23(3)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Unforeseen and unavoidable expenditure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Within 60 days of expenditure being incurred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S. 28(2)I, 29(3) &amp; 32</a:t>
                      </a:r>
                      <a:endParaRPr lang="en-ZA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Reg. 23(4), 71 &amp; 72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Roll-over of municipal funds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Before 25 August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S. 28I </a:t>
                      </a:r>
                      <a:endParaRPr lang="en-ZA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Reg. 23(5)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9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Authorisation</a:t>
                      </a:r>
                      <a:r>
                        <a:rPr lang="en-US" sz="1000" dirty="0">
                          <a:effectLst/>
                        </a:rPr>
                        <a:t> of unauthorized expenditure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000">
                          <a:effectLst/>
                        </a:rPr>
                        <a:t>In main adjustments budget</a:t>
                      </a:r>
                      <a:endParaRPr lang="en-ZA" sz="110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Both"/>
                      </a:pPr>
                      <a:r>
                        <a:rPr lang="en-US" sz="1000">
                          <a:effectLst/>
                        </a:rPr>
                        <a:t>After the tabling of the annual report for that year (7 months after the financial year end)</a:t>
                      </a:r>
                      <a:endParaRPr lang="en-ZA" sz="1100">
                        <a:effectLst/>
                      </a:endParaRPr>
                    </a:p>
                    <a:p>
                      <a:pPr marL="22860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S. 28(g), 32, 127(2)</a:t>
                      </a:r>
                      <a:endParaRPr lang="en-ZA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Reg. 23(6)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41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924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Adjusted budget (2)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42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10287"/>
              </p:ext>
            </p:extLst>
          </p:nvPr>
        </p:nvGraphicFramePr>
        <p:xfrm>
          <a:off x="395534" y="1844824"/>
          <a:ext cx="8064897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5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Adjustment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Immediately after</a:t>
                      </a:r>
                      <a:r>
                        <a:rPr lang="en-ZA" sz="16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approval by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Adjusted budget 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 Schedule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resolution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certificate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 schedule (entities)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11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Adjusted budget (3)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7F379-0440-461B-BC01-BC2256C3CC4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37"/>
              </p:ext>
            </p:extLst>
          </p:nvPr>
        </p:nvGraphicFramePr>
        <p:xfrm>
          <a:off x="395535" y="1844824"/>
          <a:ext cx="8280921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Adjustment Budget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working days after approval by council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ADJB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43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Annual Financial Statements - pre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44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83838"/>
              </p:ext>
            </p:extLst>
          </p:nvPr>
        </p:nvGraphicFramePr>
        <p:xfrm>
          <a:off x="395535" y="1844824"/>
          <a:ext cx="8443664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Pre-audit AFS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working days after submission to AG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AFS pre-audited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PAUD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90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Annual Financial Statements – post (1)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45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71494"/>
              </p:ext>
            </p:extLst>
          </p:nvPr>
        </p:nvGraphicFramePr>
        <p:xfrm>
          <a:off x="395535" y="1844824"/>
          <a:ext cx="8443664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Audited AFS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working days after receipt of audit opinion and report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AFS audited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 report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 letter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report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Oversight report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AUDA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142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Annual Financial Statements – post (2)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Procedures to follow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46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44935"/>
              </p:ext>
            </p:extLst>
          </p:nvPr>
        </p:nvGraphicFramePr>
        <p:xfrm>
          <a:off x="395535" y="1844824"/>
          <a:ext cx="8443664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Due Date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Documents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Returns required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err="1">
                          <a:solidFill>
                            <a:schemeClr val="tx1"/>
                          </a:solidFill>
                          <a:effectLst/>
                        </a:rPr>
                        <a:t>mSCOA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 strings required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712"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Restated AFS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working days after submission to AG (following year)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AFS pre-audited (following year)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CFAA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</a:t>
                      </a:r>
                      <a:endParaRPr lang="en-Z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02565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RAUD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02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/>
              <a:t>Close of Financial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FA13A-D6C5-4836-84A0-9EBF800D872B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47</a:t>
            </a:fld>
            <a:endParaRPr lang="en-US" sz="1400" b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834"/>
            <a:ext cx="8591872" cy="4901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569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4000" cap="none" dirty="0"/>
              <a:t>Compliance and Controls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727458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Compliance and Controls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Budget control</a:t>
            </a:r>
            <a:endParaRPr lang="en-ZA" sz="2800" b="1" dirty="0"/>
          </a:p>
          <a:p>
            <a:pPr lvl="1"/>
            <a:r>
              <a:rPr lang="en-US" dirty="0"/>
              <a:t>A1 Schedule (A1 to SA38)</a:t>
            </a:r>
            <a:endParaRPr lang="en-ZA" dirty="0"/>
          </a:p>
          <a:p>
            <a:pPr lvl="1"/>
            <a:r>
              <a:rPr lang="en-US" dirty="0"/>
              <a:t>What if analysis comparisons</a:t>
            </a:r>
            <a:endParaRPr lang="en-ZA" dirty="0"/>
          </a:p>
          <a:p>
            <a:pPr lvl="1"/>
            <a:r>
              <a:rPr lang="en-US" dirty="0"/>
              <a:t>Trend lines including audited outcomes</a:t>
            </a:r>
            <a:endParaRPr lang="en-ZA" dirty="0"/>
          </a:p>
          <a:p>
            <a:pPr lvl="1"/>
            <a:r>
              <a:rPr lang="en-US" dirty="0"/>
              <a:t>Entities? (Parent, entity, consolidated)</a:t>
            </a:r>
            <a:endParaRPr lang="en-ZA" dirty="0"/>
          </a:p>
          <a:p>
            <a:pPr lvl="1"/>
            <a:r>
              <a:rPr lang="en-US" dirty="0"/>
              <a:t>Ratios on finances</a:t>
            </a:r>
            <a:endParaRPr lang="en-ZA" dirty="0"/>
          </a:p>
          <a:p>
            <a:pPr lvl="2"/>
            <a:r>
              <a:rPr lang="en-US" dirty="0"/>
              <a:t>Cash Balance</a:t>
            </a:r>
            <a:endParaRPr lang="en-ZA" dirty="0"/>
          </a:p>
          <a:p>
            <a:pPr lvl="2"/>
            <a:r>
              <a:rPr lang="en-US" dirty="0"/>
              <a:t>Liquidity ratio</a:t>
            </a:r>
            <a:endParaRPr lang="en-ZA" dirty="0"/>
          </a:p>
          <a:p>
            <a:pPr lvl="2"/>
            <a:r>
              <a:rPr lang="en-US" dirty="0"/>
              <a:t>Current ratio</a:t>
            </a:r>
            <a:endParaRPr lang="en-ZA" dirty="0"/>
          </a:p>
          <a:p>
            <a:pPr lvl="2"/>
            <a:r>
              <a:rPr lang="en-US" dirty="0"/>
              <a:t>Cash coverage</a:t>
            </a:r>
            <a:endParaRPr lang="en-ZA" dirty="0"/>
          </a:p>
          <a:p>
            <a:pPr lvl="2"/>
            <a:r>
              <a:rPr lang="en-US" dirty="0"/>
              <a:t>Collection rate (assumed) for property rates, services separately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Is the budget funded?</a:t>
            </a:r>
            <a:endParaRPr lang="en-ZA" b="1" dirty="0">
              <a:solidFill>
                <a:srgbClr val="FF0000"/>
              </a:solidFill>
            </a:endParaRPr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21673379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52400" y="76200"/>
            <a:ext cx="8884096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ZA" altLang="en-US" sz="3200" b="1" dirty="0">
                <a:latin typeface="+mj-lt"/>
              </a:rPr>
              <a:t>Are we ready for the </a:t>
            </a:r>
            <a:r>
              <a:rPr lang="en-ZA" altLang="en-US" sz="3200" b="1" i="1" dirty="0">
                <a:latin typeface="+mj-lt"/>
              </a:rPr>
              <a:t>m</a:t>
            </a:r>
            <a:r>
              <a:rPr lang="en-ZA" altLang="en-US" sz="3200" b="1" dirty="0">
                <a:latin typeface="+mj-lt"/>
              </a:rPr>
              <a:t>SCOA environment?</a:t>
            </a:r>
            <a:endParaRPr lang="en-US" sz="3200" b="1" dirty="0">
              <a:latin typeface="+mj-lt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orient="vert" idx="1"/>
          </p:nvPr>
        </p:nvSpPr>
        <p:spPr>
          <a:xfrm>
            <a:off x="163438" y="1114425"/>
            <a:ext cx="8763000" cy="5105400"/>
          </a:xfrm>
        </p:spPr>
        <p:txBody>
          <a:bodyPr vert="horz"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The MBRR requires municipalities to upload data on the LG Database and Reporting System (LGDRS) on a monthly, quarterly and yearly basis in a specific format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19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With the inception of </a:t>
            </a:r>
            <a:r>
              <a:rPr lang="en-GB" altLang="en-US" sz="1900" i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en-GB" altLang="en-US" sz="19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SCOA on </a:t>
            </a:r>
            <a:r>
              <a:rPr lang="en-ZA" altLang="en-US" sz="19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 July 2017,</a:t>
            </a:r>
            <a:r>
              <a:rPr lang="en-ZA" altLang="en-US" sz="1900" i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municipal data must be uploaded in the format of data strings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However, to date the data strings submitted to NT were not credible for the following reasons: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Budgets are not prepared and approved directly on the core financial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/>
              <a:t>Budgeting, transacting and reporting is not done correctly across the 7 segments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/>
              <a:t>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Reporting periods are not closed before reporting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Correction of errors are done outside of the financial system in text file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Reconciliations and check and balances are not done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Schedules are not produced out of the financial system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900" dirty="0"/>
              <a:t>From 1 July 2019, municipal data for reporting purposes will be provided in the form of data strings </a:t>
            </a:r>
            <a:r>
              <a:rPr lang="en-ZA" sz="1900" b="1" dirty="0"/>
              <a:t>ONLY </a:t>
            </a:r>
            <a:r>
              <a:rPr lang="en-ZA" sz="1900" dirty="0"/>
              <a:t>- </a:t>
            </a:r>
            <a:r>
              <a:rPr lang="en-ZA" sz="1900" i="1" dirty="0"/>
              <a:t>as per MFMA Budget Circular No. 93</a:t>
            </a:r>
            <a:r>
              <a:rPr lang="en-ZA" sz="1900" dirty="0"/>
              <a:t>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900" dirty="0"/>
              <a:t>The credibility of the data strings are therefore of utmost importance</a:t>
            </a:r>
          </a:p>
          <a:p>
            <a:pPr eaLnBrk="1" hangingPunct="1">
              <a:lnSpc>
                <a:spcPct val="90000"/>
              </a:lnSpc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  <a:endParaRPr lang="en-US" sz="1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7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Compliance and Controls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In-year control</a:t>
            </a:r>
          </a:p>
          <a:p>
            <a:pPr lvl="1"/>
            <a:r>
              <a:rPr lang="en-US" dirty="0"/>
              <a:t>C Schedule (M01 – M12)</a:t>
            </a:r>
            <a:endParaRPr lang="en-ZA" dirty="0"/>
          </a:p>
          <a:p>
            <a:pPr lvl="1"/>
            <a:r>
              <a:rPr lang="en-US" dirty="0"/>
              <a:t>Ratios / State of municipal finances</a:t>
            </a:r>
            <a:endParaRPr lang="en-ZA" dirty="0"/>
          </a:p>
          <a:p>
            <a:pPr lvl="2"/>
            <a:r>
              <a:rPr lang="en-US" dirty="0"/>
              <a:t>Cash Balance</a:t>
            </a:r>
            <a:endParaRPr lang="en-ZA" dirty="0"/>
          </a:p>
          <a:p>
            <a:pPr lvl="2"/>
            <a:r>
              <a:rPr lang="en-US" dirty="0"/>
              <a:t>Liquidity ratio</a:t>
            </a:r>
            <a:endParaRPr lang="en-ZA" dirty="0"/>
          </a:p>
          <a:p>
            <a:pPr lvl="2"/>
            <a:r>
              <a:rPr lang="en-US" dirty="0"/>
              <a:t>Current ratio</a:t>
            </a:r>
            <a:endParaRPr lang="en-ZA" dirty="0"/>
          </a:p>
          <a:p>
            <a:pPr lvl="2"/>
            <a:r>
              <a:rPr lang="en-US" dirty="0"/>
              <a:t>Cash coverage</a:t>
            </a:r>
            <a:endParaRPr lang="en-ZA" dirty="0"/>
          </a:p>
          <a:p>
            <a:pPr lvl="2"/>
            <a:r>
              <a:rPr lang="en-US" dirty="0"/>
              <a:t>Collection rate (in-year) for property rates, services separately</a:t>
            </a:r>
            <a:endParaRPr lang="en-ZA" dirty="0"/>
          </a:p>
          <a:p>
            <a:pPr lvl="1"/>
            <a:r>
              <a:rPr lang="en-US" dirty="0"/>
              <a:t>Monthly progress against budget</a:t>
            </a:r>
            <a:endParaRPr lang="en-ZA" dirty="0"/>
          </a:p>
          <a:p>
            <a:pPr lvl="1"/>
            <a:r>
              <a:rPr lang="en-US" dirty="0"/>
              <a:t>Historical trends on revenue and expenditure per month (24)</a:t>
            </a:r>
            <a:endParaRPr lang="en-ZA" dirty="0"/>
          </a:p>
          <a:p>
            <a:pPr lvl="1"/>
            <a:r>
              <a:rPr lang="en-US" dirty="0"/>
              <a:t>Entities? (Parent / Entity / Consolidated)</a:t>
            </a:r>
            <a:endParaRPr lang="en-ZA" dirty="0"/>
          </a:p>
          <a:p>
            <a:pPr lvl="1"/>
            <a:r>
              <a:rPr lang="en-US" dirty="0"/>
              <a:t>Debtors age analysis</a:t>
            </a:r>
            <a:endParaRPr lang="en-ZA" dirty="0"/>
          </a:p>
          <a:p>
            <a:pPr lvl="1"/>
            <a:r>
              <a:rPr lang="en-US" dirty="0"/>
              <a:t>Outstanding creditors</a:t>
            </a:r>
            <a:endParaRPr lang="en-ZA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16306256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68072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Compliance and Controls (3)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End-of-year controls</a:t>
            </a:r>
          </a:p>
          <a:p>
            <a:pPr lvl="1"/>
            <a:r>
              <a:rPr lang="en-US" dirty="0"/>
              <a:t>Actual outcomes </a:t>
            </a:r>
            <a:endParaRPr lang="en-ZA" dirty="0"/>
          </a:p>
          <a:p>
            <a:pPr lvl="2"/>
            <a:r>
              <a:rPr lang="en-US" dirty="0"/>
              <a:t>Statement of Financial Performance</a:t>
            </a:r>
            <a:endParaRPr lang="en-ZA" dirty="0"/>
          </a:p>
          <a:p>
            <a:pPr lvl="2"/>
            <a:r>
              <a:rPr lang="en-US" dirty="0"/>
              <a:t>Statement of Financial Position</a:t>
            </a:r>
            <a:endParaRPr lang="en-ZA" dirty="0"/>
          </a:p>
          <a:p>
            <a:pPr lvl="2"/>
            <a:r>
              <a:rPr lang="en-US" dirty="0"/>
              <a:t>Cash Flow</a:t>
            </a:r>
            <a:endParaRPr lang="en-ZA" dirty="0"/>
          </a:p>
          <a:p>
            <a:pPr lvl="2"/>
            <a:r>
              <a:rPr lang="en-US" dirty="0"/>
              <a:t>Appropriation statement (including all of above)</a:t>
            </a:r>
            <a:endParaRPr lang="en-ZA" dirty="0"/>
          </a:p>
          <a:p>
            <a:pPr lvl="2"/>
            <a:r>
              <a:rPr lang="en-US" dirty="0"/>
              <a:t>Capital spending and WIP</a:t>
            </a:r>
            <a:endParaRPr lang="en-ZA" dirty="0"/>
          </a:p>
          <a:p>
            <a:pPr lvl="2"/>
            <a:r>
              <a:rPr lang="en-US" dirty="0"/>
              <a:t>Irregular / Wasteful / Fruitless expenditure</a:t>
            </a:r>
            <a:endParaRPr lang="en-ZA" dirty="0"/>
          </a:p>
          <a:p>
            <a:pPr lvl="1"/>
            <a:r>
              <a:rPr lang="en-US" dirty="0"/>
              <a:t>Trend lines of previous audit outcomes (5 years)</a:t>
            </a:r>
            <a:endParaRPr lang="en-ZA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751636547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Compliance and Controls 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End-of-year controls</a:t>
            </a:r>
          </a:p>
          <a:p>
            <a:pPr lvl="1"/>
            <a:r>
              <a:rPr lang="en-US" dirty="0"/>
              <a:t>Ratios on finances</a:t>
            </a:r>
            <a:endParaRPr lang="en-ZA" dirty="0"/>
          </a:p>
          <a:p>
            <a:pPr lvl="2"/>
            <a:r>
              <a:rPr lang="en-US" dirty="0"/>
              <a:t>Cash Balance</a:t>
            </a:r>
            <a:endParaRPr lang="en-ZA" dirty="0"/>
          </a:p>
          <a:p>
            <a:pPr lvl="2"/>
            <a:r>
              <a:rPr lang="en-US" dirty="0"/>
              <a:t>Liquidity ratio</a:t>
            </a:r>
            <a:endParaRPr lang="en-ZA" dirty="0"/>
          </a:p>
          <a:p>
            <a:pPr lvl="2"/>
            <a:r>
              <a:rPr lang="en-US" dirty="0"/>
              <a:t>Current ratio</a:t>
            </a:r>
            <a:endParaRPr lang="en-ZA" dirty="0"/>
          </a:p>
          <a:p>
            <a:pPr lvl="2"/>
            <a:r>
              <a:rPr lang="en-US" dirty="0"/>
              <a:t>Cash coverage</a:t>
            </a:r>
            <a:endParaRPr lang="en-ZA" dirty="0"/>
          </a:p>
          <a:p>
            <a:pPr lvl="2"/>
            <a:r>
              <a:rPr lang="en-US" dirty="0"/>
              <a:t>Collection rate (actual) for property rates, services separately (Circular No. 93 Annexure D)</a:t>
            </a:r>
            <a:endParaRPr lang="en-ZA" dirty="0"/>
          </a:p>
          <a:p>
            <a:pPr lvl="1"/>
            <a:r>
              <a:rPr lang="en-US" dirty="0"/>
              <a:t>Debtors age analysis</a:t>
            </a:r>
            <a:endParaRPr lang="en-ZA" dirty="0"/>
          </a:p>
          <a:p>
            <a:pPr lvl="1"/>
            <a:r>
              <a:rPr lang="en-US" dirty="0"/>
              <a:t>Outstanding creditors</a:t>
            </a:r>
            <a:endParaRPr lang="en-ZA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573344788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Compliance and Controls (5)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Performance and service delivery</a:t>
            </a:r>
          </a:p>
          <a:p>
            <a:pPr lvl="1"/>
            <a:r>
              <a:rPr lang="en-US" dirty="0"/>
              <a:t>SDBIP targets</a:t>
            </a:r>
            <a:endParaRPr lang="en-ZA" sz="2800" dirty="0"/>
          </a:p>
          <a:p>
            <a:pPr lvl="2"/>
            <a:r>
              <a:rPr lang="en-US" dirty="0"/>
              <a:t>Backlogs</a:t>
            </a:r>
            <a:endParaRPr lang="en-ZA" sz="2800" dirty="0"/>
          </a:p>
          <a:p>
            <a:pPr lvl="2"/>
            <a:r>
              <a:rPr lang="en-US" dirty="0"/>
              <a:t>Quarterly targets (per function: Housing / Electricity / Water / Sanitation / Refuse / Roads)</a:t>
            </a:r>
            <a:endParaRPr lang="en-ZA" sz="2800" dirty="0"/>
          </a:p>
          <a:p>
            <a:pPr lvl="2"/>
            <a:r>
              <a:rPr lang="en-US" dirty="0"/>
              <a:t>Actual delivery per quarter / month against target</a:t>
            </a:r>
            <a:endParaRPr lang="en-ZA" sz="2800" dirty="0"/>
          </a:p>
          <a:p>
            <a:pPr lvl="2"/>
            <a:r>
              <a:rPr lang="en-US" dirty="0"/>
              <a:t>Show reasons for missing target</a:t>
            </a:r>
            <a:endParaRPr lang="en-ZA" sz="2800" dirty="0"/>
          </a:p>
          <a:p>
            <a:pPr marL="0" indent="0">
              <a:buNone/>
            </a:pPr>
            <a:endParaRPr lang="en-ZA" dirty="0"/>
          </a:p>
          <a:p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5202579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600" cap="none" dirty="0"/>
              <a:t>Reporting Guideline</a:t>
            </a:r>
          </a:p>
        </p:txBody>
      </p:sp>
    </p:spTree>
    <p:extLst>
      <p:ext uri="{BB962C8B-B14F-4D97-AF65-F5344CB8AC3E}">
        <p14:creationId xmlns:p14="http://schemas.microsoft.com/office/powerpoint/2010/main" val="2249534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LGDRS Support to municipalities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i="1" dirty="0" err="1"/>
              <a:t>m</a:t>
            </a:r>
            <a:r>
              <a:rPr lang="en-ZA" sz="3200" dirty="0" err="1"/>
              <a:t>SCOA</a:t>
            </a:r>
            <a:r>
              <a:rPr lang="en-ZA" sz="3200" dirty="0"/>
              <a:t> submissions</a:t>
            </a:r>
          </a:p>
          <a:p>
            <a:r>
              <a:rPr lang="en-ZA" sz="3200" dirty="0"/>
              <a:t>Feedback on validation tests</a:t>
            </a:r>
          </a:p>
          <a:p>
            <a:r>
              <a:rPr lang="en-ZA" sz="3200" dirty="0"/>
              <a:t>Control reports</a:t>
            </a:r>
          </a:p>
          <a:p>
            <a:pPr lvl="1"/>
            <a:r>
              <a:rPr lang="en-ZA" sz="3200" dirty="0"/>
              <a:t>Daily on submissions</a:t>
            </a:r>
          </a:p>
          <a:p>
            <a:pPr lvl="1"/>
            <a:r>
              <a:rPr lang="en-ZA" sz="3200" dirty="0"/>
              <a:t>Daily on documents received</a:t>
            </a:r>
          </a:p>
          <a:p>
            <a:pPr lvl="1"/>
            <a:r>
              <a:rPr lang="en-ZA" sz="3200" dirty="0"/>
              <a:t>Reminders on outstanding docs and submissions</a:t>
            </a:r>
          </a:p>
          <a:p>
            <a:pPr lvl="1"/>
            <a:r>
              <a:rPr lang="en-ZA" sz="3200" dirty="0"/>
              <a:t>Summary reports on finances</a:t>
            </a:r>
          </a:p>
        </p:txBody>
      </p:sp>
    </p:spTree>
    <p:extLst>
      <p:ext uri="{BB962C8B-B14F-4D97-AF65-F5344CB8AC3E}">
        <p14:creationId xmlns:p14="http://schemas.microsoft.com/office/powerpoint/2010/main" val="4265916745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Publications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3200" dirty="0"/>
              <a:t>Verification process for electronic submissions</a:t>
            </a:r>
          </a:p>
          <a:p>
            <a:r>
              <a:rPr lang="en-ZA" sz="3200" dirty="0"/>
              <a:t>Verification process for </a:t>
            </a:r>
            <a:r>
              <a:rPr lang="en-ZA" sz="3200" i="1" dirty="0" err="1"/>
              <a:t>m</a:t>
            </a:r>
            <a:r>
              <a:rPr lang="en-ZA" sz="3200" dirty="0" err="1"/>
              <a:t>SCOA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733860981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B202-85D4-4788-8D58-CF0D8208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838200"/>
          </a:xfrm>
        </p:spPr>
        <p:txBody>
          <a:bodyPr/>
          <a:lstStyle/>
          <a:p>
            <a:r>
              <a:rPr lang="en-ZA" sz="3200" dirty="0"/>
              <a:t>Data-string  Extract From Database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A2517-566E-4B54-B6B6-F5D2EFA1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F379-0440-461B-BC01-BC2256C3CC41}" type="slidenum">
              <a:rPr lang="en-US" smtClean="0"/>
              <a:pPr>
                <a:defRPr/>
              </a:pPr>
              <a:t>57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630E710-A06A-464C-8CD0-DAC4095B3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293769"/>
              </p:ext>
            </p:extLst>
          </p:nvPr>
        </p:nvGraphicFramePr>
        <p:xfrm>
          <a:off x="152400" y="980728"/>
          <a:ext cx="8825646" cy="5184571"/>
        </p:xfrm>
        <a:graphic>
          <a:graphicData uri="http://schemas.openxmlformats.org/drawingml/2006/table">
            <a:tbl>
              <a:tblPr/>
              <a:tblGrid>
                <a:gridCol w="1919472">
                  <a:extLst>
                    <a:ext uri="{9D8B030D-6E8A-4147-A177-3AD203B41FA5}">
                      <a16:colId xmlns:a16="http://schemas.microsoft.com/office/drawing/2014/main" val="4226412396"/>
                    </a:ext>
                  </a:extLst>
                </a:gridCol>
                <a:gridCol w="681487">
                  <a:extLst>
                    <a:ext uri="{9D8B030D-6E8A-4147-A177-3AD203B41FA5}">
                      <a16:colId xmlns:a16="http://schemas.microsoft.com/office/drawing/2014/main" val="3235807619"/>
                    </a:ext>
                  </a:extLst>
                </a:gridCol>
                <a:gridCol w="283820">
                  <a:extLst>
                    <a:ext uri="{9D8B030D-6E8A-4147-A177-3AD203B41FA5}">
                      <a16:colId xmlns:a16="http://schemas.microsoft.com/office/drawing/2014/main" val="2759766342"/>
                    </a:ext>
                  </a:extLst>
                </a:gridCol>
                <a:gridCol w="205762">
                  <a:extLst>
                    <a:ext uri="{9D8B030D-6E8A-4147-A177-3AD203B41FA5}">
                      <a16:colId xmlns:a16="http://schemas.microsoft.com/office/drawing/2014/main" val="2223940724"/>
                    </a:ext>
                  </a:extLst>
                </a:gridCol>
                <a:gridCol w="227780">
                  <a:extLst>
                    <a:ext uri="{9D8B030D-6E8A-4147-A177-3AD203B41FA5}">
                      <a16:colId xmlns:a16="http://schemas.microsoft.com/office/drawing/2014/main" val="2196809496"/>
                    </a:ext>
                  </a:extLst>
                </a:gridCol>
                <a:gridCol w="396283">
                  <a:extLst>
                    <a:ext uri="{9D8B030D-6E8A-4147-A177-3AD203B41FA5}">
                      <a16:colId xmlns:a16="http://schemas.microsoft.com/office/drawing/2014/main" val="1749907690"/>
                    </a:ext>
                  </a:extLst>
                </a:gridCol>
                <a:gridCol w="379349">
                  <a:extLst>
                    <a:ext uri="{9D8B030D-6E8A-4147-A177-3AD203B41FA5}">
                      <a16:colId xmlns:a16="http://schemas.microsoft.com/office/drawing/2014/main" val="1189231485"/>
                    </a:ext>
                  </a:extLst>
                </a:gridCol>
                <a:gridCol w="365801">
                  <a:extLst>
                    <a:ext uri="{9D8B030D-6E8A-4147-A177-3AD203B41FA5}">
                      <a16:colId xmlns:a16="http://schemas.microsoft.com/office/drawing/2014/main" val="1228380683"/>
                    </a:ext>
                  </a:extLst>
                </a:gridCol>
                <a:gridCol w="379349">
                  <a:extLst>
                    <a:ext uri="{9D8B030D-6E8A-4147-A177-3AD203B41FA5}">
                      <a16:colId xmlns:a16="http://schemas.microsoft.com/office/drawing/2014/main" val="783246327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1669697741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4162590461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2578365060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3606428095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1091913163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480917116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3500095152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4273409349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3246531767"/>
                    </a:ext>
                  </a:extLst>
                </a:gridCol>
                <a:gridCol w="284511">
                  <a:extLst>
                    <a:ext uri="{9D8B030D-6E8A-4147-A177-3AD203B41FA5}">
                      <a16:colId xmlns:a16="http://schemas.microsoft.com/office/drawing/2014/main" val="3460880233"/>
                    </a:ext>
                  </a:extLst>
                </a:gridCol>
                <a:gridCol w="396283">
                  <a:extLst>
                    <a:ext uri="{9D8B030D-6E8A-4147-A177-3AD203B41FA5}">
                      <a16:colId xmlns:a16="http://schemas.microsoft.com/office/drawing/2014/main" val="2227992773"/>
                    </a:ext>
                  </a:extLst>
                </a:gridCol>
                <a:gridCol w="379349">
                  <a:extLst>
                    <a:ext uri="{9D8B030D-6E8A-4147-A177-3AD203B41FA5}">
                      <a16:colId xmlns:a16="http://schemas.microsoft.com/office/drawing/2014/main" val="410181638"/>
                    </a:ext>
                  </a:extLst>
                </a:gridCol>
                <a:gridCol w="365801">
                  <a:extLst>
                    <a:ext uri="{9D8B030D-6E8A-4147-A177-3AD203B41FA5}">
                      <a16:colId xmlns:a16="http://schemas.microsoft.com/office/drawing/2014/main" val="241204125"/>
                    </a:ext>
                  </a:extLst>
                </a:gridCol>
              </a:tblGrid>
              <a:tr h="387809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ORGB</a:t>
                      </a:r>
                      <a:endParaRPr lang="en-ZA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ADJB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087680"/>
                  </a:ext>
                </a:extLst>
              </a:tr>
              <a:tr h="60670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Demarcation</a:t>
                      </a:r>
                      <a:b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Demarc</a:t>
                      </a:r>
                      <a:b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b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br>
                        <a:rPr lang="en-ZA" sz="12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12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1388"/>
                  </a:ext>
                </a:extLst>
              </a:tr>
              <a:tr h="322312">
                <a:tc gridSpan="22">
                  <a:txBody>
                    <a:bodyPr/>
                    <a:lstStyle/>
                    <a:p>
                      <a:pPr algn="l" fontAlgn="b"/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60578"/>
                  </a:ext>
                </a:extLst>
              </a:tr>
              <a:tr h="32231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Province : GAUTENG ( GT 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91885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City Of Johannesburg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94546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City Of Tshwane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78602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Ekurhuleni Metro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73591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Emfuleni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85159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Lesedi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387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Merafong 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65753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Midvaal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4386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Mogale 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66214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Rand West City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GT485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19041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Sedibeng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81516"/>
                  </a:ext>
                </a:extLst>
              </a:tr>
              <a:tr h="32231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Rand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DC48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8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396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00013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0"/>
            <a:ext cx="9177338" cy="5301207"/>
          </a:xfrm>
        </p:spPr>
        <p:txBody>
          <a:bodyPr/>
          <a:lstStyle/>
          <a:p>
            <a:pPr algn="ctr"/>
            <a:br>
              <a:rPr lang="en-GB" sz="2400" b="1" dirty="0">
                <a:latin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</a:rPr>
            </a:br>
            <a:r>
              <a:rPr lang="en-GB" sz="3200" b="1" i="1" dirty="0">
                <a:latin typeface="Arial" panose="020B0604020202020204" pitchFamily="34" charset="0"/>
              </a:rPr>
              <a:t>m</a:t>
            </a:r>
            <a:r>
              <a:rPr lang="en-GB" sz="3200" b="1" dirty="0">
                <a:latin typeface="Arial" panose="020B0604020202020204" pitchFamily="34" charset="0"/>
              </a:rPr>
              <a:t>SCOA Aligned Financial Reporting Dashboard</a:t>
            </a:r>
            <a:br>
              <a:rPr lang="en-GB" sz="2800" dirty="0"/>
            </a:br>
            <a:br>
              <a:rPr lang="en-GB" sz="2800" dirty="0"/>
            </a:br>
            <a:br>
              <a:rPr lang="en-US" altLang="en-US" sz="1800" dirty="0">
                <a:latin typeface="Arial" panose="020B0604020202020204" pitchFamily="34" charset="0"/>
              </a:rPr>
            </a:b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777875" y="4548188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endParaRPr lang="en-US" altLang="en-US" sz="1000" dirty="0">
              <a:solidFill>
                <a:schemeClr val="bg1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173794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ZA" sz="3200" b="1" dirty="0"/>
            </a:br>
            <a:r>
              <a:rPr lang="en-ZA" sz="2800" b="1" dirty="0"/>
              <a:t>Background</a:t>
            </a:r>
            <a:br>
              <a:rPr lang="en-ZA" sz="3200" b="1" dirty="0"/>
            </a:br>
            <a:endParaRPr lang="en-ZA" sz="32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52736"/>
            <a:ext cx="8763000" cy="5256584"/>
          </a:xfrm>
        </p:spPr>
        <p:txBody>
          <a:bodyPr vert="horz">
            <a:normAutofit fontScale="85000" lnSpcReduction="20000"/>
          </a:bodyPr>
          <a:lstStyle/>
          <a:p>
            <a:pPr marL="0" indent="0">
              <a:buNone/>
            </a:pPr>
            <a:r>
              <a:rPr lang="en-Z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National Treasury requires MMs and CFOs to sign off on reports prior to submission to the LG Database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MMs have no idea what is being submitted but still sign off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To assist MMs to ensure that credible financial data are submitted to the LGDRS </a:t>
            </a:r>
            <a:r>
              <a:rPr lang="en-ZA" sz="2600" dirty="0"/>
              <a:t>and to provide an early warning on the state of the municipality’s  finances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, some system vendors have developed financial dashboards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MFMA Budget Circular 93 provides guidance to system vendors and municipalities on how financial dashboards must be ‘mapped’ to the </a:t>
            </a:r>
            <a:r>
              <a:rPr lang="en-ZA" sz="2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SCOA data strings to automatically populate the prescribed indicators</a:t>
            </a:r>
            <a:endParaRPr lang="en-ZA" sz="2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ZA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ZA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59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29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r>
              <a:rPr lang="en-ZA" sz="3200" b="1" dirty="0"/>
              <a:t>Why is the credibility of data strings important (1)?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572000"/>
          </a:xfrm>
        </p:spPr>
        <p:txBody>
          <a:bodyPr vert="horz"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LG Reports are used for: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Internal reporting</a:t>
            </a:r>
          </a:p>
          <a:p>
            <a:pPr lvl="1"/>
            <a:r>
              <a:rPr lang="en-US" dirty="0"/>
              <a:t>Management needs</a:t>
            </a:r>
          </a:p>
          <a:p>
            <a:pPr lvl="1"/>
            <a:r>
              <a:rPr lang="en-US" dirty="0"/>
              <a:t>Day-to-day running</a:t>
            </a:r>
          </a:p>
          <a:p>
            <a:pPr lvl="1"/>
            <a:r>
              <a:rPr lang="en-US" dirty="0"/>
              <a:t>Defined by municipality</a:t>
            </a:r>
          </a:p>
          <a:p>
            <a:endParaRPr lang="en-US" dirty="0"/>
          </a:p>
          <a:p>
            <a:r>
              <a:rPr lang="en-US" dirty="0"/>
              <a:t>External reporting</a:t>
            </a:r>
          </a:p>
          <a:p>
            <a:pPr lvl="1"/>
            <a:r>
              <a:rPr lang="en-US" dirty="0"/>
              <a:t>Data and information required by external user / reporting entity</a:t>
            </a:r>
          </a:p>
          <a:p>
            <a:pPr lvl="1"/>
            <a:r>
              <a:rPr lang="en-US" dirty="0"/>
              <a:t>Financial and non-financial information</a:t>
            </a:r>
          </a:p>
          <a:p>
            <a:pPr lvl="1"/>
            <a:endParaRPr lang="en-US" dirty="0"/>
          </a:p>
          <a:p>
            <a:r>
              <a:rPr lang="en-US" i="1" dirty="0" err="1"/>
              <a:t>m</a:t>
            </a:r>
            <a:r>
              <a:rPr lang="en-US" dirty="0" err="1"/>
              <a:t>SCOA</a:t>
            </a:r>
            <a:r>
              <a:rPr lang="en-US" dirty="0"/>
              <a:t> data will be hosted in the Local Government Database and Reporting System (LGDRS)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/>
              <a:pPr>
                <a:defRPr/>
              </a:pPr>
              <a:t>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2229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928992" cy="838200"/>
          </a:xfrm>
        </p:spPr>
        <p:txBody>
          <a:bodyPr/>
          <a:lstStyle/>
          <a:p>
            <a:r>
              <a:rPr lang="en-ZA" sz="2800" b="1" dirty="0"/>
              <a:t>Structure of the </a:t>
            </a:r>
            <a:r>
              <a:rPr lang="en-ZA" sz="2800" b="1" i="1" dirty="0"/>
              <a:t>m</a:t>
            </a:r>
            <a:r>
              <a:rPr lang="en-ZA" sz="2800" b="1" dirty="0"/>
              <a:t>SCOA Financial Dashboard 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4" y="1196752"/>
            <a:ext cx="8763000" cy="5832648"/>
          </a:xfrm>
        </p:spPr>
        <p:txBody>
          <a:bodyPr vert="horz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/>
              <a:t>The layout of the dashboard are not prescribed by NT – system vendor to develop dashboard as per client requirements with different access levels and dashboard views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NT has requested vendors to incorporate at least the</a:t>
            </a:r>
            <a:r>
              <a:rPr lang="en-ZA" dirty="0"/>
              <a:t> following minimum indicators in their dashboards: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dirty="0"/>
              <a:t>The uniform financial ratios and norms in MFMA Circular 71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ZA" dirty="0"/>
              <a:t>Ratios on bulk purchases, trade services – sales, employee cost and allocation of Equitable share per service measured against the grant formula allocation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/>
              <a:t>Additional indicators to improve accountability may be introduced by the municipality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dirty="0"/>
              <a:t>The information captured on the financial system will only be released to the LG Database once the MM has approved the release thereof after he/she reviewed the dashboard results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sz="1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1804-B4B0-45AF-9A18-03D598D7A91C}" type="slidenum">
              <a:rPr lang="en-US" smtClean="0"/>
              <a:pPr>
                <a:defRPr/>
              </a:pPr>
              <a:t>60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759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107504" y="1772816"/>
            <a:ext cx="8366571" cy="1944216"/>
          </a:xfrm>
          <a:noFill/>
        </p:spPr>
        <p:txBody>
          <a:bodyPr/>
          <a:lstStyle/>
          <a:p>
            <a:pPr algn="ctr" eaLnBrk="1" hangingPunct="1"/>
            <a:r>
              <a:rPr lang="en-US" sz="5400" b="1" dirty="0"/>
              <a:t>THANK YOU 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2779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6" y="104764"/>
            <a:ext cx="8947770" cy="918863"/>
          </a:xfrm>
        </p:spPr>
        <p:txBody>
          <a:bodyPr/>
          <a:lstStyle/>
          <a:p>
            <a:r>
              <a:rPr lang="en-ZA" sz="3200" b="1" dirty="0">
                <a:latin typeface="+mj-lt"/>
                <a:cs typeface="Arial Bold" panose="020B0704020202020204" pitchFamily="34" charset="0"/>
              </a:rPr>
              <a:t> </a:t>
            </a:r>
            <a:r>
              <a:rPr lang="en-ZA" sz="3200" b="1" dirty="0"/>
              <a:t>Why is the credibility of data strings important (2)? </a:t>
            </a:r>
            <a:endParaRPr lang="en-ZA" sz="3200" b="1" dirty="0">
              <a:latin typeface="+mj-lt"/>
              <a:cs typeface="Arial Bold" panose="020B0704020202020204" pitchFamily="34" charset="0"/>
            </a:endParaRPr>
          </a:p>
        </p:txBody>
      </p:sp>
      <p:sp>
        <p:nvSpPr>
          <p:cNvPr id="16" name="Vertical Text Placeholder 15"/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572000"/>
          </a:xfrm>
        </p:spPr>
        <p:txBody>
          <a:bodyPr vert="horz"/>
          <a:lstStyle/>
          <a:p>
            <a:pPr marL="457200" indent="-457200">
              <a:buFont typeface="+mj-lt"/>
              <a:buAutoNum type="arabicPeriod" startAt="2"/>
            </a:pPr>
            <a:r>
              <a:rPr lang="en-ZA" b="1" dirty="0">
                <a:cs typeface="Arial Bold" panose="020B0704020202020204" pitchFamily="34" charset="0"/>
              </a:rPr>
              <a:t>Users of the LGDRS are extensive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9CFB-5521-4678-B011-3614EFC0CBEB}" type="slidenum">
              <a:rPr lang="en-US" smtClean="0">
                <a:solidFill>
                  <a:srgbClr val="E7E6E6"/>
                </a:solidFill>
              </a:rPr>
              <a:pPr>
                <a:defRPr/>
              </a:pPr>
              <a:t>7</a:t>
            </a:fld>
            <a:endParaRPr lang="en-US" sz="1400" b="0" dirty="0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1520" y="1931349"/>
            <a:ext cx="8640550" cy="1115621"/>
          </a:xfrm>
          <a:custGeom>
            <a:avLst/>
            <a:gdLst>
              <a:gd name="connsiteX0" fmla="*/ 0 w 7913772"/>
              <a:gd name="connsiteY0" fmla="*/ 111562 h 1115621"/>
              <a:gd name="connsiteX1" fmla="*/ 111562 w 7913772"/>
              <a:gd name="connsiteY1" fmla="*/ 0 h 1115621"/>
              <a:gd name="connsiteX2" fmla="*/ 7802210 w 7913772"/>
              <a:gd name="connsiteY2" fmla="*/ 0 h 1115621"/>
              <a:gd name="connsiteX3" fmla="*/ 7913772 w 7913772"/>
              <a:gd name="connsiteY3" fmla="*/ 111562 h 1115621"/>
              <a:gd name="connsiteX4" fmla="*/ 7913772 w 7913772"/>
              <a:gd name="connsiteY4" fmla="*/ 1004059 h 1115621"/>
              <a:gd name="connsiteX5" fmla="*/ 7802210 w 7913772"/>
              <a:gd name="connsiteY5" fmla="*/ 1115621 h 1115621"/>
              <a:gd name="connsiteX6" fmla="*/ 111562 w 7913772"/>
              <a:gd name="connsiteY6" fmla="*/ 1115621 h 1115621"/>
              <a:gd name="connsiteX7" fmla="*/ 0 w 7913772"/>
              <a:gd name="connsiteY7" fmla="*/ 1004059 h 1115621"/>
              <a:gd name="connsiteX8" fmla="*/ 0 w 7913772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3772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7802210" y="0"/>
                </a:lnTo>
                <a:cubicBezTo>
                  <a:pt x="7863824" y="0"/>
                  <a:pt x="7913772" y="49948"/>
                  <a:pt x="7913772" y="111562"/>
                </a:cubicBezTo>
                <a:lnTo>
                  <a:pt x="7913772" y="1004059"/>
                </a:lnTo>
                <a:cubicBezTo>
                  <a:pt x="7913772" y="1065673"/>
                  <a:pt x="7863824" y="1115621"/>
                  <a:pt x="7802210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175" tIns="223175" rIns="223175" bIns="223175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Aft>
                <a:spcPct val="35000"/>
              </a:spcAft>
            </a:pPr>
            <a:r>
              <a:rPr lang="en-US" sz="5000" dirty="0">
                <a:solidFill>
                  <a:prstClr val="white"/>
                </a:solidFill>
              </a:rPr>
              <a:t>National Treasury</a:t>
            </a:r>
            <a:endParaRPr lang="en-ZA" sz="5000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520" y="4238232"/>
            <a:ext cx="1800200" cy="1115621"/>
          </a:xfrm>
          <a:custGeom>
            <a:avLst/>
            <a:gdLst>
              <a:gd name="connsiteX0" fmla="*/ 0 w 1995188"/>
              <a:gd name="connsiteY0" fmla="*/ 111562 h 1115621"/>
              <a:gd name="connsiteX1" fmla="*/ 111562 w 1995188"/>
              <a:gd name="connsiteY1" fmla="*/ 0 h 1115621"/>
              <a:gd name="connsiteX2" fmla="*/ 1883626 w 1995188"/>
              <a:gd name="connsiteY2" fmla="*/ 0 h 1115621"/>
              <a:gd name="connsiteX3" fmla="*/ 1995188 w 1995188"/>
              <a:gd name="connsiteY3" fmla="*/ 111562 h 1115621"/>
              <a:gd name="connsiteX4" fmla="*/ 1995188 w 1995188"/>
              <a:gd name="connsiteY4" fmla="*/ 1004059 h 1115621"/>
              <a:gd name="connsiteX5" fmla="*/ 1883626 w 1995188"/>
              <a:gd name="connsiteY5" fmla="*/ 1115621 h 1115621"/>
              <a:gd name="connsiteX6" fmla="*/ 111562 w 1995188"/>
              <a:gd name="connsiteY6" fmla="*/ 1115621 h 1115621"/>
              <a:gd name="connsiteX7" fmla="*/ 0 w 1995188"/>
              <a:gd name="connsiteY7" fmla="*/ 1004059 h 1115621"/>
              <a:gd name="connsiteX8" fmla="*/ 0 w 1995188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188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883626" y="0"/>
                </a:lnTo>
                <a:cubicBezTo>
                  <a:pt x="1945240" y="0"/>
                  <a:pt x="1995188" y="49948"/>
                  <a:pt x="1995188" y="111562"/>
                </a:cubicBezTo>
                <a:lnTo>
                  <a:pt x="1995188" y="1004059"/>
                </a:lnTo>
                <a:cubicBezTo>
                  <a:pt x="1995188" y="1065673"/>
                  <a:pt x="1945240" y="1115621"/>
                  <a:pt x="1883626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25" tIns="166025" rIns="166025" bIns="166025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en-US" sz="3500" dirty="0">
                <a:solidFill>
                  <a:prstClr val="white"/>
                </a:solidFill>
              </a:rPr>
              <a:t>Stats SA</a:t>
            </a:r>
            <a:endParaRPr lang="en-ZA" sz="350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5282" y="5457558"/>
            <a:ext cx="1334091" cy="1115621"/>
          </a:xfrm>
          <a:custGeom>
            <a:avLst/>
            <a:gdLst>
              <a:gd name="connsiteX0" fmla="*/ 0 w 1334091"/>
              <a:gd name="connsiteY0" fmla="*/ 111562 h 1115621"/>
              <a:gd name="connsiteX1" fmla="*/ 111562 w 1334091"/>
              <a:gd name="connsiteY1" fmla="*/ 0 h 1115621"/>
              <a:gd name="connsiteX2" fmla="*/ 1222529 w 1334091"/>
              <a:gd name="connsiteY2" fmla="*/ 0 h 1115621"/>
              <a:gd name="connsiteX3" fmla="*/ 1334091 w 1334091"/>
              <a:gd name="connsiteY3" fmla="*/ 111562 h 1115621"/>
              <a:gd name="connsiteX4" fmla="*/ 1334091 w 1334091"/>
              <a:gd name="connsiteY4" fmla="*/ 1004059 h 1115621"/>
              <a:gd name="connsiteX5" fmla="*/ 1222529 w 1334091"/>
              <a:gd name="connsiteY5" fmla="*/ 1115621 h 1115621"/>
              <a:gd name="connsiteX6" fmla="*/ 111562 w 1334091"/>
              <a:gd name="connsiteY6" fmla="*/ 1115621 h 1115621"/>
              <a:gd name="connsiteX7" fmla="*/ 0 w 1334091"/>
              <a:gd name="connsiteY7" fmla="*/ 1004059 h 1115621"/>
              <a:gd name="connsiteX8" fmla="*/ 0 w 1334091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091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222529" y="0"/>
                </a:lnTo>
                <a:cubicBezTo>
                  <a:pt x="1284143" y="0"/>
                  <a:pt x="1334091" y="49948"/>
                  <a:pt x="1334091" y="111562"/>
                </a:cubicBezTo>
                <a:lnTo>
                  <a:pt x="1334091" y="1004059"/>
                </a:lnTo>
                <a:cubicBezTo>
                  <a:pt x="1334091" y="1065673"/>
                  <a:pt x="1284143" y="1115621"/>
                  <a:pt x="1222529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15" tIns="124115" rIns="124115" bIns="12411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NERSA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25187" y="5457558"/>
            <a:ext cx="1334091" cy="1115621"/>
          </a:xfrm>
          <a:custGeom>
            <a:avLst/>
            <a:gdLst>
              <a:gd name="connsiteX0" fmla="*/ 0 w 1334091"/>
              <a:gd name="connsiteY0" fmla="*/ 111562 h 1115621"/>
              <a:gd name="connsiteX1" fmla="*/ 111562 w 1334091"/>
              <a:gd name="connsiteY1" fmla="*/ 0 h 1115621"/>
              <a:gd name="connsiteX2" fmla="*/ 1222529 w 1334091"/>
              <a:gd name="connsiteY2" fmla="*/ 0 h 1115621"/>
              <a:gd name="connsiteX3" fmla="*/ 1334091 w 1334091"/>
              <a:gd name="connsiteY3" fmla="*/ 111562 h 1115621"/>
              <a:gd name="connsiteX4" fmla="*/ 1334091 w 1334091"/>
              <a:gd name="connsiteY4" fmla="*/ 1004059 h 1115621"/>
              <a:gd name="connsiteX5" fmla="*/ 1222529 w 1334091"/>
              <a:gd name="connsiteY5" fmla="*/ 1115621 h 1115621"/>
              <a:gd name="connsiteX6" fmla="*/ 111562 w 1334091"/>
              <a:gd name="connsiteY6" fmla="*/ 1115621 h 1115621"/>
              <a:gd name="connsiteX7" fmla="*/ 0 w 1334091"/>
              <a:gd name="connsiteY7" fmla="*/ 1004059 h 1115621"/>
              <a:gd name="connsiteX8" fmla="*/ 0 w 1334091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4091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222529" y="0"/>
                </a:lnTo>
                <a:cubicBezTo>
                  <a:pt x="1284143" y="0"/>
                  <a:pt x="1334091" y="49948"/>
                  <a:pt x="1334091" y="111562"/>
                </a:cubicBezTo>
                <a:lnTo>
                  <a:pt x="1334091" y="1004059"/>
                </a:lnTo>
                <a:cubicBezTo>
                  <a:pt x="1334091" y="1065673"/>
                  <a:pt x="1284143" y="1115621"/>
                  <a:pt x="1222529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15" tIns="124115" rIns="124115" bIns="12411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DCOG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23728" y="4238232"/>
            <a:ext cx="1655774" cy="1115621"/>
          </a:xfrm>
          <a:custGeom>
            <a:avLst/>
            <a:gdLst>
              <a:gd name="connsiteX0" fmla="*/ 0 w 2082928"/>
              <a:gd name="connsiteY0" fmla="*/ 111562 h 1115621"/>
              <a:gd name="connsiteX1" fmla="*/ 111562 w 2082928"/>
              <a:gd name="connsiteY1" fmla="*/ 0 h 1115621"/>
              <a:gd name="connsiteX2" fmla="*/ 1971366 w 2082928"/>
              <a:gd name="connsiteY2" fmla="*/ 0 h 1115621"/>
              <a:gd name="connsiteX3" fmla="*/ 2082928 w 2082928"/>
              <a:gd name="connsiteY3" fmla="*/ 111562 h 1115621"/>
              <a:gd name="connsiteX4" fmla="*/ 2082928 w 2082928"/>
              <a:gd name="connsiteY4" fmla="*/ 1004059 h 1115621"/>
              <a:gd name="connsiteX5" fmla="*/ 1971366 w 2082928"/>
              <a:gd name="connsiteY5" fmla="*/ 1115621 h 1115621"/>
              <a:gd name="connsiteX6" fmla="*/ 111562 w 2082928"/>
              <a:gd name="connsiteY6" fmla="*/ 1115621 h 1115621"/>
              <a:gd name="connsiteX7" fmla="*/ 0 w 2082928"/>
              <a:gd name="connsiteY7" fmla="*/ 1004059 h 1115621"/>
              <a:gd name="connsiteX8" fmla="*/ 0 w 2082928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928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971366" y="0"/>
                </a:lnTo>
                <a:cubicBezTo>
                  <a:pt x="2032980" y="0"/>
                  <a:pt x="2082928" y="49948"/>
                  <a:pt x="2082928" y="111562"/>
                </a:cubicBezTo>
                <a:lnTo>
                  <a:pt x="2082928" y="1004059"/>
                </a:lnTo>
                <a:cubicBezTo>
                  <a:pt x="2082928" y="1065673"/>
                  <a:pt x="2032980" y="1115621"/>
                  <a:pt x="1971366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25" tIns="166025" rIns="166025" bIns="166025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en-US" sz="3500" dirty="0">
                <a:solidFill>
                  <a:prstClr val="black"/>
                </a:solidFill>
              </a:rPr>
              <a:t>SARB</a:t>
            </a:r>
            <a:endParaRPr lang="en-ZA" sz="3500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71233" y="5457558"/>
            <a:ext cx="1328888" cy="1115621"/>
          </a:xfrm>
          <a:custGeom>
            <a:avLst/>
            <a:gdLst>
              <a:gd name="connsiteX0" fmla="*/ 0 w 1328888"/>
              <a:gd name="connsiteY0" fmla="*/ 111562 h 1115621"/>
              <a:gd name="connsiteX1" fmla="*/ 111562 w 1328888"/>
              <a:gd name="connsiteY1" fmla="*/ 0 h 1115621"/>
              <a:gd name="connsiteX2" fmla="*/ 1217326 w 1328888"/>
              <a:gd name="connsiteY2" fmla="*/ 0 h 1115621"/>
              <a:gd name="connsiteX3" fmla="*/ 1328888 w 1328888"/>
              <a:gd name="connsiteY3" fmla="*/ 111562 h 1115621"/>
              <a:gd name="connsiteX4" fmla="*/ 1328888 w 1328888"/>
              <a:gd name="connsiteY4" fmla="*/ 1004059 h 1115621"/>
              <a:gd name="connsiteX5" fmla="*/ 1217326 w 1328888"/>
              <a:gd name="connsiteY5" fmla="*/ 1115621 h 1115621"/>
              <a:gd name="connsiteX6" fmla="*/ 111562 w 1328888"/>
              <a:gd name="connsiteY6" fmla="*/ 1115621 h 1115621"/>
              <a:gd name="connsiteX7" fmla="*/ 0 w 1328888"/>
              <a:gd name="connsiteY7" fmla="*/ 1004059 h 1115621"/>
              <a:gd name="connsiteX8" fmla="*/ 0 w 1328888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888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217326" y="0"/>
                </a:lnTo>
                <a:cubicBezTo>
                  <a:pt x="1278940" y="0"/>
                  <a:pt x="1328888" y="49948"/>
                  <a:pt x="1328888" y="111562"/>
                </a:cubicBezTo>
                <a:lnTo>
                  <a:pt x="1328888" y="1004059"/>
                </a:lnTo>
                <a:cubicBezTo>
                  <a:pt x="1328888" y="1065673"/>
                  <a:pt x="1278940" y="1115621"/>
                  <a:pt x="1217326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15" tIns="124115" rIns="124115" bIns="12411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SARS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955934" y="5457558"/>
            <a:ext cx="1599383" cy="1115621"/>
          </a:xfrm>
          <a:custGeom>
            <a:avLst/>
            <a:gdLst>
              <a:gd name="connsiteX0" fmla="*/ 0 w 1599383"/>
              <a:gd name="connsiteY0" fmla="*/ 111562 h 1115621"/>
              <a:gd name="connsiteX1" fmla="*/ 111562 w 1599383"/>
              <a:gd name="connsiteY1" fmla="*/ 0 h 1115621"/>
              <a:gd name="connsiteX2" fmla="*/ 1487821 w 1599383"/>
              <a:gd name="connsiteY2" fmla="*/ 0 h 1115621"/>
              <a:gd name="connsiteX3" fmla="*/ 1599383 w 1599383"/>
              <a:gd name="connsiteY3" fmla="*/ 111562 h 1115621"/>
              <a:gd name="connsiteX4" fmla="*/ 1599383 w 1599383"/>
              <a:gd name="connsiteY4" fmla="*/ 1004059 h 1115621"/>
              <a:gd name="connsiteX5" fmla="*/ 1487821 w 1599383"/>
              <a:gd name="connsiteY5" fmla="*/ 1115621 h 1115621"/>
              <a:gd name="connsiteX6" fmla="*/ 111562 w 1599383"/>
              <a:gd name="connsiteY6" fmla="*/ 1115621 h 1115621"/>
              <a:gd name="connsiteX7" fmla="*/ 0 w 1599383"/>
              <a:gd name="connsiteY7" fmla="*/ 1004059 h 1115621"/>
              <a:gd name="connsiteX8" fmla="*/ 0 w 1599383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9383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487821" y="0"/>
                </a:lnTo>
                <a:cubicBezTo>
                  <a:pt x="1549435" y="0"/>
                  <a:pt x="1599383" y="49948"/>
                  <a:pt x="1599383" y="111562"/>
                </a:cubicBezTo>
                <a:lnTo>
                  <a:pt x="1599383" y="1004059"/>
                </a:lnTo>
                <a:cubicBezTo>
                  <a:pt x="1599383" y="1065673"/>
                  <a:pt x="1549435" y="1115621"/>
                  <a:pt x="1487821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15" tIns="124115" rIns="124115" bIns="12411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prstClr val="black"/>
                </a:solidFill>
              </a:rPr>
              <a:t>SALGA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585470" y="5441044"/>
            <a:ext cx="1586930" cy="1156308"/>
          </a:xfrm>
          <a:custGeom>
            <a:avLst/>
            <a:gdLst>
              <a:gd name="connsiteX0" fmla="*/ 0 w 1586930"/>
              <a:gd name="connsiteY0" fmla="*/ 115631 h 1156308"/>
              <a:gd name="connsiteX1" fmla="*/ 115631 w 1586930"/>
              <a:gd name="connsiteY1" fmla="*/ 0 h 1156308"/>
              <a:gd name="connsiteX2" fmla="*/ 1471299 w 1586930"/>
              <a:gd name="connsiteY2" fmla="*/ 0 h 1156308"/>
              <a:gd name="connsiteX3" fmla="*/ 1586930 w 1586930"/>
              <a:gd name="connsiteY3" fmla="*/ 115631 h 1156308"/>
              <a:gd name="connsiteX4" fmla="*/ 1586930 w 1586930"/>
              <a:gd name="connsiteY4" fmla="*/ 1040677 h 1156308"/>
              <a:gd name="connsiteX5" fmla="*/ 1471299 w 1586930"/>
              <a:gd name="connsiteY5" fmla="*/ 1156308 h 1156308"/>
              <a:gd name="connsiteX6" fmla="*/ 115631 w 1586930"/>
              <a:gd name="connsiteY6" fmla="*/ 1156308 h 1156308"/>
              <a:gd name="connsiteX7" fmla="*/ 0 w 1586930"/>
              <a:gd name="connsiteY7" fmla="*/ 1040677 h 1156308"/>
              <a:gd name="connsiteX8" fmla="*/ 0 w 1586930"/>
              <a:gd name="connsiteY8" fmla="*/ 115631 h 11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930" h="1156308">
                <a:moveTo>
                  <a:pt x="0" y="115631"/>
                </a:moveTo>
                <a:cubicBezTo>
                  <a:pt x="0" y="51770"/>
                  <a:pt x="51770" y="0"/>
                  <a:pt x="115631" y="0"/>
                </a:cubicBezTo>
                <a:lnTo>
                  <a:pt x="1471299" y="0"/>
                </a:lnTo>
                <a:cubicBezTo>
                  <a:pt x="1535160" y="0"/>
                  <a:pt x="1586930" y="51770"/>
                  <a:pt x="1586930" y="115631"/>
                </a:cubicBezTo>
                <a:lnTo>
                  <a:pt x="1586930" y="1040677"/>
                </a:lnTo>
                <a:cubicBezTo>
                  <a:pt x="1586930" y="1104538"/>
                  <a:pt x="1535160" y="1156308"/>
                  <a:pt x="1471299" y="1156308"/>
                </a:cubicBezTo>
                <a:lnTo>
                  <a:pt x="115631" y="1156308"/>
                </a:lnTo>
                <a:cubicBezTo>
                  <a:pt x="51770" y="1156308"/>
                  <a:pt x="0" y="1104538"/>
                  <a:pt x="0" y="1040677"/>
                </a:cubicBezTo>
                <a:lnTo>
                  <a:pt x="0" y="115631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307" tIns="125307" rIns="125307" bIns="125307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</a:rPr>
              <a:t>DWS</a:t>
            </a: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51920" y="4238232"/>
            <a:ext cx="1612139" cy="1115621"/>
          </a:xfrm>
          <a:custGeom>
            <a:avLst/>
            <a:gdLst>
              <a:gd name="connsiteX0" fmla="*/ 0 w 2041787"/>
              <a:gd name="connsiteY0" fmla="*/ 111562 h 1115621"/>
              <a:gd name="connsiteX1" fmla="*/ 111562 w 2041787"/>
              <a:gd name="connsiteY1" fmla="*/ 0 h 1115621"/>
              <a:gd name="connsiteX2" fmla="*/ 1930225 w 2041787"/>
              <a:gd name="connsiteY2" fmla="*/ 0 h 1115621"/>
              <a:gd name="connsiteX3" fmla="*/ 2041787 w 2041787"/>
              <a:gd name="connsiteY3" fmla="*/ 111562 h 1115621"/>
              <a:gd name="connsiteX4" fmla="*/ 2041787 w 2041787"/>
              <a:gd name="connsiteY4" fmla="*/ 1004059 h 1115621"/>
              <a:gd name="connsiteX5" fmla="*/ 1930225 w 2041787"/>
              <a:gd name="connsiteY5" fmla="*/ 1115621 h 1115621"/>
              <a:gd name="connsiteX6" fmla="*/ 111562 w 2041787"/>
              <a:gd name="connsiteY6" fmla="*/ 1115621 h 1115621"/>
              <a:gd name="connsiteX7" fmla="*/ 0 w 2041787"/>
              <a:gd name="connsiteY7" fmla="*/ 1004059 h 1115621"/>
              <a:gd name="connsiteX8" fmla="*/ 0 w 2041787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787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930225" y="0"/>
                </a:lnTo>
                <a:cubicBezTo>
                  <a:pt x="1991839" y="0"/>
                  <a:pt x="2041787" y="49948"/>
                  <a:pt x="2041787" y="111562"/>
                </a:cubicBezTo>
                <a:lnTo>
                  <a:pt x="2041787" y="1004059"/>
                </a:lnTo>
                <a:cubicBezTo>
                  <a:pt x="2041787" y="1065673"/>
                  <a:pt x="1991839" y="1115621"/>
                  <a:pt x="1930225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25" tIns="166025" rIns="166025" bIns="166025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en-US" sz="3500" dirty="0">
                <a:solidFill>
                  <a:prstClr val="white"/>
                </a:solidFill>
              </a:rPr>
              <a:t>AGSA</a:t>
            </a:r>
            <a:endParaRPr lang="en-ZA" sz="3500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236296" y="4228414"/>
            <a:ext cx="1655774" cy="1115621"/>
          </a:xfrm>
          <a:custGeom>
            <a:avLst/>
            <a:gdLst>
              <a:gd name="connsiteX0" fmla="*/ 0 w 2082928"/>
              <a:gd name="connsiteY0" fmla="*/ 111562 h 1115621"/>
              <a:gd name="connsiteX1" fmla="*/ 111562 w 2082928"/>
              <a:gd name="connsiteY1" fmla="*/ 0 h 1115621"/>
              <a:gd name="connsiteX2" fmla="*/ 1971366 w 2082928"/>
              <a:gd name="connsiteY2" fmla="*/ 0 h 1115621"/>
              <a:gd name="connsiteX3" fmla="*/ 2082928 w 2082928"/>
              <a:gd name="connsiteY3" fmla="*/ 111562 h 1115621"/>
              <a:gd name="connsiteX4" fmla="*/ 2082928 w 2082928"/>
              <a:gd name="connsiteY4" fmla="*/ 1004059 h 1115621"/>
              <a:gd name="connsiteX5" fmla="*/ 1971366 w 2082928"/>
              <a:gd name="connsiteY5" fmla="*/ 1115621 h 1115621"/>
              <a:gd name="connsiteX6" fmla="*/ 111562 w 2082928"/>
              <a:gd name="connsiteY6" fmla="*/ 1115621 h 1115621"/>
              <a:gd name="connsiteX7" fmla="*/ 0 w 2082928"/>
              <a:gd name="connsiteY7" fmla="*/ 1004059 h 1115621"/>
              <a:gd name="connsiteX8" fmla="*/ 0 w 2082928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928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971366" y="0"/>
                </a:lnTo>
                <a:cubicBezTo>
                  <a:pt x="2032980" y="0"/>
                  <a:pt x="2082928" y="49948"/>
                  <a:pt x="2082928" y="111562"/>
                </a:cubicBezTo>
                <a:lnTo>
                  <a:pt x="2082928" y="1004059"/>
                </a:lnTo>
                <a:cubicBezTo>
                  <a:pt x="2082928" y="1065673"/>
                  <a:pt x="2032980" y="1115621"/>
                  <a:pt x="1971366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25" tIns="166025" rIns="166025" bIns="166025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en-US" sz="3500" dirty="0" err="1">
                <a:solidFill>
                  <a:prstClr val="black"/>
                </a:solidFill>
              </a:rPr>
              <a:t>WorldBank</a:t>
            </a:r>
            <a:endParaRPr lang="en-ZA" sz="3500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508104" y="4216195"/>
            <a:ext cx="1655774" cy="1115621"/>
          </a:xfrm>
          <a:custGeom>
            <a:avLst/>
            <a:gdLst>
              <a:gd name="connsiteX0" fmla="*/ 0 w 2082928"/>
              <a:gd name="connsiteY0" fmla="*/ 111562 h 1115621"/>
              <a:gd name="connsiteX1" fmla="*/ 111562 w 2082928"/>
              <a:gd name="connsiteY1" fmla="*/ 0 h 1115621"/>
              <a:gd name="connsiteX2" fmla="*/ 1971366 w 2082928"/>
              <a:gd name="connsiteY2" fmla="*/ 0 h 1115621"/>
              <a:gd name="connsiteX3" fmla="*/ 2082928 w 2082928"/>
              <a:gd name="connsiteY3" fmla="*/ 111562 h 1115621"/>
              <a:gd name="connsiteX4" fmla="*/ 2082928 w 2082928"/>
              <a:gd name="connsiteY4" fmla="*/ 1004059 h 1115621"/>
              <a:gd name="connsiteX5" fmla="*/ 1971366 w 2082928"/>
              <a:gd name="connsiteY5" fmla="*/ 1115621 h 1115621"/>
              <a:gd name="connsiteX6" fmla="*/ 111562 w 2082928"/>
              <a:gd name="connsiteY6" fmla="*/ 1115621 h 1115621"/>
              <a:gd name="connsiteX7" fmla="*/ 0 w 2082928"/>
              <a:gd name="connsiteY7" fmla="*/ 1004059 h 1115621"/>
              <a:gd name="connsiteX8" fmla="*/ 0 w 2082928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928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1971366" y="0"/>
                </a:lnTo>
                <a:cubicBezTo>
                  <a:pt x="2032980" y="0"/>
                  <a:pt x="2082928" y="49948"/>
                  <a:pt x="2082928" y="111562"/>
                </a:cubicBezTo>
                <a:lnTo>
                  <a:pt x="2082928" y="1004059"/>
                </a:lnTo>
                <a:cubicBezTo>
                  <a:pt x="2082928" y="1065673"/>
                  <a:pt x="2032980" y="1115621"/>
                  <a:pt x="1971366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025" tIns="166025" rIns="166025" bIns="166025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Aft>
                <a:spcPct val="35000"/>
              </a:spcAft>
            </a:pPr>
            <a:r>
              <a:rPr lang="en-US" sz="3500" dirty="0">
                <a:solidFill>
                  <a:prstClr val="black"/>
                </a:solidFill>
              </a:rPr>
              <a:t>MISA</a:t>
            </a:r>
            <a:endParaRPr lang="en-ZA" sz="350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4850" y="3077532"/>
            <a:ext cx="8640550" cy="965539"/>
          </a:xfrm>
          <a:custGeom>
            <a:avLst/>
            <a:gdLst>
              <a:gd name="connsiteX0" fmla="*/ 0 w 7913772"/>
              <a:gd name="connsiteY0" fmla="*/ 111562 h 1115621"/>
              <a:gd name="connsiteX1" fmla="*/ 111562 w 7913772"/>
              <a:gd name="connsiteY1" fmla="*/ 0 h 1115621"/>
              <a:gd name="connsiteX2" fmla="*/ 7802210 w 7913772"/>
              <a:gd name="connsiteY2" fmla="*/ 0 h 1115621"/>
              <a:gd name="connsiteX3" fmla="*/ 7913772 w 7913772"/>
              <a:gd name="connsiteY3" fmla="*/ 111562 h 1115621"/>
              <a:gd name="connsiteX4" fmla="*/ 7913772 w 7913772"/>
              <a:gd name="connsiteY4" fmla="*/ 1004059 h 1115621"/>
              <a:gd name="connsiteX5" fmla="*/ 7802210 w 7913772"/>
              <a:gd name="connsiteY5" fmla="*/ 1115621 h 1115621"/>
              <a:gd name="connsiteX6" fmla="*/ 111562 w 7913772"/>
              <a:gd name="connsiteY6" fmla="*/ 1115621 h 1115621"/>
              <a:gd name="connsiteX7" fmla="*/ 0 w 7913772"/>
              <a:gd name="connsiteY7" fmla="*/ 1004059 h 1115621"/>
              <a:gd name="connsiteX8" fmla="*/ 0 w 7913772"/>
              <a:gd name="connsiteY8" fmla="*/ 111562 h 11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3772" h="1115621">
                <a:moveTo>
                  <a:pt x="0" y="111562"/>
                </a:moveTo>
                <a:cubicBezTo>
                  <a:pt x="0" y="49948"/>
                  <a:pt x="49948" y="0"/>
                  <a:pt x="111562" y="0"/>
                </a:cubicBezTo>
                <a:lnTo>
                  <a:pt x="7802210" y="0"/>
                </a:lnTo>
                <a:cubicBezTo>
                  <a:pt x="7863824" y="0"/>
                  <a:pt x="7913772" y="49948"/>
                  <a:pt x="7913772" y="111562"/>
                </a:cubicBezTo>
                <a:lnTo>
                  <a:pt x="7913772" y="1004059"/>
                </a:lnTo>
                <a:cubicBezTo>
                  <a:pt x="7913772" y="1065673"/>
                  <a:pt x="7863824" y="1115621"/>
                  <a:pt x="7802210" y="1115621"/>
                </a:cubicBezTo>
                <a:lnTo>
                  <a:pt x="111562" y="1115621"/>
                </a:lnTo>
                <a:cubicBezTo>
                  <a:pt x="49948" y="1115621"/>
                  <a:pt x="0" y="1065673"/>
                  <a:pt x="0" y="1004059"/>
                </a:cubicBezTo>
                <a:lnTo>
                  <a:pt x="0" y="1115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175" tIns="223175" rIns="223175" bIns="223175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Aft>
                <a:spcPct val="35000"/>
              </a:spcAft>
            </a:pPr>
            <a:r>
              <a:rPr lang="en-US" sz="4400" dirty="0">
                <a:solidFill>
                  <a:prstClr val="black"/>
                </a:solidFill>
              </a:rPr>
              <a:t>Provincial Treasuries</a:t>
            </a:r>
            <a:endParaRPr lang="en-ZA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8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199"/>
            <a:ext cx="8991600" cy="976535"/>
          </a:xfrm>
        </p:spPr>
        <p:txBody>
          <a:bodyPr/>
          <a:lstStyle/>
          <a:p>
            <a:pPr algn="just"/>
            <a:r>
              <a:rPr lang="en-ZA" sz="3200" dirty="0"/>
              <a:t>Why is the credibility of data strings important (3)?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3" y="2376151"/>
            <a:ext cx="1217534" cy="115899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C72D-A64A-4C11-8384-EFC764D68778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8" y="3550972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0000"/>
                </a:solidFill>
              </a:rPr>
              <a:t>Municipality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33" y="2271574"/>
            <a:ext cx="1824202" cy="1368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9507" y="376342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0000"/>
                </a:solidFill>
              </a:rPr>
              <a:t>LGDRS</a:t>
            </a:r>
          </a:p>
        </p:txBody>
      </p:sp>
      <p:sp>
        <p:nvSpPr>
          <p:cNvPr id="9" name="Left-Right Arrow 8"/>
          <p:cNvSpPr/>
          <p:nvPr/>
        </p:nvSpPr>
        <p:spPr bwMode="auto">
          <a:xfrm>
            <a:off x="1907704" y="2429703"/>
            <a:ext cx="4896544" cy="936104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4121" y="2198870"/>
            <a:ext cx="1743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0000"/>
                </a:solidFill>
              </a:rPr>
              <a:t>Technology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18" y="4298320"/>
            <a:ext cx="3250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0000"/>
                </a:solidFill>
              </a:rPr>
              <a:t>Accountability</a:t>
            </a:r>
          </a:p>
          <a:p>
            <a:r>
              <a:rPr lang="en-ZA" dirty="0">
                <a:solidFill>
                  <a:srgbClr val="000000"/>
                </a:solidFill>
              </a:rPr>
              <a:t>Responsibility</a:t>
            </a:r>
          </a:p>
          <a:p>
            <a:r>
              <a:rPr lang="en-ZA" dirty="0">
                <a:solidFill>
                  <a:srgbClr val="000000"/>
                </a:solidFill>
              </a:rPr>
              <a:t>Timeous reporting</a:t>
            </a:r>
          </a:p>
          <a:p>
            <a:r>
              <a:rPr lang="en-ZA" dirty="0">
                <a:solidFill>
                  <a:srgbClr val="000000"/>
                </a:solidFill>
              </a:rPr>
              <a:t>Audit evidence</a:t>
            </a:r>
          </a:p>
          <a:p>
            <a:r>
              <a:rPr lang="en-ZA" dirty="0">
                <a:solidFill>
                  <a:srgbClr val="000000"/>
                </a:solidFill>
              </a:rPr>
              <a:t>Technical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599" y="4298320"/>
            <a:ext cx="3918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000000"/>
                </a:solidFill>
              </a:rPr>
              <a:t>Receipt of submissions</a:t>
            </a:r>
          </a:p>
          <a:p>
            <a:r>
              <a:rPr lang="en-ZA" dirty="0">
                <a:solidFill>
                  <a:srgbClr val="000000"/>
                </a:solidFill>
              </a:rPr>
              <a:t>Register of receipts</a:t>
            </a:r>
          </a:p>
          <a:p>
            <a:r>
              <a:rPr lang="en-ZA" dirty="0">
                <a:solidFill>
                  <a:srgbClr val="000000"/>
                </a:solidFill>
              </a:rPr>
              <a:t>Feedback to municipalities</a:t>
            </a:r>
          </a:p>
          <a:p>
            <a:r>
              <a:rPr lang="en-ZA" dirty="0">
                <a:solidFill>
                  <a:srgbClr val="000000"/>
                </a:solidFill>
              </a:rPr>
              <a:t>Control reports</a:t>
            </a:r>
          </a:p>
          <a:p>
            <a:r>
              <a:rPr lang="en-ZA" dirty="0">
                <a:solidFill>
                  <a:srgbClr val="000000"/>
                </a:solidFill>
              </a:rPr>
              <a:t>Locking of reported periods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57843"/>
            <a:ext cx="885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ZA" dirty="0"/>
              <a:t>Govt. is moving towards system to system communication – no human intervention</a:t>
            </a:r>
          </a:p>
        </p:txBody>
      </p:sp>
    </p:spTree>
    <p:extLst>
      <p:ext uri="{BB962C8B-B14F-4D97-AF65-F5344CB8AC3E}">
        <p14:creationId xmlns:p14="http://schemas.microsoft.com/office/powerpoint/2010/main" val="12237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33DA3-470F-4DEF-AEDA-66FDDE3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80" y="2996952"/>
            <a:ext cx="7772400" cy="793137"/>
          </a:xfrm>
        </p:spPr>
        <p:txBody>
          <a:bodyPr/>
          <a:lstStyle/>
          <a:p>
            <a:pPr algn="ctr"/>
            <a:r>
              <a:rPr lang="en-ZA" sz="3200" cap="none" dirty="0"/>
              <a:t>Legislative Framework for Reporting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72555556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Blank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Common_x0020_Accessed_x0020_Document xmlns="2aca096b-a3fb-48a2-88ee-f7b59ea5c3d2">false</Common_x0020_Accessed_x0020_Document>
    <Corporate_x0020_Services_x0020_Divition xmlns="2aca096b-a3fb-48a2-88ee-f7b59ea5c3d2">Not Applicable</Corporate_x0020_Services_x0020_Divition>
    <Discription xmlns="2aca096b-a3fb-48a2-88ee-f7b59ea5c3d2" xsi:nil="true"/>
    <Business_x0020_Unit xmlns="2aca096b-a3fb-48a2-88ee-f7b59ea5c3d2">Communications</Business_x0020_Uni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0F75C0372A841883BE81DBC7DAFD2" ma:contentTypeVersion="5" ma:contentTypeDescription="Create a new document." ma:contentTypeScope="" ma:versionID="2f423dd347aa38ebbf8a08faf83842a0">
  <xsd:schema xmlns:xsd="http://www.w3.org/2001/XMLSchema" xmlns:p="http://schemas.microsoft.com/office/2006/metadata/properties" xmlns:ns2="2aca096b-a3fb-48a2-88ee-f7b59ea5c3d2" targetNamespace="http://schemas.microsoft.com/office/2006/metadata/properties" ma:root="true" ma:fieldsID="32c2ae9e7029de7b39d549a58fb3f8aa" ns2:_="">
    <xsd:import namespace="2aca096b-a3fb-48a2-88ee-f7b59ea5c3d2"/>
    <xsd:element name="properties">
      <xsd:complexType>
        <xsd:sequence>
          <xsd:element name="documentManagement">
            <xsd:complexType>
              <xsd:all>
                <xsd:element ref="ns2:Discription" minOccurs="0"/>
                <xsd:element ref="ns2:Business_x0020_Unit"/>
                <xsd:element ref="ns2:Corporate_x0020_Services_x0020_Divition"/>
                <xsd:element ref="ns2:Common_x0020_Accessed_x0020_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ca096b-a3fb-48a2-88ee-f7b59ea5c3d2" elementFormDefault="qualified">
    <xsd:import namespace="http://schemas.microsoft.com/office/2006/documentManagement/types"/>
    <xsd:element name="Discription" ma:index="1" nillable="true" ma:displayName="Discription" ma:internalName="Discription">
      <xsd:simpleType>
        <xsd:restriction base="dms:Note"/>
      </xsd:simpleType>
    </xsd:element>
    <xsd:element name="Business_x0020_Unit" ma:index="3" ma:displayName="Business Unit" ma:format="Dropdown" ma:internalName="Business_x0020_Unit">
      <xsd:simpleType>
        <xsd:restriction base="dms:Choice">
          <xsd:enumeration value="Corporate Services"/>
          <xsd:enumeration value="Asset &amp; Liabity Management"/>
          <xsd:enumeration value="Ministry"/>
          <xsd:enumeration value="Office of the Director-General"/>
          <xsd:enumeration value="Specialist Functions"/>
          <xsd:enumeration value="Budget Office"/>
          <xsd:enumeration value="Economic Policies"/>
          <xsd:enumeration value="Tax Financial Section and International Economics"/>
          <xsd:enumeration value="Intergovernmental Relations"/>
          <xsd:enumeration value="Office of the Accountant-General"/>
          <xsd:enumeration value="Public Finance"/>
          <xsd:enumeration value="Communications"/>
        </xsd:restriction>
      </xsd:simpleType>
    </xsd:element>
    <xsd:element name="Corporate_x0020_Services_x0020_Divition" ma:index="4" ma:displayName="Corporate Services Division" ma:default="Not Applicable" ma:format="Dropdown" ma:internalName="Corporate_x0020_Services_x0020_Divition">
      <xsd:simpleType>
        <xsd:restriction base="dms:Choice">
          <xsd:enumeration value="Not Applicable"/>
          <xsd:enumeration value="Facilities Management"/>
          <xsd:enumeration value="Financial Management"/>
          <xsd:enumeration value="Human Resources"/>
          <xsd:enumeration value="Internal Audit"/>
          <xsd:enumeration value="Information Technology"/>
          <xsd:enumeration value="Knowledge Management"/>
          <xsd:enumeration value="Security Management"/>
        </xsd:restriction>
      </xsd:simpleType>
    </xsd:element>
    <xsd:element name="Common_x0020_Accessed_x0020_Document" ma:index="5" nillable="true" ma:displayName="Common Accessed Document" ma:default="0" ma:internalName="Common_x0020_Accessed_x0020_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70F23C-C568-4939-934D-E549369DF442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aca096b-a3fb-48a2-88ee-f7b59ea5c3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5D2051-8DB3-4A3C-A69D-63A16E217A4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5C5DE4E-B98B-4711-8019-7F82E96967C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9C953C-5D6F-4E88-B690-F1ADE45FE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a096b-a3fb-48a2-88ee-f7b59ea5c3d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11203</TotalTime>
  <Words>3371</Words>
  <Application>Microsoft Office PowerPoint</Application>
  <PresentationFormat>On-screen Show (4:3)</PresentationFormat>
  <Paragraphs>844</Paragraphs>
  <Slides>61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ＭＳ Ｐゴシック</vt:lpstr>
      <vt:lpstr>ＭＳ Ｐゴシック</vt:lpstr>
      <vt:lpstr>Arial</vt:lpstr>
      <vt:lpstr>Arial Bold</vt:lpstr>
      <vt:lpstr>Arial Bold Italic</vt:lpstr>
      <vt:lpstr>Calibri</vt:lpstr>
      <vt:lpstr>Osaka</vt:lpstr>
      <vt:lpstr>Times New Roman</vt:lpstr>
      <vt:lpstr>Blank Presentation</vt:lpstr>
      <vt:lpstr>11_Blank Presentation</vt:lpstr>
      <vt:lpstr>1_Blank Presentation</vt:lpstr>
      <vt:lpstr>12_Blank Presentation</vt:lpstr>
      <vt:lpstr>  A Practical Guide to Reporting in mSCOA   </vt:lpstr>
      <vt:lpstr>Contents</vt:lpstr>
      <vt:lpstr>Background and Context</vt:lpstr>
      <vt:lpstr>Problem Statement – municipal reporting</vt:lpstr>
      <vt:lpstr>Are we ready for the mSCOA environment?</vt:lpstr>
      <vt:lpstr>Why is the credibility of data strings important (1)?</vt:lpstr>
      <vt:lpstr> Why is the credibility of data strings important (2)? </vt:lpstr>
      <vt:lpstr>Why is the credibility of data strings important (3)?</vt:lpstr>
      <vt:lpstr>Legislative Framework for Reporting</vt:lpstr>
      <vt:lpstr>Legislative framework</vt:lpstr>
      <vt:lpstr>National Treasury Circulars and Guidelines</vt:lpstr>
      <vt:lpstr>Municipal reforms</vt:lpstr>
      <vt:lpstr>Local Government Databse and Reporting System (LGDRS)</vt:lpstr>
      <vt:lpstr>Local Government Database and Reporting System (LGDRS)</vt:lpstr>
      <vt:lpstr>Current collection and processing method</vt:lpstr>
      <vt:lpstr>New collection method for submissions</vt:lpstr>
      <vt:lpstr>Registration Process</vt:lpstr>
      <vt:lpstr>User Registration method for submissions</vt:lpstr>
      <vt:lpstr>Approval of portal registration</vt:lpstr>
      <vt:lpstr>Information Submission and Verification</vt:lpstr>
      <vt:lpstr>Preparing for submissions </vt:lpstr>
      <vt:lpstr>Uploading Financial Data</vt:lpstr>
      <vt:lpstr>Uploading Non-Financial Data</vt:lpstr>
      <vt:lpstr>Uploading Municipal Documents</vt:lpstr>
      <vt:lpstr>Uploading Supporting Documents</vt:lpstr>
      <vt:lpstr>Uploading Supporting Documents</vt:lpstr>
      <vt:lpstr>What Happens After Your Submission?</vt:lpstr>
      <vt:lpstr>Municipal Financial Year Reporting Cycle</vt:lpstr>
      <vt:lpstr>Approving accuracy of submissions</vt:lpstr>
      <vt:lpstr>Municipal Reporting Schedule to LGDRS</vt:lpstr>
      <vt:lpstr>Tabled budget (1)</vt:lpstr>
      <vt:lpstr>Tabled budget (2)</vt:lpstr>
      <vt:lpstr>PowerPoint Presentation</vt:lpstr>
      <vt:lpstr>Adopted Budget (1)</vt:lpstr>
      <vt:lpstr>Adopted budget (2)</vt:lpstr>
      <vt:lpstr>Adopted budget (3)</vt:lpstr>
      <vt:lpstr>In-Year Reporting (1)</vt:lpstr>
      <vt:lpstr>In-Year Reporting (2)</vt:lpstr>
      <vt:lpstr>In-Year monthly reports (3)</vt:lpstr>
      <vt:lpstr>Adjusted Budget (1)</vt:lpstr>
      <vt:lpstr>Types of Adjustment Budgets</vt:lpstr>
      <vt:lpstr>Adjusted budget (2)</vt:lpstr>
      <vt:lpstr>Adjusted budget (3)</vt:lpstr>
      <vt:lpstr>Annual Financial Statements - pre</vt:lpstr>
      <vt:lpstr>Annual Financial Statements – post (1)</vt:lpstr>
      <vt:lpstr>Annual Financial Statements – post (2)</vt:lpstr>
      <vt:lpstr>Close of Financial Year</vt:lpstr>
      <vt:lpstr>Compliance and Controls</vt:lpstr>
      <vt:lpstr>Compliance and Controls (1)</vt:lpstr>
      <vt:lpstr>Compliance and Controls (2)</vt:lpstr>
      <vt:lpstr>Compliance and Controls (3)</vt:lpstr>
      <vt:lpstr>Compliance and Controls (4)</vt:lpstr>
      <vt:lpstr>Compliance and Controls (5)</vt:lpstr>
      <vt:lpstr>Reporting Guideline</vt:lpstr>
      <vt:lpstr>LGDRS Support to municipalities</vt:lpstr>
      <vt:lpstr>Publications</vt:lpstr>
      <vt:lpstr>Data-string  Extract From Database </vt:lpstr>
      <vt:lpstr>    mSCOA Aligned Financial Reporting Dashboard   </vt:lpstr>
      <vt:lpstr> Background </vt:lpstr>
      <vt:lpstr>Structure of the mSCOA Financial Dashboard  </vt:lpstr>
      <vt:lpstr>THANK YOU </vt:lpstr>
    </vt:vector>
  </TitlesOfParts>
  <Company>bronwen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bronwen</dc:creator>
  <cp:lastModifiedBy>Avon Pinetown</cp:lastModifiedBy>
  <cp:revision>704</cp:revision>
  <cp:lastPrinted>2014-11-20T05:25:30Z</cp:lastPrinted>
  <dcterms:created xsi:type="dcterms:W3CDTF">2010-05-24T08:09:56Z</dcterms:created>
  <dcterms:modified xsi:type="dcterms:W3CDTF">2019-07-07T18:06:40Z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