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3" r:id="rId3"/>
    <p:sldId id="363" r:id="rId4"/>
    <p:sldId id="265" r:id="rId5"/>
    <p:sldId id="364" r:id="rId6"/>
    <p:sldId id="365" r:id="rId7"/>
    <p:sldId id="266" r:id="rId8"/>
    <p:sldId id="367" r:id="rId9"/>
    <p:sldId id="369" r:id="rId10"/>
    <p:sldId id="372" r:id="rId11"/>
    <p:sldId id="373" r:id="rId12"/>
    <p:sldId id="380" r:id="rId13"/>
    <p:sldId id="375" r:id="rId14"/>
    <p:sldId id="374" r:id="rId15"/>
    <p:sldId id="378" r:id="rId16"/>
    <p:sldId id="377" r:id="rId17"/>
    <p:sldId id="379" r:id="rId18"/>
    <p:sldId id="382" r:id="rId19"/>
    <p:sldId id="376" r:id="rId20"/>
    <p:sldId id="381" r:id="rId21"/>
    <p:sldId id="383" r:id="rId22"/>
    <p:sldId id="384" r:id="rId23"/>
    <p:sldId id="385" r:id="rId24"/>
    <p:sldId id="386" r:id="rId25"/>
    <p:sldId id="387" r:id="rId26"/>
    <p:sldId id="388" r:id="rId27"/>
    <p:sldId id="2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5" autoAdjust="0"/>
  </p:normalViewPr>
  <p:slideViewPr>
    <p:cSldViewPr>
      <p:cViewPr>
        <p:scale>
          <a:sx n="60" d="100"/>
          <a:sy n="60" d="100"/>
        </p:scale>
        <p:origin x="1460" y="-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F972D-D7C5-44C8-81F1-D8B095596801}" type="datetimeFigureOut">
              <a:rPr lang="en-ZA" smtClean="0"/>
              <a:t>2021/10/06</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F24FB-6471-458B-891B-881B7E9EF8BD}" type="slidenum">
              <a:rPr lang="en-ZA" smtClean="0"/>
              <a:t>‹#›</a:t>
            </a:fld>
            <a:endParaRPr lang="en-ZA"/>
          </a:p>
        </p:txBody>
      </p:sp>
    </p:spTree>
    <p:extLst>
      <p:ext uri="{BB962C8B-B14F-4D97-AF65-F5344CB8AC3E}">
        <p14:creationId xmlns:p14="http://schemas.microsoft.com/office/powerpoint/2010/main" val="381962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Refer to National Treasury Asset Classification Decision Tree.</a:t>
            </a:r>
          </a:p>
        </p:txBody>
      </p:sp>
      <p:sp>
        <p:nvSpPr>
          <p:cNvPr id="4" name="Slide Number Placeholder 3"/>
          <p:cNvSpPr>
            <a:spLocks noGrp="1"/>
          </p:cNvSpPr>
          <p:nvPr>
            <p:ph type="sldNum" sz="quarter" idx="5"/>
          </p:nvPr>
        </p:nvSpPr>
        <p:spPr/>
        <p:txBody>
          <a:bodyPr/>
          <a:lstStyle/>
          <a:p>
            <a:fld id="{2F3F24FB-6471-458B-891B-881B7E9EF8BD}" type="slidenum">
              <a:rPr lang="en-ZA" smtClean="0"/>
              <a:t>7</a:t>
            </a:fld>
            <a:endParaRPr lang="en-ZA"/>
          </a:p>
        </p:txBody>
      </p:sp>
    </p:spTree>
    <p:extLst>
      <p:ext uri="{BB962C8B-B14F-4D97-AF65-F5344CB8AC3E}">
        <p14:creationId xmlns:p14="http://schemas.microsoft.com/office/powerpoint/2010/main" val="98297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16</a:t>
            </a:fld>
            <a:endParaRPr lang="en-ZA"/>
          </a:p>
        </p:txBody>
      </p:sp>
    </p:spTree>
    <p:extLst>
      <p:ext uri="{BB962C8B-B14F-4D97-AF65-F5344CB8AC3E}">
        <p14:creationId xmlns:p14="http://schemas.microsoft.com/office/powerpoint/2010/main" val="1639247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17</a:t>
            </a:fld>
            <a:endParaRPr lang="en-ZA"/>
          </a:p>
        </p:txBody>
      </p:sp>
    </p:spTree>
    <p:extLst>
      <p:ext uri="{BB962C8B-B14F-4D97-AF65-F5344CB8AC3E}">
        <p14:creationId xmlns:p14="http://schemas.microsoft.com/office/powerpoint/2010/main" val="132030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18</a:t>
            </a:fld>
            <a:endParaRPr lang="en-ZA"/>
          </a:p>
        </p:txBody>
      </p:sp>
    </p:spTree>
    <p:extLst>
      <p:ext uri="{BB962C8B-B14F-4D97-AF65-F5344CB8AC3E}">
        <p14:creationId xmlns:p14="http://schemas.microsoft.com/office/powerpoint/2010/main" val="219614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19</a:t>
            </a:fld>
            <a:endParaRPr lang="en-ZA"/>
          </a:p>
        </p:txBody>
      </p:sp>
    </p:spTree>
    <p:extLst>
      <p:ext uri="{BB962C8B-B14F-4D97-AF65-F5344CB8AC3E}">
        <p14:creationId xmlns:p14="http://schemas.microsoft.com/office/powerpoint/2010/main" val="337781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20</a:t>
            </a:fld>
            <a:endParaRPr lang="en-ZA"/>
          </a:p>
        </p:txBody>
      </p:sp>
    </p:spTree>
    <p:extLst>
      <p:ext uri="{BB962C8B-B14F-4D97-AF65-F5344CB8AC3E}">
        <p14:creationId xmlns:p14="http://schemas.microsoft.com/office/powerpoint/2010/main" val="4077607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21</a:t>
            </a:fld>
            <a:endParaRPr lang="en-ZA"/>
          </a:p>
        </p:txBody>
      </p:sp>
    </p:spTree>
    <p:extLst>
      <p:ext uri="{BB962C8B-B14F-4D97-AF65-F5344CB8AC3E}">
        <p14:creationId xmlns:p14="http://schemas.microsoft.com/office/powerpoint/2010/main" val="3120060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22</a:t>
            </a:fld>
            <a:endParaRPr lang="en-ZA"/>
          </a:p>
        </p:txBody>
      </p:sp>
    </p:spTree>
    <p:extLst>
      <p:ext uri="{BB962C8B-B14F-4D97-AF65-F5344CB8AC3E}">
        <p14:creationId xmlns:p14="http://schemas.microsoft.com/office/powerpoint/2010/main" val="2294385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23</a:t>
            </a:fld>
            <a:endParaRPr lang="en-ZA"/>
          </a:p>
        </p:txBody>
      </p:sp>
    </p:spTree>
    <p:extLst>
      <p:ext uri="{BB962C8B-B14F-4D97-AF65-F5344CB8AC3E}">
        <p14:creationId xmlns:p14="http://schemas.microsoft.com/office/powerpoint/2010/main" val="1882274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24</a:t>
            </a:fld>
            <a:endParaRPr lang="en-ZA"/>
          </a:p>
        </p:txBody>
      </p:sp>
    </p:spTree>
    <p:extLst>
      <p:ext uri="{BB962C8B-B14F-4D97-AF65-F5344CB8AC3E}">
        <p14:creationId xmlns:p14="http://schemas.microsoft.com/office/powerpoint/2010/main" val="1647104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25</a:t>
            </a:fld>
            <a:endParaRPr lang="en-ZA"/>
          </a:p>
        </p:txBody>
      </p:sp>
    </p:spTree>
    <p:extLst>
      <p:ext uri="{BB962C8B-B14F-4D97-AF65-F5344CB8AC3E}">
        <p14:creationId xmlns:p14="http://schemas.microsoft.com/office/powerpoint/2010/main" val="19283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8</a:t>
            </a:fld>
            <a:endParaRPr lang="en-ZA"/>
          </a:p>
        </p:txBody>
      </p:sp>
    </p:spTree>
    <p:extLst>
      <p:ext uri="{BB962C8B-B14F-4D97-AF65-F5344CB8AC3E}">
        <p14:creationId xmlns:p14="http://schemas.microsoft.com/office/powerpoint/2010/main" val="3533762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Investments and Deposits.</a:t>
            </a:r>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26</a:t>
            </a:fld>
            <a:endParaRPr lang="en-ZA"/>
          </a:p>
        </p:txBody>
      </p:sp>
    </p:spTree>
    <p:extLst>
      <p:ext uri="{BB962C8B-B14F-4D97-AF65-F5344CB8AC3E}">
        <p14:creationId xmlns:p14="http://schemas.microsoft.com/office/powerpoint/2010/main" val="398467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9</a:t>
            </a:fld>
            <a:endParaRPr lang="en-ZA"/>
          </a:p>
        </p:txBody>
      </p:sp>
    </p:spTree>
    <p:extLst>
      <p:ext uri="{BB962C8B-B14F-4D97-AF65-F5344CB8AC3E}">
        <p14:creationId xmlns:p14="http://schemas.microsoft.com/office/powerpoint/2010/main" val="170977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10</a:t>
            </a:fld>
            <a:endParaRPr lang="en-ZA"/>
          </a:p>
        </p:txBody>
      </p:sp>
    </p:spTree>
    <p:extLst>
      <p:ext uri="{BB962C8B-B14F-4D97-AF65-F5344CB8AC3E}">
        <p14:creationId xmlns:p14="http://schemas.microsoft.com/office/powerpoint/2010/main" val="416792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11</a:t>
            </a:fld>
            <a:endParaRPr lang="en-ZA"/>
          </a:p>
        </p:txBody>
      </p:sp>
    </p:spTree>
    <p:extLst>
      <p:ext uri="{BB962C8B-B14F-4D97-AF65-F5344CB8AC3E}">
        <p14:creationId xmlns:p14="http://schemas.microsoft.com/office/powerpoint/2010/main" val="248196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12</a:t>
            </a:fld>
            <a:endParaRPr lang="en-ZA"/>
          </a:p>
        </p:txBody>
      </p:sp>
    </p:spTree>
    <p:extLst>
      <p:ext uri="{BB962C8B-B14F-4D97-AF65-F5344CB8AC3E}">
        <p14:creationId xmlns:p14="http://schemas.microsoft.com/office/powerpoint/2010/main" val="128301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13</a:t>
            </a:fld>
            <a:endParaRPr lang="en-ZA"/>
          </a:p>
        </p:txBody>
      </p:sp>
    </p:spTree>
    <p:extLst>
      <p:ext uri="{BB962C8B-B14F-4D97-AF65-F5344CB8AC3E}">
        <p14:creationId xmlns:p14="http://schemas.microsoft.com/office/powerpoint/2010/main" val="53512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14</a:t>
            </a:fld>
            <a:endParaRPr lang="en-ZA"/>
          </a:p>
        </p:txBody>
      </p:sp>
    </p:spTree>
    <p:extLst>
      <p:ext uri="{BB962C8B-B14F-4D97-AF65-F5344CB8AC3E}">
        <p14:creationId xmlns:p14="http://schemas.microsoft.com/office/powerpoint/2010/main" val="302950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3F24FB-6471-458B-891B-881B7E9EF8BD}" type="slidenum">
              <a:rPr lang="en-ZA" smtClean="0"/>
              <a:t>15</a:t>
            </a:fld>
            <a:endParaRPr lang="en-ZA"/>
          </a:p>
        </p:txBody>
      </p:sp>
    </p:spTree>
    <p:extLst>
      <p:ext uri="{BB962C8B-B14F-4D97-AF65-F5344CB8AC3E}">
        <p14:creationId xmlns:p14="http://schemas.microsoft.com/office/powerpoint/2010/main" val="19749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2021/10/06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121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2021/10/06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82834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2021/10/06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38605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2021/10/06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34516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25921-2CA6-4CC2-BE66-74F72D8051A5}" type="datetimeFigureOut">
              <a:rPr lang="en-ZA" smtClean="0"/>
              <a:t>2021/10/06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388435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4125921-2CA6-4CC2-BE66-74F72D8051A5}" type="datetimeFigureOut">
              <a:rPr lang="en-ZA" smtClean="0"/>
              <a:t>2021/10/06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6493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4125921-2CA6-4CC2-BE66-74F72D8051A5}" type="datetimeFigureOut">
              <a:rPr lang="en-ZA" smtClean="0"/>
              <a:t>2021/10/06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2404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4125921-2CA6-4CC2-BE66-74F72D8051A5}" type="datetimeFigureOut">
              <a:rPr lang="en-ZA" smtClean="0"/>
              <a:t>2021/10/06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618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25921-2CA6-4CC2-BE66-74F72D8051A5}" type="datetimeFigureOut">
              <a:rPr lang="en-ZA" smtClean="0"/>
              <a:t>2021/10/06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4338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2021/10/06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8862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2021/10/06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67406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25921-2CA6-4CC2-BE66-74F72D8051A5}" type="datetimeFigureOut">
              <a:rPr lang="en-ZA" smtClean="0"/>
              <a:t>2021/10/06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55891-2529-4D65-9E7F-914EA1694A7A}" type="slidenum">
              <a:rPr lang="en-ZA" smtClean="0"/>
              <a:t>‹#›</a:t>
            </a:fld>
            <a:endParaRPr lang="en-ZA"/>
          </a:p>
        </p:txBody>
      </p:sp>
    </p:spTree>
    <p:extLst>
      <p:ext uri="{BB962C8B-B14F-4D97-AF65-F5344CB8AC3E}">
        <p14:creationId xmlns:p14="http://schemas.microsoft.com/office/powerpoint/2010/main" val="35239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81000" y="3084652"/>
            <a:ext cx="8305800" cy="1354217"/>
          </a:xfrm>
          <a:prstGeom prst="rect">
            <a:avLst/>
          </a:prstGeom>
          <a:noFill/>
        </p:spPr>
        <p:txBody>
          <a:bodyPr wrap="square" rtlCol="0">
            <a:spAutoFit/>
          </a:bodyPr>
          <a:lstStyle/>
          <a:p>
            <a:r>
              <a:rPr lang="en-ZA" sz="3200" dirty="0">
                <a:solidFill>
                  <a:schemeClr val="bg1"/>
                </a:solidFill>
                <a:latin typeface="Arial" panose="020B0604020202020204" pitchFamily="34" charset="0"/>
                <a:cs typeface="Arial" panose="020B0604020202020204" pitchFamily="34" charset="0"/>
              </a:rPr>
              <a:t>Fostering excellence in Municipal Asset Management – Key Controls and Procedures</a:t>
            </a:r>
          </a:p>
          <a:p>
            <a:r>
              <a:rPr lang="en-ZA" b="1" i="1" dirty="0">
                <a:solidFill>
                  <a:srgbClr val="FFC000"/>
                </a:solidFill>
                <a:latin typeface="Arial Narrow" panose="020B0606020202030204" pitchFamily="34" charset="0"/>
                <a:cs typeface="Arial" panose="020B0604020202020204" pitchFamily="34" charset="0"/>
              </a:rPr>
              <a:t>Nosipho Mba CA (SA)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72" y="4343400"/>
            <a:ext cx="6577527" cy="1841038"/>
          </a:xfrm>
          <a:prstGeom prst="rect">
            <a:avLst/>
          </a:prstGeom>
        </p:spPr>
      </p:pic>
    </p:spTree>
    <p:extLst>
      <p:ext uri="{BB962C8B-B14F-4D97-AF65-F5344CB8AC3E}">
        <p14:creationId xmlns:p14="http://schemas.microsoft.com/office/powerpoint/2010/main" val="158704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AFS ASSERTIONS</a:t>
            </a:r>
          </a:p>
        </p:txBody>
      </p:sp>
      <p:sp>
        <p:nvSpPr>
          <p:cNvPr id="9" name="TextBox 8"/>
          <p:cNvSpPr txBox="1"/>
          <p:nvPr/>
        </p:nvSpPr>
        <p:spPr>
          <a:xfrm>
            <a:off x="304800" y="1143000"/>
            <a:ext cx="7976265" cy="4415850"/>
          </a:xfrm>
          <a:prstGeom prst="rect">
            <a:avLst/>
          </a:prstGeom>
          <a:noFill/>
        </p:spPr>
        <p:txBody>
          <a:bodyPr wrap="square" rtlCol="0">
            <a:spAutoFit/>
          </a:bodyPr>
          <a:lstStyle/>
          <a:p>
            <a:r>
              <a:rPr lang="en-US" sz="2400" dirty="0">
                <a:solidFill>
                  <a:srgbClr val="002060"/>
                </a:solidFill>
              </a:rPr>
              <a:t>Account balances assertions as per ISA 315 are as follows:</a:t>
            </a:r>
          </a:p>
          <a:p>
            <a:pPr marL="342900" indent="-342900">
              <a:buFont typeface="+mj-lt"/>
              <a:buAutoNum type="arabicPeriod"/>
            </a:pPr>
            <a:r>
              <a:rPr lang="en-US" b="1" dirty="0">
                <a:solidFill>
                  <a:srgbClr val="002060"/>
                </a:solidFill>
              </a:rPr>
              <a:t> Existence </a:t>
            </a:r>
            <a:r>
              <a:rPr lang="en-US" dirty="0">
                <a:solidFill>
                  <a:srgbClr val="002060"/>
                </a:solidFill>
              </a:rPr>
              <a:t>– assets exist.</a:t>
            </a:r>
          </a:p>
          <a:p>
            <a:pPr marL="342900" indent="-342900">
              <a:buFont typeface="+mj-lt"/>
              <a:buAutoNum type="arabicPeriod"/>
            </a:pPr>
            <a:r>
              <a:rPr lang="en-US" b="1" dirty="0">
                <a:solidFill>
                  <a:srgbClr val="002060"/>
                </a:solidFill>
              </a:rPr>
              <a:t>Rights </a:t>
            </a:r>
            <a:r>
              <a:rPr lang="en-US" dirty="0">
                <a:solidFill>
                  <a:srgbClr val="002060"/>
                </a:solidFill>
              </a:rPr>
              <a:t>– the municipality holds or controls the rights to assets.</a:t>
            </a:r>
          </a:p>
          <a:p>
            <a:pPr marL="342900" indent="-342900">
              <a:buFont typeface="+mj-lt"/>
              <a:buAutoNum type="arabicPeriod"/>
            </a:pPr>
            <a:r>
              <a:rPr lang="en-US" b="1" dirty="0">
                <a:solidFill>
                  <a:srgbClr val="002060"/>
                </a:solidFill>
              </a:rPr>
              <a:t>Completeness </a:t>
            </a:r>
            <a:r>
              <a:rPr lang="en-US" dirty="0">
                <a:solidFill>
                  <a:srgbClr val="002060"/>
                </a:solidFill>
              </a:rPr>
              <a:t>– all assets that should have been recorded have been recorded and all related disclosures that should have been included in the financial statements have been included.</a:t>
            </a:r>
          </a:p>
          <a:p>
            <a:pPr marL="342900" indent="-342900">
              <a:buFont typeface="+mj-lt"/>
              <a:buAutoNum type="arabicPeriod"/>
            </a:pPr>
            <a:r>
              <a:rPr lang="en-US" b="1" dirty="0">
                <a:solidFill>
                  <a:srgbClr val="002060"/>
                </a:solidFill>
              </a:rPr>
              <a:t> Accuracy, valuation and allocation </a:t>
            </a:r>
            <a:r>
              <a:rPr lang="en-US" dirty="0">
                <a:solidFill>
                  <a:srgbClr val="002060"/>
                </a:solidFill>
              </a:rPr>
              <a:t>– assets have been included in the financial statements at appropriate amounts and any resulting valuation or allocation adjustments have been appropriately recorded and related disclosures have been appropriately measured and described.</a:t>
            </a:r>
          </a:p>
          <a:p>
            <a:pPr marL="342900" indent="-342900">
              <a:buFont typeface="+mj-lt"/>
              <a:buAutoNum type="arabicPeriod"/>
            </a:pPr>
            <a:r>
              <a:rPr lang="en-US" b="1" dirty="0">
                <a:solidFill>
                  <a:srgbClr val="002060"/>
                </a:solidFill>
              </a:rPr>
              <a:t>Classification</a:t>
            </a:r>
            <a:r>
              <a:rPr lang="en-US" dirty="0">
                <a:solidFill>
                  <a:srgbClr val="002060"/>
                </a:solidFill>
              </a:rPr>
              <a:t> – assets have been recorded in the proper accounts.</a:t>
            </a:r>
          </a:p>
          <a:p>
            <a:pPr marL="342900" indent="-342900">
              <a:buFont typeface="+mj-lt"/>
              <a:buAutoNum type="arabicPeriod"/>
            </a:pPr>
            <a:r>
              <a:rPr lang="en-US" b="1" dirty="0">
                <a:solidFill>
                  <a:srgbClr val="002060"/>
                </a:solidFill>
              </a:rPr>
              <a:t>Presentation </a:t>
            </a:r>
            <a:r>
              <a:rPr lang="en-US" dirty="0">
                <a:solidFill>
                  <a:srgbClr val="002060"/>
                </a:solidFill>
              </a:rPr>
              <a:t>– assets are appropriately aggregated or disaggregated and clearly described, and related disclosures are relevant and understandable in the context of the requirements of the applicable financial reporting framework (GRAP).</a:t>
            </a:r>
            <a:endParaRPr lang="en-ZA"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8923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RISKS</a:t>
            </a:r>
          </a:p>
        </p:txBody>
      </p:sp>
      <p:sp>
        <p:nvSpPr>
          <p:cNvPr id="9" name="TextBox 8"/>
          <p:cNvSpPr txBox="1"/>
          <p:nvPr/>
        </p:nvSpPr>
        <p:spPr>
          <a:xfrm>
            <a:off x="304800" y="1143000"/>
            <a:ext cx="7976265" cy="5170646"/>
          </a:xfrm>
          <a:prstGeom prst="rect">
            <a:avLst/>
          </a:prstGeom>
          <a:noFill/>
        </p:spPr>
        <p:txBody>
          <a:bodyPr wrap="square" rtlCol="0">
            <a:spAutoFit/>
          </a:bodyPr>
          <a:lstStyle/>
          <a:p>
            <a:r>
              <a:rPr lang="en-US" sz="2400" dirty="0">
                <a:solidFill>
                  <a:srgbClr val="002060"/>
                </a:solidFill>
              </a:rPr>
              <a:t>Assets related risks are as follows:</a:t>
            </a:r>
          </a:p>
          <a:p>
            <a:pPr marL="342900" indent="-342900">
              <a:buFont typeface="+mj-lt"/>
              <a:buAutoNum type="arabicPeriod"/>
            </a:pPr>
            <a:r>
              <a:rPr lang="en-US" b="1" dirty="0">
                <a:solidFill>
                  <a:srgbClr val="002060"/>
                </a:solidFill>
              </a:rPr>
              <a:t>Compliance – </a:t>
            </a:r>
            <a:r>
              <a:rPr lang="en-US" dirty="0">
                <a:solidFill>
                  <a:srgbClr val="002060"/>
                </a:solidFill>
              </a:rPr>
              <a:t>Non-compliance with MFMA s 63.  (Possible MI where there is a financial loss). </a:t>
            </a:r>
          </a:p>
          <a:p>
            <a:pPr marL="342900" indent="-342900">
              <a:buFont typeface="+mj-lt"/>
              <a:buAutoNum type="arabicPeriod"/>
            </a:pPr>
            <a:r>
              <a:rPr lang="en-US" b="1" dirty="0">
                <a:solidFill>
                  <a:srgbClr val="002060"/>
                </a:solidFill>
              </a:rPr>
              <a:t>Existence </a:t>
            </a:r>
            <a:r>
              <a:rPr lang="en-US" dirty="0">
                <a:solidFill>
                  <a:srgbClr val="002060"/>
                </a:solidFill>
              </a:rPr>
              <a:t>– risk that assets disclosed in the AFS do not exist.</a:t>
            </a:r>
          </a:p>
          <a:p>
            <a:pPr marL="342900" indent="-342900">
              <a:buFont typeface="+mj-lt"/>
              <a:buAutoNum type="arabicPeriod"/>
            </a:pPr>
            <a:r>
              <a:rPr lang="en-US" b="1" dirty="0">
                <a:solidFill>
                  <a:srgbClr val="002060"/>
                </a:solidFill>
              </a:rPr>
              <a:t>Rights together with completeness  </a:t>
            </a:r>
            <a:r>
              <a:rPr lang="en-US" dirty="0">
                <a:solidFill>
                  <a:srgbClr val="002060"/>
                </a:solidFill>
              </a:rPr>
              <a:t>– the municipality holds or controls the rights to assets and these assets </a:t>
            </a:r>
            <a:r>
              <a:rPr lang="en-US" b="1" dirty="0">
                <a:solidFill>
                  <a:srgbClr val="002060"/>
                </a:solidFill>
              </a:rPr>
              <a:t>are not recorded </a:t>
            </a:r>
            <a:r>
              <a:rPr lang="en-US" dirty="0">
                <a:solidFill>
                  <a:srgbClr val="002060"/>
                </a:solidFill>
              </a:rPr>
              <a:t>in the AFS and some related disclosures that should have been included in the financial statements were not included.</a:t>
            </a:r>
          </a:p>
          <a:p>
            <a:pPr marL="342900" indent="-342900">
              <a:buFont typeface="+mj-lt"/>
              <a:buAutoNum type="arabicPeriod"/>
            </a:pPr>
            <a:r>
              <a:rPr lang="en-US" b="1" dirty="0">
                <a:solidFill>
                  <a:srgbClr val="002060"/>
                </a:solidFill>
              </a:rPr>
              <a:t> Accuracy, valuation and allocation </a:t>
            </a:r>
            <a:r>
              <a:rPr lang="en-US" dirty="0">
                <a:solidFill>
                  <a:srgbClr val="002060"/>
                </a:solidFill>
              </a:rPr>
              <a:t>– assets have </a:t>
            </a:r>
            <a:r>
              <a:rPr lang="en-US" b="1" dirty="0">
                <a:solidFill>
                  <a:srgbClr val="002060"/>
                </a:solidFill>
              </a:rPr>
              <a:t>not</a:t>
            </a:r>
            <a:r>
              <a:rPr lang="en-US" dirty="0">
                <a:solidFill>
                  <a:srgbClr val="002060"/>
                </a:solidFill>
              </a:rPr>
              <a:t> been included in the financial statements at appropriate amounts and any resulting valuation or allocation adjustments have </a:t>
            </a:r>
            <a:r>
              <a:rPr lang="en-US" b="1" dirty="0">
                <a:solidFill>
                  <a:srgbClr val="002060"/>
                </a:solidFill>
              </a:rPr>
              <a:t>not</a:t>
            </a:r>
            <a:r>
              <a:rPr lang="en-US" dirty="0">
                <a:solidFill>
                  <a:srgbClr val="002060"/>
                </a:solidFill>
              </a:rPr>
              <a:t> been appropriately recorded and related disclosures have </a:t>
            </a:r>
            <a:r>
              <a:rPr lang="en-US" b="1" dirty="0">
                <a:solidFill>
                  <a:srgbClr val="002060"/>
                </a:solidFill>
              </a:rPr>
              <a:t>not</a:t>
            </a:r>
            <a:r>
              <a:rPr lang="en-US" dirty="0">
                <a:solidFill>
                  <a:srgbClr val="002060"/>
                </a:solidFill>
              </a:rPr>
              <a:t> been appropriately measured and described.</a:t>
            </a:r>
          </a:p>
          <a:p>
            <a:pPr marL="342900" indent="-342900">
              <a:buFont typeface="+mj-lt"/>
              <a:buAutoNum type="arabicPeriod"/>
            </a:pPr>
            <a:r>
              <a:rPr lang="en-US" b="1" dirty="0">
                <a:solidFill>
                  <a:srgbClr val="002060"/>
                </a:solidFill>
              </a:rPr>
              <a:t>Classification</a:t>
            </a:r>
            <a:r>
              <a:rPr lang="en-US" dirty="0">
                <a:solidFill>
                  <a:srgbClr val="002060"/>
                </a:solidFill>
              </a:rPr>
              <a:t> – assets have </a:t>
            </a:r>
            <a:r>
              <a:rPr lang="en-US" b="1" dirty="0">
                <a:solidFill>
                  <a:srgbClr val="002060"/>
                </a:solidFill>
              </a:rPr>
              <a:t>not</a:t>
            </a:r>
            <a:r>
              <a:rPr lang="en-US" dirty="0">
                <a:solidFill>
                  <a:srgbClr val="002060"/>
                </a:solidFill>
              </a:rPr>
              <a:t> been recorded in the proper accounts (Misclassifications)</a:t>
            </a:r>
          </a:p>
          <a:p>
            <a:pPr marL="342900" indent="-342900">
              <a:buFont typeface="+mj-lt"/>
              <a:buAutoNum type="arabicPeriod"/>
            </a:pPr>
            <a:r>
              <a:rPr lang="en-US" b="1" dirty="0">
                <a:solidFill>
                  <a:srgbClr val="002060"/>
                </a:solidFill>
              </a:rPr>
              <a:t>Presentation </a:t>
            </a:r>
            <a:r>
              <a:rPr lang="en-US" dirty="0">
                <a:solidFill>
                  <a:srgbClr val="002060"/>
                </a:solidFill>
              </a:rPr>
              <a:t>– assets are </a:t>
            </a:r>
            <a:r>
              <a:rPr lang="en-US" b="1" dirty="0">
                <a:solidFill>
                  <a:srgbClr val="002060"/>
                </a:solidFill>
              </a:rPr>
              <a:t>not </a:t>
            </a:r>
            <a:r>
              <a:rPr lang="en-US" dirty="0">
                <a:solidFill>
                  <a:srgbClr val="002060"/>
                </a:solidFill>
              </a:rPr>
              <a:t>appropriately aggregated or disaggregated and clearly described, and related disclosures are not relevant and understandable in the context of the requirements of the applicable financial reporting framework </a:t>
            </a:r>
            <a:r>
              <a:rPr lang="en-US" b="1" dirty="0">
                <a:solidFill>
                  <a:srgbClr val="002060"/>
                </a:solidFill>
              </a:rPr>
              <a:t>(Non-compliance with GRAP Standards).</a:t>
            </a:r>
            <a:endParaRPr lang="en-ZA" b="1"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55817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FIXED ASSETS KEY CONTROLS</a:t>
            </a:r>
          </a:p>
        </p:txBody>
      </p:sp>
      <p:sp>
        <p:nvSpPr>
          <p:cNvPr id="9" name="TextBox 8"/>
          <p:cNvSpPr txBox="1"/>
          <p:nvPr/>
        </p:nvSpPr>
        <p:spPr>
          <a:xfrm>
            <a:off x="304800" y="1143000"/>
            <a:ext cx="7976265" cy="5293757"/>
          </a:xfrm>
          <a:prstGeom prst="rect">
            <a:avLst/>
          </a:prstGeom>
          <a:noFill/>
        </p:spPr>
        <p:txBody>
          <a:bodyPr wrap="square" rtlCol="0">
            <a:spAutoFit/>
          </a:bodyPr>
          <a:lstStyle/>
          <a:p>
            <a:r>
              <a:rPr lang="en-US" sz="2400" b="1" dirty="0">
                <a:solidFill>
                  <a:srgbClr val="002060"/>
                </a:solidFill>
              </a:rPr>
              <a:t>Annual Key Controls/Procedures:</a:t>
            </a:r>
          </a:p>
          <a:p>
            <a:pPr marL="457200" indent="-457200">
              <a:buFont typeface="+mj-lt"/>
              <a:buAutoNum type="arabicPeriod"/>
            </a:pPr>
            <a:r>
              <a:rPr lang="en-US" dirty="0">
                <a:solidFill>
                  <a:srgbClr val="002060"/>
                </a:solidFill>
              </a:rPr>
              <a:t>Review and update of the asset management policy and SOPs must be done to ensure compliance with the asset management framework and GRAP Standards.</a:t>
            </a:r>
          </a:p>
          <a:p>
            <a:pPr marL="457200" indent="-457200">
              <a:buFont typeface="+mj-lt"/>
              <a:buAutoNum type="arabicPeriod"/>
            </a:pPr>
            <a:r>
              <a:rPr lang="en-US" dirty="0">
                <a:solidFill>
                  <a:srgbClr val="002060"/>
                </a:solidFill>
              </a:rPr>
              <a:t>The useful lives and residual values of  assets must be assessed and reviewed on indicator basis</a:t>
            </a:r>
          </a:p>
          <a:p>
            <a:r>
              <a:rPr lang="en-US" sz="2400" b="1" dirty="0">
                <a:solidFill>
                  <a:srgbClr val="002060"/>
                </a:solidFill>
              </a:rPr>
              <a:t>Daily and Continuous Assets Key Controls/Procedures:</a:t>
            </a:r>
          </a:p>
          <a:p>
            <a:pPr marL="342900" indent="-342900">
              <a:buFont typeface="+mj-lt"/>
              <a:buAutoNum type="arabicPeriod"/>
            </a:pPr>
            <a:r>
              <a:rPr lang="en-US" sz="2000" dirty="0">
                <a:solidFill>
                  <a:srgbClr val="002060"/>
                </a:solidFill>
              </a:rPr>
              <a:t> </a:t>
            </a:r>
            <a:r>
              <a:rPr lang="en-US" dirty="0">
                <a:solidFill>
                  <a:srgbClr val="002060"/>
                </a:solidFill>
              </a:rPr>
              <a:t>Senior personnel must monitor daily that the fixed asset register is updated on receipt of assets procured.</a:t>
            </a:r>
          </a:p>
          <a:p>
            <a:pPr marL="342900" indent="-342900">
              <a:buFont typeface="+mj-lt"/>
              <a:buAutoNum type="arabicPeriod"/>
            </a:pPr>
            <a:r>
              <a:rPr lang="en-US" dirty="0">
                <a:solidFill>
                  <a:srgbClr val="002060"/>
                </a:solidFill>
              </a:rPr>
              <a:t>A GRAP compliant fixed asset register must be maintained and reviewed by appropriate levels of senior management .</a:t>
            </a:r>
          </a:p>
          <a:p>
            <a:pPr marL="342900" indent="-342900">
              <a:buFont typeface="+mj-lt"/>
              <a:buAutoNum type="arabicPeriod"/>
            </a:pPr>
            <a:r>
              <a:rPr lang="en-US" dirty="0">
                <a:solidFill>
                  <a:srgbClr val="002060"/>
                </a:solidFill>
              </a:rPr>
              <a:t>All fixed assets must be appropriately identified by barcodes/ identification tags.</a:t>
            </a:r>
          </a:p>
          <a:p>
            <a:pPr marL="342900" indent="-342900">
              <a:buFont typeface="+mj-lt"/>
              <a:buAutoNum type="arabicPeriod"/>
            </a:pPr>
            <a:r>
              <a:rPr lang="en-US" dirty="0">
                <a:solidFill>
                  <a:srgbClr val="002060"/>
                </a:solidFill>
              </a:rPr>
              <a:t>Disposals of fixed assets must be approved by the appropriate level of senior management.</a:t>
            </a:r>
          </a:p>
          <a:p>
            <a:pPr marL="342900" indent="-342900">
              <a:buFont typeface="+mj-lt"/>
              <a:buAutoNum type="arabicPeriod"/>
            </a:pPr>
            <a:r>
              <a:rPr lang="en-US" dirty="0">
                <a:solidFill>
                  <a:srgbClr val="002060"/>
                </a:solidFill>
              </a:rPr>
              <a:t>Impairment tests must be carried out on assets, when necessary, in accordance with GRAP Standards (GRAP 21 and/or 26).</a:t>
            </a:r>
          </a:p>
          <a:p>
            <a:endParaRPr lang="en-US" sz="1800" b="1" dirty="0">
              <a:solidFill>
                <a:srgbClr val="002060"/>
              </a:solidFill>
            </a:endParaRPr>
          </a:p>
          <a:p>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383456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FIXED ASSETS KEY CONTROLS</a:t>
            </a:r>
          </a:p>
        </p:txBody>
      </p:sp>
      <p:sp>
        <p:nvSpPr>
          <p:cNvPr id="9" name="TextBox 8"/>
          <p:cNvSpPr txBox="1"/>
          <p:nvPr/>
        </p:nvSpPr>
        <p:spPr>
          <a:xfrm>
            <a:off x="304800" y="1143000"/>
            <a:ext cx="7976265" cy="4770537"/>
          </a:xfrm>
          <a:prstGeom prst="rect">
            <a:avLst/>
          </a:prstGeom>
          <a:noFill/>
        </p:spPr>
        <p:txBody>
          <a:bodyPr wrap="square" rtlCol="0">
            <a:spAutoFit/>
          </a:bodyPr>
          <a:lstStyle/>
          <a:p>
            <a:r>
              <a:rPr lang="en-US" sz="2400" b="1" dirty="0">
                <a:solidFill>
                  <a:srgbClr val="002060"/>
                </a:solidFill>
              </a:rPr>
              <a:t>Monthly Assets Key Controls/Procedures:</a:t>
            </a:r>
          </a:p>
          <a:p>
            <a:pPr marL="342900" indent="-342900">
              <a:buFont typeface="+mj-lt"/>
              <a:buAutoNum type="arabicPeriod"/>
            </a:pPr>
            <a:r>
              <a:rPr lang="en-US" sz="2000" dirty="0">
                <a:solidFill>
                  <a:srgbClr val="002060"/>
                </a:solidFill>
              </a:rPr>
              <a:t> </a:t>
            </a:r>
            <a:r>
              <a:rPr lang="en-US" dirty="0">
                <a:solidFill>
                  <a:srgbClr val="002060"/>
                </a:solidFill>
              </a:rPr>
              <a:t>Monthly counts of fixed assets must be performed by the asset holder and certified to the Head: Asset Management or Senior Management Personnel.</a:t>
            </a:r>
          </a:p>
          <a:p>
            <a:pPr marL="342900" indent="-342900">
              <a:buFont typeface="+mj-lt"/>
              <a:buAutoNum type="arabicPeriod"/>
            </a:pPr>
            <a:r>
              <a:rPr lang="en-US" dirty="0">
                <a:solidFill>
                  <a:srgbClr val="002060"/>
                </a:solidFill>
              </a:rPr>
              <a:t>Any discrepancies between the physical assets and what appears on the fixed asset register must be timeously investigated and addressed accordingly.</a:t>
            </a:r>
          </a:p>
          <a:p>
            <a:pPr marL="342900" indent="-342900">
              <a:buFont typeface="+mj-lt"/>
              <a:buAutoNum type="arabicPeriod"/>
            </a:pPr>
            <a:r>
              <a:rPr lang="en-US" dirty="0">
                <a:solidFill>
                  <a:srgbClr val="002060"/>
                </a:solidFill>
              </a:rPr>
              <a:t>The fixed asset register must be updated with asset disposals and donations of assets received in kind monthly.</a:t>
            </a:r>
          </a:p>
          <a:p>
            <a:pPr marL="342900" indent="-342900">
              <a:buFont typeface="+mj-lt"/>
              <a:buAutoNum type="arabicPeriod"/>
            </a:pPr>
            <a:r>
              <a:rPr lang="en-US" dirty="0">
                <a:solidFill>
                  <a:srgbClr val="002060"/>
                </a:solidFill>
              </a:rPr>
              <a:t>Disposals of fixed assets must be approved by the appropriate level of senior management.</a:t>
            </a:r>
          </a:p>
          <a:p>
            <a:pPr marL="342900" indent="-342900">
              <a:buFont typeface="+mj-lt"/>
              <a:buAutoNum type="arabicPeriod"/>
            </a:pPr>
            <a:r>
              <a:rPr lang="en-US" dirty="0">
                <a:solidFill>
                  <a:srgbClr val="002060"/>
                </a:solidFill>
              </a:rPr>
              <a:t>The Accounting Officer or Senior Management Personnel must monitor and report on progress made with the implementation of a maintenance plan on a monthly basis.</a:t>
            </a:r>
          </a:p>
          <a:p>
            <a:pPr marL="342900" indent="-342900">
              <a:buFont typeface="+mj-lt"/>
              <a:buAutoNum type="arabicPeriod"/>
            </a:pPr>
            <a:r>
              <a:rPr lang="en-US" sz="2000" dirty="0">
                <a:solidFill>
                  <a:srgbClr val="002060"/>
                </a:solidFill>
              </a:rPr>
              <a:t>The method and rates of depreciation used are in accordance with accounting policy and the appropriate GRAP standards.</a:t>
            </a:r>
          </a:p>
          <a:p>
            <a:pPr marL="342900" indent="-342900">
              <a:buFont typeface="+mj-lt"/>
              <a:buAutoNum type="arabicPeriod"/>
            </a:pPr>
            <a:r>
              <a:rPr lang="en-US" sz="2000" dirty="0">
                <a:solidFill>
                  <a:srgbClr val="002060"/>
                </a:solidFill>
              </a:rPr>
              <a:t>A reconciliation of the fixed asset register to the general ledger and the annual financial statements must be performed.</a:t>
            </a:r>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99734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492443"/>
          </a:xfrm>
          <a:prstGeom prst="rect">
            <a:avLst/>
          </a:prstGeom>
          <a:noFill/>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INFRASTRUCTURE ASSETS KEY CONTROLS</a:t>
            </a:r>
          </a:p>
        </p:txBody>
      </p:sp>
      <p:sp>
        <p:nvSpPr>
          <p:cNvPr id="9" name="TextBox 8"/>
          <p:cNvSpPr txBox="1"/>
          <p:nvPr/>
        </p:nvSpPr>
        <p:spPr>
          <a:xfrm>
            <a:off x="304800" y="1143000"/>
            <a:ext cx="7976265" cy="6001643"/>
          </a:xfrm>
          <a:prstGeom prst="rect">
            <a:avLst/>
          </a:prstGeom>
          <a:noFill/>
        </p:spPr>
        <p:txBody>
          <a:bodyPr wrap="square" rtlCol="0">
            <a:spAutoFit/>
          </a:bodyPr>
          <a:lstStyle/>
          <a:p>
            <a:r>
              <a:rPr lang="en-US" sz="2400" b="1" dirty="0">
                <a:solidFill>
                  <a:srgbClr val="002060"/>
                </a:solidFill>
              </a:rPr>
              <a:t>Quarterly/Annual Key Controls/Procedures:</a:t>
            </a:r>
          </a:p>
          <a:p>
            <a:pPr marL="342900" indent="-342900">
              <a:buFont typeface="+mj-lt"/>
              <a:buAutoNum type="arabicPeriod"/>
            </a:pPr>
            <a:r>
              <a:rPr lang="en-US" sz="1800" dirty="0">
                <a:solidFill>
                  <a:srgbClr val="002060"/>
                </a:solidFill>
              </a:rPr>
              <a:t>Quarterly reconciliation of the expenditure per Financial System WIP (GL) Account to the commitments  register must be done.</a:t>
            </a:r>
          </a:p>
          <a:p>
            <a:r>
              <a:rPr lang="en-US" b="1" dirty="0">
                <a:solidFill>
                  <a:srgbClr val="002060"/>
                </a:solidFill>
              </a:rPr>
              <a:t>Annually:</a:t>
            </a:r>
            <a:endParaRPr lang="en-US" sz="1800" b="1" dirty="0">
              <a:solidFill>
                <a:srgbClr val="002060"/>
              </a:solidFill>
            </a:endParaRPr>
          </a:p>
          <a:p>
            <a:pPr marL="342900" indent="-342900">
              <a:buFont typeface="+mj-lt"/>
              <a:buAutoNum type="arabicPeriod"/>
            </a:pPr>
            <a:r>
              <a:rPr lang="en-US" sz="1800" dirty="0">
                <a:solidFill>
                  <a:srgbClr val="002060"/>
                </a:solidFill>
              </a:rPr>
              <a:t>Perform physical verification and conditions assessment of all key existing service delivery infrastructure assets.</a:t>
            </a:r>
          </a:p>
          <a:p>
            <a:pPr marL="342900" indent="-342900">
              <a:buFont typeface="+mj-lt"/>
              <a:buAutoNum type="arabicPeriod"/>
            </a:pPr>
            <a:r>
              <a:rPr lang="en-US" sz="1800" dirty="0">
                <a:solidFill>
                  <a:srgbClr val="002060"/>
                </a:solidFill>
              </a:rPr>
              <a:t>Determine replacement and/or costs of repairs when performing physical verification and conditions assessment</a:t>
            </a:r>
            <a:r>
              <a:rPr lang="en-US" dirty="0">
                <a:solidFill>
                  <a:srgbClr val="002060"/>
                </a:solidFill>
              </a:rPr>
              <a:t>.</a:t>
            </a:r>
          </a:p>
          <a:p>
            <a:pPr marL="342900" indent="-342900">
              <a:buFont typeface="+mj-lt"/>
              <a:buAutoNum type="arabicPeriod"/>
            </a:pPr>
            <a:r>
              <a:rPr lang="en-US" sz="1800" dirty="0">
                <a:solidFill>
                  <a:srgbClr val="002060"/>
                </a:solidFill>
              </a:rPr>
              <a:t>Develop a coordinated and aligned Infrastructure Masterplans that supports the District Development Model (One Plan).</a:t>
            </a:r>
          </a:p>
          <a:p>
            <a:pPr marL="342900" indent="-342900">
              <a:buFont typeface="+mj-lt"/>
              <a:buAutoNum type="arabicPeriod"/>
            </a:pPr>
            <a:r>
              <a:rPr lang="en-US" sz="1800" dirty="0">
                <a:solidFill>
                  <a:srgbClr val="002060"/>
                </a:solidFill>
              </a:rPr>
              <a:t>Develop a proposed infrastructure funding plan using various funding options available to the municipality including grants, borrowings and private developers' contributions</a:t>
            </a:r>
            <a:r>
              <a:rPr lang="en-US" dirty="0">
                <a:solidFill>
                  <a:srgbClr val="002060"/>
                </a:solidFill>
              </a:rPr>
              <a:t>.</a:t>
            </a:r>
          </a:p>
          <a:p>
            <a:pPr marL="342900" indent="-342900">
              <a:buFont typeface="+mj-lt"/>
              <a:buAutoNum type="arabicPeriod"/>
            </a:pPr>
            <a:r>
              <a:rPr lang="en-US" sz="1800" dirty="0">
                <a:solidFill>
                  <a:srgbClr val="002060"/>
                </a:solidFill>
              </a:rPr>
              <a:t>Maintain a balance between prioritizing social and economic development when planning and executing infrastructure projects within a budget period.</a:t>
            </a:r>
          </a:p>
          <a:p>
            <a:pPr marL="342900" indent="-342900">
              <a:buFont typeface="+mj-lt"/>
              <a:buAutoNum type="arabicPeriod"/>
            </a:pPr>
            <a:r>
              <a:rPr lang="en-US" sz="1800" dirty="0">
                <a:solidFill>
                  <a:srgbClr val="002060"/>
                </a:solidFill>
              </a:rPr>
              <a:t>Develop operation and maintenance plans for infrastructure assets in line with the design and life span (Asset Life Cycle)</a:t>
            </a:r>
            <a:r>
              <a:rPr lang="en-US" dirty="0">
                <a:solidFill>
                  <a:srgbClr val="002060"/>
                </a:solidFill>
              </a:rPr>
              <a:t>.</a:t>
            </a:r>
          </a:p>
          <a:p>
            <a:pPr marL="342900" indent="-342900">
              <a:buFont typeface="+mj-lt"/>
              <a:buAutoNum type="arabicPeriod"/>
            </a:pPr>
            <a:r>
              <a:rPr lang="en-US" sz="1800" dirty="0">
                <a:solidFill>
                  <a:srgbClr val="002060"/>
                </a:solidFill>
              </a:rPr>
              <a:t>Budget for repairs and maintenance of assets in line with the maintenance plans (Planned maintenance) rather than only reacting to breakdowns.</a:t>
            </a:r>
          </a:p>
          <a:p>
            <a:endParaRPr lang="en-US" sz="1800" dirty="0">
              <a:solidFill>
                <a:srgbClr val="002060"/>
              </a:solidFill>
            </a:endParaRPr>
          </a:p>
          <a:p>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179052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492443"/>
          </a:xfrm>
          <a:prstGeom prst="rect">
            <a:avLst/>
          </a:prstGeom>
          <a:noFill/>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INFRASTRUCTURE ASSETS KEY CONTROLS</a:t>
            </a:r>
          </a:p>
        </p:txBody>
      </p:sp>
      <p:sp>
        <p:nvSpPr>
          <p:cNvPr id="9" name="TextBox 8"/>
          <p:cNvSpPr txBox="1"/>
          <p:nvPr/>
        </p:nvSpPr>
        <p:spPr>
          <a:xfrm>
            <a:off x="304800" y="1143000"/>
            <a:ext cx="7976265" cy="5078313"/>
          </a:xfrm>
          <a:prstGeom prst="rect">
            <a:avLst/>
          </a:prstGeom>
          <a:noFill/>
        </p:spPr>
        <p:txBody>
          <a:bodyPr wrap="square" rtlCol="0">
            <a:spAutoFit/>
          </a:bodyPr>
          <a:lstStyle/>
          <a:p>
            <a:pPr marL="457200" indent="-457200">
              <a:buFont typeface="+mj-lt"/>
              <a:buAutoNum type="arabicPeriod" startAt="8"/>
            </a:pPr>
            <a:r>
              <a:rPr lang="en-US" dirty="0">
                <a:solidFill>
                  <a:srgbClr val="002060"/>
                </a:solidFill>
              </a:rPr>
              <a:t>Project plans/Designs for projects that are put on hold must be reviewed to determine whether they are still useable, where plans are determined not to be useable, the expenditure on those projects must be derecognized and/or impaired from WIP Balance in line with GRAP standards.</a:t>
            </a:r>
          </a:p>
          <a:p>
            <a:pPr marL="457200" indent="-457200">
              <a:buFont typeface="+mj-lt"/>
              <a:buAutoNum type="arabicPeriod" startAt="8"/>
            </a:pPr>
            <a:r>
              <a:rPr lang="en-US" dirty="0">
                <a:solidFill>
                  <a:srgbClr val="002060"/>
                </a:solidFill>
              </a:rPr>
              <a:t>Ensure that there is an integrated plan that links Key Service Delivery Infrastructure Assets to the Municipality's Revenue Enhancement and Debt Collection Strategy which includes at the minimum the following:</a:t>
            </a:r>
          </a:p>
          <a:p>
            <a:pPr marL="857250" lvl="1" indent="-400050">
              <a:buAutoNum type="romanLcParenBoth"/>
            </a:pPr>
            <a:r>
              <a:rPr lang="en-US" dirty="0">
                <a:solidFill>
                  <a:srgbClr val="002060"/>
                </a:solidFill>
              </a:rPr>
              <a:t>Involvement of the finance asset management unit from planning, execution to completion of projects.</a:t>
            </a:r>
          </a:p>
          <a:p>
            <a:pPr marL="857250" lvl="1" indent="-400050">
              <a:buAutoNum type="romanLcParenBoth"/>
            </a:pPr>
            <a:r>
              <a:rPr lang="en-US" dirty="0">
                <a:solidFill>
                  <a:srgbClr val="002060"/>
                </a:solidFill>
              </a:rPr>
              <a:t>Involvement of revenue management unit when connecting communities to the municipal services.</a:t>
            </a:r>
          </a:p>
          <a:p>
            <a:pPr marL="857250" lvl="1" indent="-400050">
              <a:buAutoNum type="romanLcParenBoth"/>
            </a:pPr>
            <a:r>
              <a:rPr lang="en-US" dirty="0">
                <a:solidFill>
                  <a:srgbClr val="002060"/>
                </a:solidFill>
              </a:rPr>
              <a:t>Identifying communities that are served/supplied by specific infrastructure asset through meter audits, zoning and bulk metering to monitor variances between purchased/supplied and billed consumption including Free Basic Services and distribution losses.</a:t>
            </a:r>
          </a:p>
          <a:p>
            <a:pPr marL="857250" lvl="1" indent="-400050">
              <a:buAutoNum type="romanLcParenBoth"/>
            </a:pPr>
            <a:r>
              <a:rPr lang="en-US" dirty="0">
                <a:solidFill>
                  <a:srgbClr val="002060"/>
                </a:solidFill>
              </a:rPr>
              <a:t>Determining which assets produces maximum revenue for the municipality and prioritize them during budget processes.</a:t>
            </a:r>
          </a:p>
          <a:p>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356494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492443"/>
          </a:xfrm>
          <a:prstGeom prst="rect">
            <a:avLst/>
          </a:prstGeom>
          <a:noFill/>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INFRASTRUCTURE ASSETS KEY CONTROLS</a:t>
            </a:r>
          </a:p>
        </p:txBody>
      </p:sp>
      <p:sp>
        <p:nvSpPr>
          <p:cNvPr id="9" name="TextBox 8"/>
          <p:cNvSpPr txBox="1"/>
          <p:nvPr/>
        </p:nvSpPr>
        <p:spPr>
          <a:xfrm>
            <a:off x="304800" y="1143000"/>
            <a:ext cx="7976265" cy="5755422"/>
          </a:xfrm>
          <a:prstGeom prst="rect">
            <a:avLst/>
          </a:prstGeom>
          <a:noFill/>
        </p:spPr>
        <p:txBody>
          <a:bodyPr wrap="square" rtlCol="0">
            <a:spAutoFit/>
          </a:bodyPr>
          <a:lstStyle/>
          <a:p>
            <a:r>
              <a:rPr lang="en-US" sz="2000" b="1" dirty="0">
                <a:solidFill>
                  <a:srgbClr val="002060"/>
                </a:solidFill>
              </a:rPr>
              <a:t>Daily/Monthly Assets Key Controls/Procedures:</a:t>
            </a:r>
          </a:p>
          <a:p>
            <a:pPr marL="342900" indent="-342900">
              <a:buFont typeface="+mj-lt"/>
              <a:buAutoNum type="arabicPeriod"/>
            </a:pPr>
            <a:r>
              <a:rPr lang="en-US" sz="2000" dirty="0">
                <a:solidFill>
                  <a:srgbClr val="002060"/>
                </a:solidFill>
              </a:rPr>
              <a:t> </a:t>
            </a:r>
            <a:r>
              <a:rPr lang="en-US" b="1" dirty="0">
                <a:solidFill>
                  <a:srgbClr val="002060"/>
                </a:solidFill>
              </a:rPr>
              <a:t>The Unconfirmed WIP report must be cleared up to ensure that all supporting documentation are available for asset capitalization. (Daily).</a:t>
            </a:r>
          </a:p>
          <a:p>
            <a:pPr marL="342900" indent="-342900">
              <a:buFont typeface="+mj-lt"/>
              <a:buAutoNum type="arabicPeriod"/>
            </a:pPr>
            <a:r>
              <a:rPr lang="en-US" dirty="0">
                <a:solidFill>
                  <a:srgbClr val="002060"/>
                </a:solidFill>
              </a:rPr>
              <a:t>Gate control approvals and supporting documentation must be uploaded on the Asset Management System by project managers.</a:t>
            </a:r>
          </a:p>
          <a:p>
            <a:pPr marL="342900" indent="-342900">
              <a:buFont typeface="+mj-lt"/>
              <a:buAutoNum type="arabicPeriod"/>
            </a:pPr>
            <a:r>
              <a:rPr lang="en-US" dirty="0">
                <a:solidFill>
                  <a:srgbClr val="002060"/>
                </a:solidFill>
              </a:rPr>
              <a:t>Regular review of the information on the Asset Management System to the supporting documentation must be done by the Project Executives.</a:t>
            </a:r>
          </a:p>
          <a:p>
            <a:pPr marL="342900" indent="-342900">
              <a:buFont typeface="+mj-lt"/>
              <a:buAutoNum type="arabicPeriod"/>
            </a:pPr>
            <a:r>
              <a:rPr lang="en-US" dirty="0">
                <a:solidFill>
                  <a:srgbClr val="002060"/>
                </a:solidFill>
              </a:rPr>
              <a:t>Monthly reconciliation of the financial information on the Asset Management System, Project Registers and financial system must be done.</a:t>
            </a:r>
          </a:p>
          <a:p>
            <a:pPr marL="342900" indent="-342900">
              <a:buFont typeface="+mj-lt"/>
              <a:buAutoNum type="arabicPeriod"/>
            </a:pPr>
            <a:r>
              <a:rPr lang="en-US" dirty="0">
                <a:solidFill>
                  <a:srgbClr val="002060"/>
                </a:solidFill>
              </a:rPr>
              <a:t>The Chief Strategy Officer or Senior Management Personnel must submit a monthly report to the accounting officer on the implementation and monitoring of CIDMs.</a:t>
            </a:r>
          </a:p>
          <a:p>
            <a:pPr marL="342900" indent="-342900">
              <a:buFont typeface="+mj-lt"/>
              <a:buAutoNum type="arabicPeriod"/>
            </a:pPr>
            <a:r>
              <a:rPr lang="en-US" dirty="0">
                <a:solidFill>
                  <a:srgbClr val="002060"/>
                </a:solidFill>
              </a:rPr>
              <a:t>Where there are challenges in the implementation of key projects, a report of the list of projects that are falling and/or have fallen behind   schedule must be prepared detailing the reasons for falling behind, the corrective measures taken and/or to be taken and the revised project completion dates.</a:t>
            </a:r>
          </a:p>
          <a:p>
            <a:pPr marL="342900" indent="-342900">
              <a:buFont typeface="+mj-lt"/>
              <a:buAutoNum type="arabicPeriod"/>
            </a:pPr>
            <a:r>
              <a:rPr lang="en-US" dirty="0">
                <a:solidFill>
                  <a:srgbClr val="002060"/>
                </a:solidFill>
              </a:rPr>
              <a:t>The Head Infrastructure Management must monitor and report to the accounting officer progress made with the implementation of a maintenance plan monthly.</a:t>
            </a:r>
          </a:p>
          <a:p>
            <a:pPr marL="342900" indent="-342900">
              <a:buFont typeface="+mj-lt"/>
              <a:buAutoNum type="arabicPeriod"/>
            </a:pPr>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387821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492443"/>
          </a:xfrm>
          <a:prstGeom prst="rect">
            <a:avLst/>
          </a:prstGeom>
          <a:noFill/>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INFRASTRUCTURE ASSETS KEY CONTROLS</a:t>
            </a:r>
          </a:p>
        </p:txBody>
      </p:sp>
      <p:sp>
        <p:nvSpPr>
          <p:cNvPr id="9" name="TextBox 8"/>
          <p:cNvSpPr txBox="1"/>
          <p:nvPr/>
        </p:nvSpPr>
        <p:spPr>
          <a:xfrm>
            <a:off x="304800" y="1143000"/>
            <a:ext cx="7976265" cy="5632311"/>
          </a:xfrm>
          <a:prstGeom prst="rect">
            <a:avLst/>
          </a:prstGeom>
          <a:noFill/>
        </p:spPr>
        <p:txBody>
          <a:bodyPr wrap="square" rtlCol="0">
            <a:spAutoFit/>
          </a:bodyPr>
          <a:lstStyle/>
          <a:p>
            <a:pPr marL="342900" indent="-342900">
              <a:buFont typeface="+mj-lt"/>
              <a:buAutoNum type="arabicPeriod" startAt="8"/>
            </a:pPr>
            <a:r>
              <a:rPr lang="en-US" dirty="0">
                <a:solidFill>
                  <a:srgbClr val="002060"/>
                </a:solidFill>
              </a:rPr>
              <a:t>Monthly reports on the performance monitoring of consultants must be submitted to the accounting officer.</a:t>
            </a:r>
          </a:p>
          <a:p>
            <a:pPr marL="342900" indent="-342900">
              <a:buFont typeface="+mj-lt"/>
              <a:buAutoNum type="arabicPeriod" startAt="8"/>
            </a:pPr>
            <a:r>
              <a:rPr lang="en-US" dirty="0">
                <a:solidFill>
                  <a:srgbClr val="002060"/>
                </a:solidFill>
              </a:rPr>
              <a:t>A report providing the list of contractors and consultants that were penalized for poor performance and actions taken against them for poor or non-performance must be submitted to the accounting officer.</a:t>
            </a:r>
          </a:p>
          <a:p>
            <a:pPr marL="342900" indent="-342900">
              <a:buFont typeface="+mj-lt"/>
              <a:buAutoNum type="arabicPeriod" startAt="8"/>
            </a:pPr>
            <a:r>
              <a:rPr lang="en-US" dirty="0">
                <a:solidFill>
                  <a:srgbClr val="002060"/>
                </a:solidFill>
              </a:rPr>
              <a:t>The WIP Vote must be cleaned up to ensure that:</a:t>
            </a:r>
          </a:p>
          <a:p>
            <a:pPr marL="857250" lvl="1" indent="-400050">
              <a:buAutoNum type="romanLcParenBoth"/>
            </a:pPr>
            <a:r>
              <a:rPr lang="en-US" dirty="0">
                <a:solidFill>
                  <a:srgbClr val="002060"/>
                </a:solidFill>
              </a:rPr>
              <a:t>Projects that included/includes an element of repairs and maintenance are assessed  and treated in accordance with the GRAP as either Capital or Repairs and Maintenance (Where necessary journals must be passed to correct misclassification between Repairs and Maintenance and capital expenditure).</a:t>
            </a:r>
          </a:p>
          <a:p>
            <a:pPr marL="857250" lvl="1" indent="-400050">
              <a:buAutoNum type="romanLcParenBoth"/>
            </a:pPr>
            <a:r>
              <a:rPr lang="en-US" dirty="0">
                <a:solidFill>
                  <a:srgbClr val="002060"/>
                </a:solidFill>
              </a:rPr>
              <a:t>Completed projects are capitalized as and when they are completed.</a:t>
            </a:r>
          </a:p>
          <a:p>
            <a:pPr marL="400050" indent="-400050">
              <a:buAutoNum type="arabicPeriod" startAt="8"/>
            </a:pPr>
            <a:r>
              <a:rPr lang="en-US" dirty="0">
                <a:solidFill>
                  <a:srgbClr val="002060"/>
                </a:solidFill>
              </a:rPr>
              <a:t>The Project Executives must ensure that payments are not processed without the monthly progress/close out reports including QS/Engineer measurements and valuation reports and/or completion certificates, final accounts and statements from consultants for completed projects.</a:t>
            </a:r>
          </a:p>
          <a:p>
            <a:pPr marL="400050" indent="-400050">
              <a:buAutoNum type="arabicPeriod" startAt="8"/>
            </a:pPr>
            <a:r>
              <a:rPr lang="en-US" dirty="0">
                <a:solidFill>
                  <a:srgbClr val="002060"/>
                </a:solidFill>
              </a:rPr>
              <a:t>The Project Executives must ensure that 10 % of payments to consultants are retained/withheld until As Built Drawings are submitted to the GIS Unit.</a:t>
            </a:r>
          </a:p>
          <a:p>
            <a:pPr lvl="1"/>
            <a:endParaRPr lang="en-US" dirty="0">
              <a:solidFill>
                <a:srgbClr val="002060"/>
              </a:solidFill>
            </a:endParaRPr>
          </a:p>
          <a:p>
            <a:pPr lvl="1"/>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1363289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492443"/>
          </a:xfrm>
          <a:prstGeom prst="rect">
            <a:avLst/>
          </a:prstGeom>
          <a:noFill/>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INFRASTRUCTURE ASSETS KEY CONTROLS</a:t>
            </a:r>
          </a:p>
        </p:txBody>
      </p:sp>
      <p:sp>
        <p:nvSpPr>
          <p:cNvPr id="9" name="TextBox 8"/>
          <p:cNvSpPr txBox="1"/>
          <p:nvPr/>
        </p:nvSpPr>
        <p:spPr>
          <a:xfrm>
            <a:off x="304800" y="1143000"/>
            <a:ext cx="7976265" cy="5724644"/>
          </a:xfrm>
          <a:prstGeom prst="rect">
            <a:avLst/>
          </a:prstGeom>
          <a:noFill/>
        </p:spPr>
        <p:txBody>
          <a:bodyPr wrap="square" rtlCol="0">
            <a:spAutoFit/>
          </a:bodyPr>
          <a:lstStyle/>
          <a:p>
            <a:r>
              <a:rPr lang="en-US" sz="2000" b="1" dirty="0">
                <a:solidFill>
                  <a:srgbClr val="002060"/>
                </a:solidFill>
              </a:rPr>
              <a:t>Continuous Assets Key Controls/Procedures:</a:t>
            </a:r>
          </a:p>
          <a:p>
            <a:pPr marL="342900" indent="-342900">
              <a:buFont typeface="+mj-lt"/>
              <a:buAutoNum type="arabicPeriod"/>
            </a:pPr>
            <a:r>
              <a:rPr lang="en-US" sz="2000" dirty="0">
                <a:solidFill>
                  <a:srgbClr val="002060"/>
                </a:solidFill>
              </a:rPr>
              <a:t>The WIP and; repairs and maintenance GL Accounts must be reviewed to ensure that:</a:t>
            </a:r>
          </a:p>
          <a:p>
            <a:pPr marL="857250" lvl="1" indent="-400050">
              <a:buAutoNum type="romanLcParenBoth"/>
            </a:pPr>
            <a:r>
              <a:rPr lang="en-US" dirty="0">
                <a:solidFill>
                  <a:srgbClr val="002060"/>
                </a:solidFill>
              </a:rPr>
              <a:t>Cancelled/discontinued projects are write-off/impaired.</a:t>
            </a:r>
          </a:p>
          <a:p>
            <a:pPr marL="857250" lvl="1" indent="-400050">
              <a:buAutoNum type="romanLcParenBoth"/>
            </a:pPr>
            <a:r>
              <a:rPr lang="en-US" dirty="0">
                <a:solidFill>
                  <a:srgbClr val="002060"/>
                </a:solidFill>
              </a:rPr>
              <a:t>Projects that are repairs and maintenance in nature are transferred to operating expenditure.</a:t>
            </a:r>
          </a:p>
          <a:p>
            <a:pPr marL="857250" lvl="1" indent="-400050">
              <a:buAutoNum type="romanLcParenBoth"/>
            </a:pPr>
            <a:r>
              <a:rPr lang="en-US" dirty="0">
                <a:solidFill>
                  <a:srgbClr val="002060"/>
                </a:solidFill>
              </a:rPr>
              <a:t>Refurbishments and rehabilitation costs are capitalized.</a:t>
            </a:r>
          </a:p>
          <a:p>
            <a:pPr marL="400050" indent="-400050">
              <a:buAutoNum type="arabicPeriod"/>
            </a:pPr>
            <a:r>
              <a:rPr lang="en-US" dirty="0">
                <a:solidFill>
                  <a:srgbClr val="002060"/>
                </a:solidFill>
              </a:rPr>
              <a:t>Project Managers must involve the finance asset management unit from planning, execution to completion of projects.</a:t>
            </a:r>
          </a:p>
          <a:p>
            <a:pPr marL="400050" indent="-400050">
              <a:buAutoNum type="arabicPeriod"/>
            </a:pPr>
            <a:r>
              <a:rPr lang="en-US" dirty="0">
                <a:solidFill>
                  <a:srgbClr val="002060"/>
                </a:solidFill>
              </a:rPr>
              <a:t>Project Managers must involve revenue management unit when connecting communities to the municipal services.</a:t>
            </a:r>
          </a:p>
          <a:p>
            <a:pPr marL="400050" indent="-400050">
              <a:buAutoNum type="arabicPeriod"/>
            </a:pPr>
            <a:r>
              <a:rPr lang="en-US" dirty="0">
                <a:solidFill>
                  <a:srgbClr val="002060"/>
                </a:solidFill>
              </a:rPr>
              <a:t>Strategy Office working with Finance Revenue and Asset Management Unit and Trading Services must identify communities that are served/supplied by specific infrastructure asset through meter audits, zoning and bulk metering to monitor variances between purchased/supplied and billed consumption including Free Basic Services and distribution losses.</a:t>
            </a:r>
          </a:p>
          <a:p>
            <a:pPr marL="400050" indent="-400050">
              <a:buAutoNum type="arabicPeriod"/>
            </a:pPr>
            <a:r>
              <a:rPr lang="en-US" dirty="0">
                <a:solidFill>
                  <a:srgbClr val="002060"/>
                </a:solidFill>
              </a:rPr>
              <a:t>Strategy Office working with Finance Revenue and Asset Management Unit and Trading Services must determine which assets produces maximum revenue for the municipality and prioritize them during budget processes.</a:t>
            </a:r>
          </a:p>
          <a:p>
            <a:pPr marL="857250" lvl="1" indent="-400050">
              <a:buAutoNum type="romanLcParenBoth"/>
            </a:pPr>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1054857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INVENTORY KEY CONTROLS</a:t>
            </a:r>
          </a:p>
        </p:txBody>
      </p:sp>
      <p:sp>
        <p:nvSpPr>
          <p:cNvPr id="9" name="TextBox 8"/>
          <p:cNvSpPr txBox="1"/>
          <p:nvPr/>
        </p:nvSpPr>
        <p:spPr>
          <a:xfrm>
            <a:off x="304800" y="1143000"/>
            <a:ext cx="7976265" cy="5478423"/>
          </a:xfrm>
          <a:prstGeom prst="rect">
            <a:avLst/>
          </a:prstGeom>
          <a:noFill/>
        </p:spPr>
        <p:txBody>
          <a:bodyPr wrap="square" rtlCol="0">
            <a:spAutoFit/>
          </a:bodyPr>
          <a:lstStyle/>
          <a:p>
            <a:r>
              <a:rPr lang="en-US" sz="2400" b="1" dirty="0">
                <a:solidFill>
                  <a:srgbClr val="002060"/>
                </a:solidFill>
              </a:rPr>
              <a:t>Annual/Continuous Key Controls/Procedures:</a:t>
            </a:r>
          </a:p>
          <a:p>
            <a:pPr marL="457200" indent="-457200">
              <a:buFont typeface="+mj-lt"/>
              <a:buAutoNum type="arabicPeriod"/>
            </a:pPr>
            <a:r>
              <a:rPr lang="en-US" dirty="0">
                <a:solidFill>
                  <a:srgbClr val="002060"/>
                </a:solidFill>
              </a:rPr>
              <a:t>The Municipality’s inventory management policy must be reviewed and updated to comply with the National Treasury Inventory Management Framework and GRAP 12 (Annually).</a:t>
            </a:r>
            <a:endParaRPr lang="en-US" sz="2400" b="1" dirty="0">
              <a:solidFill>
                <a:srgbClr val="002060"/>
              </a:solidFill>
            </a:endParaRPr>
          </a:p>
          <a:p>
            <a:pPr marL="342900" indent="-342900">
              <a:buFont typeface="+mj-lt"/>
              <a:buAutoNum type="arabicPeriod"/>
            </a:pPr>
            <a:r>
              <a:rPr lang="en-US" sz="2000" dirty="0">
                <a:solidFill>
                  <a:srgbClr val="002060"/>
                </a:solidFill>
              </a:rPr>
              <a:t> </a:t>
            </a:r>
            <a:r>
              <a:rPr lang="en-US" dirty="0">
                <a:solidFill>
                  <a:srgbClr val="002060"/>
                </a:solidFill>
              </a:rPr>
              <a:t>Inventory must be appropriately safeguarded to prevent theft and damage (Continuous).</a:t>
            </a:r>
          </a:p>
          <a:p>
            <a:pPr marL="342900" indent="-342900">
              <a:buFont typeface="+mj-lt"/>
              <a:buAutoNum type="arabicPeriod"/>
            </a:pPr>
            <a:endParaRPr lang="en-US" sz="1800" b="1" dirty="0">
              <a:solidFill>
                <a:srgbClr val="002060"/>
              </a:solidFill>
            </a:endParaRPr>
          </a:p>
          <a:p>
            <a:r>
              <a:rPr lang="en-US" sz="1800" b="1" dirty="0">
                <a:solidFill>
                  <a:srgbClr val="002060"/>
                </a:solidFill>
              </a:rPr>
              <a:t>Monthly Assets Key Controls/Procedures:</a:t>
            </a:r>
          </a:p>
          <a:p>
            <a:pPr marL="342900" indent="-342900">
              <a:buFont typeface="+mj-lt"/>
              <a:buAutoNum type="arabicPeriod"/>
            </a:pPr>
            <a:r>
              <a:rPr lang="en-US" sz="1800" dirty="0">
                <a:solidFill>
                  <a:srgbClr val="002060"/>
                </a:solidFill>
              </a:rPr>
              <a:t>Implementation of the inventory management policy must be closely monitored.</a:t>
            </a:r>
          </a:p>
          <a:p>
            <a:pPr marL="342900" indent="-342900">
              <a:buFont typeface="+mj-lt"/>
              <a:buAutoNum type="arabicPeriod"/>
            </a:pPr>
            <a:r>
              <a:rPr lang="en-US" sz="1800" dirty="0">
                <a:solidFill>
                  <a:srgbClr val="002060"/>
                </a:solidFill>
              </a:rPr>
              <a:t>Key inventory management personnel positions must be filled to ensure effective management of stock.</a:t>
            </a:r>
          </a:p>
          <a:p>
            <a:pPr marL="342900" indent="-342900">
              <a:buFont typeface="+mj-lt"/>
              <a:buAutoNum type="arabicPeriod"/>
            </a:pPr>
            <a:r>
              <a:rPr lang="en-US" sz="1800" dirty="0">
                <a:solidFill>
                  <a:srgbClr val="002060"/>
                </a:solidFill>
              </a:rPr>
              <a:t>Inventory counts must be performed monthly, and discrepancies must be timeously investigated and resolved</a:t>
            </a:r>
            <a:r>
              <a:rPr lang="en-US" dirty="0">
                <a:solidFill>
                  <a:srgbClr val="002060"/>
                </a:solidFill>
              </a:rPr>
              <a:t>.</a:t>
            </a:r>
          </a:p>
          <a:p>
            <a:pPr marL="342900" indent="-342900">
              <a:buFont typeface="+mj-lt"/>
              <a:buAutoNum type="arabicPeriod"/>
            </a:pPr>
            <a:r>
              <a:rPr lang="en-US" sz="1800" dirty="0">
                <a:solidFill>
                  <a:srgbClr val="002060"/>
                </a:solidFill>
              </a:rPr>
              <a:t>A reconciliation </a:t>
            </a:r>
            <a:r>
              <a:rPr lang="en-US" dirty="0">
                <a:solidFill>
                  <a:srgbClr val="002060"/>
                </a:solidFill>
              </a:rPr>
              <a:t>must be</a:t>
            </a:r>
            <a:r>
              <a:rPr lang="en-US" sz="1800" dirty="0">
                <a:solidFill>
                  <a:srgbClr val="002060"/>
                </a:solidFill>
              </a:rPr>
              <a:t> performed between the inventory sub-ledger, the general ledger and the annual financial statements.</a:t>
            </a:r>
          </a:p>
          <a:p>
            <a:pPr marL="342900" indent="-342900">
              <a:buFont typeface="+mj-lt"/>
              <a:buAutoNum type="arabicPeriod"/>
            </a:pPr>
            <a:r>
              <a:rPr lang="en-US" sz="1800" dirty="0">
                <a:solidFill>
                  <a:srgbClr val="002060"/>
                </a:solidFill>
              </a:rPr>
              <a:t>Physical Stock on Hand reports on critical stores items must be </a:t>
            </a:r>
            <a:r>
              <a:rPr lang="en-US" dirty="0">
                <a:solidFill>
                  <a:srgbClr val="002060"/>
                </a:solidFill>
              </a:rPr>
              <a:t>closely monitored </a:t>
            </a:r>
            <a:r>
              <a:rPr lang="en-US" sz="1800" dirty="0">
                <a:solidFill>
                  <a:srgbClr val="002060"/>
                </a:solidFill>
              </a:rPr>
              <a:t>to prevent/limit stockouts and overstocking.</a:t>
            </a:r>
          </a:p>
          <a:p>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336889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
        <p:nvSpPr>
          <p:cNvPr id="7" name="TextBox 6"/>
          <p:cNvSpPr txBox="1"/>
          <p:nvPr/>
        </p:nvSpPr>
        <p:spPr>
          <a:xfrm>
            <a:off x="533400" y="457201"/>
            <a:ext cx="7214930" cy="769441"/>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              OVERVIEW</a:t>
            </a:r>
          </a:p>
        </p:txBody>
      </p:sp>
      <p:sp>
        <p:nvSpPr>
          <p:cNvPr id="9" name="TextBox 8"/>
          <p:cNvSpPr txBox="1"/>
          <p:nvPr/>
        </p:nvSpPr>
        <p:spPr>
          <a:xfrm>
            <a:off x="381000" y="1143000"/>
            <a:ext cx="8382000" cy="4616648"/>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Definition and recognition criteria.</a:t>
            </a:r>
          </a:p>
          <a:p>
            <a:pPr marL="457200" indent="-457200">
              <a:buFont typeface="+mj-lt"/>
              <a:buAutoNum type="arabicPeriod"/>
            </a:pPr>
            <a:r>
              <a:rPr lang="en-US" sz="2000" dirty="0">
                <a:latin typeface="Arial" panose="020B0604020202020204" pitchFamily="34" charset="0"/>
                <a:cs typeface="Arial" panose="020B0604020202020204" pitchFamily="34" charset="0"/>
              </a:rPr>
              <a:t>GRAP Classification of Assets.</a:t>
            </a:r>
          </a:p>
          <a:p>
            <a:pPr marL="457200" indent="-457200">
              <a:buFont typeface="+mj-lt"/>
              <a:buAutoNum type="arabicPeriod"/>
            </a:pPr>
            <a:r>
              <a:rPr lang="en-US" sz="2000" dirty="0">
                <a:latin typeface="Arial" panose="020B0604020202020204" pitchFamily="34" charset="0"/>
                <a:cs typeface="Arial" panose="020B0604020202020204" pitchFamily="34" charset="0"/>
              </a:rPr>
              <a:t>Legal Requirements.</a:t>
            </a:r>
          </a:p>
          <a:p>
            <a:pPr marL="457200" indent="-457200">
              <a:buFont typeface="+mj-lt"/>
              <a:buAutoNum type="arabicPeriod"/>
            </a:pPr>
            <a:r>
              <a:rPr lang="en-US" sz="2000" dirty="0">
                <a:latin typeface="Arial" panose="020B0604020202020204" pitchFamily="34" charset="0"/>
                <a:cs typeface="Arial" panose="020B0604020202020204" pitchFamily="34" charset="0"/>
              </a:rPr>
              <a:t>GRAP Requirements.</a:t>
            </a:r>
          </a:p>
          <a:p>
            <a:pPr marL="457200" indent="-457200">
              <a:buFont typeface="+mj-lt"/>
              <a:buAutoNum type="arabicPeriod"/>
            </a:pPr>
            <a:r>
              <a:rPr lang="en-US" sz="2000" dirty="0">
                <a:latin typeface="Arial" panose="020B0604020202020204" pitchFamily="34" charset="0"/>
                <a:cs typeface="Arial" panose="020B0604020202020204" pitchFamily="34" charset="0"/>
              </a:rPr>
              <a:t>AFS Assertions.</a:t>
            </a:r>
          </a:p>
          <a:p>
            <a:pPr marL="457200" indent="-457200">
              <a:buFont typeface="+mj-lt"/>
              <a:buAutoNum type="arabicPeriod"/>
            </a:pPr>
            <a:r>
              <a:rPr lang="en-US" sz="2000" dirty="0">
                <a:latin typeface="Arial" panose="020B0604020202020204" pitchFamily="34" charset="0"/>
                <a:cs typeface="Arial" panose="020B0604020202020204" pitchFamily="34" charset="0"/>
              </a:rPr>
              <a:t>Risks.</a:t>
            </a:r>
          </a:p>
          <a:p>
            <a:pPr marL="457200" indent="-457200">
              <a:buFont typeface="+mj-lt"/>
              <a:buAutoNum type="arabicPeriod"/>
            </a:pPr>
            <a:r>
              <a:rPr lang="en-US" sz="2000" dirty="0">
                <a:latin typeface="Arial" panose="020B0604020202020204" pitchFamily="34" charset="0"/>
                <a:cs typeface="Arial" panose="020B0604020202020204" pitchFamily="34" charset="0"/>
              </a:rPr>
              <a:t>Key Controls.</a:t>
            </a:r>
          </a:p>
          <a:p>
            <a:pPr marL="971550" lvl="1" indent="-514350">
              <a:buAutoNum type="romanLcParenBoth"/>
            </a:pPr>
            <a:r>
              <a:rPr lang="en-US" sz="2000" dirty="0">
                <a:latin typeface="Arial" panose="020B0604020202020204" pitchFamily="34" charset="0"/>
                <a:cs typeface="Arial" panose="020B0604020202020204" pitchFamily="34" charset="0"/>
              </a:rPr>
              <a:t>Fixed Assets.</a:t>
            </a:r>
          </a:p>
          <a:p>
            <a:pPr marL="971550" lvl="1" indent="-514350">
              <a:buAutoNum type="romanLcParenBoth"/>
            </a:pPr>
            <a:r>
              <a:rPr lang="en-US" sz="2000" dirty="0">
                <a:latin typeface="Arial" panose="020B0604020202020204" pitchFamily="34" charset="0"/>
                <a:cs typeface="Arial" panose="020B0604020202020204" pitchFamily="34" charset="0"/>
              </a:rPr>
              <a:t>Infrastructure/Key Service Delivery Assets.</a:t>
            </a:r>
          </a:p>
          <a:p>
            <a:pPr marL="971550" lvl="1" indent="-514350">
              <a:buAutoNum type="romanLcParenBoth"/>
            </a:pPr>
            <a:r>
              <a:rPr lang="en-US" sz="2000" dirty="0">
                <a:latin typeface="Arial" panose="020B0604020202020204" pitchFamily="34" charset="0"/>
                <a:cs typeface="Arial" panose="020B0604020202020204" pitchFamily="34" charset="0"/>
              </a:rPr>
              <a:t>Inventory.</a:t>
            </a:r>
          </a:p>
          <a:p>
            <a:pPr marL="971550" lvl="1" indent="-514350">
              <a:buAutoNum type="romanLcParenBoth"/>
            </a:pPr>
            <a:r>
              <a:rPr lang="en-US" sz="2000" dirty="0">
                <a:latin typeface="Arial" panose="020B0604020202020204" pitchFamily="34" charset="0"/>
                <a:cs typeface="Arial" panose="020B0604020202020204" pitchFamily="34" charset="0"/>
              </a:rPr>
              <a:t>Accounts Receivables.</a:t>
            </a:r>
          </a:p>
          <a:p>
            <a:pPr marL="971550" lvl="1" indent="-514350">
              <a:buAutoNum type="romanLcParenBoth"/>
            </a:pPr>
            <a:r>
              <a:rPr lang="en-US" sz="2000" dirty="0">
                <a:latin typeface="Arial" panose="020B0604020202020204" pitchFamily="34" charset="0"/>
                <a:cs typeface="Arial" panose="020B0604020202020204" pitchFamily="34" charset="0"/>
              </a:rPr>
              <a:t>Bank and Cash.</a:t>
            </a:r>
          </a:p>
          <a:p>
            <a:pPr marL="971550" lvl="1" indent="-514350">
              <a:buAutoNum type="romanLcParenBoth"/>
            </a:pPr>
            <a:r>
              <a:rPr lang="en-US" sz="2000" dirty="0">
                <a:latin typeface="Arial" panose="020B0604020202020204" pitchFamily="34" charset="0"/>
                <a:cs typeface="Arial" panose="020B0604020202020204" pitchFamily="34" charset="0"/>
              </a:rPr>
              <a:t>Other Assets.</a:t>
            </a:r>
          </a:p>
          <a:p>
            <a:endParaRPr lang="en-US" sz="2000" dirty="0">
              <a:latin typeface="Arial" panose="020B0604020202020204" pitchFamily="34" charset="0"/>
              <a:cs typeface="Arial" panose="020B0604020202020204" pitchFamily="34" charset="0"/>
            </a:endParaRP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406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INVENTORY KEY CONTROLS</a:t>
            </a:r>
          </a:p>
        </p:txBody>
      </p:sp>
      <p:sp>
        <p:nvSpPr>
          <p:cNvPr id="9" name="TextBox 8"/>
          <p:cNvSpPr txBox="1"/>
          <p:nvPr/>
        </p:nvSpPr>
        <p:spPr>
          <a:xfrm>
            <a:off x="304800" y="1143000"/>
            <a:ext cx="7976265" cy="1015663"/>
          </a:xfrm>
          <a:prstGeom prst="rect">
            <a:avLst/>
          </a:prstGeom>
          <a:noFill/>
        </p:spPr>
        <p:txBody>
          <a:bodyPr wrap="square" rtlCol="0">
            <a:spAutoFit/>
          </a:bodyPr>
          <a:lstStyle/>
          <a:p>
            <a:pPr marL="457200" indent="-457200">
              <a:buFont typeface="+mj-lt"/>
              <a:buAutoNum type="arabicPeriod" startAt="6"/>
            </a:pPr>
            <a:r>
              <a:rPr lang="en-US" sz="2000" dirty="0">
                <a:solidFill>
                  <a:srgbClr val="002060"/>
                </a:solidFill>
              </a:rPr>
              <a:t>Variances must be investigated and timeously resolved.</a:t>
            </a:r>
          </a:p>
          <a:p>
            <a:pPr marL="457200" indent="-457200">
              <a:buFont typeface="+mj-lt"/>
              <a:buAutoNum type="arabicPeriod" startAt="6"/>
            </a:pPr>
            <a:r>
              <a:rPr lang="en-US" sz="2000" dirty="0">
                <a:solidFill>
                  <a:srgbClr val="002060"/>
                </a:solidFill>
              </a:rPr>
              <a:t>Estimate of the inventory obsolescence must be assessed on a regular basis.</a:t>
            </a:r>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4124948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492443"/>
          </a:xfrm>
          <a:prstGeom prst="rect">
            <a:avLst/>
          </a:prstGeom>
          <a:noFill/>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ACCOUNTS RECEIVABLES KEY CONTROLS</a:t>
            </a:r>
          </a:p>
        </p:txBody>
      </p:sp>
      <p:sp>
        <p:nvSpPr>
          <p:cNvPr id="9" name="TextBox 8"/>
          <p:cNvSpPr txBox="1"/>
          <p:nvPr/>
        </p:nvSpPr>
        <p:spPr>
          <a:xfrm>
            <a:off x="304800" y="1143000"/>
            <a:ext cx="7976265" cy="5201424"/>
          </a:xfrm>
          <a:prstGeom prst="rect">
            <a:avLst/>
          </a:prstGeom>
          <a:noFill/>
        </p:spPr>
        <p:txBody>
          <a:bodyPr wrap="square" rtlCol="0">
            <a:spAutoFit/>
          </a:bodyPr>
          <a:lstStyle/>
          <a:p>
            <a:r>
              <a:rPr lang="en-US" sz="2400" b="1" dirty="0">
                <a:solidFill>
                  <a:srgbClr val="002060"/>
                </a:solidFill>
              </a:rPr>
              <a:t>Daily and Continuous Key Controls/Procedures:</a:t>
            </a:r>
          </a:p>
          <a:p>
            <a:pPr marL="457200" indent="-457200">
              <a:buFont typeface="+mj-lt"/>
              <a:buAutoNum type="arabicPeriod"/>
            </a:pPr>
            <a:r>
              <a:rPr lang="en-US" dirty="0">
                <a:solidFill>
                  <a:srgbClr val="002060"/>
                </a:solidFill>
              </a:rPr>
              <a:t>Senior personnel must monitor daily that all revenue transactions are recorded accurately and timeously, including direct income.</a:t>
            </a:r>
          </a:p>
          <a:p>
            <a:pPr marL="457200" indent="-457200">
              <a:buFont typeface="+mj-lt"/>
              <a:buAutoNum type="arabicPeriod"/>
            </a:pPr>
            <a:r>
              <a:rPr lang="en-US" sz="2000" dirty="0">
                <a:solidFill>
                  <a:srgbClr val="002060"/>
                </a:solidFill>
              </a:rPr>
              <a:t> </a:t>
            </a:r>
            <a:r>
              <a:rPr lang="en-US" dirty="0">
                <a:solidFill>
                  <a:srgbClr val="002060"/>
                </a:solidFill>
              </a:rPr>
              <a:t>Senior personnel must monitor daily that all unallocated deposits are followed up, investigated and allocated to the appropriate consumer/customer accounts.</a:t>
            </a:r>
          </a:p>
          <a:p>
            <a:pPr marL="457200" indent="-457200">
              <a:buFont typeface="+mj-lt"/>
              <a:buAutoNum type="arabicPeriod"/>
            </a:pPr>
            <a:r>
              <a:rPr lang="en-US" dirty="0">
                <a:solidFill>
                  <a:srgbClr val="002060"/>
                </a:solidFill>
              </a:rPr>
              <a:t>A full systems and information review for the revenue and receivables cycle must be done to identify risks and control weaknesses.</a:t>
            </a:r>
          </a:p>
          <a:p>
            <a:pPr marL="457200" indent="-457200">
              <a:buFont typeface="+mj-lt"/>
              <a:buAutoNum type="arabicPeriod"/>
            </a:pPr>
            <a:r>
              <a:rPr lang="en-US" dirty="0">
                <a:solidFill>
                  <a:srgbClr val="002060"/>
                </a:solidFill>
              </a:rPr>
              <a:t>Design and implement controls to address risks and control weaknesses identified.</a:t>
            </a:r>
          </a:p>
          <a:p>
            <a:pPr marL="457200" indent="-457200">
              <a:buFont typeface="+mj-lt"/>
              <a:buAutoNum type="arabicPeriod"/>
            </a:pPr>
            <a:r>
              <a:rPr lang="en-US" dirty="0">
                <a:solidFill>
                  <a:srgbClr val="002060"/>
                </a:solidFill>
              </a:rPr>
              <a:t>Develop and implement standard operating procedures for billing and revenue management.</a:t>
            </a:r>
          </a:p>
          <a:p>
            <a:pPr marL="457200" indent="-457200">
              <a:buFont typeface="+mj-lt"/>
              <a:buAutoNum type="arabicPeriod"/>
            </a:pPr>
            <a:r>
              <a:rPr lang="en-US" dirty="0">
                <a:solidFill>
                  <a:srgbClr val="002060"/>
                </a:solidFill>
              </a:rPr>
              <a:t>Review, update and implement standard operating procedures on the municipality's credit control and debt collection.</a:t>
            </a:r>
          </a:p>
          <a:p>
            <a:pPr marL="457200" indent="-457200">
              <a:buFont typeface="+mj-lt"/>
              <a:buAutoNum type="arabicPeriod"/>
            </a:pPr>
            <a:r>
              <a:rPr lang="en-US" dirty="0">
                <a:solidFill>
                  <a:srgbClr val="002060"/>
                </a:solidFill>
              </a:rPr>
              <a:t>Review, update and implement revenue enhancement and debt collection strategy.</a:t>
            </a:r>
          </a:p>
          <a:p>
            <a:pPr marL="457200" indent="-457200">
              <a:buFont typeface="+mj-lt"/>
              <a:buAutoNum type="arabicPeriod"/>
            </a:pPr>
            <a:r>
              <a:rPr lang="en-US" dirty="0">
                <a:solidFill>
                  <a:srgbClr val="002060"/>
                </a:solidFill>
              </a:rPr>
              <a:t>Review of the existing policies to ensure compliance with laws and regulations.</a:t>
            </a:r>
          </a:p>
          <a:p>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314420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492443"/>
          </a:xfrm>
          <a:prstGeom prst="rect">
            <a:avLst/>
          </a:prstGeom>
          <a:noFill/>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ACCOUNTS RECEIVABLES KEY CONTROLS</a:t>
            </a:r>
          </a:p>
        </p:txBody>
      </p:sp>
      <p:sp>
        <p:nvSpPr>
          <p:cNvPr id="9" name="TextBox 8"/>
          <p:cNvSpPr txBox="1"/>
          <p:nvPr/>
        </p:nvSpPr>
        <p:spPr>
          <a:xfrm>
            <a:off x="304800" y="1143000"/>
            <a:ext cx="7976265" cy="3785652"/>
          </a:xfrm>
          <a:prstGeom prst="rect">
            <a:avLst/>
          </a:prstGeom>
          <a:noFill/>
        </p:spPr>
        <p:txBody>
          <a:bodyPr wrap="square" rtlCol="0">
            <a:spAutoFit/>
          </a:bodyPr>
          <a:lstStyle/>
          <a:p>
            <a:r>
              <a:rPr lang="en-US" sz="2400" b="1" dirty="0">
                <a:solidFill>
                  <a:srgbClr val="002060"/>
                </a:solidFill>
              </a:rPr>
              <a:t>Monthly Key Controls/Procedures:</a:t>
            </a:r>
          </a:p>
          <a:p>
            <a:pPr marL="457200" indent="-457200">
              <a:buFont typeface="+mj-lt"/>
              <a:buAutoNum type="arabicPeriod"/>
            </a:pPr>
            <a:r>
              <a:rPr lang="en-US" dirty="0">
                <a:solidFill>
                  <a:srgbClr val="002060"/>
                </a:solidFill>
              </a:rPr>
              <a:t>The debtors sub-register must be reconciled to the control account monthly.</a:t>
            </a:r>
          </a:p>
          <a:p>
            <a:pPr marL="457200" indent="-457200">
              <a:buFont typeface="+mj-lt"/>
              <a:buAutoNum type="arabicPeriod"/>
            </a:pPr>
            <a:r>
              <a:rPr lang="en-US" dirty="0">
                <a:solidFill>
                  <a:srgbClr val="002060"/>
                </a:solidFill>
              </a:rPr>
              <a:t>The amount per the debtors age analysis must agree to the amount per the general ledger.</a:t>
            </a:r>
          </a:p>
          <a:p>
            <a:pPr marL="457200" indent="-457200">
              <a:buFont typeface="+mj-lt"/>
              <a:buAutoNum type="arabicPeriod"/>
            </a:pPr>
            <a:r>
              <a:rPr lang="en-US" dirty="0">
                <a:solidFill>
                  <a:srgbClr val="002060"/>
                </a:solidFill>
              </a:rPr>
              <a:t>Debtors' reconciliations must be prepared and reviewed by appropriate senior management.</a:t>
            </a:r>
          </a:p>
          <a:p>
            <a:pPr marL="457200" indent="-457200">
              <a:buFont typeface="+mj-lt"/>
              <a:buAutoNum type="arabicPeriod"/>
            </a:pPr>
            <a:r>
              <a:rPr lang="en-US" dirty="0">
                <a:solidFill>
                  <a:srgbClr val="002060"/>
                </a:solidFill>
              </a:rPr>
              <a:t>Estimate of impairment of receivables must be calculated in accordance with GRAP monthly.</a:t>
            </a:r>
          </a:p>
          <a:p>
            <a:pPr marL="457200" indent="-457200">
              <a:buFont typeface="+mj-lt"/>
              <a:buAutoNum type="arabicPeriod"/>
            </a:pPr>
            <a:r>
              <a:rPr lang="en-US" dirty="0">
                <a:solidFill>
                  <a:srgbClr val="002060"/>
                </a:solidFill>
              </a:rPr>
              <a:t>The estimate must be reconciled to the general ledger and approved by the appropriate level of senior management.</a:t>
            </a:r>
          </a:p>
          <a:p>
            <a:pPr marL="457200" indent="-457200">
              <a:buFont typeface="+mj-lt"/>
              <a:buAutoNum type="arabicPeriod"/>
            </a:pPr>
            <a:r>
              <a:rPr lang="en-US" dirty="0">
                <a:solidFill>
                  <a:srgbClr val="002060"/>
                </a:solidFill>
              </a:rPr>
              <a:t>The adequacy of the estimate must be assessed on a regular basis.</a:t>
            </a:r>
          </a:p>
          <a:p>
            <a:pPr marL="457200" indent="-457200">
              <a:buFont typeface="+mj-lt"/>
              <a:buAutoNum type="arabicPeriod"/>
            </a:pPr>
            <a:r>
              <a:rPr lang="en-US" dirty="0">
                <a:solidFill>
                  <a:srgbClr val="002060"/>
                </a:solidFill>
              </a:rPr>
              <a:t>Debtors must be collected timeously in line with legislated requirements.</a:t>
            </a:r>
          </a:p>
          <a:p>
            <a:pPr marL="457200" indent="-457200">
              <a:buFont typeface="+mj-lt"/>
              <a:buAutoNum type="arabicPeriod"/>
            </a:pPr>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4131645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BANK AND CASH KEY CONTROLS</a:t>
            </a:r>
          </a:p>
        </p:txBody>
      </p:sp>
      <p:sp>
        <p:nvSpPr>
          <p:cNvPr id="9" name="TextBox 8"/>
          <p:cNvSpPr txBox="1"/>
          <p:nvPr/>
        </p:nvSpPr>
        <p:spPr>
          <a:xfrm>
            <a:off x="304800" y="1143000"/>
            <a:ext cx="7976265" cy="4185761"/>
          </a:xfrm>
          <a:prstGeom prst="rect">
            <a:avLst/>
          </a:prstGeom>
          <a:noFill/>
        </p:spPr>
        <p:txBody>
          <a:bodyPr wrap="square" rtlCol="0">
            <a:spAutoFit/>
          </a:bodyPr>
          <a:lstStyle/>
          <a:p>
            <a:r>
              <a:rPr lang="en-US" sz="2400" b="1" dirty="0">
                <a:solidFill>
                  <a:srgbClr val="002060"/>
                </a:solidFill>
              </a:rPr>
              <a:t>Daily and Continuous Key Controls/Procedures:</a:t>
            </a:r>
          </a:p>
          <a:p>
            <a:pPr marL="457200" indent="-457200">
              <a:buFont typeface="+mj-lt"/>
              <a:buAutoNum type="arabicPeriod"/>
            </a:pPr>
            <a:r>
              <a:rPr lang="en-US" dirty="0">
                <a:solidFill>
                  <a:srgbClr val="002060"/>
                </a:solidFill>
              </a:rPr>
              <a:t>Revenue Managers must ensure implementation of the cash reconciliations controls and sops to ensure completeness of cash collections</a:t>
            </a:r>
            <a:r>
              <a:rPr lang="en-US" sz="2000" dirty="0">
                <a:solidFill>
                  <a:srgbClr val="002060"/>
                </a:solidFill>
              </a:rPr>
              <a:t>.</a:t>
            </a:r>
            <a:endParaRPr lang="en-US" dirty="0">
              <a:solidFill>
                <a:srgbClr val="002060"/>
              </a:solidFill>
            </a:endParaRPr>
          </a:p>
          <a:p>
            <a:pPr marL="457200" indent="-457200">
              <a:buFont typeface="+mj-lt"/>
              <a:buAutoNum type="arabicPeriod"/>
            </a:pPr>
            <a:r>
              <a:rPr lang="en-US" dirty="0">
                <a:solidFill>
                  <a:srgbClr val="002060"/>
                </a:solidFill>
              </a:rPr>
              <a:t>Daily reconciliation must be prepared between cash register slips and cash on hand.</a:t>
            </a:r>
          </a:p>
          <a:p>
            <a:pPr marL="457200" indent="-457200">
              <a:buFont typeface="+mj-lt"/>
              <a:buAutoNum type="arabicPeriod"/>
            </a:pPr>
            <a:r>
              <a:rPr lang="en-US" dirty="0">
                <a:solidFill>
                  <a:srgbClr val="002060"/>
                </a:solidFill>
              </a:rPr>
              <a:t>A reconciliation must be prepared of daily cash up sheets to receipts.</a:t>
            </a:r>
          </a:p>
          <a:p>
            <a:pPr marL="457200" indent="-457200">
              <a:buFont typeface="+mj-lt"/>
              <a:buAutoNum type="arabicPeriod"/>
            </a:pPr>
            <a:r>
              <a:rPr lang="en-US" dirty="0">
                <a:solidFill>
                  <a:srgbClr val="002060"/>
                </a:solidFill>
              </a:rPr>
              <a:t>Senior personnel must monitor daily that all transactions relating to bank and cash are recorded accurately and timeously.</a:t>
            </a:r>
          </a:p>
          <a:p>
            <a:endParaRPr lang="en-US" b="1" dirty="0">
              <a:solidFill>
                <a:srgbClr val="002060"/>
              </a:solidFill>
            </a:endParaRPr>
          </a:p>
          <a:p>
            <a:r>
              <a:rPr lang="en-US" sz="2400" b="1" dirty="0">
                <a:solidFill>
                  <a:srgbClr val="002060"/>
                </a:solidFill>
              </a:rPr>
              <a:t>Continuous Key Controls/Procedures:</a:t>
            </a:r>
          </a:p>
          <a:p>
            <a:pPr marL="342900" indent="-342900">
              <a:buFont typeface="+mj-lt"/>
              <a:buAutoNum type="arabicPeriod"/>
            </a:pPr>
            <a:r>
              <a:rPr lang="en-US" dirty="0">
                <a:solidFill>
                  <a:srgbClr val="002060"/>
                </a:solidFill>
              </a:rPr>
              <a:t>For infrastructure, Commitments/orders must be prepared and approved before work commences.</a:t>
            </a:r>
          </a:p>
          <a:p>
            <a:pPr marL="342900" indent="-342900">
              <a:buFont typeface="+mj-lt"/>
              <a:buAutoNum type="arabicPeriod"/>
            </a:pPr>
            <a:r>
              <a:rPr lang="en-US" dirty="0">
                <a:solidFill>
                  <a:srgbClr val="002060"/>
                </a:solidFill>
              </a:rPr>
              <a:t>Access to the Municipality’s bank account must be restricted to appropriate levels of personnel.</a:t>
            </a: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1671314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BANK AND CASH KEY CONTROLS</a:t>
            </a:r>
          </a:p>
        </p:txBody>
      </p:sp>
      <p:sp>
        <p:nvSpPr>
          <p:cNvPr id="9" name="TextBox 8"/>
          <p:cNvSpPr txBox="1"/>
          <p:nvPr/>
        </p:nvSpPr>
        <p:spPr>
          <a:xfrm>
            <a:off x="304800" y="1143000"/>
            <a:ext cx="7976265" cy="4493538"/>
          </a:xfrm>
          <a:prstGeom prst="rect">
            <a:avLst/>
          </a:prstGeom>
          <a:noFill/>
        </p:spPr>
        <p:txBody>
          <a:bodyPr wrap="square" rtlCol="0">
            <a:spAutoFit/>
          </a:bodyPr>
          <a:lstStyle/>
          <a:p>
            <a:r>
              <a:rPr lang="en-US" sz="2400" b="1" dirty="0">
                <a:solidFill>
                  <a:srgbClr val="002060"/>
                </a:solidFill>
              </a:rPr>
              <a:t>Annual/Monthly Key Controls/Procedures:</a:t>
            </a:r>
          </a:p>
          <a:p>
            <a:pPr marL="457200" indent="-457200">
              <a:buFont typeface="+mj-lt"/>
              <a:buAutoNum type="arabicPeriod"/>
            </a:pPr>
            <a:r>
              <a:rPr lang="en-US" dirty="0">
                <a:solidFill>
                  <a:srgbClr val="002060"/>
                </a:solidFill>
              </a:rPr>
              <a:t>Terms of reference of the Cash Management Committee must be developed.</a:t>
            </a:r>
          </a:p>
          <a:p>
            <a:pPr marL="457200" indent="-457200">
              <a:buFont typeface="+mj-lt"/>
              <a:buAutoNum type="arabicPeriod"/>
            </a:pPr>
            <a:r>
              <a:rPr lang="en-US" dirty="0">
                <a:solidFill>
                  <a:srgbClr val="002060"/>
                </a:solidFill>
              </a:rPr>
              <a:t>Members of the committee must be appointed by accounting officer.</a:t>
            </a:r>
          </a:p>
          <a:p>
            <a:endParaRPr lang="en-US" sz="2400" dirty="0">
              <a:solidFill>
                <a:srgbClr val="002060"/>
              </a:solidFill>
            </a:endParaRPr>
          </a:p>
          <a:p>
            <a:r>
              <a:rPr lang="en-US" sz="2400" b="1" dirty="0">
                <a:solidFill>
                  <a:srgbClr val="002060"/>
                </a:solidFill>
              </a:rPr>
              <a:t>Monthly Key Controls/Procedures:</a:t>
            </a:r>
          </a:p>
          <a:p>
            <a:pPr marL="342900" indent="-342900">
              <a:buFont typeface="+mj-lt"/>
              <a:buAutoNum type="arabicPeriod"/>
            </a:pPr>
            <a:r>
              <a:rPr lang="en-US" sz="2000" dirty="0">
                <a:solidFill>
                  <a:srgbClr val="002060"/>
                </a:solidFill>
              </a:rPr>
              <a:t>The functioning of the Cash Management Committee must be monitored.</a:t>
            </a:r>
          </a:p>
          <a:p>
            <a:pPr marL="342900" indent="-342900">
              <a:buFont typeface="+mj-lt"/>
              <a:buAutoNum type="arabicPeriod"/>
            </a:pPr>
            <a:r>
              <a:rPr lang="en-US" sz="2000" dirty="0">
                <a:solidFill>
                  <a:srgbClr val="002060"/>
                </a:solidFill>
              </a:rPr>
              <a:t>Preparation and monthly review of cashflows reports must also be done to monitor budget versus cash availability.</a:t>
            </a:r>
          </a:p>
          <a:p>
            <a:pPr marL="342900" indent="-342900">
              <a:buFont typeface="+mj-lt"/>
              <a:buAutoNum type="arabicPeriod"/>
            </a:pPr>
            <a:r>
              <a:rPr lang="en-US" sz="2000" dirty="0">
                <a:solidFill>
                  <a:srgbClr val="002060"/>
                </a:solidFill>
              </a:rPr>
              <a:t>Regular review and monitoring of cashflow projections against actual results to identify surpluses and/or deficits must be done.</a:t>
            </a:r>
          </a:p>
          <a:p>
            <a:pPr marL="342900" indent="-342900">
              <a:buFont typeface="+mj-lt"/>
              <a:buAutoNum type="arabicPeriod"/>
            </a:pPr>
            <a:r>
              <a:rPr lang="en-US" sz="2000" dirty="0">
                <a:solidFill>
                  <a:srgbClr val="002060"/>
                </a:solidFill>
              </a:rPr>
              <a:t>Senior management personnel must be held accountable for expenditure incurred that was not part of the cashflow projections.</a:t>
            </a:r>
          </a:p>
          <a:p>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812280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BANK AND CASH KEY CONTROLS</a:t>
            </a:r>
          </a:p>
        </p:txBody>
      </p:sp>
      <p:sp>
        <p:nvSpPr>
          <p:cNvPr id="9" name="TextBox 8"/>
          <p:cNvSpPr txBox="1"/>
          <p:nvPr/>
        </p:nvSpPr>
        <p:spPr>
          <a:xfrm>
            <a:off x="304800" y="1143000"/>
            <a:ext cx="7976265" cy="3139321"/>
          </a:xfrm>
          <a:prstGeom prst="rect">
            <a:avLst/>
          </a:prstGeom>
          <a:noFill/>
        </p:spPr>
        <p:txBody>
          <a:bodyPr wrap="square" rtlCol="0">
            <a:spAutoFit/>
          </a:bodyPr>
          <a:lstStyle/>
          <a:p>
            <a:pPr marL="342900" indent="-342900">
              <a:buFont typeface="+mj-lt"/>
              <a:buAutoNum type="arabicPeriod" startAt="5"/>
            </a:pPr>
            <a:r>
              <a:rPr lang="en-US" sz="2000" dirty="0">
                <a:solidFill>
                  <a:srgbClr val="002060"/>
                </a:solidFill>
              </a:rPr>
              <a:t>Regular monitoring of infrastructure commitments against actual budget and cash available must be done.</a:t>
            </a:r>
          </a:p>
          <a:p>
            <a:pPr marL="342900" indent="-342900">
              <a:buFont typeface="+mj-lt"/>
              <a:buAutoNum type="arabicPeriod" startAt="5"/>
            </a:pPr>
            <a:r>
              <a:rPr lang="en-US" sz="2000" dirty="0">
                <a:solidFill>
                  <a:srgbClr val="002060"/>
                </a:solidFill>
              </a:rPr>
              <a:t>Petty cash reconciliation must be prepared and reviewed by appropriate senior management personnel.</a:t>
            </a:r>
          </a:p>
          <a:p>
            <a:pPr marL="342900" indent="-342900">
              <a:buFont typeface="+mj-lt"/>
              <a:buAutoNum type="arabicPeriod" startAt="5"/>
            </a:pPr>
            <a:r>
              <a:rPr lang="en-US" sz="2000" dirty="0">
                <a:solidFill>
                  <a:srgbClr val="002060"/>
                </a:solidFill>
              </a:rPr>
              <a:t>Bank reconciliations must be prepared and reviewed by appropriate senior management personnel (including monitoring that all unreconciled items are followed up, investigated).</a:t>
            </a:r>
          </a:p>
          <a:p>
            <a:pPr marL="342900" indent="-342900">
              <a:buFont typeface="+mj-lt"/>
              <a:buAutoNum type="arabicPeriod" startAt="5"/>
            </a:pPr>
            <a:r>
              <a:rPr lang="en-US" sz="2000" dirty="0">
                <a:solidFill>
                  <a:srgbClr val="002060"/>
                </a:solidFill>
              </a:rPr>
              <a:t>The cashbook balance as per the bank reconciliation must be agreed to the bank balance amount as per the general ledger monthly.</a:t>
            </a:r>
          </a:p>
          <a:p>
            <a:endParaRPr lang="en-US" dirty="0">
              <a:solidFill>
                <a:srgbClr val="002060"/>
              </a:solidFill>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312590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OTHER ASSETS KEY CONTROLS</a:t>
            </a:r>
          </a:p>
        </p:txBody>
      </p:sp>
      <p:sp>
        <p:nvSpPr>
          <p:cNvPr id="9" name="TextBox 8"/>
          <p:cNvSpPr txBox="1"/>
          <p:nvPr/>
        </p:nvSpPr>
        <p:spPr>
          <a:xfrm>
            <a:off x="304800" y="1143000"/>
            <a:ext cx="7976265" cy="3600986"/>
          </a:xfrm>
          <a:prstGeom prst="rect">
            <a:avLst/>
          </a:prstGeom>
          <a:noFill/>
        </p:spPr>
        <p:txBody>
          <a:bodyPr wrap="square" rtlCol="0">
            <a:spAutoFit/>
          </a:bodyPr>
          <a:lstStyle/>
          <a:p>
            <a:r>
              <a:rPr lang="en-US" sz="2400" b="1" dirty="0">
                <a:solidFill>
                  <a:srgbClr val="002060"/>
                </a:solidFill>
              </a:rPr>
              <a:t>Daily/Monthly Key Controls/Procedures:</a:t>
            </a:r>
          </a:p>
          <a:p>
            <a:pPr marL="457200" indent="-457200">
              <a:buFont typeface="+mj-lt"/>
              <a:buAutoNum type="arabicPeriod"/>
            </a:pPr>
            <a:r>
              <a:rPr lang="en-US" sz="2000" dirty="0">
                <a:solidFill>
                  <a:srgbClr val="002060"/>
                </a:solidFill>
              </a:rPr>
              <a:t>Senior personnel must monitor on a daily basis that all transactions relating to other assets are recorded in the relevant register (e.g., investment control register, consumer deposit register) and the general ledger accurately and timeously.</a:t>
            </a:r>
          </a:p>
          <a:p>
            <a:endParaRPr lang="en-US" sz="2000" dirty="0">
              <a:solidFill>
                <a:srgbClr val="002060"/>
              </a:solidFill>
            </a:endParaRPr>
          </a:p>
          <a:p>
            <a:r>
              <a:rPr lang="en-US" sz="2400" b="1" dirty="0">
                <a:solidFill>
                  <a:srgbClr val="002060"/>
                </a:solidFill>
              </a:rPr>
              <a:t>Monthly Key Controls/Procedures:</a:t>
            </a:r>
          </a:p>
          <a:p>
            <a:pPr marL="342900" indent="-342900">
              <a:buFont typeface="+mj-lt"/>
              <a:buAutoNum type="arabicPeriod"/>
            </a:pPr>
            <a:r>
              <a:rPr lang="en-US" sz="2000" dirty="0">
                <a:solidFill>
                  <a:srgbClr val="002060"/>
                </a:solidFill>
              </a:rPr>
              <a:t>Control registers (e.g., investment control register,  deposit register) must be reconciled with the general ledger on a monthly basis</a:t>
            </a:r>
          </a:p>
          <a:p>
            <a:pPr marL="342900" indent="-342900">
              <a:buFont typeface="+mj-lt"/>
              <a:buAutoNum type="arabicPeriod"/>
            </a:pPr>
            <a:r>
              <a:rPr lang="en-US" sz="2000" dirty="0">
                <a:solidFill>
                  <a:srgbClr val="002060"/>
                </a:solidFill>
              </a:rPr>
              <a:t>The reconciliation must be reviewed by the appropriate level of senior management personnel.</a:t>
            </a: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85041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09"/>
            <a:ext cx="9144000" cy="6858000"/>
          </a:xfrm>
          <a:prstGeom prst="rect">
            <a:avLst/>
          </a:prstGeom>
        </p:spPr>
      </p:pic>
      <p:sp>
        <p:nvSpPr>
          <p:cNvPr id="6" name="TextBox 5"/>
          <p:cNvSpPr txBox="1"/>
          <p:nvPr/>
        </p:nvSpPr>
        <p:spPr>
          <a:xfrm>
            <a:off x="609600" y="3316069"/>
            <a:ext cx="5562600"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You!</a:t>
            </a:r>
            <a:endParaRPr lang="en-ZA" sz="6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A6D825B-72D1-42F8-8F22-BE28411D05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139353"/>
            <a:ext cx="3733800" cy="1045084"/>
          </a:xfrm>
          <a:prstGeom prst="rect">
            <a:avLst/>
          </a:prstGeom>
        </p:spPr>
      </p:pic>
    </p:spTree>
    <p:extLst>
      <p:ext uri="{BB962C8B-B14F-4D97-AF65-F5344CB8AC3E}">
        <p14:creationId xmlns:p14="http://schemas.microsoft.com/office/powerpoint/2010/main" val="74980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2" y="79672"/>
            <a:ext cx="9144000" cy="6858000"/>
          </a:xfrm>
          <a:prstGeom prst="rect">
            <a:avLst/>
          </a:prstGeom>
        </p:spPr>
      </p:pic>
      <p:sp>
        <p:nvSpPr>
          <p:cNvPr id="7" name="TextBox 6"/>
          <p:cNvSpPr txBox="1"/>
          <p:nvPr/>
        </p:nvSpPr>
        <p:spPr>
          <a:xfrm>
            <a:off x="441789" y="381000"/>
            <a:ext cx="7173719" cy="492443"/>
          </a:xfrm>
          <a:prstGeom prst="rect">
            <a:avLst/>
          </a:prstGeom>
          <a:noFill/>
        </p:spPr>
        <p:txBody>
          <a:bodyPr wrap="square" rtlCol="0">
            <a:spAutoFit/>
          </a:bodyPr>
          <a:lstStyle/>
          <a:p>
            <a:r>
              <a:rPr lang="en-ZA" sz="2600" dirty="0">
                <a:solidFill>
                  <a:schemeClr val="bg1"/>
                </a:solidFill>
                <a:latin typeface="Arial" panose="020B0604020202020204" pitchFamily="34" charset="0"/>
                <a:cs typeface="Arial" panose="020B0604020202020204" pitchFamily="34" charset="0"/>
              </a:rPr>
              <a:t>DEFINITION  OF AN ASSET</a:t>
            </a:r>
            <a:endParaRPr lang="en-US" sz="2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81000" y="1295401"/>
            <a:ext cx="8229600" cy="4570482"/>
          </a:xfrm>
          <a:prstGeom prst="rect">
            <a:avLst/>
          </a:prstGeom>
          <a:noFill/>
        </p:spPr>
        <p:txBody>
          <a:bodyPr wrap="square" rtlCol="0">
            <a:spAutoFit/>
          </a:bodyPr>
          <a:lstStyle/>
          <a:p>
            <a:r>
              <a:rPr lang="en-ZA" sz="2000" b="0" i="0" u="none" strike="noStrike" baseline="0" dirty="0">
                <a:solidFill>
                  <a:srgbClr val="000000"/>
                </a:solidFill>
                <a:latin typeface="Arial" panose="020B0604020202020204" pitchFamily="34" charset="0"/>
              </a:rPr>
              <a:t>An asset is: </a:t>
            </a:r>
          </a:p>
          <a:p>
            <a:r>
              <a:rPr lang="en-US" sz="2000" b="0" i="1" u="none" strike="noStrike" baseline="0" dirty="0">
                <a:solidFill>
                  <a:srgbClr val="000000"/>
                </a:solidFill>
                <a:latin typeface="Arial" panose="020B0604020202020204" pitchFamily="34" charset="0"/>
              </a:rPr>
              <a:t>A </a:t>
            </a:r>
            <a:r>
              <a:rPr lang="en-US" sz="2000" b="1" i="1" u="none" strike="noStrike" baseline="0" dirty="0">
                <a:solidFill>
                  <a:srgbClr val="000000"/>
                </a:solidFill>
                <a:latin typeface="Arial" panose="020B0604020202020204" pitchFamily="34" charset="0"/>
              </a:rPr>
              <a:t>resource</a:t>
            </a:r>
            <a:r>
              <a:rPr lang="en-US" sz="2000" b="0" i="1" u="none" strike="noStrike" baseline="0" dirty="0">
                <a:solidFill>
                  <a:srgbClr val="000000"/>
                </a:solidFill>
                <a:latin typeface="Arial" panose="020B0604020202020204" pitchFamily="34" charset="0"/>
              </a:rPr>
              <a:t> </a:t>
            </a:r>
            <a:r>
              <a:rPr lang="en-US" sz="2000" b="1" i="1" u="none" strike="noStrike" baseline="0" dirty="0">
                <a:solidFill>
                  <a:srgbClr val="000000"/>
                </a:solidFill>
                <a:latin typeface="Arial" panose="020B0604020202020204" pitchFamily="34" charset="0"/>
              </a:rPr>
              <a:t>presently controlled </a:t>
            </a:r>
            <a:r>
              <a:rPr lang="en-US" sz="2000" b="0" i="1" u="none" strike="noStrike" baseline="0" dirty="0">
                <a:solidFill>
                  <a:srgbClr val="000000"/>
                </a:solidFill>
                <a:latin typeface="Arial" panose="020B0604020202020204" pitchFamily="34" charset="0"/>
              </a:rPr>
              <a:t>by the entity as a result of a </a:t>
            </a:r>
            <a:r>
              <a:rPr lang="en-US" sz="2000" b="1" i="1" u="none" strike="noStrike" baseline="0" dirty="0">
                <a:solidFill>
                  <a:srgbClr val="000000"/>
                </a:solidFill>
                <a:latin typeface="Arial" panose="020B0604020202020204" pitchFamily="34" charset="0"/>
              </a:rPr>
              <a:t>past event</a:t>
            </a:r>
            <a:r>
              <a:rPr lang="en-US" sz="2000" b="0" i="1" u="none" strike="noStrike" baseline="0" dirty="0">
                <a:solidFill>
                  <a:srgbClr val="000000"/>
                </a:solidFill>
                <a:latin typeface="Arial" panose="020B0604020202020204" pitchFamily="34" charset="0"/>
              </a:rPr>
              <a:t>. </a:t>
            </a:r>
            <a:endParaRPr lang="en-US" sz="2000" dirty="0">
              <a:solidFill>
                <a:srgbClr val="000000"/>
              </a:solidFill>
              <a:latin typeface="Arial" panose="020B0604020202020204" pitchFamily="34" charset="0"/>
            </a:endParaRPr>
          </a:p>
          <a:p>
            <a:r>
              <a:rPr lang="en-US" sz="2000" b="1" i="1" u="none" strike="noStrike" baseline="0" dirty="0">
                <a:solidFill>
                  <a:srgbClr val="000000"/>
                </a:solidFill>
                <a:latin typeface="Arial" panose="020B0604020202020204" pitchFamily="34" charset="0"/>
              </a:rPr>
              <a:t>Resource:</a:t>
            </a:r>
            <a:endParaRPr lang="en-ZA" sz="2000" b="1" i="1" u="none" strike="noStrike" baseline="0" dirty="0">
              <a:latin typeface="Arial" panose="020B0604020202020204" pitchFamily="34" charset="0"/>
            </a:endParaRPr>
          </a:p>
          <a:p>
            <a:r>
              <a:rPr lang="en-US" sz="2000" b="0" i="0" u="none" strike="noStrike" baseline="0" dirty="0">
                <a:solidFill>
                  <a:srgbClr val="000000"/>
                </a:solidFill>
                <a:latin typeface="Arial" panose="020B0604020202020204" pitchFamily="34" charset="0"/>
              </a:rPr>
              <a:t>A resource is an item with </a:t>
            </a:r>
            <a:r>
              <a:rPr lang="en-US" sz="2000" b="1" i="0" u="none" strike="noStrike" baseline="0" dirty="0">
                <a:solidFill>
                  <a:srgbClr val="000000"/>
                </a:solidFill>
                <a:latin typeface="Arial" panose="020B0604020202020204" pitchFamily="34" charset="0"/>
              </a:rPr>
              <a:t>service potential or the ability to generate economic benefits</a:t>
            </a:r>
            <a:r>
              <a:rPr lang="en-US" sz="2000" b="0" i="0" u="none" strike="noStrike" baseline="0" dirty="0">
                <a:solidFill>
                  <a:srgbClr val="000000"/>
                </a:solidFill>
                <a:latin typeface="Arial" panose="020B0604020202020204" pitchFamily="34" charset="0"/>
              </a:rPr>
              <a:t>. </a:t>
            </a:r>
          </a:p>
          <a:p>
            <a:endParaRPr lang="en-ZA" sz="2000" b="0" i="0" u="none" strike="noStrike" baseline="0" dirty="0">
              <a:latin typeface="Arial" panose="020B0604020202020204" pitchFamily="34" charset="0"/>
            </a:endParaRPr>
          </a:p>
          <a:p>
            <a:r>
              <a:rPr lang="en-US" sz="1900" b="0" i="0" u="none" strike="noStrike" baseline="0" dirty="0">
                <a:solidFill>
                  <a:srgbClr val="000000"/>
                </a:solidFill>
                <a:latin typeface="Arial" panose="020B0604020202020204" pitchFamily="34" charset="0"/>
              </a:rPr>
              <a:t>The </a:t>
            </a:r>
            <a:r>
              <a:rPr lang="en-US" sz="1900" b="1" i="0" u="none" strike="noStrike" baseline="0" dirty="0">
                <a:solidFill>
                  <a:srgbClr val="000000"/>
                </a:solidFill>
                <a:latin typeface="Arial" panose="020B0604020202020204" pitchFamily="34" charset="0"/>
              </a:rPr>
              <a:t>service potential or ability to generate economic benefits </a:t>
            </a:r>
            <a:r>
              <a:rPr lang="en-US" sz="1900" b="0" i="0" u="none" strike="noStrike" baseline="0" dirty="0">
                <a:solidFill>
                  <a:srgbClr val="000000"/>
                </a:solidFill>
                <a:latin typeface="Arial" panose="020B0604020202020204" pitchFamily="34" charset="0"/>
              </a:rPr>
              <a:t>can arise directly from the resource itself, from the rights to use the resource or the entity’s ability to direct how it may be used by denying or restricting access to that resource.</a:t>
            </a:r>
            <a:endParaRPr lang="en-ZA" sz="1900" b="0" i="0" u="none" strike="noStrike" baseline="0" dirty="0">
              <a:latin typeface="Arial" panose="020B0604020202020204" pitchFamily="34" charset="0"/>
            </a:endParaRPr>
          </a:p>
          <a:p>
            <a:r>
              <a:rPr lang="en-US" sz="1900" b="0" i="0" u="none" strike="noStrike" baseline="0" dirty="0">
                <a:solidFill>
                  <a:srgbClr val="000000"/>
                </a:solidFill>
                <a:latin typeface="Arial" panose="020B0604020202020204" pitchFamily="34" charset="0"/>
              </a:rPr>
              <a:t>Service potential is the capacity to provide services that contribute to achieving the entity’s objectives. Service potential enables an entity to achieve its objectives without necessarily generating net cash inflows. </a:t>
            </a:r>
            <a:r>
              <a:rPr lang="en-ZA" sz="1800" b="0" i="0" u="none" strike="noStrike" baseline="0" dirty="0">
                <a:solidFill>
                  <a:srgbClr val="000000"/>
                </a:solidFill>
                <a:latin typeface="Arial" panose="020B0604020202020204" pitchFamily="34" charset="0"/>
              </a:rPr>
              <a:t>	</a:t>
            </a:r>
          </a:p>
        </p:txBody>
      </p:sp>
      <p:pic>
        <p:nvPicPr>
          <p:cNvPr id="6" name="Picture 5">
            <a:extLst>
              <a:ext uri="{FF2B5EF4-FFF2-40B4-BE49-F238E27FC236}">
                <a16:creationId xmlns:a16="http://schemas.microsoft.com/office/drawing/2014/main" id="{8DDF4794-E129-4313-A1F7-A1977FDC4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45896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2" y="79672"/>
            <a:ext cx="9144000" cy="6858000"/>
          </a:xfrm>
          <a:prstGeom prst="rect">
            <a:avLst/>
          </a:prstGeom>
        </p:spPr>
      </p:pic>
      <p:sp>
        <p:nvSpPr>
          <p:cNvPr id="7" name="TextBox 6"/>
          <p:cNvSpPr txBox="1"/>
          <p:nvPr/>
        </p:nvSpPr>
        <p:spPr>
          <a:xfrm>
            <a:off x="441789" y="381000"/>
            <a:ext cx="7173719" cy="492443"/>
          </a:xfrm>
          <a:prstGeom prst="rect">
            <a:avLst/>
          </a:prstGeom>
          <a:noFill/>
        </p:spPr>
        <p:txBody>
          <a:bodyPr wrap="square" rtlCol="0">
            <a:spAutoFit/>
          </a:bodyPr>
          <a:lstStyle/>
          <a:p>
            <a:r>
              <a:rPr lang="en-ZA" sz="2600" dirty="0">
                <a:solidFill>
                  <a:schemeClr val="bg1"/>
                </a:solidFill>
                <a:latin typeface="Arial" panose="020B0604020202020204" pitchFamily="34" charset="0"/>
                <a:cs typeface="Arial" panose="020B0604020202020204" pitchFamily="34" charset="0"/>
              </a:rPr>
              <a:t>DEFINITION OF AN ASSET</a:t>
            </a:r>
            <a:endParaRPr lang="en-US" sz="2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8600" y="1295401"/>
            <a:ext cx="8382000" cy="6155531"/>
          </a:xfrm>
          <a:prstGeom prst="rect">
            <a:avLst/>
          </a:prstGeom>
          <a:noFill/>
        </p:spPr>
        <p:txBody>
          <a:bodyPr wrap="square" rtlCol="0">
            <a:spAutoFit/>
          </a:bodyPr>
          <a:lstStyle/>
          <a:p>
            <a:r>
              <a:rPr lang="en-US" sz="2000" b="1" i="1" dirty="0">
                <a:solidFill>
                  <a:srgbClr val="000000"/>
                </a:solidFill>
                <a:latin typeface="Arial" panose="020B0604020202020204" pitchFamily="34" charset="0"/>
              </a:rPr>
              <a:t>P</a:t>
            </a:r>
            <a:r>
              <a:rPr lang="en-US" sz="2000" b="1" i="1" u="none" strike="noStrike" baseline="0" dirty="0">
                <a:solidFill>
                  <a:srgbClr val="000000"/>
                </a:solidFill>
                <a:latin typeface="Arial" panose="020B0604020202020204" pitchFamily="34" charset="0"/>
              </a:rPr>
              <a:t>resently controlled:</a:t>
            </a:r>
          </a:p>
          <a:p>
            <a:r>
              <a:rPr lang="en-US" sz="2000" b="0" i="0" u="none" strike="noStrike" baseline="0" dirty="0">
                <a:solidFill>
                  <a:srgbClr val="000000"/>
                </a:solidFill>
                <a:latin typeface="Arial" panose="020B0604020202020204" pitchFamily="34" charset="0"/>
              </a:rPr>
              <a:t>An entity must have control of the resource. Control of the resource entails the ability of the entity to use the resource (or direct other parties on its use) so as to derive the benefit of the service potential or economic benefits embodied in the resource in the achievement of its service delivery or other objectives. </a:t>
            </a:r>
          </a:p>
          <a:p>
            <a:endParaRPr lang="en-US" sz="1800" b="1" i="1" u="none" strike="noStrike" baseline="0" dirty="0">
              <a:solidFill>
                <a:srgbClr val="000000"/>
              </a:solidFill>
              <a:latin typeface="Arial" panose="020B0604020202020204" pitchFamily="34" charset="0"/>
            </a:endParaRPr>
          </a:p>
          <a:p>
            <a:r>
              <a:rPr lang="en-ZA" sz="1800" b="1" i="1" u="none" strike="noStrike" baseline="0" dirty="0">
                <a:solidFill>
                  <a:srgbClr val="000000"/>
                </a:solidFill>
                <a:latin typeface="Arial" panose="020B0604020202020204" pitchFamily="34" charset="0"/>
              </a:rPr>
              <a:t>Indicators of control</a:t>
            </a:r>
            <a:r>
              <a:rPr lang="en-ZA" sz="1800" b="0" i="0" u="none" strike="noStrike" baseline="0" dirty="0">
                <a:solidFill>
                  <a:srgbClr val="000000"/>
                </a:solidFill>
                <a:latin typeface="Arial" panose="020B0604020202020204" pitchFamily="34" charset="0"/>
              </a:rPr>
              <a:t>	</a:t>
            </a:r>
          </a:p>
          <a:p>
            <a:pPr marL="400050" indent="-400050">
              <a:buAutoNum type="romanLcParenBoth"/>
            </a:pPr>
            <a:r>
              <a:rPr lang="en-ZA" dirty="0">
                <a:solidFill>
                  <a:srgbClr val="000000"/>
                </a:solidFill>
                <a:latin typeface="Arial" panose="020B0604020202020204" pitchFamily="34" charset="0"/>
              </a:rPr>
              <a:t>L</a:t>
            </a:r>
            <a:r>
              <a:rPr lang="en-ZA" sz="1800" b="0" i="0" u="none" strike="noStrike" baseline="0" dirty="0">
                <a:solidFill>
                  <a:srgbClr val="000000"/>
                </a:solidFill>
                <a:latin typeface="Arial" panose="020B0604020202020204" pitchFamily="34" charset="0"/>
              </a:rPr>
              <a:t>egal ownership. </a:t>
            </a:r>
          </a:p>
          <a:p>
            <a:pPr marL="400050" indent="-400050">
              <a:buAutoNum type="romanLcParenBoth"/>
            </a:pPr>
            <a:r>
              <a:rPr lang="en-ZA" dirty="0">
                <a:solidFill>
                  <a:srgbClr val="000000"/>
                </a:solidFill>
                <a:latin typeface="Arial" panose="020B0604020202020204" pitchFamily="34" charset="0"/>
              </a:rPr>
              <a:t>A</a:t>
            </a:r>
            <a:r>
              <a:rPr lang="en-US" sz="1800" b="0" i="0" u="none" strike="noStrike" baseline="0" dirty="0">
                <a:solidFill>
                  <a:srgbClr val="000000"/>
                </a:solidFill>
                <a:latin typeface="Arial" panose="020B0604020202020204" pitchFamily="34" charset="0"/>
              </a:rPr>
              <a:t>ccess to the resource, or the ability to deny or restrict access to the resource </a:t>
            </a:r>
          </a:p>
          <a:p>
            <a:pPr marL="400050" indent="-400050">
              <a:buAutoNum type="romanLcParenBoth"/>
            </a:pPr>
            <a:r>
              <a:rPr lang="en-US" dirty="0">
                <a:solidFill>
                  <a:srgbClr val="000000"/>
                </a:solidFill>
                <a:latin typeface="Arial" panose="020B0604020202020204" pitchFamily="34" charset="0"/>
              </a:rPr>
              <a:t>T</a:t>
            </a:r>
            <a:r>
              <a:rPr lang="en-US" sz="1800" b="0" i="0" u="none" strike="noStrike" baseline="0" dirty="0">
                <a:solidFill>
                  <a:srgbClr val="000000"/>
                </a:solidFill>
                <a:latin typeface="Arial" panose="020B0604020202020204" pitchFamily="34" charset="0"/>
              </a:rPr>
              <a:t>he means to ensure that the resource is used to achieve its objectives; and</a:t>
            </a:r>
          </a:p>
          <a:p>
            <a:pPr marL="400050" indent="-400050">
              <a:buAutoNum type="romanLcParenBoth"/>
            </a:pPr>
            <a:r>
              <a:rPr lang="en-US" dirty="0">
                <a:solidFill>
                  <a:srgbClr val="000000"/>
                </a:solidFill>
                <a:latin typeface="Arial" panose="020B0604020202020204" pitchFamily="34" charset="0"/>
              </a:rPr>
              <a:t>T</a:t>
            </a:r>
            <a:r>
              <a:rPr lang="en-US" sz="1800" b="0" i="0" u="none" strike="noStrike" baseline="0" dirty="0">
                <a:solidFill>
                  <a:srgbClr val="000000"/>
                </a:solidFill>
                <a:latin typeface="Arial" panose="020B0604020202020204" pitchFamily="34" charset="0"/>
              </a:rPr>
              <a:t>he existence of an enforceable right to service potential or the ability to generate economic benefits arising from a resource. </a:t>
            </a:r>
          </a:p>
          <a:p>
            <a:r>
              <a:rPr lang="en-ZA" sz="1800" b="0" i="0" u="none" strike="noStrike" baseline="0" dirty="0">
                <a:solidFill>
                  <a:srgbClr val="000000"/>
                </a:solidFill>
                <a:latin typeface="Arial" panose="020B0604020202020204" pitchFamily="34" charset="0"/>
              </a:rPr>
              <a:t>	</a:t>
            </a:r>
          </a:p>
          <a:p>
            <a:endParaRPr lang="en-ZA" sz="1800" b="0" i="0" u="none" strike="noStrike" baseline="0" dirty="0">
              <a:solidFill>
                <a:srgbClr val="000000"/>
              </a:solidFill>
              <a:latin typeface="Arial" panose="020B0604020202020204" pitchFamily="34" charset="0"/>
            </a:endParaRPr>
          </a:p>
          <a:p>
            <a:r>
              <a:rPr lang="en-ZA" sz="18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ZA" sz="1800" b="0" i="0" u="none" strike="noStrike" baseline="0" dirty="0">
                <a:solidFill>
                  <a:srgbClr val="000000"/>
                </a:solidFill>
                <a:latin typeface="Arial" panose="020B0604020202020204" pitchFamily="34" charset="0"/>
              </a:rPr>
              <a:t>	</a:t>
            </a:r>
          </a:p>
          <a:p>
            <a:endParaRPr lang="en-ZA" sz="4000" b="1" i="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DDF4794-E129-4313-A1F7-A1977FDC4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370814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2" y="79672"/>
            <a:ext cx="9144000" cy="6858000"/>
          </a:xfrm>
          <a:prstGeom prst="rect">
            <a:avLst/>
          </a:prstGeom>
        </p:spPr>
      </p:pic>
      <p:sp>
        <p:nvSpPr>
          <p:cNvPr id="7" name="TextBox 6"/>
          <p:cNvSpPr txBox="1"/>
          <p:nvPr/>
        </p:nvSpPr>
        <p:spPr>
          <a:xfrm>
            <a:off x="441789" y="381000"/>
            <a:ext cx="7173719" cy="492443"/>
          </a:xfrm>
          <a:prstGeom prst="rect">
            <a:avLst/>
          </a:prstGeom>
          <a:noFill/>
        </p:spPr>
        <p:txBody>
          <a:bodyPr wrap="square" rtlCol="0">
            <a:spAutoFit/>
          </a:bodyPr>
          <a:lstStyle/>
          <a:p>
            <a:r>
              <a:rPr lang="en-ZA" sz="2600" dirty="0">
                <a:solidFill>
                  <a:schemeClr val="bg1"/>
                </a:solidFill>
                <a:latin typeface="Arial" panose="020B0604020202020204" pitchFamily="34" charset="0"/>
                <a:cs typeface="Arial" panose="020B0604020202020204" pitchFamily="34" charset="0"/>
              </a:rPr>
              <a:t>DEFINITION OF AN ASSET</a:t>
            </a:r>
            <a:endParaRPr lang="en-US" sz="2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8600" y="1295401"/>
            <a:ext cx="8382000" cy="4462760"/>
          </a:xfrm>
          <a:prstGeom prst="rect">
            <a:avLst/>
          </a:prstGeom>
          <a:noFill/>
        </p:spPr>
        <p:txBody>
          <a:bodyPr wrap="square" rtlCol="0">
            <a:spAutoFit/>
          </a:bodyPr>
          <a:lstStyle/>
          <a:p>
            <a:r>
              <a:rPr lang="en-US" sz="2000" b="1" i="1" u="none" strike="noStrike" baseline="0" dirty="0">
                <a:solidFill>
                  <a:srgbClr val="000000"/>
                </a:solidFill>
                <a:latin typeface="Arial" panose="020B0604020202020204" pitchFamily="34" charset="0"/>
              </a:rPr>
              <a:t>Past event:</a:t>
            </a:r>
          </a:p>
          <a:p>
            <a:r>
              <a:rPr lang="en-US" sz="2000" b="0" i="0" u="none" strike="noStrike" baseline="0" dirty="0">
                <a:solidFill>
                  <a:srgbClr val="000000"/>
                </a:solidFill>
                <a:latin typeface="Arial" panose="020B0604020202020204" pitchFamily="34" charset="0"/>
              </a:rPr>
              <a:t>The definition of an asset requires that a resource that an entity presently controls must have arisen </a:t>
            </a:r>
            <a:r>
              <a:rPr lang="en-US" sz="2000" b="1" i="0" u="none" strike="noStrike" baseline="0" dirty="0">
                <a:solidFill>
                  <a:srgbClr val="000000"/>
                </a:solidFill>
                <a:latin typeface="Arial" panose="020B0604020202020204" pitchFamily="34" charset="0"/>
              </a:rPr>
              <a:t>from a past transaction or other past event</a:t>
            </a:r>
            <a:r>
              <a:rPr lang="en-US" sz="2000" b="0" i="0" u="none" strike="noStrike" baseline="0" dirty="0">
                <a:solidFill>
                  <a:srgbClr val="000000"/>
                </a:solidFill>
                <a:latin typeface="Arial" panose="020B0604020202020204" pitchFamily="34" charset="0"/>
              </a:rPr>
              <a:t>. The past transactions or other events that result in an entity gaining control of a resource and therefore an asset may differ. </a:t>
            </a:r>
          </a:p>
          <a:p>
            <a:r>
              <a:rPr lang="en-ZA" sz="1800" b="0" i="0" u="none" strike="noStrike" baseline="0" dirty="0">
                <a:solidFill>
                  <a:srgbClr val="000000"/>
                </a:solidFill>
                <a:latin typeface="Arial" panose="020B0604020202020204" pitchFamily="34" charset="0"/>
              </a:rPr>
              <a:t>	</a:t>
            </a:r>
            <a:endParaRPr lang="en-US" sz="1800" b="1" i="1" u="none" strike="noStrike" baseline="0" dirty="0">
              <a:solidFill>
                <a:srgbClr val="000000"/>
              </a:solidFill>
              <a:latin typeface="Arial" panose="020B0604020202020204" pitchFamily="34" charset="0"/>
            </a:endParaRPr>
          </a:p>
          <a:p>
            <a:r>
              <a:rPr lang="en-ZA" b="1" i="1" dirty="0">
                <a:solidFill>
                  <a:srgbClr val="000000"/>
                </a:solidFill>
                <a:latin typeface="Arial" panose="020B0604020202020204" pitchFamily="34" charset="0"/>
              </a:rPr>
              <a:t>Events that may result in gaining control are as follows:</a:t>
            </a:r>
            <a:r>
              <a:rPr lang="en-ZA" sz="1800" b="0" i="0" u="none" strike="noStrike" baseline="0" dirty="0">
                <a:solidFill>
                  <a:srgbClr val="000000"/>
                </a:solidFill>
                <a:latin typeface="Arial" panose="020B0604020202020204" pitchFamily="34" charset="0"/>
              </a:rPr>
              <a:t>	</a:t>
            </a:r>
          </a:p>
          <a:p>
            <a:pPr marL="400050" indent="-400050">
              <a:buAutoNum type="romanLcParenBoth"/>
            </a:pPr>
            <a:r>
              <a:rPr lang="en-ZA" dirty="0">
                <a:solidFill>
                  <a:srgbClr val="000000"/>
                </a:solidFill>
                <a:latin typeface="Arial" panose="020B0604020202020204" pitchFamily="34" charset="0"/>
              </a:rPr>
              <a:t>A</a:t>
            </a:r>
            <a:r>
              <a:rPr lang="en-US" sz="1800" b="0" i="0" u="none" strike="noStrike" baseline="0" dirty="0">
                <a:solidFill>
                  <a:srgbClr val="000000"/>
                </a:solidFill>
                <a:latin typeface="Arial" panose="020B0604020202020204" pitchFamily="34" charset="0"/>
              </a:rPr>
              <a:t> general ability to establish a power.</a:t>
            </a:r>
          </a:p>
          <a:p>
            <a:pPr marL="400050" indent="-400050">
              <a:buAutoNum type="romanLcParenBoth"/>
            </a:pPr>
            <a:r>
              <a:rPr lang="en-US" dirty="0">
                <a:solidFill>
                  <a:srgbClr val="000000"/>
                </a:solidFill>
                <a:latin typeface="Arial" panose="020B0604020202020204" pitchFamily="34" charset="0"/>
              </a:rPr>
              <a:t>E</a:t>
            </a:r>
            <a:r>
              <a:rPr lang="en-US" sz="1800" b="0" i="0" u="none" strike="noStrike" baseline="0" dirty="0">
                <a:solidFill>
                  <a:srgbClr val="000000"/>
                </a:solidFill>
                <a:latin typeface="Arial" panose="020B0604020202020204" pitchFamily="34" charset="0"/>
              </a:rPr>
              <a:t>stablishment of a power through a statute.</a:t>
            </a:r>
          </a:p>
          <a:p>
            <a:pPr marL="400050" indent="-400050">
              <a:buAutoNum type="romanLcParenBoth"/>
            </a:pPr>
            <a:r>
              <a:rPr lang="en-US" dirty="0">
                <a:solidFill>
                  <a:srgbClr val="000000"/>
                </a:solidFill>
                <a:latin typeface="Arial" panose="020B0604020202020204" pitchFamily="34" charset="0"/>
              </a:rPr>
              <a:t>E</a:t>
            </a:r>
            <a:r>
              <a:rPr lang="en-US" sz="1800" b="0" i="0" u="none" strike="noStrike" baseline="0" dirty="0">
                <a:solidFill>
                  <a:srgbClr val="000000"/>
                </a:solidFill>
                <a:latin typeface="Arial" panose="020B0604020202020204" pitchFamily="34" charset="0"/>
              </a:rPr>
              <a:t>xercising the power to create a right, and</a:t>
            </a:r>
          </a:p>
          <a:p>
            <a:pPr marL="400050" indent="-400050">
              <a:buAutoNum type="romanLcParenBoth"/>
            </a:pPr>
            <a:r>
              <a:rPr lang="en-US" dirty="0">
                <a:solidFill>
                  <a:srgbClr val="000000"/>
                </a:solidFill>
                <a:latin typeface="Arial" panose="020B0604020202020204" pitchFamily="34" charset="0"/>
              </a:rPr>
              <a:t>T</a:t>
            </a:r>
            <a:r>
              <a:rPr lang="en-US" sz="1800" b="0" i="0" u="none" strike="noStrike" baseline="0" dirty="0">
                <a:solidFill>
                  <a:srgbClr val="000000"/>
                </a:solidFill>
                <a:latin typeface="Arial" panose="020B0604020202020204" pitchFamily="34" charset="0"/>
              </a:rPr>
              <a:t>he event which gives rise to the right to receive resources from an external party. An asset arises when the power is exercised, and the rights exist to receive resources.</a:t>
            </a:r>
            <a:endParaRPr lang="en-ZA" sz="1800" b="0" i="0" u="none" strike="noStrike" baseline="0" dirty="0">
              <a:solidFill>
                <a:srgbClr val="000000"/>
              </a:solidFill>
              <a:latin typeface="Arial" panose="020B0604020202020204" pitchFamily="34" charset="0"/>
            </a:endParaRPr>
          </a:p>
          <a:p>
            <a:endParaRPr lang="en-ZA" sz="4000" b="1" i="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DDF4794-E129-4313-A1F7-A1977FDC4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43883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2" y="79672"/>
            <a:ext cx="9144000" cy="6858000"/>
          </a:xfrm>
          <a:prstGeom prst="rect">
            <a:avLst/>
          </a:prstGeom>
        </p:spPr>
      </p:pic>
      <p:sp>
        <p:nvSpPr>
          <p:cNvPr id="7" name="TextBox 6"/>
          <p:cNvSpPr txBox="1"/>
          <p:nvPr/>
        </p:nvSpPr>
        <p:spPr>
          <a:xfrm>
            <a:off x="441789" y="381000"/>
            <a:ext cx="7173719" cy="492443"/>
          </a:xfrm>
          <a:prstGeom prst="rect">
            <a:avLst/>
          </a:prstGeom>
          <a:noFill/>
        </p:spPr>
        <p:txBody>
          <a:bodyPr wrap="square" rtlCol="0">
            <a:spAutoFit/>
          </a:bodyPr>
          <a:lstStyle/>
          <a:p>
            <a:r>
              <a:rPr lang="en-ZA" sz="2600" dirty="0">
                <a:solidFill>
                  <a:schemeClr val="bg1"/>
                </a:solidFill>
                <a:latin typeface="Arial" panose="020B0604020202020204" pitchFamily="34" charset="0"/>
                <a:cs typeface="Arial" panose="020B0604020202020204" pitchFamily="34" charset="0"/>
              </a:rPr>
              <a:t>RECOGNITION CRITERIA</a:t>
            </a:r>
            <a:endParaRPr lang="en-US" sz="2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441788" y="1295400"/>
            <a:ext cx="8168811" cy="5570756"/>
          </a:xfrm>
          <a:prstGeom prst="rect">
            <a:avLst/>
          </a:prstGeom>
          <a:noFill/>
        </p:spPr>
        <p:txBody>
          <a:bodyPr wrap="square" rtlCol="0">
            <a:spAutoFit/>
          </a:bodyPr>
          <a:lstStyle/>
          <a:p>
            <a:r>
              <a:rPr lang="en-US" sz="2000" i="1" u="none" strike="noStrike" baseline="0" dirty="0">
                <a:solidFill>
                  <a:srgbClr val="000000"/>
                </a:solidFill>
                <a:latin typeface="Arial" panose="020B0604020202020204" pitchFamily="34" charset="0"/>
              </a:rPr>
              <a:t>An asset shall be recognized when, and only when: </a:t>
            </a:r>
            <a:r>
              <a:rPr lang="en-US" sz="2000" i="0" u="none" strike="noStrike" baseline="0" dirty="0">
                <a:solidFill>
                  <a:srgbClr val="000000"/>
                </a:solidFill>
                <a:latin typeface="Arial" panose="020B0604020202020204" pitchFamily="34" charset="0"/>
              </a:rPr>
              <a:t>	</a:t>
            </a:r>
            <a:endParaRPr lang="en-ZA" sz="2000" i="0" u="none" strike="noStrike" baseline="0" dirty="0">
              <a:latin typeface="Arial" panose="020B0604020202020204" pitchFamily="34" charset="0"/>
            </a:endParaRPr>
          </a:p>
          <a:p>
            <a:r>
              <a:rPr lang="en-US" sz="2000" i="1" u="none" strike="noStrike" baseline="0" dirty="0">
                <a:solidFill>
                  <a:srgbClr val="000000"/>
                </a:solidFill>
                <a:latin typeface="Arial" panose="020B0604020202020204" pitchFamily="34" charset="0"/>
              </a:rPr>
              <a:t>(a) it is </a:t>
            </a:r>
            <a:r>
              <a:rPr lang="en-US" sz="2000" b="1" i="1" u="none" strike="noStrike" baseline="0" dirty="0">
                <a:solidFill>
                  <a:srgbClr val="000000"/>
                </a:solidFill>
                <a:latin typeface="Arial" panose="020B0604020202020204" pitchFamily="34" charset="0"/>
              </a:rPr>
              <a:t>probable that the future economic benefits or service potential </a:t>
            </a:r>
            <a:r>
              <a:rPr lang="en-US" sz="2000" i="1" u="none" strike="noStrike" baseline="0" dirty="0">
                <a:solidFill>
                  <a:srgbClr val="000000"/>
                </a:solidFill>
                <a:latin typeface="Arial" panose="020B0604020202020204" pitchFamily="34" charset="0"/>
              </a:rPr>
              <a:t>that are associated with the asset </a:t>
            </a:r>
            <a:r>
              <a:rPr lang="en-US" sz="2000" b="1" i="1" u="none" strike="noStrike" baseline="0" dirty="0">
                <a:solidFill>
                  <a:srgbClr val="000000"/>
                </a:solidFill>
                <a:latin typeface="Arial" panose="020B0604020202020204" pitchFamily="34" charset="0"/>
              </a:rPr>
              <a:t>will flow to the entity</a:t>
            </a:r>
            <a:r>
              <a:rPr lang="en-US" sz="2000" i="1" u="none" strike="noStrike" baseline="0" dirty="0">
                <a:solidFill>
                  <a:srgbClr val="000000"/>
                </a:solidFill>
                <a:latin typeface="Arial" panose="020B0604020202020204" pitchFamily="34" charset="0"/>
              </a:rPr>
              <a:t>; and </a:t>
            </a:r>
            <a:endParaRPr lang="en-US" sz="2000" i="0" u="none" strike="noStrike" baseline="0" dirty="0">
              <a:solidFill>
                <a:srgbClr val="000000"/>
              </a:solidFill>
              <a:latin typeface="Arial" panose="020B0604020202020204" pitchFamily="34" charset="0"/>
            </a:endParaRPr>
          </a:p>
          <a:p>
            <a:r>
              <a:rPr lang="en-US" sz="2000" i="1" u="none" strike="noStrike" baseline="0" dirty="0">
                <a:solidFill>
                  <a:srgbClr val="000000"/>
                </a:solidFill>
                <a:latin typeface="Arial" panose="020B0604020202020204" pitchFamily="34" charset="0"/>
              </a:rPr>
              <a:t>(b) the </a:t>
            </a:r>
            <a:r>
              <a:rPr lang="en-US" sz="2000" b="1" i="1" u="none" strike="noStrike" baseline="0" dirty="0">
                <a:solidFill>
                  <a:srgbClr val="000000"/>
                </a:solidFill>
                <a:latin typeface="Arial" panose="020B0604020202020204" pitchFamily="34" charset="0"/>
              </a:rPr>
              <a:t>cost or fair value of the asset can be measured reliably</a:t>
            </a:r>
            <a:r>
              <a:rPr lang="en-US" sz="2000" i="1" u="none" strike="noStrike" baseline="0" dirty="0">
                <a:solidFill>
                  <a:srgbClr val="000000"/>
                </a:solidFill>
                <a:latin typeface="Arial" panose="020B0604020202020204" pitchFamily="34" charset="0"/>
              </a:rPr>
              <a:t>. </a:t>
            </a:r>
            <a:endParaRPr lang="en-US" sz="200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In determining whether an item satisfies the first criterion for recognition, an entity needs to </a:t>
            </a:r>
            <a:r>
              <a:rPr lang="en-US" sz="1800" i="0" u="none" strike="noStrike" baseline="0" dirty="0">
                <a:solidFill>
                  <a:srgbClr val="000000"/>
                </a:solidFill>
                <a:latin typeface="Arial" panose="020B0604020202020204" pitchFamily="34" charset="0"/>
              </a:rPr>
              <a:t>assess the degree of certainty attaching to the flow of future economic benefits or service potential on the basis of the available evidence at the time of initial recognition</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Arial" panose="020B0604020202020204" pitchFamily="34" charset="0"/>
              </a:rPr>
              <a:t>The second criterion for recognition is usually readily satisfied because the exchange transaction evidencing the purchase of the asset identifies its cost. Where assets are acquired through a non-exchange transaction, cost is the asset’s fair value as at the date of acquisition. 	</a:t>
            </a:r>
          </a:p>
          <a:p>
            <a:r>
              <a:rPr lang="en-US" sz="1800" b="0" i="0" u="none" strike="noStrike" baseline="0" dirty="0">
                <a:solidFill>
                  <a:srgbClr val="000000"/>
                </a:solidFill>
                <a:latin typeface="Arial" panose="020B0604020202020204" pitchFamily="34" charset="0"/>
              </a:rPr>
              <a:t> 	</a:t>
            </a:r>
            <a:endParaRPr lang="en-ZA" sz="1800" b="0" i="0" u="none" strike="noStrike" baseline="0" dirty="0">
              <a:solidFill>
                <a:srgbClr val="000000"/>
              </a:solidFill>
              <a:latin typeface="Arial" panose="020B0604020202020204" pitchFamily="34" charset="0"/>
            </a:endParaRPr>
          </a:p>
          <a:p>
            <a:r>
              <a:rPr lang="en-ZA" sz="1800" b="0" i="0" u="none" strike="noStrike" baseline="0" dirty="0">
                <a:solidFill>
                  <a:srgbClr val="000000"/>
                </a:solidFill>
                <a:latin typeface="Arial" panose="020B0604020202020204" pitchFamily="34" charset="0"/>
              </a:rPr>
              <a:t>	</a:t>
            </a:r>
          </a:p>
          <a:p>
            <a:endParaRPr lang="en-ZA" sz="4000" b="1" i="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DDF4794-E129-4313-A1F7-A1977FDC4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213408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GRAP CLASSIFICATION OF ASSETS</a:t>
            </a:r>
          </a:p>
        </p:txBody>
      </p:sp>
      <p:sp>
        <p:nvSpPr>
          <p:cNvPr id="9" name="TextBox 8"/>
          <p:cNvSpPr txBox="1"/>
          <p:nvPr/>
        </p:nvSpPr>
        <p:spPr>
          <a:xfrm>
            <a:off x="304800" y="1219200"/>
            <a:ext cx="8382000" cy="4739759"/>
          </a:xfrm>
          <a:prstGeom prst="rect">
            <a:avLst/>
          </a:prstGeom>
          <a:noFill/>
        </p:spPr>
        <p:txBody>
          <a:bodyPr wrap="square" rtlCol="0">
            <a:spAutoFit/>
          </a:bodyPr>
          <a:lstStyle/>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12 – Inventory.</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13 – Leased Assets.</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16 – Investment Property.</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17 – Property, Plant and Equipment.</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23 – Services in kind.</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25 – Employee Benefits Plan Assets.</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27 – Biological or Agricultural Assets.</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31 – Intangible Assets.</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103 – Heritage Assets.</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104 – Financial Instruments.</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108 – Statutory Receivables.</a:t>
            </a:r>
          </a:p>
          <a:p>
            <a:pPr marL="514350" indent="-514350">
              <a:buFont typeface="+mj-lt"/>
              <a:buAutoNum type="arabicPeriod"/>
            </a:pPr>
            <a:r>
              <a:rPr lang="en-US" sz="2000" b="1" i="1" dirty="0">
                <a:solidFill>
                  <a:srgbClr val="002060"/>
                </a:solidFill>
                <a:latin typeface="Arial" panose="020B0604020202020204" pitchFamily="34" charset="0"/>
                <a:cs typeface="Arial" panose="020B0604020202020204" pitchFamily="34" charset="0"/>
              </a:rPr>
              <a:t>GRAP 110 – Living and Non – Living Resources.</a:t>
            </a:r>
          </a:p>
          <a:p>
            <a:pPr marL="514350" indent="-514350">
              <a:buFont typeface="+mj-lt"/>
              <a:buAutoNum type="arabicPeriod"/>
            </a:pPr>
            <a:endParaRPr lang="en-US" sz="2000" b="1" i="1" dirty="0">
              <a:solidFill>
                <a:srgbClr val="002060"/>
              </a:solidFill>
              <a:latin typeface="Arial" panose="020B0604020202020204" pitchFamily="34" charset="0"/>
              <a:cs typeface="Arial" panose="020B0604020202020204" pitchFamily="34" charset="0"/>
            </a:endParaRPr>
          </a:p>
          <a:p>
            <a:pPr marL="514350" indent="-514350">
              <a:buFont typeface="+mj-lt"/>
              <a:buAutoNum type="arabicPeriod"/>
            </a:pPr>
            <a:endParaRPr lang="en-US" sz="2800" b="1" dirty="0">
              <a:solidFill>
                <a:srgbClr val="002060"/>
              </a:solidFill>
            </a:endParaRP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212819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LEGAL REQUIREMENTS</a:t>
            </a:r>
          </a:p>
        </p:txBody>
      </p:sp>
      <p:sp>
        <p:nvSpPr>
          <p:cNvPr id="9" name="TextBox 8"/>
          <p:cNvSpPr txBox="1"/>
          <p:nvPr/>
        </p:nvSpPr>
        <p:spPr>
          <a:xfrm>
            <a:off x="117411" y="1143000"/>
            <a:ext cx="8645589" cy="4893647"/>
          </a:xfrm>
          <a:prstGeom prst="rect">
            <a:avLst/>
          </a:prstGeom>
          <a:noFill/>
        </p:spPr>
        <p:txBody>
          <a:bodyPr wrap="square" rtlCol="0">
            <a:spAutoFit/>
          </a:bodyPr>
          <a:lstStyle/>
          <a:p>
            <a:r>
              <a:rPr lang="en-US" sz="2800" b="1" dirty="0">
                <a:solidFill>
                  <a:srgbClr val="002060"/>
                </a:solidFill>
              </a:rPr>
              <a:t>MFMA s63</a:t>
            </a:r>
          </a:p>
          <a:p>
            <a:r>
              <a:rPr lang="en-US" dirty="0">
                <a:solidFill>
                  <a:srgbClr val="002060"/>
                </a:solidFill>
              </a:rPr>
              <a:t>“(1) The Accounting Officer of a municipality is responsible for the management of –</a:t>
            </a:r>
          </a:p>
          <a:p>
            <a:pPr marL="971550" lvl="1" indent="-514350">
              <a:buAutoNum type="alphaLcParenBoth"/>
            </a:pPr>
            <a:r>
              <a:rPr lang="en-US" dirty="0">
                <a:solidFill>
                  <a:srgbClr val="002060"/>
                </a:solidFill>
              </a:rPr>
              <a:t>The assets of the municipality, including the safeguarding and the maintenance of those assets; and (b) ….</a:t>
            </a:r>
          </a:p>
          <a:p>
            <a:r>
              <a:rPr lang="en-US" dirty="0">
                <a:solidFill>
                  <a:srgbClr val="002060"/>
                </a:solidFill>
              </a:rPr>
              <a:t>(2) The Accounting Officer must for the purposes of subsection (1) take all reasonable steps to ensure –</a:t>
            </a:r>
          </a:p>
          <a:p>
            <a:pPr marL="914400" lvl="1" indent="-457200">
              <a:buAutoNum type="alphaLcParenBoth"/>
            </a:pPr>
            <a:r>
              <a:rPr lang="en-US" dirty="0">
                <a:solidFill>
                  <a:srgbClr val="002060"/>
                </a:solidFill>
              </a:rPr>
              <a:t>That the municipality has and maintains a management, accounting and information system that accounts for the assets and … of the municipality.</a:t>
            </a:r>
          </a:p>
          <a:p>
            <a:pPr marL="914400" lvl="1" indent="-457200">
              <a:buAutoNum type="alphaLcParenBoth"/>
            </a:pPr>
            <a:r>
              <a:rPr lang="en-US" dirty="0">
                <a:solidFill>
                  <a:srgbClr val="002060"/>
                </a:solidFill>
              </a:rPr>
              <a:t>That the municipality’s assets and .. are valued in accordance with standards of GRAP and</a:t>
            </a:r>
          </a:p>
          <a:p>
            <a:pPr marL="914400" lvl="1" indent="-457200">
              <a:buAutoNum type="alphaLcParenBoth"/>
            </a:pPr>
            <a:r>
              <a:rPr lang="en-US" dirty="0">
                <a:solidFill>
                  <a:srgbClr val="002060"/>
                </a:solidFill>
              </a:rPr>
              <a:t>That the municipality has and maintains a system of internal control of assets, including an asset register, as may be prescribed.</a:t>
            </a:r>
          </a:p>
          <a:p>
            <a:pPr lvl="1"/>
            <a:endParaRPr lang="en-US" dirty="0">
              <a:solidFill>
                <a:srgbClr val="002060"/>
              </a:solidFill>
            </a:endParaRPr>
          </a:p>
          <a:p>
            <a:r>
              <a:rPr lang="en-US" b="1" dirty="0">
                <a:solidFill>
                  <a:srgbClr val="002060"/>
                </a:solidFill>
              </a:rPr>
              <a:t>Other legal requirements:</a:t>
            </a:r>
          </a:p>
          <a:p>
            <a:pPr marL="457200" indent="-457200">
              <a:buFont typeface="+mj-lt"/>
              <a:buAutoNum type="arabicPeriod"/>
            </a:pPr>
            <a:r>
              <a:rPr lang="en-US" dirty="0">
                <a:solidFill>
                  <a:srgbClr val="002060"/>
                </a:solidFill>
              </a:rPr>
              <a:t>MFMA s14 Disposal of Capital Assets.</a:t>
            </a:r>
          </a:p>
          <a:p>
            <a:pPr marL="457200" indent="-457200">
              <a:buFont typeface="+mj-lt"/>
              <a:buAutoNum type="arabicPeriod"/>
            </a:pPr>
            <a:r>
              <a:rPr lang="en-US" dirty="0">
                <a:solidFill>
                  <a:srgbClr val="002060"/>
                </a:solidFill>
              </a:rPr>
              <a:t>MFMA SCM Regulation 40.</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4230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04800" y="457200"/>
            <a:ext cx="7543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GRAP REQUIREMENTS</a:t>
            </a:r>
          </a:p>
        </p:txBody>
      </p:sp>
      <p:sp>
        <p:nvSpPr>
          <p:cNvPr id="9" name="TextBox 8"/>
          <p:cNvSpPr txBox="1"/>
          <p:nvPr/>
        </p:nvSpPr>
        <p:spPr>
          <a:xfrm>
            <a:off x="228600" y="1219200"/>
            <a:ext cx="8052465" cy="4001095"/>
          </a:xfrm>
          <a:prstGeom prst="rect">
            <a:avLst/>
          </a:prstGeom>
          <a:noFill/>
        </p:spPr>
        <p:txBody>
          <a:bodyPr wrap="square" rtlCol="0">
            <a:spAutoFit/>
          </a:bodyPr>
          <a:lstStyle/>
          <a:p>
            <a:r>
              <a:rPr lang="en-US" sz="2800" dirty="0">
                <a:solidFill>
                  <a:srgbClr val="002060"/>
                </a:solidFill>
              </a:rPr>
              <a:t>GRAP standards talks to the accounting treatment of assets per classification i.e.:</a:t>
            </a:r>
          </a:p>
          <a:p>
            <a:pPr marL="457200" indent="-457200">
              <a:buFont typeface="+mj-lt"/>
              <a:buAutoNum type="arabicPeriod"/>
            </a:pPr>
            <a:r>
              <a:rPr lang="en-US" sz="2800" dirty="0">
                <a:solidFill>
                  <a:srgbClr val="002060"/>
                </a:solidFill>
              </a:rPr>
              <a:t>Identification.</a:t>
            </a:r>
          </a:p>
          <a:p>
            <a:pPr marL="457200" indent="-457200">
              <a:buFont typeface="+mj-lt"/>
              <a:buAutoNum type="arabicPeriod"/>
            </a:pPr>
            <a:r>
              <a:rPr lang="en-US" sz="2800" dirty="0">
                <a:solidFill>
                  <a:srgbClr val="002060"/>
                </a:solidFill>
              </a:rPr>
              <a:t>Initial recognition and measurement.</a:t>
            </a:r>
          </a:p>
          <a:p>
            <a:pPr marL="457200" indent="-457200">
              <a:buFont typeface="+mj-lt"/>
              <a:buAutoNum type="arabicPeriod"/>
            </a:pPr>
            <a:r>
              <a:rPr lang="en-US" sz="2800" dirty="0">
                <a:solidFill>
                  <a:srgbClr val="002060"/>
                </a:solidFill>
              </a:rPr>
              <a:t>Subsequent Measurement:</a:t>
            </a:r>
          </a:p>
          <a:p>
            <a:pPr marL="914400" lvl="1" indent="-457200">
              <a:buFont typeface="Wingdings" panose="05000000000000000000" pitchFamily="2" charset="2"/>
              <a:buChar char="Ø"/>
            </a:pPr>
            <a:r>
              <a:rPr lang="en-US" sz="2000" dirty="0">
                <a:solidFill>
                  <a:srgbClr val="002060"/>
                </a:solidFill>
              </a:rPr>
              <a:t>Depreciation/Amortization.</a:t>
            </a:r>
          </a:p>
          <a:p>
            <a:pPr marL="914400" lvl="1" indent="-457200">
              <a:buFont typeface="Wingdings" panose="05000000000000000000" pitchFamily="2" charset="2"/>
              <a:buChar char="Ø"/>
            </a:pPr>
            <a:r>
              <a:rPr lang="en-US" sz="2000" dirty="0">
                <a:solidFill>
                  <a:srgbClr val="002060"/>
                </a:solidFill>
              </a:rPr>
              <a:t>Revaluation where applicable.</a:t>
            </a:r>
          </a:p>
          <a:p>
            <a:pPr marL="914400" lvl="1" indent="-457200">
              <a:buFont typeface="Wingdings" panose="05000000000000000000" pitchFamily="2" charset="2"/>
              <a:buChar char="Ø"/>
            </a:pPr>
            <a:r>
              <a:rPr lang="en-US" sz="2000" dirty="0">
                <a:solidFill>
                  <a:srgbClr val="002060"/>
                </a:solidFill>
              </a:rPr>
              <a:t>Impairment (GRAP 21 and 26)</a:t>
            </a:r>
          </a:p>
          <a:p>
            <a:pPr marL="457200" indent="-457200">
              <a:buFont typeface="+mj-lt"/>
              <a:buAutoNum type="arabicPeriod"/>
            </a:pPr>
            <a:r>
              <a:rPr lang="en-US" sz="2000" dirty="0">
                <a:solidFill>
                  <a:srgbClr val="002060"/>
                </a:solidFill>
              </a:rPr>
              <a:t>Derecognition.</a:t>
            </a:r>
          </a:p>
          <a:p>
            <a:pPr marL="457200" indent="-457200">
              <a:buFont typeface="+mj-lt"/>
              <a:buAutoNum type="arabicPeriod"/>
            </a:pPr>
            <a:r>
              <a:rPr lang="en-US" sz="2000" dirty="0">
                <a:solidFill>
                  <a:srgbClr val="002060"/>
                </a:solidFill>
              </a:rPr>
              <a:t>Presentation and Disclosure.</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8DE9058-2275-49FB-84DE-413776D6C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41" y="112207"/>
            <a:ext cx="1160848" cy="1183193"/>
          </a:xfrm>
          <a:prstGeom prst="rect">
            <a:avLst/>
          </a:prstGeom>
        </p:spPr>
      </p:pic>
    </p:spTree>
    <p:extLst>
      <p:ext uri="{BB962C8B-B14F-4D97-AF65-F5344CB8AC3E}">
        <p14:creationId xmlns:p14="http://schemas.microsoft.com/office/powerpoint/2010/main" val="424900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3255</Words>
  <Application>Microsoft Office PowerPoint</Application>
  <PresentationFormat>On-screen Show (4:3)</PresentationFormat>
  <Paragraphs>261</Paragraphs>
  <Slides>27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Nosipho Mba</cp:lastModifiedBy>
  <cp:revision>96</cp:revision>
  <dcterms:created xsi:type="dcterms:W3CDTF">2016-08-29T06:19:10Z</dcterms:created>
  <dcterms:modified xsi:type="dcterms:W3CDTF">2021-10-06T07:51:42Z</dcterms:modified>
</cp:coreProperties>
</file>