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57" r:id="rId4"/>
    <p:sldId id="264" r:id="rId5"/>
    <p:sldId id="263" r:id="rId6"/>
    <p:sldId id="265" r:id="rId7"/>
    <p:sldId id="268" r:id="rId8"/>
    <p:sldId id="266" r:id="rId9"/>
    <p:sldId id="267" r:id="rId10"/>
    <p:sldId id="273" r:id="rId11"/>
    <p:sldId id="269" r:id="rId12"/>
    <p:sldId id="271" r:id="rId13"/>
    <p:sldId id="272" r:id="rId14"/>
    <p:sldId id="261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F02FB-1DEE-47FD-8434-E51803E52B04}" type="datetimeFigureOut">
              <a:rPr lang="en-ZA" smtClean="0"/>
              <a:t>2019/10/14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C973A-1067-4F6E-814C-DD39A21F02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97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2019/10/14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21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2019/10/14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83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2019/10/14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60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3BD527-F655-4722-A932-AE098173D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241339"/>
            <a:ext cx="1136187" cy="1136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3CC048-33C8-423E-B192-BDD86D2C49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014273"/>
            <a:ext cx="2323893" cy="6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2019/10/14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435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2019/10/14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93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2019/10/14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0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BD527-F655-4722-A932-AE098173D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5292" y="201295"/>
            <a:ext cx="1136187" cy="1136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3CC048-33C8-423E-B192-BDD86D2C49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107" y="6037321"/>
            <a:ext cx="2323893" cy="6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BD527-F655-4722-A932-AE098173D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5292" y="201295"/>
            <a:ext cx="1136187" cy="1136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3CC048-33C8-423E-B192-BDD86D2C49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107" y="6037321"/>
            <a:ext cx="2323893" cy="6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2019/10/14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62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2019/10/14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40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5921-2CA6-4CC2-BE66-74F72D8051A5}" type="datetimeFigureOut">
              <a:rPr lang="en-ZA" smtClean="0"/>
              <a:t>2019/10/14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39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3160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8086D-9438-4727-AF5E-312E124D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00844"/>
            <a:ext cx="6013206" cy="19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4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FACTORS IDENTIFYING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Legislation</a:t>
            </a:r>
          </a:p>
          <a:p>
            <a:pPr lvl="1"/>
            <a:r>
              <a:rPr lang="en-ZA" dirty="0"/>
              <a:t>MSA</a:t>
            </a:r>
          </a:p>
          <a:p>
            <a:pPr lvl="1"/>
            <a:r>
              <a:rPr lang="en-ZA" dirty="0"/>
              <a:t>MPRA</a:t>
            </a:r>
          </a:p>
          <a:p>
            <a:pPr lvl="1"/>
            <a:r>
              <a:rPr lang="en-ZA" dirty="0"/>
              <a:t>MFMA, etc.</a:t>
            </a:r>
          </a:p>
          <a:p>
            <a:r>
              <a:rPr lang="en-ZA" dirty="0"/>
              <a:t>Problem and Need Identification</a:t>
            </a:r>
          </a:p>
          <a:p>
            <a:r>
              <a:rPr lang="en-ZA" dirty="0"/>
              <a:t>Court Judgments</a:t>
            </a:r>
          </a:p>
          <a:p>
            <a:r>
              <a:rPr lang="en-ZA" dirty="0"/>
              <a:t>Delegations</a:t>
            </a:r>
          </a:p>
          <a:p>
            <a:r>
              <a:rPr lang="en-ZA" dirty="0"/>
              <a:t>Powers &amp; Functions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312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Leading Judgments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ZA" sz="1800" dirty="0"/>
              <a:t>Rademan v </a:t>
            </a:r>
            <a:r>
              <a:rPr lang="en-ZA" sz="1800" dirty="0" err="1"/>
              <a:t>Moqhaka</a:t>
            </a:r>
            <a:r>
              <a:rPr lang="en-ZA" sz="1800" dirty="0"/>
              <a:t> Local Municipality   [Constitutional Court CCT 41/2012 (Judgment 2013) ]</a:t>
            </a:r>
          </a:p>
          <a:p>
            <a:r>
              <a:rPr lang="en-ZA" sz="1800" dirty="0" err="1"/>
              <a:t>Mkontwana</a:t>
            </a:r>
            <a:r>
              <a:rPr lang="en-ZA" sz="1800" dirty="0"/>
              <a:t> v Nelson Mandela Municipality  [Constitutional Court CCT 57/2003]</a:t>
            </a:r>
          </a:p>
          <a:p>
            <a:r>
              <a:rPr lang="en-ZA" sz="1800" dirty="0"/>
              <a:t>B G Beck v </a:t>
            </a:r>
            <a:r>
              <a:rPr lang="en-ZA" sz="1800" dirty="0" err="1"/>
              <a:t>Koponong</a:t>
            </a:r>
            <a:r>
              <a:rPr lang="en-ZA" sz="1800" dirty="0"/>
              <a:t> Local Municipality [Orange Free State High Court 3772/2002]</a:t>
            </a:r>
          </a:p>
          <a:p>
            <a:r>
              <a:rPr lang="en-ZA" sz="1800" dirty="0"/>
              <a:t>Argent Industrial Investments Pty Ltd v Ekurhuleni Metropolitan Municipality   [Gauteng Local Division Johannesburg 17808/2016</a:t>
            </a:r>
          </a:p>
          <a:p>
            <a:r>
              <a:rPr lang="en-ZA" sz="1800" dirty="0"/>
              <a:t>Euphorbia Pty Ltd t/a Gallagher Estates v City of Johannesburg [North Gauteng High Court  A5052/2015]</a:t>
            </a:r>
          </a:p>
          <a:p>
            <a:r>
              <a:rPr lang="en-ZA" sz="1800" dirty="0" err="1"/>
              <a:t>Jaftha</a:t>
            </a:r>
            <a:r>
              <a:rPr lang="en-ZA" sz="1800" dirty="0"/>
              <a:t> v Schoeman &amp; Others; Van Rooyen v </a:t>
            </a:r>
            <a:r>
              <a:rPr lang="en-ZA" sz="1800" dirty="0" err="1"/>
              <a:t>Scholtz</a:t>
            </a:r>
            <a:r>
              <a:rPr lang="en-ZA" sz="1800" dirty="0"/>
              <a:t> &amp; Others [Constitutional Court CCT 74/2003 (Judgment 2004)]</a:t>
            </a:r>
          </a:p>
          <a:p>
            <a:r>
              <a:rPr lang="en-ZA" sz="1800" dirty="0" err="1"/>
              <a:t>Gundwana</a:t>
            </a:r>
            <a:r>
              <a:rPr lang="en-ZA" sz="1800" dirty="0"/>
              <a:t> v </a:t>
            </a:r>
            <a:r>
              <a:rPr lang="en-ZA" sz="1800" dirty="0" err="1"/>
              <a:t>Steko</a:t>
            </a:r>
            <a:r>
              <a:rPr lang="en-ZA" sz="1800" dirty="0"/>
              <a:t> Developments CC &amp; Others [Constitutional Court CCT 44/2010]</a:t>
            </a:r>
          </a:p>
          <a:p>
            <a:r>
              <a:rPr lang="en-ZA" sz="1800" dirty="0"/>
              <a:t>Canton Trading 95 Pty Ltd &amp; Others  v Buffalo City Metropolitan Municipality  [Eastern Cape High Court 2727/2013 (Judgment 2014)]</a:t>
            </a:r>
          </a:p>
          <a:p>
            <a:r>
              <a:rPr lang="en-ZA" sz="1800" dirty="0"/>
              <a:t>Leon Joseph &amp; Others v City of Johannesburg &amp; City Power  [Constitutional Court CCT 43/2009]</a:t>
            </a:r>
          </a:p>
        </p:txBody>
      </p:sp>
    </p:spTree>
    <p:extLst>
      <p:ext uri="{BB962C8B-B14F-4D97-AF65-F5344CB8AC3E}">
        <p14:creationId xmlns:p14="http://schemas.microsoft.com/office/powerpoint/2010/main" val="390624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Leading Judgments…..Cont.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ZA" sz="1800" dirty="0"/>
              <a:t>Chantelle </a:t>
            </a:r>
            <a:r>
              <a:rPr lang="en-ZA" sz="1800" dirty="0" err="1"/>
              <a:t>Jordaan</a:t>
            </a:r>
            <a:r>
              <a:rPr lang="en-ZA" sz="1800" dirty="0"/>
              <a:t> &amp; Others v City of Tshwane Metropolitan Municipality &amp; Others [Constitutional Court CCT 283/2016</a:t>
            </a:r>
          </a:p>
          <a:p>
            <a:r>
              <a:rPr lang="en-ZA" sz="1800" dirty="0" err="1"/>
              <a:t>Anva</a:t>
            </a:r>
            <a:r>
              <a:rPr lang="en-ZA" sz="1800" dirty="0"/>
              <a:t> Properties cc v End Street Entertainment Enterprises cc [Western Cape High Court 22109/2014]</a:t>
            </a:r>
          </a:p>
          <a:p>
            <a:r>
              <a:rPr lang="en-ZA" sz="1800" dirty="0"/>
              <a:t>BOE Bank Ltd v City of Tshwane Metropolitan Municipality [Supreme Court of Appeal 240/2003 (Judgment 2005)] and</a:t>
            </a:r>
          </a:p>
          <a:p>
            <a:r>
              <a:rPr lang="en-ZA" sz="1800" dirty="0"/>
              <a:t>City of Johannesburg v Harry Kaplan NO (in his capacity as Liquidator) [Supreme Court of Appeal 111/05]</a:t>
            </a:r>
          </a:p>
          <a:p>
            <a:r>
              <a:rPr lang="en-ZA" sz="1800" dirty="0"/>
              <a:t>P A Pearson (Pty) Ltd v eThekwini Municipality  [Supreme Court of Appeal 2017 (6) SA 82]</a:t>
            </a:r>
          </a:p>
          <a:p>
            <a:r>
              <a:rPr lang="en-ZA" sz="1800" dirty="0"/>
              <a:t>Body Corporate of </a:t>
            </a:r>
            <a:r>
              <a:rPr lang="en-ZA" sz="1800" dirty="0" err="1"/>
              <a:t>Croftdene</a:t>
            </a:r>
            <a:r>
              <a:rPr lang="en-ZA" sz="1800" dirty="0"/>
              <a:t> Mall v eThekwini Municipality  [Supreme Court of Appeal 603/2010 (Judgment 2011)]</a:t>
            </a:r>
          </a:p>
          <a:p>
            <a:r>
              <a:rPr lang="en-ZA" sz="1800" dirty="0"/>
              <a:t>Nelson Mandela Bay Metropolitan Municipality v  Mr </a:t>
            </a:r>
            <a:r>
              <a:rPr lang="en-ZA" sz="1800" dirty="0" err="1"/>
              <a:t>Nobumba</a:t>
            </a:r>
            <a:r>
              <a:rPr lang="en-ZA" sz="1800" dirty="0"/>
              <a:t> NO &amp; Others [Eastern Cape High Court 3460/2009]</a:t>
            </a:r>
          </a:p>
        </p:txBody>
      </p:sp>
    </p:spTree>
    <p:extLst>
      <p:ext uri="{BB962C8B-B14F-4D97-AF65-F5344CB8AC3E}">
        <p14:creationId xmlns:p14="http://schemas.microsoft.com/office/powerpoint/2010/main" val="338866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Action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Eskom SDA?</a:t>
            </a:r>
          </a:p>
          <a:p>
            <a:r>
              <a:rPr lang="en-ZA" dirty="0"/>
              <a:t>Possible Changes to Legislation?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120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316069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ZA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3CC048-33C8-423E-B192-BDD86D2C4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05400"/>
            <a:ext cx="3810330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0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B49A81-F09E-4D82-963C-58D4FAB70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28" y="504156"/>
            <a:ext cx="8440733" cy="26200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528" y="3124200"/>
            <a:ext cx="5883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</a:rPr>
              <a:t>BREAKING THE BARRIERS OF REVENUE FACING MUNICIPAL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86901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272" y="533400"/>
            <a:ext cx="717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778378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BACK TO BASICS</a:t>
            </a:r>
          </a:p>
          <a:p>
            <a:pPr marL="742950" lvl="1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Legislation</a:t>
            </a:r>
          </a:p>
          <a:p>
            <a:pPr marL="742950" lvl="1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Policy &amp; By-Law</a:t>
            </a:r>
          </a:p>
          <a:p>
            <a:pPr marL="800100" lvl="1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Leading Judgments</a:t>
            </a:r>
          </a:p>
          <a:p>
            <a:pPr marL="800100" lvl="1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Action Items</a:t>
            </a:r>
            <a:endParaRPr lang="en-US" altLang="en-US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BD527-F655-4722-A932-AE098173D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292" y="201295"/>
            <a:ext cx="1136187" cy="1136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D5802-4780-4A5B-98D4-55CEBC1A7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14" y="4463415"/>
            <a:ext cx="5802586" cy="174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5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unicipal Revenue Management Workshop pp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66776"/>
            <a:ext cx="6858000" cy="512073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5900" y="1459795"/>
            <a:ext cx="6172200" cy="379021"/>
          </a:xfrm>
        </p:spPr>
        <p:txBody>
          <a:bodyPr>
            <a:noAutofit/>
          </a:bodyPr>
          <a:lstStyle/>
          <a:p>
            <a:r>
              <a:rPr lang="en-US" sz="2700" b="1" dirty="0"/>
              <a:t>Revenue Value Chain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485900" y="2057401"/>
            <a:ext cx="6172200" cy="3280064"/>
          </a:xfrm>
        </p:spPr>
        <p:txBody>
          <a:bodyPr>
            <a:normAutofit fontScale="70000" lnSpcReduction="20000"/>
          </a:bodyPr>
          <a:lstStyle/>
          <a:p>
            <a:pPr marL="265510" indent="-265510"/>
            <a:r>
              <a:rPr lang="en-ZA" dirty="0"/>
              <a:t>What are the challenges that you face as revenue managers</a:t>
            </a:r>
          </a:p>
          <a:p>
            <a:pPr marL="265510" indent="-265510"/>
            <a:r>
              <a:rPr lang="en-ZA" dirty="0"/>
              <a:t>Note this on a board</a:t>
            </a:r>
          </a:p>
          <a:p>
            <a:pPr marL="265510" indent="-265510"/>
            <a:r>
              <a:rPr lang="en-ZA" dirty="0"/>
              <a:t>Do per section – Based on the sections, you must use this to ensure that we are addressing this</a:t>
            </a:r>
          </a:p>
          <a:p>
            <a:pPr marL="265510" indent="-265510"/>
            <a:r>
              <a:rPr lang="en-ZA" dirty="0"/>
              <a:t>We will prepare the final presentation slide which will then see if we address these matters?</a:t>
            </a:r>
          </a:p>
          <a:p>
            <a:pPr marL="265510" indent="-265510"/>
            <a:r>
              <a:rPr lang="en-ZA" dirty="0"/>
              <a:t>Should be a group exercise – allow for ½ hour participation  ½ hour feed back </a:t>
            </a:r>
          </a:p>
          <a:p>
            <a:pPr marL="265510" indent="-265510"/>
            <a:r>
              <a:rPr lang="en-ZA" dirty="0"/>
              <a:t>Should link this into the action plan 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5" y="851535"/>
            <a:ext cx="7604975" cy="51492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68202" y="4196642"/>
            <a:ext cx="2318198" cy="216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dirty="0"/>
              <a:t>Project and programme 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5910" y="2598127"/>
            <a:ext cx="2318198" cy="247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dirty="0"/>
              <a:t>Monitoring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422276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Constitution</a:t>
            </a:r>
          </a:p>
          <a:p>
            <a:pPr lvl="1"/>
            <a:r>
              <a:rPr lang="en-ZA" dirty="0"/>
              <a:t>S152</a:t>
            </a:r>
          </a:p>
          <a:p>
            <a:pPr lvl="2"/>
            <a:r>
              <a:rPr lang="en-ZA" dirty="0"/>
              <a:t>Provision Services in a sustainable manner</a:t>
            </a:r>
          </a:p>
          <a:p>
            <a:pPr lvl="1"/>
            <a:r>
              <a:rPr lang="en-ZA" dirty="0"/>
              <a:t>S229</a:t>
            </a:r>
          </a:p>
          <a:p>
            <a:pPr lvl="2"/>
            <a:r>
              <a:rPr lang="en-ZA" dirty="0"/>
              <a:t>Municipalities obliged to levy and collect rates and taxes from residents</a:t>
            </a:r>
          </a:p>
          <a:p>
            <a:r>
              <a:rPr lang="en-ZA" dirty="0"/>
              <a:t>Local Government Municipal Systems Act</a:t>
            </a:r>
          </a:p>
          <a:p>
            <a:pPr lvl="1"/>
            <a:r>
              <a:rPr lang="en-ZA" dirty="0"/>
              <a:t>S96 </a:t>
            </a:r>
          </a:p>
          <a:p>
            <a:pPr lvl="2"/>
            <a:r>
              <a:rPr lang="en-ZA" dirty="0"/>
              <a:t>Must collect money due and payable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598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LEGISLATION……….Cont.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Chapter 9 MSA + Policy &amp; By-Law</a:t>
            </a:r>
          </a:p>
          <a:p>
            <a:r>
              <a:rPr lang="en-ZA" dirty="0"/>
              <a:t>Local Government Municipal Property Rates Act + Policy &amp; By-law</a:t>
            </a:r>
          </a:p>
          <a:p>
            <a:r>
              <a:rPr lang="en-ZA" dirty="0"/>
              <a:t>Local Government Municipal Finance Management Act &amp; SCM Regulations 38</a:t>
            </a:r>
          </a:p>
          <a:p>
            <a:r>
              <a:rPr lang="en-ZA" dirty="0"/>
              <a:t>Magistrates Court Act S58</a:t>
            </a:r>
          </a:p>
          <a:p>
            <a:r>
              <a:rPr lang="en-ZA" dirty="0"/>
              <a:t>Sectional Titles Scheme Management Act s16</a:t>
            </a:r>
          </a:p>
          <a:p>
            <a:endParaRPr lang="en-ZA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172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LEGISLATION……….Cont.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dirty="0"/>
              <a:t>S100</a:t>
            </a:r>
          </a:p>
          <a:p>
            <a:pPr lvl="1"/>
            <a:r>
              <a:rPr lang="en-ZA" dirty="0"/>
              <a:t>AO must implement &amp; enforce CCDCP</a:t>
            </a:r>
          </a:p>
          <a:p>
            <a:r>
              <a:rPr lang="en-ZA" dirty="0"/>
              <a:t>S101</a:t>
            </a:r>
          </a:p>
          <a:p>
            <a:pPr lvl="1"/>
            <a:r>
              <a:rPr lang="en-ZA" dirty="0"/>
              <a:t>Access to premises</a:t>
            </a:r>
          </a:p>
          <a:p>
            <a:r>
              <a:rPr lang="en-ZA" dirty="0"/>
              <a:t>S102</a:t>
            </a:r>
          </a:p>
          <a:p>
            <a:pPr lvl="1"/>
            <a:r>
              <a:rPr lang="en-ZA" dirty="0"/>
              <a:t>Consolidation</a:t>
            </a:r>
          </a:p>
          <a:p>
            <a:pPr lvl="1"/>
            <a:r>
              <a:rPr lang="en-ZA" dirty="0"/>
              <a:t>Receipt Transfer</a:t>
            </a:r>
          </a:p>
          <a:p>
            <a:pPr lvl="1"/>
            <a:r>
              <a:rPr lang="en-ZA" dirty="0"/>
              <a:t>Dispute &amp; PAJA process S62</a:t>
            </a:r>
          </a:p>
          <a:p>
            <a:r>
              <a:rPr lang="en-ZA" dirty="0"/>
              <a:t>S115</a:t>
            </a:r>
          </a:p>
          <a:p>
            <a:pPr lvl="1"/>
            <a:r>
              <a:rPr lang="en-ZA" dirty="0"/>
              <a:t>Servicing of documents</a:t>
            </a:r>
          </a:p>
          <a:p>
            <a:r>
              <a:rPr lang="en-ZA" dirty="0"/>
              <a:t>S118</a:t>
            </a:r>
          </a:p>
          <a:p>
            <a:pPr lvl="1"/>
            <a:r>
              <a:rPr lang="en-ZA" dirty="0"/>
              <a:t>Restrain Transfer of Property</a:t>
            </a:r>
          </a:p>
          <a:p>
            <a:r>
              <a:rPr lang="en-ZA" dirty="0"/>
              <a:t>S119</a:t>
            </a:r>
          </a:p>
          <a:p>
            <a:pPr lvl="1"/>
            <a:r>
              <a:rPr lang="en-ZA" dirty="0"/>
              <a:t>Offences &amp; Penalties</a:t>
            </a:r>
          </a:p>
          <a:p>
            <a:endParaRPr lang="en-ZA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6889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ROLE COUNCILLORS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S99 – MSA</a:t>
            </a:r>
          </a:p>
          <a:p>
            <a:pPr lvl="1"/>
            <a:r>
              <a:rPr lang="en-ZA" dirty="0"/>
              <a:t>Supervisory Authority</a:t>
            </a:r>
          </a:p>
          <a:p>
            <a:pPr lvl="2"/>
            <a:r>
              <a:rPr lang="en-ZA" dirty="0"/>
              <a:t>Oversee, Monitor Implementation and Enforcement of CCDCP &amp; BL</a:t>
            </a:r>
          </a:p>
          <a:p>
            <a:pPr lvl="2"/>
            <a:r>
              <a:rPr lang="en-ZA" dirty="0"/>
              <a:t>Oversee, performance of Administration in implementation</a:t>
            </a:r>
          </a:p>
          <a:p>
            <a:pPr lvl="2"/>
            <a:r>
              <a:rPr lang="en-ZA" dirty="0"/>
              <a:t>Evaluate Review of CCDCP &amp; BL to </a:t>
            </a:r>
            <a:r>
              <a:rPr lang="en-ZA" b="1" u="sng" dirty="0"/>
              <a:t>improve the efficiency</a:t>
            </a:r>
            <a:r>
              <a:rPr lang="en-ZA" dirty="0"/>
              <a:t> of CC mechanisms</a:t>
            </a:r>
          </a:p>
          <a:p>
            <a:pPr lvl="2"/>
            <a:r>
              <a:rPr lang="en-ZA" dirty="0"/>
              <a:t>Receive regular reports on implementation</a:t>
            </a:r>
          </a:p>
          <a:p>
            <a:pPr marL="457200" lvl="1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547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POLICY &amp; BY-LAW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Clear Strategy</a:t>
            </a:r>
          </a:p>
          <a:p>
            <a:pPr lvl="1"/>
            <a:r>
              <a:rPr lang="en-ZA" dirty="0"/>
              <a:t>Sterilize Person &amp; property</a:t>
            </a:r>
          </a:p>
          <a:p>
            <a:pPr lvl="1"/>
            <a:r>
              <a:rPr lang="en-ZA" dirty="0"/>
              <a:t>Risk profile Owners of Property</a:t>
            </a:r>
          </a:p>
          <a:p>
            <a:r>
              <a:rPr lang="en-ZA" dirty="0"/>
              <a:t>Clear Implementation plans</a:t>
            </a:r>
          </a:p>
          <a:p>
            <a:pPr lvl="1"/>
            <a:r>
              <a:rPr lang="en-ZA" dirty="0"/>
              <a:t>Training in Law, Policy, SOP’s</a:t>
            </a:r>
          </a:p>
          <a:p>
            <a:pPr lvl="1"/>
            <a:r>
              <a:rPr lang="en-ZA" dirty="0"/>
              <a:t>Focus 80/20</a:t>
            </a:r>
          </a:p>
          <a:p>
            <a:pPr lvl="1"/>
            <a:r>
              <a:rPr lang="en-ZA" dirty="0"/>
              <a:t>Regular interdepartmental meetings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8279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606</Words>
  <Application>Microsoft Office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Revenue Value Chain</vt:lpstr>
      <vt:lpstr>LEGISLATION</vt:lpstr>
      <vt:lpstr>LEGISLATION……….Cont.</vt:lpstr>
      <vt:lpstr>LEGISLATION……….Cont.</vt:lpstr>
      <vt:lpstr>ROLE COUNCILLORS</vt:lpstr>
      <vt:lpstr>POLICY &amp; BY-LAW</vt:lpstr>
      <vt:lpstr>FACTORS IDENTIFYING POLICY</vt:lpstr>
      <vt:lpstr>Leading Judgments</vt:lpstr>
      <vt:lpstr>Leading Judgments…..Cont.</vt:lpstr>
      <vt:lpstr>Action Items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Ocean Makalima</dc:creator>
  <cp:lastModifiedBy>Archford Rwazemba</cp:lastModifiedBy>
  <cp:revision>28</cp:revision>
  <dcterms:created xsi:type="dcterms:W3CDTF">2019-01-17T08:37:51Z</dcterms:created>
  <dcterms:modified xsi:type="dcterms:W3CDTF">2019-10-14T11:40:08Z</dcterms:modified>
</cp:coreProperties>
</file>