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7" r:id="rId2"/>
    <p:sldId id="300" r:id="rId3"/>
    <p:sldId id="271" r:id="rId4"/>
    <p:sldId id="314" r:id="rId5"/>
    <p:sldId id="315" r:id="rId6"/>
    <p:sldId id="312" r:id="rId7"/>
    <p:sldId id="268" r:id="rId8"/>
    <p:sldId id="302" r:id="rId9"/>
    <p:sldId id="316" r:id="rId10"/>
    <p:sldId id="259" r:id="rId11"/>
    <p:sldId id="269" r:id="rId12"/>
    <p:sldId id="317" r:id="rId13"/>
    <p:sldId id="303" r:id="rId14"/>
    <p:sldId id="274" r:id="rId15"/>
    <p:sldId id="304" r:id="rId16"/>
    <p:sldId id="305" r:id="rId17"/>
    <p:sldId id="318" r:id="rId18"/>
    <p:sldId id="261" r:id="rId19"/>
    <p:sldId id="313" r:id="rId20"/>
    <p:sldId id="280" r:id="rId21"/>
    <p:sldId id="258" r:id="rId22"/>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E7794B-1DF2-464B-A988-F7C8543E4AC9}">
          <p14:sldIdLst>
            <p14:sldId id="267"/>
            <p14:sldId id="300"/>
            <p14:sldId id="271"/>
            <p14:sldId id="314"/>
            <p14:sldId id="315"/>
            <p14:sldId id="312"/>
            <p14:sldId id="268"/>
            <p14:sldId id="302"/>
            <p14:sldId id="316"/>
            <p14:sldId id="259"/>
            <p14:sldId id="269"/>
            <p14:sldId id="317"/>
            <p14:sldId id="303"/>
            <p14:sldId id="274"/>
            <p14:sldId id="304"/>
            <p14:sldId id="305"/>
            <p14:sldId id="318"/>
            <p14:sldId id="261"/>
            <p14:sldId id="313"/>
            <p14:sldId id="280"/>
            <p14:sldId id="258"/>
          </p14:sldIdLst>
        </p14:section>
        <p14:section name="Untitled Section" id="{2626C832-801F-4C40-875A-F924F5E794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a:srgbClr val="FFCC29"/>
    <a:srgbClr val="FF3399"/>
    <a:srgbClr val="FDB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38A58-055D-4BBC-8FEA-AECABAA771AE}"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A7EBA94D-63BD-426A-9322-7E885BAD55F3}">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r>
            <a:rPr lang="en-ZA" dirty="0"/>
            <a:t>Problem Statement</a:t>
          </a:r>
          <a:endParaRPr lang="en-US" dirty="0"/>
        </a:p>
      </dgm:t>
    </dgm:pt>
    <dgm:pt modelId="{36883B46-5604-4BE0-A024-32597DC9C51E}" type="parTrans" cxnId="{9BBFF4FC-EF78-4DA5-BA64-D28258C4093E}">
      <dgm:prSet/>
      <dgm:spPr/>
      <dgm:t>
        <a:bodyPr/>
        <a:lstStyle/>
        <a:p>
          <a:endParaRPr lang="en-US"/>
        </a:p>
      </dgm:t>
    </dgm:pt>
    <dgm:pt modelId="{2370EF19-3168-4172-8532-3798D71309C0}" type="sibTrans" cxnId="{9BBFF4FC-EF78-4DA5-BA64-D28258C4093E}">
      <dgm:prSet/>
      <dgm:spPr>
        <a:ln>
          <a:solidFill>
            <a:schemeClr val="tx1"/>
          </a:solidFill>
        </a:ln>
      </dgm:spPr>
      <dgm:t>
        <a:bodyPr/>
        <a:lstStyle/>
        <a:p>
          <a:endParaRPr lang="en-US"/>
        </a:p>
      </dgm:t>
    </dgm:pt>
    <dgm:pt modelId="{96C4E282-4714-4D5D-91B5-7F9EA7186D07}">
      <dgm:prSet/>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ZA" dirty="0"/>
            <a:t>Revenue Value Chain</a:t>
          </a:r>
        </a:p>
      </dgm:t>
    </dgm:pt>
    <dgm:pt modelId="{CD0E8DD9-45BB-463A-AF0C-D525D696F97F}" type="parTrans" cxnId="{F91CAE09-7A1E-462D-8BC9-3A40BDDAE546}">
      <dgm:prSet/>
      <dgm:spPr/>
      <dgm:t>
        <a:bodyPr/>
        <a:lstStyle/>
        <a:p>
          <a:endParaRPr lang="en-US"/>
        </a:p>
      </dgm:t>
    </dgm:pt>
    <dgm:pt modelId="{98C9FDEB-8554-4574-8D73-4A6ED3F0F3DB}" type="sibTrans" cxnId="{F91CAE09-7A1E-462D-8BC9-3A40BDDAE546}">
      <dgm:prSet/>
      <dgm:spPr/>
      <dgm:t>
        <a:bodyPr/>
        <a:lstStyle/>
        <a:p>
          <a:endParaRPr lang="en-US"/>
        </a:p>
      </dgm:t>
    </dgm:pt>
    <dgm:pt modelId="{2DEFA270-FF48-4E30-84B0-90823B0109D3}">
      <dgm:prSet/>
      <dgm:spPr>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ZA" dirty="0"/>
            <a:t>Integrated Revenue Recovery in Action</a:t>
          </a:r>
        </a:p>
      </dgm:t>
    </dgm:pt>
    <dgm:pt modelId="{5E316610-31D1-40BA-AB56-5C22D2DE388F}" type="parTrans" cxnId="{6D5EC78F-93B0-4AD5-9887-8AB055EFA0F0}">
      <dgm:prSet/>
      <dgm:spPr/>
      <dgm:t>
        <a:bodyPr/>
        <a:lstStyle/>
        <a:p>
          <a:endParaRPr lang="en-US"/>
        </a:p>
      </dgm:t>
    </dgm:pt>
    <dgm:pt modelId="{E2666AAC-BDC3-4530-A595-6457D6800872}" type="sibTrans" cxnId="{6D5EC78F-93B0-4AD5-9887-8AB055EFA0F0}">
      <dgm:prSet/>
      <dgm:spPr/>
      <dgm:t>
        <a:bodyPr/>
        <a:lstStyle/>
        <a:p>
          <a:endParaRPr lang="en-US"/>
        </a:p>
      </dgm:t>
    </dgm:pt>
    <dgm:pt modelId="{41E14E74-8F5A-4D7A-B217-BB6D668346C7}">
      <dgm:prSet custT="1"/>
      <dgm:spPr>
        <a:solidFill>
          <a:prstClr val="black">
            <a:lumMod val="50000"/>
            <a:lumOff val="50000"/>
          </a:prstClr>
        </a:solidFill>
        <a:ln>
          <a:noFill/>
        </a:ln>
        <a:effectLst>
          <a:outerShdw blurRad="40000" dist="23000" dir="5400000" rotWithShape="0">
            <a:srgbClr val="000000">
              <a:alpha val="35000"/>
            </a:srgbClr>
          </a:outerShdw>
        </a:effectLst>
      </dgm:spPr>
      <dgm:t>
        <a:bodyPr spcFirstLastPara="0" vert="horz" wrap="square" lIns="531491" tIns="88900" rIns="88900" bIns="88900" numCol="1" spcCol="1270" anchor="ctr" anchorCtr="0"/>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gm:t>
    </dgm:pt>
    <dgm:pt modelId="{524161CC-644C-4786-92A7-646C406CC013}" type="parTrans" cxnId="{F1D0F640-7C83-4EC6-B113-15ACD0C0C500}">
      <dgm:prSet/>
      <dgm:spPr/>
      <dgm:t>
        <a:bodyPr/>
        <a:lstStyle/>
        <a:p>
          <a:endParaRPr lang="en-US"/>
        </a:p>
      </dgm:t>
    </dgm:pt>
    <dgm:pt modelId="{64B0493E-9BC7-4282-8CAC-6BD0E5A2DB1C}" type="sibTrans" cxnId="{F1D0F640-7C83-4EC6-B113-15ACD0C0C500}">
      <dgm:prSet/>
      <dgm:spPr/>
      <dgm:t>
        <a:bodyPr/>
        <a:lstStyle/>
        <a:p>
          <a:endParaRPr lang="en-US"/>
        </a:p>
      </dgm:t>
    </dgm:pt>
    <dgm:pt modelId="{80C2F559-E307-493D-9566-12FF91477855}" type="pres">
      <dgm:prSet presAssocID="{E9338A58-055D-4BBC-8FEA-AECABAA771AE}" presName="Name0" presStyleCnt="0">
        <dgm:presLayoutVars>
          <dgm:chMax val="7"/>
          <dgm:chPref val="7"/>
          <dgm:dir/>
        </dgm:presLayoutVars>
      </dgm:prSet>
      <dgm:spPr/>
    </dgm:pt>
    <dgm:pt modelId="{F64BD757-32DE-4A44-8042-D9CBB609ADED}" type="pres">
      <dgm:prSet presAssocID="{E9338A58-055D-4BBC-8FEA-AECABAA771AE}" presName="Name1" presStyleCnt="0"/>
      <dgm:spPr/>
    </dgm:pt>
    <dgm:pt modelId="{92F8A3C5-8481-4F09-ACE1-776F658B35BD}" type="pres">
      <dgm:prSet presAssocID="{E9338A58-055D-4BBC-8FEA-AECABAA771AE}" presName="cycle" presStyleCnt="0"/>
      <dgm:spPr/>
    </dgm:pt>
    <dgm:pt modelId="{84EA3984-62CE-42F4-874A-A41E706F39F9}" type="pres">
      <dgm:prSet presAssocID="{E9338A58-055D-4BBC-8FEA-AECABAA771AE}" presName="srcNode" presStyleLbl="node1" presStyleIdx="0" presStyleCnt="4"/>
      <dgm:spPr/>
    </dgm:pt>
    <dgm:pt modelId="{8F178775-7526-4EFC-AAED-AA1541FA9B59}" type="pres">
      <dgm:prSet presAssocID="{E9338A58-055D-4BBC-8FEA-AECABAA771AE}" presName="conn" presStyleLbl="parChTrans1D2" presStyleIdx="0" presStyleCnt="1"/>
      <dgm:spPr/>
    </dgm:pt>
    <dgm:pt modelId="{A37DA71E-0CBC-46E5-B713-4AA6B4CB5D02}" type="pres">
      <dgm:prSet presAssocID="{E9338A58-055D-4BBC-8FEA-AECABAA771AE}" presName="extraNode" presStyleLbl="node1" presStyleIdx="0" presStyleCnt="4"/>
      <dgm:spPr/>
    </dgm:pt>
    <dgm:pt modelId="{5BCD0176-2C7D-4137-BCF2-633364FAA217}" type="pres">
      <dgm:prSet presAssocID="{E9338A58-055D-4BBC-8FEA-AECABAA771AE}" presName="dstNode" presStyleLbl="node1" presStyleIdx="0" presStyleCnt="4"/>
      <dgm:spPr/>
    </dgm:pt>
    <dgm:pt modelId="{27806249-4782-417A-BCE7-74311FB91540}" type="pres">
      <dgm:prSet presAssocID="{A7EBA94D-63BD-426A-9322-7E885BAD55F3}" presName="text_1" presStyleLbl="node1" presStyleIdx="0" presStyleCnt="4">
        <dgm:presLayoutVars>
          <dgm:bulletEnabled val="1"/>
        </dgm:presLayoutVars>
      </dgm:prSet>
      <dgm:spPr/>
    </dgm:pt>
    <dgm:pt modelId="{6CE9B9C2-125F-4FAF-A631-36A3D07477B0}" type="pres">
      <dgm:prSet presAssocID="{A7EBA94D-63BD-426A-9322-7E885BAD55F3}" presName="accent_1" presStyleCnt="0"/>
      <dgm:spPr/>
    </dgm:pt>
    <dgm:pt modelId="{372FD035-6C08-4B7E-86DC-6B6394F72C61}" type="pres">
      <dgm:prSet presAssocID="{A7EBA94D-63BD-426A-9322-7E885BAD55F3}" presName="accentRepeatNode" presStyleLbl="solidFgAcc1" presStyleIdx="0" presStyleCnt="4"/>
      <dgm:spPr>
        <a:ln>
          <a:solidFill>
            <a:schemeClr val="accent6">
              <a:lumMod val="75000"/>
            </a:schemeClr>
          </a:solidFill>
        </a:ln>
      </dgm:spPr>
    </dgm:pt>
    <dgm:pt modelId="{57ACAEA4-9A7F-43B7-AAB6-790AC95F0467}" type="pres">
      <dgm:prSet presAssocID="{96C4E282-4714-4D5D-91B5-7F9EA7186D07}" presName="text_2" presStyleLbl="node1" presStyleIdx="1" presStyleCnt="4">
        <dgm:presLayoutVars>
          <dgm:bulletEnabled val="1"/>
        </dgm:presLayoutVars>
      </dgm:prSet>
      <dgm:spPr/>
    </dgm:pt>
    <dgm:pt modelId="{1959C54E-882B-42F5-85FE-F21B784710E6}" type="pres">
      <dgm:prSet presAssocID="{96C4E282-4714-4D5D-91B5-7F9EA7186D07}" presName="accent_2" presStyleCnt="0"/>
      <dgm:spPr/>
    </dgm:pt>
    <dgm:pt modelId="{02E2B84A-1B0C-4B18-9B5C-F81138AA8E93}" type="pres">
      <dgm:prSet presAssocID="{96C4E282-4714-4D5D-91B5-7F9EA7186D07}" presName="accentRepeatNode" presStyleLbl="solidFgAcc1" presStyleIdx="1" presStyleCnt="4"/>
      <dgm:spPr>
        <a:ln>
          <a:solidFill>
            <a:srgbClr val="0070C0"/>
          </a:solidFill>
        </a:ln>
      </dgm:spPr>
    </dgm:pt>
    <dgm:pt modelId="{8C40F734-1B13-4FED-91C6-47F08DB1FC3A}" type="pres">
      <dgm:prSet presAssocID="{2DEFA270-FF48-4E30-84B0-90823B0109D3}" presName="text_3" presStyleLbl="node1" presStyleIdx="2" presStyleCnt="4">
        <dgm:presLayoutVars>
          <dgm:bulletEnabled val="1"/>
        </dgm:presLayoutVars>
      </dgm:prSet>
      <dgm:spPr/>
    </dgm:pt>
    <dgm:pt modelId="{EAC2C480-F9F8-43B0-910A-5D617F2DC630}" type="pres">
      <dgm:prSet presAssocID="{2DEFA270-FF48-4E30-84B0-90823B0109D3}" presName="accent_3" presStyleCnt="0"/>
      <dgm:spPr/>
    </dgm:pt>
    <dgm:pt modelId="{C39D5EE8-A528-4552-8037-59E2EF415D56}" type="pres">
      <dgm:prSet presAssocID="{2DEFA270-FF48-4E30-84B0-90823B0109D3}" presName="accentRepeatNode" presStyleLbl="solidFgAcc1" presStyleIdx="2" presStyleCnt="4"/>
      <dgm:spPr>
        <a:ln>
          <a:solidFill>
            <a:srgbClr val="FFCC29"/>
          </a:solidFill>
        </a:ln>
      </dgm:spPr>
    </dgm:pt>
    <dgm:pt modelId="{F9CD8484-EA20-4FC9-9C9E-35158C2BBFB3}" type="pres">
      <dgm:prSet presAssocID="{41E14E74-8F5A-4D7A-B217-BB6D668346C7}" presName="text_4" presStyleLbl="node1" presStyleIdx="3" presStyleCnt="4">
        <dgm:presLayoutVars>
          <dgm:bulletEnabled val="1"/>
        </dgm:presLayoutVars>
      </dgm:prSet>
      <dgm:spPr>
        <a:xfrm>
          <a:off x="492158" y="3348325"/>
          <a:ext cx="9963697" cy="669595"/>
        </a:xfrm>
        <a:prstGeom prst="rect">
          <a:avLst/>
        </a:prstGeom>
      </dgm:spPr>
    </dgm:pt>
    <dgm:pt modelId="{238589C0-AA60-4B74-AA15-627F799E443D}" type="pres">
      <dgm:prSet presAssocID="{41E14E74-8F5A-4D7A-B217-BB6D668346C7}" presName="accent_4" presStyleCnt="0"/>
      <dgm:spPr/>
    </dgm:pt>
    <dgm:pt modelId="{DC0CF251-9BF5-4DDA-804A-159E489DF284}" type="pres">
      <dgm:prSet presAssocID="{41E14E74-8F5A-4D7A-B217-BB6D668346C7}" presName="accentRepeatNode" presStyleLbl="solidFgAcc1" presStyleIdx="3" presStyleCnt="4"/>
      <dgm:spPr>
        <a:ln>
          <a:solidFill>
            <a:schemeClr val="tx1">
              <a:lumMod val="65000"/>
              <a:lumOff val="35000"/>
            </a:schemeClr>
          </a:solidFill>
        </a:ln>
      </dgm:spPr>
    </dgm:pt>
  </dgm:ptLst>
  <dgm:cxnLst>
    <dgm:cxn modelId="{F91CAE09-7A1E-462D-8BC9-3A40BDDAE546}" srcId="{E9338A58-055D-4BBC-8FEA-AECABAA771AE}" destId="{96C4E282-4714-4D5D-91B5-7F9EA7186D07}" srcOrd="1" destOrd="0" parTransId="{CD0E8DD9-45BB-463A-AF0C-D525D696F97F}" sibTransId="{98C9FDEB-8554-4574-8D73-4A6ED3F0F3DB}"/>
    <dgm:cxn modelId="{F1D0F640-7C83-4EC6-B113-15ACD0C0C500}" srcId="{E9338A58-055D-4BBC-8FEA-AECABAA771AE}" destId="{41E14E74-8F5A-4D7A-B217-BB6D668346C7}" srcOrd="3" destOrd="0" parTransId="{524161CC-644C-4786-92A7-646C406CC013}" sibTransId="{64B0493E-9BC7-4282-8CAC-6BD0E5A2DB1C}"/>
    <dgm:cxn modelId="{B4B58068-FAB4-4CBB-BC22-2E9A3DC174E1}" type="presOf" srcId="{2DEFA270-FF48-4E30-84B0-90823B0109D3}" destId="{8C40F734-1B13-4FED-91C6-47F08DB1FC3A}" srcOrd="0" destOrd="0" presId="urn:microsoft.com/office/officeart/2008/layout/VerticalCurvedList"/>
    <dgm:cxn modelId="{A380588F-ECEE-4240-9221-288437221ECF}" type="presOf" srcId="{41E14E74-8F5A-4D7A-B217-BB6D668346C7}" destId="{F9CD8484-EA20-4FC9-9C9E-35158C2BBFB3}" srcOrd="0" destOrd="0" presId="urn:microsoft.com/office/officeart/2008/layout/VerticalCurvedList"/>
    <dgm:cxn modelId="{6D5EC78F-93B0-4AD5-9887-8AB055EFA0F0}" srcId="{E9338A58-055D-4BBC-8FEA-AECABAA771AE}" destId="{2DEFA270-FF48-4E30-84B0-90823B0109D3}" srcOrd="2" destOrd="0" parTransId="{5E316610-31D1-40BA-AB56-5C22D2DE388F}" sibTransId="{E2666AAC-BDC3-4530-A595-6457D6800872}"/>
    <dgm:cxn modelId="{C81C4896-5512-49AB-866C-26B48232B45E}" type="presOf" srcId="{A7EBA94D-63BD-426A-9322-7E885BAD55F3}" destId="{27806249-4782-417A-BCE7-74311FB91540}" srcOrd="0" destOrd="0" presId="urn:microsoft.com/office/officeart/2008/layout/VerticalCurvedList"/>
    <dgm:cxn modelId="{C2530CB3-E4BA-4EF8-B78F-FAF5AA752F3C}" type="presOf" srcId="{2370EF19-3168-4172-8532-3798D71309C0}" destId="{8F178775-7526-4EFC-AAED-AA1541FA9B59}" srcOrd="0" destOrd="0" presId="urn:microsoft.com/office/officeart/2008/layout/VerticalCurvedList"/>
    <dgm:cxn modelId="{F650B7B6-3113-4266-9A57-CF8D4FF359F2}" type="presOf" srcId="{E9338A58-055D-4BBC-8FEA-AECABAA771AE}" destId="{80C2F559-E307-493D-9566-12FF91477855}" srcOrd="0" destOrd="0" presId="urn:microsoft.com/office/officeart/2008/layout/VerticalCurvedList"/>
    <dgm:cxn modelId="{1A4948C1-894F-45CC-A204-B4A22CAA49EB}" type="presOf" srcId="{96C4E282-4714-4D5D-91B5-7F9EA7186D07}" destId="{57ACAEA4-9A7F-43B7-AAB6-790AC95F0467}" srcOrd="0" destOrd="0" presId="urn:microsoft.com/office/officeart/2008/layout/VerticalCurvedList"/>
    <dgm:cxn modelId="{9BBFF4FC-EF78-4DA5-BA64-D28258C4093E}" srcId="{E9338A58-055D-4BBC-8FEA-AECABAA771AE}" destId="{A7EBA94D-63BD-426A-9322-7E885BAD55F3}" srcOrd="0" destOrd="0" parTransId="{36883B46-5604-4BE0-A024-32597DC9C51E}" sibTransId="{2370EF19-3168-4172-8532-3798D71309C0}"/>
    <dgm:cxn modelId="{7B604167-264F-4F31-B91B-21B982063A7B}" type="presParOf" srcId="{80C2F559-E307-493D-9566-12FF91477855}" destId="{F64BD757-32DE-4A44-8042-D9CBB609ADED}" srcOrd="0" destOrd="0" presId="urn:microsoft.com/office/officeart/2008/layout/VerticalCurvedList"/>
    <dgm:cxn modelId="{7BE34838-2B06-4F45-B588-FF92A5921BD7}" type="presParOf" srcId="{F64BD757-32DE-4A44-8042-D9CBB609ADED}" destId="{92F8A3C5-8481-4F09-ACE1-776F658B35BD}" srcOrd="0" destOrd="0" presId="urn:microsoft.com/office/officeart/2008/layout/VerticalCurvedList"/>
    <dgm:cxn modelId="{1B4DE723-93D6-45F0-8DF6-A3329E73A930}" type="presParOf" srcId="{92F8A3C5-8481-4F09-ACE1-776F658B35BD}" destId="{84EA3984-62CE-42F4-874A-A41E706F39F9}" srcOrd="0" destOrd="0" presId="urn:microsoft.com/office/officeart/2008/layout/VerticalCurvedList"/>
    <dgm:cxn modelId="{73CF411A-7C6A-47F0-B70C-1951E2E83A2A}" type="presParOf" srcId="{92F8A3C5-8481-4F09-ACE1-776F658B35BD}" destId="{8F178775-7526-4EFC-AAED-AA1541FA9B59}" srcOrd="1" destOrd="0" presId="urn:microsoft.com/office/officeart/2008/layout/VerticalCurvedList"/>
    <dgm:cxn modelId="{D6638F61-885F-4202-BCE7-7B19E3859429}" type="presParOf" srcId="{92F8A3C5-8481-4F09-ACE1-776F658B35BD}" destId="{A37DA71E-0CBC-46E5-B713-4AA6B4CB5D02}" srcOrd="2" destOrd="0" presId="urn:microsoft.com/office/officeart/2008/layout/VerticalCurvedList"/>
    <dgm:cxn modelId="{81F1D00D-6133-4089-8475-322785E38924}" type="presParOf" srcId="{92F8A3C5-8481-4F09-ACE1-776F658B35BD}" destId="{5BCD0176-2C7D-4137-BCF2-633364FAA217}" srcOrd="3" destOrd="0" presId="urn:microsoft.com/office/officeart/2008/layout/VerticalCurvedList"/>
    <dgm:cxn modelId="{2F69BDE5-DECF-4D28-AB48-0664E4F490F7}" type="presParOf" srcId="{F64BD757-32DE-4A44-8042-D9CBB609ADED}" destId="{27806249-4782-417A-BCE7-74311FB91540}" srcOrd="1" destOrd="0" presId="urn:microsoft.com/office/officeart/2008/layout/VerticalCurvedList"/>
    <dgm:cxn modelId="{EFD681DA-6528-441A-874A-3862B0B4C02F}" type="presParOf" srcId="{F64BD757-32DE-4A44-8042-D9CBB609ADED}" destId="{6CE9B9C2-125F-4FAF-A631-36A3D07477B0}" srcOrd="2" destOrd="0" presId="urn:microsoft.com/office/officeart/2008/layout/VerticalCurvedList"/>
    <dgm:cxn modelId="{0D948789-5DB8-4166-9496-CFA71C98B5AD}" type="presParOf" srcId="{6CE9B9C2-125F-4FAF-A631-36A3D07477B0}" destId="{372FD035-6C08-4B7E-86DC-6B6394F72C61}" srcOrd="0" destOrd="0" presId="urn:microsoft.com/office/officeart/2008/layout/VerticalCurvedList"/>
    <dgm:cxn modelId="{FFEF66BB-E49C-4905-91D7-77B31D45D7A0}" type="presParOf" srcId="{F64BD757-32DE-4A44-8042-D9CBB609ADED}" destId="{57ACAEA4-9A7F-43B7-AAB6-790AC95F0467}" srcOrd="3" destOrd="0" presId="urn:microsoft.com/office/officeart/2008/layout/VerticalCurvedList"/>
    <dgm:cxn modelId="{31C58E25-9D25-4268-8167-E58820AB6259}" type="presParOf" srcId="{F64BD757-32DE-4A44-8042-D9CBB609ADED}" destId="{1959C54E-882B-42F5-85FE-F21B784710E6}" srcOrd="4" destOrd="0" presId="urn:microsoft.com/office/officeart/2008/layout/VerticalCurvedList"/>
    <dgm:cxn modelId="{A2EF1451-5CC7-4ADD-9A31-D78832521D71}" type="presParOf" srcId="{1959C54E-882B-42F5-85FE-F21B784710E6}" destId="{02E2B84A-1B0C-4B18-9B5C-F81138AA8E93}" srcOrd="0" destOrd="0" presId="urn:microsoft.com/office/officeart/2008/layout/VerticalCurvedList"/>
    <dgm:cxn modelId="{623CA830-662C-4497-BE10-905F9A3146FC}" type="presParOf" srcId="{F64BD757-32DE-4A44-8042-D9CBB609ADED}" destId="{8C40F734-1B13-4FED-91C6-47F08DB1FC3A}" srcOrd="5" destOrd="0" presId="urn:microsoft.com/office/officeart/2008/layout/VerticalCurvedList"/>
    <dgm:cxn modelId="{5962CDCF-3905-45AE-BD4D-9A14134D4E81}" type="presParOf" srcId="{F64BD757-32DE-4A44-8042-D9CBB609ADED}" destId="{EAC2C480-F9F8-43B0-910A-5D617F2DC630}" srcOrd="6" destOrd="0" presId="urn:microsoft.com/office/officeart/2008/layout/VerticalCurvedList"/>
    <dgm:cxn modelId="{178CC8A0-D171-4A38-9D37-2322F47E22D3}" type="presParOf" srcId="{EAC2C480-F9F8-43B0-910A-5D617F2DC630}" destId="{C39D5EE8-A528-4552-8037-59E2EF415D56}" srcOrd="0" destOrd="0" presId="urn:microsoft.com/office/officeart/2008/layout/VerticalCurvedList"/>
    <dgm:cxn modelId="{529F6345-3700-469D-924C-81E3BA482263}" type="presParOf" srcId="{F64BD757-32DE-4A44-8042-D9CBB609ADED}" destId="{F9CD8484-EA20-4FC9-9C9E-35158C2BBFB3}" srcOrd="7" destOrd="0" presId="urn:microsoft.com/office/officeart/2008/layout/VerticalCurvedList"/>
    <dgm:cxn modelId="{382018D4-E036-4179-ABBF-E772D9B094C6}" type="presParOf" srcId="{F64BD757-32DE-4A44-8042-D9CBB609ADED}" destId="{238589C0-AA60-4B74-AA15-627F799E443D}" srcOrd="8" destOrd="0" presId="urn:microsoft.com/office/officeart/2008/layout/VerticalCurvedList"/>
    <dgm:cxn modelId="{F3C99165-E5FC-4799-B9D3-DA94458E5477}" type="presParOf" srcId="{238589C0-AA60-4B74-AA15-627F799E443D}" destId="{DC0CF251-9BF5-4DDA-804A-159E489DF2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38A58-055D-4BBC-8FEA-AECABAA771AE}"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A7EBA94D-63BD-426A-9322-7E885BAD55F3}">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r>
            <a:rPr lang="en-ZA" dirty="0"/>
            <a:t>Problem Statement</a:t>
          </a:r>
          <a:endParaRPr lang="en-US" dirty="0"/>
        </a:p>
      </dgm:t>
    </dgm:pt>
    <dgm:pt modelId="{36883B46-5604-4BE0-A024-32597DC9C51E}" type="parTrans" cxnId="{9BBFF4FC-EF78-4DA5-BA64-D28258C4093E}">
      <dgm:prSet/>
      <dgm:spPr/>
      <dgm:t>
        <a:bodyPr/>
        <a:lstStyle/>
        <a:p>
          <a:endParaRPr lang="en-US"/>
        </a:p>
      </dgm:t>
    </dgm:pt>
    <dgm:pt modelId="{2370EF19-3168-4172-8532-3798D71309C0}" type="sibTrans" cxnId="{9BBFF4FC-EF78-4DA5-BA64-D28258C4093E}">
      <dgm:prSet/>
      <dgm:spPr>
        <a:ln>
          <a:solidFill>
            <a:schemeClr val="tx1"/>
          </a:solidFill>
        </a:ln>
      </dgm:spPr>
      <dgm:t>
        <a:bodyPr/>
        <a:lstStyle/>
        <a:p>
          <a:endParaRPr lang="en-US"/>
        </a:p>
      </dgm:t>
    </dgm:pt>
    <dgm:pt modelId="{96C4E282-4714-4D5D-91B5-7F9EA7186D07}">
      <dgm:prSet/>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ZA" dirty="0"/>
            <a:t>Revenue Value Chain</a:t>
          </a:r>
        </a:p>
      </dgm:t>
    </dgm:pt>
    <dgm:pt modelId="{CD0E8DD9-45BB-463A-AF0C-D525D696F97F}" type="parTrans" cxnId="{F91CAE09-7A1E-462D-8BC9-3A40BDDAE546}">
      <dgm:prSet/>
      <dgm:spPr/>
      <dgm:t>
        <a:bodyPr/>
        <a:lstStyle/>
        <a:p>
          <a:endParaRPr lang="en-US"/>
        </a:p>
      </dgm:t>
    </dgm:pt>
    <dgm:pt modelId="{98C9FDEB-8554-4574-8D73-4A6ED3F0F3DB}" type="sibTrans" cxnId="{F91CAE09-7A1E-462D-8BC9-3A40BDDAE546}">
      <dgm:prSet/>
      <dgm:spPr/>
      <dgm:t>
        <a:bodyPr/>
        <a:lstStyle/>
        <a:p>
          <a:endParaRPr lang="en-US"/>
        </a:p>
      </dgm:t>
    </dgm:pt>
    <dgm:pt modelId="{2DEFA270-FF48-4E30-84B0-90823B0109D3}">
      <dgm:prSet/>
      <dgm:spPr>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ZA" dirty="0"/>
            <a:t>Integrated Revenue Recovery in Action</a:t>
          </a:r>
        </a:p>
      </dgm:t>
    </dgm:pt>
    <dgm:pt modelId="{5E316610-31D1-40BA-AB56-5C22D2DE388F}" type="parTrans" cxnId="{6D5EC78F-93B0-4AD5-9887-8AB055EFA0F0}">
      <dgm:prSet/>
      <dgm:spPr/>
      <dgm:t>
        <a:bodyPr/>
        <a:lstStyle/>
        <a:p>
          <a:endParaRPr lang="en-US"/>
        </a:p>
      </dgm:t>
    </dgm:pt>
    <dgm:pt modelId="{E2666AAC-BDC3-4530-A595-6457D6800872}" type="sibTrans" cxnId="{6D5EC78F-93B0-4AD5-9887-8AB055EFA0F0}">
      <dgm:prSet/>
      <dgm:spPr/>
      <dgm:t>
        <a:bodyPr/>
        <a:lstStyle/>
        <a:p>
          <a:endParaRPr lang="en-US"/>
        </a:p>
      </dgm:t>
    </dgm:pt>
    <dgm:pt modelId="{41E14E74-8F5A-4D7A-B217-BB6D668346C7}">
      <dgm:prSet custT="1"/>
      <dgm:spPr>
        <a:solidFill>
          <a:prstClr val="black">
            <a:lumMod val="50000"/>
            <a:lumOff val="50000"/>
          </a:prstClr>
        </a:solidFill>
        <a:ln>
          <a:noFill/>
        </a:ln>
        <a:effectLst>
          <a:outerShdw blurRad="40000" dist="23000" dir="5400000" rotWithShape="0">
            <a:srgbClr val="000000">
              <a:alpha val="35000"/>
            </a:srgbClr>
          </a:outerShdw>
        </a:effectLst>
      </dgm:spPr>
      <dgm:t>
        <a:bodyPr spcFirstLastPara="0" vert="horz" wrap="square" lIns="531491" tIns="88900" rIns="88900" bIns="88900" numCol="1" spcCol="1270" anchor="ctr" anchorCtr="0"/>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gm:t>
    </dgm:pt>
    <dgm:pt modelId="{524161CC-644C-4786-92A7-646C406CC013}" type="parTrans" cxnId="{F1D0F640-7C83-4EC6-B113-15ACD0C0C500}">
      <dgm:prSet/>
      <dgm:spPr/>
      <dgm:t>
        <a:bodyPr/>
        <a:lstStyle/>
        <a:p>
          <a:endParaRPr lang="en-US"/>
        </a:p>
      </dgm:t>
    </dgm:pt>
    <dgm:pt modelId="{64B0493E-9BC7-4282-8CAC-6BD0E5A2DB1C}" type="sibTrans" cxnId="{F1D0F640-7C83-4EC6-B113-15ACD0C0C500}">
      <dgm:prSet/>
      <dgm:spPr/>
      <dgm:t>
        <a:bodyPr/>
        <a:lstStyle/>
        <a:p>
          <a:endParaRPr lang="en-US"/>
        </a:p>
      </dgm:t>
    </dgm:pt>
    <dgm:pt modelId="{80C2F559-E307-493D-9566-12FF91477855}" type="pres">
      <dgm:prSet presAssocID="{E9338A58-055D-4BBC-8FEA-AECABAA771AE}" presName="Name0" presStyleCnt="0">
        <dgm:presLayoutVars>
          <dgm:chMax val="7"/>
          <dgm:chPref val="7"/>
          <dgm:dir/>
        </dgm:presLayoutVars>
      </dgm:prSet>
      <dgm:spPr/>
    </dgm:pt>
    <dgm:pt modelId="{F64BD757-32DE-4A44-8042-D9CBB609ADED}" type="pres">
      <dgm:prSet presAssocID="{E9338A58-055D-4BBC-8FEA-AECABAA771AE}" presName="Name1" presStyleCnt="0"/>
      <dgm:spPr/>
    </dgm:pt>
    <dgm:pt modelId="{92F8A3C5-8481-4F09-ACE1-776F658B35BD}" type="pres">
      <dgm:prSet presAssocID="{E9338A58-055D-4BBC-8FEA-AECABAA771AE}" presName="cycle" presStyleCnt="0"/>
      <dgm:spPr/>
    </dgm:pt>
    <dgm:pt modelId="{84EA3984-62CE-42F4-874A-A41E706F39F9}" type="pres">
      <dgm:prSet presAssocID="{E9338A58-055D-4BBC-8FEA-AECABAA771AE}" presName="srcNode" presStyleLbl="node1" presStyleIdx="0" presStyleCnt="4"/>
      <dgm:spPr/>
    </dgm:pt>
    <dgm:pt modelId="{8F178775-7526-4EFC-AAED-AA1541FA9B59}" type="pres">
      <dgm:prSet presAssocID="{E9338A58-055D-4BBC-8FEA-AECABAA771AE}" presName="conn" presStyleLbl="parChTrans1D2" presStyleIdx="0" presStyleCnt="1"/>
      <dgm:spPr/>
    </dgm:pt>
    <dgm:pt modelId="{A37DA71E-0CBC-46E5-B713-4AA6B4CB5D02}" type="pres">
      <dgm:prSet presAssocID="{E9338A58-055D-4BBC-8FEA-AECABAA771AE}" presName="extraNode" presStyleLbl="node1" presStyleIdx="0" presStyleCnt="4"/>
      <dgm:spPr/>
    </dgm:pt>
    <dgm:pt modelId="{5BCD0176-2C7D-4137-BCF2-633364FAA217}" type="pres">
      <dgm:prSet presAssocID="{E9338A58-055D-4BBC-8FEA-AECABAA771AE}" presName="dstNode" presStyleLbl="node1" presStyleIdx="0" presStyleCnt="4"/>
      <dgm:spPr/>
    </dgm:pt>
    <dgm:pt modelId="{27806249-4782-417A-BCE7-74311FB91540}" type="pres">
      <dgm:prSet presAssocID="{A7EBA94D-63BD-426A-9322-7E885BAD55F3}" presName="text_1" presStyleLbl="node1" presStyleIdx="0" presStyleCnt="4">
        <dgm:presLayoutVars>
          <dgm:bulletEnabled val="1"/>
        </dgm:presLayoutVars>
      </dgm:prSet>
      <dgm:spPr/>
    </dgm:pt>
    <dgm:pt modelId="{6CE9B9C2-125F-4FAF-A631-36A3D07477B0}" type="pres">
      <dgm:prSet presAssocID="{A7EBA94D-63BD-426A-9322-7E885BAD55F3}" presName="accent_1" presStyleCnt="0"/>
      <dgm:spPr/>
    </dgm:pt>
    <dgm:pt modelId="{372FD035-6C08-4B7E-86DC-6B6394F72C61}" type="pres">
      <dgm:prSet presAssocID="{A7EBA94D-63BD-426A-9322-7E885BAD55F3}" presName="accentRepeatNode" presStyleLbl="solidFgAcc1" presStyleIdx="0" presStyleCnt="4"/>
      <dgm: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solidFill>
            <a:schemeClr val="accent6">
              <a:lumMod val="75000"/>
            </a:schemeClr>
          </a:solidFill>
        </a:ln>
      </dgm:spPr>
    </dgm:pt>
    <dgm:pt modelId="{57ACAEA4-9A7F-43B7-AAB6-790AC95F0467}" type="pres">
      <dgm:prSet presAssocID="{96C4E282-4714-4D5D-91B5-7F9EA7186D07}" presName="text_2" presStyleLbl="node1" presStyleIdx="1" presStyleCnt="4">
        <dgm:presLayoutVars>
          <dgm:bulletEnabled val="1"/>
        </dgm:presLayoutVars>
      </dgm:prSet>
      <dgm:spPr/>
    </dgm:pt>
    <dgm:pt modelId="{1959C54E-882B-42F5-85FE-F21B784710E6}" type="pres">
      <dgm:prSet presAssocID="{96C4E282-4714-4D5D-91B5-7F9EA7186D07}" presName="accent_2" presStyleCnt="0"/>
      <dgm:spPr/>
    </dgm:pt>
    <dgm:pt modelId="{02E2B84A-1B0C-4B18-9B5C-F81138AA8E93}" type="pres">
      <dgm:prSet presAssocID="{96C4E282-4714-4D5D-91B5-7F9EA7186D07}" presName="accentRepeatNode" presStyleLbl="solidFgAcc1" presStyleIdx="1" presStyleCnt="4"/>
      <dgm:spPr>
        <a:ln>
          <a:solidFill>
            <a:srgbClr val="0070C0"/>
          </a:solidFill>
        </a:ln>
      </dgm:spPr>
    </dgm:pt>
    <dgm:pt modelId="{8C40F734-1B13-4FED-91C6-47F08DB1FC3A}" type="pres">
      <dgm:prSet presAssocID="{2DEFA270-FF48-4E30-84B0-90823B0109D3}" presName="text_3" presStyleLbl="node1" presStyleIdx="2" presStyleCnt="4">
        <dgm:presLayoutVars>
          <dgm:bulletEnabled val="1"/>
        </dgm:presLayoutVars>
      </dgm:prSet>
      <dgm:spPr/>
    </dgm:pt>
    <dgm:pt modelId="{EAC2C480-F9F8-43B0-910A-5D617F2DC630}" type="pres">
      <dgm:prSet presAssocID="{2DEFA270-FF48-4E30-84B0-90823B0109D3}" presName="accent_3" presStyleCnt="0"/>
      <dgm:spPr/>
    </dgm:pt>
    <dgm:pt modelId="{C39D5EE8-A528-4552-8037-59E2EF415D56}" type="pres">
      <dgm:prSet presAssocID="{2DEFA270-FF48-4E30-84B0-90823B0109D3}" presName="accentRepeatNode" presStyleLbl="solidFgAcc1" presStyleIdx="2" presStyleCnt="4"/>
      <dgm:spPr>
        <a:ln>
          <a:solidFill>
            <a:srgbClr val="FFCC29"/>
          </a:solidFill>
        </a:ln>
      </dgm:spPr>
    </dgm:pt>
    <dgm:pt modelId="{F9CD8484-EA20-4FC9-9C9E-35158C2BBFB3}" type="pres">
      <dgm:prSet presAssocID="{41E14E74-8F5A-4D7A-B217-BB6D668346C7}" presName="text_4" presStyleLbl="node1" presStyleIdx="3" presStyleCnt="4">
        <dgm:presLayoutVars>
          <dgm:bulletEnabled val="1"/>
        </dgm:presLayoutVars>
      </dgm:prSet>
      <dgm:spPr>
        <a:xfrm>
          <a:off x="492158" y="3348325"/>
          <a:ext cx="9963697" cy="669595"/>
        </a:xfrm>
        <a:prstGeom prst="rect">
          <a:avLst/>
        </a:prstGeom>
      </dgm:spPr>
    </dgm:pt>
    <dgm:pt modelId="{238589C0-AA60-4B74-AA15-627F799E443D}" type="pres">
      <dgm:prSet presAssocID="{41E14E74-8F5A-4D7A-B217-BB6D668346C7}" presName="accent_4" presStyleCnt="0"/>
      <dgm:spPr/>
    </dgm:pt>
    <dgm:pt modelId="{DC0CF251-9BF5-4DDA-804A-159E489DF284}" type="pres">
      <dgm:prSet presAssocID="{41E14E74-8F5A-4D7A-B217-BB6D668346C7}" presName="accentRepeatNode" presStyleLbl="solidFgAcc1" presStyleIdx="3" presStyleCnt="4"/>
      <dgm:spPr>
        <a:xfrm>
          <a:off x="73661" y="3264625"/>
          <a:ext cx="836994" cy="836994"/>
        </a:xfrm>
        <a:prstGeom prst="ellipse">
          <a:avLst/>
        </a:prstGeom>
        <a:solidFill>
          <a:prstClr val="white">
            <a:hueOff val="0"/>
            <a:satOff val="0"/>
            <a:lumOff val="0"/>
            <a:alphaOff val="0"/>
          </a:prstClr>
        </a:solidFill>
        <a:ln w="9525" cap="flat" cmpd="sng" algn="ctr">
          <a:solidFill>
            <a:prstClr val="black">
              <a:lumMod val="65000"/>
              <a:lumOff val="35000"/>
            </a:prstClr>
          </a:solidFill>
          <a:prstDash val="solid"/>
        </a:ln>
        <a:effectLst/>
      </dgm:spPr>
    </dgm:pt>
  </dgm:ptLst>
  <dgm:cxnLst>
    <dgm:cxn modelId="{F91CAE09-7A1E-462D-8BC9-3A40BDDAE546}" srcId="{E9338A58-055D-4BBC-8FEA-AECABAA771AE}" destId="{96C4E282-4714-4D5D-91B5-7F9EA7186D07}" srcOrd="1" destOrd="0" parTransId="{CD0E8DD9-45BB-463A-AF0C-D525D696F97F}" sibTransId="{98C9FDEB-8554-4574-8D73-4A6ED3F0F3DB}"/>
    <dgm:cxn modelId="{F1D0F640-7C83-4EC6-B113-15ACD0C0C500}" srcId="{E9338A58-055D-4BBC-8FEA-AECABAA771AE}" destId="{41E14E74-8F5A-4D7A-B217-BB6D668346C7}" srcOrd="3" destOrd="0" parTransId="{524161CC-644C-4786-92A7-646C406CC013}" sibTransId="{64B0493E-9BC7-4282-8CAC-6BD0E5A2DB1C}"/>
    <dgm:cxn modelId="{B4B58068-FAB4-4CBB-BC22-2E9A3DC174E1}" type="presOf" srcId="{2DEFA270-FF48-4E30-84B0-90823B0109D3}" destId="{8C40F734-1B13-4FED-91C6-47F08DB1FC3A}" srcOrd="0" destOrd="0" presId="urn:microsoft.com/office/officeart/2008/layout/VerticalCurvedList"/>
    <dgm:cxn modelId="{A380588F-ECEE-4240-9221-288437221ECF}" type="presOf" srcId="{41E14E74-8F5A-4D7A-B217-BB6D668346C7}" destId="{F9CD8484-EA20-4FC9-9C9E-35158C2BBFB3}" srcOrd="0" destOrd="0" presId="urn:microsoft.com/office/officeart/2008/layout/VerticalCurvedList"/>
    <dgm:cxn modelId="{6D5EC78F-93B0-4AD5-9887-8AB055EFA0F0}" srcId="{E9338A58-055D-4BBC-8FEA-AECABAA771AE}" destId="{2DEFA270-FF48-4E30-84B0-90823B0109D3}" srcOrd="2" destOrd="0" parTransId="{5E316610-31D1-40BA-AB56-5C22D2DE388F}" sibTransId="{E2666AAC-BDC3-4530-A595-6457D6800872}"/>
    <dgm:cxn modelId="{C81C4896-5512-49AB-866C-26B48232B45E}" type="presOf" srcId="{A7EBA94D-63BD-426A-9322-7E885BAD55F3}" destId="{27806249-4782-417A-BCE7-74311FB91540}" srcOrd="0" destOrd="0" presId="urn:microsoft.com/office/officeart/2008/layout/VerticalCurvedList"/>
    <dgm:cxn modelId="{C2530CB3-E4BA-4EF8-B78F-FAF5AA752F3C}" type="presOf" srcId="{2370EF19-3168-4172-8532-3798D71309C0}" destId="{8F178775-7526-4EFC-AAED-AA1541FA9B59}" srcOrd="0" destOrd="0" presId="urn:microsoft.com/office/officeart/2008/layout/VerticalCurvedList"/>
    <dgm:cxn modelId="{F650B7B6-3113-4266-9A57-CF8D4FF359F2}" type="presOf" srcId="{E9338A58-055D-4BBC-8FEA-AECABAA771AE}" destId="{80C2F559-E307-493D-9566-12FF91477855}" srcOrd="0" destOrd="0" presId="urn:microsoft.com/office/officeart/2008/layout/VerticalCurvedList"/>
    <dgm:cxn modelId="{1A4948C1-894F-45CC-A204-B4A22CAA49EB}" type="presOf" srcId="{96C4E282-4714-4D5D-91B5-7F9EA7186D07}" destId="{57ACAEA4-9A7F-43B7-AAB6-790AC95F0467}" srcOrd="0" destOrd="0" presId="urn:microsoft.com/office/officeart/2008/layout/VerticalCurvedList"/>
    <dgm:cxn modelId="{9BBFF4FC-EF78-4DA5-BA64-D28258C4093E}" srcId="{E9338A58-055D-4BBC-8FEA-AECABAA771AE}" destId="{A7EBA94D-63BD-426A-9322-7E885BAD55F3}" srcOrd="0" destOrd="0" parTransId="{36883B46-5604-4BE0-A024-32597DC9C51E}" sibTransId="{2370EF19-3168-4172-8532-3798D71309C0}"/>
    <dgm:cxn modelId="{7B604167-264F-4F31-B91B-21B982063A7B}" type="presParOf" srcId="{80C2F559-E307-493D-9566-12FF91477855}" destId="{F64BD757-32DE-4A44-8042-D9CBB609ADED}" srcOrd="0" destOrd="0" presId="urn:microsoft.com/office/officeart/2008/layout/VerticalCurvedList"/>
    <dgm:cxn modelId="{7BE34838-2B06-4F45-B588-FF92A5921BD7}" type="presParOf" srcId="{F64BD757-32DE-4A44-8042-D9CBB609ADED}" destId="{92F8A3C5-8481-4F09-ACE1-776F658B35BD}" srcOrd="0" destOrd="0" presId="urn:microsoft.com/office/officeart/2008/layout/VerticalCurvedList"/>
    <dgm:cxn modelId="{1B4DE723-93D6-45F0-8DF6-A3329E73A930}" type="presParOf" srcId="{92F8A3C5-8481-4F09-ACE1-776F658B35BD}" destId="{84EA3984-62CE-42F4-874A-A41E706F39F9}" srcOrd="0" destOrd="0" presId="urn:microsoft.com/office/officeart/2008/layout/VerticalCurvedList"/>
    <dgm:cxn modelId="{73CF411A-7C6A-47F0-B70C-1951E2E83A2A}" type="presParOf" srcId="{92F8A3C5-8481-4F09-ACE1-776F658B35BD}" destId="{8F178775-7526-4EFC-AAED-AA1541FA9B59}" srcOrd="1" destOrd="0" presId="urn:microsoft.com/office/officeart/2008/layout/VerticalCurvedList"/>
    <dgm:cxn modelId="{D6638F61-885F-4202-BCE7-7B19E3859429}" type="presParOf" srcId="{92F8A3C5-8481-4F09-ACE1-776F658B35BD}" destId="{A37DA71E-0CBC-46E5-B713-4AA6B4CB5D02}" srcOrd="2" destOrd="0" presId="urn:microsoft.com/office/officeart/2008/layout/VerticalCurvedList"/>
    <dgm:cxn modelId="{81F1D00D-6133-4089-8475-322785E38924}" type="presParOf" srcId="{92F8A3C5-8481-4F09-ACE1-776F658B35BD}" destId="{5BCD0176-2C7D-4137-BCF2-633364FAA217}" srcOrd="3" destOrd="0" presId="urn:microsoft.com/office/officeart/2008/layout/VerticalCurvedList"/>
    <dgm:cxn modelId="{2F69BDE5-DECF-4D28-AB48-0664E4F490F7}" type="presParOf" srcId="{F64BD757-32DE-4A44-8042-D9CBB609ADED}" destId="{27806249-4782-417A-BCE7-74311FB91540}" srcOrd="1" destOrd="0" presId="urn:microsoft.com/office/officeart/2008/layout/VerticalCurvedList"/>
    <dgm:cxn modelId="{EFD681DA-6528-441A-874A-3862B0B4C02F}" type="presParOf" srcId="{F64BD757-32DE-4A44-8042-D9CBB609ADED}" destId="{6CE9B9C2-125F-4FAF-A631-36A3D07477B0}" srcOrd="2" destOrd="0" presId="urn:microsoft.com/office/officeart/2008/layout/VerticalCurvedList"/>
    <dgm:cxn modelId="{0D948789-5DB8-4166-9496-CFA71C98B5AD}" type="presParOf" srcId="{6CE9B9C2-125F-4FAF-A631-36A3D07477B0}" destId="{372FD035-6C08-4B7E-86DC-6B6394F72C61}" srcOrd="0" destOrd="0" presId="urn:microsoft.com/office/officeart/2008/layout/VerticalCurvedList"/>
    <dgm:cxn modelId="{FFEF66BB-E49C-4905-91D7-77B31D45D7A0}" type="presParOf" srcId="{F64BD757-32DE-4A44-8042-D9CBB609ADED}" destId="{57ACAEA4-9A7F-43B7-AAB6-790AC95F0467}" srcOrd="3" destOrd="0" presId="urn:microsoft.com/office/officeart/2008/layout/VerticalCurvedList"/>
    <dgm:cxn modelId="{31C58E25-9D25-4268-8167-E58820AB6259}" type="presParOf" srcId="{F64BD757-32DE-4A44-8042-D9CBB609ADED}" destId="{1959C54E-882B-42F5-85FE-F21B784710E6}" srcOrd="4" destOrd="0" presId="urn:microsoft.com/office/officeart/2008/layout/VerticalCurvedList"/>
    <dgm:cxn modelId="{A2EF1451-5CC7-4ADD-9A31-D78832521D71}" type="presParOf" srcId="{1959C54E-882B-42F5-85FE-F21B784710E6}" destId="{02E2B84A-1B0C-4B18-9B5C-F81138AA8E93}" srcOrd="0" destOrd="0" presId="urn:microsoft.com/office/officeart/2008/layout/VerticalCurvedList"/>
    <dgm:cxn modelId="{623CA830-662C-4497-BE10-905F9A3146FC}" type="presParOf" srcId="{F64BD757-32DE-4A44-8042-D9CBB609ADED}" destId="{8C40F734-1B13-4FED-91C6-47F08DB1FC3A}" srcOrd="5" destOrd="0" presId="urn:microsoft.com/office/officeart/2008/layout/VerticalCurvedList"/>
    <dgm:cxn modelId="{5962CDCF-3905-45AE-BD4D-9A14134D4E81}" type="presParOf" srcId="{F64BD757-32DE-4A44-8042-D9CBB609ADED}" destId="{EAC2C480-F9F8-43B0-910A-5D617F2DC630}" srcOrd="6" destOrd="0" presId="urn:microsoft.com/office/officeart/2008/layout/VerticalCurvedList"/>
    <dgm:cxn modelId="{178CC8A0-D171-4A38-9D37-2322F47E22D3}" type="presParOf" srcId="{EAC2C480-F9F8-43B0-910A-5D617F2DC630}" destId="{C39D5EE8-A528-4552-8037-59E2EF415D56}" srcOrd="0" destOrd="0" presId="urn:microsoft.com/office/officeart/2008/layout/VerticalCurvedList"/>
    <dgm:cxn modelId="{529F6345-3700-469D-924C-81E3BA482263}" type="presParOf" srcId="{F64BD757-32DE-4A44-8042-D9CBB609ADED}" destId="{F9CD8484-EA20-4FC9-9C9E-35158C2BBFB3}" srcOrd="7" destOrd="0" presId="urn:microsoft.com/office/officeart/2008/layout/VerticalCurvedList"/>
    <dgm:cxn modelId="{382018D4-E036-4179-ABBF-E772D9B094C6}" type="presParOf" srcId="{F64BD757-32DE-4A44-8042-D9CBB609ADED}" destId="{238589C0-AA60-4B74-AA15-627F799E443D}" srcOrd="8" destOrd="0" presId="urn:microsoft.com/office/officeart/2008/layout/VerticalCurvedList"/>
    <dgm:cxn modelId="{F3C99165-E5FC-4799-B9D3-DA94458E5477}" type="presParOf" srcId="{238589C0-AA60-4B74-AA15-627F799E443D}" destId="{DC0CF251-9BF5-4DDA-804A-159E489DF2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EB10EB-26AA-4857-896A-A36E77411C7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ZA"/>
        </a:p>
      </dgm:t>
    </dgm:pt>
    <dgm:pt modelId="{2BCF24DD-0C38-42B0-A573-0705FB4C50C3}">
      <dgm:prSet phldrT="[Text]" custT="1"/>
      <dgm:spPr/>
      <dgm:t>
        <a:bodyPr/>
        <a:lstStyle/>
        <a:p>
          <a:r>
            <a:rPr lang="en-GB" sz="900" b="1" dirty="0">
              <a:solidFill>
                <a:schemeClr val="tx1"/>
              </a:solidFill>
              <a:latin typeface="Segoe UI" panose="020B0502040204020203" pitchFamily="34" charset="0"/>
              <a:cs typeface="Segoe UI" panose="020B0502040204020203" pitchFamily="34" charset="0"/>
            </a:rPr>
            <a:t>Billing</a:t>
          </a:r>
          <a:endParaRPr lang="en-ZA" sz="900" b="1" dirty="0">
            <a:solidFill>
              <a:schemeClr val="tx1"/>
            </a:solidFill>
            <a:latin typeface="Segoe UI" panose="020B0502040204020203" pitchFamily="34" charset="0"/>
            <a:cs typeface="Segoe UI" panose="020B0502040204020203" pitchFamily="34" charset="0"/>
          </a:endParaRPr>
        </a:p>
      </dgm:t>
    </dgm:pt>
    <dgm:pt modelId="{35AB2DE2-32C1-4615-B2CB-5BE702F382D9}" type="parTrans" cxnId="{7A6CF934-742E-4013-B31A-2C7D1C4EE8C5}">
      <dgm:prSet/>
      <dgm:spPr/>
      <dgm:t>
        <a:bodyPr/>
        <a:lstStyle/>
        <a:p>
          <a:endParaRPr lang="en-ZA"/>
        </a:p>
      </dgm:t>
    </dgm:pt>
    <dgm:pt modelId="{2D079DCE-B86A-451C-AD27-A93BE2645565}" type="sibTrans" cxnId="{7A6CF934-742E-4013-B31A-2C7D1C4EE8C5}">
      <dgm:prSet/>
      <dgm:spPr/>
      <dgm:t>
        <a:bodyPr/>
        <a:lstStyle/>
        <a:p>
          <a:endParaRPr lang="en-ZA"/>
        </a:p>
      </dgm:t>
    </dgm:pt>
    <dgm:pt modelId="{2AB277EA-1FA3-4F90-A10F-4BBE7C6CD446}">
      <dgm:prSet phldrT="[Text]" custT="1"/>
      <dgm:spPr/>
      <dgm:t>
        <a:bodyPr/>
        <a:lstStyle/>
        <a:p>
          <a:r>
            <a:rPr lang="en-GB" sz="900" b="1" dirty="0">
              <a:solidFill>
                <a:schemeClr val="tx1"/>
              </a:solidFill>
              <a:latin typeface="Segoe UI" panose="020B0502040204020203" pitchFamily="34" charset="0"/>
              <a:cs typeface="Segoe UI" panose="020B0502040204020203" pitchFamily="34" charset="0"/>
            </a:rPr>
            <a:t>Credit Control &amp; Debt Collection</a:t>
          </a:r>
          <a:endParaRPr lang="en-ZA" sz="900" b="1" dirty="0">
            <a:solidFill>
              <a:schemeClr val="tx1"/>
            </a:solidFill>
            <a:latin typeface="Segoe UI" panose="020B0502040204020203" pitchFamily="34" charset="0"/>
            <a:cs typeface="Segoe UI" panose="020B0502040204020203" pitchFamily="34" charset="0"/>
          </a:endParaRPr>
        </a:p>
      </dgm:t>
    </dgm:pt>
    <dgm:pt modelId="{28CCC54A-9284-4096-BD65-27FD1A061971}" type="parTrans" cxnId="{CB84414F-6AD6-43DF-8B9F-D8C8B63B1715}">
      <dgm:prSet/>
      <dgm:spPr/>
      <dgm:t>
        <a:bodyPr/>
        <a:lstStyle/>
        <a:p>
          <a:endParaRPr lang="en-ZA"/>
        </a:p>
      </dgm:t>
    </dgm:pt>
    <dgm:pt modelId="{B3D46F3C-C104-4457-BC1E-26EC467EDAB3}" type="sibTrans" cxnId="{CB84414F-6AD6-43DF-8B9F-D8C8B63B1715}">
      <dgm:prSet/>
      <dgm:spPr/>
      <dgm:t>
        <a:bodyPr/>
        <a:lstStyle/>
        <a:p>
          <a:endParaRPr lang="en-ZA"/>
        </a:p>
      </dgm:t>
    </dgm:pt>
    <dgm:pt modelId="{A65768C8-0B66-4CB3-AE20-92ECC90A7F7B}">
      <dgm:prSet phldrT="[Text]" custT="1"/>
      <dgm:spPr/>
      <dgm:t>
        <a:bodyPr/>
        <a:lstStyle/>
        <a:p>
          <a:r>
            <a:rPr lang="en-GB" sz="900" b="1" dirty="0">
              <a:solidFill>
                <a:schemeClr val="tx1"/>
              </a:solidFill>
              <a:latin typeface="Segoe UI" panose="020B0502040204020203" pitchFamily="34" charset="0"/>
              <a:cs typeface="Segoe UI" panose="020B0502040204020203" pitchFamily="34" charset="0"/>
            </a:rPr>
            <a:t>Indigent Verifications &amp; Vetting</a:t>
          </a:r>
          <a:endParaRPr lang="en-ZA" sz="900" b="1" dirty="0">
            <a:solidFill>
              <a:schemeClr val="tx1"/>
            </a:solidFill>
            <a:latin typeface="Segoe UI" panose="020B0502040204020203" pitchFamily="34" charset="0"/>
            <a:cs typeface="Segoe UI" panose="020B0502040204020203" pitchFamily="34" charset="0"/>
          </a:endParaRPr>
        </a:p>
      </dgm:t>
    </dgm:pt>
    <dgm:pt modelId="{E56BCFB1-17DC-4FE2-A4E3-DAF48ED56BD1}" type="parTrans" cxnId="{BF44E5CB-7A8C-4FB8-81D5-978C3C1B1BC2}">
      <dgm:prSet/>
      <dgm:spPr/>
      <dgm:t>
        <a:bodyPr/>
        <a:lstStyle/>
        <a:p>
          <a:endParaRPr lang="en-ZA"/>
        </a:p>
      </dgm:t>
    </dgm:pt>
    <dgm:pt modelId="{85EBB670-FE01-49E7-BCB4-008B97A0A0C0}" type="sibTrans" cxnId="{BF44E5CB-7A8C-4FB8-81D5-978C3C1B1BC2}">
      <dgm:prSet/>
      <dgm:spPr/>
      <dgm:t>
        <a:bodyPr/>
        <a:lstStyle/>
        <a:p>
          <a:endParaRPr lang="en-ZA"/>
        </a:p>
      </dgm:t>
    </dgm:pt>
    <dgm:pt modelId="{E84F309C-EFC8-4C06-A682-EE13A3C56F96}">
      <dgm:prSet phldrT="[Text]" custT="1"/>
      <dgm:spPr/>
      <dgm:t>
        <a:bodyPr/>
        <a:lstStyle/>
        <a:p>
          <a:r>
            <a:rPr lang="en-GB" sz="900" b="1" dirty="0">
              <a:solidFill>
                <a:schemeClr val="tx1"/>
              </a:solidFill>
              <a:latin typeface="Segoe UI" panose="020B0502040204020203" pitchFamily="34" charset="0"/>
              <a:cs typeface="Segoe UI" panose="020B0502040204020203" pitchFamily="34" charset="0"/>
            </a:rPr>
            <a:t>Infrastructure Maintenance</a:t>
          </a:r>
          <a:endParaRPr lang="en-ZA" sz="900" b="1" dirty="0">
            <a:solidFill>
              <a:schemeClr val="tx1"/>
            </a:solidFill>
            <a:latin typeface="Segoe UI" panose="020B0502040204020203" pitchFamily="34" charset="0"/>
            <a:cs typeface="Segoe UI" panose="020B0502040204020203" pitchFamily="34" charset="0"/>
          </a:endParaRPr>
        </a:p>
      </dgm:t>
    </dgm:pt>
    <dgm:pt modelId="{5BB2AA70-F44C-4BAB-B133-DF9210ADB0D9}" type="parTrans" cxnId="{2E6CE3DF-A7A3-4276-9EE2-69903E202EBB}">
      <dgm:prSet/>
      <dgm:spPr/>
      <dgm:t>
        <a:bodyPr/>
        <a:lstStyle/>
        <a:p>
          <a:endParaRPr lang="en-ZA"/>
        </a:p>
      </dgm:t>
    </dgm:pt>
    <dgm:pt modelId="{074913FD-7E6C-447A-B517-B36489775395}" type="sibTrans" cxnId="{2E6CE3DF-A7A3-4276-9EE2-69903E202EBB}">
      <dgm:prSet/>
      <dgm:spPr/>
      <dgm:t>
        <a:bodyPr/>
        <a:lstStyle/>
        <a:p>
          <a:endParaRPr lang="en-ZA"/>
        </a:p>
      </dgm:t>
    </dgm:pt>
    <dgm:pt modelId="{9F246F1F-1333-4433-B110-957EDF43A228}">
      <dgm:prSet phldrT="[Text]" custT="1"/>
      <dgm:spPr/>
      <dgm:t>
        <a:bodyPr/>
        <a:lstStyle/>
        <a:p>
          <a:r>
            <a:rPr lang="en-GB" sz="900" b="1" dirty="0">
              <a:solidFill>
                <a:schemeClr val="tx1"/>
              </a:solidFill>
              <a:latin typeface="Segoe UI" panose="020B0502040204020203" pitchFamily="34" charset="0"/>
              <a:cs typeface="Segoe UI" panose="020B0502040204020203" pitchFamily="34" charset="0"/>
            </a:rPr>
            <a:t>Debtor Vetting</a:t>
          </a:r>
          <a:endParaRPr lang="en-ZA" sz="900" b="1" dirty="0">
            <a:solidFill>
              <a:schemeClr val="tx1"/>
            </a:solidFill>
            <a:latin typeface="Segoe UI" panose="020B0502040204020203" pitchFamily="34" charset="0"/>
            <a:cs typeface="Segoe UI" panose="020B0502040204020203" pitchFamily="34" charset="0"/>
          </a:endParaRPr>
        </a:p>
      </dgm:t>
    </dgm:pt>
    <dgm:pt modelId="{93092EE5-D496-4B68-9CA2-62E503A70F4A}" type="parTrans" cxnId="{81802230-2F42-4D53-89E2-6C21F40580C0}">
      <dgm:prSet/>
      <dgm:spPr/>
      <dgm:t>
        <a:bodyPr/>
        <a:lstStyle/>
        <a:p>
          <a:endParaRPr lang="en-ZA"/>
        </a:p>
      </dgm:t>
    </dgm:pt>
    <dgm:pt modelId="{6AE084E8-0750-4F9B-8E13-6AE1ED2BF661}" type="sibTrans" cxnId="{81802230-2F42-4D53-89E2-6C21F40580C0}">
      <dgm:prSet/>
      <dgm:spPr/>
      <dgm:t>
        <a:bodyPr/>
        <a:lstStyle/>
        <a:p>
          <a:endParaRPr lang="en-ZA"/>
        </a:p>
      </dgm:t>
    </dgm:pt>
    <dgm:pt modelId="{01F17235-8AC7-4BA5-A0D6-6D8A3748AB47}">
      <dgm:prSet custT="1"/>
      <dgm:spPr>
        <a:solidFill>
          <a:srgbClr val="00B050"/>
        </a:solidFill>
      </dgm:spPr>
      <dgm:t>
        <a:bodyPr/>
        <a:lstStyle/>
        <a:p>
          <a:r>
            <a:rPr lang="en-GB" sz="900" b="1" dirty="0">
              <a:solidFill>
                <a:schemeClr val="tx1"/>
              </a:solidFill>
              <a:latin typeface="Segoe UI" panose="020B0502040204020203" pitchFamily="34" charset="0"/>
              <a:cs typeface="Segoe UI" panose="020B0502040204020203" pitchFamily="34" charset="0"/>
            </a:rPr>
            <a:t>Meter Reading</a:t>
          </a:r>
          <a:endParaRPr lang="en-ZA" sz="900" b="1" dirty="0">
            <a:solidFill>
              <a:schemeClr val="tx1"/>
            </a:solidFill>
            <a:latin typeface="Segoe UI" panose="020B0502040204020203" pitchFamily="34" charset="0"/>
            <a:cs typeface="Segoe UI" panose="020B0502040204020203" pitchFamily="34" charset="0"/>
          </a:endParaRPr>
        </a:p>
      </dgm:t>
    </dgm:pt>
    <dgm:pt modelId="{F338CEA9-84F9-49F2-9BC2-78742F78FC86}" type="parTrans" cxnId="{00A2D98A-2BED-48C0-A45E-B94E58F45035}">
      <dgm:prSet/>
      <dgm:spPr/>
      <dgm:t>
        <a:bodyPr/>
        <a:lstStyle/>
        <a:p>
          <a:endParaRPr lang="en-ZA"/>
        </a:p>
      </dgm:t>
    </dgm:pt>
    <dgm:pt modelId="{856E2C91-E6FB-4E72-B010-A471E00DF6D0}" type="sibTrans" cxnId="{00A2D98A-2BED-48C0-A45E-B94E58F45035}">
      <dgm:prSet/>
      <dgm:spPr/>
      <dgm:t>
        <a:bodyPr/>
        <a:lstStyle/>
        <a:p>
          <a:endParaRPr lang="en-ZA"/>
        </a:p>
      </dgm:t>
    </dgm:pt>
    <dgm:pt modelId="{CDB365A6-20D8-430A-9CB6-9B61F8D577FC}">
      <dgm:prSet custT="1"/>
      <dgm:spPr>
        <a:solidFill>
          <a:schemeClr val="bg2">
            <a:lumMod val="50000"/>
          </a:schemeClr>
        </a:solidFill>
      </dgm:spPr>
      <dgm:t>
        <a:bodyPr/>
        <a:lstStyle/>
        <a:p>
          <a:r>
            <a:rPr lang="en-GB" sz="900" b="1" dirty="0">
              <a:solidFill>
                <a:schemeClr val="tx1"/>
              </a:solidFill>
              <a:latin typeface="Segoe UI" panose="020B0502040204020203" pitchFamily="34" charset="0"/>
              <a:cs typeface="Segoe UI" panose="020B0502040204020203" pitchFamily="34" charset="0"/>
            </a:rPr>
            <a:t>Data Cleansing</a:t>
          </a:r>
          <a:endParaRPr lang="en-ZA" sz="900" b="1" dirty="0">
            <a:solidFill>
              <a:schemeClr val="tx1"/>
            </a:solidFill>
            <a:latin typeface="Segoe UI" panose="020B0502040204020203" pitchFamily="34" charset="0"/>
            <a:cs typeface="Segoe UI" panose="020B0502040204020203" pitchFamily="34" charset="0"/>
          </a:endParaRPr>
        </a:p>
      </dgm:t>
    </dgm:pt>
    <dgm:pt modelId="{26CFA61D-7C27-4EE1-A7D0-50B7D9A44E97}" type="parTrans" cxnId="{4C6DE815-026B-4E41-A03D-99B6AFFCC70A}">
      <dgm:prSet/>
      <dgm:spPr/>
      <dgm:t>
        <a:bodyPr/>
        <a:lstStyle/>
        <a:p>
          <a:endParaRPr lang="en-ZA"/>
        </a:p>
      </dgm:t>
    </dgm:pt>
    <dgm:pt modelId="{9215631C-4C1E-4CC6-BEBF-E57DCB1C4E51}" type="sibTrans" cxnId="{4C6DE815-026B-4E41-A03D-99B6AFFCC70A}">
      <dgm:prSet/>
      <dgm:spPr/>
      <dgm:t>
        <a:bodyPr/>
        <a:lstStyle/>
        <a:p>
          <a:endParaRPr lang="en-ZA"/>
        </a:p>
      </dgm:t>
    </dgm:pt>
    <dgm:pt modelId="{92B7D0A2-6D61-4DC1-A345-FDBCCA0C2901}">
      <dgm:prSet/>
      <dgm:spPr/>
      <dgm:t>
        <a:bodyPr/>
        <a:lstStyle/>
        <a:p>
          <a:r>
            <a:rPr lang="en-GB" b="1" dirty="0">
              <a:solidFill>
                <a:schemeClr val="tx1"/>
              </a:solidFill>
            </a:rPr>
            <a:t>Prepaid </a:t>
          </a:r>
          <a:r>
            <a:rPr lang="en-GB" b="1" dirty="0" err="1">
              <a:solidFill>
                <a:schemeClr val="tx1"/>
              </a:solidFill>
            </a:rPr>
            <a:t>Consumtion</a:t>
          </a:r>
          <a:r>
            <a:rPr lang="en-GB" b="1" dirty="0">
              <a:solidFill>
                <a:schemeClr val="tx1"/>
              </a:solidFill>
            </a:rPr>
            <a:t> </a:t>
          </a:r>
          <a:r>
            <a:rPr lang="en-GB" b="1" dirty="0" err="1">
              <a:solidFill>
                <a:schemeClr val="tx1"/>
              </a:solidFill>
            </a:rPr>
            <a:t>Montiroing</a:t>
          </a:r>
          <a:endParaRPr lang="en-ZA" b="1" dirty="0">
            <a:solidFill>
              <a:schemeClr val="tx1"/>
            </a:solidFill>
          </a:endParaRPr>
        </a:p>
      </dgm:t>
    </dgm:pt>
    <dgm:pt modelId="{C3145456-6964-4FD9-85A4-4313C8C586E1}" type="parTrans" cxnId="{B81532CA-499A-4CCA-85D2-C35D1952C2A7}">
      <dgm:prSet/>
      <dgm:spPr/>
      <dgm:t>
        <a:bodyPr/>
        <a:lstStyle/>
        <a:p>
          <a:endParaRPr lang="en-ZA"/>
        </a:p>
      </dgm:t>
    </dgm:pt>
    <dgm:pt modelId="{15806F5D-FC15-4BAA-9F7E-767C7A29CB91}" type="sibTrans" cxnId="{B81532CA-499A-4CCA-85D2-C35D1952C2A7}">
      <dgm:prSet/>
      <dgm:spPr/>
      <dgm:t>
        <a:bodyPr/>
        <a:lstStyle/>
        <a:p>
          <a:endParaRPr lang="en-ZA"/>
        </a:p>
      </dgm:t>
    </dgm:pt>
    <dgm:pt modelId="{FD0972C9-E732-4E5C-81D3-048A2704A021}" type="pres">
      <dgm:prSet presAssocID="{D8EB10EB-26AA-4857-896A-A36E77411C75}" presName="cycle" presStyleCnt="0">
        <dgm:presLayoutVars>
          <dgm:dir/>
          <dgm:resizeHandles val="exact"/>
        </dgm:presLayoutVars>
      </dgm:prSet>
      <dgm:spPr/>
    </dgm:pt>
    <dgm:pt modelId="{625E666D-28DC-4E6A-AEDA-CF4ADD777BC7}" type="pres">
      <dgm:prSet presAssocID="{2BCF24DD-0C38-42B0-A573-0705FB4C50C3}" presName="node" presStyleLbl="node1" presStyleIdx="0" presStyleCnt="8">
        <dgm:presLayoutVars>
          <dgm:bulletEnabled val="1"/>
        </dgm:presLayoutVars>
      </dgm:prSet>
      <dgm:spPr/>
    </dgm:pt>
    <dgm:pt modelId="{F3352F44-1AE6-4BB2-8082-F5C1A3F0B30A}" type="pres">
      <dgm:prSet presAssocID="{2D079DCE-B86A-451C-AD27-A93BE2645565}" presName="sibTrans" presStyleLbl="sibTrans2D1" presStyleIdx="0" presStyleCnt="8"/>
      <dgm:spPr/>
    </dgm:pt>
    <dgm:pt modelId="{024AAE17-41C3-44AC-B968-1DCA91E76838}" type="pres">
      <dgm:prSet presAssocID="{2D079DCE-B86A-451C-AD27-A93BE2645565}" presName="connectorText" presStyleLbl="sibTrans2D1" presStyleIdx="0" presStyleCnt="8"/>
      <dgm:spPr/>
    </dgm:pt>
    <dgm:pt modelId="{19EB52E0-48D7-469F-9420-6CB258158254}" type="pres">
      <dgm:prSet presAssocID="{2AB277EA-1FA3-4F90-A10F-4BBE7C6CD446}" presName="node" presStyleLbl="node1" presStyleIdx="1" presStyleCnt="8">
        <dgm:presLayoutVars>
          <dgm:bulletEnabled val="1"/>
        </dgm:presLayoutVars>
      </dgm:prSet>
      <dgm:spPr/>
    </dgm:pt>
    <dgm:pt modelId="{9B1E5681-1892-4D18-AFE9-311855D97289}" type="pres">
      <dgm:prSet presAssocID="{B3D46F3C-C104-4457-BC1E-26EC467EDAB3}" presName="sibTrans" presStyleLbl="sibTrans2D1" presStyleIdx="1" presStyleCnt="8"/>
      <dgm:spPr/>
    </dgm:pt>
    <dgm:pt modelId="{4BF449E2-775D-4E7D-9D62-C28C3E7C8EB0}" type="pres">
      <dgm:prSet presAssocID="{B3D46F3C-C104-4457-BC1E-26EC467EDAB3}" presName="connectorText" presStyleLbl="sibTrans2D1" presStyleIdx="1" presStyleCnt="8"/>
      <dgm:spPr/>
    </dgm:pt>
    <dgm:pt modelId="{D9025534-705D-4E95-9482-2F1EF22A884D}" type="pres">
      <dgm:prSet presAssocID="{A65768C8-0B66-4CB3-AE20-92ECC90A7F7B}" presName="node" presStyleLbl="node1" presStyleIdx="2" presStyleCnt="8" custScaleX="118928" custRadScaleRad="98868" custRadScaleInc="2325">
        <dgm:presLayoutVars>
          <dgm:bulletEnabled val="1"/>
        </dgm:presLayoutVars>
      </dgm:prSet>
      <dgm:spPr/>
    </dgm:pt>
    <dgm:pt modelId="{20475D57-801D-4F21-87C3-B898F5772824}" type="pres">
      <dgm:prSet presAssocID="{85EBB670-FE01-49E7-BCB4-008B97A0A0C0}" presName="sibTrans" presStyleLbl="sibTrans2D1" presStyleIdx="2" presStyleCnt="8"/>
      <dgm:spPr/>
    </dgm:pt>
    <dgm:pt modelId="{0075A1FC-E6C2-4076-9460-F0FA5C405889}" type="pres">
      <dgm:prSet presAssocID="{85EBB670-FE01-49E7-BCB4-008B97A0A0C0}" presName="connectorText" presStyleLbl="sibTrans2D1" presStyleIdx="2" presStyleCnt="8"/>
      <dgm:spPr/>
    </dgm:pt>
    <dgm:pt modelId="{04C31572-B71D-472B-B1B7-EA8F92E37D82}" type="pres">
      <dgm:prSet presAssocID="{E84F309C-EFC8-4C06-A682-EE13A3C56F96}" presName="node" presStyleLbl="node1" presStyleIdx="3" presStyleCnt="8" custScaleX="128459">
        <dgm:presLayoutVars>
          <dgm:bulletEnabled val="1"/>
        </dgm:presLayoutVars>
      </dgm:prSet>
      <dgm:spPr/>
    </dgm:pt>
    <dgm:pt modelId="{7B08ED50-C42C-4089-BDF1-D1C4A27D6CFF}" type="pres">
      <dgm:prSet presAssocID="{074913FD-7E6C-447A-B517-B36489775395}" presName="sibTrans" presStyleLbl="sibTrans2D1" presStyleIdx="3" presStyleCnt="8"/>
      <dgm:spPr/>
    </dgm:pt>
    <dgm:pt modelId="{2C17A5DC-A0D1-435D-BD5C-520961CDEB29}" type="pres">
      <dgm:prSet presAssocID="{074913FD-7E6C-447A-B517-B36489775395}" presName="connectorText" presStyleLbl="sibTrans2D1" presStyleIdx="3" presStyleCnt="8"/>
      <dgm:spPr/>
    </dgm:pt>
    <dgm:pt modelId="{BAAA2E46-FF5D-43EA-932D-A0B337A9F232}" type="pres">
      <dgm:prSet presAssocID="{92B7D0A2-6D61-4DC1-A345-FDBCCA0C2901}" presName="node" presStyleLbl="node1" presStyleIdx="4" presStyleCnt="8">
        <dgm:presLayoutVars>
          <dgm:bulletEnabled val="1"/>
        </dgm:presLayoutVars>
      </dgm:prSet>
      <dgm:spPr/>
    </dgm:pt>
    <dgm:pt modelId="{5046667D-019D-4884-863B-4EC947F0D16A}" type="pres">
      <dgm:prSet presAssocID="{15806F5D-FC15-4BAA-9F7E-767C7A29CB91}" presName="sibTrans" presStyleLbl="sibTrans2D1" presStyleIdx="4" presStyleCnt="8"/>
      <dgm:spPr/>
    </dgm:pt>
    <dgm:pt modelId="{0B4F5F23-74BF-41BE-8E13-12FC6432F079}" type="pres">
      <dgm:prSet presAssocID="{15806F5D-FC15-4BAA-9F7E-767C7A29CB91}" presName="connectorText" presStyleLbl="sibTrans2D1" presStyleIdx="4" presStyleCnt="8"/>
      <dgm:spPr/>
    </dgm:pt>
    <dgm:pt modelId="{991E066B-FBE6-4140-8618-F806976402F4}" type="pres">
      <dgm:prSet presAssocID="{9F246F1F-1333-4433-B110-957EDF43A228}" presName="node" presStyleLbl="node1" presStyleIdx="5" presStyleCnt="8">
        <dgm:presLayoutVars>
          <dgm:bulletEnabled val="1"/>
        </dgm:presLayoutVars>
      </dgm:prSet>
      <dgm:spPr/>
    </dgm:pt>
    <dgm:pt modelId="{AFAD7210-50D1-48ED-AEC8-E1DED48410A0}" type="pres">
      <dgm:prSet presAssocID="{6AE084E8-0750-4F9B-8E13-6AE1ED2BF661}" presName="sibTrans" presStyleLbl="sibTrans2D1" presStyleIdx="5" presStyleCnt="8"/>
      <dgm:spPr/>
    </dgm:pt>
    <dgm:pt modelId="{272D5651-3979-4124-8841-2D2EE514FE82}" type="pres">
      <dgm:prSet presAssocID="{6AE084E8-0750-4F9B-8E13-6AE1ED2BF661}" presName="connectorText" presStyleLbl="sibTrans2D1" presStyleIdx="5" presStyleCnt="8"/>
      <dgm:spPr/>
    </dgm:pt>
    <dgm:pt modelId="{0C76C095-F198-44AC-BEB6-AD50A90480C4}" type="pres">
      <dgm:prSet presAssocID="{CDB365A6-20D8-430A-9CB6-9B61F8D577FC}" presName="node" presStyleLbl="node1" presStyleIdx="6" presStyleCnt="8">
        <dgm:presLayoutVars>
          <dgm:bulletEnabled val="1"/>
        </dgm:presLayoutVars>
      </dgm:prSet>
      <dgm:spPr/>
    </dgm:pt>
    <dgm:pt modelId="{86C05373-C137-4F41-95F7-DA2A33005C86}" type="pres">
      <dgm:prSet presAssocID="{9215631C-4C1E-4CC6-BEBF-E57DCB1C4E51}" presName="sibTrans" presStyleLbl="sibTrans2D1" presStyleIdx="6" presStyleCnt="8"/>
      <dgm:spPr/>
    </dgm:pt>
    <dgm:pt modelId="{AE327CA6-89BD-4696-86CE-8749ED191ADF}" type="pres">
      <dgm:prSet presAssocID="{9215631C-4C1E-4CC6-BEBF-E57DCB1C4E51}" presName="connectorText" presStyleLbl="sibTrans2D1" presStyleIdx="6" presStyleCnt="8"/>
      <dgm:spPr/>
    </dgm:pt>
    <dgm:pt modelId="{A3F5EE3E-ACF2-45D9-8F9D-01E13DC39D9F}" type="pres">
      <dgm:prSet presAssocID="{01F17235-8AC7-4BA5-A0D6-6D8A3748AB47}" presName="node" presStyleLbl="node1" presStyleIdx="7" presStyleCnt="8">
        <dgm:presLayoutVars>
          <dgm:bulletEnabled val="1"/>
        </dgm:presLayoutVars>
      </dgm:prSet>
      <dgm:spPr/>
    </dgm:pt>
    <dgm:pt modelId="{420D31FF-AD4D-4618-B997-1437E1715BB2}" type="pres">
      <dgm:prSet presAssocID="{856E2C91-E6FB-4E72-B010-A471E00DF6D0}" presName="sibTrans" presStyleLbl="sibTrans2D1" presStyleIdx="7" presStyleCnt="8"/>
      <dgm:spPr/>
    </dgm:pt>
    <dgm:pt modelId="{A3132E40-D557-4730-BEA6-5D871F3F37BE}" type="pres">
      <dgm:prSet presAssocID="{856E2C91-E6FB-4E72-B010-A471E00DF6D0}" presName="connectorText" presStyleLbl="sibTrans2D1" presStyleIdx="7" presStyleCnt="8"/>
      <dgm:spPr/>
    </dgm:pt>
  </dgm:ptLst>
  <dgm:cxnLst>
    <dgm:cxn modelId="{8CBD7300-F6B9-411E-A75D-2260A76A4920}" type="presOf" srcId="{B3D46F3C-C104-4457-BC1E-26EC467EDAB3}" destId="{9B1E5681-1892-4D18-AFE9-311855D97289}" srcOrd="0" destOrd="0" presId="urn:microsoft.com/office/officeart/2005/8/layout/cycle2"/>
    <dgm:cxn modelId="{4C6DE815-026B-4E41-A03D-99B6AFFCC70A}" srcId="{D8EB10EB-26AA-4857-896A-A36E77411C75}" destId="{CDB365A6-20D8-430A-9CB6-9B61F8D577FC}" srcOrd="6" destOrd="0" parTransId="{26CFA61D-7C27-4EE1-A7D0-50B7D9A44E97}" sibTransId="{9215631C-4C1E-4CC6-BEBF-E57DCB1C4E51}"/>
    <dgm:cxn modelId="{A4E4981C-6D78-4B1B-88C9-3519AB78D430}" type="presOf" srcId="{2D079DCE-B86A-451C-AD27-A93BE2645565}" destId="{024AAE17-41C3-44AC-B968-1DCA91E76838}" srcOrd="1" destOrd="0" presId="urn:microsoft.com/office/officeart/2005/8/layout/cycle2"/>
    <dgm:cxn modelId="{370D1120-979F-490F-AC16-C1D0DE5A53E6}" type="presOf" srcId="{01F17235-8AC7-4BA5-A0D6-6D8A3748AB47}" destId="{A3F5EE3E-ACF2-45D9-8F9D-01E13DC39D9F}" srcOrd="0" destOrd="0" presId="urn:microsoft.com/office/officeart/2005/8/layout/cycle2"/>
    <dgm:cxn modelId="{E8F56E23-0AE2-4C7E-9BDC-0BA0E3D43CFA}" type="presOf" srcId="{6AE084E8-0750-4F9B-8E13-6AE1ED2BF661}" destId="{272D5651-3979-4124-8841-2D2EE514FE82}" srcOrd="1" destOrd="0" presId="urn:microsoft.com/office/officeart/2005/8/layout/cycle2"/>
    <dgm:cxn modelId="{1C075C24-D764-48FC-BE95-7F238512C394}" type="presOf" srcId="{15806F5D-FC15-4BAA-9F7E-767C7A29CB91}" destId="{0B4F5F23-74BF-41BE-8E13-12FC6432F079}" srcOrd="1" destOrd="0" presId="urn:microsoft.com/office/officeart/2005/8/layout/cycle2"/>
    <dgm:cxn modelId="{2597CD2D-A2C2-4796-AF9C-0506E02F6DD1}" type="presOf" srcId="{074913FD-7E6C-447A-B517-B36489775395}" destId="{2C17A5DC-A0D1-435D-BD5C-520961CDEB29}" srcOrd="1" destOrd="0" presId="urn:microsoft.com/office/officeart/2005/8/layout/cycle2"/>
    <dgm:cxn modelId="{81802230-2F42-4D53-89E2-6C21F40580C0}" srcId="{D8EB10EB-26AA-4857-896A-A36E77411C75}" destId="{9F246F1F-1333-4433-B110-957EDF43A228}" srcOrd="5" destOrd="0" parTransId="{93092EE5-D496-4B68-9CA2-62E503A70F4A}" sibTransId="{6AE084E8-0750-4F9B-8E13-6AE1ED2BF661}"/>
    <dgm:cxn modelId="{7A6CF934-742E-4013-B31A-2C7D1C4EE8C5}" srcId="{D8EB10EB-26AA-4857-896A-A36E77411C75}" destId="{2BCF24DD-0C38-42B0-A573-0705FB4C50C3}" srcOrd="0" destOrd="0" parTransId="{35AB2DE2-32C1-4615-B2CB-5BE702F382D9}" sibTransId="{2D079DCE-B86A-451C-AD27-A93BE2645565}"/>
    <dgm:cxn modelId="{4547054B-DE1A-4A62-A12A-31863451BA39}" type="presOf" srcId="{9215631C-4C1E-4CC6-BEBF-E57DCB1C4E51}" destId="{AE327CA6-89BD-4696-86CE-8749ED191ADF}" srcOrd="1" destOrd="0" presId="urn:microsoft.com/office/officeart/2005/8/layout/cycle2"/>
    <dgm:cxn modelId="{82CA574C-6B67-4E0B-B4A0-C13A3173F4AC}" type="presOf" srcId="{A65768C8-0B66-4CB3-AE20-92ECC90A7F7B}" destId="{D9025534-705D-4E95-9482-2F1EF22A884D}" srcOrd="0" destOrd="0" presId="urn:microsoft.com/office/officeart/2005/8/layout/cycle2"/>
    <dgm:cxn modelId="{C670584D-4317-42FD-904F-0C61FD2D7ACE}" type="presOf" srcId="{2D079DCE-B86A-451C-AD27-A93BE2645565}" destId="{F3352F44-1AE6-4BB2-8082-F5C1A3F0B30A}" srcOrd="0" destOrd="0" presId="urn:microsoft.com/office/officeart/2005/8/layout/cycle2"/>
    <dgm:cxn modelId="{D9CC3D4F-5E20-45AE-98B1-C68C717B0BDA}" type="presOf" srcId="{2AB277EA-1FA3-4F90-A10F-4BBE7C6CD446}" destId="{19EB52E0-48D7-469F-9420-6CB258158254}" srcOrd="0" destOrd="0" presId="urn:microsoft.com/office/officeart/2005/8/layout/cycle2"/>
    <dgm:cxn modelId="{CB84414F-6AD6-43DF-8B9F-D8C8B63B1715}" srcId="{D8EB10EB-26AA-4857-896A-A36E77411C75}" destId="{2AB277EA-1FA3-4F90-A10F-4BBE7C6CD446}" srcOrd="1" destOrd="0" parTransId="{28CCC54A-9284-4096-BD65-27FD1A061971}" sibTransId="{B3D46F3C-C104-4457-BC1E-26EC467EDAB3}"/>
    <dgm:cxn modelId="{B95CCD71-CF27-4525-9159-06FF21096BE6}" type="presOf" srcId="{15806F5D-FC15-4BAA-9F7E-767C7A29CB91}" destId="{5046667D-019D-4884-863B-4EC947F0D16A}" srcOrd="0" destOrd="0" presId="urn:microsoft.com/office/officeart/2005/8/layout/cycle2"/>
    <dgm:cxn modelId="{2657E77F-9D53-4AD4-956D-3CBD97AC7F85}" type="presOf" srcId="{B3D46F3C-C104-4457-BC1E-26EC467EDAB3}" destId="{4BF449E2-775D-4E7D-9D62-C28C3E7C8EB0}" srcOrd="1" destOrd="0" presId="urn:microsoft.com/office/officeart/2005/8/layout/cycle2"/>
    <dgm:cxn modelId="{D1D8AB81-0F37-406E-8CB4-5460F9A19602}" type="presOf" srcId="{074913FD-7E6C-447A-B517-B36489775395}" destId="{7B08ED50-C42C-4089-BDF1-D1C4A27D6CFF}" srcOrd="0" destOrd="0" presId="urn:microsoft.com/office/officeart/2005/8/layout/cycle2"/>
    <dgm:cxn modelId="{00A2D98A-2BED-48C0-A45E-B94E58F45035}" srcId="{D8EB10EB-26AA-4857-896A-A36E77411C75}" destId="{01F17235-8AC7-4BA5-A0D6-6D8A3748AB47}" srcOrd="7" destOrd="0" parTransId="{F338CEA9-84F9-49F2-9BC2-78742F78FC86}" sibTransId="{856E2C91-E6FB-4E72-B010-A471E00DF6D0}"/>
    <dgm:cxn modelId="{A8B1DC97-1AD2-44A1-81C8-89E20EF8A3BF}" type="presOf" srcId="{9215631C-4C1E-4CC6-BEBF-E57DCB1C4E51}" destId="{86C05373-C137-4F41-95F7-DA2A33005C86}" srcOrd="0" destOrd="0" presId="urn:microsoft.com/office/officeart/2005/8/layout/cycle2"/>
    <dgm:cxn modelId="{1C69E1AB-0BF5-40F7-85B1-5FCC68BFA240}" type="presOf" srcId="{6AE084E8-0750-4F9B-8E13-6AE1ED2BF661}" destId="{AFAD7210-50D1-48ED-AEC8-E1DED48410A0}" srcOrd="0" destOrd="0" presId="urn:microsoft.com/office/officeart/2005/8/layout/cycle2"/>
    <dgm:cxn modelId="{B81532CA-499A-4CCA-85D2-C35D1952C2A7}" srcId="{D8EB10EB-26AA-4857-896A-A36E77411C75}" destId="{92B7D0A2-6D61-4DC1-A345-FDBCCA0C2901}" srcOrd="4" destOrd="0" parTransId="{C3145456-6964-4FD9-85A4-4313C8C586E1}" sibTransId="{15806F5D-FC15-4BAA-9F7E-767C7A29CB91}"/>
    <dgm:cxn modelId="{BF44E5CB-7A8C-4FB8-81D5-978C3C1B1BC2}" srcId="{D8EB10EB-26AA-4857-896A-A36E77411C75}" destId="{A65768C8-0B66-4CB3-AE20-92ECC90A7F7B}" srcOrd="2" destOrd="0" parTransId="{E56BCFB1-17DC-4FE2-A4E3-DAF48ED56BD1}" sibTransId="{85EBB670-FE01-49E7-BCB4-008B97A0A0C0}"/>
    <dgm:cxn modelId="{AAB984CF-DB34-4DC8-8F5E-AB38467BA59D}" type="presOf" srcId="{CDB365A6-20D8-430A-9CB6-9B61F8D577FC}" destId="{0C76C095-F198-44AC-BEB6-AD50A90480C4}" srcOrd="0" destOrd="0" presId="urn:microsoft.com/office/officeart/2005/8/layout/cycle2"/>
    <dgm:cxn modelId="{8AF5DBD5-8250-4B7B-9E5A-3B694EDED836}" type="presOf" srcId="{856E2C91-E6FB-4E72-B010-A471E00DF6D0}" destId="{A3132E40-D557-4730-BEA6-5D871F3F37BE}" srcOrd="1" destOrd="0" presId="urn:microsoft.com/office/officeart/2005/8/layout/cycle2"/>
    <dgm:cxn modelId="{ADCCB8DF-CABF-436D-A853-AAAEB0BBB384}" type="presOf" srcId="{85EBB670-FE01-49E7-BCB4-008B97A0A0C0}" destId="{0075A1FC-E6C2-4076-9460-F0FA5C405889}" srcOrd="1" destOrd="0" presId="urn:microsoft.com/office/officeart/2005/8/layout/cycle2"/>
    <dgm:cxn modelId="{2E6CE3DF-A7A3-4276-9EE2-69903E202EBB}" srcId="{D8EB10EB-26AA-4857-896A-A36E77411C75}" destId="{E84F309C-EFC8-4C06-A682-EE13A3C56F96}" srcOrd="3" destOrd="0" parTransId="{5BB2AA70-F44C-4BAB-B133-DF9210ADB0D9}" sibTransId="{074913FD-7E6C-447A-B517-B36489775395}"/>
    <dgm:cxn modelId="{862F04E7-F8C4-493C-9C91-4B52D37708BB}" type="presOf" srcId="{92B7D0A2-6D61-4DC1-A345-FDBCCA0C2901}" destId="{BAAA2E46-FF5D-43EA-932D-A0B337A9F232}" srcOrd="0" destOrd="0" presId="urn:microsoft.com/office/officeart/2005/8/layout/cycle2"/>
    <dgm:cxn modelId="{BC528EE7-DD15-492D-8AD1-7FBCC0107A85}" type="presOf" srcId="{D8EB10EB-26AA-4857-896A-A36E77411C75}" destId="{FD0972C9-E732-4E5C-81D3-048A2704A021}" srcOrd="0" destOrd="0" presId="urn:microsoft.com/office/officeart/2005/8/layout/cycle2"/>
    <dgm:cxn modelId="{6C41EBEB-34A4-4DCD-B222-1ECE0F3CB3BA}" type="presOf" srcId="{9F246F1F-1333-4433-B110-957EDF43A228}" destId="{991E066B-FBE6-4140-8618-F806976402F4}" srcOrd="0" destOrd="0" presId="urn:microsoft.com/office/officeart/2005/8/layout/cycle2"/>
    <dgm:cxn modelId="{8510EDF4-BB81-4FA1-AF69-AFCEE636CAC2}" type="presOf" srcId="{85EBB670-FE01-49E7-BCB4-008B97A0A0C0}" destId="{20475D57-801D-4F21-87C3-B898F5772824}" srcOrd="0" destOrd="0" presId="urn:microsoft.com/office/officeart/2005/8/layout/cycle2"/>
    <dgm:cxn modelId="{72EE05F6-5C13-455F-A091-B32E1D08431E}" type="presOf" srcId="{856E2C91-E6FB-4E72-B010-A471E00DF6D0}" destId="{420D31FF-AD4D-4618-B997-1437E1715BB2}" srcOrd="0" destOrd="0" presId="urn:microsoft.com/office/officeart/2005/8/layout/cycle2"/>
    <dgm:cxn modelId="{4063E0F8-240D-4BC8-9404-87B6A40FF842}" type="presOf" srcId="{2BCF24DD-0C38-42B0-A573-0705FB4C50C3}" destId="{625E666D-28DC-4E6A-AEDA-CF4ADD777BC7}" srcOrd="0" destOrd="0" presId="urn:microsoft.com/office/officeart/2005/8/layout/cycle2"/>
    <dgm:cxn modelId="{A0CC68FC-26CD-45B5-96B7-6B5157A81B24}" type="presOf" srcId="{E84F309C-EFC8-4C06-A682-EE13A3C56F96}" destId="{04C31572-B71D-472B-B1B7-EA8F92E37D82}" srcOrd="0" destOrd="0" presId="urn:microsoft.com/office/officeart/2005/8/layout/cycle2"/>
    <dgm:cxn modelId="{B68E7A91-71E8-42A7-BC3D-0D7740BCAD7C}" type="presParOf" srcId="{FD0972C9-E732-4E5C-81D3-048A2704A021}" destId="{625E666D-28DC-4E6A-AEDA-CF4ADD777BC7}" srcOrd="0" destOrd="0" presId="urn:microsoft.com/office/officeart/2005/8/layout/cycle2"/>
    <dgm:cxn modelId="{284330B9-A2A7-40F7-AE6A-49AEE0D02CBA}" type="presParOf" srcId="{FD0972C9-E732-4E5C-81D3-048A2704A021}" destId="{F3352F44-1AE6-4BB2-8082-F5C1A3F0B30A}" srcOrd="1" destOrd="0" presId="urn:microsoft.com/office/officeart/2005/8/layout/cycle2"/>
    <dgm:cxn modelId="{F74B9C81-8F86-435B-B2B5-738A23183A8F}" type="presParOf" srcId="{F3352F44-1AE6-4BB2-8082-F5C1A3F0B30A}" destId="{024AAE17-41C3-44AC-B968-1DCA91E76838}" srcOrd="0" destOrd="0" presId="urn:microsoft.com/office/officeart/2005/8/layout/cycle2"/>
    <dgm:cxn modelId="{95A23221-D90E-4B19-96DE-FAAC24437DF5}" type="presParOf" srcId="{FD0972C9-E732-4E5C-81D3-048A2704A021}" destId="{19EB52E0-48D7-469F-9420-6CB258158254}" srcOrd="2" destOrd="0" presId="urn:microsoft.com/office/officeart/2005/8/layout/cycle2"/>
    <dgm:cxn modelId="{BFD723AD-C75F-4582-9CC0-F905B5144346}" type="presParOf" srcId="{FD0972C9-E732-4E5C-81D3-048A2704A021}" destId="{9B1E5681-1892-4D18-AFE9-311855D97289}" srcOrd="3" destOrd="0" presId="urn:microsoft.com/office/officeart/2005/8/layout/cycle2"/>
    <dgm:cxn modelId="{0CE65171-9E26-4B30-BBFB-937515F877A1}" type="presParOf" srcId="{9B1E5681-1892-4D18-AFE9-311855D97289}" destId="{4BF449E2-775D-4E7D-9D62-C28C3E7C8EB0}" srcOrd="0" destOrd="0" presId="urn:microsoft.com/office/officeart/2005/8/layout/cycle2"/>
    <dgm:cxn modelId="{4F03AF19-8E08-42D8-AD73-928DE8AD2D14}" type="presParOf" srcId="{FD0972C9-E732-4E5C-81D3-048A2704A021}" destId="{D9025534-705D-4E95-9482-2F1EF22A884D}" srcOrd="4" destOrd="0" presId="urn:microsoft.com/office/officeart/2005/8/layout/cycle2"/>
    <dgm:cxn modelId="{587C17CC-224C-4E86-884C-C3894C6DE289}" type="presParOf" srcId="{FD0972C9-E732-4E5C-81D3-048A2704A021}" destId="{20475D57-801D-4F21-87C3-B898F5772824}" srcOrd="5" destOrd="0" presId="urn:microsoft.com/office/officeart/2005/8/layout/cycle2"/>
    <dgm:cxn modelId="{E7988C70-23A3-411B-B8E0-0DE0FEF230CE}" type="presParOf" srcId="{20475D57-801D-4F21-87C3-B898F5772824}" destId="{0075A1FC-E6C2-4076-9460-F0FA5C405889}" srcOrd="0" destOrd="0" presId="urn:microsoft.com/office/officeart/2005/8/layout/cycle2"/>
    <dgm:cxn modelId="{E936F579-D7EC-4C57-B167-8BDCAE4D20AF}" type="presParOf" srcId="{FD0972C9-E732-4E5C-81D3-048A2704A021}" destId="{04C31572-B71D-472B-B1B7-EA8F92E37D82}" srcOrd="6" destOrd="0" presId="urn:microsoft.com/office/officeart/2005/8/layout/cycle2"/>
    <dgm:cxn modelId="{6451914C-27B0-48C1-8F2F-3A876994D031}" type="presParOf" srcId="{FD0972C9-E732-4E5C-81D3-048A2704A021}" destId="{7B08ED50-C42C-4089-BDF1-D1C4A27D6CFF}" srcOrd="7" destOrd="0" presId="urn:microsoft.com/office/officeart/2005/8/layout/cycle2"/>
    <dgm:cxn modelId="{5212EE9A-15B5-4DB6-867C-58190D8C7FCF}" type="presParOf" srcId="{7B08ED50-C42C-4089-BDF1-D1C4A27D6CFF}" destId="{2C17A5DC-A0D1-435D-BD5C-520961CDEB29}" srcOrd="0" destOrd="0" presId="urn:microsoft.com/office/officeart/2005/8/layout/cycle2"/>
    <dgm:cxn modelId="{E029143A-6E1D-4185-8E1A-B56D1E775773}" type="presParOf" srcId="{FD0972C9-E732-4E5C-81D3-048A2704A021}" destId="{BAAA2E46-FF5D-43EA-932D-A0B337A9F232}" srcOrd="8" destOrd="0" presId="urn:microsoft.com/office/officeart/2005/8/layout/cycle2"/>
    <dgm:cxn modelId="{BA6C45EA-7295-46D4-B313-6616F1171A3B}" type="presParOf" srcId="{FD0972C9-E732-4E5C-81D3-048A2704A021}" destId="{5046667D-019D-4884-863B-4EC947F0D16A}" srcOrd="9" destOrd="0" presId="urn:microsoft.com/office/officeart/2005/8/layout/cycle2"/>
    <dgm:cxn modelId="{0FF85CC1-B3EF-4CC6-B370-AAE386989AF9}" type="presParOf" srcId="{5046667D-019D-4884-863B-4EC947F0D16A}" destId="{0B4F5F23-74BF-41BE-8E13-12FC6432F079}" srcOrd="0" destOrd="0" presId="urn:microsoft.com/office/officeart/2005/8/layout/cycle2"/>
    <dgm:cxn modelId="{CDCB03A2-1430-4AE2-84AE-AE7270E45A4F}" type="presParOf" srcId="{FD0972C9-E732-4E5C-81D3-048A2704A021}" destId="{991E066B-FBE6-4140-8618-F806976402F4}" srcOrd="10" destOrd="0" presId="urn:microsoft.com/office/officeart/2005/8/layout/cycle2"/>
    <dgm:cxn modelId="{3A3C6EFD-D692-4F6F-B2FE-722B4F1D0480}" type="presParOf" srcId="{FD0972C9-E732-4E5C-81D3-048A2704A021}" destId="{AFAD7210-50D1-48ED-AEC8-E1DED48410A0}" srcOrd="11" destOrd="0" presId="urn:microsoft.com/office/officeart/2005/8/layout/cycle2"/>
    <dgm:cxn modelId="{00F5FCBE-E44E-434E-8145-799A8C9A868F}" type="presParOf" srcId="{AFAD7210-50D1-48ED-AEC8-E1DED48410A0}" destId="{272D5651-3979-4124-8841-2D2EE514FE82}" srcOrd="0" destOrd="0" presId="urn:microsoft.com/office/officeart/2005/8/layout/cycle2"/>
    <dgm:cxn modelId="{9EC0B149-D7AE-41DB-98EC-756CC9AF132C}" type="presParOf" srcId="{FD0972C9-E732-4E5C-81D3-048A2704A021}" destId="{0C76C095-F198-44AC-BEB6-AD50A90480C4}" srcOrd="12" destOrd="0" presId="urn:microsoft.com/office/officeart/2005/8/layout/cycle2"/>
    <dgm:cxn modelId="{9B3353EF-B6D6-4F26-9612-1207AE1062CD}" type="presParOf" srcId="{FD0972C9-E732-4E5C-81D3-048A2704A021}" destId="{86C05373-C137-4F41-95F7-DA2A33005C86}" srcOrd="13" destOrd="0" presId="urn:microsoft.com/office/officeart/2005/8/layout/cycle2"/>
    <dgm:cxn modelId="{F056D21E-C071-4749-86C3-297D19B453DD}" type="presParOf" srcId="{86C05373-C137-4F41-95F7-DA2A33005C86}" destId="{AE327CA6-89BD-4696-86CE-8749ED191ADF}" srcOrd="0" destOrd="0" presId="urn:microsoft.com/office/officeart/2005/8/layout/cycle2"/>
    <dgm:cxn modelId="{E9BFE06B-0282-46DA-B43F-CFD4D0943386}" type="presParOf" srcId="{FD0972C9-E732-4E5C-81D3-048A2704A021}" destId="{A3F5EE3E-ACF2-45D9-8F9D-01E13DC39D9F}" srcOrd="14" destOrd="0" presId="urn:microsoft.com/office/officeart/2005/8/layout/cycle2"/>
    <dgm:cxn modelId="{4CE73180-5635-4E06-BB9E-D856E0FD039A}" type="presParOf" srcId="{FD0972C9-E732-4E5C-81D3-048A2704A021}" destId="{420D31FF-AD4D-4618-B997-1437E1715BB2}" srcOrd="15" destOrd="0" presId="urn:microsoft.com/office/officeart/2005/8/layout/cycle2"/>
    <dgm:cxn modelId="{7CC66A47-FB63-49A9-B954-0FA5245A4334}" type="presParOf" srcId="{420D31FF-AD4D-4618-B997-1437E1715BB2}" destId="{A3132E40-D557-4730-BEA6-5D871F3F37B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38A58-055D-4BBC-8FEA-AECABAA771AE}"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A7EBA94D-63BD-426A-9322-7E885BAD55F3}">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r>
            <a:rPr lang="en-ZA" dirty="0"/>
            <a:t>Problem Statement</a:t>
          </a:r>
          <a:endParaRPr lang="en-US" dirty="0"/>
        </a:p>
      </dgm:t>
    </dgm:pt>
    <dgm:pt modelId="{36883B46-5604-4BE0-A024-32597DC9C51E}" type="parTrans" cxnId="{9BBFF4FC-EF78-4DA5-BA64-D28258C4093E}">
      <dgm:prSet/>
      <dgm:spPr/>
      <dgm:t>
        <a:bodyPr/>
        <a:lstStyle/>
        <a:p>
          <a:endParaRPr lang="en-US"/>
        </a:p>
      </dgm:t>
    </dgm:pt>
    <dgm:pt modelId="{2370EF19-3168-4172-8532-3798D71309C0}" type="sibTrans" cxnId="{9BBFF4FC-EF78-4DA5-BA64-D28258C4093E}">
      <dgm:prSet/>
      <dgm:spPr>
        <a:ln>
          <a:solidFill>
            <a:schemeClr val="tx1"/>
          </a:solidFill>
        </a:ln>
      </dgm:spPr>
      <dgm:t>
        <a:bodyPr/>
        <a:lstStyle/>
        <a:p>
          <a:endParaRPr lang="en-US"/>
        </a:p>
      </dgm:t>
    </dgm:pt>
    <dgm:pt modelId="{96C4E282-4714-4D5D-91B5-7F9EA7186D07}">
      <dgm:prSet/>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ZA" dirty="0"/>
            <a:t>Revenue Value Chain</a:t>
          </a:r>
        </a:p>
      </dgm:t>
    </dgm:pt>
    <dgm:pt modelId="{CD0E8DD9-45BB-463A-AF0C-D525D696F97F}" type="parTrans" cxnId="{F91CAE09-7A1E-462D-8BC9-3A40BDDAE546}">
      <dgm:prSet/>
      <dgm:spPr/>
      <dgm:t>
        <a:bodyPr/>
        <a:lstStyle/>
        <a:p>
          <a:endParaRPr lang="en-US"/>
        </a:p>
      </dgm:t>
    </dgm:pt>
    <dgm:pt modelId="{98C9FDEB-8554-4574-8D73-4A6ED3F0F3DB}" type="sibTrans" cxnId="{F91CAE09-7A1E-462D-8BC9-3A40BDDAE546}">
      <dgm:prSet/>
      <dgm:spPr/>
      <dgm:t>
        <a:bodyPr/>
        <a:lstStyle/>
        <a:p>
          <a:endParaRPr lang="en-US"/>
        </a:p>
      </dgm:t>
    </dgm:pt>
    <dgm:pt modelId="{2DEFA270-FF48-4E30-84B0-90823B0109D3}">
      <dgm:prSet/>
      <dgm:spPr>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ZA" dirty="0"/>
            <a:t>Integrated Revenue Recovery in Action</a:t>
          </a:r>
        </a:p>
      </dgm:t>
    </dgm:pt>
    <dgm:pt modelId="{5E316610-31D1-40BA-AB56-5C22D2DE388F}" type="parTrans" cxnId="{6D5EC78F-93B0-4AD5-9887-8AB055EFA0F0}">
      <dgm:prSet/>
      <dgm:spPr/>
      <dgm:t>
        <a:bodyPr/>
        <a:lstStyle/>
        <a:p>
          <a:endParaRPr lang="en-US"/>
        </a:p>
      </dgm:t>
    </dgm:pt>
    <dgm:pt modelId="{E2666AAC-BDC3-4530-A595-6457D6800872}" type="sibTrans" cxnId="{6D5EC78F-93B0-4AD5-9887-8AB055EFA0F0}">
      <dgm:prSet/>
      <dgm:spPr/>
      <dgm:t>
        <a:bodyPr/>
        <a:lstStyle/>
        <a:p>
          <a:endParaRPr lang="en-US"/>
        </a:p>
      </dgm:t>
    </dgm:pt>
    <dgm:pt modelId="{41E14E74-8F5A-4D7A-B217-BB6D668346C7}">
      <dgm:prSet custT="1"/>
      <dgm:spPr>
        <a:solidFill>
          <a:prstClr val="black">
            <a:lumMod val="50000"/>
            <a:lumOff val="50000"/>
          </a:prstClr>
        </a:solidFill>
        <a:ln>
          <a:noFill/>
        </a:ln>
        <a:effectLst>
          <a:outerShdw blurRad="40000" dist="23000" dir="5400000" rotWithShape="0">
            <a:srgbClr val="000000">
              <a:alpha val="35000"/>
            </a:srgbClr>
          </a:outerShdw>
        </a:effectLst>
      </dgm:spPr>
      <dgm:t>
        <a:bodyPr spcFirstLastPara="0" vert="horz" wrap="square" lIns="531491" tIns="88900" rIns="88900" bIns="88900" numCol="1" spcCol="1270" anchor="ctr" anchorCtr="0"/>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gm:t>
    </dgm:pt>
    <dgm:pt modelId="{524161CC-644C-4786-92A7-646C406CC013}" type="parTrans" cxnId="{F1D0F640-7C83-4EC6-B113-15ACD0C0C500}">
      <dgm:prSet/>
      <dgm:spPr/>
      <dgm:t>
        <a:bodyPr/>
        <a:lstStyle/>
        <a:p>
          <a:endParaRPr lang="en-US"/>
        </a:p>
      </dgm:t>
    </dgm:pt>
    <dgm:pt modelId="{64B0493E-9BC7-4282-8CAC-6BD0E5A2DB1C}" type="sibTrans" cxnId="{F1D0F640-7C83-4EC6-B113-15ACD0C0C500}">
      <dgm:prSet/>
      <dgm:spPr/>
      <dgm:t>
        <a:bodyPr/>
        <a:lstStyle/>
        <a:p>
          <a:endParaRPr lang="en-US"/>
        </a:p>
      </dgm:t>
    </dgm:pt>
    <dgm:pt modelId="{80C2F559-E307-493D-9566-12FF91477855}" type="pres">
      <dgm:prSet presAssocID="{E9338A58-055D-4BBC-8FEA-AECABAA771AE}" presName="Name0" presStyleCnt="0">
        <dgm:presLayoutVars>
          <dgm:chMax val="7"/>
          <dgm:chPref val="7"/>
          <dgm:dir/>
        </dgm:presLayoutVars>
      </dgm:prSet>
      <dgm:spPr/>
    </dgm:pt>
    <dgm:pt modelId="{F64BD757-32DE-4A44-8042-D9CBB609ADED}" type="pres">
      <dgm:prSet presAssocID="{E9338A58-055D-4BBC-8FEA-AECABAA771AE}" presName="Name1" presStyleCnt="0"/>
      <dgm:spPr/>
    </dgm:pt>
    <dgm:pt modelId="{92F8A3C5-8481-4F09-ACE1-776F658B35BD}" type="pres">
      <dgm:prSet presAssocID="{E9338A58-055D-4BBC-8FEA-AECABAA771AE}" presName="cycle" presStyleCnt="0"/>
      <dgm:spPr/>
    </dgm:pt>
    <dgm:pt modelId="{84EA3984-62CE-42F4-874A-A41E706F39F9}" type="pres">
      <dgm:prSet presAssocID="{E9338A58-055D-4BBC-8FEA-AECABAA771AE}" presName="srcNode" presStyleLbl="node1" presStyleIdx="0" presStyleCnt="4"/>
      <dgm:spPr/>
    </dgm:pt>
    <dgm:pt modelId="{8F178775-7526-4EFC-AAED-AA1541FA9B59}" type="pres">
      <dgm:prSet presAssocID="{E9338A58-055D-4BBC-8FEA-AECABAA771AE}" presName="conn" presStyleLbl="parChTrans1D2" presStyleIdx="0" presStyleCnt="1"/>
      <dgm:spPr/>
    </dgm:pt>
    <dgm:pt modelId="{A37DA71E-0CBC-46E5-B713-4AA6B4CB5D02}" type="pres">
      <dgm:prSet presAssocID="{E9338A58-055D-4BBC-8FEA-AECABAA771AE}" presName="extraNode" presStyleLbl="node1" presStyleIdx="0" presStyleCnt="4"/>
      <dgm:spPr/>
    </dgm:pt>
    <dgm:pt modelId="{5BCD0176-2C7D-4137-BCF2-633364FAA217}" type="pres">
      <dgm:prSet presAssocID="{E9338A58-055D-4BBC-8FEA-AECABAA771AE}" presName="dstNode" presStyleLbl="node1" presStyleIdx="0" presStyleCnt="4"/>
      <dgm:spPr/>
    </dgm:pt>
    <dgm:pt modelId="{27806249-4782-417A-BCE7-74311FB91540}" type="pres">
      <dgm:prSet presAssocID="{A7EBA94D-63BD-426A-9322-7E885BAD55F3}" presName="text_1" presStyleLbl="node1" presStyleIdx="0" presStyleCnt="4">
        <dgm:presLayoutVars>
          <dgm:bulletEnabled val="1"/>
        </dgm:presLayoutVars>
      </dgm:prSet>
      <dgm:spPr/>
    </dgm:pt>
    <dgm:pt modelId="{6CE9B9C2-125F-4FAF-A631-36A3D07477B0}" type="pres">
      <dgm:prSet presAssocID="{A7EBA94D-63BD-426A-9322-7E885BAD55F3}" presName="accent_1" presStyleCnt="0"/>
      <dgm:spPr/>
    </dgm:pt>
    <dgm:pt modelId="{372FD035-6C08-4B7E-86DC-6B6394F72C61}" type="pres">
      <dgm:prSet presAssocID="{A7EBA94D-63BD-426A-9322-7E885BAD55F3}" presName="accentRepeatNode" presStyleLbl="solidFgAcc1" presStyleIdx="0" presStyleCnt="4"/>
      <dgm:spPr>
        <a:ln>
          <a:solidFill>
            <a:schemeClr val="accent6">
              <a:lumMod val="75000"/>
            </a:schemeClr>
          </a:solidFill>
        </a:ln>
      </dgm:spPr>
    </dgm:pt>
    <dgm:pt modelId="{57ACAEA4-9A7F-43B7-AAB6-790AC95F0467}" type="pres">
      <dgm:prSet presAssocID="{96C4E282-4714-4D5D-91B5-7F9EA7186D07}" presName="text_2" presStyleLbl="node1" presStyleIdx="1" presStyleCnt="4">
        <dgm:presLayoutVars>
          <dgm:bulletEnabled val="1"/>
        </dgm:presLayoutVars>
      </dgm:prSet>
      <dgm:spPr/>
    </dgm:pt>
    <dgm:pt modelId="{1959C54E-882B-42F5-85FE-F21B784710E6}" type="pres">
      <dgm:prSet presAssocID="{96C4E282-4714-4D5D-91B5-7F9EA7186D07}" presName="accent_2" presStyleCnt="0"/>
      <dgm:spPr/>
    </dgm:pt>
    <dgm:pt modelId="{02E2B84A-1B0C-4B18-9B5C-F81138AA8E93}" type="pres">
      <dgm:prSet presAssocID="{96C4E282-4714-4D5D-91B5-7F9EA7186D07}" presName="accentRepeatNode" presStyleLbl="solidFgAcc1" presStyleIdx="1" presStyleCnt="4"/>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0070C0"/>
          </a:solidFill>
        </a:ln>
      </dgm:spPr>
    </dgm:pt>
    <dgm:pt modelId="{8C40F734-1B13-4FED-91C6-47F08DB1FC3A}" type="pres">
      <dgm:prSet presAssocID="{2DEFA270-FF48-4E30-84B0-90823B0109D3}" presName="text_3" presStyleLbl="node1" presStyleIdx="2" presStyleCnt="4">
        <dgm:presLayoutVars>
          <dgm:bulletEnabled val="1"/>
        </dgm:presLayoutVars>
      </dgm:prSet>
      <dgm:spPr/>
    </dgm:pt>
    <dgm:pt modelId="{EAC2C480-F9F8-43B0-910A-5D617F2DC630}" type="pres">
      <dgm:prSet presAssocID="{2DEFA270-FF48-4E30-84B0-90823B0109D3}" presName="accent_3" presStyleCnt="0"/>
      <dgm:spPr/>
    </dgm:pt>
    <dgm:pt modelId="{C39D5EE8-A528-4552-8037-59E2EF415D56}" type="pres">
      <dgm:prSet presAssocID="{2DEFA270-FF48-4E30-84B0-90823B0109D3}" presName="accentRepeatNode" presStyleLbl="solidFgAcc1" presStyleIdx="2" presStyleCnt="4"/>
      <dgm:spPr>
        <a:ln>
          <a:solidFill>
            <a:srgbClr val="FFCC29"/>
          </a:solidFill>
        </a:ln>
      </dgm:spPr>
    </dgm:pt>
    <dgm:pt modelId="{F9CD8484-EA20-4FC9-9C9E-35158C2BBFB3}" type="pres">
      <dgm:prSet presAssocID="{41E14E74-8F5A-4D7A-B217-BB6D668346C7}" presName="text_4" presStyleLbl="node1" presStyleIdx="3" presStyleCnt="4">
        <dgm:presLayoutVars>
          <dgm:bulletEnabled val="1"/>
        </dgm:presLayoutVars>
      </dgm:prSet>
      <dgm:spPr>
        <a:xfrm>
          <a:off x="492158" y="3348325"/>
          <a:ext cx="9963697" cy="669595"/>
        </a:xfrm>
        <a:prstGeom prst="rect">
          <a:avLst/>
        </a:prstGeom>
      </dgm:spPr>
    </dgm:pt>
    <dgm:pt modelId="{238589C0-AA60-4B74-AA15-627F799E443D}" type="pres">
      <dgm:prSet presAssocID="{41E14E74-8F5A-4D7A-B217-BB6D668346C7}" presName="accent_4" presStyleCnt="0"/>
      <dgm:spPr/>
    </dgm:pt>
    <dgm:pt modelId="{DC0CF251-9BF5-4DDA-804A-159E489DF284}" type="pres">
      <dgm:prSet presAssocID="{41E14E74-8F5A-4D7A-B217-BB6D668346C7}" presName="accentRepeatNode" presStyleLbl="solidFgAcc1" presStyleIdx="3" presStyleCnt="4"/>
      <dgm:spPr>
        <a:xfrm>
          <a:off x="73661" y="3264625"/>
          <a:ext cx="836994" cy="836994"/>
        </a:xfrm>
        <a:prstGeom prst="ellipse">
          <a:avLst/>
        </a:prstGeom>
        <a:solidFill>
          <a:prstClr val="white">
            <a:hueOff val="0"/>
            <a:satOff val="0"/>
            <a:lumOff val="0"/>
            <a:alphaOff val="0"/>
          </a:prstClr>
        </a:solidFill>
        <a:ln w="9525" cap="flat" cmpd="sng" algn="ctr">
          <a:solidFill>
            <a:prstClr val="black">
              <a:lumMod val="65000"/>
              <a:lumOff val="35000"/>
            </a:prstClr>
          </a:solidFill>
          <a:prstDash val="solid"/>
        </a:ln>
        <a:effectLst/>
      </dgm:spPr>
    </dgm:pt>
  </dgm:ptLst>
  <dgm:cxnLst>
    <dgm:cxn modelId="{F91CAE09-7A1E-462D-8BC9-3A40BDDAE546}" srcId="{E9338A58-055D-4BBC-8FEA-AECABAA771AE}" destId="{96C4E282-4714-4D5D-91B5-7F9EA7186D07}" srcOrd="1" destOrd="0" parTransId="{CD0E8DD9-45BB-463A-AF0C-D525D696F97F}" sibTransId="{98C9FDEB-8554-4574-8D73-4A6ED3F0F3DB}"/>
    <dgm:cxn modelId="{F1D0F640-7C83-4EC6-B113-15ACD0C0C500}" srcId="{E9338A58-055D-4BBC-8FEA-AECABAA771AE}" destId="{41E14E74-8F5A-4D7A-B217-BB6D668346C7}" srcOrd="3" destOrd="0" parTransId="{524161CC-644C-4786-92A7-646C406CC013}" sibTransId="{64B0493E-9BC7-4282-8CAC-6BD0E5A2DB1C}"/>
    <dgm:cxn modelId="{B4B58068-FAB4-4CBB-BC22-2E9A3DC174E1}" type="presOf" srcId="{2DEFA270-FF48-4E30-84B0-90823B0109D3}" destId="{8C40F734-1B13-4FED-91C6-47F08DB1FC3A}" srcOrd="0" destOrd="0" presId="urn:microsoft.com/office/officeart/2008/layout/VerticalCurvedList"/>
    <dgm:cxn modelId="{A380588F-ECEE-4240-9221-288437221ECF}" type="presOf" srcId="{41E14E74-8F5A-4D7A-B217-BB6D668346C7}" destId="{F9CD8484-EA20-4FC9-9C9E-35158C2BBFB3}" srcOrd="0" destOrd="0" presId="urn:microsoft.com/office/officeart/2008/layout/VerticalCurvedList"/>
    <dgm:cxn modelId="{6D5EC78F-93B0-4AD5-9887-8AB055EFA0F0}" srcId="{E9338A58-055D-4BBC-8FEA-AECABAA771AE}" destId="{2DEFA270-FF48-4E30-84B0-90823B0109D3}" srcOrd="2" destOrd="0" parTransId="{5E316610-31D1-40BA-AB56-5C22D2DE388F}" sibTransId="{E2666AAC-BDC3-4530-A595-6457D6800872}"/>
    <dgm:cxn modelId="{C81C4896-5512-49AB-866C-26B48232B45E}" type="presOf" srcId="{A7EBA94D-63BD-426A-9322-7E885BAD55F3}" destId="{27806249-4782-417A-BCE7-74311FB91540}" srcOrd="0" destOrd="0" presId="urn:microsoft.com/office/officeart/2008/layout/VerticalCurvedList"/>
    <dgm:cxn modelId="{C2530CB3-E4BA-4EF8-B78F-FAF5AA752F3C}" type="presOf" srcId="{2370EF19-3168-4172-8532-3798D71309C0}" destId="{8F178775-7526-4EFC-AAED-AA1541FA9B59}" srcOrd="0" destOrd="0" presId="urn:microsoft.com/office/officeart/2008/layout/VerticalCurvedList"/>
    <dgm:cxn modelId="{F650B7B6-3113-4266-9A57-CF8D4FF359F2}" type="presOf" srcId="{E9338A58-055D-4BBC-8FEA-AECABAA771AE}" destId="{80C2F559-E307-493D-9566-12FF91477855}" srcOrd="0" destOrd="0" presId="urn:microsoft.com/office/officeart/2008/layout/VerticalCurvedList"/>
    <dgm:cxn modelId="{1A4948C1-894F-45CC-A204-B4A22CAA49EB}" type="presOf" srcId="{96C4E282-4714-4D5D-91B5-7F9EA7186D07}" destId="{57ACAEA4-9A7F-43B7-AAB6-790AC95F0467}" srcOrd="0" destOrd="0" presId="urn:microsoft.com/office/officeart/2008/layout/VerticalCurvedList"/>
    <dgm:cxn modelId="{9BBFF4FC-EF78-4DA5-BA64-D28258C4093E}" srcId="{E9338A58-055D-4BBC-8FEA-AECABAA771AE}" destId="{A7EBA94D-63BD-426A-9322-7E885BAD55F3}" srcOrd="0" destOrd="0" parTransId="{36883B46-5604-4BE0-A024-32597DC9C51E}" sibTransId="{2370EF19-3168-4172-8532-3798D71309C0}"/>
    <dgm:cxn modelId="{7B604167-264F-4F31-B91B-21B982063A7B}" type="presParOf" srcId="{80C2F559-E307-493D-9566-12FF91477855}" destId="{F64BD757-32DE-4A44-8042-D9CBB609ADED}" srcOrd="0" destOrd="0" presId="urn:microsoft.com/office/officeart/2008/layout/VerticalCurvedList"/>
    <dgm:cxn modelId="{7BE34838-2B06-4F45-B588-FF92A5921BD7}" type="presParOf" srcId="{F64BD757-32DE-4A44-8042-D9CBB609ADED}" destId="{92F8A3C5-8481-4F09-ACE1-776F658B35BD}" srcOrd="0" destOrd="0" presId="urn:microsoft.com/office/officeart/2008/layout/VerticalCurvedList"/>
    <dgm:cxn modelId="{1B4DE723-93D6-45F0-8DF6-A3329E73A930}" type="presParOf" srcId="{92F8A3C5-8481-4F09-ACE1-776F658B35BD}" destId="{84EA3984-62CE-42F4-874A-A41E706F39F9}" srcOrd="0" destOrd="0" presId="urn:microsoft.com/office/officeart/2008/layout/VerticalCurvedList"/>
    <dgm:cxn modelId="{73CF411A-7C6A-47F0-B70C-1951E2E83A2A}" type="presParOf" srcId="{92F8A3C5-8481-4F09-ACE1-776F658B35BD}" destId="{8F178775-7526-4EFC-AAED-AA1541FA9B59}" srcOrd="1" destOrd="0" presId="urn:microsoft.com/office/officeart/2008/layout/VerticalCurvedList"/>
    <dgm:cxn modelId="{D6638F61-885F-4202-BCE7-7B19E3859429}" type="presParOf" srcId="{92F8A3C5-8481-4F09-ACE1-776F658B35BD}" destId="{A37DA71E-0CBC-46E5-B713-4AA6B4CB5D02}" srcOrd="2" destOrd="0" presId="urn:microsoft.com/office/officeart/2008/layout/VerticalCurvedList"/>
    <dgm:cxn modelId="{81F1D00D-6133-4089-8475-322785E38924}" type="presParOf" srcId="{92F8A3C5-8481-4F09-ACE1-776F658B35BD}" destId="{5BCD0176-2C7D-4137-BCF2-633364FAA217}" srcOrd="3" destOrd="0" presId="urn:microsoft.com/office/officeart/2008/layout/VerticalCurvedList"/>
    <dgm:cxn modelId="{2F69BDE5-DECF-4D28-AB48-0664E4F490F7}" type="presParOf" srcId="{F64BD757-32DE-4A44-8042-D9CBB609ADED}" destId="{27806249-4782-417A-BCE7-74311FB91540}" srcOrd="1" destOrd="0" presId="urn:microsoft.com/office/officeart/2008/layout/VerticalCurvedList"/>
    <dgm:cxn modelId="{EFD681DA-6528-441A-874A-3862B0B4C02F}" type="presParOf" srcId="{F64BD757-32DE-4A44-8042-D9CBB609ADED}" destId="{6CE9B9C2-125F-4FAF-A631-36A3D07477B0}" srcOrd="2" destOrd="0" presId="urn:microsoft.com/office/officeart/2008/layout/VerticalCurvedList"/>
    <dgm:cxn modelId="{0D948789-5DB8-4166-9496-CFA71C98B5AD}" type="presParOf" srcId="{6CE9B9C2-125F-4FAF-A631-36A3D07477B0}" destId="{372FD035-6C08-4B7E-86DC-6B6394F72C61}" srcOrd="0" destOrd="0" presId="urn:microsoft.com/office/officeart/2008/layout/VerticalCurvedList"/>
    <dgm:cxn modelId="{FFEF66BB-E49C-4905-91D7-77B31D45D7A0}" type="presParOf" srcId="{F64BD757-32DE-4A44-8042-D9CBB609ADED}" destId="{57ACAEA4-9A7F-43B7-AAB6-790AC95F0467}" srcOrd="3" destOrd="0" presId="urn:microsoft.com/office/officeart/2008/layout/VerticalCurvedList"/>
    <dgm:cxn modelId="{31C58E25-9D25-4268-8167-E58820AB6259}" type="presParOf" srcId="{F64BD757-32DE-4A44-8042-D9CBB609ADED}" destId="{1959C54E-882B-42F5-85FE-F21B784710E6}" srcOrd="4" destOrd="0" presId="urn:microsoft.com/office/officeart/2008/layout/VerticalCurvedList"/>
    <dgm:cxn modelId="{A2EF1451-5CC7-4ADD-9A31-D78832521D71}" type="presParOf" srcId="{1959C54E-882B-42F5-85FE-F21B784710E6}" destId="{02E2B84A-1B0C-4B18-9B5C-F81138AA8E93}" srcOrd="0" destOrd="0" presId="urn:microsoft.com/office/officeart/2008/layout/VerticalCurvedList"/>
    <dgm:cxn modelId="{623CA830-662C-4497-BE10-905F9A3146FC}" type="presParOf" srcId="{F64BD757-32DE-4A44-8042-D9CBB609ADED}" destId="{8C40F734-1B13-4FED-91C6-47F08DB1FC3A}" srcOrd="5" destOrd="0" presId="urn:microsoft.com/office/officeart/2008/layout/VerticalCurvedList"/>
    <dgm:cxn modelId="{5962CDCF-3905-45AE-BD4D-9A14134D4E81}" type="presParOf" srcId="{F64BD757-32DE-4A44-8042-D9CBB609ADED}" destId="{EAC2C480-F9F8-43B0-910A-5D617F2DC630}" srcOrd="6" destOrd="0" presId="urn:microsoft.com/office/officeart/2008/layout/VerticalCurvedList"/>
    <dgm:cxn modelId="{178CC8A0-D171-4A38-9D37-2322F47E22D3}" type="presParOf" srcId="{EAC2C480-F9F8-43B0-910A-5D617F2DC630}" destId="{C39D5EE8-A528-4552-8037-59E2EF415D56}" srcOrd="0" destOrd="0" presId="urn:microsoft.com/office/officeart/2008/layout/VerticalCurvedList"/>
    <dgm:cxn modelId="{529F6345-3700-469D-924C-81E3BA482263}" type="presParOf" srcId="{F64BD757-32DE-4A44-8042-D9CBB609ADED}" destId="{F9CD8484-EA20-4FC9-9C9E-35158C2BBFB3}" srcOrd="7" destOrd="0" presId="urn:microsoft.com/office/officeart/2008/layout/VerticalCurvedList"/>
    <dgm:cxn modelId="{382018D4-E036-4179-ABBF-E772D9B094C6}" type="presParOf" srcId="{F64BD757-32DE-4A44-8042-D9CBB609ADED}" destId="{238589C0-AA60-4B74-AA15-627F799E443D}" srcOrd="8" destOrd="0" presId="urn:microsoft.com/office/officeart/2008/layout/VerticalCurvedList"/>
    <dgm:cxn modelId="{F3C99165-E5FC-4799-B9D3-DA94458E5477}" type="presParOf" srcId="{238589C0-AA60-4B74-AA15-627F799E443D}" destId="{DC0CF251-9BF5-4DDA-804A-159E489DF2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338A58-055D-4BBC-8FEA-AECABAA771AE}"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A7EBA94D-63BD-426A-9322-7E885BAD55F3}">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r>
            <a:rPr lang="en-ZA" dirty="0"/>
            <a:t>Problem Statement</a:t>
          </a:r>
          <a:endParaRPr lang="en-US" dirty="0"/>
        </a:p>
      </dgm:t>
    </dgm:pt>
    <dgm:pt modelId="{36883B46-5604-4BE0-A024-32597DC9C51E}" type="parTrans" cxnId="{9BBFF4FC-EF78-4DA5-BA64-D28258C4093E}">
      <dgm:prSet/>
      <dgm:spPr/>
      <dgm:t>
        <a:bodyPr/>
        <a:lstStyle/>
        <a:p>
          <a:endParaRPr lang="en-US"/>
        </a:p>
      </dgm:t>
    </dgm:pt>
    <dgm:pt modelId="{2370EF19-3168-4172-8532-3798D71309C0}" type="sibTrans" cxnId="{9BBFF4FC-EF78-4DA5-BA64-D28258C4093E}">
      <dgm:prSet/>
      <dgm:spPr>
        <a:ln>
          <a:solidFill>
            <a:schemeClr val="tx1"/>
          </a:solidFill>
        </a:ln>
      </dgm:spPr>
      <dgm:t>
        <a:bodyPr/>
        <a:lstStyle/>
        <a:p>
          <a:endParaRPr lang="en-US"/>
        </a:p>
      </dgm:t>
    </dgm:pt>
    <dgm:pt modelId="{96C4E282-4714-4D5D-91B5-7F9EA7186D07}">
      <dgm:prSet/>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ZA" dirty="0"/>
            <a:t>Revenue Value Chain</a:t>
          </a:r>
        </a:p>
      </dgm:t>
    </dgm:pt>
    <dgm:pt modelId="{CD0E8DD9-45BB-463A-AF0C-D525D696F97F}" type="parTrans" cxnId="{F91CAE09-7A1E-462D-8BC9-3A40BDDAE546}">
      <dgm:prSet/>
      <dgm:spPr/>
      <dgm:t>
        <a:bodyPr/>
        <a:lstStyle/>
        <a:p>
          <a:endParaRPr lang="en-US"/>
        </a:p>
      </dgm:t>
    </dgm:pt>
    <dgm:pt modelId="{98C9FDEB-8554-4574-8D73-4A6ED3F0F3DB}" type="sibTrans" cxnId="{F91CAE09-7A1E-462D-8BC9-3A40BDDAE546}">
      <dgm:prSet/>
      <dgm:spPr/>
      <dgm:t>
        <a:bodyPr/>
        <a:lstStyle/>
        <a:p>
          <a:endParaRPr lang="en-US"/>
        </a:p>
      </dgm:t>
    </dgm:pt>
    <dgm:pt modelId="{2DEFA270-FF48-4E30-84B0-90823B0109D3}">
      <dgm:prSet/>
      <dgm:spPr>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ZA" dirty="0"/>
            <a:t>Integrated Revenue Recovery In Action</a:t>
          </a:r>
        </a:p>
      </dgm:t>
    </dgm:pt>
    <dgm:pt modelId="{5E316610-31D1-40BA-AB56-5C22D2DE388F}" type="parTrans" cxnId="{6D5EC78F-93B0-4AD5-9887-8AB055EFA0F0}">
      <dgm:prSet/>
      <dgm:spPr/>
      <dgm:t>
        <a:bodyPr/>
        <a:lstStyle/>
        <a:p>
          <a:endParaRPr lang="en-US"/>
        </a:p>
      </dgm:t>
    </dgm:pt>
    <dgm:pt modelId="{E2666AAC-BDC3-4530-A595-6457D6800872}" type="sibTrans" cxnId="{6D5EC78F-93B0-4AD5-9887-8AB055EFA0F0}">
      <dgm:prSet/>
      <dgm:spPr/>
      <dgm:t>
        <a:bodyPr/>
        <a:lstStyle/>
        <a:p>
          <a:endParaRPr lang="en-US"/>
        </a:p>
      </dgm:t>
    </dgm:pt>
    <dgm:pt modelId="{41E14E74-8F5A-4D7A-B217-BB6D668346C7}">
      <dgm:prSet custT="1"/>
      <dgm:spPr>
        <a:solidFill>
          <a:prstClr val="black">
            <a:lumMod val="50000"/>
            <a:lumOff val="50000"/>
          </a:prstClr>
        </a:solidFill>
        <a:ln>
          <a:noFill/>
        </a:ln>
        <a:effectLst>
          <a:outerShdw blurRad="40000" dist="23000" dir="5400000" rotWithShape="0">
            <a:srgbClr val="000000">
              <a:alpha val="35000"/>
            </a:srgbClr>
          </a:outerShdw>
        </a:effectLst>
      </dgm:spPr>
      <dgm:t>
        <a:bodyPr spcFirstLastPara="0" vert="horz" wrap="square" lIns="531491" tIns="88900" rIns="88900" bIns="88900" numCol="1" spcCol="1270" anchor="ctr" anchorCtr="0"/>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gm:t>
    </dgm:pt>
    <dgm:pt modelId="{524161CC-644C-4786-92A7-646C406CC013}" type="parTrans" cxnId="{F1D0F640-7C83-4EC6-B113-15ACD0C0C500}">
      <dgm:prSet/>
      <dgm:spPr/>
      <dgm:t>
        <a:bodyPr/>
        <a:lstStyle/>
        <a:p>
          <a:endParaRPr lang="en-US"/>
        </a:p>
      </dgm:t>
    </dgm:pt>
    <dgm:pt modelId="{64B0493E-9BC7-4282-8CAC-6BD0E5A2DB1C}" type="sibTrans" cxnId="{F1D0F640-7C83-4EC6-B113-15ACD0C0C500}">
      <dgm:prSet/>
      <dgm:spPr/>
      <dgm:t>
        <a:bodyPr/>
        <a:lstStyle/>
        <a:p>
          <a:endParaRPr lang="en-US"/>
        </a:p>
      </dgm:t>
    </dgm:pt>
    <dgm:pt modelId="{80C2F559-E307-493D-9566-12FF91477855}" type="pres">
      <dgm:prSet presAssocID="{E9338A58-055D-4BBC-8FEA-AECABAA771AE}" presName="Name0" presStyleCnt="0">
        <dgm:presLayoutVars>
          <dgm:chMax val="7"/>
          <dgm:chPref val="7"/>
          <dgm:dir/>
        </dgm:presLayoutVars>
      </dgm:prSet>
      <dgm:spPr/>
    </dgm:pt>
    <dgm:pt modelId="{F64BD757-32DE-4A44-8042-D9CBB609ADED}" type="pres">
      <dgm:prSet presAssocID="{E9338A58-055D-4BBC-8FEA-AECABAA771AE}" presName="Name1" presStyleCnt="0"/>
      <dgm:spPr/>
    </dgm:pt>
    <dgm:pt modelId="{92F8A3C5-8481-4F09-ACE1-776F658B35BD}" type="pres">
      <dgm:prSet presAssocID="{E9338A58-055D-4BBC-8FEA-AECABAA771AE}" presName="cycle" presStyleCnt="0"/>
      <dgm:spPr/>
    </dgm:pt>
    <dgm:pt modelId="{84EA3984-62CE-42F4-874A-A41E706F39F9}" type="pres">
      <dgm:prSet presAssocID="{E9338A58-055D-4BBC-8FEA-AECABAA771AE}" presName="srcNode" presStyleLbl="node1" presStyleIdx="0" presStyleCnt="4"/>
      <dgm:spPr/>
    </dgm:pt>
    <dgm:pt modelId="{8F178775-7526-4EFC-AAED-AA1541FA9B59}" type="pres">
      <dgm:prSet presAssocID="{E9338A58-055D-4BBC-8FEA-AECABAA771AE}" presName="conn" presStyleLbl="parChTrans1D2" presStyleIdx="0" presStyleCnt="1"/>
      <dgm:spPr/>
    </dgm:pt>
    <dgm:pt modelId="{A37DA71E-0CBC-46E5-B713-4AA6B4CB5D02}" type="pres">
      <dgm:prSet presAssocID="{E9338A58-055D-4BBC-8FEA-AECABAA771AE}" presName="extraNode" presStyleLbl="node1" presStyleIdx="0" presStyleCnt="4"/>
      <dgm:spPr/>
    </dgm:pt>
    <dgm:pt modelId="{5BCD0176-2C7D-4137-BCF2-633364FAA217}" type="pres">
      <dgm:prSet presAssocID="{E9338A58-055D-4BBC-8FEA-AECABAA771AE}" presName="dstNode" presStyleLbl="node1" presStyleIdx="0" presStyleCnt="4"/>
      <dgm:spPr/>
    </dgm:pt>
    <dgm:pt modelId="{27806249-4782-417A-BCE7-74311FB91540}" type="pres">
      <dgm:prSet presAssocID="{A7EBA94D-63BD-426A-9322-7E885BAD55F3}" presName="text_1" presStyleLbl="node1" presStyleIdx="0" presStyleCnt="4">
        <dgm:presLayoutVars>
          <dgm:bulletEnabled val="1"/>
        </dgm:presLayoutVars>
      </dgm:prSet>
      <dgm:spPr/>
    </dgm:pt>
    <dgm:pt modelId="{6CE9B9C2-125F-4FAF-A631-36A3D07477B0}" type="pres">
      <dgm:prSet presAssocID="{A7EBA94D-63BD-426A-9322-7E885BAD55F3}" presName="accent_1" presStyleCnt="0"/>
      <dgm:spPr/>
    </dgm:pt>
    <dgm:pt modelId="{372FD035-6C08-4B7E-86DC-6B6394F72C61}" type="pres">
      <dgm:prSet presAssocID="{A7EBA94D-63BD-426A-9322-7E885BAD55F3}" presName="accentRepeatNode" presStyleLbl="solidFgAcc1" presStyleIdx="0" presStyleCnt="4"/>
      <dgm:spPr>
        <a:ln>
          <a:solidFill>
            <a:schemeClr val="accent6">
              <a:lumMod val="75000"/>
            </a:schemeClr>
          </a:solidFill>
        </a:ln>
      </dgm:spPr>
    </dgm:pt>
    <dgm:pt modelId="{57ACAEA4-9A7F-43B7-AAB6-790AC95F0467}" type="pres">
      <dgm:prSet presAssocID="{96C4E282-4714-4D5D-91B5-7F9EA7186D07}" presName="text_2" presStyleLbl="node1" presStyleIdx="1" presStyleCnt="4">
        <dgm:presLayoutVars>
          <dgm:bulletEnabled val="1"/>
        </dgm:presLayoutVars>
      </dgm:prSet>
      <dgm:spPr/>
    </dgm:pt>
    <dgm:pt modelId="{1959C54E-882B-42F5-85FE-F21B784710E6}" type="pres">
      <dgm:prSet presAssocID="{96C4E282-4714-4D5D-91B5-7F9EA7186D07}" presName="accent_2" presStyleCnt="0"/>
      <dgm:spPr/>
    </dgm:pt>
    <dgm:pt modelId="{02E2B84A-1B0C-4B18-9B5C-F81138AA8E93}" type="pres">
      <dgm:prSet presAssocID="{96C4E282-4714-4D5D-91B5-7F9EA7186D07}" presName="accentRepeatNode" presStyleLbl="solidFgAcc1" presStyleIdx="1" presStyleCnt="4"/>
      <dgm:spPr>
        <a:solidFill>
          <a:schemeClr val="bg1"/>
        </a:solidFill>
        <a:ln>
          <a:solidFill>
            <a:srgbClr val="0070C0"/>
          </a:solidFill>
        </a:ln>
      </dgm:spPr>
    </dgm:pt>
    <dgm:pt modelId="{8C40F734-1B13-4FED-91C6-47F08DB1FC3A}" type="pres">
      <dgm:prSet presAssocID="{2DEFA270-FF48-4E30-84B0-90823B0109D3}" presName="text_3" presStyleLbl="node1" presStyleIdx="2" presStyleCnt="4">
        <dgm:presLayoutVars>
          <dgm:bulletEnabled val="1"/>
        </dgm:presLayoutVars>
      </dgm:prSet>
      <dgm:spPr/>
    </dgm:pt>
    <dgm:pt modelId="{EAC2C480-F9F8-43B0-910A-5D617F2DC630}" type="pres">
      <dgm:prSet presAssocID="{2DEFA270-FF48-4E30-84B0-90823B0109D3}" presName="accent_3" presStyleCnt="0"/>
      <dgm:spPr/>
    </dgm:pt>
    <dgm:pt modelId="{C39D5EE8-A528-4552-8037-59E2EF415D56}" type="pres">
      <dgm:prSet presAssocID="{2DEFA270-FF48-4E30-84B0-90823B0109D3}" presName="accentRepeatNode" presStyleLbl="solidFgAcc1" presStyleIdx="2" presStyleCnt="4"/>
      <dgm:spPr>
        <a:solidFill>
          <a:srgbClr val="FFCC29"/>
        </a:solidFill>
        <a:ln>
          <a:solidFill>
            <a:srgbClr val="FFCC29"/>
          </a:solidFill>
        </a:ln>
      </dgm:spPr>
    </dgm:pt>
    <dgm:pt modelId="{F9CD8484-EA20-4FC9-9C9E-35158C2BBFB3}" type="pres">
      <dgm:prSet presAssocID="{41E14E74-8F5A-4D7A-B217-BB6D668346C7}" presName="text_4" presStyleLbl="node1" presStyleIdx="3" presStyleCnt="4">
        <dgm:presLayoutVars>
          <dgm:bulletEnabled val="1"/>
        </dgm:presLayoutVars>
      </dgm:prSet>
      <dgm:spPr>
        <a:xfrm>
          <a:off x="492158" y="3348325"/>
          <a:ext cx="9963697" cy="669595"/>
        </a:xfrm>
        <a:prstGeom prst="rect">
          <a:avLst/>
        </a:prstGeom>
      </dgm:spPr>
    </dgm:pt>
    <dgm:pt modelId="{238589C0-AA60-4B74-AA15-627F799E443D}" type="pres">
      <dgm:prSet presAssocID="{41E14E74-8F5A-4D7A-B217-BB6D668346C7}" presName="accent_4" presStyleCnt="0"/>
      <dgm:spPr/>
    </dgm:pt>
    <dgm:pt modelId="{DC0CF251-9BF5-4DDA-804A-159E489DF284}" type="pres">
      <dgm:prSet presAssocID="{41E14E74-8F5A-4D7A-B217-BB6D668346C7}" presName="accentRepeatNode" presStyleLbl="solidFgAcc1" presStyleIdx="3" presStyleCnt="4"/>
      <dgm:spPr>
        <a:xfrm>
          <a:off x="73661" y="3264625"/>
          <a:ext cx="836994" cy="836994"/>
        </a:xfrm>
        <a:prstGeom prst="ellipse">
          <a:avLst/>
        </a:prstGeom>
        <a:solidFill>
          <a:prstClr val="white">
            <a:hueOff val="0"/>
            <a:satOff val="0"/>
            <a:lumOff val="0"/>
            <a:alphaOff val="0"/>
          </a:prstClr>
        </a:solidFill>
        <a:ln w="9525" cap="flat" cmpd="sng" algn="ctr">
          <a:solidFill>
            <a:prstClr val="black">
              <a:lumMod val="65000"/>
              <a:lumOff val="35000"/>
            </a:prstClr>
          </a:solidFill>
          <a:prstDash val="solid"/>
        </a:ln>
        <a:effectLst/>
      </dgm:spPr>
    </dgm:pt>
  </dgm:ptLst>
  <dgm:cxnLst>
    <dgm:cxn modelId="{F91CAE09-7A1E-462D-8BC9-3A40BDDAE546}" srcId="{E9338A58-055D-4BBC-8FEA-AECABAA771AE}" destId="{96C4E282-4714-4D5D-91B5-7F9EA7186D07}" srcOrd="1" destOrd="0" parTransId="{CD0E8DD9-45BB-463A-AF0C-D525D696F97F}" sibTransId="{98C9FDEB-8554-4574-8D73-4A6ED3F0F3DB}"/>
    <dgm:cxn modelId="{F1D0F640-7C83-4EC6-B113-15ACD0C0C500}" srcId="{E9338A58-055D-4BBC-8FEA-AECABAA771AE}" destId="{41E14E74-8F5A-4D7A-B217-BB6D668346C7}" srcOrd="3" destOrd="0" parTransId="{524161CC-644C-4786-92A7-646C406CC013}" sibTransId="{64B0493E-9BC7-4282-8CAC-6BD0E5A2DB1C}"/>
    <dgm:cxn modelId="{B4B58068-FAB4-4CBB-BC22-2E9A3DC174E1}" type="presOf" srcId="{2DEFA270-FF48-4E30-84B0-90823B0109D3}" destId="{8C40F734-1B13-4FED-91C6-47F08DB1FC3A}" srcOrd="0" destOrd="0" presId="urn:microsoft.com/office/officeart/2008/layout/VerticalCurvedList"/>
    <dgm:cxn modelId="{A380588F-ECEE-4240-9221-288437221ECF}" type="presOf" srcId="{41E14E74-8F5A-4D7A-B217-BB6D668346C7}" destId="{F9CD8484-EA20-4FC9-9C9E-35158C2BBFB3}" srcOrd="0" destOrd="0" presId="urn:microsoft.com/office/officeart/2008/layout/VerticalCurvedList"/>
    <dgm:cxn modelId="{6D5EC78F-93B0-4AD5-9887-8AB055EFA0F0}" srcId="{E9338A58-055D-4BBC-8FEA-AECABAA771AE}" destId="{2DEFA270-FF48-4E30-84B0-90823B0109D3}" srcOrd="2" destOrd="0" parTransId="{5E316610-31D1-40BA-AB56-5C22D2DE388F}" sibTransId="{E2666AAC-BDC3-4530-A595-6457D6800872}"/>
    <dgm:cxn modelId="{C81C4896-5512-49AB-866C-26B48232B45E}" type="presOf" srcId="{A7EBA94D-63BD-426A-9322-7E885BAD55F3}" destId="{27806249-4782-417A-BCE7-74311FB91540}" srcOrd="0" destOrd="0" presId="urn:microsoft.com/office/officeart/2008/layout/VerticalCurvedList"/>
    <dgm:cxn modelId="{C2530CB3-E4BA-4EF8-B78F-FAF5AA752F3C}" type="presOf" srcId="{2370EF19-3168-4172-8532-3798D71309C0}" destId="{8F178775-7526-4EFC-AAED-AA1541FA9B59}" srcOrd="0" destOrd="0" presId="urn:microsoft.com/office/officeart/2008/layout/VerticalCurvedList"/>
    <dgm:cxn modelId="{F650B7B6-3113-4266-9A57-CF8D4FF359F2}" type="presOf" srcId="{E9338A58-055D-4BBC-8FEA-AECABAA771AE}" destId="{80C2F559-E307-493D-9566-12FF91477855}" srcOrd="0" destOrd="0" presId="urn:microsoft.com/office/officeart/2008/layout/VerticalCurvedList"/>
    <dgm:cxn modelId="{1A4948C1-894F-45CC-A204-B4A22CAA49EB}" type="presOf" srcId="{96C4E282-4714-4D5D-91B5-7F9EA7186D07}" destId="{57ACAEA4-9A7F-43B7-AAB6-790AC95F0467}" srcOrd="0" destOrd="0" presId="urn:microsoft.com/office/officeart/2008/layout/VerticalCurvedList"/>
    <dgm:cxn modelId="{9BBFF4FC-EF78-4DA5-BA64-D28258C4093E}" srcId="{E9338A58-055D-4BBC-8FEA-AECABAA771AE}" destId="{A7EBA94D-63BD-426A-9322-7E885BAD55F3}" srcOrd="0" destOrd="0" parTransId="{36883B46-5604-4BE0-A024-32597DC9C51E}" sibTransId="{2370EF19-3168-4172-8532-3798D71309C0}"/>
    <dgm:cxn modelId="{7B604167-264F-4F31-B91B-21B982063A7B}" type="presParOf" srcId="{80C2F559-E307-493D-9566-12FF91477855}" destId="{F64BD757-32DE-4A44-8042-D9CBB609ADED}" srcOrd="0" destOrd="0" presId="urn:microsoft.com/office/officeart/2008/layout/VerticalCurvedList"/>
    <dgm:cxn modelId="{7BE34838-2B06-4F45-B588-FF92A5921BD7}" type="presParOf" srcId="{F64BD757-32DE-4A44-8042-D9CBB609ADED}" destId="{92F8A3C5-8481-4F09-ACE1-776F658B35BD}" srcOrd="0" destOrd="0" presId="urn:microsoft.com/office/officeart/2008/layout/VerticalCurvedList"/>
    <dgm:cxn modelId="{1B4DE723-93D6-45F0-8DF6-A3329E73A930}" type="presParOf" srcId="{92F8A3C5-8481-4F09-ACE1-776F658B35BD}" destId="{84EA3984-62CE-42F4-874A-A41E706F39F9}" srcOrd="0" destOrd="0" presId="urn:microsoft.com/office/officeart/2008/layout/VerticalCurvedList"/>
    <dgm:cxn modelId="{73CF411A-7C6A-47F0-B70C-1951E2E83A2A}" type="presParOf" srcId="{92F8A3C5-8481-4F09-ACE1-776F658B35BD}" destId="{8F178775-7526-4EFC-AAED-AA1541FA9B59}" srcOrd="1" destOrd="0" presId="urn:microsoft.com/office/officeart/2008/layout/VerticalCurvedList"/>
    <dgm:cxn modelId="{D6638F61-885F-4202-BCE7-7B19E3859429}" type="presParOf" srcId="{92F8A3C5-8481-4F09-ACE1-776F658B35BD}" destId="{A37DA71E-0CBC-46E5-B713-4AA6B4CB5D02}" srcOrd="2" destOrd="0" presId="urn:microsoft.com/office/officeart/2008/layout/VerticalCurvedList"/>
    <dgm:cxn modelId="{81F1D00D-6133-4089-8475-322785E38924}" type="presParOf" srcId="{92F8A3C5-8481-4F09-ACE1-776F658B35BD}" destId="{5BCD0176-2C7D-4137-BCF2-633364FAA217}" srcOrd="3" destOrd="0" presId="urn:microsoft.com/office/officeart/2008/layout/VerticalCurvedList"/>
    <dgm:cxn modelId="{2F69BDE5-DECF-4D28-AB48-0664E4F490F7}" type="presParOf" srcId="{F64BD757-32DE-4A44-8042-D9CBB609ADED}" destId="{27806249-4782-417A-BCE7-74311FB91540}" srcOrd="1" destOrd="0" presId="urn:microsoft.com/office/officeart/2008/layout/VerticalCurvedList"/>
    <dgm:cxn modelId="{EFD681DA-6528-441A-874A-3862B0B4C02F}" type="presParOf" srcId="{F64BD757-32DE-4A44-8042-D9CBB609ADED}" destId="{6CE9B9C2-125F-4FAF-A631-36A3D07477B0}" srcOrd="2" destOrd="0" presId="urn:microsoft.com/office/officeart/2008/layout/VerticalCurvedList"/>
    <dgm:cxn modelId="{0D948789-5DB8-4166-9496-CFA71C98B5AD}" type="presParOf" srcId="{6CE9B9C2-125F-4FAF-A631-36A3D07477B0}" destId="{372FD035-6C08-4B7E-86DC-6B6394F72C61}" srcOrd="0" destOrd="0" presId="urn:microsoft.com/office/officeart/2008/layout/VerticalCurvedList"/>
    <dgm:cxn modelId="{FFEF66BB-E49C-4905-91D7-77B31D45D7A0}" type="presParOf" srcId="{F64BD757-32DE-4A44-8042-D9CBB609ADED}" destId="{57ACAEA4-9A7F-43B7-AAB6-790AC95F0467}" srcOrd="3" destOrd="0" presId="urn:microsoft.com/office/officeart/2008/layout/VerticalCurvedList"/>
    <dgm:cxn modelId="{31C58E25-9D25-4268-8167-E58820AB6259}" type="presParOf" srcId="{F64BD757-32DE-4A44-8042-D9CBB609ADED}" destId="{1959C54E-882B-42F5-85FE-F21B784710E6}" srcOrd="4" destOrd="0" presId="urn:microsoft.com/office/officeart/2008/layout/VerticalCurvedList"/>
    <dgm:cxn modelId="{A2EF1451-5CC7-4ADD-9A31-D78832521D71}" type="presParOf" srcId="{1959C54E-882B-42F5-85FE-F21B784710E6}" destId="{02E2B84A-1B0C-4B18-9B5C-F81138AA8E93}" srcOrd="0" destOrd="0" presId="urn:microsoft.com/office/officeart/2008/layout/VerticalCurvedList"/>
    <dgm:cxn modelId="{623CA830-662C-4497-BE10-905F9A3146FC}" type="presParOf" srcId="{F64BD757-32DE-4A44-8042-D9CBB609ADED}" destId="{8C40F734-1B13-4FED-91C6-47F08DB1FC3A}" srcOrd="5" destOrd="0" presId="urn:microsoft.com/office/officeart/2008/layout/VerticalCurvedList"/>
    <dgm:cxn modelId="{5962CDCF-3905-45AE-BD4D-9A14134D4E81}" type="presParOf" srcId="{F64BD757-32DE-4A44-8042-D9CBB609ADED}" destId="{EAC2C480-F9F8-43B0-910A-5D617F2DC630}" srcOrd="6" destOrd="0" presId="urn:microsoft.com/office/officeart/2008/layout/VerticalCurvedList"/>
    <dgm:cxn modelId="{178CC8A0-D171-4A38-9D37-2322F47E22D3}" type="presParOf" srcId="{EAC2C480-F9F8-43B0-910A-5D617F2DC630}" destId="{C39D5EE8-A528-4552-8037-59E2EF415D56}" srcOrd="0" destOrd="0" presId="urn:microsoft.com/office/officeart/2008/layout/VerticalCurvedList"/>
    <dgm:cxn modelId="{529F6345-3700-469D-924C-81E3BA482263}" type="presParOf" srcId="{F64BD757-32DE-4A44-8042-D9CBB609ADED}" destId="{F9CD8484-EA20-4FC9-9C9E-35158C2BBFB3}" srcOrd="7" destOrd="0" presId="urn:microsoft.com/office/officeart/2008/layout/VerticalCurvedList"/>
    <dgm:cxn modelId="{382018D4-E036-4179-ABBF-E772D9B094C6}" type="presParOf" srcId="{F64BD757-32DE-4A44-8042-D9CBB609ADED}" destId="{238589C0-AA60-4B74-AA15-627F799E443D}" srcOrd="8" destOrd="0" presId="urn:microsoft.com/office/officeart/2008/layout/VerticalCurvedList"/>
    <dgm:cxn modelId="{F3C99165-E5FC-4799-B9D3-DA94458E5477}" type="presParOf" srcId="{238589C0-AA60-4B74-AA15-627F799E443D}" destId="{DC0CF251-9BF5-4DDA-804A-159E489DF2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38A58-055D-4BBC-8FEA-AECABAA771AE}"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A7EBA94D-63BD-426A-9322-7E885BAD55F3}">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r>
            <a:rPr lang="en-ZA" dirty="0"/>
            <a:t>Problem Statement</a:t>
          </a:r>
          <a:endParaRPr lang="en-US" dirty="0"/>
        </a:p>
      </dgm:t>
    </dgm:pt>
    <dgm:pt modelId="{36883B46-5604-4BE0-A024-32597DC9C51E}" type="parTrans" cxnId="{9BBFF4FC-EF78-4DA5-BA64-D28258C4093E}">
      <dgm:prSet/>
      <dgm:spPr/>
      <dgm:t>
        <a:bodyPr/>
        <a:lstStyle/>
        <a:p>
          <a:endParaRPr lang="en-US"/>
        </a:p>
      </dgm:t>
    </dgm:pt>
    <dgm:pt modelId="{2370EF19-3168-4172-8532-3798D71309C0}" type="sibTrans" cxnId="{9BBFF4FC-EF78-4DA5-BA64-D28258C4093E}">
      <dgm:prSet/>
      <dgm:spPr>
        <a:ln>
          <a:solidFill>
            <a:schemeClr val="tx1"/>
          </a:solidFill>
        </a:ln>
      </dgm:spPr>
      <dgm:t>
        <a:bodyPr/>
        <a:lstStyle/>
        <a:p>
          <a:endParaRPr lang="en-US"/>
        </a:p>
      </dgm:t>
    </dgm:pt>
    <dgm:pt modelId="{96C4E282-4714-4D5D-91B5-7F9EA7186D07}">
      <dgm:prSet/>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ZA" dirty="0"/>
            <a:t>Revenue Value Chain</a:t>
          </a:r>
        </a:p>
      </dgm:t>
    </dgm:pt>
    <dgm:pt modelId="{CD0E8DD9-45BB-463A-AF0C-D525D696F97F}" type="parTrans" cxnId="{F91CAE09-7A1E-462D-8BC9-3A40BDDAE546}">
      <dgm:prSet/>
      <dgm:spPr/>
      <dgm:t>
        <a:bodyPr/>
        <a:lstStyle/>
        <a:p>
          <a:endParaRPr lang="en-US"/>
        </a:p>
      </dgm:t>
    </dgm:pt>
    <dgm:pt modelId="{98C9FDEB-8554-4574-8D73-4A6ED3F0F3DB}" type="sibTrans" cxnId="{F91CAE09-7A1E-462D-8BC9-3A40BDDAE546}">
      <dgm:prSet/>
      <dgm:spPr/>
      <dgm:t>
        <a:bodyPr/>
        <a:lstStyle/>
        <a:p>
          <a:endParaRPr lang="en-US"/>
        </a:p>
      </dgm:t>
    </dgm:pt>
    <dgm:pt modelId="{2DEFA270-FF48-4E30-84B0-90823B0109D3}">
      <dgm:prSet/>
      <dgm:spPr>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ZA" dirty="0"/>
            <a:t>Integrated Revenue Recovery in Action</a:t>
          </a:r>
        </a:p>
      </dgm:t>
    </dgm:pt>
    <dgm:pt modelId="{5E316610-31D1-40BA-AB56-5C22D2DE388F}" type="parTrans" cxnId="{6D5EC78F-93B0-4AD5-9887-8AB055EFA0F0}">
      <dgm:prSet/>
      <dgm:spPr/>
      <dgm:t>
        <a:bodyPr/>
        <a:lstStyle/>
        <a:p>
          <a:endParaRPr lang="en-US"/>
        </a:p>
      </dgm:t>
    </dgm:pt>
    <dgm:pt modelId="{E2666AAC-BDC3-4530-A595-6457D6800872}" type="sibTrans" cxnId="{6D5EC78F-93B0-4AD5-9887-8AB055EFA0F0}">
      <dgm:prSet/>
      <dgm:spPr/>
      <dgm:t>
        <a:bodyPr/>
        <a:lstStyle/>
        <a:p>
          <a:endParaRPr lang="en-US"/>
        </a:p>
      </dgm:t>
    </dgm:pt>
    <dgm:pt modelId="{41E14E74-8F5A-4D7A-B217-BB6D668346C7}">
      <dgm:prSet/>
      <dgm:spPr>
        <a:solidFill>
          <a:schemeClr val="tx1">
            <a:lumMod val="50000"/>
            <a:lumOff val="50000"/>
          </a:schemeClr>
        </a:solidFill>
      </dgm:spPr>
      <dgm:t>
        <a:bodyPr/>
        <a:lstStyle/>
        <a:p>
          <a:r>
            <a:rPr lang="en-ZA" dirty="0"/>
            <a:t>Integrated Revenue Recovery Solution</a:t>
          </a:r>
          <a:endParaRPr lang="en-US" dirty="0"/>
        </a:p>
      </dgm:t>
    </dgm:pt>
    <dgm:pt modelId="{524161CC-644C-4786-92A7-646C406CC013}" type="parTrans" cxnId="{F1D0F640-7C83-4EC6-B113-15ACD0C0C500}">
      <dgm:prSet/>
      <dgm:spPr/>
      <dgm:t>
        <a:bodyPr/>
        <a:lstStyle/>
        <a:p>
          <a:endParaRPr lang="en-US"/>
        </a:p>
      </dgm:t>
    </dgm:pt>
    <dgm:pt modelId="{64B0493E-9BC7-4282-8CAC-6BD0E5A2DB1C}" type="sibTrans" cxnId="{F1D0F640-7C83-4EC6-B113-15ACD0C0C500}">
      <dgm:prSet/>
      <dgm:spPr/>
      <dgm:t>
        <a:bodyPr/>
        <a:lstStyle/>
        <a:p>
          <a:endParaRPr lang="en-US"/>
        </a:p>
      </dgm:t>
    </dgm:pt>
    <dgm:pt modelId="{80C2F559-E307-493D-9566-12FF91477855}" type="pres">
      <dgm:prSet presAssocID="{E9338A58-055D-4BBC-8FEA-AECABAA771AE}" presName="Name0" presStyleCnt="0">
        <dgm:presLayoutVars>
          <dgm:chMax val="7"/>
          <dgm:chPref val="7"/>
          <dgm:dir/>
        </dgm:presLayoutVars>
      </dgm:prSet>
      <dgm:spPr/>
    </dgm:pt>
    <dgm:pt modelId="{F64BD757-32DE-4A44-8042-D9CBB609ADED}" type="pres">
      <dgm:prSet presAssocID="{E9338A58-055D-4BBC-8FEA-AECABAA771AE}" presName="Name1" presStyleCnt="0"/>
      <dgm:spPr/>
    </dgm:pt>
    <dgm:pt modelId="{92F8A3C5-8481-4F09-ACE1-776F658B35BD}" type="pres">
      <dgm:prSet presAssocID="{E9338A58-055D-4BBC-8FEA-AECABAA771AE}" presName="cycle" presStyleCnt="0"/>
      <dgm:spPr/>
    </dgm:pt>
    <dgm:pt modelId="{84EA3984-62CE-42F4-874A-A41E706F39F9}" type="pres">
      <dgm:prSet presAssocID="{E9338A58-055D-4BBC-8FEA-AECABAA771AE}" presName="srcNode" presStyleLbl="node1" presStyleIdx="0" presStyleCnt="4"/>
      <dgm:spPr/>
    </dgm:pt>
    <dgm:pt modelId="{8F178775-7526-4EFC-AAED-AA1541FA9B59}" type="pres">
      <dgm:prSet presAssocID="{E9338A58-055D-4BBC-8FEA-AECABAA771AE}" presName="conn" presStyleLbl="parChTrans1D2" presStyleIdx="0" presStyleCnt="1"/>
      <dgm:spPr/>
    </dgm:pt>
    <dgm:pt modelId="{A37DA71E-0CBC-46E5-B713-4AA6B4CB5D02}" type="pres">
      <dgm:prSet presAssocID="{E9338A58-055D-4BBC-8FEA-AECABAA771AE}" presName="extraNode" presStyleLbl="node1" presStyleIdx="0" presStyleCnt="4"/>
      <dgm:spPr/>
    </dgm:pt>
    <dgm:pt modelId="{5BCD0176-2C7D-4137-BCF2-633364FAA217}" type="pres">
      <dgm:prSet presAssocID="{E9338A58-055D-4BBC-8FEA-AECABAA771AE}" presName="dstNode" presStyleLbl="node1" presStyleIdx="0" presStyleCnt="4"/>
      <dgm:spPr/>
    </dgm:pt>
    <dgm:pt modelId="{27806249-4782-417A-BCE7-74311FB91540}" type="pres">
      <dgm:prSet presAssocID="{A7EBA94D-63BD-426A-9322-7E885BAD55F3}" presName="text_1" presStyleLbl="node1" presStyleIdx="0" presStyleCnt="4">
        <dgm:presLayoutVars>
          <dgm:bulletEnabled val="1"/>
        </dgm:presLayoutVars>
      </dgm:prSet>
      <dgm:spPr/>
    </dgm:pt>
    <dgm:pt modelId="{6CE9B9C2-125F-4FAF-A631-36A3D07477B0}" type="pres">
      <dgm:prSet presAssocID="{A7EBA94D-63BD-426A-9322-7E885BAD55F3}" presName="accent_1" presStyleCnt="0"/>
      <dgm:spPr/>
    </dgm:pt>
    <dgm:pt modelId="{372FD035-6C08-4B7E-86DC-6B6394F72C61}" type="pres">
      <dgm:prSet presAssocID="{A7EBA94D-63BD-426A-9322-7E885BAD55F3}" presName="accentRepeatNode" presStyleLbl="solidFgAcc1" presStyleIdx="0" presStyleCnt="4"/>
      <dgm:spPr>
        <a:ln>
          <a:solidFill>
            <a:schemeClr val="accent6">
              <a:lumMod val="75000"/>
            </a:schemeClr>
          </a:solidFill>
        </a:ln>
      </dgm:spPr>
    </dgm:pt>
    <dgm:pt modelId="{57ACAEA4-9A7F-43B7-AAB6-790AC95F0467}" type="pres">
      <dgm:prSet presAssocID="{96C4E282-4714-4D5D-91B5-7F9EA7186D07}" presName="text_2" presStyleLbl="node1" presStyleIdx="1" presStyleCnt="4">
        <dgm:presLayoutVars>
          <dgm:bulletEnabled val="1"/>
        </dgm:presLayoutVars>
      </dgm:prSet>
      <dgm:spPr/>
    </dgm:pt>
    <dgm:pt modelId="{1959C54E-882B-42F5-85FE-F21B784710E6}" type="pres">
      <dgm:prSet presAssocID="{96C4E282-4714-4D5D-91B5-7F9EA7186D07}" presName="accent_2" presStyleCnt="0"/>
      <dgm:spPr/>
    </dgm:pt>
    <dgm:pt modelId="{02E2B84A-1B0C-4B18-9B5C-F81138AA8E93}" type="pres">
      <dgm:prSet presAssocID="{96C4E282-4714-4D5D-91B5-7F9EA7186D07}" presName="accentRepeatNode" presStyleLbl="solidFgAcc1" presStyleIdx="1" presStyleCnt="4"/>
      <dgm:spPr>
        <a:solidFill>
          <a:schemeClr val="bg1"/>
        </a:solidFill>
        <a:ln>
          <a:solidFill>
            <a:srgbClr val="0070C0"/>
          </a:solidFill>
        </a:ln>
      </dgm:spPr>
    </dgm:pt>
    <dgm:pt modelId="{8C40F734-1B13-4FED-91C6-47F08DB1FC3A}" type="pres">
      <dgm:prSet presAssocID="{2DEFA270-FF48-4E30-84B0-90823B0109D3}" presName="text_3" presStyleLbl="node1" presStyleIdx="2" presStyleCnt="4">
        <dgm:presLayoutVars>
          <dgm:bulletEnabled val="1"/>
        </dgm:presLayoutVars>
      </dgm:prSet>
      <dgm:spPr/>
    </dgm:pt>
    <dgm:pt modelId="{EAC2C480-F9F8-43B0-910A-5D617F2DC630}" type="pres">
      <dgm:prSet presAssocID="{2DEFA270-FF48-4E30-84B0-90823B0109D3}" presName="accent_3" presStyleCnt="0"/>
      <dgm:spPr/>
    </dgm:pt>
    <dgm:pt modelId="{C39D5EE8-A528-4552-8037-59E2EF415D56}" type="pres">
      <dgm:prSet presAssocID="{2DEFA270-FF48-4E30-84B0-90823B0109D3}" presName="accentRepeatNode" presStyleLbl="solidFgAcc1" presStyleIdx="2" presStyleCnt="4"/>
      <dgm:spPr>
        <a:solidFill>
          <a:schemeClr val="bg1"/>
        </a:solidFill>
        <a:ln>
          <a:solidFill>
            <a:srgbClr val="FFCC29"/>
          </a:solidFill>
        </a:ln>
      </dgm:spPr>
    </dgm:pt>
    <dgm:pt modelId="{F9CD8484-EA20-4FC9-9C9E-35158C2BBFB3}" type="pres">
      <dgm:prSet presAssocID="{41E14E74-8F5A-4D7A-B217-BB6D668346C7}" presName="text_4" presStyleLbl="node1" presStyleIdx="3" presStyleCnt="4" custLinFactNeighborX="3010" custLinFactNeighborY="-2977">
        <dgm:presLayoutVars>
          <dgm:bulletEnabled val="1"/>
        </dgm:presLayoutVars>
      </dgm:prSet>
      <dgm:spPr/>
    </dgm:pt>
    <dgm:pt modelId="{238589C0-AA60-4B74-AA15-627F799E443D}" type="pres">
      <dgm:prSet presAssocID="{41E14E74-8F5A-4D7A-B217-BB6D668346C7}" presName="accent_4" presStyleCnt="0"/>
      <dgm:spPr/>
    </dgm:pt>
    <dgm:pt modelId="{DC0CF251-9BF5-4DDA-804A-159E489DF284}" type="pres">
      <dgm:prSet presAssocID="{41E14E74-8F5A-4D7A-B217-BB6D668346C7}" presName="accentRepeatNode" presStyleLbl="solidFgAcc1" presStyleIdx="3" presStyleCnt="4"/>
      <dgm:spPr>
        <a:gradFill flip="none" rotWithShape="1">
          <a:gsLst>
            <a:gs pos="0">
              <a:schemeClr val="tx1">
                <a:lumMod val="65000"/>
                <a:lumOff val="35000"/>
              </a:schemeClr>
            </a:gs>
            <a:gs pos="74000">
              <a:schemeClr val="accent5">
                <a:lumMod val="45000"/>
                <a:lumOff val="55000"/>
              </a:schemeClr>
            </a:gs>
            <a:gs pos="100000">
              <a:schemeClr val="accent5">
                <a:lumMod val="45000"/>
                <a:lumOff val="55000"/>
              </a:schemeClr>
            </a:gs>
            <a:gs pos="100000">
              <a:schemeClr val="accent5">
                <a:lumMod val="30000"/>
                <a:lumOff val="70000"/>
              </a:schemeClr>
            </a:gs>
          </a:gsLst>
          <a:lin ang="16200000" scaled="1"/>
          <a:tileRect/>
        </a:gradFill>
        <a:ln>
          <a:solidFill>
            <a:schemeClr val="tx1">
              <a:lumMod val="65000"/>
              <a:lumOff val="35000"/>
            </a:schemeClr>
          </a:solidFill>
        </a:ln>
      </dgm:spPr>
    </dgm:pt>
  </dgm:ptLst>
  <dgm:cxnLst>
    <dgm:cxn modelId="{F91CAE09-7A1E-462D-8BC9-3A40BDDAE546}" srcId="{E9338A58-055D-4BBC-8FEA-AECABAA771AE}" destId="{96C4E282-4714-4D5D-91B5-7F9EA7186D07}" srcOrd="1" destOrd="0" parTransId="{CD0E8DD9-45BB-463A-AF0C-D525D696F97F}" sibTransId="{98C9FDEB-8554-4574-8D73-4A6ED3F0F3DB}"/>
    <dgm:cxn modelId="{F1D0F640-7C83-4EC6-B113-15ACD0C0C500}" srcId="{E9338A58-055D-4BBC-8FEA-AECABAA771AE}" destId="{41E14E74-8F5A-4D7A-B217-BB6D668346C7}" srcOrd="3" destOrd="0" parTransId="{524161CC-644C-4786-92A7-646C406CC013}" sibTransId="{64B0493E-9BC7-4282-8CAC-6BD0E5A2DB1C}"/>
    <dgm:cxn modelId="{B4B58068-FAB4-4CBB-BC22-2E9A3DC174E1}" type="presOf" srcId="{2DEFA270-FF48-4E30-84B0-90823B0109D3}" destId="{8C40F734-1B13-4FED-91C6-47F08DB1FC3A}" srcOrd="0" destOrd="0" presId="urn:microsoft.com/office/officeart/2008/layout/VerticalCurvedList"/>
    <dgm:cxn modelId="{A380588F-ECEE-4240-9221-288437221ECF}" type="presOf" srcId="{41E14E74-8F5A-4D7A-B217-BB6D668346C7}" destId="{F9CD8484-EA20-4FC9-9C9E-35158C2BBFB3}" srcOrd="0" destOrd="0" presId="urn:microsoft.com/office/officeart/2008/layout/VerticalCurvedList"/>
    <dgm:cxn modelId="{6D5EC78F-93B0-4AD5-9887-8AB055EFA0F0}" srcId="{E9338A58-055D-4BBC-8FEA-AECABAA771AE}" destId="{2DEFA270-FF48-4E30-84B0-90823B0109D3}" srcOrd="2" destOrd="0" parTransId="{5E316610-31D1-40BA-AB56-5C22D2DE388F}" sibTransId="{E2666AAC-BDC3-4530-A595-6457D6800872}"/>
    <dgm:cxn modelId="{C81C4896-5512-49AB-866C-26B48232B45E}" type="presOf" srcId="{A7EBA94D-63BD-426A-9322-7E885BAD55F3}" destId="{27806249-4782-417A-BCE7-74311FB91540}" srcOrd="0" destOrd="0" presId="urn:microsoft.com/office/officeart/2008/layout/VerticalCurvedList"/>
    <dgm:cxn modelId="{C2530CB3-E4BA-4EF8-B78F-FAF5AA752F3C}" type="presOf" srcId="{2370EF19-3168-4172-8532-3798D71309C0}" destId="{8F178775-7526-4EFC-AAED-AA1541FA9B59}" srcOrd="0" destOrd="0" presId="urn:microsoft.com/office/officeart/2008/layout/VerticalCurvedList"/>
    <dgm:cxn modelId="{F650B7B6-3113-4266-9A57-CF8D4FF359F2}" type="presOf" srcId="{E9338A58-055D-4BBC-8FEA-AECABAA771AE}" destId="{80C2F559-E307-493D-9566-12FF91477855}" srcOrd="0" destOrd="0" presId="urn:microsoft.com/office/officeart/2008/layout/VerticalCurvedList"/>
    <dgm:cxn modelId="{1A4948C1-894F-45CC-A204-B4A22CAA49EB}" type="presOf" srcId="{96C4E282-4714-4D5D-91B5-7F9EA7186D07}" destId="{57ACAEA4-9A7F-43B7-AAB6-790AC95F0467}" srcOrd="0" destOrd="0" presId="urn:microsoft.com/office/officeart/2008/layout/VerticalCurvedList"/>
    <dgm:cxn modelId="{9BBFF4FC-EF78-4DA5-BA64-D28258C4093E}" srcId="{E9338A58-055D-4BBC-8FEA-AECABAA771AE}" destId="{A7EBA94D-63BD-426A-9322-7E885BAD55F3}" srcOrd="0" destOrd="0" parTransId="{36883B46-5604-4BE0-A024-32597DC9C51E}" sibTransId="{2370EF19-3168-4172-8532-3798D71309C0}"/>
    <dgm:cxn modelId="{7B604167-264F-4F31-B91B-21B982063A7B}" type="presParOf" srcId="{80C2F559-E307-493D-9566-12FF91477855}" destId="{F64BD757-32DE-4A44-8042-D9CBB609ADED}" srcOrd="0" destOrd="0" presId="urn:microsoft.com/office/officeart/2008/layout/VerticalCurvedList"/>
    <dgm:cxn modelId="{7BE34838-2B06-4F45-B588-FF92A5921BD7}" type="presParOf" srcId="{F64BD757-32DE-4A44-8042-D9CBB609ADED}" destId="{92F8A3C5-8481-4F09-ACE1-776F658B35BD}" srcOrd="0" destOrd="0" presId="urn:microsoft.com/office/officeart/2008/layout/VerticalCurvedList"/>
    <dgm:cxn modelId="{1B4DE723-93D6-45F0-8DF6-A3329E73A930}" type="presParOf" srcId="{92F8A3C5-8481-4F09-ACE1-776F658B35BD}" destId="{84EA3984-62CE-42F4-874A-A41E706F39F9}" srcOrd="0" destOrd="0" presId="urn:microsoft.com/office/officeart/2008/layout/VerticalCurvedList"/>
    <dgm:cxn modelId="{73CF411A-7C6A-47F0-B70C-1951E2E83A2A}" type="presParOf" srcId="{92F8A3C5-8481-4F09-ACE1-776F658B35BD}" destId="{8F178775-7526-4EFC-AAED-AA1541FA9B59}" srcOrd="1" destOrd="0" presId="urn:microsoft.com/office/officeart/2008/layout/VerticalCurvedList"/>
    <dgm:cxn modelId="{D6638F61-885F-4202-BCE7-7B19E3859429}" type="presParOf" srcId="{92F8A3C5-8481-4F09-ACE1-776F658B35BD}" destId="{A37DA71E-0CBC-46E5-B713-4AA6B4CB5D02}" srcOrd="2" destOrd="0" presId="urn:microsoft.com/office/officeart/2008/layout/VerticalCurvedList"/>
    <dgm:cxn modelId="{81F1D00D-6133-4089-8475-322785E38924}" type="presParOf" srcId="{92F8A3C5-8481-4F09-ACE1-776F658B35BD}" destId="{5BCD0176-2C7D-4137-BCF2-633364FAA217}" srcOrd="3" destOrd="0" presId="urn:microsoft.com/office/officeart/2008/layout/VerticalCurvedList"/>
    <dgm:cxn modelId="{2F69BDE5-DECF-4D28-AB48-0664E4F490F7}" type="presParOf" srcId="{F64BD757-32DE-4A44-8042-D9CBB609ADED}" destId="{27806249-4782-417A-BCE7-74311FB91540}" srcOrd="1" destOrd="0" presId="urn:microsoft.com/office/officeart/2008/layout/VerticalCurvedList"/>
    <dgm:cxn modelId="{EFD681DA-6528-441A-874A-3862B0B4C02F}" type="presParOf" srcId="{F64BD757-32DE-4A44-8042-D9CBB609ADED}" destId="{6CE9B9C2-125F-4FAF-A631-36A3D07477B0}" srcOrd="2" destOrd="0" presId="urn:microsoft.com/office/officeart/2008/layout/VerticalCurvedList"/>
    <dgm:cxn modelId="{0D948789-5DB8-4166-9496-CFA71C98B5AD}" type="presParOf" srcId="{6CE9B9C2-125F-4FAF-A631-36A3D07477B0}" destId="{372FD035-6C08-4B7E-86DC-6B6394F72C61}" srcOrd="0" destOrd="0" presId="urn:microsoft.com/office/officeart/2008/layout/VerticalCurvedList"/>
    <dgm:cxn modelId="{FFEF66BB-E49C-4905-91D7-77B31D45D7A0}" type="presParOf" srcId="{F64BD757-32DE-4A44-8042-D9CBB609ADED}" destId="{57ACAEA4-9A7F-43B7-AAB6-790AC95F0467}" srcOrd="3" destOrd="0" presId="urn:microsoft.com/office/officeart/2008/layout/VerticalCurvedList"/>
    <dgm:cxn modelId="{31C58E25-9D25-4268-8167-E58820AB6259}" type="presParOf" srcId="{F64BD757-32DE-4A44-8042-D9CBB609ADED}" destId="{1959C54E-882B-42F5-85FE-F21B784710E6}" srcOrd="4" destOrd="0" presId="urn:microsoft.com/office/officeart/2008/layout/VerticalCurvedList"/>
    <dgm:cxn modelId="{A2EF1451-5CC7-4ADD-9A31-D78832521D71}" type="presParOf" srcId="{1959C54E-882B-42F5-85FE-F21B784710E6}" destId="{02E2B84A-1B0C-4B18-9B5C-F81138AA8E93}" srcOrd="0" destOrd="0" presId="urn:microsoft.com/office/officeart/2008/layout/VerticalCurvedList"/>
    <dgm:cxn modelId="{623CA830-662C-4497-BE10-905F9A3146FC}" type="presParOf" srcId="{F64BD757-32DE-4A44-8042-D9CBB609ADED}" destId="{8C40F734-1B13-4FED-91C6-47F08DB1FC3A}" srcOrd="5" destOrd="0" presId="urn:microsoft.com/office/officeart/2008/layout/VerticalCurvedList"/>
    <dgm:cxn modelId="{5962CDCF-3905-45AE-BD4D-9A14134D4E81}" type="presParOf" srcId="{F64BD757-32DE-4A44-8042-D9CBB609ADED}" destId="{EAC2C480-F9F8-43B0-910A-5D617F2DC630}" srcOrd="6" destOrd="0" presId="urn:microsoft.com/office/officeart/2008/layout/VerticalCurvedList"/>
    <dgm:cxn modelId="{178CC8A0-D171-4A38-9D37-2322F47E22D3}" type="presParOf" srcId="{EAC2C480-F9F8-43B0-910A-5D617F2DC630}" destId="{C39D5EE8-A528-4552-8037-59E2EF415D56}" srcOrd="0" destOrd="0" presId="urn:microsoft.com/office/officeart/2008/layout/VerticalCurvedList"/>
    <dgm:cxn modelId="{529F6345-3700-469D-924C-81E3BA482263}" type="presParOf" srcId="{F64BD757-32DE-4A44-8042-D9CBB609ADED}" destId="{F9CD8484-EA20-4FC9-9C9E-35158C2BBFB3}" srcOrd="7" destOrd="0" presId="urn:microsoft.com/office/officeart/2008/layout/VerticalCurvedList"/>
    <dgm:cxn modelId="{382018D4-E036-4179-ABBF-E772D9B094C6}" type="presParOf" srcId="{F64BD757-32DE-4A44-8042-D9CBB609ADED}" destId="{238589C0-AA60-4B74-AA15-627F799E443D}" srcOrd="8" destOrd="0" presId="urn:microsoft.com/office/officeart/2008/layout/VerticalCurvedList"/>
    <dgm:cxn modelId="{F3C99165-E5FC-4799-B9D3-DA94458E5477}" type="presParOf" srcId="{238589C0-AA60-4B74-AA15-627F799E443D}" destId="{DC0CF251-9BF5-4DDA-804A-159E489DF2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8775-7526-4EFC-AAED-AA1541FA9B59}">
      <dsp:nvSpPr>
        <dsp:cNvPr id="0" name=""/>
        <dsp:cNvSpPr/>
      </dsp:nvSpPr>
      <dsp:spPr>
        <a:xfrm>
          <a:off x="-4920789" y="-754037"/>
          <a:ext cx="5860619" cy="5860619"/>
        </a:xfrm>
        <a:prstGeom prst="blockArc">
          <a:avLst>
            <a:gd name="adj1" fmla="val 18900000"/>
            <a:gd name="adj2" fmla="val 2700000"/>
            <a:gd name="adj3" fmla="val 369"/>
          </a:avLst>
        </a:pr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7806249-4782-417A-BCE7-74311FB91540}">
      <dsp:nvSpPr>
        <dsp:cNvPr id="0" name=""/>
        <dsp:cNvSpPr/>
      </dsp:nvSpPr>
      <dsp:spPr>
        <a:xfrm>
          <a:off x="492158" y="334623"/>
          <a:ext cx="9963697" cy="66959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Problem Statement</a:t>
          </a:r>
          <a:endParaRPr lang="en-US" sz="3500" kern="1200" dirty="0"/>
        </a:p>
      </dsp:txBody>
      <dsp:txXfrm>
        <a:off x="492158" y="334623"/>
        <a:ext cx="9963697" cy="669595"/>
      </dsp:txXfrm>
    </dsp:sp>
    <dsp:sp modelId="{372FD035-6C08-4B7E-86DC-6B6394F72C61}">
      <dsp:nvSpPr>
        <dsp:cNvPr id="0" name=""/>
        <dsp:cNvSpPr/>
      </dsp:nvSpPr>
      <dsp:spPr>
        <a:xfrm>
          <a:off x="73661" y="250924"/>
          <a:ext cx="836994" cy="836994"/>
        </a:xfrm>
        <a:prstGeom prst="ellipse">
          <a:avLst/>
        </a:prstGeom>
        <a:solidFill>
          <a:schemeClr val="lt1">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sp>
    <dsp:sp modelId="{57ACAEA4-9A7F-43B7-AAB6-790AC95F0467}">
      <dsp:nvSpPr>
        <dsp:cNvPr id="0" name=""/>
        <dsp:cNvSpPr/>
      </dsp:nvSpPr>
      <dsp:spPr>
        <a:xfrm>
          <a:off x="876053" y="1339190"/>
          <a:ext cx="9579803" cy="669595"/>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Revenue Value Chain</a:t>
          </a:r>
        </a:p>
      </dsp:txBody>
      <dsp:txXfrm>
        <a:off x="876053" y="1339190"/>
        <a:ext cx="9579803" cy="669595"/>
      </dsp:txXfrm>
    </dsp:sp>
    <dsp:sp modelId="{02E2B84A-1B0C-4B18-9B5C-F81138AA8E93}">
      <dsp:nvSpPr>
        <dsp:cNvPr id="0" name=""/>
        <dsp:cNvSpPr/>
      </dsp:nvSpPr>
      <dsp:spPr>
        <a:xfrm>
          <a:off x="457556" y="1255491"/>
          <a:ext cx="836994" cy="836994"/>
        </a:xfrm>
        <a:prstGeom prst="ellipse">
          <a:avLst/>
        </a:prstGeom>
        <a:solidFill>
          <a:schemeClr val="lt1">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8C40F734-1B13-4FED-91C6-47F08DB1FC3A}">
      <dsp:nvSpPr>
        <dsp:cNvPr id="0" name=""/>
        <dsp:cNvSpPr/>
      </dsp:nvSpPr>
      <dsp:spPr>
        <a:xfrm>
          <a:off x="876053" y="2343757"/>
          <a:ext cx="9579803" cy="669595"/>
        </a:xfrm>
        <a:prstGeom prst="rect">
          <a:avLst/>
        </a:prstGeom>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Integrated Revenue Recovery in Action</a:t>
          </a:r>
        </a:p>
      </dsp:txBody>
      <dsp:txXfrm>
        <a:off x="876053" y="2343757"/>
        <a:ext cx="9579803" cy="669595"/>
      </dsp:txXfrm>
    </dsp:sp>
    <dsp:sp modelId="{C39D5EE8-A528-4552-8037-59E2EF415D56}">
      <dsp:nvSpPr>
        <dsp:cNvPr id="0" name=""/>
        <dsp:cNvSpPr/>
      </dsp:nvSpPr>
      <dsp:spPr>
        <a:xfrm>
          <a:off x="457556" y="2260058"/>
          <a:ext cx="836994" cy="836994"/>
        </a:xfrm>
        <a:prstGeom prst="ellipse">
          <a:avLst/>
        </a:prstGeom>
        <a:solidFill>
          <a:schemeClr val="lt1">
            <a:hueOff val="0"/>
            <a:satOff val="0"/>
            <a:lumOff val="0"/>
            <a:alphaOff val="0"/>
          </a:schemeClr>
        </a:solidFill>
        <a:ln w="9525" cap="flat" cmpd="sng" algn="ctr">
          <a:solidFill>
            <a:srgbClr val="FFCC29"/>
          </a:solidFill>
          <a:prstDash val="solid"/>
        </a:ln>
        <a:effectLst/>
      </dsp:spPr>
      <dsp:style>
        <a:lnRef idx="1">
          <a:scrgbClr r="0" g="0" b="0"/>
        </a:lnRef>
        <a:fillRef idx="1">
          <a:scrgbClr r="0" g="0" b="0"/>
        </a:fillRef>
        <a:effectRef idx="0">
          <a:scrgbClr r="0" g="0" b="0"/>
        </a:effectRef>
        <a:fontRef idx="minor"/>
      </dsp:style>
    </dsp:sp>
    <dsp:sp modelId="{F9CD8484-EA20-4FC9-9C9E-35158C2BBFB3}">
      <dsp:nvSpPr>
        <dsp:cNvPr id="0" name=""/>
        <dsp:cNvSpPr/>
      </dsp:nvSpPr>
      <dsp:spPr>
        <a:xfrm>
          <a:off x="492158" y="3348325"/>
          <a:ext cx="9963697" cy="669595"/>
        </a:xfrm>
        <a:prstGeom prst="rect">
          <a:avLst/>
        </a:prstGeom>
        <a:solidFill>
          <a:prstClr val="black">
            <a:lumMod val="50000"/>
            <a:lumOff val="50000"/>
          </a:prst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sp:txBody>
      <dsp:txXfrm>
        <a:off x="492158" y="3348325"/>
        <a:ext cx="9963697" cy="669595"/>
      </dsp:txXfrm>
    </dsp:sp>
    <dsp:sp modelId="{DC0CF251-9BF5-4DDA-804A-159E489DF284}">
      <dsp:nvSpPr>
        <dsp:cNvPr id="0" name=""/>
        <dsp:cNvSpPr/>
      </dsp:nvSpPr>
      <dsp:spPr>
        <a:xfrm>
          <a:off x="73661" y="3264625"/>
          <a:ext cx="836994" cy="836994"/>
        </a:xfrm>
        <a:prstGeom prst="ellipse">
          <a:avLst/>
        </a:prstGeom>
        <a:solidFill>
          <a:schemeClr val="lt1">
            <a:hueOff val="0"/>
            <a:satOff val="0"/>
            <a:lumOff val="0"/>
            <a:alphaOff val="0"/>
          </a:schemeClr>
        </a:solidFill>
        <a:ln w="9525" cap="flat" cmpd="sng" algn="ctr">
          <a:solidFill>
            <a:schemeClr val="tx1">
              <a:lumMod val="65000"/>
              <a:lumOff val="3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8775-7526-4EFC-AAED-AA1541FA9B59}">
      <dsp:nvSpPr>
        <dsp:cNvPr id="0" name=""/>
        <dsp:cNvSpPr/>
      </dsp:nvSpPr>
      <dsp:spPr>
        <a:xfrm>
          <a:off x="-4920789" y="-754037"/>
          <a:ext cx="5860619" cy="5860619"/>
        </a:xfrm>
        <a:prstGeom prst="blockArc">
          <a:avLst>
            <a:gd name="adj1" fmla="val 18900000"/>
            <a:gd name="adj2" fmla="val 2700000"/>
            <a:gd name="adj3" fmla="val 369"/>
          </a:avLst>
        </a:pr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7806249-4782-417A-BCE7-74311FB91540}">
      <dsp:nvSpPr>
        <dsp:cNvPr id="0" name=""/>
        <dsp:cNvSpPr/>
      </dsp:nvSpPr>
      <dsp:spPr>
        <a:xfrm>
          <a:off x="492158" y="334623"/>
          <a:ext cx="9963697" cy="66959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Problem Statement</a:t>
          </a:r>
          <a:endParaRPr lang="en-US" sz="3500" kern="1200" dirty="0"/>
        </a:p>
      </dsp:txBody>
      <dsp:txXfrm>
        <a:off x="492158" y="334623"/>
        <a:ext cx="9963697" cy="669595"/>
      </dsp:txXfrm>
    </dsp:sp>
    <dsp:sp modelId="{372FD035-6C08-4B7E-86DC-6B6394F72C61}">
      <dsp:nvSpPr>
        <dsp:cNvPr id="0" name=""/>
        <dsp:cNvSpPr/>
      </dsp:nvSpPr>
      <dsp:spPr>
        <a:xfrm>
          <a:off x="73661" y="250924"/>
          <a:ext cx="836994" cy="836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sp>
    <dsp:sp modelId="{57ACAEA4-9A7F-43B7-AAB6-790AC95F0467}">
      <dsp:nvSpPr>
        <dsp:cNvPr id="0" name=""/>
        <dsp:cNvSpPr/>
      </dsp:nvSpPr>
      <dsp:spPr>
        <a:xfrm>
          <a:off x="876053" y="1339190"/>
          <a:ext cx="9579803" cy="669595"/>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Revenue Value Chain</a:t>
          </a:r>
        </a:p>
      </dsp:txBody>
      <dsp:txXfrm>
        <a:off x="876053" y="1339190"/>
        <a:ext cx="9579803" cy="669595"/>
      </dsp:txXfrm>
    </dsp:sp>
    <dsp:sp modelId="{02E2B84A-1B0C-4B18-9B5C-F81138AA8E93}">
      <dsp:nvSpPr>
        <dsp:cNvPr id="0" name=""/>
        <dsp:cNvSpPr/>
      </dsp:nvSpPr>
      <dsp:spPr>
        <a:xfrm>
          <a:off x="457556" y="1255491"/>
          <a:ext cx="836994" cy="836994"/>
        </a:xfrm>
        <a:prstGeom prst="ellipse">
          <a:avLst/>
        </a:prstGeom>
        <a:solidFill>
          <a:schemeClr val="lt1">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8C40F734-1B13-4FED-91C6-47F08DB1FC3A}">
      <dsp:nvSpPr>
        <dsp:cNvPr id="0" name=""/>
        <dsp:cNvSpPr/>
      </dsp:nvSpPr>
      <dsp:spPr>
        <a:xfrm>
          <a:off x="876053" y="2343757"/>
          <a:ext cx="9579803" cy="669595"/>
        </a:xfrm>
        <a:prstGeom prst="rect">
          <a:avLst/>
        </a:prstGeom>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Integrated Revenue Recovery in Action</a:t>
          </a:r>
        </a:p>
      </dsp:txBody>
      <dsp:txXfrm>
        <a:off x="876053" y="2343757"/>
        <a:ext cx="9579803" cy="669595"/>
      </dsp:txXfrm>
    </dsp:sp>
    <dsp:sp modelId="{C39D5EE8-A528-4552-8037-59E2EF415D56}">
      <dsp:nvSpPr>
        <dsp:cNvPr id="0" name=""/>
        <dsp:cNvSpPr/>
      </dsp:nvSpPr>
      <dsp:spPr>
        <a:xfrm>
          <a:off x="457556" y="2260058"/>
          <a:ext cx="836994" cy="836994"/>
        </a:xfrm>
        <a:prstGeom prst="ellipse">
          <a:avLst/>
        </a:prstGeom>
        <a:solidFill>
          <a:schemeClr val="lt1">
            <a:hueOff val="0"/>
            <a:satOff val="0"/>
            <a:lumOff val="0"/>
            <a:alphaOff val="0"/>
          </a:schemeClr>
        </a:solidFill>
        <a:ln w="9525" cap="flat" cmpd="sng" algn="ctr">
          <a:solidFill>
            <a:srgbClr val="FFCC29"/>
          </a:solidFill>
          <a:prstDash val="solid"/>
        </a:ln>
        <a:effectLst/>
      </dsp:spPr>
      <dsp:style>
        <a:lnRef idx="1">
          <a:scrgbClr r="0" g="0" b="0"/>
        </a:lnRef>
        <a:fillRef idx="1">
          <a:scrgbClr r="0" g="0" b="0"/>
        </a:fillRef>
        <a:effectRef idx="0">
          <a:scrgbClr r="0" g="0" b="0"/>
        </a:effectRef>
        <a:fontRef idx="minor"/>
      </dsp:style>
    </dsp:sp>
    <dsp:sp modelId="{F9CD8484-EA20-4FC9-9C9E-35158C2BBFB3}">
      <dsp:nvSpPr>
        <dsp:cNvPr id="0" name=""/>
        <dsp:cNvSpPr/>
      </dsp:nvSpPr>
      <dsp:spPr>
        <a:xfrm>
          <a:off x="492158" y="3348325"/>
          <a:ext cx="9963697" cy="669595"/>
        </a:xfrm>
        <a:prstGeom prst="rect">
          <a:avLst/>
        </a:prstGeom>
        <a:solidFill>
          <a:prstClr val="black">
            <a:lumMod val="50000"/>
            <a:lumOff val="50000"/>
          </a:prst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sp:txBody>
      <dsp:txXfrm>
        <a:off x="492158" y="3348325"/>
        <a:ext cx="9963697" cy="669595"/>
      </dsp:txXfrm>
    </dsp:sp>
    <dsp:sp modelId="{DC0CF251-9BF5-4DDA-804A-159E489DF284}">
      <dsp:nvSpPr>
        <dsp:cNvPr id="0" name=""/>
        <dsp:cNvSpPr/>
      </dsp:nvSpPr>
      <dsp:spPr>
        <a:xfrm>
          <a:off x="73661" y="3264625"/>
          <a:ext cx="836994" cy="836994"/>
        </a:xfrm>
        <a:prstGeom prst="ellipse">
          <a:avLst/>
        </a:prstGeom>
        <a:solidFill>
          <a:prstClr val="white">
            <a:hueOff val="0"/>
            <a:satOff val="0"/>
            <a:lumOff val="0"/>
            <a:alphaOff val="0"/>
          </a:prstClr>
        </a:solidFill>
        <a:ln w="9525" cap="flat" cmpd="sng" algn="ctr">
          <a:solidFill>
            <a:prstClr val="black">
              <a:lumMod val="65000"/>
              <a:lumOff val="35000"/>
            </a:prst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666D-28DC-4E6A-AEDA-CF4ADD777BC7}">
      <dsp:nvSpPr>
        <dsp:cNvPr id="0" name=""/>
        <dsp:cNvSpPr/>
      </dsp:nvSpPr>
      <dsp:spPr>
        <a:xfrm>
          <a:off x="2399992" y="190"/>
          <a:ext cx="877597" cy="87759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Billing</a:t>
          </a:r>
          <a:endParaRPr lang="en-ZA" sz="900" b="1" kern="1200" dirty="0">
            <a:solidFill>
              <a:schemeClr val="tx1"/>
            </a:solidFill>
            <a:latin typeface="Segoe UI" panose="020B0502040204020203" pitchFamily="34" charset="0"/>
            <a:cs typeface="Segoe UI" panose="020B0502040204020203" pitchFamily="34" charset="0"/>
          </a:endParaRPr>
        </a:p>
      </dsp:txBody>
      <dsp:txXfrm>
        <a:off x="2528513" y="128711"/>
        <a:ext cx="620555" cy="620555"/>
      </dsp:txXfrm>
    </dsp:sp>
    <dsp:sp modelId="{F3352F44-1AE6-4BB2-8082-F5C1A3F0B30A}">
      <dsp:nvSpPr>
        <dsp:cNvPr id="0" name=""/>
        <dsp:cNvSpPr/>
      </dsp:nvSpPr>
      <dsp:spPr>
        <a:xfrm rot="1350000">
          <a:off x="3324806" y="540542"/>
          <a:ext cx="233378" cy="2961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3327471" y="586384"/>
        <a:ext cx="163365" cy="177713"/>
      </dsp:txXfrm>
    </dsp:sp>
    <dsp:sp modelId="{19EB52E0-48D7-469F-9420-6CB258158254}">
      <dsp:nvSpPr>
        <dsp:cNvPr id="0" name=""/>
        <dsp:cNvSpPr/>
      </dsp:nvSpPr>
      <dsp:spPr>
        <a:xfrm>
          <a:off x="3617605" y="504542"/>
          <a:ext cx="877597" cy="87759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Credit Control &amp; Debt Collection</a:t>
          </a:r>
          <a:endParaRPr lang="en-ZA" sz="900" b="1" kern="1200" dirty="0">
            <a:solidFill>
              <a:schemeClr val="tx1"/>
            </a:solidFill>
            <a:latin typeface="Segoe UI" panose="020B0502040204020203" pitchFamily="34" charset="0"/>
            <a:cs typeface="Segoe UI" panose="020B0502040204020203" pitchFamily="34" charset="0"/>
          </a:endParaRPr>
        </a:p>
      </dsp:txBody>
      <dsp:txXfrm>
        <a:off x="3746126" y="633063"/>
        <a:ext cx="620555" cy="620555"/>
      </dsp:txXfrm>
    </dsp:sp>
    <dsp:sp modelId="{9B1E5681-1892-4D18-AFE9-311855D97289}">
      <dsp:nvSpPr>
        <dsp:cNvPr id="0" name=""/>
        <dsp:cNvSpPr/>
      </dsp:nvSpPr>
      <dsp:spPr>
        <a:xfrm rot="4112330">
          <a:off x="4178550" y="1401576"/>
          <a:ext cx="232437" cy="2961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4200659" y="1428366"/>
        <a:ext cx="162706" cy="177713"/>
      </dsp:txXfrm>
    </dsp:sp>
    <dsp:sp modelId="{D9025534-705D-4E95-9482-2F1EF22A884D}">
      <dsp:nvSpPr>
        <dsp:cNvPr id="0" name=""/>
        <dsp:cNvSpPr/>
      </dsp:nvSpPr>
      <dsp:spPr>
        <a:xfrm>
          <a:off x="4019337" y="1737698"/>
          <a:ext cx="1043708" cy="87759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Indigent Verifications &amp; Vetting</a:t>
          </a:r>
          <a:endParaRPr lang="en-ZA" sz="900" b="1" kern="1200" dirty="0">
            <a:solidFill>
              <a:schemeClr val="tx1"/>
            </a:solidFill>
            <a:latin typeface="Segoe UI" panose="020B0502040204020203" pitchFamily="34" charset="0"/>
            <a:cs typeface="Segoe UI" panose="020B0502040204020203" pitchFamily="34" charset="0"/>
          </a:endParaRPr>
        </a:p>
      </dsp:txBody>
      <dsp:txXfrm>
        <a:off x="4172184" y="1866219"/>
        <a:ext cx="738014" cy="620555"/>
      </dsp:txXfrm>
    </dsp:sp>
    <dsp:sp modelId="{20475D57-801D-4F21-87C3-B898F5772824}">
      <dsp:nvSpPr>
        <dsp:cNvPr id="0" name=""/>
        <dsp:cNvSpPr/>
      </dsp:nvSpPr>
      <dsp:spPr>
        <a:xfrm rot="6717838">
          <a:off x="4196535" y="2622370"/>
          <a:ext cx="210224" cy="29618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rot="10800000">
        <a:off x="4239863" y="2652363"/>
        <a:ext cx="147157" cy="177713"/>
      </dsp:txXfrm>
    </dsp:sp>
    <dsp:sp modelId="{04C31572-B71D-472B-B1B7-EA8F92E37D82}">
      <dsp:nvSpPr>
        <dsp:cNvPr id="0" name=""/>
        <dsp:cNvSpPr/>
      </dsp:nvSpPr>
      <dsp:spPr>
        <a:xfrm>
          <a:off x="3492727" y="2939766"/>
          <a:ext cx="1127352" cy="87759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Infrastructure Maintenance</a:t>
          </a:r>
          <a:endParaRPr lang="en-ZA" sz="900" b="1" kern="1200" dirty="0">
            <a:solidFill>
              <a:schemeClr val="tx1"/>
            </a:solidFill>
            <a:latin typeface="Segoe UI" panose="020B0502040204020203" pitchFamily="34" charset="0"/>
            <a:cs typeface="Segoe UI" panose="020B0502040204020203" pitchFamily="34" charset="0"/>
          </a:endParaRPr>
        </a:p>
      </dsp:txBody>
      <dsp:txXfrm>
        <a:off x="3657824" y="3068287"/>
        <a:ext cx="797158" cy="620555"/>
      </dsp:txXfrm>
    </dsp:sp>
    <dsp:sp modelId="{7B08ED50-C42C-4089-BDF1-D1C4A27D6CFF}">
      <dsp:nvSpPr>
        <dsp:cNvPr id="0" name=""/>
        <dsp:cNvSpPr/>
      </dsp:nvSpPr>
      <dsp:spPr>
        <a:xfrm rot="9450000">
          <a:off x="3315969" y="3499791"/>
          <a:ext cx="180474" cy="2961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rot="10800000">
        <a:off x="3368050" y="3548669"/>
        <a:ext cx="126332" cy="177713"/>
      </dsp:txXfrm>
    </dsp:sp>
    <dsp:sp modelId="{BAAA2E46-FF5D-43EA-932D-A0B337A9F232}">
      <dsp:nvSpPr>
        <dsp:cNvPr id="0" name=""/>
        <dsp:cNvSpPr/>
      </dsp:nvSpPr>
      <dsp:spPr>
        <a:xfrm>
          <a:off x="2399992" y="3444118"/>
          <a:ext cx="877597" cy="87759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Prepaid </a:t>
          </a:r>
          <a:r>
            <a:rPr lang="en-GB" sz="900" b="1" kern="1200" dirty="0" err="1">
              <a:solidFill>
                <a:schemeClr val="tx1"/>
              </a:solidFill>
            </a:rPr>
            <a:t>Consumtion</a:t>
          </a:r>
          <a:r>
            <a:rPr lang="en-GB" sz="900" b="1" kern="1200" dirty="0">
              <a:solidFill>
                <a:schemeClr val="tx1"/>
              </a:solidFill>
            </a:rPr>
            <a:t> </a:t>
          </a:r>
          <a:r>
            <a:rPr lang="en-GB" sz="900" b="1" kern="1200" dirty="0" err="1">
              <a:solidFill>
                <a:schemeClr val="tx1"/>
              </a:solidFill>
            </a:rPr>
            <a:t>Montiroing</a:t>
          </a:r>
          <a:endParaRPr lang="en-ZA" sz="900" b="1" kern="1200" dirty="0">
            <a:solidFill>
              <a:schemeClr val="tx1"/>
            </a:solidFill>
          </a:endParaRPr>
        </a:p>
      </dsp:txBody>
      <dsp:txXfrm>
        <a:off x="2528513" y="3572639"/>
        <a:ext cx="620555" cy="620555"/>
      </dsp:txXfrm>
    </dsp:sp>
    <dsp:sp modelId="{5046667D-019D-4884-863B-4EC947F0D16A}">
      <dsp:nvSpPr>
        <dsp:cNvPr id="0" name=""/>
        <dsp:cNvSpPr/>
      </dsp:nvSpPr>
      <dsp:spPr>
        <a:xfrm rot="12150000">
          <a:off x="2119398" y="3485174"/>
          <a:ext cx="233378" cy="29618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rot="10800000">
        <a:off x="2186746" y="3557808"/>
        <a:ext cx="163365" cy="177713"/>
      </dsp:txXfrm>
    </dsp:sp>
    <dsp:sp modelId="{991E066B-FBE6-4140-8618-F806976402F4}">
      <dsp:nvSpPr>
        <dsp:cNvPr id="0" name=""/>
        <dsp:cNvSpPr/>
      </dsp:nvSpPr>
      <dsp:spPr>
        <a:xfrm>
          <a:off x="1182380" y="2939766"/>
          <a:ext cx="877597" cy="87759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Debtor Vetting</a:t>
          </a:r>
          <a:endParaRPr lang="en-ZA" sz="900" b="1" kern="1200" dirty="0">
            <a:solidFill>
              <a:schemeClr val="tx1"/>
            </a:solidFill>
            <a:latin typeface="Segoe UI" panose="020B0502040204020203" pitchFamily="34" charset="0"/>
            <a:cs typeface="Segoe UI" panose="020B0502040204020203" pitchFamily="34" charset="0"/>
          </a:endParaRPr>
        </a:p>
      </dsp:txBody>
      <dsp:txXfrm>
        <a:off x="1310901" y="3068287"/>
        <a:ext cx="620555" cy="620555"/>
      </dsp:txXfrm>
    </dsp:sp>
    <dsp:sp modelId="{AFAD7210-50D1-48ED-AEC8-E1DED48410A0}">
      <dsp:nvSpPr>
        <dsp:cNvPr id="0" name=""/>
        <dsp:cNvSpPr/>
      </dsp:nvSpPr>
      <dsp:spPr>
        <a:xfrm rot="14850000">
          <a:off x="1254842" y="2627766"/>
          <a:ext cx="233378" cy="2961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rot="10800000">
        <a:off x="1303245" y="2719346"/>
        <a:ext cx="163365" cy="177713"/>
      </dsp:txXfrm>
    </dsp:sp>
    <dsp:sp modelId="{0C76C095-F198-44AC-BEB6-AD50A90480C4}">
      <dsp:nvSpPr>
        <dsp:cNvPr id="0" name=""/>
        <dsp:cNvSpPr/>
      </dsp:nvSpPr>
      <dsp:spPr>
        <a:xfrm>
          <a:off x="678029" y="1722154"/>
          <a:ext cx="877597" cy="877597"/>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Data Cleansing</a:t>
          </a:r>
          <a:endParaRPr lang="en-ZA" sz="900" b="1" kern="1200" dirty="0">
            <a:solidFill>
              <a:schemeClr val="tx1"/>
            </a:solidFill>
            <a:latin typeface="Segoe UI" panose="020B0502040204020203" pitchFamily="34" charset="0"/>
            <a:cs typeface="Segoe UI" panose="020B0502040204020203" pitchFamily="34" charset="0"/>
          </a:endParaRPr>
        </a:p>
      </dsp:txBody>
      <dsp:txXfrm>
        <a:off x="806550" y="1850675"/>
        <a:ext cx="620555" cy="620555"/>
      </dsp:txXfrm>
    </dsp:sp>
    <dsp:sp modelId="{86C05373-C137-4F41-95F7-DA2A33005C86}">
      <dsp:nvSpPr>
        <dsp:cNvPr id="0" name=""/>
        <dsp:cNvSpPr/>
      </dsp:nvSpPr>
      <dsp:spPr>
        <a:xfrm rot="17550000">
          <a:off x="1249786" y="1410154"/>
          <a:ext cx="233378" cy="2961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1271396" y="1501734"/>
        <a:ext cx="163365" cy="177713"/>
      </dsp:txXfrm>
    </dsp:sp>
    <dsp:sp modelId="{A3F5EE3E-ACF2-45D9-8F9D-01E13DC39D9F}">
      <dsp:nvSpPr>
        <dsp:cNvPr id="0" name=""/>
        <dsp:cNvSpPr/>
      </dsp:nvSpPr>
      <dsp:spPr>
        <a:xfrm>
          <a:off x="1182380" y="504542"/>
          <a:ext cx="877597" cy="87759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latin typeface="Segoe UI" panose="020B0502040204020203" pitchFamily="34" charset="0"/>
              <a:cs typeface="Segoe UI" panose="020B0502040204020203" pitchFamily="34" charset="0"/>
            </a:rPr>
            <a:t>Meter Reading</a:t>
          </a:r>
          <a:endParaRPr lang="en-ZA" sz="900" b="1" kern="1200" dirty="0">
            <a:solidFill>
              <a:schemeClr val="tx1"/>
            </a:solidFill>
            <a:latin typeface="Segoe UI" panose="020B0502040204020203" pitchFamily="34" charset="0"/>
            <a:cs typeface="Segoe UI" panose="020B0502040204020203" pitchFamily="34" charset="0"/>
          </a:endParaRPr>
        </a:p>
      </dsp:txBody>
      <dsp:txXfrm>
        <a:off x="1310901" y="633063"/>
        <a:ext cx="620555" cy="620555"/>
      </dsp:txXfrm>
    </dsp:sp>
    <dsp:sp modelId="{420D31FF-AD4D-4618-B997-1437E1715BB2}">
      <dsp:nvSpPr>
        <dsp:cNvPr id="0" name=""/>
        <dsp:cNvSpPr/>
      </dsp:nvSpPr>
      <dsp:spPr>
        <a:xfrm rot="20250000">
          <a:off x="2107193" y="545598"/>
          <a:ext cx="233378" cy="29618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ZA" sz="800" kern="1200"/>
        </a:p>
      </dsp:txBody>
      <dsp:txXfrm>
        <a:off x="2109858" y="618232"/>
        <a:ext cx="163365" cy="177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8775-7526-4EFC-AAED-AA1541FA9B59}">
      <dsp:nvSpPr>
        <dsp:cNvPr id="0" name=""/>
        <dsp:cNvSpPr/>
      </dsp:nvSpPr>
      <dsp:spPr>
        <a:xfrm>
          <a:off x="-5391471" y="-825593"/>
          <a:ext cx="6419755" cy="6419755"/>
        </a:xfrm>
        <a:prstGeom prst="blockArc">
          <a:avLst>
            <a:gd name="adj1" fmla="val 18900000"/>
            <a:gd name="adj2" fmla="val 2700000"/>
            <a:gd name="adj3" fmla="val 336"/>
          </a:avLst>
        </a:pr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7806249-4782-417A-BCE7-74311FB91540}">
      <dsp:nvSpPr>
        <dsp:cNvPr id="0" name=""/>
        <dsp:cNvSpPr/>
      </dsp:nvSpPr>
      <dsp:spPr>
        <a:xfrm>
          <a:off x="538339" y="366607"/>
          <a:ext cx="9910945" cy="733596"/>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2292" tIns="96520" rIns="96520" bIns="96520" numCol="1" spcCol="1270" anchor="ctr" anchorCtr="0">
          <a:noAutofit/>
        </a:bodyPr>
        <a:lstStyle/>
        <a:p>
          <a:pPr marL="0" lvl="0" indent="0" algn="l" defTabSz="1689100">
            <a:lnSpc>
              <a:spcPct val="90000"/>
            </a:lnSpc>
            <a:spcBef>
              <a:spcPct val="0"/>
            </a:spcBef>
            <a:spcAft>
              <a:spcPct val="35000"/>
            </a:spcAft>
            <a:buNone/>
          </a:pPr>
          <a:r>
            <a:rPr lang="en-ZA" sz="3800" kern="1200" dirty="0"/>
            <a:t>Problem Statement</a:t>
          </a:r>
          <a:endParaRPr lang="en-US" sz="3800" kern="1200" dirty="0"/>
        </a:p>
      </dsp:txBody>
      <dsp:txXfrm>
        <a:off x="538339" y="366607"/>
        <a:ext cx="9910945" cy="733596"/>
      </dsp:txXfrm>
    </dsp:sp>
    <dsp:sp modelId="{372FD035-6C08-4B7E-86DC-6B6394F72C61}">
      <dsp:nvSpPr>
        <dsp:cNvPr id="0" name=""/>
        <dsp:cNvSpPr/>
      </dsp:nvSpPr>
      <dsp:spPr>
        <a:xfrm>
          <a:off x="79842" y="274907"/>
          <a:ext cx="916995" cy="916995"/>
        </a:xfrm>
        <a:prstGeom prst="ellipse">
          <a:avLst/>
        </a:prstGeom>
        <a:solidFill>
          <a:schemeClr val="lt1">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sp>
    <dsp:sp modelId="{57ACAEA4-9A7F-43B7-AAB6-790AC95F0467}">
      <dsp:nvSpPr>
        <dsp:cNvPr id="0" name=""/>
        <dsp:cNvSpPr/>
      </dsp:nvSpPr>
      <dsp:spPr>
        <a:xfrm>
          <a:off x="958927" y="1467193"/>
          <a:ext cx="9490357" cy="733596"/>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2292" tIns="96520" rIns="96520" bIns="96520" numCol="1" spcCol="1270" anchor="ctr" anchorCtr="0">
          <a:noAutofit/>
        </a:bodyPr>
        <a:lstStyle/>
        <a:p>
          <a:pPr marL="0" lvl="0" indent="0" algn="l" defTabSz="1689100">
            <a:lnSpc>
              <a:spcPct val="90000"/>
            </a:lnSpc>
            <a:spcBef>
              <a:spcPct val="0"/>
            </a:spcBef>
            <a:spcAft>
              <a:spcPct val="35000"/>
            </a:spcAft>
            <a:buNone/>
          </a:pPr>
          <a:r>
            <a:rPr lang="en-ZA" sz="3800" kern="1200" dirty="0"/>
            <a:t>Revenue Value Chain</a:t>
          </a:r>
        </a:p>
      </dsp:txBody>
      <dsp:txXfrm>
        <a:off x="958927" y="1467193"/>
        <a:ext cx="9490357" cy="733596"/>
      </dsp:txXfrm>
    </dsp:sp>
    <dsp:sp modelId="{02E2B84A-1B0C-4B18-9B5C-F81138AA8E93}">
      <dsp:nvSpPr>
        <dsp:cNvPr id="0" name=""/>
        <dsp:cNvSpPr/>
      </dsp:nvSpPr>
      <dsp:spPr>
        <a:xfrm>
          <a:off x="500429" y="1375493"/>
          <a:ext cx="916995" cy="916995"/>
        </a:xfrm>
        <a:prstGeom prst="ellips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8C40F734-1B13-4FED-91C6-47F08DB1FC3A}">
      <dsp:nvSpPr>
        <dsp:cNvPr id="0" name=""/>
        <dsp:cNvSpPr/>
      </dsp:nvSpPr>
      <dsp:spPr>
        <a:xfrm>
          <a:off x="958927" y="2567778"/>
          <a:ext cx="9490357" cy="733596"/>
        </a:xfrm>
        <a:prstGeom prst="rect">
          <a:avLst/>
        </a:prstGeom>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2292" tIns="96520" rIns="96520" bIns="96520" numCol="1" spcCol="1270" anchor="ctr" anchorCtr="0">
          <a:noAutofit/>
        </a:bodyPr>
        <a:lstStyle/>
        <a:p>
          <a:pPr marL="0" lvl="0" indent="0" algn="l" defTabSz="1689100">
            <a:lnSpc>
              <a:spcPct val="90000"/>
            </a:lnSpc>
            <a:spcBef>
              <a:spcPct val="0"/>
            </a:spcBef>
            <a:spcAft>
              <a:spcPct val="35000"/>
            </a:spcAft>
            <a:buNone/>
          </a:pPr>
          <a:r>
            <a:rPr lang="en-ZA" sz="3800" kern="1200" dirty="0"/>
            <a:t>Integrated Revenue Recovery in Action</a:t>
          </a:r>
        </a:p>
      </dsp:txBody>
      <dsp:txXfrm>
        <a:off x="958927" y="2567778"/>
        <a:ext cx="9490357" cy="733596"/>
      </dsp:txXfrm>
    </dsp:sp>
    <dsp:sp modelId="{C39D5EE8-A528-4552-8037-59E2EF415D56}">
      <dsp:nvSpPr>
        <dsp:cNvPr id="0" name=""/>
        <dsp:cNvSpPr/>
      </dsp:nvSpPr>
      <dsp:spPr>
        <a:xfrm>
          <a:off x="500429" y="2476078"/>
          <a:ext cx="916995" cy="916995"/>
        </a:xfrm>
        <a:prstGeom prst="ellipse">
          <a:avLst/>
        </a:prstGeom>
        <a:solidFill>
          <a:schemeClr val="lt1">
            <a:hueOff val="0"/>
            <a:satOff val="0"/>
            <a:lumOff val="0"/>
            <a:alphaOff val="0"/>
          </a:schemeClr>
        </a:solidFill>
        <a:ln w="9525" cap="flat" cmpd="sng" algn="ctr">
          <a:solidFill>
            <a:srgbClr val="FFCC29"/>
          </a:solidFill>
          <a:prstDash val="solid"/>
        </a:ln>
        <a:effectLst/>
      </dsp:spPr>
      <dsp:style>
        <a:lnRef idx="1">
          <a:scrgbClr r="0" g="0" b="0"/>
        </a:lnRef>
        <a:fillRef idx="1">
          <a:scrgbClr r="0" g="0" b="0"/>
        </a:fillRef>
        <a:effectRef idx="0">
          <a:scrgbClr r="0" g="0" b="0"/>
        </a:effectRef>
        <a:fontRef idx="minor"/>
      </dsp:style>
    </dsp:sp>
    <dsp:sp modelId="{F9CD8484-EA20-4FC9-9C9E-35158C2BBFB3}">
      <dsp:nvSpPr>
        <dsp:cNvPr id="0" name=""/>
        <dsp:cNvSpPr/>
      </dsp:nvSpPr>
      <dsp:spPr>
        <a:xfrm>
          <a:off x="538339" y="3668363"/>
          <a:ext cx="9910945" cy="733596"/>
        </a:xfrm>
        <a:prstGeom prst="rect">
          <a:avLst/>
        </a:prstGeom>
        <a:solidFill>
          <a:prstClr val="black">
            <a:lumMod val="50000"/>
            <a:lumOff val="50000"/>
          </a:prst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sp:txBody>
      <dsp:txXfrm>
        <a:off x="538339" y="3668363"/>
        <a:ext cx="9910945" cy="733596"/>
      </dsp:txXfrm>
    </dsp:sp>
    <dsp:sp modelId="{DC0CF251-9BF5-4DDA-804A-159E489DF284}">
      <dsp:nvSpPr>
        <dsp:cNvPr id="0" name=""/>
        <dsp:cNvSpPr/>
      </dsp:nvSpPr>
      <dsp:spPr>
        <a:xfrm>
          <a:off x="79842" y="3576664"/>
          <a:ext cx="916995" cy="916995"/>
        </a:xfrm>
        <a:prstGeom prst="ellipse">
          <a:avLst/>
        </a:prstGeom>
        <a:solidFill>
          <a:prstClr val="white">
            <a:hueOff val="0"/>
            <a:satOff val="0"/>
            <a:lumOff val="0"/>
            <a:alphaOff val="0"/>
          </a:prstClr>
        </a:solidFill>
        <a:ln w="9525" cap="flat" cmpd="sng" algn="ctr">
          <a:solidFill>
            <a:prstClr val="black">
              <a:lumMod val="65000"/>
              <a:lumOff val="35000"/>
            </a:prst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8775-7526-4EFC-AAED-AA1541FA9B59}">
      <dsp:nvSpPr>
        <dsp:cNvPr id="0" name=""/>
        <dsp:cNvSpPr/>
      </dsp:nvSpPr>
      <dsp:spPr>
        <a:xfrm>
          <a:off x="-4920789" y="-754037"/>
          <a:ext cx="5860619" cy="5860619"/>
        </a:xfrm>
        <a:prstGeom prst="blockArc">
          <a:avLst>
            <a:gd name="adj1" fmla="val 18900000"/>
            <a:gd name="adj2" fmla="val 2700000"/>
            <a:gd name="adj3" fmla="val 369"/>
          </a:avLst>
        </a:pr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7806249-4782-417A-BCE7-74311FB91540}">
      <dsp:nvSpPr>
        <dsp:cNvPr id="0" name=""/>
        <dsp:cNvSpPr/>
      </dsp:nvSpPr>
      <dsp:spPr>
        <a:xfrm>
          <a:off x="492158" y="334623"/>
          <a:ext cx="9963697" cy="66959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Problem Statement</a:t>
          </a:r>
          <a:endParaRPr lang="en-US" sz="3500" kern="1200" dirty="0"/>
        </a:p>
      </dsp:txBody>
      <dsp:txXfrm>
        <a:off x="492158" y="334623"/>
        <a:ext cx="9963697" cy="669595"/>
      </dsp:txXfrm>
    </dsp:sp>
    <dsp:sp modelId="{372FD035-6C08-4B7E-86DC-6B6394F72C61}">
      <dsp:nvSpPr>
        <dsp:cNvPr id="0" name=""/>
        <dsp:cNvSpPr/>
      </dsp:nvSpPr>
      <dsp:spPr>
        <a:xfrm>
          <a:off x="73661" y="250924"/>
          <a:ext cx="836994" cy="836994"/>
        </a:xfrm>
        <a:prstGeom prst="ellipse">
          <a:avLst/>
        </a:prstGeom>
        <a:solidFill>
          <a:schemeClr val="lt1">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sp>
    <dsp:sp modelId="{57ACAEA4-9A7F-43B7-AAB6-790AC95F0467}">
      <dsp:nvSpPr>
        <dsp:cNvPr id="0" name=""/>
        <dsp:cNvSpPr/>
      </dsp:nvSpPr>
      <dsp:spPr>
        <a:xfrm>
          <a:off x="876053" y="1339190"/>
          <a:ext cx="9579803" cy="669595"/>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Revenue Value Chain</a:t>
          </a:r>
        </a:p>
      </dsp:txBody>
      <dsp:txXfrm>
        <a:off x="876053" y="1339190"/>
        <a:ext cx="9579803" cy="669595"/>
      </dsp:txXfrm>
    </dsp:sp>
    <dsp:sp modelId="{02E2B84A-1B0C-4B18-9B5C-F81138AA8E93}">
      <dsp:nvSpPr>
        <dsp:cNvPr id="0" name=""/>
        <dsp:cNvSpPr/>
      </dsp:nvSpPr>
      <dsp:spPr>
        <a:xfrm>
          <a:off x="457556" y="1255491"/>
          <a:ext cx="836994" cy="836994"/>
        </a:xfrm>
        <a:prstGeom prst="ellipse">
          <a:avLst/>
        </a:prstGeom>
        <a:solidFill>
          <a:schemeClr val="bg1"/>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8C40F734-1B13-4FED-91C6-47F08DB1FC3A}">
      <dsp:nvSpPr>
        <dsp:cNvPr id="0" name=""/>
        <dsp:cNvSpPr/>
      </dsp:nvSpPr>
      <dsp:spPr>
        <a:xfrm>
          <a:off x="876053" y="2343757"/>
          <a:ext cx="9579803" cy="669595"/>
        </a:xfrm>
        <a:prstGeom prst="rect">
          <a:avLst/>
        </a:prstGeom>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Integrated Revenue Recovery In Action</a:t>
          </a:r>
        </a:p>
      </dsp:txBody>
      <dsp:txXfrm>
        <a:off x="876053" y="2343757"/>
        <a:ext cx="9579803" cy="669595"/>
      </dsp:txXfrm>
    </dsp:sp>
    <dsp:sp modelId="{C39D5EE8-A528-4552-8037-59E2EF415D56}">
      <dsp:nvSpPr>
        <dsp:cNvPr id="0" name=""/>
        <dsp:cNvSpPr/>
      </dsp:nvSpPr>
      <dsp:spPr>
        <a:xfrm>
          <a:off x="457556" y="2260058"/>
          <a:ext cx="836994" cy="836994"/>
        </a:xfrm>
        <a:prstGeom prst="ellipse">
          <a:avLst/>
        </a:prstGeom>
        <a:solidFill>
          <a:srgbClr val="FFCC29"/>
        </a:solidFill>
        <a:ln w="9525" cap="flat" cmpd="sng" algn="ctr">
          <a:solidFill>
            <a:srgbClr val="FFCC29"/>
          </a:solidFill>
          <a:prstDash val="solid"/>
        </a:ln>
        <a:effectLst/>
      </dsp:spPr>
      <dsp:style>
        <a:lnRef idx="1">
          <a:scrgbClr r="0" g="0" b="0"/>
        </a:lnRef>
        <a:fillRef idx="1">
          <a:scrgbClr r="0" g="0" b="0"/>
        </a:fillRef>
        <a:effectRef idx="0">
          <a:scrgbClr r="0" g="0" b="0"/>
        </a:effectRef>
        <a:fontRef idx="minor"/>
      </dsp:style>
    </dsp:sp>
    <dsp:sp modelId="{F9CD8484-EA20-4FC9-9C9E-35158C2BBFB3}">
      <dsp:nvSpPr>
        <dsp:cNvPr id="0" name=""/>
        <dsp:cNvSpPr/>
      </dsp:nvSpPr>
      <dsp:spPr>
        <a:xfrm>
          <a:off x="492158" y="3348325"/>
          <a:ext cx="9963697" cy="669595"/>
        </a:xfrm>
        <a:prstGeom prst="rect">
          <a:avLst/>
        </a:prstGeom>
        <a:solidFill>
          <a:prstClr val="black">
            <a:lumMod val="50000"/>
            <a:lumOff val="50000"/>
          </a:prst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solidFill>
                <a:prstClr val="white"/>
              </a:solidFill>
              <a:latin typeface="Calibri"/>
              <a:ea typeface="+mn-ea"/>
              <a:cs typeface="+mn-cs"/>
            </a:rPr>
            <a:t>Integrated Revenue Recovery Solution</a:t>
          </a:r>
          <a:endParaRPr lang="en-US" sz="3500" kern="1200" dirty="0">
            <a:solidFill>
              <a:prstClr val="white"/>
            </a:solidFill>
            <a:latin typeface="Calibri"/>
            <a:ea typeface="+mn-ea"/>
            <a:cs typeface="+mn-cs"/>
          </a:endParaRPr>
        </a:p>
      </dsp:txBody>
      <dsp:txXfrm>
        <a:off x="492158" y="3348325"/>
        <a:ext cx="9963697" cy="669595"/>
      </dsp:txXfrm>
    </dsp:sp>
    <dsp:sp modelId="{DC0CF251-9BF5-4DDA-804A-159E489DF284}">
      <dsp:nvSpPr>
        <dsp:cNvPr id="0" name=""/>
        <dsp:cNvSpPr/>
      </dsp:nvSpPr>
      <dsp:spPr>
        <a:xfrm>
          <a:off x="73661" y="3264625"/>
          <a:ext cx="836994" cy="836994"/>
        </a:xfrm>
        <a:prstGeom prst="ellipse">
          <a:avLst/>
        </a:prstGeom>
        <a:solidFill>
          <a:prstClr val="white">
            <a:hueOff val="0"/>
            <a:satOff val="0"/>
            <a:lumOff val="0"/>
            <a:alphaOff val="0"/>
          </a:prstClr>
        </a:solidFill>
        <a:ln w="9525" cap="flat" cmpd="sng" algn="ctr">
          <a:solidFill>
            <a:prstClr val="black">
              <a:lumMod val="65000"/>
              <a:lumOff val="35000"/>
            </a:prst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8775-7526-4EFC-AAED-AA1541FA9B59}">
      <dsp:nvSpPr>
        <dsp:cNvPr id="0" name=""/>
        <dsp:cNvSpPr/>
      </dsp:nvSpPr>
      <dsp:spPr>
        <a:xfrm>
          <a:off x="-4920789" y="-754037"/>
          <a:ext cx="5860619" cy="5860619"/>
        </a:xfrm>
        <a:prstGeom prst="blockArc">
          <a:avLst>
            <a:gd name="adj1" fmla="val 18900000"/>
            <a:gd name="adj2" fmla="val 2700000"/>
            <a:gd name="adj3" fmla="val 369"/>
          </a:avLst>
        </a:pr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7806249-4782-417A-BCE7-74311FB91540}">
      <dsp:nvSpPr>
        <dsp:cNvPr id="0" name=""/>
        <dsp:cNvSpPr/>
      </dsp:nvSpPr>
      <dsp:spPr>
        <a:xfrm>
          <a:off x="492158" y="334623"/>
          <a:ext cx="9963697" cy="66959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Problem Statement</a:t>
          </a:r>
          <a:endParaRPr lang="en-US" sz="3500" kern="1200" dirty="0"/>
        </a:p>
      </dsp:txBody>
      <dsp:txXfrm>
        <a:off x="492158" y="334623"/>
        <a:ext cx="9963697" cy="669595"/>
      </dsp:txXfrm>
    </dsp:sp>
    <dsp:sp modelId="{372FD035-6C08-4B7E-86DC-6B6394F72C61}">
      <dsp:nvSpPr>
        <dsp:cNvPr id="0" name=""/>
        <dsp:cNvSpPr/>
      </dsp:nvSpPr>
      <dsp:spPr>
        <a:xfrm>
          <a:off x="73661" y="250924"/>
          <a:ext cx="836994" cy="836994"/>
        </a:xfrm>
        <a:prstGeom prst="ellipse">
          <a:avLst/>
        </a:prstGeom>
        <a:solidFill>
          <a:schemeClr val="lt1">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sp>
    <dsp:sp modelId="{57ACAEA4-9A7F-43B7-AAB6-790AC95F0467}">
      <dsp:nvSpPr>
        <dsp:cNvPr id="0" name=""/>
        <dsp:cNvSpPr/>
      </dsp:nvSpPr>
      <dsp:spPr>
        <a:xfrm>
          <a:off x="876053" y="1339190"/>
          <a:ext cx="9579803" cy="669595"/>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Revenue Value Chain</a:t>
          </a:r>
        </a:p>
      </dsp:txBody>
      <dsp:txXfrm>
        <a:off x="876053" y="1339190"/>
        <a:ext cx="9579803" cy="669595"/>
      </dsp:txXfrm>
    </dsp:sp>
    <dsp:sp modelId="{02E2B84A-1B0C-4B18-9B5C-F81138AA8E93}">
      <dsp:nvSpPr>
        <dsp:cNvPr id="0" name=""/>
        <dsp:cNvSpPr/>
      </dsp:nvSpPr>
      <dsp:spPr>
        <a:xfrm>
          <a:off x="457556" y="1255491"/>
          <a:ext cx="836994" cy="836994"/>
        </a:xfrm>
        <a:prstGeom prst="ellipse">
          <a:avLst/>
        </a:prstGeom>
        <a:solidFill>
          <a:schemeClr val="bg1"/>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8C40F734-1B13-4FED-91C6-47F08DB1FC3A}">
      <dsp:nvSpPr>
        <dsp:cNvPr id="0" name=""/>
        <dsp:cNvSpPr/>
      </dsp:nvSpPr>
      <dsp:spPr>
        <a:xfrm>
          <a:off x="876053" y="2343757"/>
          <a:ext cx="9579803" cy="669595"/>
        </a:xfrm>
        <a:prstGeom prst="rect">
          <a:avLst/>
        </a:prstGeom>
        <a:gradFill rotWithShape="0">
          <a:gsLst>
            <a:gs pos="100000">
              <a:srgbClr val="FFCC29"/>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Integrated Revenue Recovery in Action</a:t>
          </a:r>
        </a:p>
      </dsp:txBody>
      <dsp:txXfrm>
        <a:off x="876053" y="2343757"/>
        <a:ext cx="9579803" cy="669595"/>
      </dsp:txXfrm>
    </dsp:sp>
    <dsp:sp modelId="{C39D5EE8-A528-4552-8037-59E2EF415D56}">
      <dsp:nvSpPr>
        <dsp:cNvPr id="0" name=""/>
        <dsp:cNvSpPr/>
      </dsp:nvSpPr>
      <dsp:spPr>
        <a:xfrm>
          <a:off x="457556" y="2260058"/>
          <a:ext cx="836994" cy="836994"/>
        </a:xfrm>
        <a:prstGeom prst="ellipse">
          <a:avLst/>
        </a:prstGeom>
        <a:solidFill>
          <a:schemeClr val="bg1"/>
        </a:solidFill>
        <a:ln w="9525" cap="flat" cmpd="sng" algn="ctr">
          <a:solidFill>
            <a:srgbClr val="FFCC29"/>
          </a:solidFill>
          <a:prstDash val="solid"/>
        </a:ln>
        <a:effectLst/>
      </dsp:spPr>
      <dsp:style>
        <a:lnRef idx="1">
          <a:scrgbClr r="0" g="0" b="0"/>
        </a:lnRef>
        <a:fillRef idx="1">
          <a:scrgbClr r="0" g="0" b="0"/>
        </a:fillRef>
        <a:effectRef idx="0">
          <a:scrgbClr r="0" g="0" b="0"/>
        </a:effectRef>
        <a:fontRef idx="minor"/>
      </dsp:style>
    </dsp:sp>
    <dsp:sp modelId="{F9CD8484-EA20-4FC9-9C9E-35158C2BBFB3}">
      <dsp:nvSpPr>
        <dsp:cNvPr id="0" name=""/>
        <dsp:cNvSpPr/>
      </dsp:nvSpPr>
      <dsp:spPr>
        <a:xfrm>
          <a:off x="551902" y="3328391"/>
          <a:ext cx="9963697" cy="669595"/>
        </a:xfrm>
        <a:prstGeom prst="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491" tIns="88900" rIns="88900" bIns="88900" numCol="1" spcCol="1270" anchor="ctr" anchorCtr="0">
          <a:noAutofit/>
        </a:bodyPr>
        <a:lstStyle/>
        <a:p>
          <a:pPr marL="0" lvl="0" indent="0" algn="l" defTabSz="1555750">
            <a:lnSpc>
              <a:spcPct val="90000"/>
            </a:lnSpc>
            <a:spcBef>
              <a:spcPct val="0"/>
            </a:spcBef>
            <a:spcAft>
              <a:spcPct val="35000"/>
            </a:spcAft>
            <a:buNone/>
          </a:pPr>
          <a:r>
            <a:rPr lang="en-ZA" sz="3500" kern="1200" dirty="0"/>
            <a:t>Integrated Revenue Recovery Solution</a:t>
          </a:r>
          <a:endParaRPr lang="en-US" sz="3500" kern="1200" dirty="0"/>
        </a:p>
      </dsp:txBody>
      <dsp:txXfrm>
        <a:off x="551902" y="3328391"/>
        <a:ext cx="9963697" cy="669595"/>
      </dsp:txXfrm>
    </dsp:sp>
    <dsp:sp modelId="{DC0CF251-9BF5-4DDA-804A-159E489DF284}">
      <dsp:nvSpPr>
        <dsp:cNvPr id="0" name=""/>
        <dsp:cNvSpPr/>
      </dsp:nvSpPr>
      <dsp:spPr>
        <a:xfrm>
          <a:off x="73661" y="3264625"/>
          <a:ext cx="836994" cy="836994"/>
        </a:xfrm>
        <a:prstGeom prst="ellipse">
          <a:avLst/>
        </a:prstGeom>
        <a:gradFill flip="none" rotWithShape="1">
          <a:gsLst>
            <a:gs pos="0">
              <a:schemeClr val="tx1">
                <a:lumMod val="65000"/>
                <a:lumOff val="35000"/>
              </a:schemeClr>
            </a:gs>
            <a:gs pos="74000">
              <a:schemeClr val="accent5">
                <a:lumMod val="45000"/>
                <a:lumOff val="55000"/>
              </a:schemeClr>
            </a:gs>
            <a:gs pos="100000">
              <a:schemeClr val="accent5">
                <a:lumMod val="45000"/>
                <a:lumOff val="55000"/>
              </a:schemeClr>
            </a:gs>
            <a:gs pos="100000">
              <a:schemeClr val="accent5">
                <a:lumMod val="30000"/>
                <a:lumOff val="70000"/>
              </a:schemeClr>
            </a:gs>
          </a:gsLst>
          <a:lin ang="16200000" scaled="1"/>
          <a:tileRect/>
        </a:gradFill>
        <a:ln w="9525" cap="flat" cmpd="sng" algn="ctr">
          <a:solidFill>
            <a:schemeClr val="tx1">
              <a:lumMod val="65000"/>
              <a:lumOff val="3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46A8BFD-7F4A-42E1-A2D3-11AA8E1138C2}" type="datetimeFigureOut">
              <a:rPr lang="en-ZA" smtClean="0"/>
              <a:t>2019/11/29</a:t>
            </a:fld>
            <a:endParaRPr lang="en-ZA"/>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D3E763A-B03B-4316-87DF-C82DB4E376A2}" type="slidenum">
              <a:rPr lang="en-ZA" smtClean="0"/>
              <a:t>‹#›</a:t>
            </a:fld>
            <a:endParaRPr lang="en-ZA"/>
          </a:p>
        </p:txBody>
      </p:sp>
    </p:spTree>
    <p:extLst>
      <p:ext uri="{BB962C8B-B14F-4D97-AF65-F5344CB8AC3E}">
        <p14:creationId xmlns:p14="http://schemas.microsoft.com/office/powerpoint/2010/main" val="310154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2998D9E-5CB9-4A24-8CF0-F43ACEFC9746}" type="datetimeFigureOut">
              <a:rPr lang="en-ZA" smtClean="0"/>
              <a:t>2019/11/29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127126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2998D9E-5CB9-4A24-8CF0-F43ACEFC9746}" type="datetimeFigureOut">
              <a:rPr lang="en-ZA" smtClean="0"/>
              <a:t>2019/11/29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35685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2998D9E-5CB9-4A24-8CF0-F43ACEFC9746}" type="datetimeFigureOut">
              <a:rPr lang="en-ZA" smtClean="0"/>
              <a:t>2019/11/29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60782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2998D9E-5CB9-4A24-8CF0-F43ACEFC9746}" type="datetimeFigureOut">
              <a:rPr lang="en-ZA" smtClean="0"/>
              <a:t>2019/11/29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10218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998D9E-5CB9-4A24-8CF0-F43ACEFC9746}" type="datetimeFigureOut">
              <a:rPr lang="en-ZA" smtClean="0"/>
              <a:t>2019/11/29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92437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2998D9E-5CB9-4A24-8CF0-F43ACEFC9746}" type="datetimeFigureOut">
              <a:rPr lang="en-ZA" smtClean="0"/>
              <a:t>2019/11/29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398846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2998D9E-5CB9-4A24-8CF0-F43ACEFC9746}" type="datetimeFigureOut">
              <a:rPr lang="en-ZA" smtClean="0"/>
              <a:t>2019/11/29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349667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2998D9E-5CB9-4A24-8CF0-F43ACEFC9746}" type="datetimeFigureOut">
              <a:rPr lang="en-ZA" smtClean="0"/>
              <a:t>2019/11/29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183021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98D9E-5CB9-4A24-8CF0-F43ACEFC9746}" type="datetimeFigureOut">
              <a:rPr lang="en-ZA" smtClean="0"/>
              <a:t>2019/11/29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13458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998D9E-5CB9-4A24-8CF0-F43ACEFC9746}" type="datetimeFigureOut">
              <a:rPr lang="en-ZA" smtClean="0"/>
              <a:t>2019/11/29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160493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998D9E-5CB9-4A24-8CF0-F43ACEFC9746}" type="datetimeFigureOut">
              <a:rPr lang="en-ZA" smtClean="0"/>
              <a:t>2019/11/29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5C45A76-F8EB-4F91-808A-ED0621F1F999}" type="slidenum">
              <a:rPr lang="en-ZA" smtClean="0"/>
              <a:t>‹#›</a:t>
            </a:fld>
            <a:endParaRPr lang="en-ZA"/>
          </a:p>
        </p:txBody>
      </p:sp>
    </p:spTree>
    <p:extLst>
      <p:ext uri="{BB962C8B-B14F-4D97-AF65-F5344CB8AC3E}">
        <p14:creationId xmlns:p14="http://schemas.microsoft.com/office/powerpoint/2010/main" val="340174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98D9E-5CB9-4A24-8CF0-F43ACEFC9746}" type="datetimeFigureOut">
              <a:rPr lang="en-ZA" smtClean="0"/>
              <a:t>2019/11/29</a:t>
            </a:fld>
            <a:endParaRPr lang="en-Z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45A76-F8EB-4F91-808A-ED0621F1F999}" type="slidenum">
              <a:rPr lang="en-ZA" smtClean="0"/>
              <a:t>‹#›</a:t>
            </a:fld>
            <a:endParaRPr lang="en-ZA"/>
          </a:p>
        </p:txBody>
      </p:sp>
    </p:spTree>
    <p:extLst>
      <p:ext uri="{BB962C8B-B14F-4D97-AF65-F5344CB8AC3E}">
        <p14:creationId xmlns:p14="http://schemas.microsoft.com/office/powerpoint/2010/main" val="382318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3164" y="6043270"/>
            <a:ext cx="3214553" cy="1982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415" y="5777220"/>
            <a:ext cx="1631502" cy="7481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116633"/>
            <a:ext cx="3456384" cy="11721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386612"/>
            <a:ext cx="3456384" cy="190167"/>
          </a:xfrm>
          <a:prstGeom prst="rect">
            <a:avLst/>
          </a:prstGeom>
        </p:spPr>
      </p:pic>
      <p:grpSp>
        <p:nvGrpSpPr>
          <p:cNvPr id="13" name="Group 12"/>
          <p:cNvGrpSpPr/>
          <p:nvPr/>
        </p:nvGrpSpPr>
        <p:grpSpPr>
          <a:xfrm>
            <a:off x="551196" y="5329604"/>
            <a:ext cx="11089609" cy="141784"/>
            <a:chOff x="473302" y="5733256"/>
            <a:chExt cx="11089609" cy="141784"/>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02" y="5733256"/>
              <a:ext cx="7051087" cy="14178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1824" y="5733256"/>
              <a:ext cx="7051087" cy="141784"/>
            </a:xfrm>
            <a:prstGeom prst="rect">
              <a:avLst/>
            </a:prstGeom>
          </p:spPr>
        </p:pic>
      </p:gr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084" y="5759420"/>
            <a:ext cx="5628382" cy="765924"/>
          </a:xfrm>
          <a:prstGeom prst="rect">
            <a:avLst/>
          </a:prstGeom>
        </p:spPr>
      </p:pic>
      <p:sp>
        <p:nvSpPr>
          <p:cNvPr id="11" name="TextBox 10"/>
          <p:cNvSpPr txBox="1"/>
          <p:nvPr/>
        </p:nvSpPr>
        <p:spPr>
          <a:xfrm>
            <a:off x="2057961" y="2082100"/>
            <a:ext cx="8245013" cy="3724096"/>
          </a:xfrm>
          <a:prstGeom prst="rect">
            <a:avLst/>
          </a:prstGeom>
          <a:noFill/>
        </p:spPr>
        <p:txBody>
          <a:bodyPr wrap="none" rtlCol="0">
            <a:spAutoFit/>
          </a:bodyPr>
          <a:lstStyle/>
          <a:p>
            <a:pPr algn="ctr"/>
            <a:endParaRPr lang="en-GB" sz="3600" b="1" dirty="0">
              <a:solidFill>
                <a:schemeClr val="tx1">
                  <a:lumMod val="95000"/>
                  <a:lumOff val="5000"/>
                </a:schemeClr>
              </a:solidFill>
              <a:latin typeface="Square721 BT" panose="020B0504020202060204" pitchFamily="34" charset="0"/>
            </a:endParaRPr>
          </a:p>
          <a:p>
            <a:pPr algn="ctr"/>
            <a:r>
              <a:rPr lang="en-GB" sz="3600" b="1" dirty="0">
                <a:latin typeface="Square721 BT" panose="020B0504020202060204" pitchFamily="34" charset="0"/>
              </a:rPr>
              <a:t>CIGFARO, KZN: Revenue Solutions Summit</a:t>
            </a:r>
          </a:p>
          <a:p>
            <a:pPr algn="ctr"/>
            <a:endParaRPr lang="en-GB" sz="2800" dirty="0">
              <a:latin typeface="Square721 BT" panose="020B0504020202060204" pitchFamily="34" charset="0"/>
            </a:endParaRPr>
          </a:p>
          <a:p>
            <a:pPr algn="ctr"/>
            <a:r>
              <a:rPr lang="en-GB" sz="2800" dirty="0">
                <a:solidFill>
                  <a:schemeClr val="tx1">
                    <a:lumMod val="95000"/>
                    <a:lumOff val="5000"/>
                  </a:schemeClr>
                </a:solidFill>
                <a:latin typeface="Square721 BT" panose="020B0504020202060204" pitchFamily="34" charset="0"/>
              </a:rPr>
              <a:t>Integrated Revenue Recovery Solutions</a:t>
            </a:r>
          </a:p>
          <a:p>
            <a:pPr algn="ctr"/>
            <a:endParaRPr lang="en-GB" sz="2800" b="1" dirty="0">
              <a:solidFill>
                <a:schemeClr val="tx1">
                  <a:lumMod val="95000"/>
                  <a:lumOff val="5000"/>
                </a:schemeClr>
              </a:solidFill>
              <a:latin typeface="Square721 BT" panose="020B0504020202060204" pitchFamily="34" charset="0"/>
            </a:endParaRPr>
          </a:p>
          <a:p>
            <a:pPr algn="ctr"/>
            <a:r>
              <a:rPr lang="en-GB" sz="2400" b="1" dirty="0">
                <a:solidFill>
                  <a:schemeClr val="tx1">
                    <a:lumMod val="95000"/>
                    <a:lumOff val="5000"/>
                  </a:schemeClr>
                </a:solidFill>
                <a:latin typeface="Square721 BT" panose="020B0504020202060204" pitchFamily="34" charset="0"/>
              </a:rPr>
              <a:t>28 - 29 November 2019</a:t>
            </a:r>
          </a:p>
          <a:p>
            <a:pPr algn="ctr"/>
            <a:endParaRPr lang="en-GB" sz="2800" b="1" dirty="0">
              <a:solidFill>
                <a:schemeClr val="tx1">
                  <a:lumMod val="95000"/>
                  <a:lumOff val="5000"/>
                </a:schemeClr>
              </a:solidFill>
              <a:latin typeface="Square721 BT" panose="020B0504020202060204" pitchFamily="34" charset="0"/>
            </a:endParaRPr>
          </a:p>
          <a:p>
            <a:pPr algn="ctr"/>
            <a:endParaRPr lang="en-GB" sz="2800" dirty="0">
              <a:solidFill>
                <a:schemeClr val="tx1">
                  <a:lumMod val="95000"/>
                  <a:lumOff val="5000"/>
                </a:schemeClr>
              </a:solidFill>
              <a:latin typeface="Square721 BT" panose="020B0504020202060204" pitchFamily="34" charset="0"/>
            </a:endParaRPr>
          </a:p>
        </p:txBody>
      </p:sp>
      <p:sp>
        <p:nvSpPr>
          <p:cNvPr id="3" name="Right Triangle 2"/>
          <p:cNvSpPr>
            <a:spLocks noChangeAspect="1"/>
          </p:cNvSpPr>
          <p:nvPr/>
        </p:nvSpPr>
        <p:spPr>
          <a:xfrm rot="10800000">
            <a:off x="11352584" y="-1"/>
            <a:ext cx="839416" cy="775646"/>
          </a:xfrm>
          <a:prstGeom prst="rtTriangle">
            <a:avLst/>
          </a:prstGeom>
          <a:solidFill>
            <a:srgbClr val="FFC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descr="Image result for CIGFARO">
            <a:extLst>
              <a:ext uri="{FF2B5EF4-FFF2-40B4-BE49-F238E27FC236}">
                <a16:creationId xmlns:a16="http://schemas.microsoft.com/office/drawing/2014/main" id="{5521480D-FED8-4E3D-A9B6-36790DB0ED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0979" y="220488"/>
            <a:ext cx="39433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7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0139-CC76-440B-9A4E-189F45215333}"/>
              </a:ext>
            </a:extLst>
          </p:cNvPr>
          <p:cNvSpPr>
            <a:spLocks noGrp="1"/>
          </p:cNvSpPr>
          <p:nvPr>
            <p:ph type="title"/>
          </p:nvPr>
        </p:nvSpPr>
        <p:spPr>
          <a:xfrm>
            <a:off x="477520" y="-302331"/>
            <a:ext cx="6194544" cy="1269398"/>
          </a:xfrm>
        </p:spPr>
        <p:txBody>
          <a:bodyPr/>
          <a:lstStyle/>
          <a:p>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Revenue</a:t>
            </a:r>
            <a:r>
              <a:rPr lang="en-ZA" dirty="0"/>
              <a:t> </a:t>
            </a:r>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Value Chain - </a:t>
            </a:r>
            <a:r>
              <a:rPr lang="en-ZA" sz="28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Schematic</a:t>
            </a:r>
          </a:p>
        </p:txBody>
      </p:sp>
      <p:grpSp>
        <p:nvGrpSpPr>
          <p:cNvPr id="67" name="Group 66">
            <a:extLst>
              <a:ext uri="{FF2B5EF4-FFF2-40B4-BE49-F238E27FC236}">
                <a16:creationId xmlns:a16="http://schemas.microsoft.com/office/drawing/2014/main" id="{BFEB2CC3-6EEA-4F12-BAE0-A5F67FAFF52F}"/>
              </a:ext>
            </a:extLst>
          </p:cNvPr>
          <p:cNvGrpSpPr/>
          <p:nvPr/>
        </p:nvGrpSpPr>
        <p:grpSpPr>
          <a:xfrm>
            <a:off x="323557" y="621732"/>
            <a:ext cx="11521440" cy="6283283"/>
            <a:chOff x="200471" y="1246899"/>
            <a:chExt cx="9577064" cy="5931842"/>
          </a:xfrm>
        </p:grpSpPr>
        <p:sp>
          <p:nvSpPr>
            <p:cNvPr id="4" name="Rounded Rectangle 43">
              <a:extLst>
                <a:ext uri="{FF2B5EF4-FFF2-40B4-BE49-F238E27FC236}">
                  <a16:creationId xmlns:a16="http://schemas.microsoft.com/office/drawing/2014/main" id="{5D1ED00D-639C-42B7-A390-9F3187EFCE76}"/>
                </a:ext>
              </a:extLst>
            </p:cNvPr>
            <p:cNvSpPr/>
            <p:nvPr/>
          </p:nvSpPr>
          <p:spPr bwMode="auto">
            <a:xfrm>
              <a:off x="200471" y="6705073"/>
              <a:ext cx="9540000" cy="473668"/>
            </a:xfrm>
            <a:prstGeom prst="leftRightArrow">
              <a:avLst/>
            </a:prstGeom>
            <a:solidFill>
              <a:srgbClr val="FE6426"/>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pPr>
              <a:r>
                <a:rPr lang="en-US" sz="1400" kern="0" dirty="0">
                  <a:solidFill>
                    <a:prstClr val="black"/>
                  </a:solidFill>
                  <a:latin typeface="Calibri" panose="020F0502020204030204"/>
                </a:rPr>
                <a:t>				</a:t>
              </a:r>
              <a:r>
                <a:rPr lang="en-US" sz="1400" b="1" kern="0" dirty="0">
                  <a:solidFill>
                    <a:prstClr val="black"/>
                  </a:solidFill>
                  <a:latin typeface="Calibri" panose="020F0502020204030204"/>
                </a:rPr>
                <a:t>Customer care</a:t>
              </a:r>
            </a:p>
          </p:txBody>
        </p:sp>
        <p:grpSp>
          <p:nvGrpSpPr>
            <p:cNvPr id="5" name="Group 4">
              <a:extLst>
                <a:ext uri="{FF2B5EF4-FFF2-40B4-BE49-F238E27FC236}">
                  <a16:creationId xmlns:a16="http://schemas.microsoft.com/office/drawing/2014/main" id="{8F09CDCD-30F2-4282-A181-1A72142CB120}"/>
                </a:ext>
              </a:extLst>
            </p:cNvPr>
            <p:cNvGrpSpPr/>
            <p:nvPr/>
          </p:nvGrpSpPr>
          <p:grpSpPr>
            <a:xfrm>
              <a:off x="200472" y="4580425"/>
              <a:ext cx="9565706" cy="357186"/>
              <a:chOff x="200472" y="3623814"/>
              <a:chExt cx="9565706" cy="357186"/>
            </a:xfrm>
          </p:grpSpPr>
          <p:sp>
            <p:nvSpPr>
              <p:cNvPr id="6" name="Rounded Rectangle 43">
                <a:extLst>
                  <a:ext uri="{FF2B5EF4-FFF2-40B4-BE49-F238E27FC236}">
                    <a16:creationId xmlns:a16="http://schemas.microsoft.com/office/drawing/2014/main" id="{938779F9-7070-4111-92C7-5356F38B2ED3}"/>
                  </a:ext>
                </a:extLst>
              </p:cNvPr>
              <p:cNvSpPr/>
              <p:nvPr/>
            </p:nvSpPr>
            <p:spPr bwMode="auto">
              <a:xfrm>
                <a:off x="1782570" y="3684139"/>
                <a:ext cx="7983608" cy="236537"/>
              </a:xfrm>
              <a:prstGeom prst="homePlate">
                <a:avLst/>
              </a:prstGeom>
              <a:solidFill>
                <a:schemeClr val="accent5">
                  <a:lumMod val="75000"/>
                </a:scheme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New accounts , meters and deposit management </a:t>
                </a:r>
              </a:p>
            </p:txBody>
          </p:sp>
          <p:sp>
            <p:nvSpPr>
              <p:cNvPr id="7" name="Rectangle: Rounded Corners 6">
                <a:extLst>
                  <a:ext uri="{FF2B5EF4-FFF2-40B4-BE49-F238E27FC236}">
                    <a16:creationId xmlns:a16="http://schemas.microsoft.com/office/drawing/2014/main" id="{810D2E81-0282-4AFD-AF92-097920C41C1C}"/>
                  </a:ext>
                </a:extLst>
              </p:cNvPr>
              <p:cNvSpPr/>
              <p:nvPr/>
            </p:nvSpPr>
            <p:spPr bwMode="auto">
              <a:xfrm>
                <a:off x="200472" y="3623814"/>
                <a:ext cx="1260000" cy="357186"/>
              </a:xfrm>
              <a:prstGeom prst="roundRect">
                <a:avLst/>
              </a:prstGeom>
              <a:solidFill>
                <a:schemeClr val="accent5">
                  <a:lumMod val="75000"/>
                </a:scheme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Service connections</a:t>
                </a:r>
                <a:endParaRPr lang="en-US" sz="1400" b="1" kern="0" dirty="0">
                  <a:solidFill>
                    <a:prstClr val="black"/>
                  </a:solidFill>
                  <a:latin typeface="Calibri" panose="020F0502020204030204"/>
                </a:endParaRPr>
              </a:p>
            </p:txBody>
          </p:sp>
          <p:sp>
            <p:nvSpPr>
              <p:cNvPr id="8" name="Left Brace 7">
                <a:extLst>
                  <a:ext uri="{FF2B5EF4-FFF2-40B4-BE49-F238E27FC236}">
                    <a16:creationId xmlns:a16="http://schemas.microsoft.com/office/drawing/2014/main" id="{AA11CF20-8096-4F84-B964-777770C96D45}"/>
                  </a:ext>
                </a:extLst>
              </p:cNvPr>
              <p:cNvSpPr/>
              <p:nvPr/>
            </p:nvSpPr>
            <p:spPr bwMode="auto">
              <a:xfrm>
                <a:off x="1548553" y="3684139"/>
                <a:ext cx="72000" cy="236537"/>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grpSp>
        <p:sp>
          <p:nvSpPr>
            <p:cNvPr id="9" name="Title 1">
              <a:extLst>
                <a:ext uri="{FF2B5EF4-FFF2-40B4-BE49-F238E27FC236}">
                  <a16:creationId xmlns:a16="http://schemas.microsoft.com/office/drawing/2014/main" id="{308A4526-2BDC-49CD-9628-8774A304A812}"/>
                </a:ext>
              </a:extLst>
            </p:cNvPr>
            <p:cNvSpPr txBox="1">
              <a:spLocks noChangeArrowheads="1"/>
            </p:cNvSpPr>
            <p:nvPr>
              <p:custDataLst>
                <p:tags r:id="rId1"/>
              </p:custDataLst>
            </p:nvPr>
          </p:nvSpPr>
          <p:spPr>
            <a:xfrm>
              <a:off x="495300" y="1447372"/>
              <a:ext cx="8915400" cy="561975"/>
            </a:xfrm>
            <a:prstGeom prst="rect">
              <a:avLst/>
            </a:prstGeom>
            <a:noFill/>
            <a:ln>
              <a:noFill/>
            </a:ln>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ZA" altLang="en-US" sz="1400" dirty="0">
                <a:cs typeface="+mn-cs"/>
              </a:endParaRPr>
            </a:p>
          </p:txBody>
        </p:sp>
        <p:grpSp>
          <p:nvGrpSpPr>
            <p:cNvPr id="10" name="Group 9">
              <a:extLst>
                <a:ext uri="{FF2B5EF4-FFF2-40B4-BE49-F238E27FC236}">
                  <a16:creationId xmlns:a16="http://schemas.microsoft.com/office/drawing/2014/main" id="{8A2D1F19-F8E8-45C4-8D43-174C5BD6874F}"/>
                </a:ext>
              </a:extLst>
            </p:cNvPr>
            <p:cNvGrpSpPr/>
            <p:nvPr/>
          </p:nvGrpSpPr>
          <p:grpSpPr>
            <a:xfrm>
              <a:off x="200471" y="6260673"/>
              <a:ext cx="9577064" cy="357186"/>
              <a:chOff x="200471" y="5304062"/>
              <a:chExt cx="9577064" cy="357186"/>
            </a:xfrm>
          </p:grpSpPr>
          <p:sp>
            <p:nvSpPr>
              <p:cNvPr id="11" name="Rounded Rectangle 43">
                <a:extLst>
                  <a:ext uri="{FF2B5EF4-FFF2-40B4-BE49-F238E27FC236}">
                    <a16:creationId xmlns:a16="http://schemas.microsoft.com/office/drawing/2014/main" id="{BE591767-1641-40AC-B76E-55E26A80A0A5}"/>
                  </a:ext>
                </a:extLst>
              </p:cNvPr>
              <p:cNvSpPr/>
              <p:nvPr/>
            </p:nvSpPr>
            <p:spPr bwMode="auto">
              <a:xfrm>
                <a:off x="1768403" y="5340479"/>
                <a:ext cx="8009132" cy="260446"/>
              </a:xfrm>
              <a:prstGeom prst="roundRect">
                <a:avLst/>
              </a:prstGeom>
              <a:solidFill>
                <a:sysClr val="window" lastClr="FFFFFF">
                  <a:lumMod val="85000"/>
                </a:sys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Legal, procurement and human resources</a:t>
                </a:r>
              </a:p>
            </p:txBody>
          </p:sp>
          <p:sp>
            <p:nvSpPr>
              <p:cNvPr id="12" name="Rectangle: Rounded Corners 11">
                <a:extLst>
                  <a:ext uri="{FF2B5EF4-FFF2-40B4-BE49-F238E27FC236}">
                    <a16:creationId xmlns:a16="http://schemas.microsoft.com/office/drawing/2014/main" id="{71FF9EE0-B6D2-4698-B030-F886E9D44887}"/>
                  </a:ext>
                </a:extLst>
              </p:cNvPr>
              <p:cNvSpPr/>
              <p:nvPr/>
            </p:nvSpPr>
            <p:spPr bwMode="auto">
              <a:xfrm>
                <a:off x="200471" y="5304062"/>
                <a:ext cx="1260000" cy="357186"/>
              </a:xfrm>
              <a:prstGeom prst="roundRect">
                <a:avLst/>
              </a:prstGeom>
              <a:solidFill>
                <a:sysClr val="window" lastClr="FFFFFF">
                  <a:lumMod val="65000"/>
                </a:sys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Support services</a:t>
                </a:r>
                <a:endParaRPr lang="en-US" sz="1400" b="1" kern="0" dirty="0">
                  <a:solidFill>
                    <a:prstClr val="black"/>
                  </a:solidFill>
                  <a:latin typeface="Calibri" panose="020F0502020204030204"/>
                </a:endParaRPr>
              </a:p>
            </p:txBody>
          </p:sp>
          <p:sp>
            <p:nvSpPr>
              <p:cNvPr id="13" name="Left Brace 12">
                <a:extLst>
                  <a:ext uri="{FF2B5EF4-FFF2-40B4-BE49-F238E27FC236}">
                    <a16:creationId xmlns:a16="http://schemas.microsoft.com/office/drawing/2014/main" id="{D0683D55-C63C-4016-BA62-57997BFFC476}"/>
                  </a:ext>
                </a:extLst>
              </p:cNvPr>
              <p:cNvSpPr/>
              <p:nvPr/>
            </p:nvSpPr>
            <p:spPr bwMode="auto">
              <a:xfrm>
                <a:off x="1586368" y="5364387"/>
                <a:ext cx="72000" cy="236537"/>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grpSp>
        <p:grpSp>
          <p:nvGrpSpPr>
            <p:cNvPr id="14" name="Group 13">
              <a:extLst>
                <a:ext uri="{FF2B5EF4-FFF2-40B4-BE49-F238E27FC236}">
                  <a16:creationId xmlns:a16="http://schemas.microsoft.com/office/drawing/2014/main" id="{07F9B49A-7043-4E25-AC25-73EDC8399676}"/>
                </a:ext>
              </a:extLst>
            </p:cNvPr>
            <p:cNvGrpSpPr/>
            <p:nvPr/>
          </p:nvGrpSpPr>
          <p:grpSpPr>
            <a:xfrm>
              <a:off x="200471" y="2958049"/>
              <a:ext cx="9577063" cy="1571578"/>
              <a:chOff x="200471" y="2001438"/>
              <a:chExt cx="9577063" cy="1571578"/>
            </a:xfrm>
          </p:grpSpPr>
          <p:sp>
            <p:nvSpPr>
              <p:cNvPr id="15" name="Arrow: Pentagon 14">
                <a:extLst>
                  <a:ext uri="{FF2B5EF4-FFF2-40B4-BE49-F238E27FC236}">
                    <a16:creationId xmlns:a16="http://schemas.microsoft.com/office/drawing/2014/main" id="{318E9724-0C29-4CE7-9315-F02E7DD6B5FC}"/>
                  </a:ext>
                </a:extLst>
              </p:cNvPr>
              <p:cNvSpPr/>
              <p:nvPr/>
            </p:nvSpPr>
            <p:spPr bwMode="auto">
              <a:xfrm>
                <a:off x="1797558" y="2017561"/>
                <a:ext cx="7979976" cy="203200"/>
              </a:xfrm>
              <a:prstGeom prst="homePlate">
                <a:avLst/>
              </a:prstGeom>
              <a:solidFill>
                <a:schemeClr val="accent3"/>
              </a:solidFill>
              <a:ln w="12700" cap="flat" cmpd="sng" algn="ctr">
                <a:solidFill>
                  <a:sysClr val="windowText" lastClr="000000"/>
                </a:solidFill>
                <a:prstDash val="solid"/>
                <a:miter lim="800000"/>
              </a:ln>
              <a:effectLst/>
            </p:spPr>
            <p:txBody>
              <a:bodyPr anchor="ctr"/>
              <a:lstStyle/>
              <a:p>
                <a:pPr defTabSz="742676" eaLnBrk="1" fontAlgn="auto" hangingPunct="1">
                  <a:spcBef>
                    <a:spcPts val="0"/>
                  </a:spcBef>
                  <a:spcAft>
                    <a:spcPts val="0"/>
                  </a:spcAft>
                  <a:defRPr/>
                </a:pPr>
                <a:r>
                  <a:rPr lang="en-ZA" sz="1400" kern="0" dirty="0">
                    <a:solidFill>
                      <a:prstClr val="black"/>
                    </a:solidFill>
                    <a:latin typeface="Calibri" panose="020F0502020204030204"/>
                  </a:rPr>
                  <a:t>Property Rates</a:t>
                </a:r>
                <a:endParaRPr lang="en-US" sz="1400" kern="0"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23BCD9BF-C642-4B47-AB88-B1C9629D0C59}"/>
                  </a:ext>
                </a:extLst>
              </p:cNvPr>
              <p:cNvSpPr/>
              <p:nvPr/>
            </p:nvSpPr>
            <p:spPr bwMode="auto">
              <a:xfrm>
                <a:off x="530730" y="2001438"/>
                <a:ext cx="872331" cy="235446"/>
              </a:xfrm>
              <a:prstGeom prst="roundRect">
                <a:avLst/>
              </a:prstGeom>
              <a:solidFill>
                <a:schemeClr val="accent3"/>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Land based</a:t>
                </a:r>
                <a:endParaRPr lang="en-US" sz="1400" b="1" kern="0" dirty="0">
                  <a:solidFill>
                    <a:prstClr val="black"/>
                  </a:solidFill>
                  <a:latin typeface="Calibri" panose="020F0502020204030204"/>
                </a:endParaRPr>
              </a:p>
            </p:txBody>
          </p:sp>
          <p:sp>
            <p:nvSpPr>
              <p:cNvPr id="17" name="Left Brace 16">
                <a:extLst>
                  <a:ext uri="{FF2B5EF4-FFF2-40B4-BE49-F238E27FC236}">
                    <a16:creationId xmlns:a16="http://schemas.microsoft.com/office/drawing/2014/main" id="{8C4E49A5-AADC-4343-ACA1-100AA5FFEE47}"/>
                  </a:ext>
                </a:extLst>
              </p:cNvPr>
              <p:cNvSpPr/>
              <p:nvPr/>
            </p:nvSpPr>
            <p:spPr bwMode="auto">
              <a:xfrm>
                <a:off x="1549793" y="2011161"/>
                <a:ext cx="72000" cy="216000"/>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grpSp>
            <p:nvGrpSpPr>
              <p:cNvPr id="18" name="Group 17">
                <a:extLst>
                  <a:ext uri="{FF2B5EF4-FFF2-40B4-BE49-F238E27FC236}">
                    <a16:creationId xmlns:a16="http://schemas.microsoft.com/office/drawing/2014/main" id="{DB298F38-32ED-43B3-9423-8C5F613AA9B1}"/>
                  </a:ext>
                </a:extLst>
              </p:cNvPr>
              <p:cNvGrpSpPr/>
              <p:nvPr/>
            </p:nvGrpSpPr>
            <p:grpSpPr>
              <a:xfrm>
                <a:off x="200471" y="2024936"/>
                <a:ext cx="9577063" cy="1548080"/>
                <a:chOff x="235362" y="3321080"/>
                <a:chExt cx="9428920" cy="1548080"/>
              </a:xfrm>
            </p:grpSpPr>
            <p:sp>
              <p:nvSpPr>
                <p:cNvPr id="19" name="Rounded Rectangle 6">
                  <a:extLst>
                    <a:ext uri="{FF2B5EF4-FFF2-40B4-BE49-F238E27FC236}">
                      <a16:creationId xmlns:a16="http://schemas.microsoft.com/office/drawing/2014/main" id="{D7EB1C18-2CDD-4107-8B45-81C241F3C6D7}"/>
                    </a:ext>
                  </a:extLst>
                </p:cNvPr>
                <p:cNvSpPr/>
                <p:nvPr/>
              </p:nvSpPr>
              <p:spPr bwMode="auto">
                <a:xfrm>
                  <a:off x="1807744" y="4650085"/>
                  <a:ext cx="7821613" cy="219075"/>
                </a:xfrm>
                <a:prstGeom prst="homePlate">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Borrowing and grants</a:t>
                  </a:r>
                </a:p>
              </p:txBody>
            </p:sp>
            <p:sp>
              <p:nvSpPr>
                <p:cNvPr id="20" name="Arrow: Pentagon 19">
                  <a:extLst>
                    <a:ext uri="{FF2B5EF4-FFF2-40B4-BE49-F238E27FC236}">
                      <a16:creationId xmlns:a16="http://schemas.microsoft.com/office/drawing/2014/main" id="{8BADE048-4FC9-4E3A-9E40-066E33549873}"/>
                    </a:ext>
                  </a:extLst>
                </p:cNvPr>
                <p:cNvSpPr/>
                <p:nvPr/>
              </p:nvSpPr>
              <p:spPr bwMode="auto">
                <a:xfrm>
                  <a:off x="1807744" y="3567411"/>
                  <a:ext cx="7856538" cy="203200"/>
                </a:xfrm>
                <a:prstGeom prst="homePlate">
                  <a:avLst/>
                </a:prstGeom>
                <a:solidFill>
                  <a:srgbClr val="70AD47">
                    <a:lumMod val="60000"/>
                    <a:lumOff val="40000"/>
                  </a:srgbClr>
                </a:solidFill>
                <a:ln w="12700" cap="flat" cmpd="sng" algn="ctr">
                  <a:solidFill>
                    <a:sysClr val="windowText" lastClr="000000"/>
                  </a:solidFill>
                  <a:prstDash val="solid"/>
                  <a:miter lim="800000"/>
                </a:ln>
                <a:effectLst/>
              </p:spPr>
              <p:txBody>
                <a:bodyPr anchor="ctr"/>
                <a:lstStyle/>
                <a:p>
                  <a:pPr defTabSz="742676" eaLnBrk="1" fontAlgn="auto" hangingPunct="1">
                    <a:spcBef>
                      <a:spcPts val="0"/>
                    </a:spcBef>
                    <a:spcAft>
                      <a:spcPts val="0"/>
                    </a:spcAft>
                    <a:defRPr/>
                  </a:pPr>
                  <a:r>
                    <a:rPr lang="en-ZA" sz="1400" kern="0" dirty="0">
                      <a:solidFill>
                        <a:prstClr val="black"/>
                      </a:solidFill>
                      <a:latin typeface="Calibri" panose="020F0502020204030204"/>
                    </a:rPr>
                    <a:t>Water and sanitation</a:t>
                  </a:r>
                  <a:endParaRPr lang="en-US" sz="1400" kern="0" dirty="0">
                    <a:solidFill>
                      <a:prstClr val="black"/>
                    </a:solidFill>
                    <a:latin typeface="Calibri" panose="020F0502020204030204"/>
                  </a:endParaRPr>
                </a:p>
              </p:txBody>
            </p:sp>
            <p:sp>
              <p:nvSpPr>
                <p:cNvPr id="21" name="Arrow: Pentagon 20">
                  <a:extLst>
                    <a:ext uri="{FF2B5EF4-FFF2-40B4-BE49-F238E27FC236}">
                      <a16:creationId xmlns:a16="http://schemas.microsoft.com/office/drawing/2014/main" id="{19E41A1F-67B2-454F-BA76-61296278E364}"/>
                    </a:ext>
                  </a:extLst>
                </p:cNvPr>
                <p:cNvSpPr/>
                <p:nvPr/>
              </p:nvSpPr>
              <p:spPr bwMode="auto">
                <a:xfrm>
                  <a:off x="1807744" y="3837285"/>
                  <a:ext cx="7856538" cy="201613"/>
                </a:xfrm>
                <a:prstGeom prst="homePlate">
                  <a:avLst/>
                </a:prstGeom>
                <a:solidFill>
                  <a:srgbClr val="70AD47">
                    <a:lumMod val="60000"/>
                    <a:lumOff val="40000"/>
                  </a:srgbClr>
                </a:solidFill>
                <a:ln w="12700" cap="flat" cmpd="sng" algn="ctr">
                  <a:solidFill>
                    <a:sysClr val="windowText" lastClr="000000"/>
                  </a:solidFill>
                  <a:prstDash val="solid"/>
                  <a:miter lim="800000"/>
                </a:ln>
                <a:effectLst/>
              </p:spPr>
              <p:txBody>
                <a:bodyPr anchor="ctr"/>
                <a:lstStyle/>
                <a:p>
                  <a:pPr defTabSz="742676" eaLnBrk="1" fontAlgn="auto" hangingPunct="1">
                    <a:spcBef>
                      <a:spcPts val="0"/>
                    </a:spcBef>
                    <a:spcAft>
                      <a:spcPts val="0"/>
                    </a:spcAft>
                    <a:defRPr/>
                  </a:pPr>
                  <a:r>
                    <a:rPr lang="en-ZA" sz="1400" kern="0" dirty="0">
                      <a:solidFill>
                        <a:prstClr val="black"/>
                      </a:solidFill>
                      <a:latin typeface="Calibri" panose="020F0502020204030204"/>
                    </a:rPr>
                    <a:t>Electricity</a:t>
                  </a:r>
                  <a:endParaRPr lang="en-US" sz="1400" kern="0" dirty="0">
                    <a:solidFill>
                      <a:prstClr val="black"/>
                    </a:solidFill>
                    <a:latin typeface="Calibri" panose="020F0502020204030204"/>
                  </a:endParaRPr>
                </a:p>
              </p:txBody>
            </p:sp>
            <p:sp>
              <p:nvSpPr>
                <p:cNvPr id="22" name="Rounded Rectangle 49">
                  <a:extLst>
                    <a:ext uri="{FF2B5EF4-FFF2-40B4-BE49-F238E27FC236}">
                      <a16:creationId xmlns:a16="http://schemas.microsoft.com/office/drawing/2014/main" id="{281D51E0-211C-4148-8A62-23C8DEE9C8ED}"/>
                    </a:ext>
                  </a:extLst>
                </p:cNvPr>
                <p:cNvSpPr/>
                <p:nvPr/>
              </p:nvSpPr>
              <p:spPr bwMode="auto">
                <a:xfrm>
                  <a:off x="1807744" y="4108748"/>
                  <a:ext cx="7856538" cy="200025"/>
                </a:xfrm>
                <a:prstGeom prst="homePlate">
                  <a:avLst/>
                </a:prstGeom>
                <a:solidFill>
                  <a:srgbClr val="70AD47">
                    <a:lumMod val="60000"/>
                    <a:lumOff val="4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Solid waste</a:t>
                  </a:r>
                </a:p>
              </p:txBody>
            </p:sp>
            <p:sp>
              <p:nvSpPr>
                <p:cNvPr id="23" name="Rounded Rectangle 6">
                  <a:extLst>
                    <a:ext uri="{FF2B5EF4-FFF2-40B4-BE49-F238E27FC236}">
                      <a16:creationId xmlns:a16="http://schemas.microsoft.com/office/drawing/2014/main" id="{43C4EB40-4902-4C1D-A08A-6B61DBF1806F}"/>
                    </a:ext>
                  </a:extLst>
                </p:cNvPr>
                <p:cNvSpPr/>
                <p:nvPr/>
              </p:nvSpPr>
              <p:spPr bwMode="auto">
                <a:xfrm>
                  <a:off x="1807744" y="4391323"/>
                  <a:ext cx="7856538" cy="201611"/>
                </a:xfrm>
                <a:prstGeom prst="homePlate">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Sundry revenue</a:t>
                  </a:r>
                </a:p>
              </p:txBody>
            </p:sp>
            <p:sp>
              <p:nvSpPr>
                <p:cNvPr id="24" name="Rectangle: Rounded Corners 23">
                  <a:extLst>
                    <a:ext uri="{FF2B5EF4-FFF2-40B4-BE49-F238E27FC236}">
                      <a16:creationId xmlns:a16="http://schemas.microsoft.com/office/drawing/2014/main" id="{59787BD0-4568-4272-86A9-0A15FDD06ED7}"/>
                    </a:ext>
                  </a:extLst>
                </p:cNvPr>
                <p:cNvSpPr/>
                <p:nvPr/>
              </p:nvSpPr>
              <p:spPr bwMode="auto">
                <a:xfrm>
                  <a:off x="554036" y="3616624"/>
                  <a:ext cx="858837" cy="673099"/>
                </a:xfrm>
                <a:prstGeom prst="roundRect">
                  <a:avLst>
                    <a:gd name="adj" fmla="val 9517"/>
                  </a:avLst>
                </a:prstGeom>
                <a:solidFill>
                  <a:srgbClr val="70AD47">
                    <a:lumMod val="60000"/>
                    <a:lumOff val="40000"/>
                  </a:srgb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Trading services</a:t>
                  </a:r>
                  <a:endParaRPr lang="en-US" sz="1400" b="1" kern="0" dirty="0">
                    <a:solidFill>
                      <a:prstClr val="black"/>
                    </a:solidFill>
                    <a:latin typeface="Calibri" panose="020F0502020204030204"/>
                  </a:endParaRPr>
                </a:p>
              </p:txBody>
            </p:sp>
            <p:sp>
              <p:nvSpPr>
                <p:cNvPr id="25" name="Left Brace 24">
                  <a:extLst>
                    <a:ext uri="{FF2B5EF4-FFF2-40B4-BE49-F238E27FC236}">
                      <a16:creationId xmlns:a16="http://schemas.microsoft.com/office/drawing/2014/main" id="{9528BA57-97F7-44B1-9BC5-5A311EF70C71}"/>
                    </a:ext>
                  </a:extLst>
                </p:cNvPr>
                <p:cNvSpPr/>
                <p:nvPr/>
              </p:nvSpPr>
              <p:spPr bwMode="auto">
                <a:xfrm>
                  <a:off x="1557336" y="3595986"/>
                  <a:ext cx="70886" cy="673099"/>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sp>
              <p:nvSpPr>
                <p:cNvPr id="26" name="Rectangle: Rounded Corners 25">
                  <a:extLst>
                    <a:ext uri="{FF2B5EF4-FFF2-40B4-BE49-F238E27FC236}">
                      <a16:creationId xmlns:a16="http://schemas.microsoft.com/office/drawing/2014/main" id="{FA8EFB74-6B57-422B-BB5E-1B236AF25411}"/>
                    </a:ext>
                  </a:extLst>
                </p:cNvPr>
                <p:cNvSpPr/>
                <p:nvPr/>
              </p:nvSpPr>
              <p:spPr bwMode="auto">
                <a:xfrm>
                  <a:off x="554036" y="4423073"/>
                  <a:ext cx="858837" cy="436562"/>
                </a:xfrm>
                <a:prstGeom prst="roundRect">
                  <a:avLst/>
                </a:prstGeom>
                <a:solidFill>
                  <a:srgbClr val="70AD47">
                    <a:lumMod val="40000"/>
                    <a:lumOff val="60000"/>
                  </a:srgb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Other sources</a:t>
                  </a:r>
                  <a:endParaRPr lang="en-US" sz="1400" b="1" kern="0" dirty="0">
                    <a:solidFill>
                      <a:prstClr val="black"/>
                    </a:solidFill>
                    <a:latin typeface="Calibri" panose="020F0502020204030204"/>
                  </a:endParaRPr>
                </a:p>
              </p:txBody>
            </p:sp>
            <p:sp>
              <p:nvSpPr>
                <p:cNvPr id="27" name="Left Brace 26">
                  <a:extLst>
                    <a:ext uri="{FF2B5EF4-FFF2-40B4-BE49-F238E27FC236}">
                      <a16:creationId xmlns:a16="http://schemas.microsoft.com/office/drawing/2014/main" id="{5A4865A7-A047-476A-A44A-53776DDC9575}"/>
                    </a:ext>
                  </a:extLst>
                </p:cNvPr>
                <p:cNvSpPr/>
                <p:nvPr/>
              </p:nvSpPr>
              <p:spPr bwMode="auto">
                <a:xfrm>
                  <a:off x="1558923" y="4402435"/>
                  <a:ext cx="70886" cy="439738"/>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sp>
              <p:nvSpPr>
                <p:cNvPr id="28" name="Rounded Rectangle 43">
                  <a:extLst>
                    <a:ext uri="{FF2B5EF4-FFF2-40B4-BE49-F238E27FC236}">
                      <a16:creationId xmlns:a16="http://schemas.microsoft.com/office/drawing/2014/main" id="{A943F987-EB8D-44A8-B61B-E20BEF0B61F8}"/>
                    </a:ext>
                  </a:extLst>
                </p:cNvPr>
                <p:cNvSpPr/>
                <p:nvPr/>
              </p:nvSpPr>
              <p:spPr bwMode="auto">
                <a:xfrm rot="5400000">
                  <a:off x="-407235" y="3963677"/>
                  <a:ext cx="1537194" cy="252000"/>
                </a:xfrm>
                <a:prstGeom prst="roundRect">
                  <a:avLst/>
                </a:prstGeom>
                <a:solidFill>
                  <a:srgbClr val="DAEFC3"/>
                </a:solidFill>
                <a:ln w="12700" cap="flat" cmpd="sng" algn="ctr">
                  <a:solidFill>
                    <a:srgbClr val="4472C4">
                      <a:shade val="50000"/>
                    </a:srgbClr>
                  </a:solidFill>
                  <a:prstDash val="solid"/>
                  <a:miter lim="800000"/>
                </a:ln>
                <a:effectLst/>
              </p:spPr>
              <p:txBody>
                <a:bodyPr lIns="36000" rIns="36000"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Revenue sources</a:t>
                  </a:r>
                  <a:endParaRPr lang="en-US" sz="1400" b="1" kern="0" dirty="0">
                    <a:solidFill>
                      <a:prstClr val="black"/>
                    </a:solidFill>
                    <a:latin typeface="Calibri" panose="020F0502020204030204"/>
                  </a:endParaRPr>
                </a:p>
              </p:txBody>
            </p:sp>
          </p:grpSp>
        </p:grpSp>
        <p:grpSp>
          <p:nvGrpSpPr>
            <p:cNvPr id="29" name="Group 28">
              <a:extLst>
                <a:ext uri="{FF2B5EF4-FFF2-40B4-BE49-F238E27FC236}">
                  <a16:creationId xmlns:a16="http://schemas.microsoft.com/office/drawing/2014/main" id="{A5291995-70D5-4D51-9145-04A56ABE409C}"/>
                </a:ext>
              </a:extLst>
            </p:cNvPr>
            <p:cNvGrpSpPr/>
            <p:nvPr/>
          </p:nvGrpSpPr>
          <p:grpSpPr>
            <a:xfrm>
              <a:off x="200472" y="4961675"/>
              <a:ext cx="9577063" cy="1219199"/>
              <a:chOff x="200472" y="4005064"/>
              <a:chExt cx="9577063" cy="1219199"/>
            </a:xfrm>
          </p:grpSpPr>
          <p:sp>
            <p:nvSpPr>
              <p:cNvPr id="30" name="Rounded Rectangle 55">
                <a:extLst>
                  <a:ext uri="{FF2B5EF4-FFF2-40B4-BE49-F238E27FC236}">
                    <a16:creationId xmlns:a16="http://schemas.microsoft.com/office/drawing/2014/main" id="{0055CD6E-3BA3-4F4A-9C73-C06D9E7228DC}"/>
                  </a:ext>
                </a:extLst>
              </p:cNvPr>
              <p:cNvSpPr/>
              <p:nvPr/>
            </p:nvSpPr>
            <p:spPr bwMode="auto">
              <a:xfrm>
                <a:off x="1768402" y="4982963"/>
                <a:ext cx="7997775" cy="203200"/>
              </a:xfrm>
              <a:prstGeom prst="homePlate">
                <a:avLst/>
              </a:prstGeom>
              <a:solidFill>
                <a:srgbClr val="FFC000">
                  <a:lumMod val="60000"/>
                  <a:lumOff val="4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Indigent management</a:t>
                </a:r>
              </a:p>
            </p:txBody>
          </p:sp>
          <p:sp>
            <p:nvSpPr>
              <p:cNvPr id="31" name="Rounded Rectangle 6">
                <a:extLst>
                  <a:ext uri="{FF2B5EF4-FFF2-40B4-BE49-F238E27FC236}">
                    <a16:creationId xmlns:a16="http://schemas.microsoft.com/office/drawing/2014/main" id="{7D28A5AD-BA7D-412F-A406-A5488443FA93}"/>
                  </a:ext>
                </a:extLst>
              </p:cNvPr>
              <p:cNvSpPr/>
              <p:nvPr/>
            </p:nvSpPr>
            <p:spPr bwMode="auto">
              <a:xfrm>
                <a:off x="1771648" y="4257475"/>
                <a:ext cx="7996152" cy="203200"/>
              </a:xfrm>
              <a:prstGeom prst="homePlate">
                <a:avLst/>
              </a:prstGeom>
              <a:solidFill>
                <a:srgbClr val="FFC000">
                  <a:lumMod val="60000"/>
                  <a:lumOff val="4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Billing, collections and payment receipting</a:t>
                </a:r>
              </a:p>
            </p:txBody>
          </p:sp>
          <p:sp>
            <p:nvSpPr>
              <p:cNvPr id="32" name="Rounded Rectangle 55">
                <a:extLst>
                  <a:ext uri="{FF2B5EF4-FFF2-40B4-BE49-F238E27FC236}">
                    <a16:creationId xmlns:a16="http://schemas.microsoft.com/office/drawing/2014/main" id="{54C6040B-7158-4FCA-ABC3-F2DCE0F190A9}"/>
                  </a:ext>
                </a:extLst>
              </p:cNvPr>
              <p:cNvSpPr/>
              <p:nvPr/>
            </p:nvSpPr>
            <p:spPr bwMode="auto">
              <a:xfrm>
                <a:off x="1771648" y="4500363"/>
                <a:ext cx="7996152" cy="201611"/>
              </a:xfrm>
              <a:prstGeom prst="homePlate">
                <a:avLst/>
              </a:prstGeom>
              <a:solidFill>
                <a:srgbClr val="FFC000">
                  <a:lumMod val="60000"/>
                  <a:lumOff val="4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Credit control and debt collection</a:t>
                </a:r>
              </a:p>
            </p:txBody>
          </p:sp>
          <p:sp>
            <p:nvSpPr>
              <p:cNvPr id="33" name="Rounded Rectangle 6">
                <a:extLst>
                  <a:ext uri="{FF2B5EF4-FFF2-40B4-BE49-F238E27FC236}">
                    <a16:creationId xmlns:a16="http://schemas.microsoft.com/office/drawing/2014/main" id="{9375F22A-4177-4104-8258-51A35B906C99}"/>
                  </a:ext>
                </a:extLst>
              </p:cNvPr>
              <p:cNvSpPr/>
              <p:nvPr/>
            </p:nvSpPr>
            <p:spPr bwMode="auto">
              <a:xfrm>
                <a:off x="1783006" y="4005064"/>
                <a:ext cx="7994529" cy="201611"/>
              </a:xfrm>
              <a:prstGeom prst="homePlate">
                <a:avLst/>
              </a:prstGeom>
              <a:solidFill>
                <a:srgbClr val="FFC000">
                  <a:lumMod val="60000"/>
                  <a:lumOff val="4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Budgeting and tariffs, </a:t>
                </a:r>
              </a:p>
            </p:txBody>
          </p:sp>
          <p:sp>
            <p:nvSpPr>
              <p:cNvPr id="34" name="Rounded Rectangle 55">
                <a:extLst>
                  <a:ext uri="{FF2B5EF4-FFF2-40B4-BE49-F238E27FC236}">
                    <a16:creationId xmlns:a16="http://schemas.microsoft.com/office/drawing/2014/main" id="{B2B24E2E-F773-446D-9152-29070866060B}"/>
                  </a:ext>
                </a:extLst>
              </p:cNvPr>
              <p:cNvSpPr/>
              <p:nvPr/>
            </p:nvSpPr>
            <p:spPr bwMode="auto">
              <a:xfrm>
                <a:off x="1768402" y="4741663"/>
                <a:ext cx="7997775" cy="203200"/>
              </a:xfrm>
              <a:prstGeom prst="homePlate">
                <a:avLst/>
              </a:prstGeom>
              <a:solidFill>
                <a:srgbClr val="FFC000">
                  <a:lumMod val="60000"/>
                  <a:lumOff val="4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Refunds and clearances</a:t>
                </a:r>
              </a:p>
            </p:txBody>
          </p:sp>
          <p:sp>
            <p:nvSpPr>
              <p:cNvPr id="35" name="Rectangle: Rounded Corners 34">
                <a:extLst>
                  <a:ext uri="{FF2B5EF4-FFF2-40B4-BE49-F238E27FC236}">
                    <a16:creationId xmlns:a16="http://schemas.microsoft.com/office/drawing/2014/main" id="{50B1FB2C-F33D-4BA3-B0F6-BEC1E5730D56}"/>
                  </a:ext>
                </a:extLst>
              </p:cNvPr>
              <p:cNvSpPr/>
              <p:nvPr/>
            </p:nvSpPr>
            <p:spPr bwMode="auto">
              <a:xfrm>
                <a:off x="200472" y="4070150"/>
                <a:ext cx="1260000" cy="1154113"/>
              </a:xfrm>
              <a:prstGeom prst="roundRect">
                <a:avLst>
                  <a:gd name="adj" fmla="val 6067"/>
                </a:avLst>
              </a:prstGeom>
              <a:solidFill>
                <a:srgbClr val="FFC000">
                  <a:lumMod val="75000"/>
                </a:srgb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Finance functions</a:t>
                </a:r>
                <a:endParaRPr lang="en-US" sz="1400" b="1" kern="0" dirty="0">
                  <a:solidFill>
                    <a:prstClr val="black"/>
                  </a:solidFill>
                  <a:latin typeface="Calibri" panose="020F0502020204030204"/>
                </a:endParaRPr>
              </a:p>
            </p:txBody>
          </p:sp>
          <p:sp>
            <p:nvSpPr>
              <p:cNvPr id="36" name="Left Brace 35">
                <a:extLst>
                  <a:ext uri="{FF2B5EF4-FFF2-40B4-BE49-F238E27FC236}">
                    <a16:creationId xmlns:a16="http://schemas.microsoft.com/office/drawing/2014/main" id="{09B23DA3-9964-42CB-ABAD-9DB0674C44C9}"/>
                  </a:ext>
                </a:extLst>
              </p:cNvPr>
              <p:cNvSpPr/>
              <p:nvPr/>
            </p:nvSpPr>
            <p:spPr bwMode="auto">
              <a:xfrm>
                <a:off x="1537994" y="4049514"/>
                <a:ext cx="72000" cy="1155699"/>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D77E4270-6075-465B-841B-7AC7B9FB7674}"/>
                </a:ext>
              </a:extLst>
            </p:cNvPr>
            <p:cNvGrpSpPr/>
            <p:nvPr/>
          </p:nvGrpSpPr>
          <p:grpSpPr>
            <a:xfrm>
              <a:off x="200472" y="1246899"/>
              <a:ext cx="9577062" cy="1612452"/>
              <a:chOff x="200472" y="290288"/>
              <a:chExt cx="9577062" cy="1612452"/>
            </a:xfrm>
          </p:grpSpPr>
          <p:sp>
            <p:nvSpPr>
              <p:cNvPr id="41" name="Rounded Rectangle 2">
                <a:extLst>
                  <a:ext uri="{FF2B5EF4-FFF2-40B4-BE49-F238E27FC236}">
                    <a16:creationId xmlns:a16="http://schemas.microsoft.com/office/drawing/2014/main" id="{7B869DB2-3D42-4FB1-BD92-B7DC78983F86}"/>
                  </a:ext>
                </a:extLst>
              </p:cNvPr>
              <p:cNvSpPr/>
              <p:nvPr/>
            </p:nvSpPr>
            <p:spPr bwMode="auto">
              <a:xfrm>
                <a:off x="285876" y="290288"/>
                <a:ext cx="9491658" cy="542857"/>
              </a:xfrm>
              <a:prstGeom prst="leftRightArrow">
                <a:avLst>
                  <a:gd name="adj1" fmla="val 68824"/>
                  <a:gd name="adj2" fmla="val 50000"/>
                </a:avLst>
              </a:prstGeom>
              <a:solidFill>
                <a:srgbClr val="4472C4"/>
              </a:solidFill>
              <a:ln w="12700" cap="flat" cmpd="sng" algn="ctr">
                <a:solidFill>
                  <a:srgbClr val="2F1444"/>
                </a:solidFill>
                <a:prstDash val="solid"/>
                <a:miter lim="800000"/>
              </a:ln>
              <a:effectLst/>
            </p:spPr>
            <p:txBody>
              <a:bodyPr anchor="ctr"/>
              <a:lstStyle/>
              <a:p>
                <a:pPr algn="ctr" defTabSz="742676" eaLnBrk="1" fontAlgn="auto" hangingPunct="1">
                  <a:spcBef>
                    <a:spcPts val="0"/>
                  </a:spcBef>
                  <a:spcAft>
                    <a:spcPts val="0"/>
                  </a:spcAft>
                  <a:defRPr/>
                </a:pPr>
                <a:r>
                  <a:rPr lang="en-US" sz="1400" b="1" kern="0" dirty="0">
                    <a:solidFill>
                      <a:prstClr val="black"/>
                    </a:solidFill>
                    <a:latin typeface="Calibri" panose="020F0502020204030204"/>
                  </a:rPr>
                  <a:t>Integrated Revenue Management</a:t>
                </a:r>
              </a:p>
            </p:txBody>
          </p:sp>
          <p:sp>
            <p:nvSpPr>
              <p:cNvPr id="38" name="Rounded Rectangle 38">
                <a:extLst>
                  <a:ext uri="{FF2B5EF4-FFF2-40B4-BE49-F238E27FC236}">
                    <a16:creationId xmlns:a16="http://schemas.microsoft.com/office/drawing/2014/main" id="{96B829E2-4B89-4B98-9DC5-14E73EE2C4A4}"/>
                  </a:ext>
                </a:extLst>
              </p:cNvPr>
              <p:cNvSpPr/>
              <p:nvPr/>
            </p:nvSpPr>
            <p:spPr bwMode="auto">
              <a:xfrm>
                <a:off x="1819957" y="1189372"/>
                <a:ext cx="7949768" cy="202680"/>
              </a:xfrm>
              <a:prstGeom prst="homePlate">
                <a:avLst/>
              </a:prstGeom>
              <a:solidFill>
                <a:srgbClr val="FFC000">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L/T financial plan, IDP, SDBIP, Infrastructure masterplans </a:t>
                </a:r>
              </a:p>
            </p:txBody>
          </p:sp>
          <p:sp>
            <p:nvSpPr>
              <p:cNvPr id="39" name="Rounded Rectangle 38">
                <a:extLst>
                  <a:ext uri="{FF2B5EF4-FFF2-40B4-BE49-F238E27FC236}">
                    <a16:creationId xmlns:a16="http://schemas.microsoft.com/office/drawing/2014/main" id="{AA9A7D0E-373C-4891-8EA6-C21ABDEC4A65}"/>
                  </a:ext>
                </a:extLst>
              </p:cNvPr>
              <p:cNvSpPr/>
              <p:nvPr/>
            </p:nvSpPr>
            <p:spPr bwMode="auto">
              <a:xfrm>
                <a:off x="1819957" y="1451099"/>
                <a:ext cx="7949767" cy="201084"/>
              </a:xfrm>
              <a:prstGeom prst="homePlate">
                <a:avLst/>
              </a:prstGeom>
              <a:solidFill>
                <a:srgbClr val="FFC000">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Town planning</a:t>
                </a:r>
              </a:p>
            </p:txBody>
          </p:sp>
          <p:sp>
            <p:nvSpPr>
              <p:cNvPr id="40" name="Rounded Rectangle 6">
                <a:extLst>
                  <a:ext uri="{FF2B5EF4-FFF2-40B4-BE49-F238E27FC236}">
                    <a16:creationId xmlns:a16="http://schemas.microsoft.com/office/drawing/2014/main" id="{E5404177-C335-4371-9B57-F7DF6539B460}"/>
                  </a:ext>
                </a:extLst>
              </p:cNvPr>
              <p:cNvSpPr/>
              <p:nvPr/>
            </p:nvSpPr>
            <p:spPr bwMode="auto">
              <a:xfrm>
                <a:off x="1819957" y="1693675"/>
                <a:ext cx="7949767" cy="204275"/>
              </a:xfrm>
              <a:prstGeom prst="homePlate">
                <a:avLst/>
              </a:prstGeom>
              <a:solidFill>
                <a:srgbClr val="FFC000">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Valuations</a:t>
                </a:r>
              </a:p>
            </p:txBody>
          </p:sp>
          <p:sp>
            <p:nvSpPr>
              <p:cNvPr id="42" name="Rectangle: Rounded Corners 41">
                <a:extLst>
                  <a:ext uri="{FF2B5EF4-FFF2-40B4-BE49-F238E27FC236}">
                    <a16:creationId xmlns:a16="http://schemas.microsoft.com/office/drawing/2014/main" id="{493F942E-FB24-4D22-BA16-88A417D8912C}"/>
                  </a:ext>
                </a:extLst>
              </p:cNvPr>
              <p:cNvSpPr/>
              <p:nvPr/>
            </p:nvSpPr>
            <p:spPr bwMode="auto">
              <a:xfrm>
                <a:off x="200472" y="1449504"/>
                <a:ext cx="1260000" cy="453236"/>
              </a:xfrm>
              <a:prstGeom prst="roundRect">
                <a:avLst/>
              </a:prstGeom>
              <a:solidFill>
                <a:srgbClr val="FFC000">
                  <a:lumMod val="60000"/>
                  <a:lumOff val="40000"/>
                </a:srgb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Spatial planning</a:t>
                </a:r>
                <a:endParaRPr lang="en-US" sz="1400" b="1" kern="0" dirty="0">
                  <a:solidFill>
                    <a:prstClr val="black"/>
                  </a:solidFill>
                  <a:latin typeface="Calibri" panose="020F0502020204030204"/>
                </a:endParaRPr>
              </a:p>
            </p:txBody>
          </p:sp>
          <p:sp>
            <p:nvSpPr>
              <p:cNvPr id="43" name="Left Brace 42">
                <a:extLst>
                  <a:ext uri="{FF2B5EF4-FFF2-40B4-BE49-F238E27FC236}">
                    <a16:creationId xmlns:a16="http://schemas.microsoft.com/office/drawing/2014/main" id="{20861E2D-EEEB-46EB-83DD-AFF78A65B766}"/>
                  </a:ext>
                </a:extLst>
              </p:cNvPr>
              <p:cNvSpPr/>
              <p:nvPr/>
            </p:nvSpPr>
            <p:spPr bwMode="auto">
              <a:xfrm>
                <a:off x="1566483" y="1449503"/>
                <a:ext cx="72000" cy="440469"/>
              </a:xfrm>
              <a:prstGeom prst="leftBrace">
                <a:avLst>
                  <a:gd name="adj1" fmla="val 78765"/>
                  <a:gd name="adj2" fmla="val 50000"/>
                </a:avLst>
              </a:prstGeom>
              <a:noFill/>
              <a:ln w="6350" cap="flat" cmpd="sng" algn="ctr">
                <a:solidFill>
                  <a:sysClr val="windowText" lastClr="000000"/>
                </a:solidFill>
                <a:prstDash val="solid"/>
                <a:miter lim="800000"/>
              </a:ln>
              <a:effectLst/>
            </p:spPr>
            <p:txBody>
              <a:bodyPr anchor="ctr"/>
              <a:lstStyle/>
              <a:p>
                <a:pPr algn="ctr" defTabSz="742676" eaLnBrk="1" fontAlgn="auto" hangingPunct="1">
                  <a:spcBef>
                    <a:spcPts val="0"/>
                  </a:spcBef>
                  <a:spcAft>
                    <a:spcPts val="0"/>
                  </a:spcAft>
                  <a:defRPr/>
                </a:pPr>
                <a:endParaRPr lang="en-US" sz="1400" kern="0" dirty="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3563C34B-AB8A-4BF8-A410-265D7F314235}"/>
                  </a:ext>
                </a:extLst>
              </p:cNvPr>
              <p:cNvSpPr/>
              <p:nvPr/>
            </p:nvSpPr>
            <p:spPr bwMode="auto">
              <a:xfrm>
                <a:off x="200472" y="1144686"/>
                <a:ext cx="1260000" cy="247365"/>
              </a:xfrm>
              <a:prstGeom prst="roundRect">
                <a:avLst/>
              </a:prstGeom>
              <a:solidFill>
                <a:srgbClr val="FFC000">
                  <a:lumMod val="60000"/>
                  <a:lumOff val="40000"/>
                </a:srgbClr>
              </a:solidFill>
              <a:ln w="12700" cap="flat" cmpd="sng" algn="ctr">
                <a:solidFill>
                  <a:srgbClr val="4472C4">
                    <a:shade val="50000"/>
                  </a:srgbClr>
                </a:solidFill>
                <a:prstDash val="solid"/>
                <a:miter lim="800000"/>
              </a:ln>
              <a:effectLst/>
            </p:spPr>
            <p:txBody>
              <a:bodyPr lIns="36000" rIns="36000" anchor="ctr"/>
              <a:lstStyle/>
              <a:p>
                <a:pPr algn="ctr" defTabSz="742676" eaLnBrk="1" fontAlgn="auto" hangingPunct="1">
                  <a:spcBef>
                    <a:spcPts val="0"/>
                  </a:spcBef>
                  <a:spcAft>
                    <a:spcPts val="0"/>
                  </a:spcAft>
                  <a:defRPr/>
                </a:pPr>
                <a:r>
                  <a:rPr lang="en-ZA" sz="1400" b="1" kern="0" dirty="0">
                    <a:solidFill>
                      <a:prstClr val="black"/>
                    </a:solidFill>
                    <a:latin typeface="Calibri" panose="020F0502020204030204"/>
                  </a:rPr>
                  <a:t>Strategic planning</a:t>
                </a:r>
                <a:endParaRPr lang="en-US" sz="1400" b="1" kern="0" dirty="0">
                  <a:solidFill>
                    <a:prstClr val="black"/>
                  </a:solidFill>
                  <a:latin typeface="Calibri" panose="020F0502020204030204"/>
                </a:endParaRPr>
              </a:p>
            </p:txBody>
          </p:sp>
        </p:grpSp>
        <p:grpSp>
          <p:nvGrpSpPr>
            <p:cNvPr id="45" name="Group 44">
              <a:extLst>
                <a:ext uri="{FF2B5EF4-FFF2-40B4-BE49-F238E27FC236}">
                  <a16:creationId xmlns:a16="http://schemas.microsoft.com/office/drawing/2014/main" id="{CAA5D74B-A0F7-4132-8043-B65E3D5CEF23}"/>
                </a:ext>
              </a:extLst>
            </p:cNvPr>
            <p:cNvGrpSpPr/>
            <p:nvPr/>
          </p:nvGrpSpPr>
          <p:grpSpPr>
            <a:xfrm>
              <a:off x="5335260" y="1757765"/>
              <a:ext cx="2115595" cy="5292141"/>
              <a:chOff x="5335260" y="801154"/>
              <a:chExt cx="2115595" cy="5292141"/>
            </a:xfrm>
          </p:grpSpPr>
          <p:sp>
            <p:nvSpPr>
              <p:cNvPr id="46" name="Rounded Rectangle 43">
                <a:extLst>
                  <a:ext uri="{FF2B5EF4-FFF2-40B4-BE49-F238E27FC236}">
                    <a16:creationId xmlns:a16="http://schemas.microsoft.com/office/drawing/2014/main" id="{30882F7B-D7C0-4FAB-874E-DDB76990364C}"/>
                  </a:ext>
                </a:extLst>
              </p:cNvPr>
              <p:cNvSpPr/>
              <p:nvPr/>
            </p:nvSpPr>
            <p:spPr bwMode="auto">
              <a:xfrm rot="5400000">
                <a:off x="3037700" y="3560786"/>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pPr>
                <a:r>
                  <a:rPr lang="en-US" sz="1400" kern="0" dirty="0">
                    <a:solidFill>
                      <a:prstClr val="black"/>
                    </a:solidFill>
                    <a:latin typeface="Calibri" panose="020F0502020204030204"/>
                  </a:rPr>
                  <a:t>Performance and change management</a:t>
                </a:r>
              </a:p>
            </p:txBody>
          </p:sp>
          <p:sp>
            <p:nvSpPr>
              <p:cNvPr id="47" name="Rounded Rectangle 38">
                <a:extLst>
                  <a:ext uri="{FF2B5EF4-FFF2-40B4-BE49-F238E27FC236}">
                    <a16:creationId xmlns:a16="http://schemas.microsoft.com/office/drawing/2014/main" id="{7714E3FA-DA00-4375-A44C-D99EEA0C0798}"/>
                  </a:ext>
                </a:extLst>
              </p:cNvPr>
              <p:cNvSpPr/>
              <p:nvPr/>
            </p:nvSpPr>
            <p:spPr bwMode="auto">
              <a:xfrm>
                <a:off x="5335260" y="801154"/>
                <a:ext cx="2115595" cy="307644"/>
              </a:xfrm>
              <a:prstGeom prst="roundRect">
                <a:avLst/>
              </a:prstGeom>
              <a:solidFill>
                <a:srgbClr val="ED7D31">
                  <a:lumMod val="60000"/>
                  <a:lumOff val="40000"/>
                </a:srgbClr>
              </a:solidFill>
              <a:ln w="12700" cap="flat" cmpd="sng" algn="ctr">
                <a:solidFill>
                  <a:srgbClr val="70AD47">
                    <a:lumMod val="50000"/>
                  </a:srgbClr>
                </a:solidFill>
                <a:prstDash val="solid"/>
                <a:miter lim="800000"/>
              </a:ln>
              <a:effectLst/>
            </p:spPr>
            <p:txBody>
              <a:bodyPr anchor="ctr"/>
              <a:lstStyle/>
              <a:p>
                <a:pPr algn="ctr" defTabSz="742676" eaLnBrk="1" fontAlgn="auto" hangingPunct="1">
                  <a:spcBef>
                    <a:spcPts val="0"/>
                  </a:spcBef>
                  <a:spcAft>
                    <a:spcPts val="0"/>
                  </a:spcAft>
                  <a:defRPr/>
                </a:pPr>
                <a:r>
                  <a:rPr lang="en-US" sz="1400" kern="0" dirty="0">
                    <a:solidFill>
                      <a:prstClr val="black"/>
                    </a:solidFill>
                    <a:latin typeface="Calibri" panose="020F0502020204030204"/>
                  </a:rPr>
                  <a:t>Key drivers</a:t>
                </a:r>
              </a:p>
            </p:txBody>
          </p:sp>
          <p:sp>
            <p:nvSpPr>
              <p:cNvPr id="48" name="Rounded Rectangle 43">
                <a:extLst>
                  <a:ext uri="{FF2B5EF4-FFF2-40B4-BE49-F238E27FC236}">
                    <a16:creationId xmlns:a16="http://schemas.microsoft.com/office/drawing/2014/main" id="{B9021472-1196-4C22-A6FE-119FCE887774}"/>
                  </a:ext>
                </a:extLst>
              </p:cNvPr>
              <p:cNvSpPr/>
              <p:nvPr/>
            </p:nvSpPr>
            <p:spPr bwMode="auto">
              <a:xfrm rot="5400000">
                <a:off x="4115351" y="3560787"/>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Revenue value chain processes and tasks </a:t>
                </a:r>
              </a:p>
            </p:txBody>
          </p:sp>
          <p:sp>
            <p:nvSpPr>
              <p:cNvPr id="49" name="Rounded Rectangle 43">
                <a:extLst>
                  <a:ext uri="{FF2B5EF4-FFF2-40B4-BE49-F238E27FC236}">
                    <a16:creationId xmlns:a16="http://schemas.microsoft.com/office/drawing/2014/main" id="{AD955268-59DF-43D6-9E76-C3E0AEA28FD6}"/>
                  </a:ext>
                </a:extLst>
              </p:cNvPr>
              <p:cNvSpPr/>
              <p:nvPr/>
            </p:nvSpPr>
            <p:spPr bwMode="auto">
              <a:xfrm rot="5400000">
                <a:off x="4377288" y="3560787"/>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Functional capacity </a:t>
                </a:r>
              </a:p>
            </p:txBody>
          </p:sp>
          <p:sp>
            <p:nvSpPr>
              <p:cNvPr id="50" name="Rounded Rectangle 43">
                <a:extLst>
                  <a:ext uri="{FF2B5EF4-FFF2-40B4-BE49-F238E27FC236}">
                    <a16:creationId xmlns:a16="http://schemas.microsoft.com/office/drawing/2014/main" id="{9E2E3C02-0B5D-4B67-91E3-1AB9445B2598}"/>
                  </a:ext>
                </a:extLst>
              </p:cNvPr>
              <p:cNvSpPr/>
              <p:nvPr/>
            </p:nvSpPr>
            <p:spPr bwMode="auto">
              <a:xfrm rot="5400000">
                <a:off x="4637638" y="3560787"/>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ZA" sz="1400" kern="0" dirty="0">
                    <a:solidFill>
                      <a:prstClr val="black"/>
                    </a:solidFill>
                    <a:latin typeface="Calibri" panose="020F0502020204030204"/>
                  </a:rPr>
                  <a:t>Institutional arrangements</a:t>
                </a:r>
                <a:endParaRPr lang="en-US" sz="1400" kern="0" dirty="0">
                  <a:solidFill>
                    <a:prstClr val="black"/>
                  </a:solidFill>
                  <a:latin typeface="Calibri" panose="020F0502020204030204"/>
                </a:endParaRPr>
              </a:p>
            </p:txBody>
          </p:sp>
          <p:sp>
            <p:nvSpPr>
              <p:cNvPr id="51" name="Rounded Rectangle 43">
                <a:extLst>
                  <a:ext uri="{FF2B5EF4-FFF2-40B4-BE49-F238E27FC236}">
                    <a16:creationId xmlns:a16="http://schemas.microsoft.com/office/drawing/2014/main" id="{86C5D895-79AB-4E2D-9EA6-8F583555A345}"/>
                  </a:ext>
                </a:extLst>
              </p:cNvPr>
              <p:cNvSpPr/>
              <p:nvPr/>
            </p:nvSpPr>
            <p:spPr bwMode="auto">
              <a:xfrm rot="5400000">
                <a:off x="4897988" y="3560787"/>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ZA" sz="1400" kern="0" dirty="0">
                    <a:solidFill>
                      <a:prstClr val="black"/>
                    </a:solidFill>
                    <a:latin typeface="Calibri" panose="020F0502020204030204"/>
                  </a:rPr>
                  <a:t>Leadership focus (oversight and accountability management)</a:t>
                </a:r>
                <a:endParaRPr lang="en-US" sz="1400" kern="0" dirty="0">
                  <a:solidFill>
                    <a:prstClr val="black"/>
                  </a:solidFill>
                  <a:latin typeface="Calibri" panose="020F0502020204030204"/>
                </a:endParaRPr>
              </a:p>
            </p:txBody>
          </p:sp>
          <p:sp>
            <p:nvSpPr>
              <p:cNvPr id="52" name="Rounded Rectangle 43">
                <a:extLst>
                  <a:ext uri="{FF2B5EF4-FFF2-40B4-BE49-F238E27FC236}">
                    <a16:creationId xmlns:a16="http://schemas.microsoft.com/office/drawing/2014/main" id="{F5BBA5F0-BD3E-4112-90A9-28DD60C78F58}"/>
                  </a:ext>
                </a:extLst>
              </p:cNvPr>
              <p:cNvSpPr/>
              <p:nvPr/>
            </p:nvSpPr>
            <p:spPr bwMode="auto">
              <a:xfrm rot="5400000">
                <a:off x="3855001" y="3560787"/>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ZA" sz="1400" kern="0" dirty="0">
                    <a:solidFill>
                      <a:prstClr val="black"/>
                    </a:solidFill>
                    <a:latin typeface="Calibri" panose="020F0502020204030204"/>
                  </a:rPr>
                  <a:t>Performance monitoring, reporting and management</a:t>
                </a:r>
                <a:endParaRPr lang="en-US" sz="1400" kern="0" dirty="0">
                  <a:solidFill>
                    <a:prstClr val="black"/>
                  </a:solidFill>
                  <a:latin typeface="Calibri" panose="020F0502020204030204"/>
                </a:endParaRPr>
              </a:p>
            </p:txBody>
          </p:sp>
          <p:sp>
            <p:nvSpPr>
              <p:cNvPr id="53" name="Rounded Rectangle 43">
                <a:extLst>
                  <a:ext uri="{FF2B5EF4-FFF2-40B4-BE49-F238E27FC236}">
                    <a16:creationId xmlns:a16="http://schemas.microsoft.com/office/drawing/2014/main" id="{090802CD-7B3F-47BD-8E15-564F89F2457D}"/>
                  </a:ext>
                </a:extLst>
              </p:cNvPr>
              <p:cNvSpPr/>
              <p:nvPr/>
            </p:nvSpPr>
            <p:spPr bwMode="auto">
              <a:xfrm rot="5400000">
                <a:off x="3314537" y="3560786"/>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pPr>
                <a:r>
                  <a:rPr lang="en-US" sz="1400" kern="0" dirty="0">
                    <a:solidFill>
                      <a:prstClr val="black"/>
                    </a:solidFill>
                    <a:latin typeface="Calibri" panose="020F0502020204030204"/>
                  </a:rPr>
                  <a:t>Monitoring and evaluation</a:t>
                </a:r>
              </a:p>
            </p:txBody>
          </p:sp>
          <p:sp>
            <p:nvSpPr>
              <p:cNvPr id="54" name="Rounded Rectangle 43">
                <a:extLst>
                  <a:ext uri="{FF2B5EF4-FFF2-40B4-BE49-F238E27FC236}">
                    <a16:creationId xmlns:a16="http://schemas.microsoft.com/office/drawing/2014/main" id="{288C3F85-007D-4694-A49A-D3C692D1C6A8}"/>
                  </a:ext>
                </a:extLst>
              </p:cNvPr>
              <p:cNvSpPr/>
              <p:nvPr/>
            </p:nvSpPr>
            <p:spPr bwMode="auto">
              <a:xfrm rot="5400000">
                <a:off x="3590147" y="3560786"/>
                <a:ext cx="4849017" cy="216000"/>
              </a:xfrm>
              <a:prstGeom prst="homePlate">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pPr>
                <a:r>
                  <a:rPr lang="en-US" sz="1400" kern="0" dirty="0">
                    <a:solidFill>
                      <a:prstClr val="black"/>
                    </a:solidFill>
                    <a:latin typeface="Calibri" panose="020F0502020204030204"/>
                  </a:rPr>
                  <a:t>Revenue integration and organisational alignment</a:t>
                </a:r>
              </a:p>
            </p:txBody>
          </p:sp>
        </p:grpSp>
        <p:grpSp>
          <p:nvGrpSpPr>
            <p:cNvPr id="55" name="Group 54">
              <a:extLst>
                <a:ext uri="{FF2B5EF4-FFF2-40B4-BE49-F238E27FC236}">
                  <a16:creationId xmlns:a16="http://schemas.microsoft.com/office/drawing/2014/main" id="{F7D7D2DC-5460-48EE-A3E4-C170FE2343B9}"/>
                </a:ext>
              </a:extLst>
            </p:cNvPr>
            <p:cNvGrpSpPr/>
            <p:nvPr/>
          </p:nvGrpSpPr>
          <p:grpSpPr>
            <a:xfrm>
              <a:off x="7545340" y="1757765"/>
              <a:ext cx="1021942" cy="5292141"/>
              <a:chOff x="7545340" y="801154"/>
              <a:chExt cx="1021942" cy="5292141"/>
            </a:xfrm>
          </p:grpSpPr>
          <p:sp>
            <p:nvSpPr>
              <p:cNvPr id="56" name="Rounded Rectangle 38">
                <a:extLst>
                  <a:ext uri="{FF2B5EF4-FFF2-40B4-BE49-F238E27FC236}">
                    <a16:creationId xmlns:a16="http://schemas.microsoft.com/office/drawing/2014/main" id="{C74A4518-7AE8-4EA8-98D8-8AEEC1FA24ED}"/>
                  </a:ext>
                </a:extLst>
              </p:cNvPr>
              <p:cNvSpPr/>
              <p:nvPr/>
            </p:nvSpPr>
            <p:spPr bwMode="auto">
              <a:xfrm>
                <a:off x="7545340" y="801154"/>
                <a:ext cx="1021942" cy="308482"/>
              </a:xfrm>
              <a:prstGeom prst="roundRect">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algn="ctr" defTabSz="742676" eaLnBrk="1" fontAlgn="auto" hangingPunct="1">
                  <a:spcBef>
                    <a:spcPts val="0"/>
                  </a:spcBef>
                  <a:spcAft>
                    <a:spcPts val="0"/>
                  </a:spcAft>
                  <a:defRPr/>
                </a:pPr>
                <a:r>
                  <a:rPr lang="en-US" sz="1400" kern="0" dirty="0">
                    <a:solidFill>
                      <a:prstClr val="black"/>
                    </a:solidFill>
                    <a:latin typeface="Calibri" panose="020F0502020204030204"/>
                  </a:rPr>
                  <a:t>Databases</a:t>
                </a:r>
              </a:p>
            </p:txBody>
          </p:sp>
          <p:sp>
            <p:nvSpPr>
              <p:cNvPr id="57" name="Rounded Rectangle 38">
                <a:extLst>
                  <a:ext uri="{FF2B5EF4-FFF2-40B4-BE49-F238E27FC236}">
                    <a16:creationId xmlns:a16="http://schemas.microsoft.com/office/drawing/2014/main" id="{30392218-556B-4FEE-9018-5E9B659C602A}"/>
                  </a:ext>
                </a:extLst>
              </p:cNvPr>
              <p:cNvSpPr/>
              <p:nvPr/>
            </p:nvSpPr>
            <p:spPr bwMode="auto">
              <a:xfrm rot="5400000">
                <a:off x="5485453" y="3556839"/>
                <a:ext cx="4858599" cy="214313"/>
              </a:xfrm>
              <a:prstGeom prst="homePlate">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Valuation roll</a:t>
                </a:r>
              </a:p>
            </p:txBody>
          </p:sp>
          <p:sp>
            <p:nvSpPr>
              <p:cNvPr id="58" name="Rounded Rectangle 38">
                <a:extLst>
                  <a:ext uri="{FF2B5EF4-FFF2-40B4-BE49-F238E27FC236}">
                    <a16:creationId xmlns:a16="http://schemas.microsoft.com/office/drawing/2014/main" id="{8D334225-AE1D-4ED7-9305-0343608FA3DD}"/>
                  </a:ext>
                </a:extLst>
              </p:cNvPr>
              <p:cNvSpPr/>
              <p:nvPr/>
            </p:nvSpPr>
            <p:spPr bwMode="auto">
              <a:xfrm rot="5400000">
                <a:off x="5223196" y="3556839"/>
                <a:ext cx="4858599" cy="214312"/>
              </a:xfrm>
              <a:prstGeom prst="homePlate">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Town planning scheme</a:t>
                </a:r>
              </a:p>
            </p:txBody>
          </p:sp>
          <p:sp>
            <p:nvSpPr>
              <p:cNvPr id="59" name="Rounded Rectangle 38">
                <a:extLst>
                  <a:ext uri="{FF2B5EF4-FFF2-40B4-BE49-F238E27FC236}">
                    <a16:creationId xmlns:a16="http://schemas.microsoft.com/office/drawing/2014/main" id="{8BCF7892-3E6A-4B4F-B129-9A301ADC27B1}"/>
                  </a:ext>
                </a:extLst>
              </p:cNvPr>
              <p:cNvSpPr/>
              <p:nvPr/>
            </p:nvSpPr>
            <p:spPr bwMode="auto">
              <a:xfrm rot="5400000">
                <a:off x="5750215" y="3556045"/>
                <a:ext cx="4858599" cy="215900"/>
              </a:xfrm>
              <a:prstGeom prst="homePlate">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Indigent management and register </a:t>
                </a:r>
              </a:p>
            </p:txBody>
          </p:sp>
          <p:sp>
            <p:nvSpPr>
              <p:cNvPr id="60" name="Rounded Rectangle 38">
                <a:extLst>
                  <a:ext uri="{FF2B5EF4-FFF2-40B4-BE49-F238E27FC236}">
                    <a16:creationId xmlns:a16="http://schemas.microsoft.com/office/drawing/2014/main" id="{C4CCB7AA-4351-48BF-951B-11219BFAC837}"/>
                  </a:ext>
                </a:extLst>
              </p:cNvPr>
              <p:cNvSpPr/>
              <p:nvPr/>
            </p:nvSpPr>
            <p:spPr bwMode="auto">
              <a:xfrm rot="5400000">
                <a:off x="6014306" y="3556045"/>
                <a:ext cx="4858599" cy="215900"/>
              </a:xfrm>
              <a:prstGeom prst="homePlate">
                <a:avLst/>
              </a:prstGeom>
              <a:solidFill>
                <a:srgbClr val="70AD47">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External data sources</a:t>
                </a:r>
              </a:p>
            </p:txBody>
          </p:sp>
        </p:grpSp>
        <p:grpSp>
          <p:nvGrpSpPr>
            <p:cNvPr id="61" name="Group 60">
              <a:extLst>
                <a:ext uri="{FF2B5EF4-FFF2-40B4-BE49-F238E27FC236}">
                  <a16:creationId xmlns:a16="http://schemas.microsoft.com/office/drawing/2014/main" id="{946D169C-AFEB-4FC6-8CD3-82B4CBF43466}"/>
                </a:ext>
              </a:extLst>
            </p:cNvPr>
            <p:cNvGrpSpPr/>
            <p:nvPr/>
          </p:nvGrpSpPr>
          <p:grpSpPr>
            <a:xfrm>
              <a:off x="8672058" y="1757764"/>
              <a:ext cx="994543" cy="5292141"/>
              <a:chOff x="8672058" y="801153"/>
              <a:chExt cx="994543" cy="5292141"/>
            </a:xfrm>
          </p:grpSpPr>
          <p:sp>
            <p:nvSpPr>
              <p:cNvPr id="62" name="Rectangle: Rounded Corners 61">
                <a:extLst>
                  <a:ext uri="{FF2B5EF4-FFF2-40B4-BE49-F238E27FC236}">
                    <a16:creationId xmlns:a16="http://schemas.microsoft.com/office/drawing/2014/main" id="{01A621F7-8921-46A9-A94F-3436EBC8E003}"/>
                  </a:ext>
                </a:extLst>
              </p:cNvPr>
              <p:cNvSpPr/>
              <p:nvPr/>
            </p:nvSpPr>
            <p:spPr bwMode="auto">
              <a:xfrm>
                <a:off x="8672058" y="801153"/>
                <a:ext cx="994543" cy="309346"/>
              </a:xfrm>
              <a:prstGeom prst="roundRect">
                <a:avLst/>
              </a:prstGeom>
              <a:solidFill>
                <a:srgbClr val="4472C4">
                  <a:lumMod val="40000"/>
                  <a:lumOff val="60000"/>
                </a:srgbClr>
              </a:solidFill>
              <a:ln w="12700" cap="flat" cmpd="sng" algn="ctr">
                <a:solidFill>
                  <a:srgbClr val="4472C4">
                    <a:shade val="50000"/>
                  </a:srgbClr>
                </a:solidFill>
                <a:prstDash val="solid"/>
                <a:miter lim="800000"/>
              </a:ln>
              <a:effectLst/>
            </p:spPr>
            <p:txBody>
              <a:bodyPr anchor="ctr"/>
              <a:lstStyle/>
              <a:p>
                <a:pPr algn="ctr" defTabSz="742676" eaLnBrk="1" fontAlgn="auto" hangingPunct="1">
                  <a:spcBef>
                    <a:spcPts val="0"/>
                  </a:spcBef>
                  <a:spcAft>
                    <a:spcPts val="0"/>
                  </a:spcAft>
                  <a:defRPr/>
                </a:pPr>
                <a:r>
                  <a:rPr lang="en-ZA" sz="1400" kern="0" dirty="0">
                    <a:solidFill>
                      <a:prstClr val="black"/>
                    </a:solidFill>
                    <a:latin typeface="Calibri" panose="020F0502020204030204"/>
                  </a:rPr>
                  <a:t>MIS</a:t>
                </a:r>
                <a:endParaRPr lang="en-US" sz="1400" kern="0" dirty="0">
                  <a:solidFill>
                    <a:prstClr val="black"/>
                  </a:solidFill>
                  <a:latin typeface="Calibri" panose="020F0502020204030204"/>
                </a:endParaRPr>
              </a:p>
            </p:txBody>
          </p:sp>
          <p:sp>
            <p:nvSpPr>
              <p:cNvPr id="63" name="Rounded Rectangle 43">
                <a:extLst>
                  <a:ext uri="{FF2B5EF4-FFF2-40B4-BE49-F238E27FC236}">
                    <a16:creationId xmlns:a16="http://schemas.microsoft.com/office/drawing/2014/main" id="{A24A8B49-01ED-47DB-92D2-2822D92E3876}"/>
                  </a:ext>
                </a:extLst>
              </p:cNvPr>
              <p:cNvSpPr/>
              <p:nvPr/>
            </p:nvSpPr>
            <p:spPr bwMode="auto">
              <a:xfrm rot="5400000">
                <a:off x="6617358" y="3568577"/>
                <a:ext cx="4833534" cy="215900"/>
              </a:xfrm>
              <a:prstGeom prst="homePlate">
                <a:avLst/>
              </a:prstGeom>
              <a:solidFill>
                <a:srgbClr val="4472C4">
                  <a:lumMod val="40000"/>
                  <a:lumOff val="60000"/>
                </a:srgbClr>
              </a:solidFill>
              <a:ln w="12700" cap="flat" cmpd="sng" algn="ctr">
                <a:solidFill>
                  <a:srgbClr val="4472C4">
                    <a:shade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Customer care system</a:t>
                </a:r>
              </a:p>
            </p:txBody>
          </p:sp>
          <p:sp>
            <p:nvSpPr>
              <p:cNvPr id="64" name="Rounded Rectangle 38">
                <a:extLst>
                  <a:ext uri="{FF2B5EF4-FFF2-40B4-BE49-F238E27FC236}">
                    <a16:creationId xmlns:a16="http://schemas.microsoft.com/office/drawing/2014/main" id="{80BC32BD-20AF-4284-A281-E826C663D99D}"/>
                  </a:ext>
                </a:extLst>
              </p:cNvPr>
              <p:cNvSpPr/>
              <p:nvPr/>
            </p:nvSpPr>
            <p:spPr bwMode="auto">
              <a:xfrm rot="5400000">
                <a:off x="6363241" y="3568577"/>
                <a:ext cx="4833534" cy="215900"/>
              </a:xfrm>
              <a:prstGeom prst="homePlate">
                <a:avLst/>
              </a:prstGeom>
              <a:solidFill>
                <a:srgbClr val="4472C4">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GIS System</a:t>
                </a:r>
              </a:p>
            </p:txBody>
          </p:sp>
          <p:sp>
            <p:nvSpPr>
              <p:cNvPr id="65" name="Rounded Rectangle 38">
                <a:extLst>
                  <a:ext uri="{FF2B5EF4-FFF2-40B4-BE49-F238E27FC236}">
                    <a16:creationId xmlns:a16="http://schemas.microsoft.com/office/drawing/2014/main" id="{64438825-C7C9-4ADF-8965-54A64026961B}"/>
                  </a:ext>
                </a:extLst>
              </p:cNvPr>
              <p:cNvSpPr/>
              <p:nvPr/>
            </p:nvSpPr>
            <p:spPr bwMode="auto">
              <a:xfrm rot="5400000">
                <a:off x="6869886" y="3570163"/>
                <a:ext cx="4833534" cy="212725"/>
              </a:xfrm>
              <a:prstGeom prst="homePlate">
                <a:avLst/>
              </a:prstGeom>
              <a:solidFill>
                <a:srgbClr val="4472C4">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Billing system </a:t>
                </a:r>
              </a:p>
            </p:txBody>
          </p:sp>
          <p:sp>
            <p:nvSpPr>
              <p:cNvPr id="66" name="Rounded Rectangle 38">
                <a:extLst>
                  <a:ext uri="{FF2B5EF4-FFF2-40B4-BE49-F238E27FC236}">
                    <a16:creationId xmlns:a16="http://schemas.microsoft.com/office/drawing/2014/main" id="{FC3B2231-CCA1-47B0-A4CB-FE8EFB4EF275}"/>
                  </a:ext>
                </a:extLst>
              </p:cNvPr>
              <p:cNvSpPr/>
              <p:nvPr/>
            </p:nvSpPr>
            <p:spPr bwMode="auto">
              <a:xfrm rot="5400000">
                <a:off x="7121622" y="3569368"/>
                <a:ext cx="4833534" cy="214313"/>
              </a:xfrm>
              <a:prstGeom prst="homePlate">
                <a:avLst/>
              </a:prstGeom>
              <a:solidFill>
                <a:srgbClr val="4472C4">
                  <a:lumMod val="40000"/>
                  <a:lumOff val="60000"/>
                </a:srgbClr>
              </a:solidFill>
              <a:ln w="12700" cap="flat" cmpd="sng" algn="ctr">
                <a:solidFill>
                  <a:srgbClr val="70AD47">
                    <a:lumMod val="50000"/>
                  </a:srgbClr>
                </a:solidFill>
                <a:prstDash val="solid"/>
                <a:miter lim="800000"/>
              </a:ln>
              <a:effectLst/>
            </p:spPr>
            <p:txBody>
              <a:bodyPr anchor="ctr"/>
              <a:lstStyle/>
              <a:p>
                <a:pPr defTabSz="742676" eaLnBrk="1" fontAlgn="auto" hangingPunct="1">
                  <a:spcBef>
                    <a:spcPts val="0"/>
                  </a:spcBef>
                  <a:spcAft>
                    <a:spcPts val="0"/>
                  </a:spcAft>
                  <a:defRPr/>
                </a:pPr>
                <a:r>
                  <a:rPr lang="en-US" sz="1400" kern="0" dirty="0">
                    <a:solidFill>
                      <a:prstClr val="black"/>
                    </a:solidFill>
                    <a:latin typeface="Calibri" panose="020F0502020204030204"/>
                  </a:rPr>
                  <a:t>Sundry systems</a:t>
                </a:r>
              </a:p>
            </p:txBody>
          </p:sp>
        </p:grpSp>
      </p:grpSp>
      <p:pic>
        <p:nvPicPr>
          <p:cNvPr id="68" name="Picture 67">
            <a:extLst>
              <a:ext uri="{FF2B5EF4-FFF2-40B4-BE49-F238E27FC236}">
                <a16:creationId xmlns:a16="http://schemas.microsoft.com/office/drawing/2014/main" id="{79810D8C-CCD3-4598-8B8C-1AF734033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080" y="69548"/>
            <a:ext cx="1676920" cy="599817"/>
          </a:xfrm>
          <a:prstGeom prst="rect">
            <a:avLst/>
          </a:prstGeom>
        </p:spPr>
      </p:pic>
    </p:spTree>
    <p:extLst>
      <p:ext uri="{BB962C8B-B14F-4D97-AF65-F5344CB8AC3E}">
        <p14:creationId xmlns:p14="http://schemas.microsoft.com/office/powerpoint/2010/main" val="235613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0139-CC76-440B-9A4E-189F45215333}"/>
              </a:ext>
            </a:extLst>
          </p:cNvPr>
          <p:cNvSpPr>
            <a:spLocks noGrp="1"/>
          </p:cNvSpPr>
          <p:nvPr>
            <p:ph type="title"/>
          </p:nvPr>
        </p:nvSpPr>
        <p:spPr>
          <a:xfrm>
            <a:off x="838200" y="0"/>
            <a:ext cx="6769968" cy="1092920"/>
          </a:xfrm>
        </p:spPr>
        <p:txBody>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Revenue Value Chain – </a:t>
            </a:r>
            <a:r>
              <a:rPr lang="en-ZA" sz="28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In Short</a:t>
            </a:r>
          </a:p>
        </p:txBody>
      </p:sp>
      <p:sp>
        <p:nvSpPr>
          <p:cNvPr id="3" name="TextBox 2"/>
          <p:cNvSpPr txBox="1"/>
          <p:nvPr/>
        </p:nvSpPr>
        <p:spPr>
          <a:xfrm>
            <a:off x="841845" y="1395111"/>
            <a:ext cx="10515600" cy="5101397"/>
          </a:xfrm>
          <a:prstGeom prst="rect">
            <a:avLst/>
          </a:prstGeom>
          <a:noFill/>
        </p:spPr>
        <p:txBody>
          <a:bodyPr wrap="square" rtlCol="0">
            <a:spAutoFit/>
          </a:bodyPr>
          <a:lstStyle/>
          <a:p>
            <a:pPr marL="355600" indent="-355600">
              <a:lnSpc>
                <a:spcPct val="90000"/>
              </a:lnSpc>
              <a:spcBef>
                <a:spcPts val="1000"/>
              </a:spcBef>
              <a:buClr>
                <a:srgbClr val="660033"/>
              </a:buClr>
              <a:buFont typeface="Arial" panose="020B0604020202020204" pitchFamily="34" charset="0"/>
              <a:buChar char="►"/>
            </a:pPr>
            <a:r>
              <a:rPr lang="en-ZA" sz="2200" dirty="0">
                <a:solidFill>
                  <a:prstClr val="black"/>
                </a:solidFill>
                <a:latin typeface="Segoe UI" panose="020B0502040204020203" pitchFamily="34" charset="0"/>
                <a:cs typeface="Segoe UI" panose="020B0502040204020203" pitchFamily="34" charset="0"/>
              </a:rPr>
              <a:t>In short, the revenue value chain is not only the functions performed by the Finance Department.</a:t>
            </a:r>
          </a:p>
          <a:p>
            <a:pPr marL="355600" indent="-355600">
              <a:lnSpc>
                <a:spcPct val="90000"/>
              </a:lnSpc>
              <a:spcBef>
                <a:spcPts val="1000"/>
              </a:spcBef>
              <a:buClr>
                <a:srgbClr val="660033"/>
              </a:buClr>
              <a:buFont typeface="Arial" panose="020B0604020202020204" pitchFamily="34" charset="0"/>
              <a:buChar char="►"/>
            </a:pPr>
            <a:r>
              <a:rPr lang="en-ZA" sz="2200" dirty="0">
                <a:solidFill>
                  <a:prstClr val="black"/>
                </a:solidFill>
                <a:latin typeface="Segoe UI" panose="020B0502040204020203" pitchFamily="34" charset="0"/>
                <a:cs typeface="Segoe UI" panose="020B0502040204020203" pitchFamily="34" charset="0"/>
              </a:rPr>
              <a:t>All departments from Town Planning to Engineering and Human Resources contributes towards the basis on which  accounts are generated. </a:t>
            </a:r>
          </a:p>
          <a:p>
            <a:pPr marL="355600" indent="-355600">
              <a:lnSpc>
                <a:spcPct val="90000"/>
              </a:lnSpc>
              <a:spcBef>
                <a:spcPts val="1000"/>
              </a:spcBef>
              <a:buClr>
                <a:srgbClr val="660033"/>
              </a:buClr>
              <a:buFont typeface="Arial" panose="020B0604020202020204" pitchFamily="34" charset="0"/>
              <a:buChar char="►"/>
            </a:pPr>
            <a:r>
              <a:rPr lang="en-ZA" sz="2200" dirty="0">
                <a:solidFill>
                  <a:prstClr val="black"/>
                </a:solidFill>
                <a:latin typeface="Segoe UI" panose="020B0502040204020203" pitchFamily="34" charset="0"/>
                <a:cs typeface="Segoe UI" panose="020B0502040204020203" pitchFamily="34" charset="0"/>
              </a:rPr>
              <a:t>It’s only at the end where Credit Control and Debt Collection starts and if the supporting departments fail the Collection will be very difficult.</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latin typeface="Segoe UI" panose="020B0502040204020203" pitchFamily="34" charset="0"/>
                <a:cs typeface="Segoe UI" panose="020B0502040204020203" pitchFamily="34" charset="0"/>
              </a:rPr>
              <a:t>How many times have we heard about water meters not working and not replaced</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latin typeface="Segoe UI" panose="020B0502040204020203" pitchFamily="34" charset="0"/>
                <a:cs typeface="Segoe UI" panose="020B0502040204020203" pitchFamily="34" charset="0"/>
              </a:rPr>
              <a:t>How many times have we heard about electricity cubicles that cannot lock</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latin typeface="Segoe UI" panose="020B0502040204020203" pitchFamily="34" charset="0"/>
                <a:cs typeface="Segoe UI" panose="020B0502040204020203" pitchFamily="34" charset="0"/>
              </a:rPr>
              <a:t>How many times have we heard about prepayment meters being tampered without any consequences</a:t>
            </a:r>
          </a:p>
          <a:p>
            <a:pPr marL="355600" indent="-355600">
              <a:lnSpc>
                <a:spcPct val="90000"/>
              </a:lnSpc>
              <a:spcBef>
                <a:spcPts val="1000"/>
              </a:spcBef>
              <a:buClr>
                <a:srgbClr val="660033"/>
              </a:buClr>
              <a:buFont typeface="Arial" panose="020B0604020202020204" pitchFamily="34" charset="0"/>
              <a:buChar char="►"/>
            </a:pPr>
            <a:r>
              <a:rPr lang="en-ZA" sz="2200" i="1" dirty="0">
                <a:solidFill>
                  <a:srgbClr val="FF0000"/>
                </a:solidFill>
                <a:latin typeface="Segoe UI" panose="020B0502040204020203" pitchFamily="34" charset="0"/>
                <a:cs typeface="Segoe UI" panose="020B0502040204020203" pitchFamily="34" charset="0"/>
              </a:rPr>
              <a:t>The previous slide details the value chain and if only the key drivers and customer care is fully in place followed by the fair application of credit control, debt collection and indigent management, that will be your </a:t>
            </a:r>
            <a:r>
              <a:rPr lang="en-ZA" sz="2200" b="1" i="1" dirty="0">
                <a:solidFill>
                  <a:srgbClr val="FF0000"/>
                </a:solidFill>
                <a:latin typeface="Segoe UI" panose="020B0502040204020203" pitchFamily="34" charset="0"/>
                <a:cs typeface="Segoe UI" panose="020B0502040204020203" pitchFamily="34" charset="0"/>
              </a:rPr>
              <a:t>integrated revenue solution </a:t>
            </a:r>
          </a:p>
          <a:p>
            <a:endParaRPr lang="en-ZA" dirty="0"/>
          </a:p>
        </p:txBody>
      </p:sp>
      <p:pic>
        <p:nvPicPr>
          <p:cNvPr id="4" name="Picture 3">
            <a:extLst>
              <a:ext uri="{FF2B5EF4-FFF2-40B4-BE49-F238E27FC236}">
                <a16:creationId xmlns:a16="http://schemas.microsoft.com/office/drawing/2014/main" id="{A3B48ED4-377C-4CED-9994-A88F62C52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Tree>
    <p:extLst>
      <p:ext uri="{BB962C8B-B14F-4D97-AF65-F5344CB8AC3E}">
        <p14:creationId xmlns:p14="http://schemas.microsoft.com/office/powerpoint/2010/main" val="257094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7DA7ADE-B8AC-44CA-BEA4-F68AA0D75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graphicFrame>
        <p:nvGraphicFramePr>
          <p:cNvPr id="4" name="Diagram 3">
            <a:extLst>
              <a:ext uri="{FF2B5EF4-FFF2-40B4-BE49-F238E27FC236}">
                <a16:creationId xmlns:a16="http://schemas.microsoft.com/office/drawing/2014/main" id="{6350A2A9-5A17-41FC-A79E-79AD62E2E267}"/>
              </a:ext>
            </a:extLst>
          </p:cNvPr>
          <p:cNvGraphicFramePr/>
          <p:nvPr>
            <p:extLst>
              <p:ext uri="{D42A27DB-BD31-4B8C-83A1-F6EECF244321}">
                <p14:modId xmlns:p14="http://schemas.microsoft.com/office/powerpoint/2010/main" val="148458163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ADF8924-2405-4C82-8E5D-EFC420C6176C}"/>
              </a:ext>
            </a:extLst>
          </p:cNvPr>
          <p:cNvSpPr>
            <a:spLocks noGrp="1"/>
          </p:cNvSpPr>
          <p:nvPr>
            <p:ph type="title"/>
          </p:nvPr>
        </p:nvSpPr>
        <p:spPr>
          <a:xfrm>
            <a:off x="838200" y="368854"/>
            <a:ext cx="2737520" cy="615603"/>
          </a:xfrm>
        </p:spPr>
        <p:txBody>
          <a:bodyPr>
            <a:normAutofit/>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Agenda</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7091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0" name="Rectangle 9"/>
          <p:cNvSpPr/>
          <p:nvPr/>
        </p:nvSpPr>
        <p:spPr>
          <a:xfrm>
            <a:off x="551195" y="984825"/>
            <a:ext cx="11060721" cy="313932"/>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endParaRPr lang="en-GB" sz="1600" dirty="0">
              <a:solidFill>
                <a:prstClr val="black"/>
              </a:solidFill>
              <a:latin typeface="Segoe UI" panose="020B0502040204020203" pitchFamily="34" charset="0"/>
              <a:cs typeface="Segoe UI" panose="020B0502040204020203" pitchFamily="34" charset="0"/>
            </a:endParaRPr>
          </a:p>
        </p:txBody>
      </p:sp>
      <p:sp>
        <p:nvSpPr>
          <p:cNvPr id="13" name="Rectangle 12"/>
          <p:cNvSpPr/>
          <p:nvPr/>
        </p:nvSpPr>
        <p:spPr>
          <a:xfrm>
            <a:off x="551195" y="287265"/>
            <a:ext cx="9140387" cy="584775"/>
          </a:xfrm>
          <a:prstGeom prst="rect">
            <a:avLst/>
          </a:prstGeom>
        </p:spPr>
        <p:txBody>
          <a:bodyPr wrap="none">
            <a:spAutoFit/>
          </a:bodyPr>
          <a:lstStyle/>
          <a:p>
            <a:pPr>
              <a:spcBef>
                <a:spcPct val="0"/>
              </a:spcBef>
            </a:pPr>
            <a:r>
              <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Segmentation of Debtors Book – </a:t>
            </a:r>
            <a:r>
              <a:rPr lang="en-ZA" sz="28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Collection Strategies</a:t>
            </a:r>
          </a:p>
        </p:txBody>
      </p:sp>
      <p:sp>
        <p:nvSpPr>
          <p:cNvPr id="11" name="Rectangle 10"/>
          <p:cNvSpPr/>
          <p:nvPr/>
        </p:nvSpPr>
        <p:spPr>
          <a:xfrm>
            <a:off x="767407" y="1086157"/>
            <a:ext cx="6984777" cy="5484578"/>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Identify Key Accounts – </a:t>
            </a:r>
            <a:r>
              <a:rPr lang="en-GB" i="1" dirty="0">
                <a:solidFill>
                  <a:prstClr val="black"/>
                </a:solidFill>
                <a:latin typeface="Segoe UI" panose="020B0502040204020203" pitchFamily="34" charset="0"/>
                <a:cs typeface="Segoe UI" panose="020B0502040204020203" pitchFamily="34" charset="0"/>
              </a:rPr>
              <a:t>Regular Payers to enhance payment base</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Implement SMS Notifications for defaulters as 1</a:t>
            </a:r>
            <a:r>
              <a:rPr lang="en-GB" baseline="30000" dirty="0">
                <a:solidFill>
                  <a:prstClr val="black"/>
                </a:solidFill>
                <a:latin typeface="Segoe UI" panose="020B0502040204020203" pitchFamily="34" charset="0"/>
                <a:cs typeface="Segoe UI" panose="020B0502040204020203" pitchFamily="34" charset="0"/>
              </a:rPr>
              <a:t>st</a:t>
            </a:r>
            <a:r>
              <a:rPr lang="en-GB" dirty="0">
                <a:solidFill>
                  <a:prstClr val="black"/>
                </a:solidFill>
                <a:latin typeface="Segoe UI" panose="020B0502040204020203" pitchFamily="34" charset="0"/>
                <a:cs typeface="Segoe UI" panose="020B0502040204020203" pitchFamily="34" charset="0"/>
              </a:rPr>
              <a:t> action – </a:t>
            </a:r>
            <a:r>
              <a:rPr lang="en-GB" i="1" dirty="0">
                <a:solidFill>
                  <a:prstClr val="black"/>
                </a:solidFill>
                <a:latin typeface="Segoe UI" panose="020B0502040204020203" pitchFamily="34" charset="0"/>
                <a:cs typeface="Segoe UI" panose="020B0502040204020203" pitchFamily="34" charset="0"/>
              </a:rPr>
              <a:t>Quick Cash gains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Implement credit control on 30 days for all accounts with metered services </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Focus on prepaid customers – </a:t>
            </a:r>
            <a:r>
              <a:rPr lang="en-GB" i="1" dirty="0">
                <a:solidFill>
                  <a:prstClr val="black"/>
                </a:solidFill>
                <a:latin typeface="Segoe UI" panose="020B0502040204020203" pitchFamily="34" charset="0"/>
                <a:cs typeface="Segoe UI" panose="020B0502040204020203" pitchFamily="34" charset="0"/>
              </a:rPr>
              <a:t>Low Buy-No Buy report with tamper penalties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Soft Collection process on Rates and Non-metered accounts – </a:t>
            </a:r>
            <a:r>
              <a:rPr lang="en-GB" i="1" dirty="0">
                <a:solidFill>
                  <a:prstClr val="black"/>
                </a:solidFill>
                <a:latin typeface="Segoe UI" panose="020B0502040204020203" pitchFamily="34" charset="0"/>
                <a:cs typeface="Segoe UI" panose="020B0502040204020203" pitchFamily="34" charset="0"/>
              </a:rPr>
              <a:t>soft listings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Strategy to contain consumption of Indigent Accounts – </a:t>
            </a:r>
            <a:r>
              <a:rPr lang="en-GB" i="1" dirty="0">
                <a:solidFill>
                  <a:prstClr val="black"/>
                </a:solidFill>
                <a:latin typeface="Segoe UI" panose="020B0502040204020203" pitchFamily="34" charset="0"/>
                <a:cs typeface="Segoe UI" panose="020B0502040204020203" pitchFamily="34" charset="0"/>
              </a:rPr>
              <a:t>critical sector of debt book</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Address meter infrastructure anomalies affecting revenue &amp; credit control process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Write-off report recommendations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Implement By-Law enforcement </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Handover to debt collectors for Legal process</a:t>
            </a:r>
          </a:p>
        </p:txBody>
      </p:sp>
      <p:pic>
        <p:nvPicPr>
          <p:cNvPr id="12" name="Picture 11"/>
          <p:cNvPicPr>
            <a:picLocks noChangeAspect="1"/>
          </p:cNvPicPr>
          <p:nvPr/>
        </p:nvPicPr>
        <p:blipFill>
          <a:blip r:embed="rId3"/>
          <a:stretch>
            <a:fillRect/>
          </a:stretch>
        </p:blipFill>
        <p:spPr>
          <a:xfrm>
            <a:off x="8009141" y="2674037"/>
            <a:ext cx="3859732" cy="2308817"/>
          </a:xfrm>
          <a:prstGeom prst="rect">
            <a:avLst/>
          </a:prstGeom>
        </p:spPr>
      </p:pic>
    </p:spTree>
    <p:extLst>
      <p:ext uri="{BB962C8B-B14F-4D97-AF65-F5344CB8AC3E}">
        <p14:creationId xmlns:p14="http://schemas.microsoft.com/office/powerpoint/2010/main" val="416213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0" name="Rectangle 9"/>
          <p:cNvSpPr/>
          <p:nvPr/>
        </p:nvSpPr>
        <p:spPr>
          <a:xfrm>
            <a:off x="565639" y="1856298"/>
            <a:ext cx="11060721" cy="2343206"/>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r>
              <a:rPr lang="en-GB" sz="2400" dirty="0">
                <a:solidFill>
                  <a:prstClr val="black"/>
                </a:solidFill>
                <a:latin typeface="Segoe UI" panose="020B0502040204020203" pitchFamily="34" charset="0"/>
                <a:cs typeface="Segoe UI" panose="020B0502040204020203" pitchFamily="34" charset="0"/>
              </a:rPr>
              <a:t>Improved payment of accounts after billing, through immediate SMS notifications</a:t>
            </a:r>
          </a:p>
          <a:p>
            <a:pPr marL="355600" indent="-355600">
              <a:lnSpc>
                <a:spcPct val="90000"/>
              </a:lnSpc>
              <a:spcBef>
                <a:spcPts val="1000"/>
              </a:spcBef>
              <a:buClr>
                <a:srgbClr val="660033"/>
              </a:buClr>
              <a:buFont typeface="Arial" panose="020B0604020202020204" pitchFamily="34" charset="0"/>
              <a:buChar char="►"/>
            </a:pPr>
            <a:r>
              <a:rPr lang="en-GB" sz="2400" dirty="0">
                <a:solidFill>
                  <a:prstClr val="black"/>
                </a:solidFill>
                <a:latin typeface="Segoe UI" panose="020B0502040204020203" pitchFamily="34" charset="0"/>
                <a:cs typeface="Segoe UI" panose="020B0502040204020203" pitchFamily="34" charset="0"/>
              </a:rPr>
              <a:t>We have found that cash flow at municipalities have been significantly improved through the ability to communicate with it’s customer base.</a:t>
            </a:r>
          </a:p>
          <a:p>
            <a:pPr marL="355600" indent="-355600">
              <a:lnSpc>
                <a:spcPct val="90000"/>
              </a:lnSpc>
              <a:spcBef>
                <a:spcPts val="1000"/>
              </a:spcBef>
              <a:buClr>
                <a:srgbClr val="660033"/>
              </a:buClr>
              <a:buFont typeface="Arial" panose="020B0604020202020204" pitchFamily="34" charset="0"/>
              <a:buChar char="►"/>
            </a:pPr>
            <a:r>
              <a:rPr lang="en-GB" sz="2400" dirty="0">
                <a:solidFill>
                  <a:prstClr val="black"/>
                </a:solidFill>
                <a:latin typeface="Segoe UI" panose="020B0502040204020203" pitchFamily="34" charset="0"/>
                <a:cs typeface="Segoe UI" panose="020B0502040204020203" pitchFamily="34" charset="0"/>
              </a:rPr>
              <a:t>Customers can communicate via SMS platform with the municipality to address queries &amp; improve payments after billing</a:t>
            </a:r>
          </a:p>
        </p:txBody>
      </p:sp>
      <p:sp>
        <p:nvSpPr>
          <p:cNvPr id="13" name="Rectangle 12"/>
          <p:cNvSpPr/>
          <p:nvPr/>
        </p:nvSpPr>
        <p:spPr>
          <a:xfrm>
            <a:off x="551195" y="267511"/>
            <a:ext cx="9505245" cy="1015663"/>
          </a:xfrm>
          <a:prstGeom prst="rect">
            <a:avLst/>
          </a:prstGeom>
        </p:spPr>
        <p:txBody>
          <a:bodyPr wrap="square">
            <a:spAutoFit/>
          </a:bodyPr>
          <a:lstStyle/>
          <a:p>
            <a:pPr>
              <a:spcBef>
                <a:spcPct val="0"/>
              </a:spcBef>
            </a:pPr>
            <a:r>
              <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Account Balances after Billing – </a:t>
            </a:r>
            <a:r>
              <a:rPr lang="en-ZA" sz="28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SMS Communicator</a:t>
            </a:r>
          </a:p>
          <a:p>
            <a:r>
              <a:rPr lang="en-ZA" sz="28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09416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0" name="Rectangle 9"/>
          <p:cNvSpPr/>
          <p:nvPr/>
        </p:nvSpPr>
        <p:spPr>
          <a:xfrm>
            <a:off x="551195" y="984825"/>
            <a:ext cx="11060721" cy="313932"/>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endParaRPr lang="en-GB" sz="1600" dirty="0">
              <a:solidFill>
                <a:prstClr val="black"/>
              </a:solidFill>
              <a:latin typeface="Segoe UI" panose="020B0502040204020203" pitchFamily="34" charset="0"/>
              <a:cs typeface="Segoe UI" panose="020B0502040204020203" pitchFamily="34" charset="0"/>
            </a:endParaRPr>
          </a:p>
        </p:txBody>
      </p:sp>
      <p:sp>
        <p:nvSpPr>
          <p:cNvPr id="13" name="Rectangle 12"/>
          <p:cNvSpPr/>
          <p:nvPr/>
        </p:nvSpPr>
        <p:spPr>
          <a:xfrm>
            <a:off x="623392" y="267511"/>
            <a:ext cx="6179320" cy="584775"/>
          </a:xfrm>
          <a:prstGeom prst="rect">
            <a:avLst/>
          </a:prstGeom>
        </p:spPr>
        <p:txBody>
          <a:bodyPr wrap="none">
            <a:spAutoFit/>
          </a:bodyPr>
          <a:lstStyle/>
          <a:p>
            <a:pPr>
              <a:spcBef>
                <a:spcPct val="0"/>
              </a:spcBef>
            </a:pPr>
            <a:r>
              <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Automated Credit Control Process</a:t>
            </a:r>
          </a:p>
        </p:txBody>
      </p:sp>
      <p:sp>
        <p:nvSpPr>
          <p:cNvPr id="11" name="Rectangle 10"/>
          <p:cNvSpPr/>
          <p:nvPr/>
        </p:nvSpPr>
        <p:spPr>
          <a:xfrm>
            <a:off x="699292" y="1141791"/>
            <a:ext cx="6480720" cy="4978799"/>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A non-discriminatory process to ensure credit control is applied according to policy.</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Customised Flow process of credit control actions as per Credit Control Policy</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Eliminate paper based credit control – automatically check payment status prior to continuing to next action through interface with billing system </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Two way SMS communication to and from the consumers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Integrated with handheld technology – for real time information, performance monitoring and quality control</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History of credit control in a central system and real time status of each account in credit control</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Integrated SMS communication to consumers/defaulters for disconnections &amp; reconnections</a:t>
            </a:r>
          </a:p>
          <a:p>
            <a:pPr marL="355600" lvl="0" indent="-355600">
              <a:lnSpc>
                <a:spcPct val="90000"/>
              </a:lnSpc>
              <a:spcBef>
                <a:spcPts val="1000"/>
              </a:spcBef>
              <a:buClr>
                <a:srgbClr val="660033"/>
              </a:buClr>
              <a:buFont typeface="Arial" panose="020B0604020202020204" pitchFamily="34" charset="0"/>
              <a:buChar char="►"/>
            </a:pPr>
            <a:r>
              <a:rPr lang="en-GB" dirty="0">
                <a:solidFill>
                  <a:prstClr val="black"/>
                </a:solidFill>
                <a:latin typeface="Segoe UI" panose="020B0502040204020203" pitchFamily="34" charset="0"/>
                <a:cs typeface="Segoe UI" panose="020B0502040204020203" pitchFamily="34" charset="0"/>
              </a:rPr>
              <a:t>Numerous operational, managerial and executive reports to assist with effective decision making</a:t>
            </a:r>
          </a:p>
        </p:txBody>
      </p:sp>
      <p:pic>
        <p:nvPicPr>
          <p:cNvPr id="14" name="Picture 13"/>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1519" y="1196752"/>
            <a:ext cx="4432395" cy="2304256"/>
          </a:xfrm>
          <a:prstGeom prst="rect">
            <a:avLst/>
          </a:prstGeom>
          <a:solidFill>
            <a:schemeClr val="accent1">
              <a:lumMod val="20000"/>
              <a:lumOff val="80000"/>
            </a:schemeClr>
          </a:solidFill>
          <a:ln w="3175">
            <a:solidFill>
              <a:schemeClr val="tx1"/>
            </a:solidFill>
          </a:ln>
        </p:spPr>
      </p:pic>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1519" y="3861048"/>
            <a:ext cx="4432395" cy="2808312"/>
          </a:xfrm>
          <a:prstGeom prst="rect">
            <a:avLst/>
          </a:prstGeom>
          <a:noFill/>
        </p:spPr>
      </p:pic>
    </p:spTree>
    <p:extLst>
      <p:ext uri="{BB962C8B-B14F-4D97-AF65-F5344CB8AC3E}">
        <p14:creationId xmlns:p14="http://schemas.microsoft.com/office/powerpoint/2010/main" val="318452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0" name="Rectangle 9"/>
          <p:cNvSpPr/>
          <p:nvPr/>
        </p:nvSpPr>
        <p:spPr>
          <a:xfrm>
            <a:off x="7752184" y="984824"/>
            <a:ext cx="4176464" cy="4344780"/>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endParaRPr lang="en-GB" sz="1600" dirty="0">
              <a:solidFill>
                <a:prstClr val="black"/>
              </a:solidFill>
              <a:latin typeface="Segoe UI" panose="020B0502040204020203" pitchFamily="34" charset="0"/>
              <a:cs typeface="Segoe UI" panose="020B0502040204020203" pitchFamily="34" charset="0"/>
            </a:endParaRPr>
          </a:p>
        </p:txBody>
      </p:sp>
      <p:sp>
        <p:nvSpPr>
          <p:cNvPr id="13" name="Rectangle 12"/>
          <p:cNvSpPr/>
          <p:nvPr/>
        </p:nvSpPr>
        <p:spPr>
          <a:xfrm>
            <a:off x="623392" y="267511"/>
            <a:ext cx="6870917" cy="584775"/>
          </a:xfrm>
          <a:prstGeom prst="rect">
            <a:avLst/>
          </a:prstGeom>
        </p:spPr>
        <p:txBody>
          <a:bodyPr wrap="square">
            <a:spAutoFit/>
          </a:bodyPr>
          <a:lstStyle/>
          <a:p>
            <a:pPr>
              <a:spcBef>
                <a:spcPct val="0"/>
              </a:spcBef>
            </a:pPr>
            <a:r>
              <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Indigent Vetting &amp; Registrations</a:t>
            </a:r>
          </a:p>
        </p:txBody>
      </p:sp>
      <p:sp>
        <p:nvSpPr>
          <p:cNvPr id="11" name="Rectangle 10"/>
          <p:cNvSpPr/>
          <p:nvPr/>
        </p:nvSpPr>
        <p:spPr>
          <a:xfrm>
            <a:off x="598712" y="1287471"/>
            <a:ext cx="10585176" cy="4570482"/>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Flexible workflow process according to Indigent Policy</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Digitized workflow process to improve record keeping &amp; audit process</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SMS integration to communicate to all stakeholder – </a:t>
            </a:r>
            <a:r>
              <a:rPr lang="en-GB" sz="2000" i="1" dirty="0">
                <a:solidFill>
                  <a:prstClr val="black"/>
                </a:solidFill>
                <a:latin typeface="Segoe UI" panose="020B0502040204020203" pitchFamily="34" charset="0"/>
                <a:cs typeface="Segoe UI" panose="020B0502040204020203" pitchFamily="34" charset="0"/>
              </a:rPr>
              <a:t>Communication &amp; Awareness Campaigns</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On-site Indigent Registrations per Ward</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Subjective site-inspections by trained Verification Officers (VO’s) </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Integrated Indigent Vetting model through bureaus - </a:t>
            </a:r>
            <a:r>
              <a:rPr lang="en-GB" sz="2000" i="1" dirty="0">
                <a:solidFill>
                  <a:prstClr val="black"/>
                </a:solidFill>
                <a:latin typeface="Segoe UI" panose="020B0502040204020203" pitchFamily="34" charset="0"/>
                <a:cs typeface="Segoe UI" panose="020B0502040204020203" pitchFamily="34" charset="0"/>
              </a:rPr>
              <a:t>TransUnion &amp; CPB as data providers</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Web-based/Mobile/Tablet access to status enquiries &amp; defined Ward Reports for Councillors </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Emphasis on skills assessment of Indigent Register as integral part of Exit Strategy</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Outcome notifications &amp; letters for all applicants – </a:t>
            </a:r>
            <a:r>
              <a:rPr lang="en-GB" sz="2000" i="1" dirty="0">
                <a:solidFill>
                  <a:prstClr val="black"/>
                </a:solidFill>
                <a:latin typeface="Segoe UI" panose="020B0502040204020203" pitchFamily="34" charset="0"/>
                <a:cs typeface="Segoe UI" panose="020B0502040204020203" pitchFamily="34" charset="0"/>
              </a:rPr>
              <a:t>Approved or Declined</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Consumption monitoring services of Indigent households</a:t>
            </a:r>
          </a:p>
        </p:txBody>
      </p:sp>
    </p:spTree>
    <p:extLst>
      <p:ext uri="{BB962C8B-B14F-4D97-AF65-F5344CB8AC3E}">
        <p14:creationId xmlns:p14="http://schemas.microsoft.com/office/powerpoint/2010/main" val="374147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7DA7ADE-B8AC-44CA-BEA4-F68AA0D75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graphicFrame>
        <p:nvGraphicFramePr>
          <p:cNvPr id="4" name="Diagram 3">
            <a:extLst>
              <a:ext uri="{FF2B5EF4-FFF2-40B4-BE49-F238E27FC236}">
                <a16:creationId xmlns:a16="http://schemas.microsoft.com/office/drawing/2014/main" id="{6350A2A9-5A17-41FC-A79E-79AD62E2E267}"/>
              </a:ext>
            </a:extLst>
          </p:cNvPr>
          <p:cNvGraphicFramePr/>
          <p:nvPr>
            <p:extLst>
              <p:ext uri="{D42A27DB-BD31-4B8C-83A1-F6EECF244321}">
                <p14:modId xmlns:p14="http://schemas.microsoft.com/office/powerpoint/2010/main" val="345751870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ADF8924-2405-4C82-8E5D-EFC420C6176C}"/>
              </a:ext>
            </a:extLst>
          </p:cNvPr>
          <p:cNvSpPr>
            <a:spLocks noGrp="1"/>
          </p:cNvSpPr>
          <p:nvPr>
            <p:ph type="title"/>
          </p:nvPr>
        </p:nvSpPr>
        <p:spPr>
          <a:xfrm>
            <a:off x="838200" y="368854"/>
            <a:ext cx="2737520" cy="615603"/>
          </a:xfrm>
        </p:spPr>
        <p:txBody>
          <a:bodyPr>
            <a:normAutofit/>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Agenda</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0850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0139-CC76-440B-9A4E-189F45215333}"/>
              </a:ext>
            </a:extLst>
          </p:cNvPr>
          <p:cNvSpPr>
            <a:spLocks noGrp="1"/>
          </p:cNvSpPr>
          <p:nvPr>
            <p:ph type="title"/>
          </p:nvPr>
        </p:nvSpPr>
        <p:spPr>
          <a:xfrm>
            <a:off x="479376" y="16714"/>
            <a:ext cx="10963841" cy="1325563"/>
          </a:xfrm>
        </p:spPr>
        <p:txBody>
          <a:bodyPr>
            <a:normAutofit/>
          </a:bodyPr>
          <a:lstStyle/>
          <a:p>
            <a:pPr algn="l"/>
            <a:r>
              <a:rPr lang="en-ZA" sz="36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Integrated Revenue Recovery Solution</a:t>
            </a:r>
            <a:b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br>
            <a:r>
              <a:rPr lang="en-ZA" sz="31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Development of a Revenue Management Improvement Plan</a:t>
            </a:r>
            <a:endParaRPr lang="en-US" sz="31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cxnSp>
        <p:nvCxnSpPr>
          <p:cNvPr id="39" name="Straight Arrow Connector 83">
            <a:extLst>
              <a:ext uri="{FF2B5EF4-FFF2-40B4-BE49-F238E27FC236}">
                <a16:creationId xmlns:a16="http://schemas.microsoft.com/office/drawing/2014/main" id="{5B6740B7-F5D7-4806-8CC3-C8327731AA85}"/>
              </a:ext>
            </a:extLst>
          </p:cNvPr>
          <p:cNvCxnSpPr>
            <a:cxnSpLocks/>
            <a:stCxn id="56" idx="2"/>
            <a:endCxn id="55" idx="0"/>
          </p:cNvCxnSpPr>
          <p:nvPr/>
        </p:nvCxnSpPr>
        <p:spPr bwMode="auto">
          <a:xfrm flipH="1">
            <a:off x="4066185" y="4979538"/>
            <a:ext cx="1" cy="26872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 name="Picture 2">
            <a:extLst>
              <a:ext uri="{FF2B5EF4-FFF2-40B4-BE49-F238E27FC236}">
                <a16:creationId xmlns:a16="http://schemas.microsoft.com/office/drawing/2014/main" id="{F71E63BC-D4DD-4FA6-8AE8-75D6A8786459}"/>
              </a:ext>
            </a:extLst>
          </p:cNvPr>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rot="15639079" flipH="1" flipV="1">
            <a:off x="4643163" y="4296091"/>
            <a:ext cx="504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a:extLst>
              <a:ext uri="{FF2B5EF4-FFF2-40B4-BE49-F238E27FC236}">
                <a16:creationId xmlns:a16="http://schemas.microsoft.com/office/drawing/2014/main" id="{8C7BAF3F-C050-47E4-B3B0-9144CF620CC7}"/>
              </a:ext>
            </a:extLst>
          </p:cNvPr>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rot="5986715" flipV="1">
            <a:off x="3027580" y="4297182"/>
            <a:ext cx="504825" cy="200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5" name="TextBox 79">
            <a:extLst>
              <a:ext uri="{FF2B5EF4-FFF2-40B4-BE49-F238E27FC236}">
                <a16:creationId xmlns:a16="http://schemas.microsoft.com/office/drawing/2014/main" id="{806335F6-0839-4ACD-9B46-12CC7E514659}"/>
              </a:ext>
            </a:extLst>
          </p:cNvPr>
          <p:cNvSpPr>
            <a:spLocks noChangeArrowheads="1"/>
          </p:cNvSpPr>
          <p:nvPr/>
        </p:nvSpPr>
        <p:spPr bwMode="auto">
          <a:xfrm>
            <a:off x="993774" y="1465605"/>
            <a:ext cx="3838575" cy="701675"/>
          </a:xfrm>
          <a:prstGeom prst="roundRect">
            <a:avLst>
              <a:gd name="adj" fmla="val 16667"/>
            </a:avLst>
          </a:prstGeom>
          <a:solidFill>
            <a:schemeClr val="accent6">
              <a:lumMod val="60000"/>
              <a:lumOff val="4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400" dirty="0" err="1"/>
              <a:t>RMIP</a:t>
            </a:r>
            <a:endParaRPr lang="en-ZA" altLang="en-US" sz="1400" dirty="0"/>
          </a:p>
          <a:p>
            <a:pPr algn="ctr"/>
            <a:r>
              <a:rPr lang="en-ZA" altLang="en-US" sz="1400" dirty="0"/>
              <a:t>(Revenue Management Improvement Plan)</a:t>
            </a:r>
            <a:endParaRPr lang="en-US" altLang="en-US" sz="1400" dirty="0"/>
          </a:p>
        </p:txBody>
      </p:sp>
      <p:sp>
        <p:nvSpPr>
          <p:cNvPr id="46" name="TextBox 91">
            <a:extLst>
              <a:ext uri="{FF2B5EF4-FFF2-40B4-BE49-F238E27FC236}">
                <a16:creationId xmlns:a16="http://schemas.microsoft.com/office/drawing/2014/main" id="{EED762E0-DF72-4752-910E-AF45224C8A5C}"/>
              </a:ext>
            </a:extLst>
          </p:cNvPr>
          <p:cNvSpPr>
            <a:spLocks noChangeArrowheads="1"/>
          </p:cNvSpPr>
          <p:nvPr/>
        </p:nvSpPr>
        <p:spPr bwMode="auto">
          <a:xfrm>
            <a:off x="992376" y="2692741"/>
            <a:ext cx="1866900" cy="376238"/>
          </a:xfrm>
          <a:prstGeom prst="roundRect">
            <a:avLst>
              <a:gd name="adj" fmla="val 16667"/>
            </a:avLst>
          </a:prstGeom>
          <a:solidFill>
            <a:schemeClr val="accent5">
              <a:lumMod val="40000"/>
              <a:lumOff val="6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400" dirty="0"/>
              <a:t>Program structure</a:t>
            </a:r>
            <a:endParaRPr lang="en-US" altLang="en-US" sz="1400" dirty="0"/>
          </a:p>
        </p:txBody>
      </p:sp>
      <p:sp>
        <p:nvSpPr>
          <p:cNvPr id="47" name="TextBox 95">
            <a:extLst>
              <a:ext uri="{FF2B5EF4-FFF2-40B4-BE49-F238E27FC236}">
                <a16:creationId xmlns:a16="http://schemas.microsoft.com/office/drawing/2014/main" id="{8FF3CE6E-4240-4002-8D0D-688EDF3B827F}"/>
              </a:ext>
            </a:extLst>
          </p:cNvPr>
          <p:cNvSpPr>
            <a:spLocks noChangeArrowheads="1"/>
          </p:cNvSpPr>
          <p:nvPr/>
        </p:nvSpPr>
        <p:spPr bwMode="auto">
          <a:xfrm>
            <a:off x="3304979" y="2330791"/>
            <a:ext cx="1522412" cy="488950"/>
          </a:xfrm>
          <a:prstGeom prst="roundRect">
            <a:avLst>
              <a:gd name="adj" fmla="val 16667"/>
            </a:avLst>
          </a:prstGeom>
          <a:solidFill>
            <a:schemeClr val="accent5">
              <a:lumMod val="40000"/>
              <a:lumOff val="6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r>
              <a:rPr lang="en-ZA" altLang="en-US" sz="1200" dirty="0"/>
              <a:t>Political project champion</a:t>
            </a:r>
            <a:endParaRPr lang="en-US" altLang="en-US" sz="1200" dirty="0"/>
          </a:p>
        </p:txBody>
      </p:sp>
      <p:sp>
        <p:nvSpPr>
          <p:cNvPr id="48" name="TextBox 96">
            <a:extLst>
              <a:ext uri="{FF2B5EF4-FFF2-40B4-BE49-F238E27FC236}">
                <a16:creationId xmlns:a16="http://schemas.microsoft.com/office/drawing/2014/main" id="{29FFB0DD-6269-46E7-A5D2-F899B1B6FF81}"/>
              </a:ext>
            </a:extLst>
          </p:cNvPr>
          <p:cNvSpPr>
            <a:spLocks noChangeArrowheads="1"/>
          </p:cNvSpPr>
          <p:nvPr/>
        </p:nvSpPr>
        <p:spPr bwMode="auto">
          <a:xfrm>
            <a:off x="3305773" y="2878479"/>
            <a:ext cx="1520825" cy="488950"/>
          </a:xfrm>
          <a:prstGeom prst="roundRect">
            <a:avLst>
              <a:gd name="adj" fmla="val 16667"/>
            </a:avLst>
          </a:prstGeom>
          <a:solidFill>
            <a:schemeClr val="accent5">
              <a:lumMod val="40000"/>
              <a:lumOff val="6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r>
              <a:rPr lang="en-ZA" altLang="en-US" sz="1200" dirty="0"/>
              <a:t>Administrative  project champion</a:t>
            </a:r>
            <a:endParaRPr lang="en-US" altLang="en-US" sz="1200" dirty="0"/>
          </a:p>
        </p:txBody>
      </p:sp>
      <p:cxnSp>
        <p:nvCxnSpPr>
          <p:cNvPr id="49" name="Straight Arrow Connector 97">
            <a:extLst>
              <a:ext uri="{FF2B5EF4-FFF2-40B4-BE49-F238E27FC236}">
                <a16:creationId xmlns:a16="http://schemas.microsoft.com/office/drawing/2014/main" id="{A567B465-A982-44CC-8624-635C6F8E08FC}"/>
              </a:ext>
            </a:extLst>
          </p:cNvPr>
          <p:cNvCxnSpPr>
            <a:cxnSpLocks/>
            <a:endCxn id="46" idx="0"/>
          </p:cNvCxnSpPr>
          <p:nvPr/>
        </p:nvCxnSpPr>
        <p:spPr bwMode="auto">
          <a:xfrm flipH="1">
            <a:off x="1925826" y="2211333"/>
            <a:ext cx="13296" cy="481408"/>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104">
            <a:extLst>
              <a:ext uri="{FF2B5EF4-FFF2-40B4-BE49-F238E27FC236}">
                <a16:creationId xmlns:a16="http://schemas.microsoft.com/office/drawing/2014/main" id="{D5DF0A84-DDCC-4656-8884-C0D897D5BC23}"/>
              </a:ext>
            </a:extLst>
          </p:cNvPr>
          <p:cNvSpPr>
            <a:spLocks noChangeArrowheads="1"/>
          </p:cNvSpPr>
          <p:nvPr/>
        </p:nvSpPr>
        <p:spPr bwMode="auto">
          <a:xfrm>
            <a:off x="991582" y="3580155"/>
            <a:ext cx="1868488" cy="458787"/>
          </a:xfrm>
          <a:prstGeom prst="roundRect">
            <a:avLst>
              <a:gd name="adj" fmla="val 16667"/>
            </a:avLst>
          </a:prstGeom>
          <a:solidFill>
            <a:srgbClr val="FFE89F"/>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400" dirty="0"/>
              <a:t>As-is assessment</a:t>
            </a:r>
            <a:endParaRPr lang="en-US" altLang="en-US" sz="1400" dirty="0"/>
          </a:p>
        </p:txBody>
      </p:sp>
      <p:cxnSp>
        <p:nvCxnSpPr>
          <p:cNvPr id="52" name="Straight Arrow Connector 105">
            <a:extLst>
              <a:ext uri="{FF2B5EF4-FFF2-40B4-BE49-F238E27FC236}">
                <a16:creationId xmlns:a16="http://schemas.microsoft.com/office/drawing/2014/main" id="{4A29F55B-9CD2-465A-80DF-97C4F372F392}"/>
              </a:ext>
            </a:extLst>
          </p:cNvPr>
          <p:cNvCxnSpPr>
            <a:cxnSpLocks/>
          </p:cNvCxnSpPr>
          <p:nvPr/>
        </p:nvCxnSpPr>
        <p:spPr bwMode="auto">
          <a:xfrm flipH="1">
            <a:off x="1920270" y="3049929"/>
            <a:ext cx="11112" cy="53975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107">
            <a:extLst>
              <a:ext uri="{FF2B5EF4-FFF2-40B4-BE49-F238E27FC236}">
                <a16:creationId xmlns:a16="http://schemas.microsoft.com/office/drawing/2014/main" id="{20E64CB1-1EEF-46EF-A0BB-F286250C9C5A}"/>
              </a:ext>
            </a:extLst>
          </p:cNvPr>
          <p:cNvSpPr>
            <a:spLocks noChangeArrowheads="1"/>
          </p:cNvSpPr>
          <p:nvPr/>
        </p:nvSpPr>
        <p:spPr bwMode="auto">
          <a:xfrm>
            <a:off x="3296248" y="3459505"/>
            <a:ext cx="1539875" cy="700087"/>
          </a:xfrm>
          <a:prstGeom prst="roundRect">
            <a:avLst>
              <a:gd name="adj" fmla="val 16667"/>
            </a:avLst>
          </a:prstGeom>
          <a:solidFill>
            <a:srgbClr val="FFE89F"/>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400" dirty="0"/>
              <a:t>RMIP goals and objectives</a:t>
            </a:r>
            <a:endParaRPr lang="en-US" altLang="en-US" sz="1400" dirty="0"/>
          </a:p>
        </p:txBody>
      </p:sp>
      <p:sp>
        <p:nvSpPr>
          <p:cNvPr id="55" name="TextBox 112">
            <a:extLst>
              <a:ext uri="{FF2B5EF4-FFF2-40B4-BE49-F238E27FC236}">
                <a16:creationId xmlns:a16="http://schemas.microsoft.com/office/drawing/2014/main" id="{E578728A-3B06-471A-9815-00AB8A69238B}"/>
              </a:ext>
            </a:extLst>
          </p:cNvPr>
          <p:cNvSpPr>
            <a:spLocks noChangeArrowheads="1"/>
          </p:cNvSpPr>
          <p:nvPr/>
        </p:nvSpPr>
        <p:spPr bwMode="auto">
          <a:xfrm>
            <a:off x="3326606" y="5248267"/>
            <a:ext cx="1479158" cy="825095"/>
          </a:xfrm>
          <a:prstGeom prst="roundRect">
            <a:avLst>
              <a:gd name="adj" fmla="val 16667"/>
            </a:avLst>
          </a:prstGeom>
          <a:solidFill>
            <a:schemeClr val="bg1">
              <a:lumMod val="75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200" dirty="0"/>
              <a:t>People</a:t>
            </a:r>
          </a:p>
          <a:p>
            <a:pPr algn="ctr"/>
            <a:r>
              <a:rPr lang="en-ZA" altLang="en-US" sz="1200" dirty="0"/>
              <a:t>Systems</a:t>
            </a:r>
          </a:p>
          <a:p>
            <a:pPr algn="ctr"/>
            <a:r>
              <a:rPr lang="en-ZA" altLang="en-US" sz="1200" dirty="0"/>
              <a:t>Policies and procedures</a:t>
            </a:r>
            <a:endParaRPr lang="en-US" altLang="en-US" sz="1200" dirty="0"/>
          </a:p>
        </p:txBody>
      </p:sp>
      <p:sp>
        <p:nvSpPr>
          <p:cNvPr id="56" name="TextBox 115">
            <a:extLst>
              <a:ext uri="{FF2B5EF4-FFF2-40B4-BE49-F238E27FC236}">
                <a16:creationId xmlns:a16="http://schemas.microsoft.com/office/drawing/2014/main" id="{F78EA5D3-F9B2-447F-A75A-D83D224126E9}"/>
              </a:ext>
            </a:extLst>
          </p:cNvPr>
          <p:cNvSpPr>
            <a:spLocks noChangeArrowheads="1"/>
          </p:cNvSpPr>
          <p:nvPr/>
        </p:nvSpPr>
        <p:spPr bwMode="auto">
          <a:xfrm>
            <a:off x="3335142" y="4450901"/>
            <a:ext cx="1462087" cy="528637"/>
          </a:xfrm>
          <a:prstGeom prst="roundRect">
            <a:avLst>
              <a:gd name="adj" fmla="val 16667"/>
            </a:avLst>
          </a:prstGeom>
          <a:solidFill>
            <a:schemeClr val="bg1">
              <a:lumMod val="75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200" dirty="0"/>
              <a:t>RMIP solutions</a:t>
            </a:r>
            <a:endParaRPr lang="en-US" altLang="en-US" sz="1200" dirty="0"/>
          </a:p>
        </p:txBody>
      </p:sp>
      <p:cxnSp>
        <p:nvCxnSpPr>
          <p:cNvPr id="57" name="Straight Arrow Connector 118">
            <a:extLst>
              <a:ext uri="{FF2B5EF4-FFF2-40B4-BE49-F238E27FC236}">
                <a16:creationId xmlns:a16="http://schemas.microsoft.com/office/drawing/2014/main" id="{5ED962F3-CE2F-4E78-85B1-CB5C20DC9C16}"/>
              </a:ext>
            </a:extLst>
          </p:cNvPr>
          <p:cNvCxnSpPr>
            <a:cxnSpLocks/>
            <a:stCxn id="51" idx="3"/>
            <a:endCxn id="54" idx="1"/>
          </p:cNvCxnSpPr>
          <p:nvPr/>
        </p:nvCxnSpPr>
        <p:spPr bwMode="auto">
          <a:xfrm>
            <a:off x="2860070" y="3809549"/>
            <a:ext cx="436178" cy="0"/>
          </a:xfrm>
          <a:prstGeom prst="straightConnector1">
            <a:avLst/>
          </a:prstGeom>
          <a:noFill/>
          <a:ln w="19050"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or: Elbow 22">
            <a:extLst>
              <a:ext uri="{FF2B5EF4-FFF2-40B4-BE49-F238E27FC236}">
                <a16:creationId xmlns:a16="http://schemas.microsoft.com/office/drawing/2014/main" id="{4CC462F2-2E7F-4849-ADF4-1827A724F557}"/>
              </a:ext>
            </a:extLst>
          </p:cNvPr>
          <p:cNvCxnSpPr>
            <a:cxnSpLocks/>
            <a:stCxn id="46" idx="3"/>
            <a:endCxn id="47" idx="1"/>
          </p:cNvCxnSpPr>
          <p:nvPr/>
        </p:nvCxnSpPr>
        <p:spPr bwMode="auto">
          <a:xfrm flipV="1">
            <a:off x="2859276" y="2575266"/>
            <a:ext cx="445703" cy="305594"/>
          </a:xfrm>
          <a:prstGeom prst="bentConnector3">
            <a:avLst>
              <a:gd name="adj1" fmla="val 50000"/>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22">
            <a:extLst>
              <a:ext uri="{FF2B5EF4-FFF2-40B4-BE49-F238E27FC236}">
                <a16:creationId xmlns:a16="http://schemas.microsoft.com/office/drawing/2014/main" id="{C6F76924-89C1-4C35-A46B-6842E91E71A8}"/>
              </a:ext>
            </a:extLst>
          </p:cNvPr>
          <p:cNvCxnSpPr>
            <a:cxnSpLocks/>
            <a:stCxn id="46" idx="3"/>
          </p:cNvCxnSpPr>
          <p:nvPr/>
        </p:nvCxnSpPr>
        <p:spPr bwMode="auto">
          <a:xfrm>
            <a:off x="2859276" y="2880860"/>
            <a:ext cx="433198" cy="256382"/>
          </a:xfrm>
          <a:prstGeom prst="bentConnector3">
            <a:avLst>
              <a:gd name="adj1" fmla="val 50000"/>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2" name="Group 61">
            <a:extLst>
              <a:ext uri="{FF2B5EF4-FFF2-40B4-BE49-F238E27FC236}">
                <a16:creationId xmlns:a16="http://schemas.microsoft.com/office/drawing/2014/main" id="{28BBE968-D6D3-4E9F-A9D2-C2BD4E66F5ED}"/>
              </a:ext>
            </a:extLst>
          </p:cNvPr>
          <p:cNvGrpSpPr/>
          <p:nvPr/>
        </p:nvGrpSpPr>
        <p:grpSpPr>
          <a:xfrm>
            <a:off x="4766542" y="5294963"/>
            <a:ext cx="2415326" cy="1434304"/>
            <a:chOff x="3204295" y="1143930"/>
            <a:chExt cx="5437922" cy="3239997"/>
          </a:xfrm>
          <a:solidFill>
            <a:srgbClr val="FFC000"/>
          </a:solidFill>
        </p:grpSpPr>
        <p:sp>
          <p:nvSpPr>
            <p:cNvPr id="63" name="Arrow: Chevron 62">
              <a:extLst>
                <a:ext uri="{FF2B5EF4-FFF2-40B4-BE49-F238E27FC236}">
                  <a16:creationId xmlns:a16="http://schemas.microsoft.com/office/drawing/2014/main" id="{DD8EB0ED-D73B-468F-AB4A-026FFB42B638}"/>
                </a:ext>
              </a:extLst>
            </p:cNvPr>
            <p:cNvSpPr/>
            <p:nvPr/>
          </p:nvSpPr>
          <p:spPr bwMode="auto">
            <a:xfrm>
              <a:off x="3204295" y="3559415"/>
              <a:ext cx="3379961" cy="792000"/>
            </a:xfrm>
            <a:prstGeom prst="chevron">
              <a:avLst>
                <a:gd name="adj" fmla="val 23379"/>
              </a:avLst>
            </a:prstGeom>
            <a:solidFill>
              <a:srgbClr val="FFE89F"/>
            </a:solidFill>
            <a:ln w="6350" cap="flat" cmpd="sng" algn="ctr">
              <a:solidFill>
                <a:schemeClr val="bg1">
                  <a:lumMod val="20000"/>
                  <a:lumOff val="80000"/>
                </a:schemeClr>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eaLnBrk="1" hangingPunct="1"/>
              <a:r>
                <a:rPr lang="en-ZA" sz="1000" dirty="0">
                  <a:solidFill>
                    <a:srgbClr val="000000"/>
                  </a:solidFill>
                  <a:latin typeface="Verdana" panose="020B0604030504040204" pitchFamily="34" charset="0"/>
                </a:rPr>
                <a:t>Initiate</a:t>
              </a:r>
              <a:endParaRPr lang="en-US" sz="1000" dirty="0">
                <a:solidFill>
                  <a:srgbClr val="000000"/>
                </a:solidFill>
                <a:latin typeface="Verdana" panose="020B0604030504040204" pitchFamily="34" charset="0"/>
              </a:endParaRPr>
            </a:p>
          </p:txBody>
        </p:sp>
        <p:sp>
          <p:nvSpPr>
            <p:cNvPr id="64" name="Arrow: Chevron 63">
              <a:extLst>
                <a:ext uri="{FF2B5EF4-FFF2-40B4-BE49-F238E27FC236}">
                  <a16:creationId xmlns:a16="http://schemas.microsoft.com/office/drawing/2014/main" id="{0E02ACEC-8BB5-4660-B775-7076C367B51D}"/>
                </a:ext>
              </a:extLst>
            </p:cNvPr>
            <p:cNvSpPr/>
            <p:nvPr/>
          </p:nvSpPr>
          <p:spPr bwMode="auto">
            <a:xfrm>
              <a:off x="5729032" y="3557655"/>
              <a:ext cx="2913185" cy="792000"/>
            </a:xfrm>
            <a:prstGeom prst="chevron">
              <a:avLst>
                <a:gd name="adj" fmla="val 23379"/>
              </a:avLst>
            </a:prstGeom>
            <a:solidFill>
              <a:srgbClr val="FFE89F"/>
            </a:solidFill>
            <a:ln w="6350" cap="flat" cmpd="sng" algn="ctr">
              <a:solidFill>
                <a:schemeClr val="bg1">
                  <a:lumMod val="20000"/>
                  <a:lumOff val="80000"/>
                </a:schemeClr>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algn="r" eaLnBrk="1" hangingPunct="1"/>
              <a:r>
                <a:rPr lang="en-ZA" sz="1000" dirty="0">
                  <a:solidFill>
                    <a:srgbClr val="000000"/>
                  </a:solidFill>
                  <a:latin typeface="Verdana" panose="020B0604030504040204" pitchFamily="34" charset="0"/>
                </a:rPr>
                <a:t>Close</a:t>
              </a:r>
              <a:endParaRPr lang="en-US" sz="1000" dirty="0">
                <a:solidFill>
                  <a:srgbClr val="000000"/>
                </a:solidFill>
                <a:latin typeface="Verdana" panose="020B0604030504040204" pitchFamily="34" charset="0"/>
              </a:endParaRPr>
            </a:p>
          </p:txBody>
        </p:sp>
        <p:grpSp>
          <p:nvGrpSpPr>
            <p:cNvPr id="65" name="Group 64">
              <a:extLst>
                <a:ext uri="{FF2B5EF4-FFF2-40B4-BE49-F238E27FC236}">
                  <a16:creationId xmlns:a16="http://schemas.microsoft.com/office/drawing/2014/main" id="{BD9B9B91-0600-449D-91A4-62B7994AEDFD}"/>
                </a:ext>
              </a:extLst>
            </p:cNvPr>
            <p:cNvGrpSpPr/>
            <p:nvPr/>
          </p:nvGrpSpPr>
          <p:grpSpPr>
            <a:xfrm rot="7103599" flipV="1">
              <a:off x="4367922" y="1143925"/>
              <a:ext cx="3239997" cy="3240007"/>
              <a:chOff x="5011739" y="2070272"/>
              <a:chExt cx="2168523" cy="2160591"/>
            </a:xfrm>
            <a:grpFill/>
          </p:grpSpPr>
          <p:sp>
            <p:nvSpPr>
              <p:cNvPr id="66" name="Freeform 16">
                <a:extLst>
                  <a:ext uri="{FF2B5EF4-FFF2-40B4-BE49-F238E27FC236}">
                    <a16:creationId xmlns:a16="http://schemas.microsoft.com/office/drawing/2014/main" id="{BAF94B48-7D10-4645-B69A-7C2D7C6CDF4E}"/>
                  </a:ext>
                </a:extLst>
              </p:cNvPr>
              <p:cNvSpPr>
                <a:spLocks/>
              </p:cNvSpPr>
              <p:nvPr/>
            </p:nvSpPr>
            <p:spPr bwMode="auto">
              <a:xfrm>
                <a:off x="6056152" y="2070272"/>
                <a:ext cx="1124110" cy="1578664"/>
              </a:xfrm>
              <a:custGeom>
                <a:avLst/>
                <a:gdLst>
                  <a:gd name="T0" fmla="*/ 1190 w 1340"/>
                  <a:gd name="T1" fmla="*/ 1880 h 1880"/>
                  <a:gd name="T2" fmla="*/ 838 w 1340"/>
                  <a:gd name="T3" fmla="*/ 1820 h 1880"/>
                  <a:gd name="T4" fmla="*/ 618 w 1340"/>
                  <a:gd name="T5" fmla="*/ 1552 h 1880"/>
                  <a:gd name="T6" fmla="*/ 664 w 1340"/>
                  <a:gd name="T7" fmla="*/ 1426 h 1880"/>
                  <a:gd name="T8" fmla="*/ 672 w 1340"/>
                  <a:gd name="T9" fmla="*/ 1182 h 1880"/>
                  <a:gd name="T10" fmla="*/ 570 w 1340"/>
                  <a:gd name="T11" fmla="*/ 932 h 1880"/>
                  <a:gd name="T12" fmla="*/ 316 w 1340"/>
                  <a:gd name="T13" fmla="*/ 722 h 1880"/>
                  <a:gd name="T14" fmla="*/ 2 w 1340"/>
                  <a:gd name="T15" fmla="*/ 664 h 1880"/>
                  <a:gd name="T16" fmla="*/ 126 w 1340"/>
                  <a:gd name="T17" fmla="*/ 332 h 1880"/>
                  <a:gd name="T18" fmla="*/ 0 w 1340"/>
                  <a:gd name="T19" fmla="*/ 4 h 1880"/>
                  <a:gd name="T20" fmla="*/ 346 w 1340"/>
                  <a:gd name="T21" fmla="*/ 32 h 1880"/>
                  <a:gd name="T22" fmla="*/ 580 w 1340"/>
                  <a:gd name="T23" fmla="*/ 108 h 1880"/>
                  <a:gd name="T24" fmla="*/ 836 w 1340"/>
                  <a:gd name="T25" fmla="*/ 258 h 1880"/>
                  <a:gd name="T26" fmla="*/ 1058 w 1340"/>
                  <a:gd name="T27" fmla="*/ 472 h 1880"/>
                  <a:gd name="T28" fmla="*/ 1240 w 1340"/>
                  <a:gd name="T29" fmla="*/ 778 h 1880"/>
                  <a:gd name="T30" fmla="*/ 1318 w 1340"/>
                  <a:gd name="T31" fmla="*/ 1046 h 1880"/>
                  <a:gd name="T32" fmla="*/ 1338 w 1340"/>
                  <a:gd name="T33" fmla="*/ 1324 h 1880"/>
                  <a:gd name="T34" fmla="*/ 1310 w 1340"/>
                  <a:gd name="T35" fmla="*/ 1542 h 1880"/>
                  <a:gd name="T36" fmla="*/ 1244 w 1340"/>
                  <a:gd name="T37" fmla="*/ 1754 h 1880"/>
                  <a:gd name="T38" fmla="*/ 1190 w 1340"/>
                  <a:gd name="T39" fmla="*/ 188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0" h="1880">
                    <a:moveTo>
                      <a:pt x="1190" y="1880"/>
                    </a:moveTo>
                    <a:cubicBezTo>
                      <a:pt x="1016" y="1850"/>
                      <a:pt x="939" y="1836"/>
                      <a:pt x="838" y="1820"/>
                    </a:cubicBezTo>
                    <a:cubicBezTo>
                      <a:pt x="769" y="1736"/>
                      <a:pt x="730" y="1686"/>
                      <a:pt x="618" y="1552"/>
                    </a:cubicBezTo>
                    <a:cubicBezTo>
                      <a:pt x="644" y="1488"/>
                      <a:pt x="655" y="1468"/>
                      <a:pt x="664" y="1426"/>
                    </a:cubicBezTo>
                    <a:cubicBezTo>
                      <a:pt x="674" y="1384"/>
                      <a:pt x="684" y="1240"/>
                      <a:pt x="672" y="1182"/>
                    </a:cubicBezTo>
                    <a:cubicBezTo>
                      <a:pt x="660" y="1124"/>
                      <a:pt x="632" y="1022"/>
                      <a:pt x="570" y="932"/>
                    </a:cubicBezTo>
                    <a:cubicBezTo>
                      <a:pt x="508" y="842"/>
                      <a:pt x="410" y="766"/>
                      <a:pt x="316" y="722"/>
                    </a:cubicBezTo>
                    <a:cubicBezTo>
                      <a:pt x="222" y="678"/>
                      <a:pt x="114" y="669"/>
                      <a:pt x="2" y="664"/>
                    </a:cubicBezTo>
                    <a:cubicBezTo>
                      <a:pt x="44" y="546"/>
                      <a:pt x="76" y="458"/>
                      <a:pt x="126" y="332"/>
                    </a:cubicBezTo>
                    <a:cubicBezTo>
                      <a:pt x="66" y="188"/>
                      <a:pt x="48" y="136"/>
                      <a:pt x="0" y="4"/>
                    </a:cubicBezTo>
                    <a:cubicBezTo>
                      <a:pt x="102" y="0"/>
                      <a:pt x="240" y="4"/>
                      <a:pt x="346" y="32"/>
                    </a:cubicBezTo>
                    <a:cubicBezTo>
                      <a:pt x="452" y="60"/>
                      <a:pt x="498" y="70"/>
                      <a:pt x="580" y="108"/>
                    </a:cubicBezTo>
                    <a:cubicBezTo>
                      <a:pt x="662" y="146"/>
                      <a:pt x="698" y="158"/>
                      <a:pt x="836" y="258"/>
                    </a:cubicBezTo>
                    <a:cubicBezTo>
                      <a:pt x="974" y="358"/>
                      <a:pt x="1012" y="420"/>
                      <a:pt x="1058" y="472"/>
                    </a:cubicBezTo>
                    <a:cubicBezTo>
                      <a:pt x="1104" y="524"/>
                      <a:pt x="1195" y="661"/>
                      <a:pt x="1240" y="778"/>
                    </a:cubicBezTo>
                    <a:cubicBezTo>
                      <a:pt x="1285" y="895"/>
                      <a:pt x="1306" y="978"/>
                      <a:pt x="1318" y="1046"/>
                    </a:cubicBezTo>
                    <a:cubicBezTo>
                      <a:pt x="1330" y="1114"/>
                      <a:pt x="1340" y="1273"/>
                      <a:pt x="1338" y="1324"/>
                    </a:cubicBezTo>
                    <a:cubicBezTo>
                      <a:pt x="1336" y="1375"/>
                      <a:pt x="1323" y="1470"/>
                      <a:pt x="1310" y="1542"/>
                    </a:cubicBezTo>
                    <a:cubicBezTo>
                      <a:pt x="1297" y="1614"/>
                      <a:pt x="1264" y="1697"/>
                      <a:pt x="1244" y="1754"/>
                    </a:cubicBezTo>
                    <a:cubicBezTo>
                      <a:pt x="1224" y="1811"/>
                      <a:pt x="1223" y="1818"/>
                      <a:pt x="1190" y="1880"/>
                    </a:cubicBezTo>
                    <a:close/>
                  </a:path>
                </a:pathLst>
              </a:custGeom>
              <a:solidFill>
                <a:srgbClr val="FFE89F"/>
              </a:solidFill>
              <a:ln w="12700" cap="flat" cmpd="sng">
                <a:solidFill>
                  <a:srgbClr val="FFFFFF"/>
                </a:solidFill>
                <a:prstDash val="solid"/>
                <a:round/>
                <a:headEnd/>
                <a:tailEnd/>
              </a:ln>
              <a:effectLst/>
            </p:spPr>
            <p:txBody>
              <a:bodyPr wrap="none" lIns="0" tIns="0" rIns="0" bIns="0" anchor="ctr"/>
              <a:lstStyle/>
              <a:p>
                <a:endParaRPr lang="en-US" sz="1000" dirty="0">
                  <a:solidFill>
                    <a:srgbClr val="000000"/>
                  </a:solidFill>
                </a:endParaRPr>
              </a:p>
            </p:txBody>
          </p:sp>
          <p:sp>
            <p:nvSpPr>
              <p:cNvPr id="67" name="Freeform 17">
                <a:extLst>
                  <a:ext uri="{FF2B5EF4-FFF2-40B4-BE49-F238E27FC236}">
                    <a16:creationId xmlns:a16="http://schemas.microsoft.com/office/drawing/2014/main" id="{B5F48870-1043-4E2F-8B67-7A9266E2EF93}"/>
                  </a:ext>
                </a:extLst>
              </p:cNvPr>
              <p:cNvSpPr>
                <a:spLocks/>
              </p:cNvSpPr>
              <p:nvPr/>
            </p:nvSpPr>
            <p:spPr bwMode="auto">
              <a:xfrm>
                <a:off x="5011739" y="2073635"/>
                <a:ext cx="1149276" cy="1653398"/>
              </a:xfrm>
              <a:custGeom>
                <a:avLst/>
                <a:gdLst>
                  <a:gd name="T0" fmla="*/ 1246 w 1370"/>
                  <a:gd name="T1" fmla="*/ 0 h 1969"/>
                  <a:gd name="T2" fmla="*/ 1370 w 1370"/>
                  <a:gd name="T3" fmla="*/ 335 h 1969"/>
                  <a:gd name="T4" fmla="*/ 1248 w 1370"/>
                  <a:gd name="T5" fmla="*/ 660 h 1969"/>
                  <a:gd name="T6" fmla="*/ 1115 w 1370"/>
                  <a:gd name="T7" fmla="*/ 683 h 1969"/>
                  <a:gd name="T8" fmla="*/ 900 w 1370"/>
                  <a:gd name="T9" fmla="*/ 798 h 1969"/>
                  <a:gd name="T10" fmla="*/ 735 w 1370"/>
                  <a:gd name="T11" fmla="*/ 1011 h 1969"/>
                  <a:gd name="T12" fmla="*/ 680 w 1370"/>
                  <a:gd name="T13" fmla="*/ 1336 h 1969"/>
                  <a:gd name="T14" fmla="*/ 786 w 1370"/>
                  <a:gd name="T15" fmla="*/ 1637 h 1969"/>
                  <a:gd name="T16" fmla="*/ 437 w 1370"/>
                  <a:gd name="T17" fmla="*/ 1696 h 1969"/>
                  <a:gd name="T18" fmla="*/ 216 w 1370"/>
                  <a:gd name="T19" fmla="*/ 1969 h 1969"/>
                  <a:gd name="T20" fmla="*/ 67 w 1370"/>
                  <a:gd name="T21" fmla="*/ 1655 h 1969"/>
                  <a:gd name="T22" fmla="*/ 16 w 1370"/>
                  <a:gd name="T23" fmla="*/ 1414 h 1969"/>
                  <a:gd name="T24" fmla="*/ 18 w 1370"/>
                  <a:gd name="T25" fmla="*/ 1118 h 1969"/>
                  <a:gd name="T26" fmla="*/ 92 w 1370"/>
                  <a:gd name="T27" fmla="*/ 818 h 1969"/>
                  <a:gd name="T28" fmla="*/ 266 w 1370"/>
                  <a:gd name="T29" fmla="*/ 508 h 1969"/>
                  <a:gd name="T30" fmla="*/ 459 w 1370"/>
                  <a:gd name="T31" fmla="*/ 306 h 1969"/>
                  <a:gd name="T32" fmla="*/ 690 w 1370"/>
                  <a:gd name="T33" fmla="*/ 150 h 1969"/>
                  <a:gd name="T34" fmla="*/ 893 w 1370"/>
                  <a:gd name="T35" fmla="*/ 65 h 1969"/>
                  <a:gd name="T36" fmla="*/ 1109 w 1370"/>
                  <a:gd name="T37" fmla="*/ 16 h 1969"/>
                  <a:gd name="T38" fmla="*/ 1246 w 1370"/>
                  <a:gd name="T39" fmla="*/ 0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0" h="1969">
                    <a:moveTo>
                      <a:pt x="1246" y="0"/>
                    </a:moveTo>
                    <a:cubicBezTo>
                      <a:pt x="1307" y="166"/>
                      <a:pt x="1333" y="240"/>
                      <a:pt x="1370" y="335"/>
                    </a:cubicBezTo>
                    <a:cubicBezTo>
                      <a:pt x="1331" y="437"/>
                      <a:pt x="1308" y="496"/>
                      <a:pt x="1248" y="660"/>
                    </a:cubicBezTo>
                    <a:cubicBezTo>
                      <a:pt x="1179" y="669"/>
                      <a:pt x="1156" y="669"/>
                      <a:pt x="1115" y="683"/>
                    </a:cubicBezTo>
                    <a:cubicBezTo>
                      <a:pt x="1074" y="695"/>
                      <a:pt x="944" y="758"/>
                      <a:pt x="900" y="798"/>
                    </a:cubicBezTo>
                    <a:cubicBezTo>
                      <a:pt x="856" y="837"/>
                      <a:pt x="782" y="912"/>
                      <a:pt x="735" y="1011"/>
                    </a:cubicBezTo>
                    <a:cubicBezTo>
                      <a:pt x="688" y="1110"/>
                      <a:pt x="671" y="1233"/>
                      <a:pt x="680" y="1336"/>
                    </a:cubicBezTo>
                    <a:cubicBezTo>
                      <a:pt x="689" y="1439"/>
                      <a:pt x="735" y="1538"/>
                      <a:pt x="786" y="1637"/>
                    </a:cubicBezTo>
                    <a:cubicBezTo>
                      <a:pt x="663" y="1660"/>
                      <a:pt x="571" y="1676"/>
                      <a:pt x="437" y="1696"/>
                    </a:cubicBezTo>
                    <a:cubicBezTo>
                      <a:pt x="342" y="1820"/>
                      <a:pt x="306" y="1861"/>
                      <a:pt x="216" y="1969"/>
                    </a:cubicBezTo>
                    <a:cubicBezTo>
                      <a:pt x="161" y="1882"/>
                      <a:pt x="96" y="1761"/>
                      <a:pt x="67" y="1655"/>
                    </a:cubicBezTo>
                    <a:cubicBezTo>
                      <a:pt x="38" y="1549"/>
                      <a:pt x="24" y="1504"/>
                      <a:pt x="16" y="1414"/>
                    </a:cubicBezTo>
                    <a:cubicBezTo>
                      <a:pt x="8" y="1324"/>
                      <a:pt x="0" y="1287"/>
                      <a:pt x="18" y="1118"/>
                    </a:cubicBezTo>
                    <a:cubicBezTo>
                      <a:pt x="35" y="948"/>
                      <a:pt x="70" y="884"/>
                      <a:pt x="92" y="818"/>
                    </a:cubicBezTo>
                    <a:cubicBezTo>
                      <a:pt x="114" y="753"/>
                      <a:pt x="208" y="583"/>
                      <a:pt x="266" y="508"/>
                    </a:cubicBezTo>
                    <a:cubicBezTo>
                      <a:pt x="324" y="433"/>
                      <a:pt x="406" y="350"/>
                      <a:pt x="459" y="306"/>
                    </a:cubicBezTo>
                    <a:cubicBezTo>
                      <a:pt x="512" y="262"/>
                      <a:pt x="645" y="174"/>
                      <a:pt x="690" y="150"/>
                    </a:cubicBezTo>
                    <a:cubicBezTo>
                      <a:pt x="735" y="126"/>
                      <a:pt x="824" y="90"/>
                      <a:pt x="893" y="65"/>
                    </a:cubicBezTo>
                    <a:cubicBezTo>
                      <a:pt x="962" y="41"/>
                      <a:pt x="1050" y="28"/>
                      <a:pt x="1109" y="16"/>
                    </a:cubicBezTo>
                    <a:cubicBezTo>
                      <a:pt x="1169" y="5"/>
                      <a:pt x="1175" y="3"/>
                      <a:pt x="1246" y="0"/>
                    </a:cubicBezTo>
                    <a:close/>
                  </a:path>
                </a:pathLst>
              </a:custGeom>
              <a:solidFill>
                <a:srgbClr val="FFE89F"/>
              </a:solidFill>
              <a:ln w="12700" cap="flat" cmpd="sng">
                <a:solidFill>
                  <a:srgbClr val="FFFFFF"/>
                </a:solidFill>
                <a:prstDash val="solid"/>
                <a:round/>
                <a:headEnd/>
                <a:tailEnd/>
              </a:ln>
              <a:effectLst/>
            </p:spPr>
            <p:txBody>
              <a:bodyPr wrap="none" lIns="0" tIns="0" rIns="0" bIns="0" anchor="ctr"/>
              <a:lstStyle/>
              <a:p>
                <a:endParaRPr lang="en-US" sz="1000" dirty="0">
                  <a:solidFill>
                    <a:srgbClr val="000000"/>
                  </a:solidFill>
                </a:endParaRPr>
              </a:p>
            </p:txBody>
          </p:sp>
          <p:sp>
            <p:nvSpPr>
              <p:cNvPr id="68" name="Freeform 18">
                <a:extLst>
                  <a:ext uri="{FF2B5EF4-FFF2-40B4-BE49-F238E27FC236}">
                    <a16:creationId xmlns:a16="http://schemas.microsoft.com/office/drawing/2014/main" id="{A864FC3D-22BB-422C-BD77-E9262FA61181}"/>
                  </a:ext>
                </a:extLst>
              </p:cNvPr>
              <p:cNvSpPr>
                <a:spLocks/>
              </p:cNvSpPr>
              <p:nvPr/>
            </p:nvSpPr>
            <p:spPr bwMode="auto">
              <a:xfrm>
                <a:off x="5193785" y="3367636"/>
                <a:ext cx="1862333" cy="863227"/>
              </a:xfrm>
              <a:custGeom>
                <a:avLst/>
                <a:gdLst>
                  <a:gd name="T0" fmla="*/ 0 w 2220"/>
                  <a:gd name="T1" fmla="*/ 421 h 1028"/>
                  <a:gd name="T2" fmla="*/ 228 w 2220"/>
                  <a:gd name="T3" fmla="*/ 146 h 1028"/>
                  <a:gd name="T4" fmla="*/ 570 w 2220"/>
                  <a:gd name="T5" fmla="*/ 89 h 1028"/>
                  <a:gd name="T6" fmla="*/ 657 w 2220"/>
                  <a:gd name="T7" fmla="*/ 192 h 1028"/>
                  <a:gd name="T8" fmla="*/ 864 w 2220"/>
                  <a:gd name="T9" fmla="*/ 321 h 1028"/>
                  <a:gd name="T10" fmla="*/ 1131 w 2220"/>
                  <a:gd name="T11" fmla="*/ 358 h 1028"/>
                  <a:gd name="T12" fmla="*/ 1440 w 2220"/>
                  <a:gd name="T13" fmla="*/ 243 h 1028"/>
                  <a:gd name="T14" fmla="*/ 1648 w 2220"/>
                  <a:gd name="T15" fmla="*/ 0 h 1028"/>
                  <a:gd name="T16" fmla="*/ 1873 w 2220"/>
                  <a:gd name="T17" fmla="*/ 273 h 1028"/>
                  <a:gd name="T18" fmla="*/ 2220 w 2220"/>
                  <a:gd name="T19" fmla="*/ 328 h 1028"/>
                  <a:gd name="T20" fmla="*/ 2023 w 2220"/>
                  <a:gd name="T21" fmla="*/ 614 h 1028"/>
                  <a:gd name="T22" fmla="*/ 1840 w 2220"/>
                  <a:gd name="T23" fmla="*/ 779 h 1028"/>
                  <a:gd name="T24" fmla="*/ 1582 w 2220"/>
                  <a:gd name="T25" fmla="*/ 925 h 1028"/>
                  <a:gd name="T26" fmla="*/ 1286 w 2220"/>
                  <a:gd name="T27" fmla="*/ 1011 h 1028"/>
                  <a:gd name="T28" fmla="*/ 930 w 2220"/>
                  <a:gd name="T29" fmla="*/ 1015 h 1028"/>
                  <a:gd name="T30" fmla="*/ 659 w 2220"/>
                  <a:gd name="T31" fmla="*/ 949 h 1028"/>
                  <a:gd name="T32" fmla="*/ 408 w 2220"/>
                  <a:gd name="T33" fmla="*/ 827 h 1028"/>
                  <a:gd name="T34" fmla="*/ 233 w 2220"/>
                  <a:gd name="T35" fmla="*/ 694 h 1028"/>
                  <a:gd name="T36" fmla="*/ 83 w 2220"/>
                  <a:gd name="T37" fmla="*/ 531 h 1028"/>
                  <a:gd name="T38" fmla="*/ 0 w 2220"/>
                  <a:gd name="T39" fmla="*/ 42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0" h="1028">
                    <a:moveTo>
                      <a:pt x="0" y="421"/>
                    </a:moveTo>
                    <a:cubicBezTo>
                      <a:pt x="113" y="285"/>
                      <a:pt x="164" y="225"/>
                      <a:pt x="228" y="146"/>
                    </a:cubicBezTo>
                    <a:cubicBezTo>
                      <a:pt x="336" y="128"/>
                      <a:pt x="398" y="119"/>
                      <a:pt x="570" y="89"/>
                    </a:cubicBezTo>
                    <a:cubicBezTo>
                      <a:pt x="611" y="148"/>
                      <a:pt x="625" y="164"/>
                      <a:pt x="657" y="192"/>
                    </a:cubicBezTo>
                    <a:cubicBezTo>
                      <a:pt x="688" y="222"/>
                      <a:pt x="808" y="303"/>
                      <a:pt x="864" y="321"/>
                    </a:cubicBezTo>
                    <a:cubicBezTo>
                      <a:pt x="920" y="340"/>
                      <a:pt x="1022" y="367"/>
                      <a:pt x="1131" y="358"/>
                    </a:cubicBezTo>
                    <a:cubicBezTo>
                      <a:pt x="1240" y="349"/>
                      <a:pt x="1355" y="302"/>
                      <a:pt x="1440" y="243"/>
                    </a:cubicBezTo>
                    <a:cubicBezTo>
                      <a:pt x="1525" y="184"/>
                      <a:pt x="1587" y="94"/>
                      <a:pt x="1648" y="0"/>
                    </a:cubicBezTo>
                    <a:cubicBezTo>
                      <a:pt x="1729" y="95"/>
                      <a:pt x="1789" y="167"/>
                      <a:pt x="1873" y="273"/>
                    </a:cubicBezTo>
                    <a:cubicBezTo>
                      <a:pt x="2028" y="293"/>
                      <a:pt x="2082" y="304"/>
                      <a:pt x="2220" y="328"/>
                    </a:cubicBezTo>
                    <a:cubicBezTo>
                      <a:pt x="2173" y="419"/>
                      <a:pt x="2100" y="536"/>
                      <a:pt x="2023" y="614"/>
                    </a:cubicBezTo>
                    <a:cubicBezTo>
                      <a:pt x="1946" y="692"/>
                      <a:pt x="1914" y="727"/>
                      <a:pt x="1840" y="779"/>
                    </a:cubicBezTo>
                    <a:cubicBezTo>
                      <a:pt x="1766" y="831"/>
                      <a:pt x="1738" y="856"/>
                      <a:pt x="1582" y="925"/>
                    </a:cubicBezTo>
                    <a:cubicBezTo>
                      <a:pt x="1427" y="995"/>
                      <a:pt x="1354" y="997"/>
                      <a:pt x="1286" y="1011"/>
                    </a:cubicBezTo>
                    <a:cubicBezTo>
                      <a:pt x="1218" y="1024"/>
                      <a:pt x="1024" y="1028"/>
                      <a:pt x="930" y="1015"/>
                    </a:cubicBezTo>
                    <a:cubicBezTo>
                      <a:pt x="836" y="1002"/>
                      <a:pt x="724" y="972"/>
                      <a:pt x="659" y="949"/>
                    </a:cubicBezTo>
                    <a:cubicBezTo>
                      <a:pt x="594" y="925"/>
                      <a:pt x="451" y="854"/>
                      <a:pt x="408" y="827"/>
                    </a:cubicBezTo>
                    <a:cubicBezTo>
                      <a:pt x="365" y="800"/>
                      <a:pt x="289" y="741"/>
                      <a:pt x="233" y="694"/>
                    </a:cubicBezTo>
                    <a:cubicBezTo>
                      <a:pt x="177" y="646"/>
                      <a:pt x="122" y="576"/>
                      <a:pt x="83" y="531"/>
                    </a:cubicBezTo>
                    <a:cubicBezTo>
                      <a:pt x="43" y="485"/>
                      <a:pt x="38" y="480"/>
                      <a:pt x="0" y="421"/>
                    </a:cubicBezTo>
                    <a:close/>
                  </a:path>
                </a:pathLst>
              </a:custGeom>
              <a:solidFill>
                <a:srgbClr val="FFE89F"/>
              </a:solidFill>
              <a:ln w="12700" cap="flat" cmpd="sng">
                <a:solidFill>
                  <a:srgbClr val="FFFFFF"/>
                </a:solidFill>
                <a:prstDash val="solid"/>
                <a:round/>
                <a:headEnd/>
                <a:tailEnd/>
              </a:ln>
              <a:effectLst/>
            </p:spPr>
            <p:txBody>
              <a:bodyPr wrap="none" lIns="0" tIns="0" rIns="0" bIns="0" anchor="ctr"/>
              <a:lstStyle/>
              <a:p>
                <a:endParaRPr lang="en-US" sz="1000" dirty="0">
                  <a:solidFill>
                    <a:srgbClr val="000000"/>
                  </a:solidFill>
                </a:endParaRPr>
              </a:p>
            </p:txBody>
          </p:sp>
          <p:sp>
            <p:nvSpPr>
              <p:cNvPr id="69" name="Rectangle 19">
                <a:extLst>
                  <a:ext uri="{FF2B5EF4-FFF2-40B4-BE49-F238E27FC236}">
                    <a16:creationId xmlns:a16="http://schemas.microsoft.com/office/drawing/2014/main" id="{F08CC1CA-4F87-4C7F-9202-84B7A370D442}"/>
                  </a:ext>
                </a:extLst>
              </p:cNvPr>
              <p:cNvSpPr>
                <a:spLocks noChangeArrowheads="1"/>
              </p:cNvSpPr>
              <p:nvPr>
                <p:custDataLst>
                  <p:tags r:id="rId1"/>
                </p:custDataLst>
              </p:nvPr>
            </p:nvSpPr>
            <p:spPr bwMode="blackWhite">
              <a:xfrm rot="17903599">
                <a:off x="5061275" y="2679547"/>
                <a:ext cx="790600" cy="221030"/>
              </a:xfrm>
              <a:prstGeom prst="rect">
                <a:avLst/>
              </a:prstGeom>
              <a:solidFill>
                <a:srgbClr val="FFE89F"/>
              </a:solidFill>
              <a:ln>
                <a:noFill/>
              </a:ln>
              <a:effectLst/>
            </p:spPr>
            <p:txBody>
              <a:bodyPr wrap="square" lIns="0" tIns="0" rIns="0" bIns="0" anchor="ctr" anchorCtr="1">
                <a:spAutoFit/>
              </a:bodyPr>
              <a:lstStyle>
                <a:lvl1pPr algn="l" defTabSz="787400">
                  <a:lnSpc>
                    <a:spcPct val="102000"/>
                  </a:lnSpc>
                  <a:spcAft>
                    <a:spcPct val="37000"/>
                  </a:spcAft>
                  <a:buChar char="•"/>
                  <a:defRPr sz="1600">
                    <a:solidFill>
                      <a:schemeClr val="tx1"/>
                    </a:solidFill>
                    <a:latin typeface="Verdana" panose="020B0604030504040204" pitchFamily="34" charset="0"/>
                  </a:defRPr>
                </a:lvl1pPr>
                <a:lvl2pPr marL="133350" indent="-131763" algn="l" defTabSz="787400">
                  <a:lnSpc>
                    <a:spcPct val="94000"/>
                  </a:lnSpc>
                  <a:spcAft>
                    <a:spcPct val="36000"/>
                  </a:spcAft>
                  <a:buChar char="–"/>
                  <a:defRPr sz="1400">
                    <a:solidFill>
                      <a:schemeClr val="tx1"/>
                    </a:solidFill>
                    <a:latin typeface="Verdana" panose="020B0604030504040204" pitchFamily="34" charset="0"/>
                  </a:defRPr>
                </a:lvl2pPr>
                <a:lvl3pPr marL="301625" indent="-150813" algn="l" defTabSz="787400">
                  <a:lnSpc>
                    <a:spcPct val="95000"/>
                  </a:lnSpc>
                  <a:spcAft>
                    <a:spcPct val="30000"/>
                  </a:spcAft>
                  <a:buChar char="–"/>
                  <a:defRPr sz="1200">
                    <a:solidFill>
                      <a:schemeClr val="tx1"/>
                    </a:solidFill>
                    <a:latin typeface="Verdana" panose="020B0604030504040204" pitchFamily="34" charset="0"/>
                  </a:defRPr>
                </a:lvl3pPr>
                <a:lvl4pPr marL="439738" indent="-136525" algn="l" defTabSz="787400">
                  <a:lnSpc>
                    <a:spcPct val="97000"/>
                  </a:lnSpc>
                  <a:spcAft>
                    <a:spcPct val="28000"/>
                  </a:spcAft>
                  <a:buChar char="–"/>
                  <a:defRPr sz="1000">
                    <a:solidFill>
                      <a:schemeClr val="tx1"/>
                    </a:solidFill>
                    <a:latin typeface="Verdana" panose="020B0604030504040204" pitchFamily="34" charset="0"/>
                  </a:defRPr>
                </a:lvl4pPr>
                <a:lvl5pPr marL="603250" indent="-142875" algn="l" defTabSz="787400">
                  <a:buSzPct val="100000"/>
                  <a:buFont typeface="Arial" panose="020B0604020202020204" pitchFamily="34" charset="0"/>
                  <a:buChar char="–"/>
                  <a:defRPr>
                    <a:solidFill>
                      <a:schemeClr val="tx1"/>
                    </a:solidFill>
                    <a:latin typeface="Verdana" panose="020B0604030504040204" pitchFamily="34" charset="0"/>
                  </a:defRPr>
                </a:lvl5pPr>
                <a:lvl6pPr marL="10604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6pPr>
                <a:lvl7pPr marL="15176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7pPr>
                <a:lvl8pPr marL="19748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8pPr>
                <a:lvl9pPr marL="24320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9pPr>
              </a:lstStyle>
              <a:p>
                <a:pPr algn="ctr">
                  <a:lnSpc>
                    <a:spcPct val="95000"/>
                  </a:lnSpc>
                  <a:buFontTx/>
                  <a:buNone/>
                </a:pPr>
                <a:r>
                  <a:rPr lang="de-DE" altLang="en-US" sz="1000" dirty="0">
                    <a:solidFill>
                      <a:srgbClr val="000000"/>
                    </a:solidFill>
                  </a:rPr>
                  <a:t>Execute</a:t>
                </a:r>
              </a:p>
            </p:txBody>
          </p:sp>
          <p:sp>
            <p:nvSpPr>
              <p:cNvPr id="70" name="Rectangle 20">
                <a:extLst>
                  <a:ext uri="{FF2B5EF4-FFF2-40B4-BE49-F238E27FC236}">
                    <a16:creationId xmlns:a16="http://schemas.microsoft.com/office/drawing/2014/main" id="{7ACD60A7-A68F-4599-93EA-765D7A251583}"/>
                  </a:ext>
                </a:extLst>
              </p:cNvPr>
              <p:cNvSpPr>
                <a:spLocks noChangeArrowheads="1"/>
              </p:cNvSpPr>
              <p:nvPr>
                <p:custDataLst>
                  <p:tags r:id="rId2"/>
                </p:custDataLst>
              </p:nvPr>
            </p:nvSpPr>
            <p:spPr bwMode="blackWhite">
              <a:xfrm rot="14660113" flipH="1">
                <a:off x="6186280" y="2655171"/>
                <a:ext cx="1050338" cy="221031"/>
              </a:xfrm>
              <a:prstGeom prst="rect">
                <a:avLst/>
              </a:prstGeom>
              <a:solidFill>
                <a:srgbClr val="FFE89F"/>
              </a:solidFill>
              <a:ln>
                <a:solidFill>
                  <a:srgbClr val="FFE89F"/>
                </a:solidFill>
              </a:ln>
              <a:effectLst/>
            </p:spPr>
            <p:txBody>
              <a:bodyPr wrap="square" lIns="0" tIns="0" rIns="0" bIns="0" anchor="ctr" anchorCtr="1">
                <a:spAutoFit/>
              </a:bodyPr>
              <a:lstStyle>
                <a:lvl1pPr algn="l" defTabSz="787400">
                  <a:lnSpc>
                    <a:spcPct val="102000"/>
                  </a:lnSpc>
                  <a:spcAft>
                    <a:spcPct val="37000"/>
                  </a:spcAft>
                  <a:buChar char="•"/>
                  <a:defRPr sz="1600">
                    <a:solidFill>
                      <a:schemeClr val="tx1"/>
                    </a:solidFill>
                    <a:latin typeface="Verdana" panose="020B0604030504040204" pitchFamily="34" charset="0"/>
                  </a:defRPr>
                </a:lvl1pPr>
                <a:lvl2pPr marL="133350" indent="-131763" algn="l" defTabSz="787400">
                  <a:lnSpc>
                    <a:spcPct val="94000"/>
                  </a:lnSpc>
                  <a:spcAft>
                    <a:spcPct val="36000"/>
                  </a:spcAft>
                  <a:buChar char="–"/>
                  <a:defRPr sz="1400">
                    <a:solidFill>
                      <a:schemeClr val="tx1"/>
                    </a:solidFill>
                    <a:latin typeface="Verdana" panose="020B0604030504040204" pitchFamily="34" charset="0"/>
                  </a:defRPr>
                </a:lvl2pPr>
                <a:lvl3pPr marL="301625" indent="-150813" algn="l" defTabSz="787400">
                  <a:lnSpc>
                    <a:spcPct val="95000"/>
                  </a:lnSpc>
                  <a:spcAft>
                    <a:spcPct val="30000"/>
                  </a:spcAft>
                  <a:buChar char="–"/>
                  <a:defRPr sz="1200">
                    <a:solidFill>
                      <a:schemeClr val="tx1"/>
                    </a:solidFill>
                    <a:latin typeface="Verdana" panose="020B0604030504040204" pitchFamily="34" charset="0"/>
                  </a:defRPr>
                </a:lvl3pPr>
                <a:lvl4pPr marL="439738" indent="-136525" algn="l" defTabSz="787400">
                  <a:lnSpc>
                    <a:spcPct val="97000"/>
                  </a:lnSpc>
                  <a:spcAft>
                    <a:spcPct val="28000"/>
                  </a:spcAft>
                  <a:buChar char="–"/>
                  <a:defRPr sz="1000">
                    <a:solidFill>
                      <a:schemeClr val="tx1"/>
                    </a:solidFill>
                    <a:latin typeface="Verdana" panose="020B0604030504040204" pitchFamily="34" charset="0"/>
                  </a:defRPr>
                </a:lvl4pPr>
                <a:lvl5pPr marL="603250" indent="-142875" algn="l" defTabSz="787400">
                  <a:buSzPct val="100000"/>
                  <a:buFont typeface="Arial" panose="020B0604020202020204" pitchFamily="34" charset="0"/>
                  <a:buChar char="–"/>
                  <a:defRPr>
                    <a:solidFill>
                      <a:schemeClr val="tx1"/>
                    </a:solidFill>
                    <a:latin typeface="Verdana" panose="020B0604030504040204" pitchFamily="34" charset="0"/>
                  </a:defRPr>
                </a:lvl5pPr>
                <a:lvl6pPr marL="10604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6pPr>
                <a:lvl7pPr marL="15176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7pPr>
                <a:lvl8pPr marL="19748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8pPr>
                <a:lvl9pPr marL="24320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9pPr>
              </a:lstStyle>
              <a:p>
                <a:pPr algn="ctr">
                  <a:lnSpc>
                    <a:spcPct val="95000"/>
                  </a:lnSpc>
                  <a:buFontTx/>
                  <a:buNone/>
                </a:pPr>
                <a:r>
                  <a:rPr lang="de-DE" altLang="en-US" sz="1000" dirty="0">
                    <a:solidFill>
                      <a:srgbClr val="000000"/>
                    </a:solidFill>
                  </a:rPr>
                  <a:t>Control</a:t>
                </a:r>
              </a:p>
            </p:txBody>
          </p:sp>
          <p:sp>
            <p:nvSpPr>
              <p:cNvPr id="71" name="Rectangle 21">
                <a:extLst>
                  <a:ext uri="{FF2B5EF4-FFF2-40B4-BE49-F238E27FC236}">
                    <a16:creationId xmlns:a16="http://schemas.microsoft.com/office/drawing/2014/main" id="{7F3C6FF2-A24F-45D5-997E-145796D4C0C2}"/>
                  </a:ext>
                </a:extLst>
              </p:cNvPr>
              <p:cNvSpPr>
                <a:spLocks noChangeArrowheads="1"/>
              </p:cNvSpPr>
              <p:nvPr>
                <p:custDataLst>
                  <p:tags r:id="rId3"/>
                </p:custDataLst>
              </p:nvPr>
            </p:nvSpPr>
            <p:spPr bwMode="blackWhite">
              <a:xfrm>
                <a:off x="5609186" y="3752415"/>
                <a:ext cx="1027818" cy="220217"/>
              </a:xfrm>
              <a:prstGeom prst="rect">
                <a:avLst/>
              </a:prstGeom>
              <a:solidFill>
                <a:srgbClr val="FFE89F"/>
              </a:solidFill>
              <a:ln>
                <a:noFill/>
              </a:ln>
              <a:effectLst/>
            </p:spPr>
            <p:txBody>
              <a:bodyPr wrap="square" lIns="0" tIns="0" rIns="0" bIns="0" anchor="ctr" anchorCtr="1">
                <a:spAutoFit/>
              </a:bodyPr>
              <a:lstStyle>
                <a:lvl1pPr algn="l" defTabSz="787400">
                  <a:lnSpc>
                    <a:spcPct val="102000"/>
                  </a:lnSpc>
                  <a:spcAft>
                    <a:spcPct val="37000"/>
                  </a:spcAft>
                  <a:buChar char="•"/>
                  <a:defRPr sz="1600">
                    <a:solidFill>
                      <a:schemeClr val="tx1"/>
                    </a:solidFill>
                    <a:latin typeface="Verdana" panose="020B0604030504040204" pitchFamily="34" charset="0"/>
                  </a:defRPr>
                </a:lvl1pPr>
                <a:lvl2pPr marL="133350" indent="-131763" algn="l" defTabSz="787400">
                  <a:lnSpc>
                    <a:spcPct val="94000"/>
                  </a:lnSpc>
                  <a:spcAft>
                    <a:spcPct val="36000"/>
                  </a:spcAft>
                  <a:buChar char="–"/>
                  <a:defRPr sz="1400">
                    <a:solidFill>
                      <a:schemeClr val="tx1"/>
                    </a:solidFill>
                    <a:latin typeface="Verdana" panose="020B0604030504040204" pitchFamily="34" charset="0"/>
                  </a:defRPr>
                </a:lvl2pPr>
                <a:lvl3pPr marL="301625" indent="-150813" algn="l" defTabSz="787400">
                  <a:lnSpc>
                    <a:spcPct val="95000"/>
                  </a:lnSpc>
                  <a:spcAft>
                    <a:spcPct val="30000"/>
                  </a:spcAft>
                  <a:buChar char="–"/>
                  <a:defRPr sz="1200">
                    <a:solidFill>
                      <a:schemeClr val="tx1"/>
                    </a:solidFill>
                    <a:latin typeface="Verdana" panose="020B0604030504040204" pitchFamily="34" charset="0"/>
                  </a:defRPr>
                </a:lvl3pPr>
                <a:lvl4pPr marL="439738" indent="-136525" algn="l" defTabSz="787400">
                  <a:lnSpc>
                    <a:spcPct val="97000"/>
                  </a:lnSpc>
                  <a:spcAft>
                    <a:spcPct val="28000"/>
                  </a:spcAft>
                  <a:buChar char="–"/>
                  <a:defRPr sz="1000">
                    <a:solidFill>
                      <a:schemeClr val="tx1"/>
                    </a:solidFill>
                    <a:latin typeface="Verdana" panose="020B0604030504040204" pitchFamily="34" charset="0"/>
                  </a:defRPr>
                </a:lvl4pPr>
                <a:lvl5pPr marL="603250" indent="-142875" algn="l" defTabSz="787400">
                  <a:buSzPct val="100000"/>
                  <a:buFont typeface="Arial" panose="020B0604020202020204" pitchFamily="34" charset="0"/>
                  <a:buChar char="–"/>
                  <a:defRPr>
                    <a:solidFill>
                      <a:schemeClr val="tx1"/>
                    </a:solidFill>
                    <a:latin typeface="Verdana" panose="020B0604030504040204" pitchFamily="34" charset="0"/>
                  </a:defRPr>
                </a:lvl5pPr>
                <a:lvl6pPr marL="10604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6pPr>
                <a:lvl7pPr marL="15176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7pPr>
                <a:lvl8pPr marL="19748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8pPr>
                <a:lvl9pPr marL="2432050" indent="-142875" defTabSz="787400" fontAlgn="base">
                  <a:spcBef>
                    <a:spcPct val="0"/>
                  </a:spcBef>
                  <a:spcAft>
                    <a:spcPct val="0"/>
                  </a:spcAft>
                  <a:buSzPct val="100000"/>
                  <a:buFont typeface="Arial" panose="020B0604020202020204" pitchFamily="34" charset="0"/>
                  <a:buChar char="–"/>
                  <a:defRPr>
                    <a:solidFill>
                      <a:schemeClr val="tx1"/>
                    </a:solidFill>
                    <a:latin typeface="Verdana" panose="020B0604030504040204" pitchFamily="34" charset="0"/>
                  </a:defRPr>
                </a:lvl9pPr>
              </a:lstStyle>
              <a:p>
                <a:pPr algn="ctr">
                  <a:lnSpc>
                    <a:spcPct val="95000"/>
                  </a:lnSpc>
                  <a:buFontTx/>
                  <a:buNone/>
                </a:pPr>
                <a:r>
                  <a:rPr lang="de-DE" altLang="en-US" sz="1000" dirty="0">
                    <a:solidFill>
                      <a:srgbClr val="000000"/>
                    </a:solidFill>
                  </a:rPr>
                  <a:t>Plan</a:t>
                </a:r>
              </a:p>
            </p:txBody>
          </p:sp>
        </p:grpSp>
      </p:grpSp>
      <p:sp>
        <p:nvSpPr>
          <p:cNvPr id="78" name="TextBox 115">
            <a:extLst>
              <a:ext uri="{FF2B5EF4-FFF2-40B4-BE49-F238E27FC236}">
                <a16:creationId xmlns:a16="http://schemas.microsoft.com/office/drawing/2014/main" id="{CB7E9F34-22CC-4156-9247-4C8BEFD30F92}"/>
              </a:ext>
            </a:extLst>
          </p:cNvPr>
          <p:cNvSpPr>
            <a:spLocks noChangeArrowheads="1"/>
          </p:cNvSpPr>
          <p:nvPr/>
        </p:nvSpPr>
        <p:spPr bwMode="auto">
          <a:xfrm>
            <a:off x="5340984" y="4366617"/>
            <a:ext cx="1309689" cy="697204"/>
          </a:xfrm>
          <a:prstGeom prst="roundRect">
            <a:avLst>
              <a:gd name="adj" fmla="val 16667"/>
            </a:avLst>
          </a:prstGeom>
          <a:solidFill>
            <a:schemeClr val="accent6">
              <a:lumMod val="60000"/>
              <a:lumOff val="40000"/>
            </a:schemeClr>
          </a:solidFill>
          <a:ln w="19050">
            <a:solidFill>
              <a:schemeClr val="accent6">
                <a:lumMod val="60000"/>
                <a:lumOff val="40000"/>
              </a:schemeClr>
            </a:solid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200" dirty="0"/>
              <a:t>RMIP workgroups and projects</a:t>
            </a:r>
            <a:endParaRPr lang="en-US" altLang="en-US" sz="1200" dirty="0"/>
          </a:p>
        </p:txBody>
      </p:sp>
      <p:cxnSp>
        <p:nvCxnSpPr>
          <p:cNvPr id="79" name="Straight Arrow Connector 118">
            <a:extLst>
              <a:ext uri="{FF2B5EF4-FFF2-40B4-BE49-F238E27FC236}">
                <a16:creationId xmlns:a16="http://schemas.microsoft.com/office/drawing/2014/main" id="{669B9D83-6E0F-453D-BE65-0D9B54C8DADC}"/>
              </a:ext>
            </a:extLst>
          </p:cNvPr>
          <p:cNvCxnSpPr>
            <a:cxnSpLocks/>
            <a:stCxn id="56" idx="3"/>
            <a:endCxn id="78" idx="1"/>
          </p:cNvCxnSpPr>
          <p:nvPr/>
        </p:nvCxnSpPr>
        <p:spPr bwMode="auto">
          <a:xfrm flipV="1">
            <a:off x="4797229" y="4715219"/>
            <a:ext cx="543755" cy="1"/>
          </a:xfrm>
          <a:prstGeom prst="straightConnector1">
            <a:avLst/>
          </a:prstGeom>
          <a:noFill/>
          <a:ln w="19050"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115">
            <a:extLst>
              <a:ext uri="{FF2B5EF4-FFF2-40B4-BE49-F238E27FC236}">
                <a16:creationId xmlns:a16="http://schemas.microsoft.com/office/drawing/2014/main" id="{329C3990-D14E-40D1-8F5D-D1B303A603A4}"/>
              </a:ext>
            </a:extLst>
          </p:cNvPr>
          <p:cNvSpPr>
            <a:spLocks noChangeArrowheads="1"/>
          </p:cNvSpPr>
          <p:nvPr/>
        </p:nvSpPr>
        <p:spPr bwMode="auto">
          <a:xfrm>
            <a:off x="8339117" y="1536759"/>
            <a:ext cx="3219252"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ZA" altLang="en-US" sz="1400" dirty="0"/>
              <a:t>Metering, bulk consumers and check meters</a:t>
            </a:r>
            <a:endParaRPr lang="en-US" altLang="en-US" sz="1400" dirty="0"/>
          </a:p>
        </p:txBody>
      </p:sp>
      <p:sp>
        <p:nvSpPr>
          <p:cNvPr id="83" name="TextBox 115">
            <a:extLst>
              <a:ext uri="{FF2B5EF4-FFF2-40B4-BE49-F238E27FC236}">
                <a16:creationId xmlns:a16="http://schemas.microsoft.com/office/drawing/2014/main" id="{E434D7F1-9710-45FB-8A0E-950014300711}"/>
              </a:ext>
            </a:extLst>
          </p:cNvPr>
          <p:cNvSpPr>
            <a:spLocks noChangeArrowheads="1"/>
          </p:cNvSpPr>
          <p:nvPr/>
        </p:nvSpPr>
        <p:spPr bwMode="auto">
          <a:xfrm>
            <a:off x="8339117" y="2218582"/>
            <a:ext cx="3186109"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ZA" altLang="en-US" sz="1400" dirty="0"/>
              <a:t>Meter Reading &amp; Exceptions Management </a:t>
            </a:r>
            <a:endParaRPr lang="en-US" altLang="en-US" sz="1400" dirty="0"/>
          </a:p>
        </p:txBody>
      </p:sp>
      <p:sp>
        <p:nvSpPr>
          <p:cNvPr id="84" name="TextBox 115">
            <a:extLst>
              <a:ext uri="{FF2B5EF4-FFF2-40B4-BE49-F238E27FC236}">
                <a16:creationId xmlns:a16="http://schemas.microsoft.com/office/drawing/2014/main" id="{A50761DD-756C-432B-B6DB-7A91A30D4DAD}"/>
              </a:ext>
            </a:extLst>
          </p:cNvPr>
          <p:cNvSpPr>
            <a:spLocks noChangeArrowheads="1"/>
          </p:cNvSpPr>
          <p:nvPr/>
        </p:nvSpPr>
        <p:spPr bwMode="auto">
          <a:xfrm>
            <a:off x="8339117" y="2900405"/>
            <a:ext cx="3186109"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ZA" altLang="en-US" sz="1400" dirty="0"/>
              <a:t>Credit Control &amp; Debt Collection</a:t>
            </a:r>
            <a:endParaRPr lang="en-US" altLang="en-US" sz="1400" dirty="0"/>
          </a:p>
        </p:txBody>
      </p:sp>
      <p:sp>
        <p:nvSpPr>
          <p:cNvPr id="85" name="TextBox 115">
            <a:extLst>
              <a:ext uri="{FF2B5EF4-FFF2-40B4-BE49-F238E27FC236}">
                <a16:creationId xmlns:a16="http://schemas.microsoft.com/office/drawing/2014/main" id="{3C3C4E86-BE3A-453F-B6B1-8BF2B3BD8BD0}"/>
              </a:ext>
            </a:extLst>
          </p:cNvPr>
          <p:cNvSpPr>
            <a:spLocks noChangeArrowheads="1"/>
          </p:cNvSpPr>
          <p:nvPr/>
        </p:nvSpPr>
        <p:spPr bwMode="auto">
          <a:xfrm>
            <a:off x="8339117" y="3582228"/>
            <a:ext cx="3186109"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ZA" altLang="en-US" sz="1400" dirty="0"/>
              <a:t>Legislative compliance and policy review</a:t>
            </a:r>
            <a:endParaRPr lang="en-US" altLang="en-US" sz="1400" dirty="0"/>
          </a:p>
        </p:txBody>
      </p:sp>
      <p:sp>
        <p:nvSpPr>
          <p:cNvPr id="86" name="TextBox 115">
            <a:extLst>
              <a:ext uri="{FF2B5EF4-FFF2-40B4-BE49-F238E27FC236}">
                <a16:creationId xmlns:a16="http://schemas.microsoft.com/office/drawing/2014/main" id="{36A210DD-B78D-4AEB-A744-4E5B9643EA86}"/>
              </a:ext>
            </a:extLst>
          </p:cNvPr>
          <p:cNvSpPr>
            <a:spLocks noChangeArrowheads="1"/>
          </p:cNvSpPr>
          <p:nvPr/>
        </p:nvSpPr>
        <p:spPr bwMode="auto">
          <a:xfrm>
            <a:off x="8339117" y="4264051"/>
            <a:ext cx="3186109"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US" altLang="en-US" sz="1400" dirty="0"/>
              <a:t>Indigent Vetting &amp; Registrations</a:t>
            </a:r>
          </a:p>
        </p:txBody>
      </p:sp>
      <p:sp>
        <p:nvSpPr>
          <p:cNvPr id="87" name="TextBox 115">
            <a:extLst>
              <a:ext uri="{FF2B5EF4-FFF2-40B4-BE49-F238E27FC236}">
                <a16:creationId xmlns:a16="http://schemas.microsoft.com/office/drawing/2014/main" id="{D8C45016-D46C-454C-B98E-E640BE1B9FD7}"/>
              </a:ext>
            </a:extLst>
          </p:cNvPr>
          <p:cNvSpPr>
            <a:spLocks noChangeArrowheads="1"/>
          </p:cNvSpPr>
          <p:nvPr/>
        </p:nvSpPr>
        <p:spPr bwMode="auto">
          <a:xfrm>
            <a:off x="8339117" y="4945874"/>
            <a:ext cx="3186109"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ZA" altLang="en-US" sz="1400" dirty="0"/>
              <a:t>Valuation Roll and Billing</a:t>
            </a:r>
            <a:endParaRPr lang="en-US" altLang="en-US" sz="1400" dirty="0"/>
          </a:p>
        </p:txBody>
      </p:sp>
      <p:sp>
        <p:nvSpPr>
          <p:cNvPr id="88" name="TextBox 115">
            <a:extLst>
              <a:ext uri="{FF2B5EF4-FFF2-40B4-BE49-F238E27FC236}">
                <a16:creationId xmlns:a16="http://schemas.microsoft.com/office/drawing/2014/main" id="{678FC0D4-48F5-4A11-A4CE-54D16EBA791A}"/>
              </a:ext>
            </a:extLst>
          </p:cNvPr>
          <p:cNvSpPr>
            <a:spLocks noChangeArrowheads="1"/>
          </p:cNvSpPr>
          <p:nvPr/>
        </p:nvSpPr>
        <p:spPr bwMode="auto">
          <a:xfrm>
            <a:off x="8339117" y="5627697"/>
            <a:ext cx="3186109" cy="528637"/>
          </a:xfrm>
          <a:prstGeom prst="roundRect">
            <a:avLst>
              <a:gd name="adj" fmla="val 16667"/>
            </a:avLst>
          </a:prstGeom>
          <a:solidFill>
            <a:schemeClr val="accent2">
              <a:lumMod val="20000"/>
              <a:lumOff val="80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nSpc>
                <a:spcPct val="90000"/>
              </a:lnSpc>
            </a:pPr>
            <a:r>
              <a:rPr lang="en-ZA" altLang="en-US" sz="1400" dirty="0"/>
              <a:t>Tariffs and Budgeting</a:t>
            </a:r>
            <a:endParaRPr lang="en-US" altLang="en-US" sz="1400" dirty="0"/>
          </a:p>
        </p:txBody>
      </p:sp>
      <p:cxnSp>
        <p:nvCxnSpPr>
          <p:cNvPr id="89" name="Straight Arrow Connector 118">
            <a:extLst>
              <a:ext uri="{FF2B5EF4-FFF2-40B4-BE49-F238E27FC236}">
                <a16:creationId xmlns:a16="http://schemas.microsoft.com/office/drawing/2014/main" id="{E652521C-580D-45B4-B1B0-D568DCC1131C}"/>
              </a:ext>
            </a:extLst>
          </p:cNvPr>
          <p:cNvCxnSpPr>
            <a:cxnSpLocks/>
            <a:stCxn id="78" idx="3"/>
            <a:endCxn id="82" idx="1"/>
          </p:cNvCxnSpPr>
          <p:nvPr/>
        </p:nvCxnSpPr>
        <p:spPr bwMode="auto">
          <a:xfrm flipV="1">
            <a:off x="6650673" y="1801078"/>
            <a:ext cx="1688444" cy="2914141"/>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118">
            <a:extLst>
              <a:ext uri="{FF2B5EF4-FFF2-40B4-BE49-F238E27FC236}">
                <a16:creationId xmlns:a16="http://schemas.microsoft.com/office/drawing/2014/main" id="{33CE9C61-BEC4-4EB4-BBDD-F0902ADDCDC6}"/>
              </a:ext>
            </a:extLst>
          </p:cNvPr>
          <p:cNvCxnSpPr>
            <a:cxnSpLocks/>
            <a:stCxn id="78" idx="3"/>
            <a:endCxn id="83" idx="1"/>
          </p:cNvCxnSpPr>
          <p:nvPr/>
        </p:nvCxnSpPr>
        <p:spPr bwMode="auto">
          <a:xfrm flipV="1">
            <a:off x="6650673" y="2482901"/>
            <a:ext cx="1688444" cy="2232318"/>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118">
            <a:extLst>
              <a:ext uri="{FF2B5EF4-FFF2-40B4-BE49-F238E27FC236}">
                <a16:creationId xmlns:a16="http://schemas.microsoft.com/office/drawing/2014/main" id="{39DC5E3F-F00E-4BD7-B3C0-2EE2A16AD0B9}"/>
              </a:ext>
            </a:extLst>
          </p:cNvPr>
          <p:cNvCxnSpPr>
            <a:cxnSpLocks/>
            <a:stCxn id="78" idx="3"/>
            <a:endCxn id="84" idx="1"/>
          </p:cNvCxnSpPr>
          <p:nvPr/>
        </p:nvCxnSpPr>
        <p:spPr bwMode="auto">
          <a:xfrm flipV="1">
            <a:off x="6650673" y="3164724"/>
            <a:ext cx="1688444" cy="1550495"/>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118">
            <a:extLst>
              <a:ext uri="{FF2B5EF4-FFF2-40B4-BE49-F238E27FC236}">
                <a16:creationId xmlns:a16="http://schemas.microsoft.com/office/drawing/2014/main" id="{C54106FA-DAF9-4B87-B44D-E63F6C9350F0}"/>
              </a:ext>
            </a:extLst>
          </p:cNvPr>
          <p:cNvCxnSpPr>
            <a:cxnSpLocks/>
            <a:stCxn id="78" idx="3"/>
            <a:endCxn id="85" idx="1"/>
          </p:cNvCxnSpPr>
          <p:nvPr/>
        </p:nvCxnSpPr>
        <p:spPr bwMode="auto">
          <a:xfrm flipV="1">
            <a:off x="6650673" y="3846547"/>
            <a:ext cx="1688444" cy="868672"/>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18">
            <a:extLst>
              <a:ext uri="{FF2B5EF4-FFF2-40B4-BE49-F238E27FC236}">
                <a16:creationId xmlns:a16="http://schemas.microsoft.com/office/drawing/2014/main" id="{CE9DD5FC-E1FD-4E10-95EF-3A65F673464F}"/>
              </a:ext>
            </a:extLst>
          </p:cNvPr>
          <p:cNvCxnSpPr>
            <a:cxnSpLocks/>
            <a:stCxn id="78" idx="3"/>
            <a:endCxn id="86" idx="1"/>
          </p:cNvCxnSpPr>
          <p:nvPr/>
        </p:nvCxnSpPr>
        <p:spPr bwMode="auto">
          <a:xfrm flipV="1">
            <a:off x="6650673" y="4528370"/>
            <a:ext cx="1688444" cy="186849"/>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Arrow Connector 118">
            <a:extLst>
              <a:ext uri="{FF2B5EF4-FFF2-40B4-BE49-F238E27FC236}">
                <a16:creationId xmlns:a16="http://schemas.microsoft.com/office/drawing/2014/main" id="{84B372F5-BF1B-4042-8F55-3CDEA1C21F41}"/>
              </a:ext>
            </a:extLst>
          </p:cNvPr>
          <p:cNvCxnSpPr>
            <a:cxnSpLocks/>
            <a:stCxn id="78" idx="3"/>
            <a:endCxn id="87" idx="1"/>
          </p:cNvCxnSpPr>
          <p:nvPr/>
        </p:nvCxnSpPr>
        <p:spPr bwMode="auto">
          <a:xfrm>
            <a:off x="6650673" y="4715219"/>
            <a:ext cx="1688444" cy="494974"/>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18">
            <a:extLst>
              <a:ext uri="{FF2B5EF4-FFF2-40B4-BE49-F238E27FC236}">
                <a16:creationId xmlns:a16="http://schemas.microsoft.com/office/drawing/2014/main" id="{5F3381D6-DC04-4CC7-9EC4-7ABB3A0F6ED8}"/>
              </a:ext>
            </a:extLst>
          </p:cNvPr>
          <p:cNvCxnSpPr>
            <a:cxnSpLocks/>
            <a:stCxn id="78" idx="3"/>
            <a:endCxn id="88" idx="1"/>
          </p:cNvCxnSpPr>
          <p:nvPr/>
        </p:nvCxnSpPr>
        <p:spPr bwMode="auto">
          <a:xfrm>
            <a:off x="6650673" y="4715219"/>
            <a:ext cx="1688444" cy="1176797"/>
          </a:xfrm>
          <a:prstGeom prst="straightConnector1">
            <a:avLst/>
          </a:prstGeom>
          <a:noFill/>
          <a:ln w="19050" algn="ctr">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 name="Picture 2">
            <a:extLst>
              <a:ext uri="{FF2B5EF4-FFF2-40B4-BE49-F238E27FC236}">
                <a16:creationId xmlns:a16="http://schemas.microsoft.com/office/drawing/2014/main" id="{B3CBF90B-8CD9-401C-A4ED-778680BDBD19}"/>
              </a:ext>
            </a:extLst>
          </p:cNvPr>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rot="7383809" flipH="1">
            <a:off x="6322617" y="5106131"/>
            <a:ext cx="50323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
            <a:extLst>
              <a:ext uri="{FF2B5EF4-FFF2-40B4-BE49-F238E27FC236}">
                <a16:creationId xmlns:a16="http://schemas.microsoft.com/office/drawing/2014/main" id="{67B41879-BE42-457F-BD32-EF05C801EDED}"/>
              </a:ext>
            </a:extLst>
          </p:cNvPr>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rot="14216191">
            <a:off x="5182514" y="5118588"/>
            <a:ext cx="50323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Box 112">
            <a:extLst>
              <a:ext uri="{FF2B5EF4-FFF2-40B4-BE49-F238E27FC236}">
                <a16:creationId xmlns:a16="http://schemas.microsoft.com/office/drawing/2014/main" id="{4B06475C-D40A-467B-9488-5366208D7931}"/>
              </a:ext>
            </a:extLst>
          </p:cNvPr>
          <p:cNvSpPr>
            <a:spLocks noChangeArrowheads="1"/>
          </p:cNvSpPr>
          <p:nvPr/>
        </p:nvSpPr>
        <p:spPr bwMode="auto">
          <a:xfrm>
            <a:off x="992376" y="4365176"/>
            <a:ext cx="1866900" cy="700087"/>
          </a:xfrm>
          <a:prstGeom prst="roundRect">
            <a:avLst>
              <a:gd name="adj" fmla="val 16667"/>
            </a:avLst>
          </a:prstGeom>
          <a:solidFill>
            <a:schemeClr val="bg1">
              <a:lumMod val="75000"/>
            </a:schemeClr>
          </a:solidFill>
          <a:ln w="19050">
            <a:noFill/>
            <a:round/>
            <a:headEnd/>
            <a:tailEnd/>
          </a:ln>
        </p:spPr>
        <p:txBody>
          <a:bodyPr lIns="36000" tIns="36000" rIns="36000" bIns="36000" anchor="ct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pPr algn="ctr"/>
            <a:r>
              <a:rPr lang="en-ZA" altLang="en-US" sz="1200" dirty="0"/>
              <a:t>Focus areas of the RMIP</a:t>
            </a:r>
            <a:endParaRPr lang="en-US" altLang="en-US" sz="1200" dirty="0"/>
          </a:p>
        </p:txBody>
      </p:sp>
      <p:cxnSp>
        <p:nvCxnSpPr>
          <p:cNvPr id="132" name="Straight Arrow Connector 105">
            <a:extLst>
              <a:ext uri="{FF2B5EF4-FFF2-40B4-BE49-F238E27FC236}">
                <a16:creationId xmlns:a16="http://schemas.microsoft.com/office/drawing/2014/main" id="{FDFADB9C-5C49-48F5-89F3-07BC06F058A3}"/>
              </a:ext>
            </a:extLst>
          </p:cNvPr>
          <p:cNvCxnSpPr>
            <a:cxnSpLocks/>
          </p:cNvCxnSpPr>
          <p:nvPr/>
        </p:nvCxnSpPr>
        <p:spPr bwMode="auto">
          <a:xfrm flipH="1">
            <a:off x="1920270" y="4038943"/>
            <a:ext cx="11112" cy="357954"/>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Arrow Connector 118">
            <a:extLst>
              <a:ext uri="{FF2B5EF4-FFF2-40B4-BE49-F238E27FC236}">
                <a16:creationId xmlns:a16="http://schemas.microsoft.com/office/drawing/2014/main" id="{271451CA-483E-48A7-A842-22A374E8B797}"/>
              </a:ext>
            </a:extLst>
          </p:cNvPr>
          <p:cNvCxnSpPr>
            <a:cxnSpLocks/>
            <a:stCxn id="131" idx="3"/>
            <a:endCxn id="56" idx="1"/>
          </p:cNvCxnSpPr>
          <p:nvPr/>
        </p:nvCxnSpPr>
        <p:spPr bwMode="auto">
          <a:xfrm>
            <a:off x="2859276" y="4715220"/>
            <a:ext cx="475866" cy="0"/>
          </a:xfrm>
          <a:prstGeom prst="straightConnector1">
            <a:avLst/>
          </a:prstGeom>
          <a:noFill/>
          <a:ln w="19050"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0" name="Picture 49">
            <a:extLst>
              <a:ext uri="{FF2B5EF4-FFF2-40B4-BE49-F238E27FC236}">
                <a16:creationId xmlns:a16="http://schemas.microsoft.com/office/drawing/2014/main" id="{59D4959E-58D8-4CAE-8F1D-844453B24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Tree>
    <p:extLst>
      <p:ext uri="{BB962C8B-B14F-4D97-AF65-F5344CB8AC3E}">
        <p14:creationId xmlns:p14="http://schemas.microsoft.com/office/powerpoint/2010/main" val="360431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10" y="211435"/>
            <a:ext cx="8853965" cy="634082"/>
          </a:xfrm>
        </p:spPr>
        <p:txBody>
          <a:bodyPr>
            <a:noAutofit/>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Revenue Management Improvement Plan (RMIP)</a:t>
            </a:r>
          </a:p>
        </p:txBody>
      </p:sp>
      <p:sp>
        <p:nvSpPr>
          <p:cNvPr id="3" name="Content Placeholder 2"/>
          <p:cNvSpPr>
            <a:spLocks noGrp="1"/>
          </p:cNvSpPr>
          <p:nvPr>
            <p:ph idx="1"/>
          </p:nvPr>
        </p:nvSpPr>
        <p:spPr>
          <a:xfrm>
            <a:off x="609600" y="1268761"/>
            <a:ext cx="10972800" cy="4857406"/>
          </a:xfrm>
        </p:spPr>
        <p:txBody>
          <a:bodyPr>
            <a:normAutofit/>
          </a:bodyPr>
          <a:lstStyle/>
          <a:p>
            <a:pPr marL="355600" indent="-355600">
              <a:lnSpc>
                <a:spcPct val="90000"/>
              </a:lnSpc>
              <a:spcBef>
                <a:spcPts val="1000"/>
              </a:spcBef>
              <a:buClr>
                <a:srgbClr val="660033"/>
              </a:buClr>
              <a:buFont typeface="Arial" panose="020B0604020202020204" pitchFamily="34" charset="0"/>
              <a:buChar char="►"/>
            </a:pPr>
            <a:r>
              <a:rPr lang="en-ZA" sz="2400" dirty="0">
                <a:solidFill>
                  <a:prstClr val="black"/>
                </a:solidFill>
                <a:latin typeface="Segoe UI" panose="020B0502040204020203" pitchFamily="34" charset="0"/>
                <a:cs typeface="Segoe UI" panose="020B0502040204020203" pitchFamily="34" charset="0"/>
              </a:rPr>
              <a:t>In short – </a:t>
            </a:r>
            <a:r>
              <a:rPr lang="en-ZA" sz="2400" b="1" i="1" dirty="0">
                <a:solidFill>
                  <a:prstClr val="black"/>
                </a:solidFill>
                <a:latin typeface="Segoe UI" panose="020B0502040204020203" pitchFamily="34" charset="0"/>
                <a:cs typeface="Segoe UI" panose="020B0502040204020203" pitchFamily="34" charset="0"/>
              </a:rPr>
              <a:t>all departments MUST work together</a:t>
            </a:r>
          </a:p>
          <a:p>
            <a:pPr marL="355600" indent="-355600">
              <a:lnSpc>
                <a:spcPct val="90000"/>
              </a:lnSpc>
              <a:spcBef>
                <a:spcPts val="1000"/>
              </a:spcBef>
              <a:buClr>
                <a:srgbClr val="660033"/>
              </a:buClr>
              <a:buFont typeface="Arial" panose="020B0604020202020204" pitchFamily="34" charset="0"/>
              <a:buChar char="►"/>
            </a:pPr>
            <a:r>
              <a:rPr lang="en-ZA" sz="2400" dirty="0">
                <a:solidFill>
                  <a:prstClr val="black"/>
                </a:solidFill>
                <a:latin typeface="Segoe UI" panose="020B0502040204020203" pitchFamily="34" charset="0"/>
                <a:cs typeface="Segoe UI" panose="020B0502040204020203" pitchFamily="34" charset="0"/>
              </a:rPr>
              <a:t>Ensure you have the tools &amp; technology required to support your plan</a:t>
            </a:r>
          </a:p>
          <a:p>
            <a:pPr marL="355600" indent="-355600">
              <a:lnSpc>
                <a:spcPct val="90000"/>
              </a:lnSpc>
              <a:spcBef>
                <a:spcPts val="1000"/>
              </a:spcBef>
              <a:buClr>
                <a:srgbClr val="660033"/>
              </a:buClr>
              <a:buFont typeface="Arial" panose="020B0604020202020204" pitchFamily="34" charset="0"/>
              <a:buChar char="►"/>
            </a:pPr>
            <a:r>
              <a:rPr lang="en-ZA" sz="2400" dirty="0">
                <a:solidFill>
                  <a:prstClr val="black"/>
                </a:solidFill>
                <a:latin typeface="Segoe UI" panose="020B0502040204020203" pitchFamily="34" charset="0"/>
                <a:cs typeface="Segoe UI" panose="020B0502040204020203" pitchFamily="34" charset="0"/>
              </a:rPr>
              <a:t>If you need help ….</a:t>
            </a:r>
          </a:p>
        </p:txBody>
      </p:sp>
      <p:pic>
        <p:nvPicPr>
          <p:cNvPr id="4" name="Picture 3">
            <a:extLst>
              <a:ext uri="{FF2B5EF4-FFF2-40B4-BE49-F238E27FC236}">
                <a16:creationId xmlns:a16="http://schemas.microsoft.com/office/drawing/2014/main" id="{7D1AFF28-45C5-48C3-B039-53153D9217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pic>
        <p:nvPicPr>
          <p:cNvPr id="2050" name="Picture 2" descr="Image result for Ask us icon">
            <a:extLst>
              <a:ext uri="{FF2B5EF4-FFF2-40B4-BE49-F238E27FC236}">
                <a16:creationId xmlns:a16="http://schemas.microsoft.com/office/drawing/2014/main" id="{678DB06C-D877-40B0-9918-11DE64A690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719736" y="3429000"/>
            <a:ext cx="4528336" cy="253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9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B4281A-7068-4F4A-B83D-9ECDC1537C82}"/>
              </a:ext>
            </a:extLst>
          </p:cNvPr>
          <p:cNvSpPr>
            <a:spLocks noGrp="1"/>
          </p:cNvSpPr>
          <p:nvPr>
            <p:ph type="title"/>
          </p:nvPr>
        </p:nvSpPr>
        <p:spPr>
          <a:xfrm>
            <a:off x="640079" y="2053641"/>
            <a:ext cx="3669161" cy="2760098"/>
          </a:xfrm>
        </p:spPr>
        <p:txBody>
          <a:bodyPr>
            <a:normAutofit/>
          </a:bodyPr>
          <a:lstStyle/>
          <a:p>
            <a:r>
              <a:rPr lang="en-ZA" i="1" dirty="0">
                <a:solidFill>
                  <a:srgbClr val="FFFF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Opening Remarks</a:t>
            </a:r>
          </a:p>
        </p:txBody>
      </p:sp>
      <p:sp>
        <p:nvSpPr>
          <p:cNvPr id="3" name="Content Placeholder 2">
            <a:extLst>
              <a:ext uri="{FF2B5EF4-FFF2-40B4-BE49-F238E27FC236}">
                <a16:creationId xmlns:a16="http://schemas.microsoft.com/office/drawing/2014/main" id="{D77EFFE4-9E8C-4C6C-85C1-6692BC2036F9}"/>
              </a:ext>
            </a:extLst>
          </p:cNvPr>
          <p:cNvSpPr>
            <a:spLocks noGrp="1"/>
          </p:cNvSpPr>
          <p:nvPr>
            <p:ph idx="1"/>
          </p:nvPr>
        </p:nvSpPr>
        <p:spPr>
          <a:xfrm>
            <a:off x="5447928" y="1292540"/>
            <a:ext cx="6408712" cy="5230634"/>
          </a:xfrm>
        </p:spPr>
        <p:txBody>
          <a:bodyPr anchor="ctr">
            <a:normAutofit/>
          </a:bodyPr>
          <a:lstStyle/>
          <a:p>
            <a:pPr marL="355600" indent="-355600">
              <a:lnSpc>
                <a:spcPct val="90000"/>
              </a:lnSpc>
              <a:spcBef>
                <a:spcPts val="1000"/>
              </a:spcBef>
              <a:buClr>
                <a:srgbClr val="660033"/>
              </a:buClr>
              <a:buFont typeface="Arial" panose="020B0604020202020204" pitchFamily="34" charset="0"/>
              <a:buChar char="►"/>
            </a:pPr>
            <a:endParaRPr lang="en-ZA" sz="2000" dirty="0">
              <a:solidFill>
                <a:srgbClr val="000000"/>
              </a:solidFill>
              <a:latin typeface="Segoe UI" panose="020B0502040204020203" pitchFamily="34" charset="0"/>
              <a:cs typeface="Segoe UI" panose="020B0502040204020203" pitchFamily="34" charset="0"/>
            </a:endParaRPr>
          </a:p>
          <a:p>
            <a:pPr marL="355600" indent="-355600">
              <a:lnSpc>
                <a:spcPct val="90000"/>
              </a:lnSpc>
              <a:spcBef>
                <a:spcPts val="1000"/>
              </a:spcBef>
              <a:buClr>
                <a:srgbClr val="660033"/>
              </a:buClr>
              <a:buFont typeface="Arial" panose="020B0604020202020204" pitchFamily="34" charset="0"/>
              <a:buChar char="►"/>
            </a:pPr>
            <a:r>
              <a:rPr lang="en-ZA" sz="2000" dirty="0">
                <a:solidFill>
                  <a:srgbClr val="000000"/>
                </a:solidFill>
                <a:latin typeface="Segoe UI" panose="020B0502040204020203" pitchFamily="34" charset="0"/>
                <a:cs typeface="Segoe UI" panose="020B0502040204020203" pitchFamily="34" charset="0"/>
              </a:rPr>
              <a:t>As a prominent player in the municipal space, we embrace the 7 priorities set by President Cyril </a:t>
            </a:r>
            <a:r>
              <a:rPr lang="en-ZA" sz="2000" dirty="0" err="1">
                <a:solidFill>
                  <a:srgbClr val="000000"/>
                </a:solidFill>
                <a:latin typeface="Segoe UI" panose="020B0502040204020203" pitchFamily="34" charset="0"/>
                <a:cs typeface="Segoe UI" panose="020B0502040204020203" pitchFamily="34" charset="0"/>
              </a:rPr>
              <a:t>Ramaphosa</a:t>
            </a:r>
            <a:r>
              <a:rPr lang="en-ZA" sz="2000" dirty="0">
                <a:solidFill>
                  <a:srgbClr val="000000"/>
                </a:solidFill>
                <a:latin typeface="Segoe UI" panose="020B0502040204020203" pitchFamily="34" charset="0"/>
                <a:cs typeface="Segoe UI" panose="020B0502040204020203" pitchFamily="34" charset="0"/>
              </a:rPr>
              <a:t> during SONA 2019, with direct emphasis on the 4th priority, namely -</a:t>
            </a:r>
          </a:p>
          <a:p>
            <a:pPr marL="0" indent="0">
              <a:lnSpc>
                <a:spcPct val="90000"/>
              </a:lnSpc>
              <a:spcBef>
                <a:spcPts val="1000"/>
              </a:spcBef>
              <a:buClr>
                <a:srgbClr val="660033"/>
              </a:buClr>
              <a:buNone/>
            </a:pPr>
            <a:endParaRPr lang="en-ZA" sz="2000" dirty="0">
              <a:solidFill>
                <a:srgbClr val="000000"/>
              </a:solidFill>
              <a:latin typeface="Segoe UI" panose="020B0502040204020203" pitchFamily="34" charset="0"/>
              <a:cs typeface="Segoe UI" panose="020B0502040204020203" pitchFamily="34" charset="0"/>
            </a:endParaRP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b="1" i="1" dirty="0">
                <a:solidFill>
                  <a:srgbClr val="FF0000"/>
                </a:solidFill>
                <a:latin typeface="Segoe UI" panose="020B0502040204020203" pitchFamily="34" charset="0"/>
                <a:cs typeface="Segoe UI" panose="020B0502040204020203" pitchFamily="34" charset="0"/>
              </a:rPr>
              <a:t>Spatial Integration, Human Settlements and Local Government </a:t>
            </a:r>
            <a:r>
              <a:rPr lang="en-ZA" sz="2000" i="1" dirty="0">
                <a:solidFill>
                  <a:srgbClr val="FF0000"/>
                </a:solidFill>
                <a:latin typeface="Segoe UI" panose="020B0502040204020203" pitchFamily="34" charset="0"/>
                <a:cs typeface="Segoe UI" panose="020B0502040204020203" pitchFamily="34" charset="0"/>
              </a:rPr>
              <a:t>– through spatial interventions like economic zones, reviving local industrial parks, business centres, digital hubs and township and village enterprises, we will bring economic development to local areas. We will also focus on small medium enterprises in our cities, townships and rural areas and create places where they trade their products</a:t>
            </a:r>
          </a:p>
          <a:p>
            <a:pPr lvl="1">
              <a:lnSpc>
                <a:spcPct val="90000"/>
              </a:lnSpc>
            </a:pPr>
            <a:endParaRPr lang="en-ZA" sz="2000" i="1" dirty="0">
              <a:solidFill>
                <a:srgbClr val="000000"/>
              </a:solidFill>
              <a:latin typeface="Segoe UI" panose="020B0502040204020203" pitchFamily="34" charset="0"/>
              <a:cs typeface="Segoe UI" panose="020B0502040204020203" pitchFamily="34" charset="0"/>
            </a:endParaRPr>
          </a:p>
          <a:p>
            <a:pPr>
              <a:lnSpc>
                <a:spcPct val="90000"/>
              </a:lnSpc>
            </a:pPr>
            <a:endParaRPr lang="en-ZA" sz="2000" b="1" i="1" dirty="0">
              <a:solidFill>
                <a:srgbClr val="000000"/>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C595C7A-C35E-448D-9724-75A57C510DA1}"/>
              </a:ext>
            </a:extLst>
          </p:cNvPr>
          <p:cNvPicPr>
            <a:picLocks noChangeAspect="1"/>
          </p:cNvPicPr>
          <p:nvPr/>
        </p:nvPicPr>
        <p:blipFill>
          <a:blip r:embed="rId3"/>
          <a:stretch>
            <a:fillRect/>
          </a:stretch>
        </p:blipFill>
        <p:spPr>
          <a:xfrm>
            <a:off x="9912424" y="127932"/>
            <a:ext cx="2057369" cy="852796"/>
          </a:xfrm>
          <a:prstGeom prst="rect">
            <a:avLst/>
          </a:prstGeom>
        </p:spPr>
      </p:pic>
    </p:spTree>
    <p:extLst>
      <p:ext uri="{BB962C8B-B14F-4D97-AF65-F5344CB8AC3E}">
        <p14:creationId xmlns:p14="http://schemas.microsoft.com/office/powerpoint/2010/main" val="189678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1196" y="5329604"/>
            <a:ext cx="11089609" cy="1195740"/>
            <a:chOff x="551196" y="5329604"/>
            <a:chExt cx="11089609" cy="119574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3164" y="6043270"/>
              <a:ext cx="3214553" cy="1982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415" y="5777220"/>
              <a:ext cx="1631502" cy="748124"/>
            </a:xfrm>
            <a:prstGeom prst="rect">
              <a:avLst/>
            </a:prstGeom>
          </p:spPr>
        </p:pic>
        <p:grpSp>
          <p:nvGrpSpPr>
            <p:cNvPr id="5" name="Group 4"/>
            <p:cNvGrpSpPr/>
            <p:nvPr/>
          </p:nvGrpSpPr>
          <p:grpSpPr>
            <a:xfrm>
              <a:off x="551196" y="5329604"/>
              <a:ext cx="11089609" cy="141784"/>
              <a:chOff x="473302" y="5733256"/>
              <a:chExt cx="11089609" cy="141784"/>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302" y="5733256"/>
                <a:ext cx="7051087" cy="1417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824" y="5733256"/>
                <a:ext cx="7051087" cy="141784"/>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84" y="5759420"/>
              <a:ext cx="5628382" cy="765924"/>
            </a:xfrm>
            <a:prstGeom prst="rect">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2" name="Rectangle 11"/>
          <p:cNvSpPr/>
          <p:nvPr/>
        </p:nvSpPr>
        <p:spPr>
          <a:xfrm>
            <a:off x="623392" y="267511"/>
            <a:ext cx="3985386" cy="523220"/>
          </a:xfrm>
          <a:prstGeom prst="rect">
            <a:avLst/>
          </a:prstGeom>
        </p:spPr>
        <p:txBody>
          <a:bodyPr wrap="none">
            <a:spAutoFit/>
          </a:bodyPr>
          <a:lstStyle/>
          <a:p>
            <a:r>
              <a:rPr lang="en-ZA" sz="2800" dirty="0">
                <a:effectLst>
                  <a:outerShdw blurRad="38100" dist="38100" dir="2700000" algn="tl">
                    <a:srgbClr val="000000">
                      <a:alpha val="43137"/>
                    </a:srgbClr>
                  </a:outerShdw>
                </a:effectLst>
                <a:latin typeface="Square721 BT" panose="020B0504020202060204" pitchFamily="34" charset="0"/>
              </a:rPr>
              <a:t>Questions &amp; Answers</a:t>
            </a:r>
            <a:endParaRPr lang="en-ZA" sz="2800" i="1" dirty="0">
              <a:effectLst>
                <a:outerShdw blurRad="38100" dist="38100" dir="2700000" algn="tl">
                  <a:srgbClr val="000000">
                    <a:alpha val="43137"/>
                  </a:srgbClr>
                </a:outerShdw>
              </a:effectLst>
              <a:latin typeface="Square721 BT" panose="020B0504020202060204" pitchFamily="34" charset="0"/>
            </a:endParaRPr>
          </a:p>
        </p:txBody>
      </p:sp>
      <p:pic>
        <p:nvPicPr>
          <p:cNvPr id="13" name="Picture 4" descr="Image result for QUESTIONS">
            <a:extLst>
              <a:ext uri="{FF2B5EF4-FFF2-40B4-BE49-F238E27FC236}">
                <a16:creationId xmlns:a16="http://schemas.microsoft.com/office/drawing/2014/main" id="{183AC92A-63BA-48A6-9CA6-38F69A3D52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0" y="120317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9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784E0976-B429-469E-BC4B-6FB200BC42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950" b="12201"/>
          <a:stretch/>
        </p:blipFill>
        <p:spPr>
          <a:xfrm>
            <a:off x="2585864" y="4287809"/>
            <a:ext cx="7020272" cy="9398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164" y="6043270"/>
            <a:ext cx="3214553" cy="1982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415" y="5777220"/>
            <a:ext cx="1631502" cy="7481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52" y="116632"/>
            <a:ext cx="3744416" cy="133934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1623554"/>
            <a:ext cx="3456384" cy="149262"/>
          </a:xfrm>
          <a:prstGeom prst="rect">
            <a:avLst/>
          </a:prstGeom>
        </p:spPr>
      </p:pic>
      <p:grpSp>
        <p:nvGrpSpPr>
          <p:cNvPr id="8" name="Group 7"/>
          <p:cNvGrpSpPr/>
          <p:nvPr/>
        </p:nvGrpSpPr>
        <p:grpSpPr>
          <a:xfrm>
            <a:off x="551196" y="5329604"/>
            <a:ext cx="11089609" cy="141784"/>
            <a:chOff x="473302" y="5733256"/>
            <a:chExt cx="11089609" cy="141784"/>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302" y="5733256"/>
              <a:ext cx="7051087" cy="1417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1824" y="5733256"/>
              <a:ext cx="7051087" cy="141784"/>
            </a:xfrm>
            <a:prstGeom prst="rect">
              <a:avLst/>
            </a:prstGeom>
          </p:spPr>
        </p:pic>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084" y="5759420"/>
            <a:ext cx="5628382" cy="765924"/>
          </a:xfrm>
          <a:prstGeom prst="rect">
            <a:avLst/>
          </a:prstGeom>
        </p:spPr>
      </p:pic>
      <p:sp>
        <p:nvSpPr>
          <p:cNvPr id="12" name="Right Triangle 11"/>
          <p:cNvSpPr>
            <a:spLocks noChangeAspect="1"/>
          </p:cNvSpPr>
          <p:nvPr/>
        </p:nvSpPr>
        <p:spPr>
          <a:xfrm rot="10800000">
            <a:off x="11352584" y="-1"/>
            <a:ext cx="839416" cy="775646"/>
          </a:xfrm>
          <a:prstGeom prst="rtTriangle">
            <a:avLst/>
          </a:prstGeom>
          <a:solidFill>
            <a:srgbClr val="FFC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p:cNvSpPr txBox="1"/>
          <p:nvPr/>
        </p:nvSpPr>
        <p:spPr>
          <a:xfrm>
            <a:off x="4390629" y="2433662"/>
            <a:ext cx="3410742" cy="923330"/>
          </a:xfrm>
          <a:prstGeom prst="rect">
            <a:avLst/>
          </a:prstGeom>
          <a:noFill/>
        </p:spPr>
        <p:txBody>
          <a:bodyPr wrap="none" rtlCol="0">
            <a:spAutoFit/>
          </a:bodyPr>
          <a:lstStyle/>
          <a:p>
            <a:pPr algn="ctr"/>
            <a:r>
              <a:rPr lang="en-US" sz="5400" dirty="0">
                <a:solidFill>
                  <a:schemeClr val="tx1">
                    <a:lumMod val="95000"/>
                    <a:lumOff val="5000"/>
                  </a:schemeClr>
                </a:solidFill>
                <a:latin typeface="Square721 BT" panose="020B0504020202060204" pitchFamily="34" charset="0"/>
              </a:rPr>
              <a:t>Thank You</a:t>
            </a:r>
            <a:endParaRPr lang="en-ZA" sz="5400" dirty="0">
              <a:solidFill>
                <a:schemeClr val="tx1">
                  <a:lumMod val="95000"/>
                  <a:lumOff val="5000"/>
                </a:schemeClr>
              </a:solidFill>
              <a:latin typeface="Square721 BT" panose="020B0504020202060204" pitchFamily="34" charset="0"/>
            </a:endParaRPr>
          </a:p>
        </p:txBody>
      </p:sp>
    </p:spTree>
    <p:extLst>
      <p:ext uri="{BB962C8B-B14F-4D97-AF65-F5344CB8AC3E}">
        <p14:creationId xmlns:p14="http://schemas.microsoft.com/office/powerpoint/2010/main" val="386778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1" name="Rectangle 10"/>
          <p:cNvSpPr/>
          <p:nvPr/>
        </p:nvSpPr>
        <p:spPr>
          <a:xfrm>
            <a:off x="371270" y="1556792"/>
            <a:ext cx="11449459" cy="5458417"/>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To share best practices &amp; solutions specific to the requirements for the Municipality to effectively enhance Revenue &amp; Collections</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Specific tailor made solutions for Municipalities include -</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Electronic Meter Reading System, including an all inclusive Exception Management Procedure</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Infrastructure Installations &amp; Maintenance…..</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Stand Data Verification &amp; Cleansing (reconciliation of stand information to billing data)</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Data Cleansing &amp; Debtor Vetting (credit checks &amp; electronic tracing)</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Geo-Spatial Process Management &amp; Analytics</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Automation of Credit Control processes (in line with the Credit Control and Debt Collection Policy of the Municipality)</a:t>
            </a:r>
          </a:p>
          <a:p>
            <a:pPr marL="719138" lvl="1" indent="-363538">
              <a:lnSpc>
                <a:spcPct val="90000"/>
              </a:lnSpc>
              <a:spcBef>
                <a:spcPts val="500"/>
              </a:spcBef>
              <a:buClr>
                <a:srgbClr val="4472C4">
                  <a:lumMod val="50000"/>
                </a:srgbClr>
              </a:buClr>
              <a:buFont typeface="Wingdings 2" panose="05020102010507070707" pitchFamily="18" charset="2"/>
              <a:buChar char="®"/>
            </a:pPr>
            <a:r>
              <a:rPr lang="en-ZA" sz="2000" i="1" dirty="0">
                <a:solidFill>
                  <a:srgbClr val="0070C0"/>
                </a:solidFill>
                <a:latin typeface="Segoe UI" panose="020B0502040204020203" pitchFamily="34" charset="0"/>
                <a:cs typeface="Segoe UI" panose="020B0502040204020203" pitchFamily="34" charset="0"/>
              </a:rPr>
              <a:t>Indigent Management – Automated Vetting, Verifications &amp; Registrations</a:t>
            </a:r>
          </a:p>
          <a:p>
            <a:pPr marL="355600" lvl="0" indent="-355600">
              <a:lnSpc>
                <a:spcPct val="90000"/>
              </a:lnSpc>
              <a:spcBef>
                <a:spcPts val="1000"/>
              </a:spcBef>
              <a:buClr>
                <a:srgbClr val="660033"/>
              </a:buClr>
              <a:buFont typeface="Arial" panose="020B0604020202020204" pitchFamily="34" charset="0"/>
              <a:buChar char="►"/>
            </a:pPr>
            <a:r>
              <a:rPr lang="en-GB" sz="2000" dirty="0">
                <a:solidFill>
                  <a:prstClr val="black"/>
                </a:solidFill>
                <a:latin typeface="Segoe UI" panose="020B0502040204020203" pitchFamily="34" charset="0"/>
                <a:cs typeface="Segoe UI" panose="020B0502040204020203" pitchFamily="34" charset="0"/>
              </a:rPr>
              <a:t>Propose solutions based on our knowledge &amp; understanding of the </a:t>
            </a:r>
            <a:r>
              <a:rPr lang="en-GB" sz="2000" b="1" i="1" dirty="0">
                <a:solidFill>
                  <a:srgbClr val="00B050"/>
                </a:solidFill>
                <a:latin typeface="Segoe UI" panose="020B0502040204020203" pitchFamily="34" charset="0"/>
                <a:cs typeface="Segoe UI" panose="020B0502040204020203" pitchFamily="34" charset="0"/>
              </a:rPr>
              <a:t>Management of Operational Field Work</a:t>
            </a:r>
            <a:r>
              <a:rPr lang="en-GB" sz="2000" dirty="0">
                <a:solidFill>
                  <a:prstClr val="black"/>
                </a:solidFill>
                <a:latin typeface="Segoe UI" panose="020B0502040204020203" pitchFamily="34" charset="0"/>
                <a:cs typeface="Segoe UI" panose="020B0502040204020203" pitchFamily="34" charset="0"/>
              </a:rPr>
              <a:t>, coupled with the essence of data quality &amp; reporting mechanisms to billing data.</a:t>
            </a:r>
          </a:p>
          <a:p>
            <a:pPr marL="355600" lvl="0" indent="-355600">
              <a:lnSpc>
                <a:spcPct val="90000"/>
              </a:lnSpc>
              <a:spcBef>
                <a:spcPts val="1000"/>
              </a:spcBef>
              <a:buClr>
                <a:srgbClr val="660033"/>
              </a:buClr>
              <a:buFont typeface="Arial" panose="020B0604020202020204" pitchFamily="34" charset="0"/>
              <a:buChar char="►"/>
            </a:pPr>
            <a:endParaRPr lang="en-GB" sz="2000" dirty="0">
              <a:solidFill>
                <a:prstClr val="black"/>
              </a:solidFill>
              <a:latin typeface="Segoe UI" panose="020B0502040204020203" pitchFamily="34" charset="0"/>
              <a:cs typeface="Segoe UI" panose="020B0502040204020203" pitchFamily="34" charset="0"/>
            </a:endParaRPr>
          </a:p>
          <a:p>
            <a:pPr marL="355600" lvl="0" indent="-355600">
              <a:lnSpc>
                <a:spcPct val="90000"/>
              </a:lnSpc>
              <a:spcBef>
                <a:spcPts val="1000"/>
              </a:spcBef>
              <a:buClr>
                <a:srgbClr val="660033"/>
              </a:buClr>
              <a:buFont typeface="Arial" panose="020B0604020202020204" pitchFamily="34" charset="0"/>
              <a:buChar char="►"/>
            </a:pPr>
            <a:endParaRPr lang="en-GB" i="1" dirty="0">
              <a:solidFill>
                <a:srgbClr val="0070C0"/>
              </a:solidFill>
              <a:latin typeface="Segoe UI" panose="020B0502040204020203" pitchFamily="34" charset="0"/>
              <a:cs typeface="Segoe UI" panose="020B0502040204020203" pitchFamily="34" charset="0"/>
            </a:endParaRPr>
          </a:p>
        </p:txBody>
      </p:sp>
      <p:sp>
        <p:nvSpPr>
          <p:cNvPr id="12" name="Rectangle 11"/>
          <p:cNvSpPr/>
          <p:nvPr/>
        </p:nvSpPr>
        <p:spPr>
          <a:xfrm>
            <a:off x="551196" y="267511"/>
            <a:ext cx="2175529" cy="584775"/>
          </a:xfrm>
          <a:prstGeom prst="rect">
            <a:avLst/>
          </a:prstGeom>
        </p:spPr>
        <p:txBody>
          <a:bodyPr wrap="square">
            <a:spAutoFit/>
          </a:bodyPr>
          <a:lstStyle/>
          <a:p>
            <a:r>
              <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Objective</a:t>
            </a:r>
            <a:r>
              <a:rPr lang="en-ZA" sz="3200" b="1" i="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707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7DA7ADE-B8AC-44CA-BEA4-F68AA0D75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graphicFrame>
        <p:nvGraphicFramePr>
          <p:cNvPr id="4" name="Diagram 3">
            <a:extLst>
              <a:ext uri="{FF2B5EF4-FFF2-40B4-BE49-F238E27FC236}">
                <a16:creationId xmlns:a16="http://schemas.microsoft.com/office/drawing/2014/main" id="{6350A2A9-5A17-41FC-A79E-79AD62E2E267}"/>
              </a:ext>
            </a:extLst>
          </p:cNvPr>
          <p:cNvGraphicFramePr/>
          <p:nvPr>
            <p:extLst>
              <p:ext uri="{D42A27DB-BD31-4B8C-83A1-F6EECF244321}">
                <p14:modId xmlns:p14="http://schemas.microsoft.com/office/powerpoint/2010/main" val="373008063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ADF8924-2405-4C82-8E5D-EFC420C6176C}"/>
              </a:ext>
            </a:extLst>
          </p:cNvPr>
          <p:cNvSpPr>
            <a:spLocks noGrp="1"/>
          </p:cNvSpPr>
          <p:nvPr>
            <p:ph type="title"/>
          </p:nvPr>
        </p:nvSpPr>
        <p:spPr>
          <a:xfrm>
            <a:off x="838200" y="368854"/>
            <a:ext cx="2737520" cy="615603"/>
          </a:xfrm>
        </p:spPr>
        <p:txBody>
          <a:bodyPr>
            <a:normAutofit/>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Agenda</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3256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7DA7ADE-B8AC-44CA-BEA4-F68AA0D75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graphicFrame>
        <p:nvGraphicFramePr>
          <p:cNvPr id="4" name="Diagram 3">
            <a:extLst>
              <a:ext uri="{FF2B5EF4-FFF2-40B4-BE49-F238E27FC236}">
                <a16:creationId xmlns:a16="http://schemas.microsoft.com/office/drawing/2014/main" id="{6350A2A9-5A17-41FC-A79E-79AD62E2E267}"/>
              </a:ext>
            </a:extLst>
          </p:cNvPr>
          <p:cNvGraphicFramePr/>
          <p:nvPr>
            <p:extLst>
              <p:ext uri="{D42A27DB-BD31-4B8C-83A1-F6EECF244321}">
                <p14:modId xmlns:p14="http://schemas.microsoft.com/office/powerpoint/2010/main" val="1442966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ADF8924-2405-4C82-8E5D-EFC420C6176C}"/>
              </a:ext>
            </a:extLst>
          </p:cNvPr>
          <p:cNvSpPr>
            <a:spLocks noGrp="1"/>
          </p:cNvSpPr>
          <p:nvPr>
            <p:ph type="title"/>
          </p:nvPr>
        </p:nvSpPr>
        <p:spPr>
          <a:xfrm>
            <a:off x="838200" y="368854"/>
            <a:ext cx="2737520" cy="615603"/>
          </a:xfrm>
        </p:spPr>
        <p:txBody>
          <a:bodyPr>
            <a:normAutofit/>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Agenda</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7613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09F9-4CC5-481D-85BE-BDC8D3889645}"/>
              </a:ext>
            </a:extLst>
          </p:cNvPr>
          <p:cNvSpPr>
            <a:spLocks noGrp="1"/>
          </p:cNvSpPr>
          <p:nvPr>
            <p:ph type="title"/>
          </p:nvPr>
        </p:nvSpPr>
        <p:spPr>
          <a:xfrm>
            <a:off x="838200" y="-780"/>
            <a:ext cx="4105672" cy="1025236"/>
          </a:xfrm>
        </p:spPr>
        <p:txBody>
          <a:bodyPr>
            <a:noAutofit/>
          </a:bodyPr>
          <a:lstStyle/>
          <a:p>
            <a:pPr algn="ctr"/>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Problem</a:t>
            </a:r>
            <a:r>
              <a:rPr lang="en-ZA" sz="3200" b="1" dirty="0"/>
              <a:t> </a:t>
            </a:r>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Statement -1</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
        <p:nvSpPr>
          <p:cNvPr id="3" name="Content Placeholder 2">
            <a:extLst>
              <a:ext uri="{FF2B5EF4-FFF2-40B4-BE49-F238E27FC236}">
                <a16:creationId xmlns:a16="http://schemas.microsoft.com/office/drawing/2014/main" id="{5A27493C-A2C3-4253-BC8D-E310CBDBF1F7}"/>
              </a:ext>
            </a:extLst>
          </p:cNvPr>
          <p:cNvSpPr>
            <a:spLocks noGrp="1"/>
          </p:cNvSpPr>
          <p:nvPr>
            <p:ph idx="1"/>
          </p:nvPr>
        </p:nvSpPr>
        <p:spPr>
          <a:xfrm>
            <a:off x="838200" y="1412775"/>
            <a:ext cx="10515600" cy="4764187"/>
          </a:xfrm>
        </p:spPr>
        <p:txBody>
          <a:bodyPr>
            <a:normAutofit fontScale="77500" lnSpcReduction="20000"/>
          </a:bodyPr>
          <a:lstStyle/>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Municipalities struggling to manage their revenue and/or optimize their assets</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Debt owed to and by municipalities rising consistently year after year</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Municipalities focus on short term debt results. Eg Business debt only</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Financial and economic sustainability of local government institutions reached critical proportions</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Revenue collection remains the problem of the finance department. Silo mentality towards revenue collection remains intact</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Municipalities to focus on integrated development, optimising trading services and the property valuation value propositions</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Lack of skills to perform all the tasks associated with the revenue value chain</a:t>
            </a:r>
          </a:p>
          <a:p>
            <a:pPr marL="355600" indent="-355600">
              <a:lnSpc>
                <a:spcPct val="110000"/>
              </a:lnSpc>
              <a:spcBef>
                <a:spcPts val="1000"/>
              </a:spcBef>
              <a:buClr>
                <a:srgbClr val="660033"/>
              </a:buClr>
              <a:buFont typeface="Arial" panose="020B0604020202020204" pitchFamily="34" charset="0"/>
              <a:buChar char="►"/>
            </a:pPr>
            <a:r>
              <a:rPr lang="en-ZA" sz="2900" dirty="0">
                <a:solidFill>
                  <a:prstClr val="black"/>
                </a:solidFill>
                <a:latin typeface="Segoe UI" panose="020B0502040204020203" pitchFamily="34" charset="0"/>
                <a:cs typeface="Segoe UI" panose="020B0502040204020203" pitchFamily="34" charset="0"/>
              </a:rPr>
              <a:t>Lack of consequence management because there is very little punitive action taken</a:t>
            </a:r>
          </a:p>
          <a:p>
            <a:pPr>
              <a:lnSpc>
                <a:spcPct val="120000"/>
              </a:lnSpc>
            </a:pPr>
            <a:endParaRPr lang="en-US" dirty="0"/>
          </a:p>
        </p:txBody>
      </p:sp>
      <p:pic>
        <p:nvPicPr>
          <p:cNvPr id="4" name="Picture 3">
            <a:extLst>
              <a:ext uri="{FF2B5EF4-FFF2-40B4-BE49-F238E27FC236}">
                <a16:creationId xmlns:a16="http://schemas.microsoft.com/office/drawing/2014/main" id="{8AD8C6AA-0FC2-4BE4-B6B7-256457A83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Tree>
    <p:extLst>
      <p:ext uri="{BB962C8B-B14F-4D97-AF65-F5344CB8AC3E}">
        <p14:creationId xmlns:p14="http://schemas.microsoft.com/office/powerpoint/2010/main" val="175326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09F9-4CC5-481D-85BE-BDC8D3889645}"/>
              </a:ext>
            </a:extLst>
          </p:cNvPr>
          <p:cNvSpPr>
            <a:spLocks noGrp="1"/>
          </p:cNvSpPr>
          <p:nvPr>
            <p:ph type="title"/>
          </p:nvPr>
        </p:nvSpPr>
        <p:spPr>
          <a:xfrm>
            <a:off x="838200" y="260647"/>
            <a:ext cx="4393704" cy="721183"/>
          </a:xfrm>
        </p:spPr>
        <p:txBody>
          <a:bodyPr>
            <a:noAutofit/>
          </a:bodyPr>
          <a:lstStyle/>
          <a:p>
            <a:pPr algn="ctr"/>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Problem</a:t>
            </a:r>
            <a:r>
              <a:rPr lang="en-ZA" sz="3200" b="1" dirty="0"/>
              <a:t> </a:t>
            </a:r>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Statement</a:t>
            </a:r>
            <a:r>
              <a:rPr lang="en-ZA" sz="3200" b="1" dirty="0"/>
              <a:t> - </a:t>
            </a:r>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2</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
        <p:nvSpPr>
          <p:cNvPr id="3" name="Content Placeholder 2">
            <a:extLst>
              <a:ext uri="{FF2B5EF4-FFF2-40B4-BE49-F238E27FC236}">
                <a16:creationId xmlns:a16="http://schemas.microsoft.com/office/drawing/2014/main" id="{5A27493C-A2C3-4253-BC8D-E310CBDBF1F7}"/>
              </a:ext>
            </a:extLst>
          </p:cNvPr>
          <p:cNvSpPr>
            <a:spLocks noGrp="1"/>
          </p:cNvSpPr>
          <p:nvPr>
            <p:ph idx="1"/>
          </p:nvPr>
        </p:nvSpPr>
        <p:spPr>
          <a:xfrm>
            <a:off x="838200" y="1484783"/>
            <a:ext cx="10515600" cy="4692179"/>
          </a:xfrm>
        </p:spPr>
        <p:txBody>
          <a:bodyPr>
            <a:normAutofit/>
          </a:bodyPr>
          <a:lstStyle/>
          <a:p>
            <a:pPr marL="355600" indent="-355600">
              <a:lnSpc>
                <a:spcPct val="90000"/>
              </a:lnSpc>
              <a:spcBef>
                <a:spcPts val="1000"/>
              </a:spcBef>
              <a:buClr>
                <a:srgbClr val="660033"/>
              </a:buClr>
              <a:buFont typeface="Arial" panose="020B0604020202020204" pitchFamily="34" charset="0"/>
              <a:buChar char="►"/>
            </a:pPr>
            <a:r>
              <a:rPr lang="en-ZA" sz="2400" dirty="0">
                <a:solidFill>
                  <a:prstClr val="black"/>
                </a:solidFill>
                <a:latin typeface="Segoe UI" panose="020B0502040204020203" pitchFamily="34" charset="0"/>
                <a:cs typeface="Segoe UI" panose="020B0502040204020203" pitchFamily="34" charset="0"/>
              </a:rPr>
              <a:t>Municipal debt </a:t>
            </a:r>
            <a:r>
              <a:rPr lang="en-ZA" sz="2400" b="1" dirty="0">
                <a:solidFill>
                  <a:srgbClr val="FF0000"/>
                </a:solidFill>
                <a:latin typeface="Segoe UI" panose="020B0502040204020203" pitchFamily="34" charset="0"/>
                <a:cs typeface="Segoe UI" panose="020B0502040204020203" pitchFamily="34" charset="0"/>
              </a:rPr>
              <a:t>increased</a:t>
            </a:r>
            <a:r>
              <a:rPr lang="en-ZA" sz="2400" dirty="0">
                <a:solidFill>
                  <a:prstClr val="black"/>
                </a:solidFill>
                <a:latin typeface="Segoe UI" panose="020B0502040204020203" pitchFamily="34" charset="0"/>
                <a:cs typeface="Segoe UI" panose="020B0502040204020203" pitchFamily="34" charset="0"/>
              </a:rPr>
              <a:t> in 2018/2019 by </a:t>
            </a:r>
            <a:r>
              <a:rPr lang="en-ZA" sz="2400" b="1" i="1" dirty="0">
                <a:solidFill>
                  <a:srgbClr val="FF0000"/>
                </a:solidFill>
                <a:latin typeface="Segoe UI" panose="020B0502040204020203" pitchFamily="34" charset="0"/>
                <a:cs typeface="Segoe UI" panose="020B0502040204020203" pitchFamily="34" charset="0"/>
              </a:rPr>
              <a:t>R22.3 Billion</a:t>
            </a:r>
          </a:p>
          <a:p>
            <a:pPr marL="355600" indent="-355600">
              <a:lnSpc>
                <a:spcPct val="90000"/>
              </a:lnSpc>
              <a:spcBef>
                <a:spcPts val="1000"/>
              </a:spcBef>
              <a:buClr>
                <a:srgbClr val="660033"/>
              </a:buClr>
              <a:buFont typeface="Arial" panose="020B0604020202020204" pitchFamily="34" charset="0"/>
              <a:buChar char="►"/>
            </a:pPr>
            <a:r>
              <a:rPr lang="en-ZA" sz="2400" dirty="0">
                <a:solidFill>
                  <a:prstClr val="black"/>
                </a:solidFill>
                <a:latin typeface="Segoe UI" panose="020B0502040204020203" pitchFamily="34" charset="0"/>
                <a:cs typeface="Segoe UI" panose="020B0502040204020203" pitchFamily="34" charset="0"/>
              </a:rPr>
              <a:t>Commercial debt</a:t>
            </a:r>
            <a:r>
              <a:rPr lang="en-ZA" sz="2400" dirty="0">
                <a:solidFill>
                  <a:srgbClr val="FF0000"/>
                </a:solidFill>
                <a:latin typeface="Segoe UI" panose="020B0502040204020203" pitchFamily="34" charset="0"/>
                <a:cs typeface="Segoe UI" panose="020B0502040204020203" pitchFamily="34" charset="0"/>
              </a:rPr>
              <a:t> </a:t>
            </a:r>
            <a:r>
              <a:rPr lang="en-ZA" sz="2400" b="1" dirty="0">
                <a:solidFill>
                  <a:srgbClr val="FF0000"/>
                </a:solidFill>
                <a:latin typeface="Segoe UI" panose="020B0502040204020203" pitchFamily="34" charset="0"/>
                <a:cs typeface="Segoe UI" panose="020B0502040204020203" pitchFamily="34" charset="0"/>
              </a:rPr>
              <a:t>decreased </a:t>
            </a:r>
            <a:r>
              <a:rPr lang="en-ZA" sz="2400" dirty="0">
                <a:latin typeface="Segoe UI" panose="020B0502040204020203" pitchFamily="34" charset="0"/>
                <a:cs typeface="Segoe UI" panose="020B0502040204020203" pitchFamily="34" charset="0"/>
              </a:rPr>
              <a:t>by</a:t>
            </a:r>
            <a:r>
              <a:rPr lang="en-ZA" sz="2400" b="1" dirty="0">
                <a:solidFill>
                  <a:srgbClr val="FF0000"/>
                </a:solidFill>
                <a:latin typeface="Segoe UI" panose="020B0502040204020203" pitchFamily="34" charset="0"/>
                <a:cs typeface="Segoe UI" panose="020B0502040204020203" pitchFamily="34" charset="0"/>
              </a:rPr>
              <a:t> </a:t>
            </a:r>
            <a:r>
              <a:rPr lang="en-ZA" sz="2400" b="1" i="1" dirty="0">
                <a:solidFill>
                  <a:srgbClr val="FF0000"/>
                </a:solidFill>
                <a:latin typeface="Segoe UI" panose="020B0502040204020203" pitchFamily="34" charset="0"/>
                <a:cs typeface="Segoe UI" panose="020B0502040204020203" pitchFamily="34" charset="0"/>
              </a:rPr>
              <a:t>R1.1 Billion, </a:t>
            </a:r>
            <a:r>
              <a:rPr lang="en-ZA" sz="2400" dirty="0">
                <a:solidFill>
                  <a:prstClr val="black"/>
                </a:solidFill>
                <a:latin typeface="Segoe UI" panose="020B0502040204020203" pitchFamily="34" charset="0"/>
                <a:cs typeface="Segoe UI" panose="020B0502040204020203" pitchFamily="34" charset="0"/>
              </a:rPr>
              <a:t>but household debt increased by </a:t>
            </a:r>
            <a:r>
              <a:rPr lang="en-ZA" sz="2400" b="1" i="1" dirty="0">
                <a:solidFill>
                  <a:srgbClr val="FF0000"/>
                </a:solidFill>
                <a:latin typeface="Segoe UI" panose="020B0502040204020203" pitchFamily="34" charset="0"/>
                <a:cs typeface="Segoe UI" panose="020B0502040204020203" pitchFamily="34" charset="0"/>
              </a:rPr>
              <a:t>R15.2 Billion</a:t>
            </a:r>
            <a:endParaRPr lang="en-ZA" sz="4400" b="1" i="1" dirty="0">
              <a:solidFill>
                <a:srgbClr val="FF0000"/>
              </a:solidFill>
            </a:endParaRPr>
          </a:p>
          <a:p>
            <a:pPr marL="0" indent="0">
              <a:lnSpc>
                <a:spcPct val="120000"/>
              </a:lnSpc>
              <a:buNone/>
            </a:pPr>
            <a:endParaRPr lang="en-US" dirty="0"/>
          </a:p>
        </p:txBody>
      </p:sp>
      <p:pic>
        <p:nvPicPr>
          <p:cNvPr id="5" name="Picture 4">
            <a:extLst>
              <a:ext uri="{FF2B5EF4-FFF2-40B4-BE49-F238E27FC236}">
                <a16:creationId xmlns:a16="http://schemas.microsoft.com/office/drawing/2014/main" id="{9F918807-9DE6-4AA6-8D31-15D9E176D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pic>
        <p:nvPicPr>
          <p:cNvPr id="7" name="Picture 6">
            <a:extLst>
              <a:ext uri="{FF2B5EF4-FFF2-40B4-BE49-F238E27FC236}">
                <a16:creationId xmlns:a16="http://schemas.microsoft.com/office/drawing/2014/main" id="{518395A4-66AC-4CFF-BF39-75A36F53DFF7}"/>
              </a:ext>
            </a:extLst>
          </p:cNvPr>
          <p:cNvPicPr>
            <a:picLocks noChangeAspect="1"/>
          </p:cNvPicPr>
          <p:nvPr/>
        </p:nvPicPr>
        <p:blipFill>
          <a:blip r:embed="rId3"/>
          <a:stretch>
            <a:fillRect/>
          </a:stretch>
        </p:blipFill>
        <p:spPr>
          <a:xfrm>
            <a:off x="1271131" y="3068961"/>
            <a:ext cx="9865429" cy="2088232"/>
          </a:xfrm>
          <a:prstGeom prst="rect">
            <a:avLst/>
          </a:prstGeom>
        </p:spPr>
      </p:pic>
    </p:spTree>
    <p:extLst>
      <p:ext uri="{BB962C8B-B14F-4D97-AF65-F5344CB8AC3E}">
        <p14:creationId xmlns:p14="http://schemas.microsoft.com/office/powerpoint/2010/main" val="8191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sp>
        <p:nvSpPr>
          <p:cNvPr id="11" name="Rectangle 10"/>
          <p:cNvSpPr/>
          <p:nvPr/>
        </p:nvSpPr>
        <p:spPr>
          <a:xfrm>
            <a:off x="455737" y="1070903"/>
            <a:ext cx="6017428" cy="719171"/>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endParaRPr lang="en-GB" dirty="0">
              <a:solidFill>
                <a:prstClr val="black"/>
              </a:solidFill>
              <a:latin typeface="Segoe UI" panose="020B0502040204020203" pitchFamily="34" charset="0"/>
              <a:cs typeface="Segoe UI" panose="020B0502040204020203" pitchFamily="34" charset="0"/>
            </a:endParaRPr>
          </a:p>
          <a:p>
            <a:pPr marL="355600" lvl="0" indent="-355600">
              <a:lnSpc>
                <a:spcPct val="90000"/>
              </a:lnSpc>
              <a:spcBef>
                <a:spcPts val="1000"/>
              </a:spcBef>
              <a:buClr>
                <a:srgbClr val="660033"/>
              </a:buClr>
              <a:buFont typeface="Arial" panose="020B0604020202020204" pitchFamily="34" charset="0"/>
              <a:buChar char="►"/>
            </a:pPr>
            <a:endParaRPr lang="en-GB" i="1" dirty="0">
              <a:solidFill>
                <a:srgbClr val="0070C0"/>
              </a:solidFill>
              <a:latin typeface="Segoe UI" panose="020B0502040204020203" pitchFamily="34" charset="0"/>
              <a:cs typeface="Segoe UI" panose="020B0502040204020203" pitchFamily="34" charset="0"/>
            </a:endParaRPr>
          </a:p>
        </p:txBody>
      </p:sp>
      <p:sp>
        <p:nvSpPr>
          <p:cNvPr id="12" name="Rectangle 11"/>
          <p:cNvSpPr/>
          <p:nvPr/>
        </p:nvSpPr>
        <p:spPr>
          <a:xfrm>
            <a:off x="551196" y="267511"/>
            <a:ext cx="7705044" cy="584775"/>
          </a:xfrm>
          <a:prstGeom prst="rect">
            <a:avLst/>
          </a:prstGeom>
        </p:spPr>
        <p:txBody>
          <a:bodyPr wrap="square">
            <a:spAutoFit/>
          </a:bodyPr>
          <a:lstStyle/>
          <a:p>
            <a:r>
              <a:rPr lang="en-ZA" sz="3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Fundamentals for Revenue Enhancement </a:t>
            </a:r>
            <a:r>
              <a:rPr lang="en-ZA" sz="2800" b="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en-ZA" sz="28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aphicFrame>
        <p:nvGraphicFramePr>
          <p:cNvPr id="10" name="Diagram 9"/>
          <p:cNvGraphicFramePr/>
          <p:nvPr>
            <p:extLst>
              <p:ext uri="{D42A27DB-BD31-4B8C-83A1-F6EECF244321}">
                <p14:modId xmlns:p14="http://schemas.microsoft.com/office/powerpoint/2010/main" val="2440181697"/>
              </p:ext>
            </p:extLst>
          </p:nvPr>
        </p:nvGraphicFramePr>
        <p:xfrm>
          <a:off x="6634300" y="1268047"/>
          <a:ext cx="5760639" cy="4321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538300" y="1636880"/>
            <a:ext cx="6709828" cy="3999043"/>
          </a:xfrm>
          <a:prstGeom prst="rect">
            <a:avLst/>
          </a:prstGeom>
        </p:spPr>
        <p:txBody>
          <a:bodyPr wrap="square">
            <a:spAutoFit/>
          </a:bodyPr>
          <a:lstStyle/>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Account Balance Notifications after Billing – Quick Cash Gains</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Segmentation of debtors book – Specific collection strategies</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Automated Credit Control process – Efficient &amp; targeted field actions</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Debt Collection process on </a:t>
            </a:r>
            <a:r>
              <a:rPr lang="en-GB" sz="1600" b="1" dirty="0">
                <a:solidFill>
                  <a:srgbClr val="FF0000"/>
                </a:solidFill>
                <a:latin typeface="Segoe UI" panose="020B0502040204020203" pitchFamily="34" charset="0"/>
                <a:cs typeface="Segoe UI" panose="020B0502040204020203" pitchFamily="34" charset="0"/>
              </a:rPr>
              <a:t>“No Metered”</a:t>
            </a:r>
            <a:r>
              <a:rPr lang="en-GB" sz="1600" b="1" dirty="0">
                <a:solidFill>
                  <a:prstClr val="black"/>
                </a:solidFill>
                <a:latin typeface="Segoe UI" panose="020B0502040204020203" pitchFamily="34" charset="0"/>
                <a:cs typeface="Segoe UI" panose="020B0502040204020203" pitchFamily="34" charset="0"/>
              </a:rPr>
              <a:t> </a:t>
            </a:r>
            <a:r>
              <a:rPr lang="en-GB" sz="1600" dirty="0">
                <a:solidFill>
                  <a:prstClr val="black"/>
                </a:solidFill>
                <a:latin typeface="Segoe UI" panose="020B0502040204020203" pitchFamily="34" charset="0"/>
                <a:cs typeface="Segoe UI" panose="020B0502040204020203" pitchFamily="34" charset="0"/>
              </a:rPr>
              <a:t>Services – Soft Collections</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Indigent Verifications &amp; Vetting – End to end process to establish authentic register</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Infrastructure Maintenance – “Referrals” resulting in unsuccessful credit control &amp; revenue losses</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Debtor Vetting – </a:t>
            </a:r>
            <a:r>
              <a:rPr lang="en-GB" sz="1600" b="1" dirty="0">
                <a:solidFill>
                  <a:srgbClr val="00B050"/>
                </a:solidFill>
                <a:latin typeface="Segoe UI" panose="020B0502040204020203" pitchFamily="34" charset="0"/>
                <a:cs typeface="Segoe UI" panose="020B0502040204020203" pitchFamily="34" charset="0"/>
              </a:rPr>
              <a:t>Know Your Customer (KYC) </a:t>
            </a:r>
            <a:r>
              <a:rPr lang="en-GB" sz="1600" dirty="0">
                <a:solidFill>
                  <a:prstClr val="black"/>
                </a:solidFill>
                <a:latin typeface="Segoe UI" panose="020B0502040204020203" pitchFamily="34" charset="0"/>
                <a:cs typeface="Segoe UI" panose="020B0502040204020203" pitchFamily="34" charset="0"/>
              </a:rPr>
              <a:t>&amp; affordability</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Data Cleansing - Improve billing data &amp; revenue anomalies</a:t>
            </a:r>
          </a:p>
          <a:p>
            <a:pPr marL="355600" lvl="0" indent="-355600">
              <a:lnSpc>
                <a:spcPct val="90000"/>
              </a:lnSpc>
              <a:spcBef>
                <a:spcPts val="1000"/>
              </a:spcBef>
              <a:buClr>
                <a:srgbClr val="660033"/>
              </a:buClr>
              <a:buFont typeface="Arial" panose="020B0604020202020204" pitchFamily="34" charset="0"/>
              <a:buChar char="►"/>
            </a:pPr>
            <a:r>
              <a:rPr lang="en-GB" sz="1600" dirty="0">
                <a:solidFill>
                  <a:prstClr val="black"/>
                </a:solidFill>
                <a:latin typeface="Segoe UI" panose="020B0502040204020203" pitchFamily="34" charset="0"/>
                <a:cs typeface="Segoe UI" panose="020B0502040204020203" pitchFamily="34" charset="0"/>
              </a:rPr>
              <a:t>Meter Reading – Optimize meter reading &amp; value from physical meter inspections</a:t>
            </a:r>
          </a:p>
        </p:txBody>
      </p:sp>
    </p:spTree>
    <p:extLst>
      <p:ext uri="{BB962C8B-B14F-4D97-AF65-F5344CB8AC3E}">
        <p14:creationId xmlns:p14="http://schemas.microsoft.com/office/powerpoint/2010/main" val="19297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7DA7ADE-B8AC-44CA-BEA4-F68AA0D75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5776" y="69548"/>
            <a:ext cx="2016224" cy="721183"/>
          </a:xfrm>
          <a:prstGeom prst="rect">
            <a:avLst/>
          </a:prstGeom>
        </p:spPr>
      </p:pic>
      <p:graphicFrame>
        <p:nvGraphicFramePr>
          <p:cNvPr id="4" name="Diagram 3">
            <a:extLst>
              <a:ext uri="{FF2B5EF4-FFF2-40B4-BE49-F238E27FC236}">
                <a16:creationId xmlns:a16="http://schemas.microsoft.com/office/drawing/2014/main" id="{6350A2A9-5A17-41FC-A79E-79AD62E2E267}"/>
              </a:ext>
            </a:extLst>
          </p:cNvPr>
          <p:cNvGraphicFramePr/>
          <p:nvPr>
            <p:extLst>
              <p:ext uri="{D42A27DB-BD31-4B8C-83A1-F6EECF244321}">
                <p14:modId xmlns:p14="http://schemas.microsoft.com/office/powerpoint/2010/main" val="455118430"/>
              </p:ext>
            </p:extLst>
          </p:nvPr>
        </p:nvGraphicFramePr>
        <p:xfrm>
          <a:off x="838200" y="1412776"/>
          <a:ext cx="10515600" cy="4768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ADF8924-2405-4C82-8E5D-EFC420C6176C}"/>
              </a:ext>
            </a:extLst>
          </p:cNvPr>
          <p:cNvSpPr>
            <a:spLocks noGrp="1"/>
          </p:cNvSpPr>
          <p:nvPr>
            <p:ph type="title"/>
          </p:nvPr>
        </p:nvSpPr>
        <p:spPr>
          <a:xfrm>
            <a:off x="838200" y="368854"/>
            <a:ext cx="2737520" cy="615603"/>
          </a:xfrm>
        </p:spPr>
        <p:txBody>
          <a:bodyPr>
            <a:normAutofit/>
          </a:bodyPr>
          <a:lstStyle/>
          <a:p>
            <a:pPr algn="l"/>
            <a:r>
              <a:rPr lang="en-ZA"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Agenda</a:t>
            </a:r>
            <a:endParaRPr lang="en-US" sz="3200" i="1" dirty="0">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61996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3.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4.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1377</Words>
  <Application>Microsoft Office PowerPoint</Application>
  <PresentationFormat>Widescreen</PresentationFormat>
  <Paragraphs>200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Segoe UI</vt:lpstr>
      <vt:lpstr>Square721 BT</vt:lpstr>
      <vt:lpstr>Verdana</vt:lpstr>
      <vt:lpstr>Wingdings 2</vt:lpstr>
      <vt:lpstr>Office Theme</vt:lpstr>
      <vt:lpstr>PowerPoint Presentation</vt:lpstr>
      <vt:lpstr>Opening Remarks</vt:lpstr>
      <vt:lpstr>PowerPoint Presentation</vt:lpstr>
      <vt:lpstr>Agenda</vt:lpstr>
      <vt:lpstr>Agenda</vt:lpstr>
      <vt:lpstr>Problem Statement -1</vt:lpstr>
      <vt:lpstr>Problem Statement - 2</vt:lpstr>
      <vt:lpstr>PowerPoint Presentation</vt:lpstr>
      <vt:lpstr>Agenda</vt:lpstr>
      <vt:lpstr>Revenue Value Chain - Schematic</vt:lpstr>
      <vt:lpstr>Revenue Value Chain – In Short</vt:lpstr>
      <vt:lpstr>Agenda</vt:lpstr>
      <vt:lpstr>PowerPoint Presentation</vt:lpstr>
      <vt:lpstr>PowerPoint Presentation</vt:lpstr>
      <vt:lpstr>PowerPoint Presentation</vt:lpstr>
      <vt:lpstr>PowerPoint Presentation</vt:lpstr>
      <vt:lpstr>Agenda</vt:lpstr>
      <vt:lpstr>Integrated Revenue Recovery Solution Development of a Revenue Management Improvement Plan</vt:lpstr>
      <vt:lpstr>Revenue Management Improvement Plan (RMIP)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Charlene Boezak</dc:creator>
  <cp:lastModifiedBy>Leon Vermaak</cp:lastModifiedBy>
  <cp:revision>23</cp:revision>
  <cp:lastPrinted>2019-11-26T10:50:35Z</cp:lastPrinted>
  <dcterms:created xsi:type="dcterms:W3CDTF">2019-11-26T10:05:40Z</dcterms:created>
  <dcterms:modified xsi:type="dcterms:W3CDTF">2019-11-29T07:33:28Z</dcterms:modified>
</cp:coreProperties>
</file>