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93" r:id="rId3"/>
    <p:sldId id="302" r:id="rId4"/>
    <p:sldId id="298" r:id="rId5"/>
    <p:sldId id="301" r:id="rId6"/>
    <p:sldId id="303" r:id="rId7"/>
    <p:sldId id="299" r:id="rId8"/>
    <p:sldId id="310" r:id="rId9"/>
    <p:sldId id="308" r:id="rId10"/>
    <p:sldId id="309" r:id="rId11"/>
    <p:sldId id="311" r:id="rId12"/>
    <p:sldId id="313" r:id="rId13"/>
    <p:sldId id="312" r:id="rId14"/>
    <p:sldId id="314" r:id="rId15"/>
    <p:sldId id="315" r:id="rId16"/>
    <p:sldId id="320" r:id="rId17"/>
    <p:sldId id="322" r:id="rId18"/>
    <p:sldId id="323" r:id="rId19"/>
    <p:sldId id="324" r:id="rId20"/>
    <p:sldId id="319" r:id="rId21"/>
    <p:sldId id="294" r:id="rId22"/>
    <p:sldId id="305" r:id="rId23"/>
    <p:sldId id="306" r:id="rId24"/>
    <p:sldId id="317" r:id="rId25"/>
    <p:sldId id="316" r:id="rId26"/>
    <p:sldId id="318" r:id="rId27"/>
    <p:sldId id="325" r:id="rId28"/>
    <p:sldId id="29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88" autoAdjust="0"/>
    <p:restoredTop sz="82330" autoAdjust="0"/>
  </p:normalViewPr>
  <p:slideViewPr>
    <p:cSldViewPr>
      <p:cViewPr varScale="1">
        <p:scale>
          <a:sx n="56" d="100"/>
          <a:sy n="56" d="100"/>
        </p:scale>
        <p:origin x="1600" y="2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D11CEB-5DBB-6045-9D3C-A11DA864AF79}" type="doc">
      <dgm:prSet loTypeId="urn:microsoft.com/office/officeart/2005/8/layout/vProcess5" loCatId="" qsTypeId="urn:microsoft.com/office/officeart/2005/8/quickstyle/simple4" qsCatId="simple" csTypeId="urn:microsoft.com/office/officeart/2005/8/colors/accent2_2" csCatId="accent2" phldr="1"/>
      <dgm:spPr/>
      <dgm:t>
        <a:bodyPr/>
        <a:lstStyle/>
        <a:p>
          <a:endParaRPr lang="en-US"/>
        </a:p>
      </dgm:t>
    </dgm:pt>
    <dgm:pt modelId="{CC930E5D-6918-034B-B60A-5965C98BE2A5}">
      <dgm:prSet phldrT="[Text]"/>
      <dgm:spPr/>
      <dgm:t>
        <a:bodyPr/>
        <a:lstStyle/>
        <a:p>
          <a:r>
            <a:rPr lang="en-US" dirty="0" smtClean="0"/>
            <a:t>Adoption &amp; Application </a:t>
          </a:r>
          <a:r>
            <a:rPr lang="en-US" dirty="0"/>
            <a:t>of Framework, Principles &amp; Criteria</a:t>
          </a:r>
        </a:p>
      </dgm:t>
    </dgm:pt>
    <dgm:pt modelId="{FCD8E180-7417-684B-BD51-FFB5605B1A9F}" type="parTrans" cxnId="{6B5C9786-C882-B645-B6F6-5AA055540C79}">
      <dgm:prSet/>
      <dgm:spPr/>
      <dgm:t>
        <a:bodyPr/>
        <a:lstStyle/>
        <a:p>
          <a:endParaRPr lang="en-US"/>
        </a:p>
      </dgm:t>
    </dgm:pt>
    <dgm:pt modelId="{D350A814-C69A-644B-8009-A7898FC2FF56}" type="sibTrans" cxnId="{6B5C9786-C882-B645-B6F6-5AA055540C79}">
      <dgm:prSet/>
      <dgm:spPr/>
      <dgm:t>
        <a:bodyPr/>
        <a:lstStyle/>
        <a:p>
          <a:endParaRPr lang="en-US"/>
        </a:p>
      </dgm:t>
    </dgm:pt>
    <dgm:pt modelId="{C78F3B52-9177-1C4D-9F77-FCE5BEDC6A7B}">
      <dgm:prSet phldrT="[Text]"/>
      <dgm:spPr/>
      <dgm:t>
        <a:bodyPr/>
        <a:lstStyle/>
        <a:p>
          <a:r>
            <a:rPr lang="en-US" dirty="0"/>
            <a:t>Bilateral Engagements with sectoral departments </a:t>
          </a:r>
          <a:r>
            <a:rPr lang="en-US" dirty="0" smtClean="0"/>
            <a:t> &amp; agencies</a:t>
          </a:r>
          <a:endParaRPr lang="en-US" dirty="0"/>
        </a:p>
      </dgm:t>
    </dgm:pt>
    <dgm:pt modelId="{7C524DE7-8583-9946-8418-4903CE04E9F1}" type="parTrans" cxnId="{143D04CA-0E2B-5740-8935-E3E3D721B96D}">
      <dgm:prSet/>
      <dgm:spPr/>
      <dgm:t>
        <a:bodyPr/>
        <a:lstStyle/>
        <a:p>
          <a:endParaRPr lang="en-US"/>
        </a:p>
      </dgm:t>
    </dgm:pt>
    <dgm:pt modelId="{1A7C1CE7-EC6E-6846-ACC2-E951AB4D026E}" type="sibTrans" cxnId="{143D04CA-0E2B-5740-8935-E3E3D721B96D}">
      <dgm:prSet/>
      <dgm:spPr/>
      <dgm:t>
        <a:bodyPr/>
        <a:lstStyle/>
        <a:p>
          <a:endParaRPr lang="en-US"/>
        </a:p>
      </dgm:t>
    </dgm:pt>
    <dgm:pt modelId="{6CE190AC-BD9C-E442-ACC5-7EFF90D8108B}">
      <dgm:prSet phldrT="[Text]"/>
      <dgm:spPr/>
      <dgm:t>
        <a:bodyPr/>
        <a:lstStyle/>
        <a:p>
          <a:r>
            <a:rPr lang="en-US" dirty="0"/>
            <a:t>Convene sectoral engagements with city sectoral specialists</a:t>
          </a:r>
        </a:p>
      </dgm:t>
    </dgm:pt>
    <dgm:pt modelId="{23B13F46-1756-094F-87F8-1D6E74C680FD}" type="parTrans" cxnId="{3829E289-67E5-F744-9A93-8A24DAD3AB9A}">
      <dgm:prSet/>
      <dgm:spPr/>
      <dgm:t>
        <a:bodyPr/>
        <a:lstStyle/>
        <a:p>
          <a:endParaRPr lang="en-US"/>
        </a:p>
      </dgm:t>
    </dgm:pt>
    <dgm:pt modelId="{6E33E7A3-6794-F647-99AE-2B45165FA151}" type="sibTrans" cxnId="{3829E289-67E5-F744-9A93-8A24DAD3AB9A}">
      <dgm:prSet/>
      <dgm:spPr/>
      <dgm:t>
        <a:bodyPr/>
        <a:lstStyle/>
        <a:p>
          <a:endParaRPr lang="en-US"/>
        </a:p>
      </dgm:t>
    </dgm:pt>
    <dgm:pt modelId="{B6533A0A-9CC2-3B41-BBF7-72CE65392ED4}">
      <dgm:prSet phldrT="[Text]"/>
      <dgm:spPr/>
      <dgm:t>
        <a:bodyPr/>
        <a:lstStyle/>
        <a:p>
          <a:r>
            <a:rPr lang="en-US" dirty="0"/>
            <a:t>Technical review &amp; indicator descriptions</a:t>
          </a:r>
        </a:p>
      </dgm:t>
    </dgm:pt>
    <dgm:pt modelId="{A816CCAA-3637-364C-8FED-CD76B53E5F4E}" type="parTrans" cxnId="{DE9D4723-3CFC-2544-BFCA-4697E0A37EA3}">
      <dgm:prSet/>
      <dgm:spPr/>
      <dgm:t>
        <a:bodyPr/>
        <a:lstStyle/>
        <a:p>
          <a:endParaRPr lang="en-US"/>
        </a:p>
      </dgm:t>
    </dgm:pt>
    <dgm:pt modelId="{BA746F04-5CE6-184B-A085-DFEF81BED45F}" type="sibTrans" cxnId="{DE9D4723-3CFC-2544-BFCA-4697E0A37EA3}">
      <dgm:prSet/>
      <dgm:spPr/>
      <dgm:t>
        <a:bodyPr/>
        <a:lstStyle/>
        <a:p>
          <a:endParaRPr lang="en-US"/>
        </a:p>
      </dgm:t>
    </dgm:pt>
    <dgm:pt modelId="{56325D2D-B078-B546-B635-80E443E1EE01}">
      <dgm:prSet phldrT="[Text]"/>
      <dgm:spPr/>
      <dgm:t>
        <a:bodyPr/>
        <a:lstStyle/>
        <a:p>
          <a:endParaRPr lang="en-US"/>
        </a:p>
      </dgm:t>
    </dgm:pt>
    <dgm:pt modelId="{E7AE71BF-86E6-8146-B742-768D9F286EC0}" type="parTrans" cxnId="{6F217B58-1C89-2747-9CB2-757BA30D7887}">
      <dgm:prSet/>
      <dgm:spPr/>
      <dgm:t>
        <a:bodyPr/>
        <a:lstStyle/>
        <a:p>
          <a:endParaRPr lang="en-US"/>
        </a:p>
      </dgm:t>
    </dgm:pt>
    <dgm:pt modelId="{C12061C9-2BD4-AA47-8D90-2154A0EB6514}" type="sibTrans" cxnId="{6F217B58-1C89-2747-9CB2-757BA30D7887}">
      <dgm:prSet/>
      <dgm:spPr/>
      <dgm:t>
        <a:bodyPr/>
        <a:lstStyle/>
        <a:p>
          <a:endParaRPr lang="en-US"/>
        </a:p>
      </dgm:t>
    </dgm:pt>
    <dgm:pt modelId="{FAAC0260-360B-0746-AEFF-0FE0942B762E}">
      <dgm:prSet phldrT="[Text]"/>
      <dgm:spPr/>
      <dgm:t>
        <a:bodyPr/>
        <a:lstStyle/>
        <a:p>
          <a:r>
            <a:rPr lang="en-US" dirty="0"/>
            <a:t>Consultative Bilateral engagements with Cities</a:t>
          </a:r>
        </a:p>
      </dgm:t>
    </dgm:pt>
    <dgm:pt modelId="{AA76888F-72A8-814C-8531-0E0439444AC6}" type="parTrans" cxnId="{3CA657D4-0F69-384D-A4C0-E219C80B528C}">
      <dgm:prSet/>
      <dgm:spPr/>
      <dgm:t>
        <a:bodyPr/>
        <a:lstStyle/>
        <a:p>
          <a:endParaRPr lang="en-US"/>
        </a:p>
      </dgm:t>
    </dgm:pt>
    <dgm:pt modelId="{D1AC85F9-9B37-0949-BFE6-FE85F09ABB73}" type="sibTrans" cxnId="{3CA657D4-0F69-384D-A4C0-E219C80B528C}">
      <dgm:prSet/>
      <dgm:spPr/>
      <dgm:t>
        <a:bodyPr/>
        <a:lstStyle/>
        <a:p>
          <a:endParaRPr lang="en-US"/>
        </a:p>
      </dgm:t>
    </dgm:pt>
    <dgm:pt modelId="{2F916E8F-5F66-2B43-B1D2-21E338A7FCED}" type="pres">
      <dgm:prSet presAssocID="{39D11CEB-5DBB-6045-9D3C-A11DA864AF79}" presName="outerComposite" presStyleCnt="0">
        <dgm:presLayoutVars>
          <dgm:chMax val="5"/>
          <dgm:dir/>
          <dgm:resizeHandles val="exact"/>
        </dgm:presLayoutVars>
      </dgm:prSet>
      <dgm:spPr/>
      <dgm:t>
        <a:bodyPr/>
        <a:lstStyle/>
        <a:p>
          <a:endParaRPr lang="en-US"/>
        </a:p>
      </dgm:t>
    </dgm:pt>
    <dgm:pt modelId="{88331B8B-7F48-C14E-A606-43F3BDBCCB36}" type="pres">
      <dgm:prSet presAssocID="{39D11CEB-5DBB-6045-9D3C-A11DA864AF79}" presName="dummyMaxCanvas" presStyleCnt="0">
        <dgm:presLayoutVars/>
      </dgm:prSet>
      <dgm:spPr/>
    </dgm:pt>
    <dgm:pt modelId="{C0A8A69A-1614-B449-B140-6531F700ECCB}" type="pres">
      <dgm:prSet presAssocID="{39D11CEB-5DBB-6045-9D3C-A11DA864AF79}" presName="FiveNodes_1" presStyleLbl="node1" presStyleIdx="0" presStyleCnt="5">
        <dgm:presLayoutVars>
          <dgm:bulletEnabled val="1"/>
        </dgm:presLayoutVars>
      </dgm:prSet>
      <dgm:spPr/>
      <dgm:t>
        <a:bodyPr/>
        <a:lstStyle/>
        <a:p>
          <a:endParaRPr lang="en-US"/>
        </a:p>
      </dgm:t>
    </dgm:pt>
    <dgm:pt modelId="{88801A4A-33E2-0249-9E51-8818E6FFAEB5}" type="pres">
      <dgm:prSet presAssocID="{39D11CEB-5DBB-6045-9D3C-A11DA864AF79}" presName="FiveNodes_2" presStyleLbl="node1" presStyleIdx="1" presStyleCnt="5">
        <dgm:presLayoutVars>
          <dgm:bulletEnabled val="1"/>
        </dgm:presLayoutVars>
      </dgm:prSet>
      <dgm:spPr/>
      <dgm:t>
        <a:bodyPr/>
        <a:lstStyle/>
        <a:p>
          <a:endParaRPr lang="en-US"/>
        </a:p>
      </dgm:t>
    </dgm:pt>
    <dgm:pt modelId="{50C3BD46-46C1-C64C-BB59-7D9014521129}" type="pres">
      <dgm:prSet presAssocID="{39D11CEB-5DBB-6045-9D3C-A11DA864AF79}" presName="FiveNodes_3" presStyleLbl="node1" presStyleIdx="2" presStyleCnt="5">
        <dgm:presLayoutVars>
          <dgm:bulletEnabled val="1"/>
        </dgm:presLayoutVars>
      </dgm:prSet>
      <dgm:spPr/>
      <dgm:t>
        <a:bodyPr/>
        <a:lstStyle/>
        <a:p>
          <a:endParaRPr lang="en-US"/>
        </a:p>
      </dgm:t>
    </dgm:pt>
    <dgm:pt modelId="{133B4252-6B62-2144-A748-809B460B6BD0}" type="pres">
      <dgm:prSet presAssocID="{39D11CEB-5DBB-6045-9D3C-A11DA864AF79}" presName="FiveNodes_4" presStyleLbl="node1" presStyleIdx="3" presStyleCnt="5">
        <dgm:presLayoutVars>
          <dgm:bulletEnabled val="1"/>
        </dgm:presLayoutVars>
      </dgm:prSet>
      <dgm:spPr/>
      <dgm:t>
        <a:bodyPr/>
        <a:lstStyle/>
        <a:p>
          <a:endParaRPr lang="en-US"/>
        </a:p>
      </dgm:t>
    </dgm:pt>
    <dgm:pt modelId="{8AB05BF8-9ADA-3C42-801E-E67605EBC730}" type="pres">
      <dgm:prSet presAssocID="{39D11CEB-5DBB-6045-9D3C-A11DA864AF79}" presName="FiveNodes_5" presStyleLbl="node1" presStyleIdx="4" presStyleCnt="5">
        <dgm:presLayoutVars>
          <dgm:bulletEnabled val="1"/>
        </dgm:presLayoutVars>
      </dgm:prSet>
      <dgm:spPr/>
      <dgm:t>
        <a:bodyPr/>
        <a:lstStyle/>
        <a:p>
          <a:endParaRPr lang="en-US"/>
        </a:p>
      </dgm:t>
    </dgm:pt>
    <dgm:pt modelId="{2B87029B-3435-9E47-ACFC-24F13CF22FEF}" type="pres">
      <dgm:prSet presAssocID="{39D11CEB-5DBB-6045-9D3C-A11DA864AF79}" presName="FiveConn_1-2" presStyleLbl="fgAccFollowNode1" presStyleIdx="0" presStyleCnt="4">
        <dgm:presLayoutVars>
          <dgm:bulletEnabled val="1"/>
        </dgm:presLayoutVars>
      </dgm:prSet>
      <dgm:spPr/>
      <dgm:t>
        <a:bodyPr/>
        <a:lstStyle/>
        <a:p>
          <a:endParaRPr lang="en-US"/>
        </a:p>
      </dgm:t>
    </dgm:pt>
    <dgm:pt modelId="{4560FBE6-F4FF-DC49-A010-5A214BEB2A90}" type="pres">
      <dgm:prSet presAssocID="{39D11CEB-5DBB-6045-9D3C-A11DA864AF79}" presName="FiveConn_2-3" presStyleLbl="fgAccFollowNode1" presStyleIdx="1" presStyleCnt="4">
        <dgm:presLayoutVars>
          <dgm:bulletEnabled val="1"/>
        </dgm:presLayoutVars>
      </dgm:prSet>
      <dgm:spPr/>
      <dgm:t>
        <a:bodyPr/>
        <a:lstStyle/>
        <a:p>
          <a:endParaRPr lang="en-US"/>
        </a:p>
      </dgm:t>
    </dgm:pt>
    <dgm:pt modelId="{4BD94844-EA33-B54E-9D71-8F6E725B8DB1}" type="pres">
      <dgm:prSet presAssocID="{39D11CEB-5DBB-6045-9D3C-A11DA864AF79}" presName="FiveConn_3-4" presStyleLbl="fgAccFollowNode1" presStyleIdx="2" presStyleCnt="4">
        <dgm:presLayoutVars>
          <dgm:bulletEnabled val="1"/>
        </dgm:presLayoutVars>
      </dgm:prSet>
      <dgm:spPr/>
      <dgm:t>
        <a:bodyPr/>
        <a:lstStyle/>
        <a:p>
          <a:endParaRPr lang="en-US"/>
        </a:p>
      </dgm:t>
    </dgm:pt>
    <dgm:pt modelId="{8D70F8EC-319C-B441-A4B6-0A02EF737CEE}" type="pres">
      <dgm:prSet presAssocID="{39D11CEB-5DBB-6045-9D3C-A11DA864AF79}" presName="FiveConn_4-5" presStyleLbl="fgAccFollowNode1" presStyleIdx="3" presStyleCnt="4">
        <dgm:presLayoutVars>
          <dgm:bulletEnabled val="1"/>
        </dgm:presLayoutVars>
      </dgm:prSet>
      <dgm:spPr/>
      <dgm:t>
        <a:bodyPr/>
        <a:lstStyle/>
        <a:p>
          <a:endParaRPr lang="en-US"/>
        </a:p>
      </dgm:t>
    </dgm:pt>
    <dgm:pt modelId="{4929F4A4-7B2C-0146-ADDD-40F8E341FAF6}" type="pres">
      <dgm:prSet presAssocID="{39D11CEB-5DBB-6045-9D3C-A11DA864AF79}" presName="FiveNodes_1_text" presStyleLbl="node1" presStyleIdx="4" presStyleCnt="5">
        <dgm:presLayoutVars>
          <dgm:bulletEnabled val="1"/>
        </dgm:presLayoutVars>
      </dgm:prSet>
      <dgm:spPr/>
      <dgm:t>
        <a:bodyPr/>
        <a:lstStyle/>
        <a:p>
          <a:endParaRPr lang="en-US"/>
        </a:p>
      </dgm:t>
    </dgm:pt>
    <dgm:pt modelId="{E56C9525-C63C-6048-AC6B-A6C5C53C12B8}" type="pres">
      <dgm:prSet presAssocID="{39D11CEB-5DBB-6045-9D3C-A11DA864AF79}" presName="FiveNodes_2_text" presStyleLbl="node1" presStyleIdx="4" presStyleCnt="5">
        <dgm:presLayoutVars>
          <dgm:bulletEnabled val="1"/>
        </dgm:presLayoutVars>
      </dgm:prSet>
      <dgm:spPr/>
      <dgm:t>
        <a:bodyPr/>
        <a:lstStyle/>
        <a:p>
          <a:endParaRPr lang="en-US"/>
        </a:p>
      </dgm:t>
    </dgm:pt>
    <dgm:pt modelId="{DCDA9A82-473E-1144-A24B-E1316FE0C781}" type="pres">
      <dgm:prSet presAssocID="{39D11CEB-5DBB-6045-9D3C-A11DA864AF79}" presName="FiveNodes_3_text" presStyleLbl="node1" presStyleIdx="4" presStyleCnt="5">
        <dgm:presLayoutVars>
          <dgm:bulletEnabled val="1"/>
        </dgm:presLayoutVars>
      </dgm:prSet>
      <dgm:spPr/>
      <dgm:t>
        <a:bodyPr/>
        <a:lstStyle/>
        <a:p>
          <a:endParaRPr lang="en-US"/>
        </a:p>
      </dgm:t>
    </dgm:pt>
    <dgm:pt modelId="{9EAB37F1-1A5C-394F-9A4A-8B69CDF6EB9E}" type="pres">
      <dgm:prSet presAssocID="{39D11CEB-5DBB-6045-9D3C-A11DA864AF79}" presName="FiveNodes_4_text" presStyleLbl="node1" presStyleIdx="4" presStyleCnt="5">
        <dgm:presLayoutVars>
          <dgm:bulletEnabled val="1"/>
        </dgm:presLayoutVars>
      </dgm:prSet>
      <dgm:spPr/>
      <dgm:t>
        <a:bodyPr/>
        <a:lstStyle/>
        <a:p>
          <a:endParaRPr lang="en-US"/>
        </a:p>
      </dgm:t>
    </dgm:pt>
    <dgm:pt modelId="{5E1D6140-E34A-FE47-80D8-2FBAEDD21338}" type="pres">
      <dgm:prSet presAssocID="{39D11CEB-5DBB-6045-9D3C-A11DA864AF79}" presName="FiveNodes_5_text" presStyleLbl="node1" presStyleIdx="4" presStyleCnt="5">
        <dgm:presLayoutVars>
          <dgm:bulletEnabled val="1"/>
        </dgm:presLayoutVars>
      </dgm:prSet>
      <dgm:spPr/>
      <dgm:t>
        <a:bodyPr/>
        <a:lstStyle/>
        <a:p>
          <a:endParaRPr lang="en-US"/>
        </a:p>
      </dgm:t>
    </dgm:pt>
  </dgm:ptLst>
  <dgm:cxnLst>
    <dgm:cxn modelId="{2E4C4577-31B3-174A-98D6-118080730343}" type="presOf" srcId="{B6533A0A-9CC2-3B41-BBF7-72CE65392ED4}" destId="{5E1D6140-E34A-FE47-80D8-2FBAEDD21338}" srcOrd="1" destOrd="0" presId="urn:microsoft.com/office/officeart/2005/8/layout/vProcess5"/>
    <dgm:cxn modelId="{3829E289-67E5-F744-9A93-8A24DAD3AB9A}" srcId="{39D11CEB-5DBB-6045-9D3C-A11DA864AF79}" destId="{6CE190AC-BD9C-E442-ACC5-7EFF90D8108B}" srcOrd="3" destOrd="0" parTransId="{23B13F46-1756-094F-87F8-1D6E74C680FD}" sibTransId="{6E33E7A3-6794-F647-99AE-2B45165FA151}"/>
    <dgm:cxn modelId="{B048AA83-C259-E04A-87DE-C579414F03DF}" type="presOf" srcId="{1A7C1CE7-EC6E-6846-ACC2-E951AB4D026E}" destId="{4560FBE6-F4FF-DC49-A010-5A214BEB2A90}" srcOrd="0" destOrd="0" presId="urn:microsoft.com/office/officeart/2005/8/layout/vProcess5"/>
    <dgm:cxn modelId="{3CA657D4-0F69-384D-A4C0-E219C80B528C}" srcId="{39D11CEB-5DBB-6045-9D3C-A11DA864AF79}" destId="{FAAC0260-360B-0746-AEFF-0FE0942B762E}" srcOrd="2" destOrd="0" parTransId="{AA76888F-72A8-814C-8531-0E0439444AC6}" sibTransId="{D1AC85F9-9B37-0949-BFE6-FE85F09ABB73}"/>
    <dgm:cxn modelId="{6A619CB1-5A84-0349-BA89-835BBA06F48B}" type="presOf" srcId="{6CE190AC-BD9C-E442-ACC5-7EFF90D8108B}" destId="{9EAB37F1-1A5C-394F-9A4A-8B69CDF6EB9E}" srcOrd="1" destOrd="0" presId="urn:microsoft.com/office/officeart/2005/8/layout/vProcess5"/>
    <dgm:cxn modelId="{A4BB3C5A-AE94-8F4D-A8F1-36A85CD6D19F}" type="presOf" srcId="{B6533A0A-9CC2-3B41-BBF7-72CE65392ED4}" destId="{8AB05BF8-9ADA-3C42-801E-E67605EBC730}" srcOrd="0" destOrd="0" presId="urn:microsoft.com/office/officeart/2005/8/layout/vProcess5"/>
    <dgm:cxn modelId="{0D0E1796-EAEA-0C4F-97D1-73C53CDA7928}" type="presOf" srcId="{C78F3B52-9177-1C4D-9F77-FCE5BEDC6A7B}" destId="{E56C9525-C63C-6048-AC6B-A6C5C53C12B8}" srcOrd="1" destOrd="0" presId="urn:microsoft.com/office/officeart/2005/8/layout/vProcess5"/>
    <dgm:cxn modelId="{9D07A211-E518-CC40-9B04-047209B34CE1}" type="presOf" srcId="{6E33E7A3-6794-F647-99AE-2B45165FA151}" destId="{8D70F8EC-319C-B441-A4B6-0A02EF737CEE}" srcOrd="0" destOrd="0" presId="urn:microsoft.com/office/officeart/2005/8/layout/vProcess5"/>
    <dgm:cxn modelId="{CE4A56FC-8C3F-5F4B-BE85-4B3942ACC3A6}" type="presOf" srcId="{CC930E5D-6918-034B-B60A-5965C98BE2A5}" destId="{C0A8A69A-1614-B449-B140-6531F700ECCB}" srcOrd="0" destOrd="0" presId="urn:microsoft.com/office/officeart/2005/8/layout/vProcess5"/>
    <dgm:cxn modelId="{0E1138DA-ACD1-7440-A858-683CD5A21650}" type="presOf" srcId="{6CE190AC-BD9C-E442-ACC5-7EFF90D8108B}" destId="{133B4252-6B62-2144-A748-809B460B6BD0}" srcOrd="0" destOrd="0" presId="urn:microsoft.com/office/officeart/2005/8/layout/vProcess5"/>
    <dgm:cxn modelId="{B113A1DC-23BC-5A46-AF25-89C612CFFD9F}" type="presOf" srcId="{FAAC0260-360B-0746-AEFF-0FE0942B762E}" destId="{50C3BD46-46C1-C64C-BB59-7D9014521129}" srcOrd="0" destOrd="0" presId="urn:microsoft.com/office/officeart/2005/8/layout/vProcess5"/>
    <dgm:cxn modelId="{143D04CA-0E2B-5740-8935-E3E3D721B96D}" srcId="{39D11CEB-5DBB-6045-9D3C-A11DA864AF79}" destId="{C78F3B52-9177-1C4D-9F77-FCE5BEDC6A7B}" srcOrd="1" destOrd="0" parTransId="{7C524DE7-8583-9946-8418-4903CE04E9F1}" sibTransId="{1A7C1CE7-EC6E-6846-ACC2-E951AB4D026E}"/>
    <dgm:cxn modelId="{3C1DE9FC-2C68-CF4C-942A-2EC55BC7641B}" type="presOf" srcId="{39D11CEB-5DBB-6045-9D3C-A11DA864AF79}" destId="{2F916E8F-5F66-2B43-B1D2-21E338A7FCED}" srcOrd="0" destOrd="0" presId="urn:microsoft.com/office/officeart/2005/8/layout/vProcess5"/>
    <dgm:cxn modelId="{90F6EE18-7461-804D-AD4A-C41D4C3CD71E}" type="presOf" srcId="{D1AC85F9-9B37-0949-BFE6-FE85F09ABB73}" destId="{4BD94844-EA33-B54E-9D71-8F6E725B8DB1}" srcOrd="0" destOrd="0" presId="urn:microsoft.com/office/officeart/2005/8/layout/vProcess5"/>
    <dgm:cxn modelId="{91E3084F-7A4D-C64C-815E-5618C9E0E938}" type="presOf" srcId="{CC930E5D-6918-034B-B60A-5965C98BE2A5}" destId="{4929F4A4-7B2C-0146-ADDD-40F8E341FAF6}" srcOrd="1" destOrd="0" presId="urn:microsoft.com/office/officeart/2005/8/layout/vProcess5"/>
    <dgm:cxn modelId="{96BE7CF5-BA7F-424F-AD91-85923237393C}" type="presOf" srcId="{C78F3B52-9177-1C4D-9F77-FCE5BEDC6A7B}" destId="{88801A4A-33E2-0249-9E51-8818E6FFAEB5}" srcOrd="0" destOrd="0" presId="urn:microsoft.com/office/officeart/2005/8/layout/vProcess5"/>
    <dgm:cxn modelId="{2D89081E-C159-9645-BACE-FB98AA6BC503}" type="presOf" srcId="{D350A814-C69A-644B-8009-A7898FC2FF56}" destId="{2B87029B-3435-9E47-ACFC-24F13CF22FEF}" srcOrd="0" destOrd="0" presId="urn:microsoft.com/office/officeart/2005/8/layout/vProcess5"/>
    <dgm:cxn modelId="{6B5C9786-C882-B645-B6F6-5AA055540C79}" srcId="{39D11CEB-5DBB-6045-9D3C-A11DA864AF79}" destId="{CC930E5D-6918-034B-B60A-5965C98BE2A5}" srcOrd="0" destOrd="0" parTransId="{FCD8E180-7417-684B-BD51-FFB5605B1A9F}" sibTransId="{D350A814-C69A-644B-8009-A7898FC2FF56}"/>
    <dgm:cxn modelId="{6F217B58-1C89-2747-9CB2-757BA30D7887}" srcId="{39D11CEB-5DBB-6045-9D3C-A11DA864AF79}" destId="{56325D2D-B078-B546-B635-80E443E1EE01}" srcOrd="5" destOrd="0" parTransId="{E7AE71BF-86E6-8146-B742-768D9F286EC0}" sibTransId="{C12061C9-2BD4-AA47-8D90-2154A0EB6514}"/>
    <dgm:cxn modelId="{DE9D4723-3CFC-2544-BFCA-4697E0A37EA3}" srcId="{39D11CEB-5DBB-6045-9D3C-A11DA864AF79}" destId="{B6533A0A-9CC2-3B41-BBF7-72CE65392ED4}" srcOrd="4" destOrd="0" parTransId="{A816CCAA-3637-364C-8FED-CD76B53E5F4E}" sibTransId="{BA746F04-5CE6-184B-A085-DFEF81BED45F}"/>
    <dgm:cxn modelId="{E9B371FF-D00A-AE42-952F-81334865C41C}" type="presOf" srcId="{FAAC0260-360B-0746-AEFF-0FE0942B762E}" destId="{DCDA9A82-473E-1144-A24B-E1316FE0C781}" srcOrd="1" destOrd="0" presId="urn:microsoft.com/office/officeart/2005/8/layout/vProcess5"/>
    <dgm:cxn modelId="{61538BAA-3A71-AC4B-8E27-FEED2106D5ED}" type="presParOf" srcId="{2F916E8F-5F66-2B43-B1D2-21E338A7FCED}" destId="{88331B8B-7F48-C14E-A606-43F3BDBCCB36}" srcOrd="0" destOrd="0" presId="urn:microsoft.com/office/officeart/2005/8/layout/vProcess5"/>
    <dgm:cxn modelId="{8FFDE491-5464-BA47-80BA-F49C99E7BA57}" type="presParOf" srcId="{2F916E8F-5F66-2B43-B1D2-21E338A7FCED}" destId="{C0A8A69A-1614-B449-B140-6531F700ECCB}" srcOrd="1" destOrd="0" presId="urn:microsoft.com/office/officeart/2005/8/layout/vProcess5"/>
    <dgm:cxn modelId="{5C62E144-F137-1647-AEEC-0CC091A9793F}" type="presParOf" srcId="{2F916E8F-5F66-2B43-B1D2-21E338A7FCED}" destId="{88801A4A-33E2-0249-9E51-8818E6FFAEB5}" srcOrd="2" destOrd="0" presId="urn:microsoft.com/office/officeart/2005/8/layout/vProcess5"/>
    <dgm:cxn modelId="{E0C8DA3E-03E7-2F48-801D-F5C9EE97BF22}" type="presParOf" srcId="{2F916E8F-5F66-2B43-B1D2-21E338A7FCED}" destId="{50C3BD46-46C1-C64C-BB59-7D9014521129}" srcOrd="3" destOrd="0" presId="urn:microsoft.com/office/officeart/2005/8/layout/vProcess5"/>
    <dgm:cxn modelId="{FFBD33DF-17C3-3743-998D-E32ACEA07FAB}" type="presParOf" srcId="{2F916E8F-5F66-2B43-B1D2-21E338A7FCED}" destId="{133B4252-6B62-2144-A748-809B460B6BD0}" srcOrd="4" destOrd="0" presId="urn:microsoft.com/office/officeart/2005/8/layout/vProcess5"/>
    <dgm:cxn modelId="{6F6481B6-545A-B843-8D19-99F7A9308BC1}" type="presParOf" srcId="{2F916E8F-5F66-2B43-B1D2-21E338A7FCED}" destId="{8AB05BF8-9ADA-3C42-801E-E67605EBC730}" srcOrd="5" destOrd="0" presId="urn:microsoft.com/office/officeart/2005/8/layout/vProcess5"/>
    <dgm:cxn modelId="{8C65C04D-9FE2-0240-A7CB-6E973CA9C4CE}" type="presParOf" srcId="{2F916E8F-5F66-2B43-B1D2-21E338A7FCED}" destId="{2B87029B-3435-9E47-ACFC-24F13CF22FEF}" srcOrd="6" destOrd="0" presId="urn:microsoft.com/office/officeart/2005/8/layout/vProcess5"/>
    <dgm:cxn modelId="{62D3DD3A-BEB6-A04C-9FD0-7C408B46B7EB}" type="presParOf" srcId="{2F916E8F-5F66-2B43-B1D2-21E338A7FCED}" destId="{4560FBE6-F4FF-DC49-A010-5A214BEB2A90}" srcOrd="7" destOrd="0" presId="urn:microsoft.com/office/officeart/2005/8/layout/vProcess5"/>
    <dgm:cxn modelId="{AF0BBE54-6470-6443-9CA3-001A8C6EF27C}" type="presParOf" srcId="{2F916E8F-5F66-2B43-B1D2-21E338A7FCED}" destId="{4BD94844-EA33-B54E-9D71-8F6E725B8DB1}" srcOrd="8" destOrd="0" presId="urn:microsoft.com/office/officeart/2005/8/layout/vProcess5"/>
    <dgm:cxn modelId="{4CB22DC3-DA89-1E46-A55F-5761594A43C9}" type="presParOf" srcId="{2F916E8F-5F66-2B43-B1D2-21E338A7FCED}" destId="{8D70F8EC-319C-B441-A4B6-0A02EF737CEE}" srcOrd="9" destOrd="0" presId="urn:microsoft.com/office/officeart/2005/8/layout/vProcess5"/>
    <dgm:cxn modelId="{82811432-20F7-F147-9B17-F8E9E3931B71}" type="presParOf" srcId="{2F916E8F-5F66-2B43-B1D2-21E338A7FCED}" destId="{4929F4A4-7B2C-0146-ADDD-40F8E341FAF6}" srcOrd="10" destOrd="0" presId="urn:microsoft.com/office/officeart/2005/8/layout/vProcess5"/>
    <dgm:cxn modelId="{D0DED300-241B-C340-B99E-34D8E44688EB}" type="presParOf" srcId="{2F916E8F-5F66-2B43-B1D2-21E338A7FCED}" destId="{E56C9525-C63C-6048-AC6B-A6C5C53C12B8}" srcOrd="11" destOrd="0" presId="urn:microsoft.com/office/officeart/2005/8/layout/vProcess5"/>
    <dgm:cxn modelId="{ADB9311E-B57B-064B-AFC7-CECEC7D1DC14}" type="presParOf" srcId="{2F916E8F-5F66-2B43-B1D2-21E338A7FCED}" destId="{DCDA9A82-473E-1144-A24B-E1316FE0C781}" srcOrd="12" destOrd="0" presId="urn:microsoft.com/office/officeart/2005/8/layout/vProcess5"/>
    <dgm:cxn modelId="{0892C03B-DC2F-CE4E-A989-4AD0FBAD903E}" type="presParOf" srcId="{2F916E8F-5F66-2B43-B1D2-21E338A7FCED}" destId="{9EAB37F1-1A5C-394F-9A4A-8B69CDF6EB9E}" srcOrd="13" destOrd="0" presId="urn:microsoft.com/office/officeart/2005/8/layout/vProcess5"/>
    <dgm:cxn modelId="{727CBE06-9F19-1442-8EE1-EF69B8E6EC2A}" type="presParOf" srcId="{2F916E8F-5F66-2B43-B1D2-21E338A7FCED}" destId="{5E1D6140-E34A-FE47-80D8-2FBAEDD21338}"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D0C9BA-FCC8-3C47-86C5-E2E9C4DC2DB9}" type="doc">
      <dgm:prSet loTypeId="urn:microsoft.com/office/officeart/2005/8/layout/pyramid2" loCatId="" qsTypeId="urn:microsoft.com/office/officeart/2005/8/quickstyle/simple4" qsCatId="simple" csTypeId="urn:microsoft.com/office/officeart/2005/8/colors/accent4_5" csCatId="accent4" phldr="1"/>
      <dgm:spPr/>
    </dgm:pt>
    <dgm:pt modelId="{BE5914BE-96D4-1A42-A573-7B2C7567358C}">
      <dgm:prSet phldrT="[Text]"/>
      <dgm:spPr/>
      <dgm:t>
        <a:bodyPr/>
        <a:lstStyle/>
        <a:p>
          <a:r>
            <a:rPr lang="en-US" dirty="0">
              <a:solidFill>
                <a:srgbClr val="800000"/>
              </a:solidFill>
            </a:rPr>
            <a:t>Impact</a:t>
          </a:r>
        </a:p>
      </dgm:t>
    </dgm:pt>
    <dgm:pt modelId="{22E9B82D-8763-4A49-AF4F-548F1B4865D1}" type="parTrans" cxnId="{EC36E294-C02A-5047-88DE-B896DBA836C8}">
      <dgm:prSet/>
      <dgm:spPr/>
      <dgm:t>
        <a:bodyPr/>
        <a:lstStyle/>
        <a:p>
          <a:endParaRPr lang="en-US">
            <a:solidFill>
              <a:srgbClr val="800000"/>
            </a:solidFill>
          </a:endParaRPr>
        </a:p>
      </dgm:t>
    </dgm:pt>
    <dgm:pt modelId="{09DC8EED-91AA-4F40-8629-C37C282D819E}" type="sibTrans" cxnId="{EC36E294-C02A-5047-88DE-B896DBA836C8}">
      <dgm:prSet/>
      <dgm:spPr/>
      <dgm:t>
        <a:bodyPr/>
        <a:lstStyle/>
        <a:p>
          <a:endParaRPr lang="en-US">
            <a:solidFill>
              <a:srgbClr val="800000"/>
            </a:solidFill>
          </a:endParaRPr>
        </a:p>
      </dgm:t>
    </dgm:pt>
    <dgm:pt modelId="{3F81A677-B0FB-0A41-815A-5FD61DDF3E6F}">
      <dgm:prSet phldrT="[Text]"/>
      <dgm:spPr/>
      <dgm:t>
        <a:bodyPr/>
        <a:lstStyle/>
        <a:p>
          <a:r>
            <a:rPr lang="en-US" dirty="0">
              <a:solidFill>
                <a:srgbClr val="800000"/>
              </a:solidFill>
            </a:rPr>
            <a:t>Functional Outputs</a:t>
          </a:r>
        </a:p>
      </dgm:t>
    </dgm:pt>
    <dgm:pt modelId="{AB0C7538-5ECB-584C-89E0-7BA3EEFEB503}" type="parTrans" cxnId="{A2596D75-CD2B-4047-AF74-06188EB88B33}">
      <dgm:prSet/>
      <dgm:spPr/>
      <dgm:t>
        <a:bodyPr/>
        <a:lstStyle/>
        <a:p>
          <a:endParaRPr lang="en-US">
            <a:solidFill>
              <a:srgbClr val="800000"/>
            </a:solidFill>
          </a:endParaRPr>
        </a:p>
      </dgm:t>
    </dgm:pt>
    <dgm:pt modelId="{C1C9B482-9837-BF46-A6D3-421CF67EBE84}" type="sibTrans" cxnId="{A2596D75-CD2B-4047-AF74-06188EB88B33}">
      <dgm:prSet/>
      <dgm:spPr/>
      <dgm:t>
        <a:bodyPr/>
        <a:lstStyle/>
        <a:p>
          <a:endParaRPr lang="en-US">
            <a:solidFill>
              <a:srgbClr val="800000"/>
            </a:solidFill>
          </a:endParaRPr>
        </a:p>
      </dgm:t>
    </dgm:pt>
    <dgm:pt modelId="{9302F1D0-EDD2-374C-8295-DDBC0DB8E7F9}">
      <dgm:prSet phldrT="[Text]"/>
      <dgm:spPr/>
      <dgm:t>
        <a:bodyPr/>
        <a:lstStyle/>
        <a:p>
          <a:r>
            <a:rPr lang="en-US" dirty="0">
              <a:solidFill>
                <a:srgbClr val="800000"/>
              </a:solidFill>
            </a:rPr>
            <a:t>Functional Activities</a:t>
          </a:r>
        </a:p>
      </dgm:t>
    </dgm:pt>
    <dgm:pt modelId="{941C1E77-7892-8E4B-AF22-2801958A01CD}" type="parTrans" cxnId="{B9F99683-D587-B141-B9B1-97BC7CF04D6F}">
      <dgm:prSet/>
      <dgm:spPr/>
      <dgm:t>
        <a:bodyPr/>
        <a:lstStyle/>
        <a:p>
          <a:endParaRPr lang="en-US">
            <a:solidFill>
              <a:srgbClr val="800000"/>
            </a:solidFill>
          </a:endParaRPr>
        </a:p>
      </dgm:t>
    </dgm:pt>
    <dgm:pt modelId="{881CC0C0-3408-E648-A693-A3C8629AFF08}" type="sibTrans" cxnId="{B9F99683-D587-B141-B9B1-97BC7CF04D6F}">
      <dgm:prSet/>
      <dgm:spPr/>
      <dgm:t>
        <a:bodyPr/>
        <a:lstStyle/>
        <a:p>
          <a:endParaRPr lang="en-US">
            <a:solidFill>
              <a:srgbClr val="800000"/>
            </a:solidFill>
          </a:endParaRPr>
        </a:p>
      </dgm:t>
    </dgm:pt>
    <dgm:pt modelId="{A4836119-AD62-784E-97BC-E0AA6DC1D426}">
      <dgm:prSet phldrT="[Text]"/>
      <dgm:spPr/>
      <dgm:t>
        <a:bodyPr/>
        <a:lstStyle/>
        <a:p>
          <a:r>
            <a:rPr lang="en-US" dirty="0">
              <a:solidFill>
                <a:srgbClr val="800000"/>
              </a:solidFill>
            </a:rPr>
            <a:t>Integrated Outcomes</a:t>
          </a:r>
        </a:p>
      </dgm:t>
    </dgm:pt>
    <dgm:pt modelId="{61CD2651-B11A-A941-8AB2-56B65FA2844A}" type="parTrans" cxnId="{E53B42FA-E7D6-8046-BE93-BEF11F7B7A54}">
      <dgm:prSet/>
      <dgm:spPr/>
      <dgm:t>
        <a:bodyPr/>
        <a:lstStyle/>
        <a:p>
          <a:endParaRPr lang="en-US">
            <a:solidFill>
              <a:srgbClr val="800000"/>
            </a:solidFill>
          </a:endParaRPr>
        </a:p>
      </dgm:t>
    </dgm:pt>
    <dgm:pt modelId="{3324AD1E-6E38-0F44-A608-602603DBDBFE}" type="sibTrans" cxnId="{E53B42FA-E7D6-8046-BE93-BEF11F7B7A54}">
      <dgm:prSet/>
      <dgm:spPr/>
      <dgm:t>
        <a:bodyPr/>
        <a:lstStyle/>
        <a:p>
          <a:endParaRPr lang="en-US">
            <a:solidFill>
              <a:srgbClr val="800000"/>
            </a:solidFill>
          </a:endParaRPr>
        </a:p>
      </dgm:t>
    </dgm:pt>
    <dgm:pt modelId="{298314F1-7666-D046-A986-7CF65D8B2D89}">
      <dgm:prSet phldrT="[Text]"/>
      <dgm:spPr/>
      <dgm:t>
        <a:bodyPr/>
        <a:lstStyle/>
        <a:p>
          <a:r>
            <a:rPr lang="en-US" dirty="0">
              <a:solidFill>
                <a:srgbClr val="800000"/>
              </a:solidFill>
            </a:rPr>
            <a:t>Functional Inputs</a:t>
          </a:r>
        </a:p>
      </dgm:t>
    </dgm:pt>
    <dgm:pt modelId="{01A2537B-DF1D-1842-AE80-AF5882B0FE49}" type="parTrans" cxnId="{5CEC2865-0F44-6B40-96FA-19214EA378BD}">
      <dgm:prSet/>
      <dgm:spPr/>
      <dgm:t>
        <a:bodyPr/>
        <a:lstStyle/>
        <a:p>
          <a:endParaRPr lang="en-US">
            <a:solidFill>
              <a:srgbClr val="800000"/>
            </a:solidFill>
          </a:endParaRPr>
        </a:p>
      </dgm:t>
    </dgm:pt>
    <dgm:pt modelId="{4AF81BBB-3127-014F-9539-F95A272C2BB0}" type="sibTrans" cxnId="{5CEC2865-0F44-6B40-96FA-19214EA378BD}">
      <dgm:prSet/>
      <dgm:spPr/>
      <dgm:t>
        <a:bodyPr/>
        <a:lstStyle/>
        <a:p>
          <a:endParaRPr lang="en-US">
            <a:solidFill>
              <a:srgbClr val="800000"/>
            </a:solidFill>
          </a:endParaRPr>
        </a:p>
      </dgm:t>
    </dgm:pt>
    <dgm:pt modelId="{E333DC6C-36B8-0542-A046-FD68C624D6CB}">
      <dgm:prSet phldrT="[Text]"/>
      <dgm:spPr/>
      <dgm:t>
        <a:bodyPr/>
        <a:lstStyle/>
        <a:p>
          <a:r>
            <a:rPr lang="en-US" dirty="0">
              <a:solidFill>
                <a:srgbClr val="800000"/>
              </a:solidFill>
            </a:rPr>
            <a:t>Costs</a:t>
          </a:r>
        </a:p>
      </dgm:t>
    </dgm:pt>
    <dgm:pt modelId="{BBE8973D-75C5-9446-8D62-FEED6CAF59D0}" type="parTrans" cxnId="{B3716A2F-A612-1C45-B516-BAC6C5488E1D}">
      <dgm:prSet/>
      <dgm:spPr/>
      <dgm:t>
        <a:bodyPr/>
        <a:lstStyle/>
        <a:p>
          <a:endParaRPr lang="en-US"/>
        </a:p>
      </dgm:t>
    </dgm:pt>
    <dgm:pt modelId="{D1556020-DDC0-8242-B874-E4956227CBCD}" type="sibTrans" cxnId="{B3716A2F-A612-1C45-B516-BAC6C5488E1D}">
      <dgm:prSet/>
      <dgm:spPr/>
      <dgm:t>
        <a:bodyPr/>
        <a:lstStyle/>
        <a:p>
          <a:endParaRPr lang="en-US"/>
        </a:p>
      </dgm:t>
    </dgm:pt>
    <dgm:pt modelId="{49027358-B84D-5F4C-A868-862D45028953}">
      <dgm:prSet phldrT="[Text]"/>
      <dgm:spPr/>
      <dgm:t>
        <a:bodyPr/>
        <a:lstStyle/>
        <a:p>
          <a:r>
            <a:rPr lang="en-US" dirty="0">
              <a:solidFill>
                <a:srgbClr val="800000"/>
              </a:solidFill>
            </a:rPr>
            <a:t>Functional Outcomes</a:t>
          </a:r>
        </a:p>
      </dgm:t>
    </dgm:pt>
    <dgm:pt modelId="{0B108906-0216-1A4F-AB27-D2DF2C4FFB85}" type="parTrans" cxnId="{C17C458E-0B75-8B43-881D-4D143792B445}">
      <dgm:prSet/>
      <dgm:spPr/>
      <dgm:t>
        <a:bodyPr/>
        <a:lstStyle/>
        <a:p>
          <a:endParaRPr lang="en-US"/>
        </a:p>
      </dgm:t>
    </dgm:pt>
    <dgm:pt modelId="{39EEDA76-5918-3748-8905-4A96DDEFE7CF}" type="sibTrans" cxnId="{C17C458E-0B75-8B43-881D-4D143792B445}">
      <dgm:prSet/>
      <dgm:spPr/>
      <dgm:t>
        <a:bodyPr/>
        <a:lstStyle/>
        <a:p>
          <a:endParaRPr lang="en-US"/>
        </a:p>
      </dgm:t>
    </dgm:pt>
    <dgm:pt modelId="{E203C8F5-06D1-0940-856B-E535EEA7F825}" type="pres">
      <dgm:prSet presAssocID="{5BD0C9BA-FCC8-3C47-86C5-E2E9C4DC2DB9}" presName="compositeShape" presStyleCnt="0">
        <dgm:presLayoutVars>
          <dgm:dir/>
          <dgm:resizeHandles/>
        </dgm:presLayoutVars>
      </dgm:prSet>
      <dgm:spPr/>
    </dgm:pt>
    <dgm:pt modelId="{2DCD8AF0-26DD-E747-A014-7630442A9929}" type="pres">
      <dgm:prSet presAssocID="{5BD0C9BA-FCC8-3C47-86C5-E2E9C4DC2DB9}" presName="pyramid" presStyleLbl="node1" presStyleIdx="0" presStyleCnt="1">
        <dgm:style>
          <a:lnRef idx="1">
            <a:schemeClr val="accent4"/>
          </a:lnRef>
          <a:fillRef idx="2">
            <a:schemeClr val="accent4"/>
          </a:fillRef>
          <a:effectRef idx="1">
            <a:schemeClr val="accent4"/>
          </a:effectRef>
          <a:fontRef idx="minor">
            <a:schemeClr val="dk1"/>
          </a:fontRef>
        </dgm:style>
      </dgm:prSet>
      <dgm:spPr/>
    </dgm:pt>
    <dgm:pt modelId="{FBCA09F1-8BAD-954A-9871-61A1BE114731}" type="pres">
      <dgm:prSet presAssocID="{5BD0C9BA-FCC8-3C47-86C5-E2E9C4DC2DB9}" presName="theList" presStyleCnt="0"/>
      <dgm:spPr/>
    </dgm:pt>
    <dgm:pt modelId="{7D1F87AD-CF63-194C-A035-E3E297098E2E}" type="pres">
      <dgm:prSet presAssocID="{BE5914BE-96D4-1A42-A573-7B2C7567358C}" presName="aNode" presStyleLbl="fgAcc1" presStyleIdx="0" presStyleCnt="7">
        <dgm:presLayoutVars>
          <dgm:bulletEnabled val="1"/>
        </dgm:presLayoutVars>
      </dgm:prSet>
      <dgm:spPr/>
      <dgm:t>
        <a:bodyPr/>
        <a:lstStyle/>
        <a:p>
          <a:endParaRPr lang="en-US"/>
        </a:p>
      </dgm:t>
    </dgm:pt>
    <dgm:pt modelId="{3F042BAE-0BF5-B546-8364-AC6BEF5C81AB}" type="pres">
      <dgm:prSet presAssocID="{BE5914BE-96D4-1A42-A573-7B2C7567358C}" presName="aSpace" presStyleCnt="0"/>
      <dgm:spPr/>
    </dgm:pt>
    <dgm:pt modelId="{3A0555E5-AB15-CF4A-905D-64658E85BE21}" type="pres">
      <dgm:prSet presAssocID="{A4836119-AD62-784E-97BC-E0AA6DC1D426}" presName="aNode" presStyleLbl="fgAcc1" presStyleIdx="1" presStyleCnt="7">
        <dgm:presLayoutVars>
          <dgm:bulletEnabled val="1"/>
        </dgm:presLayoutVars>
      </dgm:prSet>
      <dgm:spPr/>
      <dgm:t>
        <a:bodyPr/>
        <a:lstStyle/>
        <a:p>
          <a:endParaRPr lang="en-US"/>
        </a:p>
      </dgm:t>
    </dgm:pt>
    <dgm:pt modelId="{41CC55CD-51C8-AE45-A27A-8DA2779AB3FA}" type="pres">
      <dgm:prSet presAssocID="{A4836119-AD62-784E-97BC-E0AA6DC1D426}" presName="aSpace" presStyleCnt="0"/>
      <dgm:spPr/>
    </dgm:pt>
    <dgm:pt modelId="{26F5FCB9-63DB-3C49-B595-9CB9D5CEE008}" type="pres">
      <dgm:prSet presAssocID="{49027358-B84D-5F4C-A868-862D45028953}" presName="aNode" presStyleLbl="fgAcc1" presStyleIdx="2" presStyleCnt="7">
        <dgm:presLayoutVars>
          <dgm:bulletEnabled val="1"/>
        </dgm:presLayoutVars>
      </dgm:prSet>
      <dgm:spPr/>
      <dgm:t>
        <a:bodyPr/>
        <a:lstStyle/>
        <a:p>
          <a:endParaRPr lang="en-US"/>
        </a:p>
      </dgm:t>
    </dgm:pt>
    <dgm:pt modelId="{BA3BD6AC-0205-4C4B-A627-58D3EF31742A}" type="pres">
      <dgm:prSet presAssocID="{49027358-B84D-5F4C-A868-862D45028953}" presName="aSpace" presStyleCnt="0"/>
      <dgm:spPr/>
    </dgm:pt>
    <dgm:pt modelId="{1303439B-2EA0-EB47-BEDA-F0B88C2817C7}" type="pres">
      <dgm:prSet presAssocID="{3F81A677-B0FB-0A41-815A-5FD61DDF3E6F}" presName="aNode" presStyleLbl="fgAcc1" presStyleIdx="3" presStyleCnt="7">
        <dgm:presLayoutVars>
          <dgm:bulletEnabled val="1"/>
        </dgm:presLayoutVars>
      </dgm:prSet>
      <dgm:spPr/>
      <dgm:t>
        <a:bodyPr/>
        <a:lstStyle/>
        <a:p>
          <a:endParaRPr lang="en-US"/>
        </a:p>
      </dgm:t>
    </dgm:pt>
    <dgm:pt modelId="{BBB44CB9-43AF-2842-9CF7-3D6D85836DAB}" type="pres">
      <dgm:prSet presAssocID="{3F81A677-B0FB-0A41-815A-5FD61DDF3E6F}" presName="aSpace" presStyleCnt="0"/>
      <dgm:spPr/>
    </dgm:pt>
    <dgm:pt modelId="{126C06E2-F6CE-5B44-A757-C97F56650616}" type="pres">
      <dgm:prSet presAssocID="{9302F1D0-EDD2-374C-8295-DDBC0DB8E7F9}" presName="aNode" presStyleLbl="fgAcc1" presStyleIdx="4" presStyleCnt="7">
        <dgm:presLayoutVars>
          <dgm:bulletEnabled val="1"/>
        </dgm:presLayoutVars>
      </dgm:prSet>
      <dgm:spPr/>
      <dgm:t>
        <a:bodyPr/>
        <a:lstStyle/>
        <a:p>
          <a:endParaRPr lang="en-US"/>
        </a:p>
      </dgm:t>
    </dgm:pt>
    <dgm:pt modelId="{182FA5B4-2D4C-FD41-B92F-4D1130485A84}" type="pres">
      <dgm:prSet presAssocID="{9302F1D0-EDD2-374C-8295-DDBC0DB8E7F9}" presName="aSpace" presStyleCnt="0"/>
      <dgm:spPr/>
    </dgm:pt>
    <dgm:pt modelId="{C0E1F60A-5EB4-8A43-B051-796BE91B8B04}" type="pres">
      <dgm:prSet presAssocID="{298314F1-7666-D046-A986-7CF65D8B2D89}" presName="aNode" presStyleLbl="fgAcc1" presStyleIdx="5" presStyleCnt="7">
        <dgm:presLayoutVars>
          <dgm:bulletEnabled val="1"/>
        </dgm:presLayoutVars>
      </dgm:prSet>
      <dgm:spPr/>
      <dgm:t>
        <a:bodyPr/>
        <a:lstStyle/>
        <a:p>
          <a:endParaRPr lang="en-US"/>
        </a:p>
      </dgm:t>
    </dgm:pt>
    <dgm:pt modelId="{C3615E10-04CD-F24D-B843-F24DC0704060}" type="pres">
      <dgm:prSet presAssocID="{298314F1-7666-D046-A986-7CF65D8B2D89}" presName="aSpace" presStyleCnt="0"/>
      <dgm:spPr/>
    </dgm:pt>
    <dgm:pt modelId="{B9C97398-F74E-0641-A165-9952FBA0502A}" type="pres">
      <dgm:prSet presAssocID="{E333DC6C-36B8-0542-A046-FD68C624D6CB}" presName="aNode" presStyleLbl="fgAcc1" presStyleIdx="6" presStyleCnt="7">
        <dgm:presLayoutVars>
          <dgm:bulletEnabled val="1"/>
        </dgm:presLayoutVars>
      </dgm:prSet>
      <dgm:spPr/>
      <dgm:t>
        <a:bodyPr/>
        <a:lstStyle/>
        <a:p>
          <a:endParaRPr lang="en-US"/>
        </a:p>
      </dgm:t>
    </dgm:pt>
    <dgm:pt modelId="{B3D082C4-824F-E84D-997A-0A50542F748F}" type="pres">
      <dgm:prSet presAssocID="{E333DC6C-36B8-0542-A046-FD68C624D6CB}" presName="aSpace" presStyleCnt="0"/>
      <dgm:spPr/>
    </dgm:pt>
  </dgm:ptLst>
  <dgm:cxnLst>
    <dgm:cxn modelId="{6787956D-397A-524E-B661-4163829AE1D6}" type="presOf" srcId="{298314F1-7666-D046-A986-7CF65D8B2D89}" destId="{C0E1F60A-5EB4-8A43-B051-796BE91B8B04}" srcOrd="0" destOrd="0" presId="urn:microsoft.com/office/officeart/2005/8/layout/pyramid2"/>
    <dgm:cxn modelId="{EC36E294-C02A-5047-88DE-B896DBA836C8}" srcId="{5BD0C9BA-FCC8-3C47-86C5-E2E9C4DC2DB9}" destId="{BE5914BE-96D4-1A42-A573-7B2C7567358C}" srcOrd="0" destOrd="0" parTransId="{22E9B82D-8763-4A49-AF4F-548F1B4865D1}" sibTransId="{09DC8EED-91AA-4F40-8629-C37C282D819E}"/>
    <dgm:cxn modelId="{F467D119-B046-984E-8378-B62BE29BB8B8}" type="presOf" srcId="{5BD0C9BA-FCC8-3C47-86C5-E2E9C4DC2DB9}" destId="{E203C8F5-06D1-0940-856B-E535EEA7F825}" srcOrd="0" destOrd="0" presId="urn:microsoft.com/office/officeart/2005/8/layout/pyramid2"/>
    <dgm:cxn modelId="{63BDFDA2-8194-F645-BC51-7EBDEC7B1702}" type="presOf" srcId="{3F81A677-B0FB-0A41-815A-5FD61DDF3E6F}" destId="{1303439B-2EA0-EB47-BEDA-F0B88C2817C7}" srcOrd="0" destOrd="0" presId="urn:microsoft.com/office/officeart/2005/8/layout/pyramid2"/>
    <dgm:cxn modelId="{700D4200-9441-4741-94CC-5FDE4E07DB25}" type="presOf" srcId="{9302F1D0-EDD2-374C-8295-DDBC0DB8E7F9}" destId="{126C06E2-F6CE-5B44-A757-C97F56650616}" srcOrd="0" destOrd="0" presId="urn:microsoft.com/office/officeart/2005/8/layout/pyramid2"/>
    <dgm:cxn modelId="{5CEC2865-0F44-6B40-96FA-19214EA378BD}" srcId="{5BD0C9BA-FCC8-3C47-86C5-E2E9C4DC2DB9}" destId="{298314F1-7666-D046-A986-7CF65D8B2D89}" srcOrd="5" destOrd="0" parTransId="{01A2537B-DF1D-1842-AE80-AF5882B0FE49}" sibTransId="{4AF81BBB-3127-014F-9539-F95A272C2BB0}"/>
    <dgm:cxn modelId="{B3716A2F-A612-1C45-B516-BAC6C5488E1D}" srcId="{5BD0C9BA-FCC8-3C47-86C5-E2E9C4DC2DB9}" destId="{E333DC6C-36B8-0542-A046-FD68C624D6CB}" srcOrd="6" destOrd="0" parTransId="{BBE8973D-75C5-9446-8D62-FEED6CAF59D0}" sibTransId="{D1556020-DDC0-8242-B874-E4956227CBCD}"/>
    <dgm:cxn modelId="{0D1A9464-F916-4842-9BF2-7D527FF541C4}" type="presOf" srcId="{BE5914BE-96D4-1A42-A573-7B2C7567358C}" destId="{7D1F87AD-CF63-194C-A035-E3E297098E2E}" srcOrd="0" destOrd="0" presId="urn:microsoft.com/office/officeart/2005/8/layout/pyramid2"/>
    <dgm:cxn modelId="{19C084C1-3BB6-B74A-8182-197D75EB38DD}" type="presOf" srcId="{49027358-B84D-5F4C-A868-862D45028953}" destId="{26F5FCB9-63DB-3C49-B595-9CB9D5CEE008}" srcOrd="0" destOrd="0" presId="urn:microsoft.com/office/officeart/2005/8/layout/pyramid2"/>
    <dgm:cxn modelId="{E53B42FA-E7D6-8046-BE93-BEF11F7B7A54}" srcId="{5BD0C9BA-FCC8-3C47-86C5-E2E9C4DC2DB9}" destId="{A4836119-AD62-784E-97BC-E0AA6DC1D426}" srcOrd="1" destOrd="0" parTransId="{61CD2651-B11A-A941-8AB2-56B65FA2844A}" sibTransId="{3324AD1E-6E38-0F44-A608-602603DBDBFE}"/>
    <dgm:cxn modelId="{1C185BFE-DCA2-3E41-AA08-C30D11120762}" type="presOf" srcId="{E333DC6C-36B8-0542-A046-FD68C624D6CB}" destId="{B9C97398-F74E-0641-A165-9952FBA0502A}" srcOrd="0" destOrd="0" presId="urn:microsoft.com/office/officeart/2005/8/layout/pyramid2"/>
    <dgm:cxn modelId="{C17C458E-0B75-8B43-881D-4D143792B445}" srcId="{5BD0C9BA-FCC8-3C47-86C5-E2E9C4DC2DB9}" destId="{49027358-B84D-5F4C-A868-862D45028953}" srcOrd="2" destOrd="0" parTransId="{0B108906-0216-1A4F-AB27-D2DF2C4FFB85}" sibTransId="{39EEDA76-5918-3748-8905-4A96DDEFE7CF}"/>
    <dgm:cxn modelId="{9BF988A0-3B05-3E44-A861-5A1FFE36F2C8}" type="presOf" srcId="{A4836119-AD62-784E-97BC-E0AA6DC1D426}" destId="{3A0555E5-AB15-CF4A-905D-64658E85BE21}" srcOrd="0" destOrd="0" presId="urn:microsoft.com/office/officeart/2005/8/layout/pyramid2"/>
    <dgm:cxn modelId="{A2596D75-CD2B-4047-AF74-06188EB88B33}" srcId="{5BD0C9BA-FCC8-3C47-86C5-E2E9C4DC2DB9}" destId="{3F81A677-B0FB-0A41-815A-5FD61DDF3E6F}" srcOrd="3" destOrd="0" parTransId="{AB0C7538-5ECB-584C-89E0-7BA3EEFEB503}" sibTransId="{C1C9B482-9837-BF46-A6D3-421CF67EBE84}"/>
    <dgm:cxn modelId="{B9F99683-D587-B141-B9B1-97BC7CF04D6F}" srcId="{5BD0C9BA-FCC8-3C47-86C5-E2E9C4DC2DB9}" destId="{9302F1D0-EDD2-374C-8295-DDBC0DB8E7F9}" srcOrd="4" destOrd="0" parTransId="{941C1E77-7892-8E4B-AF22-2801958A01CD}" sibTransId="{881CC0C0-3408-E648-A693-A3C8629AFF08}"/>
    <dgm:cxn modelId="{AC3502F8-DF46-7447-A145-56D6A7DD3103}" type="presParOf" srcId="{E203C8F5-06D1-0940-856B-E535EEA7F825}" destId="{2DCD8AF0-26DD-E747-A014-7630442A9929}" srcOrd="0" destOrd="0" presId="urn:microsoft.com/office/officeart/2005/8/layout/pyramid2"/>
    <dgm:cxn modelId="{7AB9D167-F229-CC48-B69B-8FFA640277F2}" type="presParOf" srcId="{E203C8F5-06D1-0940-856B-E535EEA7F825}" destId="{FBCA09F1-8BAD-954A-9871-61A1BE114731}" srcOrd="1" destOrd="0" presId="urn:microsoft.com/office/officeart/2005/8/layout/pyramid2"/>
    <dgm:cxn modelId="{E3979BEC-06BB-8B4D-86E8-2EA3011BB09A}" type="presParOf" srcId="{FBCA09F1-8BAD-954A-9871-61A1BE114731}" destId="{7D1F87AD-CF63-194C-A035-E3E297098E2E}" srcOrd="0" destOrd="0" presId="urn:microsoft.com/office/officeart/2005/8/layout/pyramid2"/>
    <dgm:cxn modelId="{84727F32-C48A-5542-8250-5A3BBD57593E}" type="presParOf" srcId="{FBCA09F1-8BAD-954A-9871-61A1BE114731}" destId="{3F042BAE-0BF5-B546-8364-AC6BEF5C81AB}" srcOrd="1" destOrd="0" presId="urn:microsoft.com/office/officeart/2005/8/layout/pyramid2"/>
    <dgm:cxn modelId="{D67F5C38-A4D4-1A4C-A377-88FBDFB0B6A4}" type="presParOf" srcId="{FBCA09F1-8BAD-954A-9871-61A1BE114731}" destId="{3A0555E5-AB15-CF4A-905D-64658E85BE21}" srcOrd="2" destOrd="0" presId="urn:microsoft.com/office/officeart/2005/8/layout/pyramid2"/>
    <dgm:cxn modelId="{DC67ED27-FB33-2749-A714-D13C42409884}" type="presParOf" srcId="{FBCA09F1-8BAD-954A-9871-61A1BE114731}" destId="{41CC55CD-51C8-AE45-A27A-8DA2779AB3FA}" srcOrd="3" destOrd="0" presId="urn:microsoft.com/office/officeart/2005/8/layout/pyramid2"/>
    <dgm:cxn modelId="{88C4FDA7-DE1D-9C46-8AFF-FE4C3CC1D6D9}" type="presParOf" srcId="{FBCA09F1-8BAD-954A-9871-61A1BE114731}" destId="{26F5FCB9-63DB-3C49-B595-9CB9D5CEE008}" srcOrd="4" destOrd="0" presId="urn:microsoft.com/office/officeart/2005/8/layout/pyramid2"/>
    <dgm:cxn modelId="{A6FBF485-948B-F341-89CC-E06FF8ED7735}" type="presParOf" srcId="{FBCA09F1-8BAD-954A-9871-61A1BE114731}" destId="{BA3BD6AC-0205-4C4B-A627-58D3EF31742A}" srcOrd="5" destOrd="0" presId="urn:microsoft.com/office/officeart/2005/8/layout/pyramid2"/>
    <dgm:cxn modelId="{800B2206-4EB2-A84B-8868-853C3785F018}" type="presParOf" srcId="{FBCA09F1-8BAD-954A-9871-61A1BE114731}" destId="{1303439B-2EA0-EB47-BEDA-F0B88C2817C7}" srcOrd="6" destOrd="0" presId="urn:microsoft.com/office/officeart/2005/8/layout/pyramid2"/>
    <dgm:cxn modelId="{255882E0-CE66-4646-AD38-D9DCD51D0F68}" type="presParOf" srcId="{FBCA09F1-8BAD-954A-9871-61A1BE114731}" destId="{BBB44CB9-43AF-2842-9CF7-3D6D85836DAB}" srcOrd="7" destOrd="0" presId="urn:microsoft.com/office/officeart/2005/8/layout/pyramid2"/>
    <dgm:cxn modelId="{BD11A927-2218-D848-976F-7283AD6641CB}" type="presParOf" srcId="{FBCA09F1-8BAD-954A-9871-61A1BE114731}" destId="{126C06E2-F6CE-5B44-A757-C97F56650616}" srcOrd="8" destOrd="0" presId="urn:microsoft.com/office/officeart/2005/8/layout/pyramid2"/>
    <dgm:cxn modelId="{14D52B13-9A46-D344-A332-E085C2250895}" type="presParOf" srcId="{FBCA09F1-8BAD-954A-9871-61A1BE114731}" destId="{182FA5B4-2D4C-FD41-B92F-4D1130485A84}" srcOrd="9" destOrd="0" presId="urn:microsoft.com/office/officeart/2005/8/layout/pyramid2"/>
    <dgm:cxn modelId="{93F50167-43EA-944B-B3D3-4B4003B7DF6A}" type="presParOf" srcId="{FBCA09F1-8BAD-954A-9871-61A1BE114731}" destId="{C0E1F60A-5EB4-8A43-B051-796BE91B8B04}" srcOrd="10" destOrd="0" presId="urn:microsoft.com/office/officeart/2005/8/layout/pyramid2"/>
    <dgm:cxn modelId="{FCD5880D-FCA7-534A-9B2C-6021DEBCF5E5}" type="presParOf" srcId="{FBCA09F1-8BAD-954A-9871-61A1BE114731}" destId="{C3615E10-04CD-F24D-B843-F24DC0704060}" srcOrd="11" destOrd="0" presId="urn:microsoft.com/office/officeart/2005/8/layout/pyramid2"/>
    <dgm:cxn modelId="{81F29021-5C81-DB4B-9822-44AAB728F63D}" type="presParOf" srcId="{FBCA09F1-8BAD-954A-9871-61A1BE114731}" destId="{B9C97398-F74E-0641-A165-9952FBA0502A}" srcOrd="12" destOrd="0" presId="urn:microsoft.com/office/officeart/2005/8/layout/pyramid2"/>
    <dgm:cxn modelId="{760C89CD-5917-604D-B473-E7D1E85BC1C6}" type="presParOf" srcId="{FBCA09F1-8BAD-954A-9871-61A1BE114731}" destId="{B3D082C4-824F-E84D-997A-0A50542F748F}" srcOrd="13" destOrd="0" presId="urn:microsoft.com/office/officeart/2005/8/layout/pyramid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D0C9BA-FCC8-3C47-86C5-E2E9C4DC2DB9}" type="doc">
      <dgm:prSet loTypeId="urn:microsoft.com/office/officeart/2005/8/layout/pyramid2" loCatId="" qsTypeId="urn:microsoft.com/office/officeart/2005/8/quickstyle/simple4" qsCatId="simple" csTypeId="urn:microsoft.com/office/officeart/2005/8/colors/accent4_5" csCatId="accent4" phldr="1"/>
      <dgm:spPr/>
    </dgm:pt>
    <dgm:pt modelId="{BE5914BE-96D4-1A42-A573-7B2C7567358C}">
      <dgm:prSet phldrT="[Text]"/>
      <dgm:spPr/>
      <dgm:t>
        <a:bodyPr/>
        <a:lstStyle/>
        <a:p>
          <a:r>
            <a:rPr lang="en-US" dirty="0">
              <a:solidFill>
                <a:srgbClr val="800000"/>
              </a:solidFill>
            </a:rPr>
            <a:t>Impact</a:t>
          </a:r>
        </a:p>
      </dgm:t>
    </dgm:pt>
    <dgm:pt modelId="{22E9B82D-8763-4A49-AF4F-548F1B4865D1}" type="parTrans" cxnId="{EC36E294-C02A-5047-88DE-B896DBA836C8}">
      <dgm:prSet/>
      <dgm:spPr/>
      <dgm:t>
        <a:bodyPr/>
        <a:lstStyle/>
        <a:p>
          <a:endParaRPr lang="en-US">
            <a:solidFill>
              <a:srgbClr val="800000"/>
            </a:solidFill>
          </a:endParaRPr>
        </a:p>
      </dgm:t>
    </dgm:pt>
    <dgm:pt modelId="{09DC8EED-91AA-4F40-8629-C37C282D819E}" type="sibTrans" cxnId="{EC36E294-C02A-5047-88DE-B896DBA836C8}">
      <dgm:prSet/>
      <dgm:spPr/>
      <dgm:t>
        <a:bodyPr/>
        <a:lstStyle/>
        <a:p>
          <a:endParaRPr lang="en-US">
            <a:solidFill>
              <a:srgbClr val="800000"/>
            </a:solidFill>
          </a:endParaRPr>
        </a:p>
      </dgm:t>
    </dgm:pt>
    <dgm:pt modelId="{3F81A677-B0FB-0A41-815A-5FD61DDF3E6F}">
      <dgm:prSet phldrT="[Text]"/>
      <dgm:spPr/>
      <dgm:t>
        <a:bodyPr/>
        <a:lstStyle/>
        <a:p>
          <a:r>
            <a:rPr lang="en-US" dirty="0">
              <a:solidFill>
                <a:srgbClr val="800000"/>
              </a:solidFill>
            </a:rPr>
            <a:t>Functional Outputs</a:t>
          </a:r>
        </a:p>
      </dgm:t>
    </dgm:pt>
    <dgm:pt modelId="{AB0C7538-5ECB-584C-89E0-7BA3EEFEB503}" type="parTrans" cxnId="{A2596D75-CD2B-4047-AF74-06188EB88B33}">
      <dgm:prSet/>
      <dgm:spPr/>
      <dgm:t>
        <a:bodyPr/>
        <a:lstStyle/>
        <a:p>
          <a:endParaRPr lang="en-US">
            <a:solidFill>
              <a:srgbClr val="800000"/>
            </a:solidFill>
          </a:endParaRPr>
        </a:p>
      </dgm:t>
    </dgm:pt>
    <dgm:pt modelId="{C1C9B482-9837-BF46-A6D3-421CF67EBE84}" type="sibTrans" cxnId="{A2596D75-CD2B-4047-AF74-06188EB88B33}">
      <dgm:prSet/>
      <dgm:spPr/>
      <dgm:t>
        <a:bodyPr/>
        <a:lstStyle/>
        <a:p>
          <a:endParaRPr lang="en-US">
            <a:solidFill>
              <a:srgbClr val="800000"/>
            </a:solidFill>
          </a:endParaRPr>
        </a:p>
      </dgm:t>
    </dgm:pt>
    <dgm:pt modelId="{9302F1D0-EDD2-374C-8295-DDBC0DB8E7F9}">
      <dgm:prSet phldrT="[Text]"/>
      <dgm:spPr/>
      <dgm:t>
        <a:bodyPr/>
        <a:lstStyle/>
        <a:p>
          <a:r>
            <a:rPr lang="en-US" dirty="0">
              <a:solidFill>
                <a:srgbClr val="800000"/>
              </a:solidFill>
            </a:rPr>
            <a:t>Functional Activities</a:t>
          </a:r>
        </a:p>
      </dgm:t>
    </dgm:pt>
    <dgm:pt modelId="{941C1E77-7892-8E4B-AF22-2801958A01CD}" type="parTrans" cxnId="{B9F99683-D587-B141-B9B1-97BC7CF04D6F}">
      <dgm:prSet/>
      <dgm:spPr/>
      <dgm:t>
        <a:bodyPr/>
        <a:lstStyle/>
        <a:p>
          <a:endParaRPr lang="en-US">
            <a:solidFill>
              <a:srgbClr val="800000"/>
            </a:solidFill>
          </a:endParaRPr>
        </a:p>
      </dgm:t>
    </dgm:pt>
    <dgm:pt modelId="{881CC0C0-3408-E648-A693-A3C8629AFF08}" type="sibTrans" cxnId="{B9F99683-D587-B141-B9B1-97BC7CF04D6F}">
      <dgm:prSet/>
      <dgm:spPr/>
      <dgm:t>
        <a:bodyPr/>
        <a:lstStyle/>
        <a:p>
          <a:endParaRPr lang="en-US">
            <a:solidFill>
              <a:srgbClr val="800000"/>
            </a:solidFill>
          </a:endParaRPr>
        </a:p>
      </dgm:t>
    </dgm:pt>
    <dgm:pt modelId="{A4836119-AD62-784E-97BC-E0AA6DC1D426}">
      <dgm:prSet phldrT="[Text]"/>
      <dgm:spPr/>
      <dgm:t>
        <a:bodyPr/>
        <a:lstStyle/>
        <a:p>
          <a:r>
            <a:rPr lang="en-US" dirty="0">
              <a:solidFill>
                <a:srgbClr val="800000"/>
              </a:solidFill>
            </a:rPr>
            <a:t>Integrated Outcomes</a:t>
          </a:r>
        </a:p>
      </dgm:t>
    </dgm:pt>
    <dgm:pt modelId="{61CD2651-B11A-A941-8AB2-56B65FA2844A}" type="parTrans" cxnId="{E53B42FA-E7D6-8046-BE93-BEF11F7B7A54}">
      <dgm:prSet/>
      <dgm:spPr/>
      <dgm:t>
        <a:bodyPr/>
        <a:lstStyle/>
        <a:p>
          <a:endParaRPr lang="en-US">
            <a:solidFill>
              <a:srgbClr val="800000"/>
            </a:solidFill>
          </a:endParaRPr>
        </a:p>
      </dgm:t>
    </dgm:pt>
    <dgm:pt modelId="{3324AD1E-6E38-0F44-A608-602603DBDBFE}" type="sibTrans" cxnId="{E53B42FA-E7D6-8046-BE93-BEF11F7B7A54}">
      <dgm:prSet/>
      <dgm:spPr/>
      <dgm:t>
        <a:bodyPr/>
        <a:lstStyle/>
        <a:p>
          <a:endParaRPr lang="en-US">
            <a:solidFill>
              <a:srgbClr val="800000"/>
            </a:solidFill>
          </a:endParaRPr>
        </a:p>
      </dgm:t>
    </dgm:pt>
    <dgm:pt modelId="{298314F1-7666-D046-A986-7CF65D8B2D89}">
      <dgm:prSet phldrT="[Text]"/>
      <dgm:spPr/>
      <dgm:t>
        <a:bodyPr/>
        <a:lstStyle/>
        <a:p>
          <a:r>
            <a:rPr lang="en-US" dirty="0">
              <a:solidFill>
                <a:srgbClr val="800000"/>
              </a:solidFill>
            </a:rPr>
            <a:t>Functional Inputs</a:t>
          </a:r>
        </a:p>
      </dgm:t>
    </dgm:pt>
    <dgm:pt modelId="{01A2537B-DF1D-1842-AE80-AF5882B0FE49}" type="parTrans" cxnId="{5CEC2865-0F44-6B40-96FA-19214EA378BD}">
      <dgm:prSet/>
      <dgm:spPr/>
      <dgm:t>
        <a:bodyPr/>
        <a:lstStyle/>
        <a:p>
          <a:endParaRPr lang="en-US">
            <a:solidFill>
              <a:srgbClr val="800000"/>
            </a:solidFill>
          </a:endParaRPr>
        </a:p>
      </dgm:t>
    </dgm:pt>
    <dgm:pt modelId="{4AF81BBB-3127-014F-9539-F95A272C2BB0}" type="sibTrans" cxnId="{5CEC2865-0F44-6B40-96FA-19214EA378BD}">
      <dgm:prSet/>
      <dgm:spPr/>
      <dgm:t>
        <a:bodyPr/>
        <a:lstStyle/>
        <a:p>
          <a:endParaRPr lang="en-US">
            <a:solidFill>
              <a:srgbClr val="800000"/>
            </a:solidFill>
          </a:endParaRPr>
        </a:p>
      </dgm:t>
    </dgm:pt>
    <dgm:pt modelId="{E333DC6C-36B8-0542-A046-FD68C624D6CB}">
      <dgm:prSet phldrT="[Text]"/>
      <dgm:spPr/>
      <dgm:t>
        <a:bodyPr/>
        <a:lstStyle/>
        <a:p>
          <a:r>
            <a:rPr lang="en-US" dirty="0">
              <a:solidFill>
                <a:srgbClr val="800000"/>
              </a:solidFill>
            </a:rPr>
            <a:t>Costs</a:t>
          </a:r>
        </a:p>
      </dgm:t>
    </dgm:pt>
    <dgm:pt modelId="{BBE8973D-75C5-9446-8D62-FEED6CAF59D0}" type="parTrans" cxnId="{B3716A2F-A612-1C45-B516-BAC6C5488E1D}">
      <dgm:prSet/>
      <dgm:spPr/>
      <dgm:t>
        <a:bodyPr/>
        <a:lstStyle/>
        <a:p>
          <a:endParaRPr lang="en-US"/>
        </a:p>
      </dgm:t>
    </dgm:pt>
    <dgm:pt modelId="{D1556020-DDC0-8242-B874-E4956227CBCD}" type="sibTrans" cxnId="{B3716A2F-A612-1C45-B516-BAC6C5488E1D}">
      <dgm:prSet/>
      <dgm:spPr/>
      <dgm:t>
        <a:bodyPr/>
        <a:lstStyle/>
        <a:p>
          <a:endParaRPr lang="en-US"/>
        </a:p>
      </dgm:t>
    </dgm:pt>
    <dgm:pt modelId="{49027358-B84D-5F4C-A868-862D45028953}">
      <dgm:prSet phldrT="[Text]"/>
      <dgm:spPr/>
      <dgm:t>
        <a:bodyPr/>
        <a:lstStyle/>
        <a:p>
          <a:r>
            <a:rPr lang="en-US" dirty="0">
              <a:solidFill>
                <a:srgbClr val="800000"/>
              </a:solidFill>
            </a:rPr>
            <a:t>Functional Outcomes</a:t>
          </a:r>
        </a:p>
      </dgm:t>
    </dgm:pt>
    <dgm:pt modelId="{0B108906-0216-1A4F-AB27-D2DF2C4FFB85}" type="parTrans" cxnId="{C17C458E-0B75-8B43-881D-4D143792B445}">
      <dgm:prSet/>
      <dgm:spPr/>
      <dgm:t>
        <a:bodyPr/>
        <a:lstStyle/>
        <a:p>
          <a:endParaRPr lang="en-US"/>
        </a:p>
      </dgm:t>
    </dgm:pt>
    <dgm:pt modelId="{39EEDA76-5918-3748-8905-4A96DDEFE7CF}" type="sibTrans" cxnId="{C17C458E-0B75-8B43-881D-4D143792B445}">
      <dgm:prSet/>
      <dgm:spPr/>
      <dgm:t>
        <a:bodyPr/>
        <a:lstStyle/>
        <a:p>
          <a:endParaRPr lang="en-US"/>
        </a:p>
      </dgm:t>
    </dgm:pt>
    <dgm:pt modelId="{E203C8F5-06D1-0940-856B-E535EEA7F825}" type="pres">
      <dgm:prSet presAssocID="{5BD0C9BA-FCC8-3C47-86C5-E2E9C4DC2DB9}" presName="compositeShape" presStyleCnt="0">
        <dgm:presLayoutVars>
          <dgm:dir/>
          <dgm:resizeHandles/>
        </dgm:presLayoutVars>
      </dgm:prSet>
      <dgm:spPr/>
    </dgm:pt>
    <dgm:pt modelId="{2DCD8AF0-26DD-E747-A014-7630442A9929}" type="pres">
      <dgm:prSet presAssocID="{5BD0C9BA-FCC8-3C47-86C5-E2E9C4DC2DB9}" presName="pyramid" presStyleLbl="node1" presStyleIdx="0" presStyleCnt="1" custLinFactNeighborX="-41889" custLinFactNeighborY="176">
        <dgm:style>
          <a:lnRef idx="1">
            <a:schemeClr val="accent4"/>
          </a:lnRef>
          <a:fillRef idx="2">
            <a:schemeClr val="accent4"/>
          </a:fillRef>
          <a:effectRef idx="1">
            <a:schemeClr val="accent4"/>
          </a:effectRef>
          <a:fontRef idx="minor">
            <a:schemeClr val="dk1"/>
          </a:fontRef>
        </dgm:style>
      </dgm:prSet>
      <dgm:spPr/>
    </dgm:pt>
    <dgm:pt modelId="{FBCA09F1-8BAD-954A-9871-61A1BE114731}" type="pres">
      <dgm:prSet presAssocID="{5BD0C9BA-FCC8-3C47-86C5-E2E9C4DC2DB9}" presName="theList" presStyleCnt="0"/>
      <dgm:spPr/>
    </dgm:pt>
    <dgm:pt modelId="{7D1F87AD-CF63-194C-A035-E3E297098E2E}" type="pres">
      <dgm:prSet presAssocID="{BE5914BE-96D4-1A42-A573-7B2C7567358C}" presName="aNode" presStyleLbl="fgAcc1" presStyleIdx="0" presStyleCnt="7">
        <dgm:presLayoutVars>
          <dgm:bulletEnabled val="1"/>
        </dgm:presLayoutVars>
      </dgm:prSet>
      <dgm:spPr/>
      <dgm:t>
        <a:bodyPr/>
        <a:lstStyle/>
        <a:p>
          <a:endParaRPr lang="en-US"/>
        </a:p>
      </dgm:t>
    </dgm:pt>
    <dgm:pt modelId="{3F042BAE-0BF5-B546-8364-AC6BEF5C81AB}" type="pres">
      <dgm:prSet presAssocID="{BE5914BE-96D4-1A42-A573-7B2C7567358C}" presName="aSpace" presStyleCnt="0"/>
      <dgm:spPr/>
    </dgm:pt>
    <dgm:pt modelId="{3A0555E5-AB15-CF4A-905D-64658E85BE21}" type="pres">
      <dgm:prSet presAssocID="{A4836119-AD62-784E-97BC-E0AA6DC1D426}" presName="aNode" presStyleLbl="fgAcc1" presStyleIdx="1" presStyleCnt="7">
        <dgm:presLayoutVars>
          <dgm:bulletEnabled val="1"/>
        </dgm:presLayoutVars>
      </dgm:prSet>
      <dgm:spPr/>
      <dgm:t>
        <a:bodyPr/>
        <a:lstStyle/>
        <a:p>
          <a:endParaRPr lang="en-US"/>
        </a:p>
      </dgm:t>
    </dgm:pt>
    <dgm:pt modelId="{41CC55CD-51C8-AE45-A27A-8DA2779AB3FA}" type="pres">
      <dgm:prSet presAssocID="{A4836119-AD62-784E-97BC-E0AA6DC1D426}" presName="aSpace" presStyleCnt="0"/>
      <dgm:spPr/>
    </dgm:pt>
    <dgm:pt modelId="{26F5FCB9-63DB-3C49-B595-9CB9D5CEE008}" type="pres">
      <dgm:prSet presAssocID="{49027358-B84D-5F4C-A868-862D45028953}" presName="aNode" presStyleLbl="fgAcc1" presStyleIdx="2" presStyleCnt="7">
        <dgm:presLayoutVars>
          <dgm:bulletEnabled val="1"/>
        </dgm:presLayoutVars>
      </dgm:prSet>
      <dgm:spPr/>
      <dgm:t>
        <a:bodyPr/>
        <a:lstStyle/>
        <a:p>
          <a:endParaRPr lang="en-US"/>
        </a:p>
      </dgm:t>
    </dgm:pt>
    <dgm:pt modelId="{BA3BD6AC-0205-4C4B-A627-58D3EF31742A}" type="pres">
      <dgm:prSet presAssocID="{49027358-B84D-5F4C-A868-862D45028953}" presName="aSpace" presStyleCnt="0"/>
      <dgm:spPr/>
    </dgm:pt>
    <dgm:pt modelId="{1303439B-2EA0-EB47-BEDA-F0B88C2817C7}" type="pres">
      <dgm:prSet presAssocID="{3F81A677-B0FB-0A41-815A-5FD61DDF3E6F}" presName="aNode" presStyleLbl="fgAcc1" presStyleIdx="3" presStyleCnt="7">
        <dgm:presLayoutVars>
          <dgm:bulletEnabled val="1"/>
        </dgm:presLayoutVars>
      </dgm:prSet>
      <dgm:spPr/>
      <dgm:t>
        <a:bodyPr/>
        <a:lstStyle/>
        <a:p>
          <a:endParaRPr lang="en-US"/>
        </a:p>
      </dgm:t>
    </dgm:pt>
    <dgm:pt modelId="{BBB44CB9-43AF-2842-9CF7-3D6D85836DAB}" type="pres">
      <dgm:prSet presAssocID="{3F81A677-B0FB-0A41-815A-5FD61DDF3E6F}" presName="aSpace" presStyleCnt="0"/>
      <dgm:spPr/>
    </dgm:pt>
    <dgm:pt modelId="{126C06E2-F6CE-5B44-A757-C97F56650616}" type="pres">
      <dgm:prSet presAssocID="{9302F1D0-EDD2-374C-8295-DDBC0DB8E7F9}" presName="aNode" presStyleLbl="fgAcc1" presStyleIdx="4" presStyleCnt="7">
        <dgm:presLayoutVars>
          <dgm:bulletEnabled val="1"/>
        </dgm:presLayoutVars>
      </dgm:prSet>
      <dgm:spPr/>
      <dgm:t>
        <a:bodyPr/>
        <a:lstStyle/>
        <a:p>
          <a:endParaRPr lang="en-US"/>
        </a:p>
      </dgm:t>
    </dgm:pt>
    <dgm:pt modelId="{182FA5B4-2D4C-FD41-B92F-4D1130485A84}" type="pres">
      <dgm:prSet presAssocID="{9302F1D0-EDD2-374C-8295-DDBC0DB8E7F9}" presName="aSpace" presStyleCnt="0"/>
      <dgm:spPr/>
    </dgm:pt>
    <dgm:pt modelId="{C0E1F60A-5EB4-8A43-B051-796BE91B8B04}" type="pres">
      <dgm:prSet presAssocID="{298314F1-7666-D046-A986-7CF65D8B2D89}" presName="aNode" presStyleLbl="fgAcc1" presStyleIdx="5" presStyleCnt="7">
        <dgm:presLayoutVars>
          <dgm:bulletEnabled val="1"/>
        </dgm:presLayoutVars>
      </dgm:prSet>
      <dgm:spPr/>
      <dgm:t>
        <a:bodyPr/>
        <a:lstStyle/>
        <a:p>
          <a:endParaRPr lang="en-US"/>
        </a:p>
      </dgm:t>
    </dgm:pt>
    <dgm:pt modelId="{C3615E10-04CD-F24D-B843-F24DC0704060}" type="pres">
      <dgm:prSet presAssocID="{298314F1-7666-D046-A986-7CF65D8B2D89}" presName="aSpace" presStyleCnt="0"/>
      <dgm:spPr/>
    </dgm:pt>
    <dgm:pt modelId="{B9C97398-F74E-0641-A165-9952FBA0502A}" type="pres">
      <dgm:prSet presAssocID="{E333DC6C-36B8-0542-A046-FD68C624D6CB}" presName="aNode" presStyleLbl="fgAcc1" presStyleIdx="6" presStyleCnt="7">
        <dgm:presLayoutVars>
          <dgm:bulletEnabled val="1"/>
        </dgm:presLayoutVars>
      </dgm:prSet>
      <dgm:spPr/>
      <dgm:t>
        <a:bodyPr/>
        <a:lstStyle/>
        <a:p>
          <a:endParaRPr lang="en-US"/>
        </a:p>
      </dgm:t>
    </dgm:pt>
    <dgm:pt modelId="{B3D082C4-824F-E84D-997A-0A50542F748F}" type="pres">
      <dgm:prSet presAssocID="{E333DC6C-36B8-0542-A046-FD68C624D6CB}" presName="aSpace" presStyleCnt="0"/>
      <dgm:spPr/>
    </dgm:pt>
  </dgm:ptLst>
  <dgm:cxnLst>
    <dgm:cxn modelId="{EC36E294-C02A-5047-88DE-B896DBA836C8}" srcId="{5BD0C9BA-FCC8-3C47-86C5-E2E9C4DC2DB9}" destId="{BE5914BE-96D4-1A42-A573-7B2C7567358C}" srcOrd="0" destOrd="0" parTransId="{22E9B82D-8763-4A49-AF4F-548F1B4865D1}" sibTransId="{09DC8EED-91AA-4F40-8629-C37C282D819E}"/>
    <dgm:cxn modelId="{6972C534-DFD8-A54E-A12B-98B1C2DC456A}" type="presOf" srcId="{5BD0C9BA-FCC8-3C47-86C5-E2E9C4DC2DB9}" destId="{E203C8F5-06D1-0940-856B-E535EEA7F825}" srcOrd="0" destOrd="0" presId="urn:microsoft.com/office/officeart/2005/8/layout/pyramid2"/>
    <dgm:cxn modelId="{9699919A-0531-3842-B5DC-830E9D5E6651}" type="presOf" srcId="{BE5914BE-96D4-1A42-A573-7B2C7567358C}" destId="{7D1F87AD-CF63-194C-A035-E3E297098E2E}" srcOrd="0" destOrd="0" presId="urn:microsoft.com/office/officeart/2005/8/layout/pyramid2"/>
    <dgm:cxn modelId="{7E3C8DF1-7DEB-BF47-90B6-66D4FA5A819E}" type="presOf" srcId="{E333DC6C-36B8-0542-A046-FD68C624D6CB}" destId="{B9C97398-F74E-0641-A165-9952FBA0502A}" srcOrd="0" destOrd="0" presId="urn:microsoft.com/office/officeart/2005/8/layout/pyramid2"/>
    <dgm:cxn modelId="{CDB2E716-5307-4F40-9932-A5E80C9BA59C}" type="presOf" srcId="{A4836119-AD62-784E-97BC-E0AA6DC1D426}" destId="{3A0555E5-AB15-CF4A-905D-64658E85BE21}" srcOrd="0" destOrd="0" presId="urn:microsoft.com/office/officeart/2005/8/layout/pyramid2"/>
    <dgm:cxn modelId="{8D33F284-BDFD-834B-945C-F9CD76DBC7A4}" type="presOf" srcId="{298314F1-7666-D046-A986-7CF65D8B2D89}" destId="{C0E1F60A-5EB4-8A43-B051-796BE91B8B04}" srcOrd="0" destOrd="0" presId="urn:microsoft.com/office/officeart/2005/8/layout/pyramid2"/>
    <dgm:cxn modelId="{5CEC2865-0F44-6B40-96FA-19214EA378BD}" srcId="{5BD0C9BA-FCC8-3C47-86C5-E2E9C4DC2DB9}" destId="{298314F1-7666-D046-A986-7CF65D8B2D89}" srcOrd="5" destOrd="0" parTransId="{01A2537B-DF1D-1842-AE80-AF5882B0FE49}" sibTransId="{4AF81BBB-3127-014F-9539-F95A272C2BB0}"/>
    <dgm:cxn modelId="{B3716A2F-A612-1C45-B516-BAC6C5488E1D}" srcId="{5BD0C9BA-FCC8-3C47-86C5-E2E9C4DC2DB9}" destId="{E333DC6C-36B8-0542-A046-FD68C624D6CB}" srcOrd="6" destOrd="0" parTransId="{BBE8973D-75C5-9446-8D62-FEED6CAF59D0}" sibTransId="{D1556020-DDC0-8242-B874-E4956227CBCD}"/>
    <dgm:cxn modelId="{634EE83B-17EC-2640-BEAF-654252625E78}" type="presOf" srcId="{9302F1D0-EDD2-374C-8295-DDBC0DB8E7F9}" destId="{126C06E2-F6CE-5B44-A757-C97F56650616}" srcOrd="0" destOrd="0" presId="urn:microsoft.com/office/officeart/2005/8/layout/pyramid2"/>
    <dgm:cxn modelId="{89279B43-E699-7C45-8D60-1DB428DC5573}" type="presOf" srcId="{49027358-B84D-5F4C-A868-862D45028953}" destId="{26F5FCB9-63DB-3C49-B595-9CB9D5CEE008}" srcOrd="0" destOrd="0" presId="urn:microsoft.com/office/officeart/2005/8/layout/pyramid2"/>
    <dgm:cxn modelId="{E53B42FA-E7D6-8046-BE93-BEF11F7B7A54}" srcId="{5BD0C9BA-FCC8-3C47-86C5-E2E9C4DC2DB9}" destId="{A4836119-AD62-784E-97BC-E0AA6DC1D426}" srcOrd="1" destOrd="0" parTransId="{61CD2651-B11A-A941-8AB2-56B65FA2844A}" sibTransId="{3324AD1E-6E38-0F44-A608-602603DBDBFE}"/>
    <dgm:cxn modelId="{C17C458E-0B75-8B43-881D-4D143792B445}" srcId="{5BD0C9BA-FCC8-3C47-86C5-E2E9C4DC2DB9}" destId="{49027358-B84D-5F4C-A868-862D45028953}" srcOrd="2" destOrd="0" parTransId="{0B108906-0216-1A4F-AB27-D2DF2C4FFB85}" sibTransId="{39EEDA76-5918-3748-8905-4A96DDEFE7CF}"/>
    <dgm:cxn modelId="{C4D23A93-0209-9347-8201-926ABAE6B40A}" type="presOf" srcId="{3F81A677-B0FB-0A41-815A-5FD61DDF3E6F}" destId="{1303439B-2EA0-EB47-BEDA-F0B88C2817C7}" srcOrd="0" destOrd="0" presId="urn:microsoft.com/office/officeart/2005/8/layout/pyramid2"/>
    <dgm:cxn modelId="{A2596D75-CD2B-4047-AF74-06188EB88B33}" srcId="{5BD0C9BA-FCC8-3C47-86C5-E2E9C4DC2DB9}" destId="{3F81A677-B0FB-0A41-815A-5FD61DDF3E6F}" srcOrd="3" destOrd="0" parTransId="{AB0C7538-5ECB-584C-89E0-7BA3EEFEB503}" sibTransId="{C1C9B482-9837-BF46-A6D3-421CF67EBE84}"/>
    <dgm:cxn modelId="{B9F99683-D587-B141-B9B1-97BC7CF04D6F}" srcId="{5BD0C9BA-FCC8-3C47-86C5-E2E9C4DC2DB9}" destId="{9302F1D0-EDD2-374C-8295-DDBC0DB8E7F9}" srcOrd="4" destOrd="0" parTransId="{941C1E77-7892-8E4B-AF22-2801958A01CD}" sibTransId="{881CC0C0-3408-E648-A693-A3C8629AFF08}"/>
    <dgm:cxn modelId="{030CC1E4-43A8-4841-92B8-F9229728A8FB}" type="presParOf" srcId="{E203C8F5-06D1-0940-856B-E535EEA7F825}" destId="{2DCD8AF0-26DD-E747-A014-7630442A9929}" srcOrd="0" destOrd="0" presId="urn:microsoft.com/office/officeart/2005/8/layout/pyramid2"/>
    <dgm:cxn modelId="{A48DA205-D5B1-FB45-B9CF-D777AAF05FE4}" type="presParOf" srcId="{E203C8F5-06D1-0940-856B-E535EEA7F825}" destId="{FBCA09F1-8BAD-954A-9871-61A1BE114731}" srcOrd="1" destOrd="0" presId="urn:microsoft.com/office/officeart/2005/8/layout/pyramid2"/>
    <dgm:cxn modelId="{2B77E130-82A5-E24B-9974-109D079D74CF}" type="presParOf" srcId="{FBCA09F1-8BAD-954A-9871-61A1BE114731}" destId="{7D1F87AD-CF63-194C-A035-E3E297098E2E}" srcOrd="0" destOrd="0" presId="urn:microsoft.com/office/officeart/2005/8/layout/pyramid2"/>
    <dgm:cxn modelId="{B9FAFF5C-AB41-D740-A4E0-EF1233D30920}" type="presParOf" srcId="{FBCA09F1-8BAD-954A-9871-61A1BE114731}" destId="{3F042BAE-0BF5-B546-8364-AC6BEF5C81AB}" srcOrd="1" destOrd="0" presId="urn:microsoft.com/office/officeart/2005/8/layout/pyramid2"/>
    <dgm:cxn modelId="{11821320-2E12-D646-B26D-6A4998EB011B}" type="presParOf" srcId="{FBCA09F1-8BAD-954A-9871-61A1BE114731}" destId="{3A0555E5-AB15-CF4A-905D-64658E85BE21}" srcOrd="2" destOrd="0" presId="urn:microsoft.com/office/officeart/2005/8/layout/pyramid2"/>
    <dgm:cxn modelId="{007E27C3-4459-914E-8ED9-2FF9F46C674B}" type="presParOf" srcId="{FBCA09F1-8BAD-954A-9871-61A1BE114731}" destId="{41CC55CD-51C8-AE45-A27A-8DA2779AB3FA}" srcOrd="3" destOrd="0" presId="urn:microsoft.com/office/officeart/2005/8/layout/pyramid2"/>
    <dgm:cxn modelId="{1F990189-EF53-8146-AF55-233E66E61C2A}" type="presParOf" srcId="{FBCA09F1-8BAD-954A-9871-61A1BE114731}" destId="{26F5FCB9-63DB-3C49-B595-9CB9D5CEE008}" srcOrd="4" destOrd="0" presId="urn:microsoft.com/office/officeart/2005/8/layout/pyramid2"/>
    <dgm:cxn modelId="{EE72A332-DE76-C344-B7A0-9686F531C91D}" type="presParOf" srcId="{FBCA09F1-8BAD-954A-9871-61A1BE114731}" destId="{BA3BD6AC-0205-4C4B-A627-58D3EF31742A}" srcOrd="5" destOrd="0" presId="urn:microsoft.com/office/officeart/2005/8/layout/pyramid2"/>
    <dgm:cxn modelId="{53D083BC-3751-724C-852B-D2556CF4F35B}" type="presParOf" srcId="{FBCA09F1-8BAD-954A-9871-61A1BE114731}" destId="{1303439B-2EA0-EB47-BEDA-F0B88C2817C7}" srcOrd="6" destOrd="0" presId="urn:microsoft.com/office/officeart/2005/8/layout/pyramid2"/>
    <dgm:cxn modelId="{D2570022-4062-624E-9FB4-5D90E7726547}" type="presParOf" srcId="{FBCA09F1-8BAD-954A-9871-61A1BE114731}" destId="{BBB44CB9-43AF-2842-9CF7-3D6D85836DAB}" srcOrd="7" destOrd="0" presId="urn:microsoft.com/office/officeart/2005/8/layout/pyramid2"/>
    <dgm:cxn modelId="{3915630F-6718-9943-836A-8FC118A77E86}" type="presParOf" srcId="{FBCA09F1-8BAD-954A-9871-61A1BE114731}" destId="{126C06E2-F6CE-5B44-A757-C97F56650616}" srcOrd="8" destOrd="0" presId="urn:microsoft.com/office/officeart/2005/8/layout/pyramid2"/>
    <dgm:cxn modelId="{81686490-2405-FE4E-91FA-C0176C0FCFF5}" type="presParOf" srcId="{FBCA09F1-8BAD-954A-9871-61A1BE114731}" destId="{182FA5B4-2D4C-FD41-B92F-4D1130485A84}" srcOrd="9" destOrd="0" presId="urn:microsoft.com/office/officeart/2005/8/layout/pyramid2"/>
    <dgm:cxn modelId="{B0A7F6EF-499B-5048-B78D-572C3D2DE018}" type="presParOf" srcId="{FBCA09F1-8BAD-954A-9871-61A1BE114731}" destId="{C0E1F60A-5EB4-8A43-B051-796BE91B8B04}" srcOrd="10" destOrd="0" presId="urn:microsoft.com/office/officeart/2005/8/layout/pyramid2"/>
    <dgm:cxn modelId="{7DFBF27E-388F-F644-9E00-170A2BEBEBBA}" type="presParOf" srcId="{FBCA09F1-8BAD-954A-9871-61A1BE114731}" destId="{C3615E10-04CD-F24D-B843-F24DC0704060}" srcOrd="11" destOrd="0" presId="urn:microsoft.com/office/officeart/2005/8/layout/pyramid2"/>
    <dgm:cxn modelId="{262E2750-849C-7349-A7A5-DC03DC763FE4}" type="presParOf" srcId="{FBCA09F1-8BAD-954A-9871-61A1BE114731}" destId="{B9C97398-F74E-0641-A165-9952FBA0502A}" srcOrd="12" destOrd="0" presId="urn:microsoft.com/office/officeart/2005/8/layout/pyramid2"/>
    <dgm:cxn modelId="{9548A68E-0942-1941-A473-A2FF34A46280}" type="presParOf" srcId="{FBCA09F1-8BAD-954A-9871-61A1BE114731}" destId="{B3D082C4-824F-E84D-997A-0A50542F748F}" srcOrd="13" destOrd="0" presId="urn:microsoft.com/office/officeart/2005/8/layout/pyramid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578AAA-E5E8-8042-8C97-B0AD43CEADB7}" type="doc">
      <dgm:prSet loTypeId="urn:microsoft.com/office/officeart/2005/8/layout/radial4" loCatId="" qsTypeId="urn:microsoft.com/office/officeart/2005/8/quickstyle/simple4" qsCatId="simple" csTypeId="urn:microsoft.com/office/officeart/2005/8/colors/accent2_2" csCatId="accent2" phldr="1"/>
      <dgm:spPr/>
      <dgm:t>
        <a:bodyPr/>
        <a:lstStyle/>
        <a:p>
          <a:endParaRPr lang="en-US"/>
        </a:p>
      </dgm:t>
    </dgm:pt>
    <dgm:pt modelId="{6F349A22-502C-C742-B6FB-1A346BAA6EB0}">
      <dgm:prSet phldrT="[Text]"/>
      <dgm:spPr/>
      <dgm:t>
        <a:bodyPr/>
        <a:lstStyle/>
        <a:p>
          <a:r>
            <a:rPr lang="en-US" dirty="0" err="1" smtClean="0"/>
            <a:t>Rateable</a:t>
          </a:r>
          <a:r>
            <a:rPr lang="en-US" dirty="0" smtClean="0"/>
            <a:t> residential properties as a percentage of total households in the municipality</a:t>
          </a:r>
          <a:endParaRPr lang="en-US" dirty="0"/>
        </a:p>
      </dgm:t>
    </dgm:pt>
    <dgm:pt modelId="{7EC28175-626D-E246-BBD1-E26BA3A40C8B}" type="parTrans" cxnId="{4077D7E9-BF70-5048-99C0-8E07A8EF9C87}">
      <dgm:prSet/>
      <dgm:spPr/>
      <dgm:t>
        <a:bodyPr/>
        <a:lstStyle/>
        <a:p>
          <a:endParaRPr lang="en-US"/>
        </a:p>
      </dgm:t>
    </dgm:pt>
    <dgm:pt modelId="{8C9C12B0-BBE0-AD4B-8D31-88599828A26E}" type="sibTrans" cxnId="{4077D7E9-BF70-5048-99C0-8E07A8EF9C87}">
      <dgm:prSet/>
      <dgm:spPr/>
      <dgm:t>
        <a:bodyPr/>
        <a:lstStyle/>
        <a:p>
          <a:endParaRPr lang="en-US"/>
        </a:p>
      </dgm:t>
    </dgm:pt>
    <dgm:pt modelId="{E24ED807-CAC7-CA47-93E9-25D76D561DFE}">
      <dgm:prSet phldrT="[Text]"/>
      <dgm:spPr/>
      <dgm:t>
        <a:bodyPr/>
        <a:lstStyle/>
        <a:p>
          <a:r>
            <a:rPr lang="en-US" dirty="0" smtClean="0"/>
            <a:t>(1) Number of residential properties contained on the valuation roll (From Metro)</a:t>
          </a:r>
          <a:endParaRPr lang="en-US" dirty="0"/>
        </a:p>
      </dgm:t>
    </dgm:pt>
    <dgm:pt modelId="{A54C6D47-CB3D-4B4D-9218-2F162A1662A0}" type="parTrans" cxnId="{D4D727B9-8E75-1344-B697-23FB94EEBCED}">
      <dgm:prSet/>
      <dgm:spPr/>
      <dgm:t>
        <a:bodyPr/>
        <a:lstStyle/>
        <a:p>
          <a:endParaRPr lang="en-US"/>
        </a:p>
      </dgm:t>
    </dgm:pt>
    <dgm:pt modelId="{16E10A70-52B1-D843-8FC5-35076FCF08DB}" type="sibTrans" cxnId="{D4D727B9-8E75-1344-B697-23FB94EEBCED}">
      <dgm:prSet/>
      <dgm:spPr/>
      <dgm:t>
        <a:bodyPr/>
        <a:lstStyle/>
        <a:p>
          <a:endParaRPr lang="en-US"/>
        </a:p>
      </dgm:t>
    </dgm:pt>
    <dgm:pt modelId="{F64AD5C1-1D89-2047-8509-5654D0417B9C}">
      <dgm:prSet phldrT="[Text]"/>
      <dgm:spPr/>
      <dgm:t>
        <a:bodyPr/>
        <a:lstStyle/>
        <a:p>
          <a:r>
            <a:rPr lang="en-US" dirty="0" smtClean="0"/>
            <a:t>(2) Total number of households in the municipality</a:t>
          </a:r>
        </a:p>
        <a:p>
          <a:r>
            <a:rPr lang="en-US" dirty="0" smtClean="0"/>
            <a:t>(From Stats SA)</a:t>
          </a:r>
          <a:endParaRPr lang="en-US" dirty="0"/>
        </a:p>
      </dgm:t>
    </dgm:pt>
    <dgm:pt modelId="{8A3C4EBE-CC1C-6543-A477-6BE1FDEAC0DB}" type="parTrans" cxnId="{53B77842-E6BF-5F45-8915-D25F28C9F4C4}">
      <dgm:prSet/>
      <dgm:spPr/>
      <dgm:t>
        <a:bodyPr/>
        <a:lstStyle/>
        <a:p>
          <a:endParaRPr lang="en-US"/>
        </a:p>
      </dgm:t>
    </dgm:pt>
    <dgm:pt modelId="{FB4B668B-A277-A843-8A39-9B9F5E85F660}" type="sibTrans" cxnId="{53B77842-E6BF-5F45-8915-D25F28C9F4C4}">
      <dgm:prSet/>
      <dgm:spPr/>
      <dgm:t>
        <a:bodyPr/>
        <a:lstStyle/>
        <a:p>
          <a:endParaRPr lang="en-US"/>
        </a:p>
      </dgm:t>
    </dgm:pt>
    <dgm:pt modelId="{5D0E0C9E-3AE0-E44D-B539-EA1D464F5B57}">
      <dgm:prSet phldrT="[Text]"/>
      <dgm:spPr/>
      <dgm:t>
        <a:bodyPr/>
        <a:lstStyle/>
        <a:p>
          <a:endParaRPr lang="en-US"/>
        </a:p>
      </dgm:t>
    </dgm:pt>
    <dgm:pt modelId="{D18E208B-A698-8145-AA07-13B84C00F562}" type="parTrans" cxnId="{D5E40686-5791-F54B-9D55-A5A8AFF6CB8B}">
      <dgm:prSet/>
      <dgm:spPr/>
      <dgm:t>
        <a:bodyPr/>
        <a:lstStyle/>
        <a:p>
          <a:endParaRPr lang="en-US"/>
        </a:p>
      </dgm:t>
    </dgm:pt>
    <dgm:pt modelId="{4F1282F6-3C14-2E43-8978-A34B880ABC70}" type="sibTrans" cxnId="{D5E40686-5791-F54B-9D55-A5A8AFF6CB8B}">
      <dgm:prSet/>
      <dgm:spPr/>
      <dgm:t>
        <a:bodyPr/>
        <a:lstStyle/>
        <a:p>
          <a:endParaRPr lang="en-US"/>
        </a:p>
      </dgm:t>
    </dgm:pt>
    <dgm:pt modelId="{6BA1EEDB-4041-4C2B-BA26-8DBC680028BD}">
      <dgm:prSet phldrT="[Text]"/>
      <dgm:spPr/>
      <dgm:t>
        <a:bodyPr/>
        <a:lstStyle/>
        <a:p>
          <a:r>
            <a:rPr lang="en-US" dirty="0" smtClean="0"/>
            <a:t>(3)Number  of Informal Settlements (From Metro)</a:t>
          </a:r>
          <a:endParaRPr lang="en-US" dirty="0"/>
        </a:p>
      </dgm:t>
    </dgm:pt>
    <dgm:pt modelId="{C57E9C1A-108D-4601-80B2-98B4AF07BB3E}" type="parTrans" cxnId="{B76472E8-011F-4587-979C-DF97EC1A04EB}">
      <dgm:prSet/>
      <dgm:spPr/>
      <dgm:t>
        <a:bodyPr/>
        <a:lstStyle/>
        <a:p>
          <a:endParaRPr lang="en-US"/>
        </a:p>
      </dgm:t>
    </dgm:pt>
    <dgm:pt modelId="{2C913A6A-FA63-47A6-97B6-685C47872567}" type="sibTrans" cxnId="{B76472E8-011F-4587-979C-DF97EC1A04EB}">
      <dgm:prSet/>
      <dgm:spPr/>
      <dgm:t>
        <a:bodyPr/>
        <a:lstStyle/>
        <a:p>
          <a:endParaRPr lang="en-US"/>
        </a:p>
      </dgm:t>
    </dgm:pt>
    <dgm:pt modelId="{04E1903B-BF1E-DE4D-98A6-5D490541DA77}" type="pres">
      <dgm:prSet presAssocID="{17578AAA-E5E8-8042-8C97-B0AD43CEADB7}" presName="cycle" presStyleCnt="0">
        <dgm:presLayoutVars>
          <dgm:chMax val="1"/>
          <dgm:dir/>
          <dgm:animLvl val="ctr"/>
          <dgm:resizeHandles val="exact"/>
        </dgm:presLayoutVars>
      </dgm:prSet>
      <dgm:spPr/>
      <dgm:t>
        <a:bodyPr/>
        <a:lstStyle/>
        <a:p>
          <a:endParaRPr lang="en-US"/>
        </a:p>
      </dgm:t>
    </dgm:pt>
    <dgm:pt modelId="{0CDEF5E0-6DE6-A24E-84F3-E7CFF47E08B5}" type="pres">
      <dgm:prSet presAssocID="{6F349A22-502C-C742-B6FB-1A346BAA6EB0}" presName="centerShape" presStyleLbl="node0" presStyleIdx="0" presStyleCnt="1"/>
      <dgm:spPr/>
      <dgm:t>
        <a:bodyPr/>
        <a:lstStyle/>
        <a:p>
          <a:endParaRPr lang="en-US"/>
        </a:p>
      </dgm:t>
    </dgm:pt>
    <dgm:pt modelId="{3D818245-2EAD-BD41-A26B-BEFF691A365D}" type="pres">
      <dgm:prSet presAssocID="{A54C6D47-CB3D-4B4D-9218-2F162A1662A0}" presName="parTrans" presStyleLbl="bgSibTrans2D1" presStyleIdx="0" presStyleCnt="3"/>
      <dgm:spPr/>
      <dgm:t>
        <a:bodyPr/>
        <a:lstStyle/>
        <a:p>
          <a:endParaRPr lang="en-US"/>
        </a:p>
      </dgm:t>
    </dgm:pt>
    <dgm:pt modelId="{F62C65E3-3C24-CA40-A801-BAD2400F90A2}" type="pres">
      <dgm:prSet presAssocID="{E24ED807-CAC7-CA47-93E9-25D76D561DFE}" presName="node" presStyleLbl="node1" presStyleIdx="0" presStyleCnt="3">
        <dgm:presLayoutVars>
          <dgm:bulletEnabled val="1"/>
        </dgm:presLayoutVars>
      </dgm:prSet>
      <dgm:spPr/>
      <dgm:t>
        <a:bodyPr/>
        <a:lstStyle/>
        <a:p>
          <a:endParaRPr lang="en-US"/>
        </a:p>
      </dgm:t>
    </dgm:pt>
    <dgm:pt modelId="{02BFCD48-5DA0-284B-B191-A74C14589712}" type="pres">
      <dgm:prSet presAssocID="{8A3C4EBE-CC1C-6543-A477-6BE1FDEAC0DB}" presName="parTrans" presStyleLbl="bgSibTrans2D1" presStyleIdx="1" presStyleCnt="3"/>
      <dgm:spPr/>
      <dgm:t>
        <a:bodyPr/>
        <a:lstStyle/>
        <a:p>
          <a:endParaRPr lang="en-US"/>
        </a:p>
      </dgm:t>
    </dgm:pt>
    <dgm:pt modelId="{DB766228-BBF9-8B45-99D6-FB55B5029C48}" type="pres">
      <dgm:prSet presAssocID="{F64AD5C1-1D89-2047-8509-5654D0417B9C}" presName="node" presStyleLbl="node1" presStyleIdx="1" presStyleCnt="3">
        <dgm:presLayoutVars>
          <dgm:bulletEnabled val="1"/>
        </dgm:presLayoutVars>
      </dgm:prSet>
      <dgm:spPr/>
      <dgm:t>
        <a:bodyPr/>
        <a:lstStyle/>
        <a:p>
          <a:endParaRPr lang="en-US"/>
        </a:p>
      </dgm:t>
    </dgm:pt>
    <dgm:pt modelId="{40277E11-2DEF-4794-AFB2-94E66A8D0C33}" type="pres">
      <dgm:prSet presAssocID="{C57E9C1A-108D-4601-80B2-98B4AF07BB3E}" presName="parTrans" presStyleLbl="bgSibTrans2D1" presStyleIdx="2" presStyleCnt="3"/>
      <dgm:spPr/>
      <dgm:t>
        <a:bodyPr/>
        <a:lstStyle/>
        <a:p>
          <a:endParaRPr lang="en-US"/>
        </a:p>
      </dgm:t>
    </dgm:pt>
    <dgm:pt modelId="{1714E580-E461-43F1-9E11-FDEF250DCBF7}" type="pres">
      <dgm:prSet presAssocID="{6BA1EEDB-4041-4C2B-BA26-8DBC680028BD}" presName="node" presStyleLbl="node1" presStyleIdx="2" presStyleCnt="3">
        <dgm:presLayoutVars>
          <dgm:bulletEnabled val="1"/>
        </dgm:presLayoutVars>
      </dgm:prSet>
      <dgm:spPr/>
      <dgm:t>
        <a:bodyPr/>
        <a:lstStyle/>
        <a:p>
          <a:endParaRPr lang="en-US"/>
        </a:p>
      </dgm:t>
    </dgm:pt>
  </dgm:ptLst>
  <dgm:cxnLst>
    <dgm:cxn modelId="{189653E7-1691-DD4F-90D4-3AC58E969C39}" type="presOf" srcId="{A54C6D47-CB3D-4B4D-9218-2F162A1662A0}" destId="{3D818245-2EAD-BD41-A26B-BEFF691A365D}" srcOrd="0" destOrd="0" presId="urn:microsoft.com/office/officeart/2005/8/layout/radial4"/>
    <dgm:cxn modelId="{D4D727B9-8E75-1344-B697-23FB94EEBCED}" srcId="{6F349A22-502C-C742-B6FB-1A346BAA6EB0}" destId="{E24ED807-CAC7-CA47-93E9-25D76D561DFE}" srcOrd="0" destOrd="0" parTransId="{A54C6D47-CB3D-4B4D-9218-2F162A1662A0}" sibTransId="{16E10A70-52B1-D843-8FC5-35076FCF08DB}"/>
    <dgm:cxn modelId="{29110774-60F4-425A-8D87-07A8FEBCFE47}" type="presOf" srcId="{C57E9C1A-108D-4601-80B2-98B4AF07BB3E}" destId="{40277E11-2DEF-4794-AFB2-94E66A8D0C33}" srcOrd="0" destOrd="0" presId="urn:microsoft.com/office/officeart/2005/8/layout/radial4"/>
    <dgm:cxn modelId="{B76472E8-011F-4587-979C-DF97EC1A04EB}" srcId="{6F349A22-502C-C742-B6FB-1A346BAA6EB0}" destId="{6BA1EEDB-4041-4C2B-BA26-8DBC680028BD}" srcOrd="2" destOrd="0" parTransId="{C57E9C1A-108D-4601-80B2-98B4AF07BB3E}" sibTransId="{2C913A6A-FA63-47A6-97B6-685C47872567}"/>
    <dgm:cxn modelId="{D5E40686-5791-F54B-9D55-A5A8AFF6CB8B}" srcId="{17578AAA-E5E8-8042-8C97-B0AD43CEADB7}" destId="{5D0E0C9E-3AE0-E44D-B539-EA1D464F5B57}" srcOrd="1" destOrd="0" parTransId="{D18E208B-A698-8145-AA07-13B84C00F562}" sibTransId="{4F1282F6-3C14-2E43-8978-A34B880ABC70}"/>
    <dgm:cxn modelId="{AC8B9C22-924F-D643-BA0B-1D099B19A88E}" type="presOf" srcId="{6F349A22-502C-C742-B6FB-1A346BAA6EB0}" destId="{0CDEF5E0-6DE6-A24E-84F3-E7CFF47E08B5}" srcOrd="0" destOrd="0" presId="urn:microsoft.com/office/officeart/2005/8/layout/radial4"/>
    <dgm:cxn modelId="{9FDA2190-DA92-9948-B003-5BCBEC8C731F}" type="presOf" srcId="{F64AD5C1-1D89-2047-8509-5654D0417B9C}" destId="{DB766228-BBF9-8B45-99D6-FB55B5029C48}" srcOrd="0" destOrd="0" presId="urn:microsoft.com/office/officeart/2005/8/layout/radial4"/>
    <dgm:cxn modelId="{E4AE2392-0F8C-4A4D-AD55-432F85ADA696}" type="presOf" srcId="{8A3C4EBE-CC1C-6543-A477-6BE1FDEAC0DB}" destId="{02BFCD48-5DA0-284B-B191-A74C14589712}" srcOrd="0" destOrd="0" presId="urn:microsoft.com/office/officeart/2005/8/layout/radial4"/>
    <dgm:cxn modelId="{53B77842-E6BF-5F45-8915-D25F28C9F4C4}" srcId="{6F349A22-502C-C742-B6FB-1A346BAA6EB0}" destId="{F64AD5C1-1D89-2047-8509-5654D0417B9C}" srcOrd="1" destOrd="0" parTransId="{8A3C4EBE-CC1C-6543-A477-6BE1FDEAC0DB}" sibTransId="{FB4B668B-A277-A843-8A39-9B9F5E85F660}"/>
    <dgm:cxn modelId="{4077D7E9-BF70-5048-99C0-8E07A8EF9C87}" srcId="{17578AAA-E5E8-8042-8C97-B0AD43CEADB7}" destId="{6F349A22-502C-C742-B6FB-1A346BAA6EB0}" srcOrd="0" destOrd="0" parTransId="{7EC28175-626D-E246-BBD1-E26BA3A40C8B}" sibTransId="{8C9C12B0-BBE0-AD4B-8D31-88599828A26E}"/>
    <dgm:cxn modelId="{4D9B225D-5848-4B16-8AD3-79EBF3A8040B}" type="presOf" srcId="{6BA1EEDB-4041-4C2B-BA26-8DBC680028BD}" destId="{1714E580-E461-43F1-9E11-FDEF250DCBF7}" srcOrd="0" destOrd="0" presId="urn:microsoft.com/office/officeart/2005/8/layout/radial4"/>
    <dgm:cxn modelId="{7FBC8502-6171-5E41-B83F-4E07984DD9D2}" type="presOf" srcId="{17578AAA-E5E8-8042-8C97-B0AD43CEADB7}" destId="{04E1903B-BF1E-DE4D-98A6-5D490541DA77}" srcOrd="0" destOrd="0" presId="urn:microsoft.com/office/officeart/2005/8/layout/radial4"/>
    <dgm:cxn modelId="{0667E428-962E-574E-903F-C2AE24ABE3F1}" type="presOf" srcId="{E24ED807-CAC7-CA47-93E9-25D76D561DFE}" destId="{F62C65E3-3C24-CA40-A801-BAD2400F90A2}" srcOrd="0" destOrd="0" presId="urn:microsoft.com/office/officeart/2005/8/layout/radial4"/>
    <dgm:cxn modelId="{C5F5AF1F-8DEC-854A-A691-215A09DA9F8D}" type="presParOf" srcId="{04E1903B-BF1E-DE4D-98A6-5D490541DA77}" destId="{0CDEF5E0-6DE6-A24E-84F3-E7CFF47E08B5}" srcOrd="0" destOrd="0" presId="urn:microsoft.com/office/officeart/2005/8/layout/radial4"/>
    <dgm:cxn modelId="{27B39916-5F99-7E4D-B5A4-DF5DA72BB39B}" type="presParOf" srcId="{04E1903B-BF1E-DE4D-98A6-5D490541DA77}" destId="{3D818245-2EAD-BD41-A26B-BEFF691A365D}" srcOrd="1" destOrd="0" presId="urn:microsoft.com/office/officeart/2005/8/layout/radial4"/>
    <dgm:cxn modelId="{BE3F59E6-9F98-EB4E-8FE3-BA8BD4B71B98}" type="presParOf" srcId="{04E1903B-BF1E-DE4D-98A6-5D490541DA77}" destId="{F62C65E3-3C24-CA40-A801-BAD2400F90A2}" srcOrd="2" destOrd="0" presId="urn:microsoft.com/office/officeart/2005/8/layout/radial4"/>
    <dgm:cxn modelId="{0CBC3170-131F-9C4C-BAF6-5847CBFD4B16}" type="presParOf" srcId="{04E1903B-BF1E-DE4D-98A6-5D490541DA77}" destId="{02BFCD48-5DA0-284B-B191-A74C14589712}" srcOrd="3" destOrd="0" presId="urn:microsoft.com/office/officeart/2005/8/layout/radial4"/>
    <dgm:cxn modelId="{B1079C64-2936-CB46-8CE5-F1D578B31C80}" type="presParOf" srcId="{04E1903B-BF1E-DE4D-98A6-5D490541DA77}" destId="{DB766228-BBF9-8B45-99D6-FB55B5029C48}" srcOrd="4" destOrd="0" presId="urn:microsoft.com/office/officeart/2005/8/layout/radial4"/>
    <dgm:cxn modelId="{FBED033F-294C-4083-B0F9-BE35CD8848FE}" type="presParOf" srcId="{04E1903B-BF1E-DE4D-98A6-5D490541DA77}" destId="{40277E11-2DEF-4794-AFB2-94E66A8D0C33}" srcOrd="5" destOrd="0" presId="urn:microsoft.com/office/officeart/2005/8/layout/radial4"/>
    <dgm:cxn modelId="{7EF1D191-7D2C-46A5-B70D-4DF6E0E1BA64}" type="presParOf" srcId="{04E1903B-BF1E-DE4D-98A6-5D490541DA77}" destId="{1714E580-E461-43F1-9E11-FDEF250DCBF7}"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8A69A-1614-B449-B140-6531F700ECCB}">
      <dsp:nvSpPr>
        <dsp:cNvPr id="0" name=""/>
        <dsp:cNvSpPr/>
      </dsp:nvSpPr>
      <dsp:spPr>
        <a:xfrm>
          <a:off x="0" y="0"/>
          <a:ext cx="4693920" cy="73152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smtClean="0"/>
            <a:t>Adoption &amp; Application </a:t>
          </a:r>
          <a:r>
            <a:rPr lang="en-US" sz="1900" kern="1200" dirty="0"/>
            <a:t>of Framework, Principles &amp; Criteria</a:t>
          </a:r>
        </a:p>
      </dsp:txBody>
      <dsp:txXfrm>
        <a:off x="21425" y="21425"/>
        <a:ext cx="3818966" cy="688670"/>
      </dsp:txXfrm>
    </dsp:sp>
    <dsp:sp modelId="{88801A4A-33E2-0249-9E51-8818E6FFAEB5}">
      <dsp:nvSpPr>
        <dsp:cNvPr id="0" name=""/>
        <dsp:cNvSpPr/>
      </dsp:nvSpPr>
      <dsp:spPr>
        <a:xfrm>
          <a:off x="350520" y="833120"/>
          <a:ext cx="4693920" cy="73152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a:t>Bilateral Engagements with sectoral departments </a:t>
          </a:r>
          <a:r>
            <a:rPr lang="en-US" sz="1900" kern="1200" dirty="0" smtClean="0"/>
            <a:t> &amp; agencies</a:t>
          </a:r>
          <a:endParaRPr lang="en-US" sz="1900" kern="1200" dirty="0"/>
        </a:p>
      </dsp:txBody>
      <dsp:txXfrm>
        <a:off x="371945" y="854545"/>
        <a:ext cx="3825062" cy="688669"/>
      </dsp:txXfrm>
    </dsp:sp>
    <dsp:sp modelId="{50C3BD46-46C1-C64C-BB59-7D9014521129}">
      <dsp:nvSpPr>
        <dsp:cNvPr id="0" name=""/>
        <dsp:cNvSpPr/>
      </dsp:nvSpPr>
      <dsp:spPr>
        <a:xfrm>
          <a:off x="701039" y="1666240"/>
          <a:ext cx="4693920" cy="73152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a:t>Consultative Bilateral engagements with Cities</a:t>
          </a:r>
        </a:p>
      </dsp:txBody>
      <dsp:txXfrm>
        <a:off x="722464" y="1687665"/>
        <a:ext cx="3825062" cy="688669"/>
      </dsp:txXfrm>
    </dsp:sp>
    <dsp:sp modelId="{133B4252-6B62-2144-A748-809B460B6BD0}">
      <dsp:nvSpPr>
        <dsp:cNvPr id="0" name=""/>
        <dsp:cNvSpPr/>
      </dsp:nvSpPr>
      <dsp:spPr>
        <a:xfrm>
          <a:off x="1051559" y="2499360"/>
          <a:ext cx="4693920" cy="73152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a:t>Convene sectoral engagements with city sectoral specialists</a:t>
          </a:r>
        </a:p>
      </dsp:txBody>
      <dsp:txXfrm>
        <a:off x="1072984" y="2520785"/>
        <a:ext cx="3825062" cy="688669"/>
      </dsp:txXfrm>
    </dsp:sp>
    <dsp:sp modelId="{8AB05BF8-9ADA-3C42-801E-E67605EBC730}">
      <dsp:nvSpPr>
        <dsp:cNvPr id="0" name=""/>
        <dsp:cNvSpPr/>
      </dsp:nvSpPr>
      <dsp:spPr>
        <a:xfrm>
          <a:off x="1402079" y="3332480"/>
          <a:ext cx="4693920" cy="73152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a:t>Technical review &amp; indicator descriptions</a:t>
          </a:r>
        </a:p>
      </dsp:txBody>
      <dsp:txXfrm>
        <a:off x="1423504" y="3353905"/>
        <a:ext cx="3825062" cy="688669"/>
      </dsp:txXfrm>
    </dsp:sp>
    <dsp:sp modelId="{2B87029B-3435-9E47-ACFC-24F13CF22FEF}">
      <dsp:nvSpPr>
        <dsp:cNvPr id="0" name=""/>
        <dsp:cNvSpPr/>
      </dsp:nvSpPr>
      <dsp:spPr>
        <a:xfrm>
          <a:off x="4218432" y="534416"/>
          <a:ext cx="475488" cy="475488"/>
        </a:xfrm>
        <a:prstGeom prst="downArrow">
          <a:avLst>
            <a:gd name="adj1" fmla="val 55000"/>
            <a:gd name="adj2" fmla="val 45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a:p>
      </dsp:txBody>
      <dsp:txXfrm>
        <a:off x="4325417" y="534416"/>
        <a:ext cx="261518" cy="357805"/>
      </dsp:txXfrm>
    </dsp:sp>
    <dsp:sp modelId="{4560FBE6-F4FF-DC49-A010-5A214BEB2A90}">
      <dsp:nvSpPr>
        <dsp:cNvPr id="0" name=""/>
        <dsp:cNvSpPr/>
      </dsp:nvSpPr>
      <dsp:spPr>
        <a:xfrm>
          <a:off x="4568952" y="1367536"/>
          <a:ext cx="475488" cy="475488"/>
        </a:xfrm>
        <a:prstGeom prst="downArrow">
          <a:avLst>
            <a:gd name="adj1" fmla="val 55000"/>
            <a:gd name="adj2" fmla="val 45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a:p>
      </dsp:txBody>
      <dsp:txXfrm>
        <a:off x="4675937" y="1367536"/>
        <a:ext cx="261518" cy="357805"/>
      </dsp:txXfrm>
    </dsp:sp>
    <dsp:sp modelId="{4BD94844-EA33-B54E-9D71-8F6E725B8DB1}">
      <dsp:nvSpPr>
        <dsp:cNvPr id="0" name=""/>
        <dsp:cNvSpPr/>
      </dsp:nvSpPr>
      <dsp:spPr>
        <a:xfrm>
          <a:off x="4919472" y="2188464"/>
          <a:ext cx="475488" cy="475488"/>
        </a:xfrm>
        <a:prstGeom prst="downArrow">
          <a:avLst>
            <a:gd name="adj1" fmla="val 55000"/>
            <a:gd name="adj2" fmla="val 45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a:p>
      </dsp:txBody>
      <dsp:txXfrm>
        <a:off x="5026457" y="2188464"/>
        <a:ext cx="261518" cy="357805"/>
      </dsp:txXfrm>
    </dsp:sp>
    <dsp:sp modelId="{8D70F8EC-319C-B441-A4B6-0A02EF737CEE}">
      <dsp:nvSpPr>
        <dsp:cNvPr id="0" name=""/>
        <dsp:cNvSpPr/>
      </dsp:nvSpPr>
      <dsp:spPr>
        <a:xfrm>
          <a:off x="5269992" y="3029712"/>
          <a:ext cx="475488" cy="475488"/>
        </a:xfrm>
        <a:prstGeom prst="downArrow">
          <a:avLst>
            <a:gd name="adj1" fmla="val 55000"/>
            <a:gd name="adj2" fmla="val 45000"/>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endParaRPr lang="en-US" sz="2100" kern="1200"/>
        </a:p>
      </dsp:txBody>
      <dsp:txXfrm>
        <a:off x="5376977" y="3029712"/>
        <a:ext cx="261518" cy="3578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D8AF0-26DD-E747-A014-7630442A9929}">
      <dsp:nvSpPr>
        <dsp:cNvPr id="0" name=""/>
        <dsp:cNvSpPr/>
      </dsp:nvSpPr>
      <dsp:spPr>
        <a:xfrm>
          <a:off x="711199" y="0"/>
          <a:ext cx="4064000" cy="4064000"/>
        </a:xfrm>
        <a:prstGeom prst="triangl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sp>
    <dsp:sp modelId="{7D1F87AD-CF63-194C-A035-E3E297098E2E}">
      <dsp:nvSpPr>
        <dsp:cNvPr id="0" name=""/>
        <dsp:cNvSpPr/>
      </dsp:nvSpPr>
      <dsp:spPr>
        <a:xfrm>
          <a:off x="2743199" y="406796"/>
          <a:ext cx="2641600" cy="412749"/>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rgbClr val="800000"/>
              </a:solidFill>
            </a:rPr>
            <a:t>Impact</a:t>
          </a:r>
        </a:p>
      </dsp:txBody>
      <dsp:txXfrm>
        <a:off x="2763348" y="426945"/>
        <a:ext cx="2601302" cy="372451"/>
      </dsp:txXfrm>
    </dsp:sp>
    <dsp:sp modelId="{3A0555E5-AB15-CF4A-905D-64658E85BE21}">
      <dsp:nvSpPr>
        <dsp:cNvPr id="0" name=""/>
        <dsp:cNvSpPr/>
      </dsp:nvSpPr>
      <dsp:spPr>
        <a:xfrm>
          <a:off x="2743199" y="871140"/>
          <a:ext cx="2641600" cy="412749"/>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6667"/>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rgbClr val="800000"/>
              </a:solidFill>
            </a:rPr>
            <a:t>Integrated Outcomes</a:t>
          </a:r>
        </a:p>
      </dsp:txBody>
      <dsp:txXfrm>
        <a:off x="2763348" y="891289"/>
        <a:ext cx="2601302" cy="372451"/>
      </dsp:txXfrm>
    </dsp:sp>
    <dsp:sp modelId="{26F5FCB9-63DB-3C49-B595-9CB9D5CEE008}">
      <dsp:nvSpPr>
        <dsp:cNvPr id="0" name=""/>
        <dsp:cNvSpPr/>
      </dsp:nvSpPr>
      <dsp:spPr>
        <a:xfrm>
          <a:off x="2743199" y="1335484"/>
          <a:ext cx="2641600" cy="412749"/>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13333"/>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rgbClr val="800000"/>
              </a:solidFill>
            </a:rPr>
            <a:t>Functional Outcomes</a:t>
          </a:r>
        </a:p>
      </dsp:txBody>
      <dsp:txXfrm>
        <a:off x="2763348" y="1355633"/>
        <a:ext cx="2601302" cy="372451"/>
      </dsp:txXfrm>
    </dsp:sp>
    <dsp:sp modelId="{1303439B-2EA0-EB47-BEDA-F0B88C2817C7}">
      <dsp:nvSpPr>
        <dsp:cNvPr id="0" name=""/>
        <dsp:cNvSpPr/>
      </dsp:nvSpPr>
      <dsp:spPr>
        <a:xfrm>
          <a:off x="2743199" y="1799828"/>
          <a:ext cx="2641600" cy="412749"/>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2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rgbClr val="800000"/>
              </a:solidFill>
            </a:rPr>
            <a:t>Functional Outputs</a:t>
          </a:r>
        </a:p>
      </dsp:txBody>
      <dsp:txXfrm>
        <a:off x="2763348" y="1819977"/>
        <a:ext cx="2601302" cy="372451"/>
      </dsp:txXfrm>
    </dsp:sp>
    <dsp:sp modelId="{126C06E2-F6CE-5B44-A757-C97F56650616}">
      <dsp:nvSpPr>
        <dsp:cNvPr id="0" name=""/>
        <dsp:cNvSpPr/>
      </dsp:nvSpPr>
      <dsp:spPr>
        <a:xfrm>
          <a:off x="2743199" y="2264171"/>
          <a:ext cx="2641600" cy="412749"/>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26667"/>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rgbClr val="800000"/>
              </a:solidFill>
            </a:rPr>
            <a:t>Functional Activities</a:t>
          </a:r>
        </a:p>
      </dsp:txBody>
      <dsp:txXfrm>
        <a:off x="2763348" y="2284320"/>
        <a:ext cx="2601302" cy="372451"/>
      </dsp:txXfrm>
    </dsp:sp>
    <dsp:sp modelId="{C0E1F60A-5EB4-8A43-B051-796BE91B8B04}">
      <dsp:nvSpPr>
        <dsp:cNvPr id="0" name=""/>
        <dsp:cNvSpPr/>
      </dsp:nvSpPr>
      <dsp:spPr>
        <a:xfrm>
          <a:off x="2743199" y="2728515"/>
          <a:ext cx="2641600" cy="412749"/>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33333"/>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rgbClr val="800000"/>
              </a:solidFill>
            </a:rPr>
            <a:t>Functional Inputs</a:t>
          </a:r>
        </a:p>
      </dsp:txBody>
      <dsp:txXfrm>
        <a:off x="2763348" y="2748664"/>
        <a:ext cx="2601302" cy="372451"/>
      </dsp:txXfrm>
    </dsp:sp>
    <dsp:sp modelId="{B9C97398-F74E-0641-A165-9952FBA0502A}">
      <dsp:nvSpPr>
        <dsp:cNvPr id="0" name=""/>
        <dsp:cNvSpPr/>
      </dsp:nvSpPr>
      <dsp:spPr>
        <a:xfrm>
          <a:off x="2743199" y="3192859"/>
          <a:ext cx="2641600" cy="412749"/>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solidFill>
                <a:srgbClr val="800000"/>
              </a:solidFill>
            </a:rPr>
            <a:t>Costs</a:t>
          </a:r>
        </a:p>
      </dsp:txBody>
      <dsp:txXfrm>
        <a:off x="2763348" y="3213008"/>
        <a:ext cx="2601302" cy="3724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D8AF0-26DD-E747-A014-7630442A9929}">
      <dsp:nvSpPr>
        <dsp:cNvPr id="0" name=""/>
        <dsp:cNvSpPr/>
      </dsp:nvSpPr>
      <dsp:spPr>
        <a:xfrm>
          <a:off x="0" y="0"/>
          <a:ext cx="3559944" cy="3559944"/>
        </a:xfrm>
        <a:prstGeom prst="triangl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sp>
    <dsp:sp modelId="{7D1F87AD-CF63-194C-A035-E3E297098E2E}">
      <dsp:nvSpPr>
        <dsp:cNvPr id="0" name=""/>
        <dsp:cNvSpPr/>
      </dsp:nvSpPr>
      <dsp:spPr>
        <a:xfrm>
          <a:off x="2438712" y="356342"/>
          <a:ext cx="2313963" cy="361556"/>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rgbClr val="800000"/>
              </a:solidFill>
            </a:rPr>
            <a:t>Impact</a:t>
          </a:r>
        </a:p>
      </dsp:txBody>
      <dsp:txXfrm>
        <a:off x="2456362" y="373992"/>
        <a:ext cx="2278663" cy="326256"/>
      </dsp:txXfrm>
    </dsp:sp>
    <dsp:sp modelId="{3A0555E5-AB15-CF4A-905D-64658E85BE21}">
      <dsp:nvSpPr>
        <dsp:cNvPr id="0" name=""/>
        <dsp:cNvSpPr/>
      </dsp:nvSpPr>
      <dsp:spPr>
        <a:xfrm>
          <a:off x="2438712" y="763093"/>
          <a:ext cx="2313963" cy="361556"/>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6667"/>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rgbClr val="800000"/>
              </a:solidFill>
            </a:rPr>
            <a:t>Integrated Outcomes</a:t>
          </a:r>
        </a:p>
      </dsp:txBody>
      <dsp:txXfrm>
        <a:off x="2456362" y="780743"/>
        <a:ext cx="2278663" cy="326256"/>
      </dsp:txXfrm>
    </dsp:sp>
    <dsp:sp modelId="{26F5FCB9-63DB-3C49-B595-9CB9D5CEE008}">
      <dsp:nvSpPr>
        <dsp:cNvPr id="0" name=""/>
        <dsp:cNvSpPr/>
      </dsp:nvSpPr>
      <dsp:spPr>
        <a:xfrm>
          <a:off x="2438712" y="1169844"/>
          <a:ext cx="2313963" cy="361556"/>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13333"/>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rgbClr val="800000"/>
              </a:solidFill>
            </a:rPr>
            <a:t>Functional Outcomes</a:t>
          </a:r>
        </a:p>
      </dsp:txBody>
      <dsp:txXfrm>
        <a:off x="2456362" y="1187494"/>
        <a:ext cx="2278663" cy="326256"/>
      </dsp:txXfrm>
    </dsp:sp>
    <dsp:sp modelId="{1303439B-2EA0-EB47-BEDA-F0B88C2817C7}">
      <dsp:nvSpPr>
        <dsp:cNvPr id="0" name=""/>
        <dsp:cNvSpPr/>
      </dsp:nvSpPr>
      <dsp:spPr>
        <a:xfrm>
          <a:off x="2438712" y="1576596"/>
          <a:ext cx="2313963" cy="361556"/>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2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rgbClr val="800000"/>
              </a:solidFill>
            </a:rPr>
            <a:t>Functional Outputs</a:t>
          </a:r>
        </a:p>
      </dsp:txBody>
      <dsp:txXfrm>
        <a:off x="2456362" y="1594246"/>
        <a:ext cx="2278663" cy="326256"/>
      </dsp:txXfrm>
    </dsp:sp>
    <dsp:sp modelId="{126C06E2-F6CE-5B44-A757-C97F56650616}">
      <dsp:nvSpPr>
        <dsp:cNvPr id="0" name=""/>
        <dsp:cNvSpPr/>
      </dsp:nvSpPr>
      <dsp:spPr>
        <a:xfrm>
          <a:off x="2438712" y="1983347"/>
          <a:ext cx="2313963" cy="361556"/>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26667"/>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rgbClr val="800000"/>
              </a:solidFill>
            </a:rPr>
            <a:t>Functional Activities</a:t>
          </a:r>
        </a:p>
      </dsp:txBody>
      <dsp:txXfrm>
        <a:off x="2456362" y="2000997"/>
        <a:ext cx="2278663" cy="326256"/>
      </dsp:txXfrm>
    </dsp:sp>
    <dsp:sp modelId="{C0E1F60A-5EB4-8A43-B051-796BE91B8B04}">
      <dsp:nvSpPr>
        <dsp:cNvPr id="0" name=""/>
        <dsp:cNvSpPr/>
      </dsp:nvSpPr>
      <dsp:spPr>
        <a:xfrm>
          <a:off x="2438712" y="2390099"/>
          <a:ext cx="2313963" cy="361556"/>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33333"/>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rgbClr val="800000"/>
              </a:solidFill>
            </a:rPr>
            <a:t>Functional Inputs</a:t>
          </a:r>
        </a:p>
      </dsp:txBody>
      <dsp:txXfrm>
        <a:off x="2456362" y="2407749"/>
        <a:ext cx="2278663" cy="326256"/>
      </dsp:txXfrm>
    </dsp:sp>
    <dsp:sp modelId="{B9C97398-F74E-0641-A165-9952FBA0502A}">
      <dsp:nvSpPr>
        <dsp:cNvPr id="0" name=""/>
        <dsp:cNvSpPr/>
      </dsp:nvSpPr>
      <dsp:spPr>
        <a:xfrm>
          <a:off x="2438712" y="2796850"/>
          <a:ext cx="2313963" cy="361556"/>
        </a:xfrm>
        <a:prstGeom prst="roundRect">
          <a:avLst/>
        </a:prstGeom>
        <a:solidFill>
          <a:schemeClr val="lt1">
            <a:alpha val="90000"/>
            <a:hueOff val="0"/>
            <a:satOff val="0"/>
            <a:lumOff val="0"/>
            <a:alphaOff val="0"/>
          </a:schemeClr>
        </a:solidFill>
        <a:ln w="9525" cap="flat" cmpd="sng" algn="ctr">
          <a:solidFill>
            <a:schemeClr val="accent4">
              <a:alpha val="90000"/>
              <a:hueOff val="0"/>
              <a:satOff val="0"/>
              <a:lumOff val="0"/>
              <a:alphaOff val="-4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rgbClr val="800000"/>
              </a:solidFill>
            </a:rPr>
            <a:t>Costs</a:t>
          </a:r>
        </a:p>
      </dsp:txBody>
      <dsp:txXfrm>
        <a:off x="2456362" y="2814500"/>
        <a:ext cx="2278663" cy="3262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EF5E0-6DE6-A24E-84F3-E7CFF47E08B5}">
      <dsp:nvSpPr>
        <dsp:cNvPr id="0" name=""/>
        <dsp:cNvSpPr/>
      </dsp:nvSpPr>
      <dsp:spPr>
        <a:xfrm>
          <a:off x="3338283" y="2484615"/>
          <a:ext cx="2086432" cy="208643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err="1" smtClean="0"/>
            <a:t>Rateable</a:t>
          </a:r>
          <a:r>
            <a:rPr lang="en-US" sz="1500" kern="1200" dirty="0" smtClean="0"/>
            <a:t> residential properties as a percentage of total households in the municipality</a:t>
          </a:r>
          <a:endParaRPr lang="en-US" sz="1500" kern="1200" dirty="0"/>
        </a:p>
      </dsp:txBody>
      <dsp:txXfrm>
        <a:off x="3643834" y="2790166"/>
        <a:ext cx="1475330" cy="1475330"/>
      </dsp:txXfrm>
    </dsp:sp>
    <dsp:sp modelId="{3D818245-2EAD-BD41-A26B-BEFF691A365D}">
      <dsp:nvSpPr>
        <dsp:cNvPr id="0" name=""/>
        <dsp:cNvSpPr/>
      </dsp:nvSpPr>
      <dsp:spPr>
        <a:xfrm rot="12900000">
          <a:off x="1997427" y="2120573"/>
          <a:ext cx="1597823" cy="594633"/>
        </a:xfrm>
        <a:prstGeom prst="lef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62C65E3-3C24-CA40-A801-BAD2400F90A2}">
      <dsp:nvSpPr>
        <dsp:cNvPr id="0" name=""/>
        <dsp:cNvSpPr/>
      </dsp:nvSpPr>
      <dsp:spPr>
        <a:xfrm>
          <a:off x="1150853" y="1166809"/>
          <a:ext cx="1982111" cy="1585688"/>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(1) Number of residential properties contained on the valuation roll (From Metro)</a:t>
          </a:r>
          <a:endParaRPr lang="en-US" sz="1700" kern="1200" dirty="0"/>
        </a:p>
      </dsp:txBody>
      <dsp:txXfrm>
        <a:off x="1197296" y="1213252"/>
        <a:ext cx="1889225" cy="1492802"/>
      </dsp:txXfrm>
    </dsp:sp>
    <dsp:sp modelId="{02BFCD48-5DA0-284B-B191-A74C14589712}">
      <dsp:nvSpPr>
        <dsp:cNvPr id="0" name=""/>
        <dsp:cNvSpPr/>
      </dsp:nvSpPr>
      <dsp:spPr>
        <a:xfrm rot="16200000">
          <a:off x="3582588" y="1295391"/>
          <a:ext cx="1597823" cy="594633"/>
        </a:xfrm>
        <a:prstGeom prst="lef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B766228-BBF9-8B45-99D6-FB55B5029C48}">
      <dsp:nvSpPr>
        <dsp:cNvPr id="0" name=""/>
        <dsp:cNvSpPr/>
      </dsp:nvSpPr>
      <dsp:spPr>
        <a:xfrm>
          <a:off x="3390444" y="952"/>
          <a:ext cx="1982111" cy="1585688"/>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(2) Total number of households in the municipality</a:t>
          </a:r>
        </a:p>
        <a:p>
          <a:pPr lvl="0" algn="ctr" defTabSz="755650">
            <a:lnSpc>
              <a:spcPct val="90000"/>
            </a:lnSpc>
            <a:spcBef>
              <a:spcPct val="0"/>
            </a:spcBef>
            <a:spcAft>
              <a:spcPct val="35000"/>
            </a:spcAft>
          </a:pPr>
          <a:r>
            <a:rPr lang="en-US" sz="1700" kern="1200" dirty="0" smtClean="0"/>
            <a:t>(From Stats SA)</a:t>
          </a:r>
          <a:endParaRPr lang="en-US" sz="1700" kern="1200" dirty="0"/>
        </a:p>
      </dsp:txBody>
      <dsp:txXfrm>
        <a:off x="3436887" y="47395"/>
        <a:ext cx="1889225" cy="1492802"/>
      </dsp:txXfrm>
    </dsp:sp>
    <dsp:sp modelId="{40277E11-2DEF-4794-AFB2-94E66A8D0C33}">
      <dsp:nvSpPr>
        <dsp:cNvPr id="0" name=""/>
        <dsp:cNvSpPr/>
      </dsp:nvSpPr>
      <dsp:spPr>
        <a:xfrm rot="19500000">
          <a:off x="5167748" y="2120573"/>
          <a:ext cx="1597823" cy="594633"/>
        </a:xfrm>
        <a:prstGeom prst="lef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714E580-E461-43F1-9E11-FDEF250DCBF7}">
      <dsp:nvSpPr>
        <dsp:cNvPr id="0" name=""/>
        <dsp:cNvSpPr/>
      </dsp:nvSpPr>
      <dsp:spPr>
        <a:xfrm>
          <a:off x="5630035" y="1166809"/>
          <a:ext cx="1982111" cy="1585688"/>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(3)Number  of Informal Settlements (From Metro)</a:t>
          </a:r>
          <a:endParaRPr lang="en-US" sz="1700" kern="1200" dirty="0"/>
        </a:p>
      </dsp:txBody>
      <dsp:txXfrm>
        <a:off x="5676478" y="1213252"/>
        <a:ext cx="1889225" cy="149280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C98713-CB87-4893-B9D6-E312E9D510A1}" type="datetimeFigureOut">
              <a:rPr lang="en-US" smtClean="0"/>
              <a:t>3/28/2018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F31921-DA5B-48FB-9C7F-DC4DBB5985AE}" type="slidenum">
              <a:rPr lang="en-US" smtClean="0"/>
              <a:t>‹#›</a:t>
            </a:fld>
            <a:endParaRPr lang="en-US"/>
          </a:p>
        </p:txBody>
      </p:sp>
    </p:spTree>
    <p:extLst>
      <p:ext uri="{BB962C8B-B14F-4D97-AF65-F5344CB8AC3E}">
        <p14:creationId xmlns:p14="http://schemas.microsoft.com/office/powerpoint/2010/main" val="2128849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Historically,</a:t>
            </a:r>
            <a:r>
              <a:rPr lang="en-US" baseline="0" dirty="0"/>
              <a:t> we</a:t>
            </a:r>
            <a:r>
              <a:rPr lang="en-US" dirty="0"/>
              <a:t> have established a reporting regime that is </a:t>
            </a:r>
            <a:r>
              <a:rPr lang="en-US" dirty="0" err="1"/>
              <a:t>burdensonsome</a:t>
            </a:r>
            <a:r>
              <a:rPr lang="en-US" dirty="0"/>
              <a:t> and</a:t>
            </a:r>
            <a:r>
              <a:rPr lang="en-US" baseline="0" dirty="0"/>
              <a:t> </a:t>
            </a:r>
            <a:r>
              <a:rPr lang="en-US" baseline="0" dirty="0" err="1"/>
              <a:t>unstrategic</a:t>
            </a:r>
            <a:endParaRPr lang="en-US" baseline="0" dirty="0"/>
          </a:p>
          <a:p>
            <a:endParaRPr lang="en-US" baseline="0" dirty="0"/>
          </a:p>
          <a:p>
            <a:r>
              <a:rPr lang="en-US" baseline="0" dirty="0"/>
              <a:t>Results framework, make a key distinction between functional outcomes and integrated outcomes</a:t>
            </a:r>
          </a:p>
          <a:p>
            <a:endParaRPr lang="en-US" baseline="0" dirty="0"/>
          </a:p>
          <a:p>
            <a:r>
              <a:rPr lang="en-US" baseline="0" dirty="0"/>
              <a:t>Integrated outcomes are reflective of the state of the city and the urban transformation agenda</a:t>
            </a:r>
          </a:p>
          <a:p>
            <a:endParaRPr lang="en-US" baseline="0" dirty="0"/>
          </a:p>
          <a:p>
            <a:r>
              <a:rPr lang="en-US" baseline="0" dirty="0"/>
              <a:t>Functional outcomes by providing a municipal service.</a:t>
            </a:r>
            <a:endParaRPr lang="en-US" dirty="0"/>
          </a:p>
        </p:txBody>
      </p:sp>
      <p:sp>
        <p:nvSpPr>
          <p:cNvPr id="4" name="Slide Number Placeholder 3"/>
          <p:cNvSpPr>
            <a:spLocks noGrp="1"/>
          </p:cNvSpPr>
          <p:nvPr>
            <p:ph type="sldNum" sz="quarter" idx="10"/>
          </p:nvPr>
        </p:nvSpPr>
        <p:spPr/>
        <p:txBody>
          <a:bodyPr/>
          <a:lstStyle/>
          <a:p>
            <a:pPr>
              <a:defRPr/>
            </a:pPr>
            <a:fld id="{6F944099-4BE3-48F6-B03A-12ECBD3C57D0}" type="slidenum">
              <a:rPr lang="en-US" smtClean="0"/>
              <a:pPr>
                <a:defRPr/>
              </a:pPr>
              <a:t>9</a:t>
            </a:fld>
            <a:endParaRPr lang="en-US" dirty="0"/>
          </a:p>
        </p:txBody>
      </p:sp>
    </p:spTree>
    <p:extLst>
      <p:ext uri="{BB962C8B-B14F-4D97-AF65-F5344CB8AC3E}">
        <p14:creationId xmlns:p14="http://schemas.microsoft.com/office/powerpoint/2010/main" val="2229352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represents the framework, principles and criteria that are articulated in the document and are used in the </a:t>
            </a:r>
            <a:r>
              <a:rPr lang="en-US" dirty="0" err="1" smtClean="0"/>
              <a:t>rationalisation</a:t>
            </a:r>
            <a:r>
              <a:rPr lang="en-US" dirty="0" smtClean="0"/>
              <a:t> process. </a:t>
            </a:r>
            <a:endParaRPr lang="en-US" dirty="0"/>
          </a:p>
        </p:txBody>
      </p:sp>
      <p:sp>
        <p:nvSpPr>
          <p:cNvPr id="4" name="Slide Number Placeholder 3"/>
          <p:cNvSpPr>
            <a:spLocks noGrp="1"/>
          </p:cNvSpPr>
          <p:nvPr>
            <p:ph type="sldNum" sz="quarter" idx="10"/>
          </p:nvPr>
        </p:nvSpPr>
        <p:spPr/>
        <p:txBody>
          <a:bodyPr/>
          <a:lstStyle/>
          <a:p>
            <a:pPr>
              <a:defRPr/>
            </a:pPr>
            <a:fld id="{6F944099-4BE3-48F6-B03A-12ECBD3C57D0}" type="slidenum">
              <a:rPr lang="en-US" smtClean="0"/>
              <a:pPr>
                <a:defRPr/>
              </a:pPr>
              <a:t>10</a:t>
            </a:fld>
            <a:endParaRPr lang="en-US" dirty="0"/>
          </a:p>
        </p:txBody>
      </p:sp>
    </p:spTree>
    <p:extLst>
      <p:ext uri="{BB962C8B-B14F-4D97-AF65-F5344CB8AC3E}">
        <p14:creationId xmlns:p14="http://schemas.microsoft.com/office/powerpoint/2010/main" val="3165868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F4125921-2CA6-4CC2-BE66-74F72D8051A5}" type="datetimeFigureOut">
              <a:rPr lang="en-ZA" smtClean="0"/>
              <a:t>2018/03/28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2512121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4125921-2CA6-4CC2-BE66-74F72D8051A5}" type="datetimeFigureOut">
              <a:rPr lang="en-ZA" smtClean="0"/>
              <a:t>2018/03/28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828341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4125921-2CA6-4CC2-BE66-74F72D8051A5}" type="datetimeFigureOut">
              <a:rPr lang="en-ZA" smtClean="0"/>
              <a:t>2018/03/28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2386058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67544" y="1571612"/>
            <a:ext cx="8219256" cy="4483113"/>
          </a:xfrm>
        </p:spPr>
        <p:txBody>
          <a:bodyPr/>
          <a:lstStyle>
            <a:lvl1pPr>
              <a:defRPr sz="3000"/>
            </a:lvl1pPr>
            <a:lvl2pPr>
              <a:defRPr sz="3000"/>
            </a:lvl2pPr>
            <a:lvl3pPr>
              <a:defRPr sz="3000"/>
            </a:lvl3pPr>
            <a:lvl4pPr>
              <a:defRPr sz="26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a:xfrm>
            <a:off x="8143900" y="142852"/>
            <a:ext cx="857256" cy="457200"/>
          </a:xfrm>
        </p:spPr>
        <p:txBody>
          <a:bodyPr/>
          <a:lstStyle>
            <a:lvl1pPr>
              <a:defRPr/>
            </a:lvl1pPr>
          </a:lstStyle>
          <a:p>
            <a:fld id="{4F163B84-BBFB-4281-852F-AA42CB68DCC8}" type="slidenum">
              <a:rPr lang="en-US" smtClean="0"/>
              <a:pPr/>
              <a:t>‹#›</a:t>
            </a:fld>
            <a:endParaRPr lang="en-US" dirty="0"/>
          </a:p>
        </p:txBody>
      </p:sp>
      <p:sp>
        <p:nvSpPr>
          <p:cNvPr id="8" name="Content Placeholder 7"/>
          <p:cNvSpPr>
            <a:spLocks noGrp="1"/>
          </p:cNvSpPr>
          <p:nvPr>
            <p:ph sz="quarter" idx="12" hasCustomPrompt="1"/>
          </p:nvPr>
        </p:nvSpPr>
        <p:spPr>
          <a:xfrm>
            <a:off x="467544" y="928670"/>
            <a:ext cx="8247860" cy="500066"/>
          </a:xfrm>
        </p:spPr>
        <p:txBody>
          <a:bodyPr/>
          <a:lstStyle>
            <a:lvl1pPr>
              <a:buNone/>
              <a:defRPr sz="3200" b="1" baseline="0">
                <a:solidFill>
                  <a:srgbClr val="84C326"/>
                </a:solidFill>
              </a:defRPr>
            </a:lvl1pPr>
          </a:lstStyle>
          <a:p>
            <a:pPr lvl="0"/>
            <a:r>
              <a:rPr lang="en-US" dirty="0"/>
              <a:t>Click to add sub-heading</a:t>
            </a:r>
          </a:p>
        </p:txBody>
      </p:sp>
    </p:spTree>
    <p:extLst>
      <p:ext uri="{BB962C8B-B14F-4D97-AF65-F5344CB8AC3E}">
        <p14:creationId xmlns:p14="http://schemas.microsoft.com/office/powerpoint/2010/main" val="2199564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4125921-2CA6-4CC2-BE66-74F72D8051A5}" type="datetimeFigureOut">
              <a:rPr lang="en-ZA" smtClean="0"/>
              <a:t>2018/03/28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1345167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125921-2CA6-4CC2-BE66-74F72D8051A5}" type="datetimeFigureOut">
              <a:rPr lang="en-ZA" smtClean="0"/>
              <a:t>2018/03/28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3884359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F4125921-2CA6-4CC2-BE66-74F72D8051A5}" type="datetimeFigureOut">
              <a:rPr lang="en-ZA" smtClean="0"/>
              <a:t>2018/03/28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649379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F4125921-2CA6-4CC2-BE66-74F72D8051A5}" type="datetimeFigureOut">
              <a:rPr lang="en-ZA" smtClean="0"/>
              <a:t>2018/03/28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2524042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F4125921-2CA6-4CC2-BE66-74F72D8051A5}" type="datetimeFigureOut">
              <a:rPr lang="en-ZA" smtClean="0"/>
              <a:t>2018/03/28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161898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125921-2CA6-4CC2-BE66-74F72D8051A5}" type="datetimeFigureOut">
              <a:rPr lang="en-ZA" smtClean="0"/>
              <a:t>2018/03/28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433827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125921-2CA6-4CC2-BE66-74F72D8051A5}" type="datetimeFigureOut">
              <a:rPr lang="en-ZA" smtClean="0"/>
              <a:t>2018/03/28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2886251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125921-2CA6-4CC2-BE66-74F72D8051A5}" type="datetimeFigureOut">
              <a:rPr lang="en-ZA" smtClean="0"/>
              <a:t>2018/03/28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7355891-2529-4D65-9E7F-914EA1694A7A}" type="slidenum">
              <a:rPr lang="en-ZA" smtClean="0"/>
              <a:t>‹#›</a:t>
            </a:fld>
            <a:endParaRPr lang="en-ZA"/>
          </a:p>
        </p:txBody>
      </p:sp>
    </p:spTree>
    <p:extLst>
      <p:ext uri="{BB962C8B-B14F-4D97-AF65-F5344CB8AC3E}">
        <p14:creationId xmlns:p14="http://schemas.microsoft.com/office/powerpoint/2010/main" val="2674069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125921-2CA6-4CC2-BE66-74F72D8051A5}" type="datetimeFigureOut">
              <a:rPr lang="en-ZA" smtClean="0"/>
              <a:t>2018/03/28</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355891-2529-4D65-9E7F-914EA1694A7A}" type="slidenum">
              <a:rPr lang="en-ZA" smtClean="0"/>
              <a:t>‹#›</a:t>
            </a:fld>
            <a:endParaRPr lang="en-ZA"/>
          </a:p>
        </p:txBody>
      </p:sp>
    </p:spTree>
    <p:extLst>
      <p:ext uri="{BB962C8B-B14F-4D97-AF65-F5344CB8AC3E}">
        <p14:creationId xmlns:p14="http://schemas.microsoft.com/office/powerpoint/2010/main" val="352391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jp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609600" y="3316069"/>
            <a:ext cx="6553200" cy="1384995"/>
          </a:xfrm>
          <a:prstGeom prst="rect">
            <a:avLst/>
          </a:prstGeom>
          <a:noFill/>
        </p:spPr>
        <p:txBody>
          <a:bodyPr wrap="square" rtlCol="0">
            <a:spAutoFit/>
          </a:bodyPr>
          <a:lstStyle/>
          <a:p>
            <a:r>
              <a:rPr lang="en-US" sz="2800" b="1" dirty="0" smtClean="0">
                <a:solidFill>
                  <a:schemeClr val="bg1"/>
                </a:solidFill>
              </a:rPr>
              <a:t>FINANCIAL SUSTAINABILITY-PRACTICALITY OF THE IMPLEMENTATION OF NEW KPIs- CIRCULAR 88: PALEDI MAROTA</a:t>
            </a:r>
            <a:endParaRPr lang="en-ZA" sz="2800"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5410200"/>
            <a:ext cx="3962400" cy="770674"/>
          </a:xfrm>
          <a:prstGeom prst="rect">
            <a:avLst/>
          </a:prstGeom>
        </p:spPr>
      </p:pic>
    </p:spTree>
    <p:extLst>
      <p:ext uri="{BB962C8B-B14F-4D97-AF65-F5344CB8AC3E}">
        <p14:creationId xmlns:p14="http://schemas.microsoft.com/office/powerpoint/2010/main" val="1587040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709"/>
            <a:ext cx="9144000" cy="1094031"/>
          </a:xfrm>
        </p:spPr>
        <p:txBody>
          <a:bodyPr>
            <a:normAutofit/>
          </a:bodyPr>
          <a:lstStyle/>
          <a:p>
            <a:r>
              <a:rPr lang="en-US" sz="4000" dirty="0" smtClean="0"/>
              <a:t>Framework, Principles and Criteria</a:t>
            </a:r>
            <a:endParaRPr lang="en-US" sz="4000" dirty="0"/>
          </a:p>
        </p:txBody>
      </p:sp>
      <p:sp>
        <p:nvSpPr>
          <p:cNvPr id="3" name="Content Placeholder 2"/>
          <p:cNvSpPr>
            <a:spLocks noGrp="1"/>
          </p:cNvSpPr>
          <p:nvPr>
            <p:ph idx="1"/>
          </p:nvPr>
        </p:nvSpPr>
        <p:spPr>
          <a:xfrm>
            <a:off x="152399" y="1295400"/>
            <a:ext cx="3653801" cy="4572000"/>
          </a:xfrm>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dirty="0" smtClean="0"/>
              <a:t>Framework</a:t>
            </a:r>
            <a:endParaRPr lang="en-US" b="1" dirty="0"/>
          </a:p>
        </p:txBody>
      </p:sp>
      <p:sp>
        <p:nvSpPr>
          <p:cNvPr id="11" name="Content Placeholder 2"/>
          <p:cNvSpPr txBox="1">
            <a:spLocks/>
          </p:cNvSpPr>
          <p:nvPr/>
        </p:nvSpPr>
        <p:spPr bwMode="auto">
          <a:xfrm>
            <a:off x="3953682" y="1285832"/>
            <a:ext cx="2559067" cy="552754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chemeClr val="tx1"/>
                </a:solidFill>
                <a:latin typeface="+mn-lt"/>
                <a:ea typeface="+mn-ea"/>
                <a:cs typeface="Osaka"/>
              </a:defRPr>
            </a:lvl1pPr>
            <a:lvl2pPr marL="742950" indent="-285750" algn="l" rtl="0" eaLnBrk="0" fontAlgn="base" hangingPunct="0">
              <a:spcBef>
                <a:spcPct val="20000"/>
              </a:spcBef>
              <a:spcAft>
                <a:spcPct val="0"/>
              </a:spcAft>
              <a:buChar char="–"/>
              <a:defRPr sz="2000">
                <a:solidFill>
                  <a:schemeClr val="tx1"/>
                </a:solidFill>
                <a:latin typeface="+mn-lt"/>
                <a:ea typeface="+mn-ea"/>
                <a:cs typeface="Osaka"/>
              </a:defRPr>
            </a:lvl2pPr>
            <a:lvl3pPr marL="1143000" indent="-228600" algn="l" rtl="0" eaLnBrk="0" fontAlgn="base" hangingPunct="0">
              <a:spcBef>
                <a:spcPct val="20000"/>
              </a:spcBef>
              <a:spcAft>
                <a:spcPct val="0"/>
              </a:spcAft>
              <a:buChar char="•"/>
              <a:defRPr sz="2000">
                <a:solidFill>
                  <a:schemeClr val="tx1"/>
                </a:solidFill>
                <a:latin typeface="+mn-lt"/>
                <a:ea typeface="+mn-ea"/>
                <a:cs typeface="Osaka"/>
              </a:defRPr>
            </a:lvl3pPr>
            <a:lvl4pPr marL="1600200" indent="-228600" algn="l" rtl="0" eaLnBrk="0" fontAlgn="base" hangingPunct="0">
              <a:spcBef>
                <a:spcPct val="20000"/>
              </a:spcBef>
              <a:spcAft>
                <a:spcPct val="0"/>
              </a:spcAft>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Char char="»"/>
              <a:defRPr sz="2000">
                <a:solidFill>
                  <a:schemeClr val="tx1"/>
                </a:solidFill>
                <a:latin typeface="+mn-lt"/>
                <a:ea typeface="+mn-ea"/>
                <a:cs typeface="Osak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None/>
            </a:pPr>
            <a:r>
              <a:rPr lang="en-US" b="1" kern="0" dirty="0" smtClean="0"/>
              <a:t>Principles</a:t>
            </a:r>
          </a:p>
          <a:p>
            <a:pPr marL="0" indent="0">
              <a:buNone/>
            </a:pPr>
            <a:endParaRPr lang="en-US" sz="1600" kern="0" dirty="0"/>
          </a:p>
          <a:p>
            <a:r>
              <a:rPr lang="en-US" sz="1600" kern="0" dirty="0" smtClean="0"/>
              <a:t>Complimentary</a:t>
            </a:r>
          </a:p>
          <a:p>
            <a:r>
              <a:rPr lang="en-US" sz="1600" kern="0" dirty="0" smtClean="0"/>
              <a:t>Fit for Purpose</a:t>
            </a:r>
          </a:p>
          <a:p>
            <a:r>
              <a:rPr lang="en-US" sz="1600" kern="0" dirty="0" smtClean="0"/>
              <a:t>Results-based</a:t>
            </a:r>
          </a:p>
          <a:p>
            <a:r>
              <a:rPr lang="en-US" sz="1600" kern="0" dirty="0" smtClean="0"/>
              <a:t>Simple yet sufficient</a:t>
            </a:r>
          </a:p>
          <a:p>
            <a:r>
              <a:rPr lang="en-US" sz="1600" kern="0" dirty="0" smtClean="0"/>
              <a:t>Distinguish performance and capabilities</a:t>
            </a:r>
          </a:p>
          <a:p>
            <a:r>
              <a:rPr lang="en-US" sz="1600" kern="0" dirty="0" smtClean="0"/>
              <a:t>Powers and functions focused</a:t>
            </a:r>
          </a:p>
          <a:p>
            <a:r>
              <a:rPr lang="en-US" sz="1600" kern="0" dirty="0" smtClean="0"/>
              <a:t>Triangulation and balanced</a:t>
            </a:r>
          </a:p>
          <a:p>
            <a:r>
              <a:rPr lang="en-US" sz="1600" kern="0" dirty="0" smtClean="0"/>
              <a:t>International alignment</a:t>
            </a:r>
          </a:p>
          <a:p>
            <a:r>
              <a:rPr lang="en-US" sz="1600" kern="0" dirty="0" smtClean="0"/>
              <a:t>Reciprocation</a:t>
            </a:r>
          </a:p>
          <a:p>
            <a:r>
              <a:rPr lang="en-US" sz="1600" kern="0" dirty="0" smtClean="0"/>
              <a:t>Open and transparent</a:t>
            </a:r>
          </a:p>
          <a:p>
            <a:r>
              <a:rPr lang="en-US" sz="1600" kern="0" dirty="0" smtClean="0"/>
              <a:t>Collection at most appropriate scale</a:t>
            </a:r>
          </a:p>
        </p:txBody>
      </p:sp>
      <p:sp>
        <p:nvSpPr>
          <p:cNvPr id="12" name="Content Placeholder 2"/>
          <p:cNvSpPr txBox="1">
            <a:spLocks/>
          </p:cNvSpPr>
          <p:nvPr/>
        </p:nvSpPr>
        <p:spPr bwMode="auto">
          <a:xfrm>
            <a:off x="6660231" y="1295399"/>
            <a:ext cx="2160240" cy="55179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chemeClr val="tx1"/>
                </a:solidFill>
                <a:latin typeface="+mn-lt"/>
                <a:ea typeface="+mn-ea"/>
                <a:cs typeface="Osaka"/>
              </a:defRPr>
            </a:lvl1pPr>
            <a:lvl2pPr marL="742950" indent="-285750" algn="l" rtl="0" eaLnBrk="0" fontAlgn="base" hangingPunct="0">
              <a:spcBef>
                <a:spcPct val="20000"/>
              </a:spcBef>
              <a:spcAft>
                <a:spcPct val="0"/>
              </a:spcAft>
              <a:buChar char="–"/>
              <a:defRPr sz="2000">
                <a:solidFill>
                  <a:schemeClr val="tx1"/>
                </a:solidFill>
                <a:latin typeface="+mn-lt"/>
                <a:ea typeface="+mn-ea"/>
                <a:cs typeface="Osaka"/>
              </a:defRPr>
            </a:lvl2pPr>
            <a:lvl3pPr marL="1143000" indent="-228600" algn="l" rtl="0" eaLnBrk="0" fontAlgn="base" hangingPunct="0">
              <a:spcBef>
                <a:spcPct val="20000"/>
              </a:spcBef>
              <a:spcAft>
                <a:spcPct val="0"/>
              </a:spcAft>
              <a:buChar char="•"/>
              <a:defRPr sz="2000">
                <a:solidFill>
                  <a:schemeClr val="tx1"/>
                </a:solidFill>
                <a:latin typeface="+mn-lt"/>
                <a:ea typeface="+mn-ea"/>
                <a:cs typeface="Osaka"/>
              </a:defRPr>
            </a:lvl3pPr>
            <a:lvl4pPr marL="1600200" indent="-228600" algn="l" rtl="0" eaLnBrk="0" fontAlgn="base" hangingPunct="0">
              <a:spcBef>
                <a:spcPct val="20000"/>
              </a:spcBef>
              <a:spcAft>
                <a:spcPct val="0"/>
              </a:spcAft>
              <a:buChar char="–"/>
              <a:defRPr sz="2000">
                <a:solidFill>
                  <a:schemeClr val="tx1"/>
                </a:solidFill>
                <a:latin typeface="+mn-lt"/>
                <a:ea typeface="+mn-ea"/>
                <a:cs typeface="Osaka"/>
              </a:defRPr>
            </a:lvl4pPr>
            <a:lvl5pPr marL="2057400" indent="-228600" algn="l" rtl="0" eaLnBrk="0" fontAlgn="base" hangingPunct="0">
              <a:spcBef>
                <a:spcPct val="20000"/>
              </a:spcBef>
              <a:spcAft>
                <a:spcPct val="0"/>
              </a:spcAft>
              <a:buChar char="»"/>
              <a:defRPr sz="2000">
                <a:solidFill>
                  <a:schemeClr val="tx1"/>
                </a:solidFill>
                <a:latin typeface="+mn-lt"/>
                <a:ea typeface="+mn-ea"/>
                <a:cs typeface="Osak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None/>
            </a:pPr>
            <a:r>
              <a:rPr lang="en-US" b="1" kern="0" dirty="0" smtClean="0"/>
              <a:t>Criteria</a:t>
            </a:r>
          </a:p>
          <a:p>
            <a:pPr marL="0" indent="0">
              <a:buNone/>
            </a:pPr>
            <a:endParaRPr lang="en-US" sz="1600" kern="0" dirty="0" smtClean="0"/>
          </a:p>
          <a:p>
            <a:r>
              <a:rPr lang="en-US" sz="1600" kern="0" dirty="0" smtClean="0"/>
              <a:t>Precise definition</a:t>
            </a:r>
          </a:p>
          <a:p>
            <a:r>
              <a:rPr lang="en-US" sz="1600" kern="0" dirty="0" smtClean="0"/>
              <a:t>Verifiable</a:t>
            </a:r>
          </a:p>
          <a:p>
            <a:r>
              <a:rPr lang="en-US" sz="1600" kern="0" dirty="0" smtClean="0"/>
              <a:t>Cost-effective</a:t>
            </a:r>
          </a:p>
          <a:p>
            <a:r>
              <a:rPr lang="en-US" sz="1600" kern="0" dirty="0" smtClean="0"/>
              <a:t>Relevant</a:t>
            </a:r>
          </a:p>
          <a:p>
            <a:r>
              <a:rPr lang="en-US" sz="1600" kern="0" dirty="0" smtClean="0"/>
              <a:t>Accurate</a:t>
            </a:r>
          </a:p>
          <a:p>
            <a:r>
              <a:rPr lang="en-US" sz="1600" kern="0" dirty="0" smtClean="0"/>
              <a:t>Timeliness</a:t>
            </a:r>
          </a:p>
          <a:p>
            <a:r>
              <a:rPr lang="en-US" sz="1600" kern="0" dirty="0" smtClean="0"/>
              <a:t>Comparable</a:t>
            </a:r>
            <a:endParaRPr lang="en-US" sz="1600" kern="0" dirty="0"/>
          </a:p>
        </p:txBody>
      </p:sp>
      <p:graphicFrame>
        <p:nvGraphicFramePr>
          <p:cNvPr id="8" name="Diagram 7"/>
          <p:cNvGraphicFramePr/>
          <p:nvPr>
            <p:extLst/>
          </p:nvPr>
        </p:nvGraphicFramePr>
        <p:xfrm>
          <a:off x="-972616" y="1987742"/>
          <a:ext cx="5411416" cy="3559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Diamond 9"/>
          <p:cNvSpPr/>
          <p:nvPr/>
        </p:nvSpPr>
        <p:spPr>
          <a:xfrm>
            <a:off x="-57058" y="1987742"/>
            <a:ext cx="1757375" cy="3397853"/>
          </a:xfrm>
          <a:prstGeom prst="diamond">
            <a:avLst/>
          </a:prstGeom>
          <a:solidFill>
            <a:srgbClr val="DD1C1C">
              <a:alpha val="52157"/>
            </a:srgbClr>
          </a:solidFill>
          <a:ln>
            <a:solidFill>
              <a:schemeClr val="accent3">
                <a:shade val="50000"/>
                <a:alpha val="20000"/>
              </a:schemeClr>
            </a:solidFill>
          </a:ln>
        </p:spPr>
        <p:style>
          <a:lnRef idx="2">
            <a:schemeClr val="accent3">
              <a:shade val="50000"/>
            </a:schemeClr>
          </a:lnRef>
          <a:fillRef idx="1">
            <a:schemeClr val="accent3"/>
          </a:fillRef>
          <a:effectRef idx="0">
            <a:schemeClr val="accent3"/>
          </a:effectRef>
          <a:fontRef idx="minor">
            <a:schemeClr val="lt1"/>
          </a:fontRef>
        </p:style>
        <p:txBody>
          <a:bodyPr lIns="91435" tIns="45718" rIns="91435" bIns="45718" spcCol="0" rtlCol="0" anchor="ctr"/>
          <a:lstStyle/>
          <a:p>
            <a:pPr algn="ctr"/>
            <a:r>
              <a:rPr lang="en-US" sz="1200" dirty="0">
                <a:solidFill>
                  <a:srgbClr val="000029"/>
                </a:solidFill>
              </a:rPr>
              <a:t>Reporting Reform Project</a:t>
            </a:r>
          </a:p>
        </p:txBody>
      </p:sp>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3611615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
            <a:ext cx="9144000" cy="6858000"/>
          </a:xfrm>
          <a:prstGeom prst="rect">
            <a:avLst/>
          </a:prstGeom>
        </p:spPr>
      </p:pic>
      <p:sp>
        <p:nvSpPr>
          <p:cNvPr id="3" name="TextBox 2"/>
          <p:cNvSpPr txBox="1"/>
          <p:nvPr/>
        </p:nvSpPr>
        <p:spPr>
          <a:xfrm>
            <a:off x="457200" y="313491"/>
            <a:ext cx="7185572" cy="830997"/>
          </a:xfrm>
          <a:prstGeom prst="rect">
            <a:avLst/>
          </a:prstGeom>
          <a:noFill/>
        </p:spPr>
        <p:txBody>
          <a:bodyPr wrap="square" rtlCol="0">
            <a:spAutoFit/>
          </a:bodyPr>
          <a:lstStyle/>
          <a:p>
            <a:r>
              <a:rPr lang="en-ZA" sz="2400" b="1" dirty="0" smtClean="0">
                <a:latin typeface="Arial" panose="020B0604020202020204" pitchFamily="34" charset="0"/>
                <a:cs typeface="Arial" panose="020B0604020202020204" pitchFamily="34" charset="0"/>
              </a:rPr>
              <a:t> Through that process new set of KPIs were developed</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457200" y="1981200"/>
            <a:ext cx="7010400" cy="6340197"/>
          </a:xfrm>
          <a:prstGeom prst="rect">
            <a:avLst/>
          </a:prstGeom>
          <a:noFill/>
        </p:spPr>
        <p:txBody>
          <a:bodyPr wrap="square" rtlCol="0">
            <a:spAutoFit/>
          </a:bodyPr>
          <a:lstStyle/>
          <a:p>
            <a:pPr algn="just">
              <a:lnSpc>
                <a:spcPct val="150000"/>
              </a:lnSpc>
            </a:pPr>
            <a:r>
              <a:rPr lang="en-US" sz="2400" dirty="0"/>
              <a:t>The new set of indicators for metropolitan municipalities has therefore integrated different sets of indicators, namely those of the various sector departments, the Integrated Urban Development Framework (IUDF), Cities Support </a:t>
            </a:r>
            <a:r>
              <a:rPr lang="en-US" sz="2400" dirty="0" err="1"/>
              <a:t>Programme</a:t>
            </a:r>
            <a:r>
              <a:rPr lang="en-US" sz="2400" dirty="0"/>
              <a:t> (CSP), New Urban Agenda, SDG and the Back to Basics </a:t>
            </a:r>
            <a:r>
              <a:rPr lang="en-US" sz="2400" dirty="0" err="1"/>
              <a:t>Programme</a:t>
            </a:r>
            <a:r>
              <a:rPr lang="en-US" sz="2400" dirty="0"/>
              <a:t> for local government. </a:t>
            </a:r>
            <a:endParaRPr lang="en-US" sz="2400" b="1" dirty="0">
              <a:cs typeface="Arial" panose="020B0604020202020204" pitchFamily="34" charset="0"/>
            </a:endParaRPr>
          </a:p>
          <a:p>
            <a:endParaRPr lang="en-US" sz="1400" b="1" dirty="0" smtClean="0">
              <a:latin typeface="Arial" panose="020B0604020202020204" pitchFamily="34" charset="0"/>
              <a:cs typeface="Arial" panose="020B0604020202020204" pitchFamily="34" charset="0"/>
            </a:endParaRPr>
          </a:p>
          <a:p>
            <a:endParaRPr lang="en-US" sz="1400" b="1" dirty="0" smtClean="0"/>
          </a:p>
          <a:p>
            <a:endParaRPr lang="en-US" sz="1400" b="1" dirty="0"/>
          </a:p>
          <a:p>
            <a:pPr marL="285750" indent="-285750">
              <a:buFont typeface="Wingdings" panose="05000000000000000000" pitchFamily="2" charset="2"/>
              <a:buChar char="Ø"/>
            </a:pPr>
            <a:endParaRPr lang="en-ZA" sz="1400" b="1" dirty="0"/>
          </a:p>
          <a:p>
            <a:pPr marL="285750" indent="-285750">
              <a:buFont typeface="Wingdings" panose="05000000000000000000" pitchFamily="2" charset="2"/>
              <a:buChar char="Ø"/>
            </a:pPr>
            <a:endParaRPr lang="en-US" sz="1400" b="1" dirty="0" smtClean="0"/>
          </a:p>
          <a:p>
            <a:endParaRPr lang="en-US" sz="1400" b="1" dirty="0"/>
          </a:p>
          <a:p>
            <a:endParaRPr lang="en-US" sz="1400" b="1" dirty="0"/>
          </a:p>
          <a:p>
            <a:r>
              <a:rPr lang="en-US" sz="1400" b="1" dirty="0" smtClean="0"/>
              <a:t> </a:t>
            </a:r>
          </a:p>
          <a:p>
            <a:pPr marL="342900" indent="-342900">
              <a:buAutoNum type="arabicPeriod" startAt="2"/>
            </a:pPr>
            <a:endParaRPr lang="en-ZA" sz="1400" b="1" dirty="0">
              <a:latin typeface="Arial" panose="020B0604020202020204" pitchFamily="34" charset="0"/>
              <a:cs typeface="Arial" panose="020B0604020202020204" pitchFamily="34" charset="0"/>
            </a:endParaRPr>
          </a:p>
          <a:p>
            <a:endParaRPr lang="en-ZA" sz="1400" dirty="0" smtClean="0">
              <a:solidFill>
                <a:schemeClr val="tx1">
                  <a:lumMod val="65000"/>
                  <a:lumOff val="35000"/>
                </a:schemeClr>
              </a:solidFill>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2419528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
            <a:ext cx="9144000" cy="6858000"/>
          </a:xfrm>
          <a:prstGeom prst="rect">
            <a:avLst/>
          </a:prstGeom>
        </p:spPr>
      </p:pic>
      <p:sp>
        <p:nvSpPr>
          <p:cNvPr id="3" name="TextBox 2"/>
          <p:cNvSpPr txBox="1"/>
          <p:nvPr/>
        </p:nvSpPr>
        <p:spPr>
          <a:xfrm>
            <a:off x="457200" y="313491"/>
            <a:ext cx="7185572" cy="830997"/>
          </a:xfrm>
          <a:prstGeom prst="rect">
            <a:avLst/>
          </a:prstGeom>
          <a:noFill/>
        </p:spPr>
        <p:txBody>
          <a:bodyPr wrap="square" rtlCol="0">
            <a:spAutoFit/>
          </a:bodyPr>
          <a:lstStyle/>
          <a:p>
            <a:r>
              <a:rPr lang="en-ZA" sz="2400" b="1" dirty="0" smtClean="0">
                <a:latin typeface="Arial" panose="020B0604020202020204" pitchFamily="34" charset="0"/>
                <a:cs typeface="Arial" panose="020B0604020202020204" pitchFamily="34" charset="0"/>
              </a:rPr>
              <a:t> </a:t>
            </a:r>
            <a:r>
              <a:rPr lang="en-US" sz="2400" b="1" dirty="0"/>
              <a:t>Functional Performance Indicators (Outcomes and Outputs level) </a:t>
            </a:r>
            <a:endParaRPr lang="en-US" sz="2400" dirty="0"/>
          </a:p>
        </p:txBody>
      </p:sp>
      <p:sp>
        <p:nvSpPr>
          <p:cNvPr id="5" name="TextBox 4"/>
          <p:cNvSpPr txBox="1"/>
          <p:nvPr/>
        </p:nvSpPr>
        <p:spPr>
          <a:xfrm>
            <a:off x="457200" y="1066800"/>
            <a:ext cx="8458200" cy="5632311"/>
          </a:xfrm>
          <a:prstGeom prst="rect">
            <a:avLst/>
          </a:prstGeom>
          <a:noFill/>
        </p:spPr>
        <p:txBody>
          <a:bodyPr wrap="square" rtlCol="0">
            <a:spAutoFit/>
          </a:bodyPr>
          <a:lstStyle/>
          <a:p>
            <a:pPr algn="just">
              <a:lnSpc>
                <a:spcPct val="150000"/>
              </a:lnSpc>
            </a:pPr>
            <a:r>
              <a:rPr lang="en-US" sz="2400" dirty="0" smtClean="0"/>
              <a:t>The focus during the </a:t>
            </a:r>
            <a:r>
              <a:rPr lang="en-US" sz="2400" dirty="0"/>
              <a:t>work of the reporting reforms project has been </a:t>
            </a:r>
            <a:r>
              <a:rPr lang="en-US" sz="2400" dirty="0" smtClean="0"/>
              <a:t>on the </a:t>
            </a:r>
            <a:r>
              <a:rPr lang="en-US" sz="2400" dirty="0"/>
              <a:t>following municipal functions which have informed the development of a set of indicators: </a:t>
            </a:r>
          </a:p>
          <a:p>
            <a:pPr algn="just">
              <a:lnSpc>
                <a:spcPct val="150000"/>
              </a:lnSpc>
            </a:pPr>
            <a:r>
              <a:rPr lang="en-US" sz="2400" dirty="0"/>
              <a:t>• Water and sanitation; </a:t>
            </a:r>
          </a:p>
          <a:p>
            <a:pPr algn="just">
              <a:lnSpc>
                <a:spcPct val="150000"/>
              </a:lnSpc>
            </a:pPr>
            <a:r>
              <a:rPr lang="en-US" sz="2400" dirty="0"/>
              <a:t>• Electricity and energy; </a:t>
            </a:r>
          </a:p>
          <a:p>
            <a:pPr algn="just">
              <a:lnSpc>
                <a:spcPct val="150000"/>
              </a:lnSpc>
            </a:pPr>
            <a:r>
              <a:rPr lang="en-US" sz="2400" dirty="0"/>
              <a:t>• Housing and community facilities; </a:t>
            </a:r>
          </a:p>
          <a:p>
            <a:pPr algn="just">
              <a:lnSpc>
                <a:spcPct val="150000"/>
              </a:lnSpc>
            </a:pPr>
            <a:r>
              <a:rPr lang="en-US" sz="2400" dirty="0"/>
              <a:t>• Roads and transport; </a:t>
            </a:r>
          </a:p>
          <a:p>
            <a:pPr algn="just">
              <a:lnSpc>
                <a:spcPct val="150000"/>
              </a:lnSpc>
            </a:pPr>
            <a:r>
              <a:rPr lang="en-US" sz="2400" dirty="0"/>
              <a:t>• Environment and waste management; </a:t>
            </a:r>
          </a:p>
          <a:p>
            <a:pPr algn="just">
              <a:lnSpc>
                <a:spcPct val="150000"/>
              </a:lnSpc>
            </a:pPr>
            <a:r>
              <a:rPr lang="en-US" sz="2400" dirty="0"/>
              <a:t>• Fire and emergency services and </a:t>
            </a:r>
          </a:p>
          <a:p>
            <a:pPr algn="just">
              <a:lnSpc>
                <a:spcPct val="150000"/>
              </a:lnSpc>
            </a:pPr>
            <a:r>
              <a:rPr lang="en-US" sz="2400" dirty="0"/>
              <a:t>• Governance. </a:t>
            </a:r>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24769428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
            <a:ext cx="9144000" cy="6858000"/>
          </a:xfrm>
          <a:prstGeom prst="rect">
            <a:avLst/>
          </a:prstGeom>
        </p:spPr>
      </p:pic>
      <p:sp>
        <p:nvSpPr>
          <p:cNvPr id="3" name="TextBox 2"/>
          <p:cNvSpPr txBox="1"/>
          <p:nvPr/>
        </p:nvSpPr>
        <p:spPr>
          <a:xfrm>
            <a:off x="457200" y="313491"/>
            <a:ext cx="7185572" cy="584775"/>
          </a:xfrm>
          <a:prstGeom prst="rect">
            <a:avLst/>
          </a:prstGeom>
          <a:noFill/>
        </p:spPr>
        <p:txBody>
          <a:bodyPr wrap="square" rtlCol="0">
            <a:spAutoFit/>
          </a:bodyPr>
          <a:lstStyle/>
          <a:p>
            <a:r>
              <a:rPr lang="en-US" sz="3200" b="1" dirty="0" smtClean="0"/>
              <a:t>Common City </a:t>
            </a:r>
            <a:r>
              <a:rPr lang="en-US" sz="3200" b="1" dirty="0"/>
              <a:t>Transformation Outcomes </a:t>
            </a:r>
            <a:endParaRPr lang="en-ZA" sz="3200" b="1" dirty="0">
              <a:latin typeface="Arial" panose="020B0604020202020204" pitchFamily="34" charset="0"/>
              <a:cs typeface="Arial" panose="020B0604020202020204" pitchFamily="34" charset="0"/>
            </a:endParaRPr>
          </a:p>
        </p:txBody>
      </p:sp>
      <p:sp>
        <p:nvSpPr>
          <p:cNvPr id="5" name="TextBox 4"/>
          <p:cNvSpPr txBox="1"/>
          <p:nvPr/>
        </p:nvSpPr>
        <p:spPr>
          <a:xfrm>
            <a:off x="457200" y="1544121"/>
            <a:ext cx="8686800" cy="5693866"/>
          </a:xfrm>
          <a:prstGeom prst="rect">
            <a:avLst/>
          </a:prstGeom>
          <a:noFill/>
        </p:spPr>
        <p:txBody>
          <a:bodyPr wrap="square" rtlCol="0">
            <a:spAutoFit/>
          </a:bodyPr>
          <a:lstStyle/>
          <a:p>
            <a:pPr>
              <a:lnSpc>
                <a:spcPct val="150000"/>
              </a:lnSpc>
            </a:pPr>
            <a:r>
              <a:rPr lang="en-US" sz="2800" dirty="0"/>
              <a:t>T</a:t>
            </a:r>
            <a:r>
              <a:rPr lang="en-US" sz="2800" dirty="0" smtClean="0"/>
              <a:t>he </a:t>
            </a:r>
            <a:r>
              <a:rPr lang="en-US" sz="2800" dirty="0"/>
              <a:t>reporting reform process identified a common set of city transformational outcomes viewed through a spatial </a:t>
            </a:r>
            <a:r>
              <a:rPr lang="en-US" sz="2800" dirty="0" smtClean="0"/>
              <a:t>lens</a:t>
            </a:r>
            <a:r>
              <a:rPr lang="en-US" sz="2800" dirty="0"/>
              <a:t> </a:t>
            </a:r>
            <a:r>
              <a:rPr lang="en-US" sz="2800" dirty="0" smtClean="0"/>
              <a:t>which includes: </a:t>
            </a:r>
            <a:endParaRPr lang="en-US" sz="2800" dirty="0"/>
          </a:p>
          <a:p>
            <a:pPr>
              <a:lnSpc>
                <a:spcPct val="150000"/>
              </a:lnSpc>
            </a:pPr>
            <a:r>
              <a:rPr lang="en-US" sz="2800" dirty="0"/>
              <a:t>• Targeted investments in integration zones; </a:t>
            </a:r>
          </a:p>
          <a:p>
            <a:pPr>
              <a:lnSpc>
                <a:spcPct val="150000"/>
              </a:lnSpc>
            </a:pPr>
            <a:r>
              <a:rPr lang="en-US" sz="2800" dirty="0"/>
              <a:t>• Reduction in urban sprawl; </a:t>
            </a:r>
          </a:p>
          <a:p>
            <a:pPr>
              <a:lnSpc>
                <a:spcPct val="150000"/>
              </a:lnSpc>
            </a:pPr>
            <a:r>
              <a:rPr lang="en-US" sz="2800" dirty="0"/>
              <a:t>• New housing options with social diversity; and </a:t>
            </a:r>
          </a:p>
          <a:p>
            <a:pPr>
              <a:lnSpc>
                <a:spcPct val="150000"/>
              </a:lnSpc>
            </a:pPr>
            <a:r>
              <a:rPr lang="en-US" sz="2800" dirty="0"/>
              <a:t>• Affordable and efficient public transport services. </a:t>
            </a:r>
          </a:p>
          <a:p>
            <a:endParaRPr lang="en-US" sz="1400" b="1" dirty="0" smtClean="0">
              <a:latin typeface="Arial" panose="020B0604020202020204" pitchFamily="34" charset="0"/>
              <a:cs typeface="Arial" panose="020B0604020202020204" pitchFamily="34" charset="0"/>
            </a:endParaRPr>
          </a:p>
          <a:p>
            <a:endParaRPr lang="en-US" sz="1400" b="1" dirty="0" smtClean="0"/>
          </a:p>
          <a:p>
            <a:pPr marL="342900" indent="-342900">
              <a:buAutoNum type="arabicPeriod" startAt="2"/>
            </a:pPr>
            <a:endParaRPr lang="en-ZA" sz="1400" b="1" dirty="0">
              <a:latin typeface="Arial" panose="020B0604020202020204" pitchFamily="34" charset="0"/>
              <a:cs typeface="Arial" panose="020B0604020202020204" pitchFamily="34" charset="0"/>
            </a:endParaRPr>
          </a:p>
          <a:p>
            <a:endParaRPr lang="en-ZA" sz="1400" dirty="0" smtClean="0">
              <a:solidFill>
                <a:schemeClr val="tx1">
                  <a:lumMod val="65000"/>
                  <a:lumOff val="35000"/>
                </a:schemeClr>
              </a:solidFill>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3287648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txBody>
          <a:bodyPr/>
          <a:lstStyle/>
          <a:p>
            <a:r>
              <a:rPr lang="en-US" sz="3600" dirty="0" smtClean="0"/>
              <a:t>Phased Implementation</a:t>
            </a:r>
            <a:endParaRPr lang="en-US" sz="3600" dirty="0"/>
          </a:p>
        </p:txBody>
      </p:sp>
      <p:graphicFrame>
        <p:nvGraphicFramePr>
          <p:cNvPr id="6" name="Table 5"/>
          <p:cNvGraphicFramePr>
            <a:graphicFrameLocks noGrp="1"/>
          </p:cNvGraphicFramePr>
          <p:nvPr>
            <p:extLst/>
          </p:nvPr>
        </p:nvGraphicFramePr>
        <p:xfrm>
          <a:off x="395536" y="1340768"/>
          <a:ext cx="8605620" cy="1986677"/>
        </p:xfrm>
        <a:graphic>
          <a:graphicData uri="http://schemas.openxmlformats.org/drawingml/2006/table">
            <a:tbl>
              <a:tblPr firstRow="1" firstCol="1" bandRow="1">
                <a:tableStyleId>{2D5ABB26-0587-4C30-8999-92F81FD0307C}</a:tableStyleId>
              </a:tblPr>
              <a:tblGrid>
                <a:gridCol w="870959">
                  <a:extLst>
                    <a:ext uri="{9D8B030D-6E8A-4147-A177-3AD203B41FA5}">
                      <a16:colId xmlns:a16="http://schemas.microsoft.com/office/drawing/2014/main" val="20000"/>
                    </a:ext>
                  </a:extLst>
                </a:gridCol>
                <a:gridCol w="7734661">
                  <a:extLst>
                    <a:ext uri="{9D8B030D-6E8A-4147-A177-3AD203B41FA5}">
                      <a16:colId xmlns:a16="http://schemas.microsoft.com/office/drawing/2014/main" val="20001"/>
                    </a:ext>
                  </a:extLst>
                </a:gridCol>
              </a:tblGrid>
              <a:tr h="370939">
                <a:tc>
                  <a:txBody>
                    <a:bodyPr/>
                    <a:lstStyle/>
                    <a:p>
                      <a:pPr algn="just">
                        <a:spcAft>
                          <a:spcPts val="0"/>
                        </a:spcAft>
                      </a:pPr>
                      <a:r>
                        <a:rPr lang="en-GB" sz="1100" dirty="0">
                          <a:solidFill>
                            <a:schemeClr val="bg1"/>
                          </a:solidFill>
                          <a:effectLst/>
                        </a:rPr>
                        <a:t>Tier 1</a:t>
                      </a:r>
                      <a:endParaRPr lang="en-US" sz="1100" dirty="0">
                        <a:solidFill>
                          <a:schemeClr val="bg1"/>
                        </a:solidFill>
                        <a:effectLst/>
                        <a:latin typeface="Arial" charset="0"/>
                        <a:ea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just">
                        <a:spcAft>
                          <a:spcPts val="0"/>
                        </a:spcAft>
                      </a:pPr>
                      <a:r>
                        <a:rPr lang="en-GB" sz="1100" dirty="0">
                          <a:solidFill>
                            <a:schemeClr val="bg1"/>
                          </a:solidFill>
                          <a:effectLst/>
                        </a:rPr>
                        <a:t>Indicator conceptually clear, established methodology and standards available and data regularly produced.</a:t>
                      </a:r>
                      <a:endParaRPr lang="en-US" sz="1100" dirty="0">
                        <a:solidFill>
                          <a:schemeClr val="bg1"/>
                        </a:solidFill>
                        <a:effectLst/>
                        <a:latin typeface="Arial" charset="0"/>
                        <a:ea typeface="Times New Roman"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0"/>
                  </a:ext>
                </a:extLst>
              </a:tr>
              <a:tr h="556409">
                <a:tc>
                  <a:txBody>
                    <a:bodyPr/>
                    <a:lstStyle/>
                    <a:p>
                      <a:pPr algn="just">
                        <a:spcAft>
                          <a:spcPts val="0"/>
                        </a:spcAft>
                      </a:pPr>
                      <a:r>
                        <a:rPr lang="en-GB" sz="1100">
                          <a:solidFill>
                            <a:schemeClr val="bg1"/>
                          </a:solidFill>
                          <a:effectLst/>
                        </a:rPr>
                        <a:t>Tier 2</a:t>
                      </a:r>
                      <a:endParaRPr lang="en-US" sz="1100">
                        <a:solidFill>
                          <a:schemeClr val="bg1"/>
                        </a:solidFill>
                        <a:effectLst/>
                        <a:latin typeface="Arial" charset="0"/>
                        <a:ea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just">
                        <a:spcAft>
                          <a:spcPts val="0"/>
                        </a:spcAft>
                      </a:pPr>
                      <a:r>
                        <a:rPr lang="en-GB" sz="1100">
                          <a:solidFill>
                            <a:schemeClr val="bg1"/>
                          </a:solidFill>
                          <a:effectLst/>
                        </a:rPr>
                        <a:t>Indicator conceptually clear, established methodologies and some standards but there is variability in interpretation and systems available to support. Data are not yet regularly produced across all stakeholders.</a:t>
                      </a:r>
                      <a:endParaRPr lang="en-US" sz="1100">
                        <a:solidFill>
                          <a:schemeClr val="bg1"/>
                        </a:solidFill>
                        <a:effectLst/>
                        <a:latin typeface="Arial" charset="0"/>
                        <a:ea typeface="Times New Roman"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1"/>
                  </a:ext>
                </a:extLst>
              </a:tr>
              <a:tr h="370939">
                <a:tc>
                  <a:txBody>
                    <a:bodyPr/>
                    <a:lstStyle/>
                    <a:p>
                      <a:pPr algn="just">
                        <a:spcAft>
                          <a:spcPts val="0"/>
                        </a:spcAft>
                      </a:pPr>
                      <a:r>
                        <a:rPr lang="en-GB" sz="1100" dirty="0">
                          <a:solidFill>
                            <a:schemeClr val="bg1"/>
                          </a:solidFill>
                          <a:effectLst/>
                        </a:rPr>
                        <a:t>Tier 3</a:t>
                      </a:r>
                      <a:endParaRPr lang="en-US" sz="1100" dirty="0">
                        <a:solidFill>
                          <a:schemeClr val="bg1"/>
                        </a:solidFill>
                        <a:effectLst/>
                        <a:latin typeface="Arial" charset="0"/>
                        <a:ea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just">
                        <a:spcAft>
                          <a:spcPts val="0"/>
                        </a:spcAft>
                      </a:pPr>
                      <a:r>
                        <a:rPr lang="en-GB" sz="1100" dirty="0">
                          <a:solidFill>
                            <a:schemeClr val="bg1"/>
                          </a:solidFill>
                          <a:effectLst/>
                        </a:rPr>
                        <a:t>Indicator for which there is agreed conceptual value, but not yet a common established methodology and standards for data to be produced</a:t>
                      </a:r>
                      <a:r>
                        <a:rPr lang="en-GB" sz="1100" dirty="0" smtClean="0">
                          <a:solidFill>
                            <a:schemeClr val="bg1"/>
                          </a:solidFill>
                          <a:effectLst/>
                        </a:rPr>
                        <a:t>.</a:t>
                      </a:r>
                    </a:p>
                    <a:p>
                      <a:pPr algn="just">
                        <a:spcAft>
                          <a:spcPts val="0"/>
                        </a:spcAft>
                      </a:pPr>
                      <a:endParaRPr lang="en-US" sz="1100" dirty="0">
                        <a:solidFill>
                          <a:schemeClr val="bg1"/>
                        </a:solidFill>
                        <a:effectLst/>
                        <a:latin typeface="Arial" charset="0"/>
                        <a:ea typeface="Times New Roman"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2"/>
                  </a:ext>
                </a:extLst>
              </a:tr>
              <a:tr h="556409">
                <a:tc>
                  <a:txBody>
                    <a:bodyPr/>
                    <a:lstStyle/>
                    <a:p>
                      <a:pPr algn="just">
                        <a:spcAft>
                          <a:spcPts val="0"/>
                        </a:spcAft>
                      </a:pPr>
                      <a:r>
                        <a:rPr lang="en-GB" sz="1100" dirty="0">
                          <a:solidFill>
                            <a:schemeClr val="bg1"/>
                          </a:solidFill>
                          <a:effectLst/>
                        </a:rPr>
                        <a:t>Tier 4</a:t>
                      </a:r>
                      <a:endParaRPr lang="en-US" sz="1100" dirty="0">
                        <a:solidFill>
                          <a:schemeClr val="bg1"/>
                        </a:solidFill>
                        <a:effectLst/>
                        <a:latin typeface="Arial" charset="0"/>
                        <a:ea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just">
                        <a:spcAft>
                          <a:spcPts val="0"/>
                        </a:spcAft>
                      </a:pPr>
                      <a:r>
                        <a:rPr lang="en-GB" sz="1100" dirty="0">
                          <a:solidFill>
                            <a:schemeClr val="bg1"/>
                          </a:solidFill>
                          <a:effectLst/>
                        </a:rPr>
                        <a:t>Indicator for which there is an identified need, but not yet conceptual agreement between stakeholders and this is a placeholder for a future indicator.</a:t>
                      </a:r>
                      <a:endParaRPr lang="en-US" sz="1100" dirty="0">
                        <a:solidFill>
                          <a:schemeClr val="bg1"/>
                        </a:solidFill>
                        <a:effectLst/>
                        <a:latin typeface="Arial" charset="0"/>
                        <a:ea typeface="Times New Roman"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3"/>
                  </a:ext>
                </a:extLst>
              </a:tr>
            </a:tbl>
          </a:graphicData>
        </a:graphic>
      </p:graphicFrame>
      <p:graphicFrame>
        <p:nvGraphicFramePr>
          <p:cNvPr id="7" name="Table 6"/>
          <p:cNvGraphicFramePr>
            <a:graphicFrameLocks noGrp="1"/>
          </p:cNvGraphicFramePr>
          <p:nvPr>
            <p:extLst/>
          </p:nvPr>
        </p:nvGraphicFramePr>
        <p:xfrm>
          <a:off x="2202396" y="3429000"/>
          <a:ext cx="4097796" cy="2520279"/>
        </p:xfrm>
        <a:graphic>
          <a:graphicData uri="http://schemas.openxmlformats.org/drawingml/2006/table">
            <a:tbl>
              <a:tblPr firstRow="1" firstCol="1" bandRow="1">
                <a:tableStyleId>{7E9639D4-E3E2-4D34-9284-5A2195B3D0D7}</a:tableStyleId>
              </a:tblPr>
              <a:tblGrid>
                <a:gridCol w="2062172">
                  <a:extLst>
                    <a:ext uri="{9D8B030D-6E8A-4147-A177-3AD203B41FA5}">
                      <a16:colId xmlns:a16="http://schemas.microsoft.com/office/drawing/2014/main" val="20000"/>
                    </a:ext>
                  </a:extLst>
                </a:gridCol>
                <a:gridCol w="2035624">
                  <a:extLst>
                    <a:ext uri="{9D8B030D-6E8A-4147-A177-3AD203B41FA5}">
                      <a16:colId xmlns:a16="http://schemas.microsoft.com/office/drawing/2014/main" val="20001"/>
                    </a:ext>
                  </a:extLst>
                </a:gridCol>
              </a:tblGrid>
              <a:tr h="707447">
                <a:tc>
                  <a:txBody>
                    <a:bodyPr/>
                    <a:lstStyle/>
                    <a:p>
                      <a:pPr algn="ctr">
                        <a:spcAft>
                          <a:spcPts val="0"/>
                        </a:spcAft>
                      </a:pPr>
                      <a:r>
                        <a:rPr lang="en-ZA" sz="1200" dirty="0">
                          <a:effectLst/>
                        </a:rPr>
                        <a:t>Readiness</a:t>
                      </a:r>
                      <a:endParaRPr lang="en-US" sz="1100" dirty="0">
                        <a:effectLst/>
                        <a:latin typeface="Arial" charset="0"/>
                        <a:ea typeface="Times New Roman" charset="0"/>
                      </a:endParaRPr>
                    </a:p>
                  </a:txBody>
                  <a:tcPr marL="68580" marR="68580" marT="0" marB="0" anchor="ctr"/>
                </a:tc>
                <a:tc>
                  <a:txBody>
                    <a:bodyPr/>
                    <a:lstStyle/>
                    <a:p>
                      <a:pPr algn="ctr">
                        <a:spcAft>
                          <a:spcPts val="0"/>
                        </a:spcAft>
                      </a:pPr>
                      <a:r>
                        <a:rPr lang="en-ZA" sz="1200">
                          <a:effectLst/>
                        </a:rPr>
                        <a:t>No. of indicators</a:t>
                      </a:r>
                      <a:endParaRPr lang="en-US" sz="1100">
                        <a:effectLst/>
                        <a:latin typeface="Arial" charset="0"/>
                        <a:ea typeface="Times New Roman" charset="0"/>
                      </a:endParaRPr>
                    </a:p>
                  </a:txBody>
                  <a:tcPr marL="68580" marR="68580" marT="0" marB="0" anchor="ctr"/>
                </a:tc>
                <a:extLst>
                  <a:ext uri="{0D108BD9-81ED-4DB2-BD59-A6C34878D82A}">
                    <a16:rowId xmlns:a16="http://schemas.microsoft.com/office/drawing/2014/main" val="10000"/>
                  </a:ext>
                </a:extLst>
              </a:tr>
              <a:tr h="397940">
                <a:tc>
                  <a:txBody>
                    <a:bodyPr/>
                    <a:lstStyle/>
                    <a:p>
                      <a:pPr algn="ctr">
                        <a:spcAft>
                          <a:spcPts val="0"/>
                        </a:spcAft>
                      </a:pPr>
                      <a:r>
                        <a:rPr lang="en-ZA" sz="1200" dirty="0">
                          <a:solidFill>
                            <a:schemeClr val="bg1"/>
                          </a:solidFill>
                          <a:effectLst/>
                        </a:rPr>
                        <a:t>Tier 1</a:t>
                      </a:r>
                      <a:endParaRPr lang="en-US" sz="1100" dirty="0">
                        <a:solidFill>
                          <a:schemeClr val="bg1"/>
                        </a:solidFill>
                        <a:effectLst/>
                        <a:latin typeface="Arial" charset="0"/>
                        <a:ea typeface="Times New Roman" charset="0"/>
                      </a:endParaRPr>
                    </a:p>
                  </a:txBody>
                  <a:tcPr marL="68580" marR="68580" marT="0" marB="0" anchor="ctr">
                    <a:solidFill>
                      <a:srgbClr val="00B050"/>
                    </a:solidFill>
                  </a:tcPr>
                </a:tc>
                <a:tc>
                  <a:txBody>
                    <a:bodyPr/>
                    <a:lstStyle/>
                    <a:p>
                      <a:pPr algn="ctr">
                        <a:spcAft>
                          <a:spcPts val="0"/>
                        </a:spcAft>
                      </a:pPr>
                      <a:r>
                        <a:rPr lang="en-ZA" sz="1200" dirty="0">
                          <a:solidFill>
                            <a:schemeClr val="bg1"/>
                          </a:solidFill>
                          <a:effectLst/>
                        </a:rPr>
                        <a:t>60 +16</a:t>
                      </a:r>
                      <a:endParaRPr lang="en-US" sz="1100" dirty="0">
                        <a:solidFill>
                          <a:schemeClr val="bg1"/>
                        </a:solidFill>
                        <a:effectLst/>
                        <a:latin typeface="Arial" charset="0"/>
                        <a:ea typeface="Times New Roman" charset="0"/>
                      </a:endParaRPr>
                    </a:p>
                  </a:txBody>
                  <a:tcPr marL="68580" marR="68580" marT="0" marB="0" anchor="ctr">
                    <a:solidFill>
                      <a:srgbClr val="00B050"/>
                    </a:solidFill>
                  </a:tcPr>
                </a:tc>
                <a:extLst>
                  <a:ext uri="{0D108BD9-81ED-4DB2-BD59-A6C34878D82A}">
                    <a16:rowId xmlns:a16="http://schemas.microsoft.com/office/drawing/2014/main" val="10001"/>
                  </a:ext>
                </a:extLst>
              </a:tr>
              <a:tr h="353723">
                <a:tc>
                  <a:txBody>
                    <a:bodyPr/>
                    <a:lstStyle/>
                    <a:p>
                      <a:pPr algn="ctr">
                        <a:spcAft>
                          <a:spcPts val="0"/>
                        </a:spcAft>
                      </a:pPr>
                      <a:r>
                        <a:rPr lang="en-ZA" sz="1200">
                          <a:solidFill>
                            <a:schemeClr val="bg1"/>
                          </a:solidFill>
                          <a:effectLst/>
                        </a:rPr>
                        <a:t>Tier 2</a:t>
                      </a:r>
                      <a:endParaRPr lang="en-US" sz="1100">
                        <a:solidFill>
                          <a:schemeClr val="bg1"/>
                        </a:solidFill>
                        <a:effectLst/>
                        <a:latin typeface="Arial" charset="0"/>
                        <a:ea typeface="Times New Roman" charset="0"/>
                      </a:endParaRPr>
                    </a:p>
                  </a:txBody>
                  <a:tcPr marL="68580" marR="68580" marT="0" marB="0" anchor="ctr">
                    <a:solidFill>
                      <a:srgbClr val="00B050"/>
                    </a:solidFill>
                  </a:tcPr>
                </a:tc>
                <a:tc>
                  <a:txBody>
                    <a:bodyPr/>
                    <a:lstStyle/>
                    <a:p>
                      <a:pPr algn="ctr">
                        <a:spcAft>
                          <a:spcPts val="0"/>
                        </a:spcAft>
                      </a:pPr>
                      <a:r>
                        <a:rPr lang="en-ZA" sz="1200" dirty="0">
                          <a:solidFill>
                            <a:schemeClr val="bg1"/>
                          </a:solidFill>
                          <a:effectLst/>
                        </a:rPr>
                        <a:t>28</a:t>
                      </a:r>
                      <a:endParaRPr lang="en-US" sz="1100" dirty="0">
                        <a:solidFill>
                          <a:schemeClr val="bg1"/>
                        </a:solidFill>
                        <a:effectLst/>
                        <a:latin typeface="Arial" charset="0"/>
                        <a:ea typeface="Times New Roman" charset="0"/>
                      </a:endParaRPr>
                    </a:p>
                  </a:txBody>
                  <a:tcPr marL="68580" marR="68580" marT="0" marB="0" anchor="ctr">
                    <a:solidFill>
                      <a:srgbClr val="00B050"/>
                    </a:solidFill>
                  </a:tcPr>
                </a:tc>
                <a:extLst>
                  <a:ext uri="{0D108BD9-81ED-4DB2-BD59-A6C34878D82A}">
                    <a16:rowId xmlns:a16="http://schemas.microsoft.com/office/drawing/2014/main" val="10002"/>
                  </a:ext>
                </a:extLst>
              </a:tr>
              <a:tr h="353723">
                <a:tc>
                  <a:txBody>
                    <a:bodyPr/>
                    <a:lstStyle/>
                    <a:p>
                      <a:pPr algn="ctr">
                        <a:spcAft>
                          <a:spcPts val="0"/>
                        </a:spcAft>
                      </a:pPr>
                      <a:r>
                        <a:rPr lang="en-ZA" sz="1200" dirty="0">
                          <a:solidFill>
                            <a:schemeClr val="bg1"/>
                          </a:solidFill>
                          <a:effectLst/>
                        </a:rPr>
                        <a:t>Tier 3</a:t>
                      </a:r>
                      <a:endParaRPr lang="en-US" sz="1100" dirty="0">
                        <a:solidFill>
                          <a:schemeClr val="bg1"/>
                        </a:solidFill>
                        <a:effectLst/>
                        <a:latin typeface="Arial" charset="0"/>
                        <a:ea typeface="Times New Roman" charset="0"/>
                      </a:endParaRPr>
                    </a:p>
                  </a:txBody>
                  <a:tcPr marL="68580" marR="68580" marT="0" marB="0" anchor="ctr">
                    <a:solidFill>
                      <a:srgbClr val="FF0000"/>
                    </a:solidFill>
                  </a:tcPr>
                </a:tc>
                <a:tc>
                  <a:txBody>
                    <a:bodyPr/>
                    <a:lstStyle/>
                    <a:p>
                      <a:pPr algn="ctr">
                        <a:spcAft>
                          <a:spcPts val="0"/>
                        </a:spcAft>
                      </a:pPr>
                      <a:r>
                        <a:rPr lang="en-ZA" sz="1200">
                          <a:solidFill>
                            <a:schemeClr val="bg1"/>
                          </a:solidFill>
                          <a:effectLst/>
                        </a:rPr>
                        <a:t>30</a:t>
                      </a:r>
                      <a:endParaRPr lang="en-US" sz="1100">
                        <a:solidFill>
                          <a:schemeClr val="bg1"/>
                        </a:solidFill>
                        <a:effectLst/>
                        <a:latin typeface="Arial" charset="0"/>
                        <a:ea typeface="Times New Roman" charset="0"/>
                      </a:endParaRPr>
                    </a:p>
                  </a:txBody>
                  <a:tcPr marL="68580" marR="68580" marT="0" marB="0" anchor="ctr">
                    <a:solidFill>
                      <a:srgbClr val="FF0000"/>
                    </a:solidFill>
                  </a:tcPr>
                </a:tc>
                <a:extLst>
                  <a:ext uri="{0D108BD9-81ED-4DB2-BD59-A6C34878D82A}">
                    <a16:rowId xmlns:a16="http://schemas.microsoft.com/office/drawing/2014/main" val="10003"/>
                  </a:ext>
                </a:extLst>
              </a:tr>
              <a:tr h="353723">
                <a:tc>
                  <a:txBody>
                    <a:bodyPr/>
                    <a:lstStyle/>
                    <a:p>
                      <a:pPr algn="ctr">
                        <a:spcAft>
                          <a:spcPts val="0"/>
                        </a:spcAft>
                      </a:pPr>
                      <a:r>
                        <a:rPr lang="en-ZA" sz="1200" dirty="0">
                          <a:solidFill>
                            <a:schemeClr val="bg1"/>
                          </a:solidFill>
                          <a:effectLst/>
                        </a:rPr>
                        <a:t>Tier 4</a:t>
                      </a:r>
                      <a:endParaRPr lang="en-US" sz="1100" dirty="0">
                        <a:solidFill>
                          <a:schemeClr val="bg1"/>
                        </a:solidFill>
                        <a:effectLst/>
                        <a:latin typeface="Arial" charset="0"/>
                        <a:ea typeface="Times New Roman" charset="0"/>
                      </a:endParaRPr>
                    </a:p>
                  </a:txBody>
                  <a:tcPr marL="68580" marR="68580" marT="0" marB="0" anchor="ctr">
                    <a:solidFill>
                      <a:srgbClr val="FF0000"/>
                    </a:solidFill>
                  </a:tcPr>
                </a:tc>
                <a:tc>
                  <a:txBody>
                    <a:bodyPr/>
                    <a:lstStyle/>
                    <a:p>
                      <a:pPr algn="ctr">
                        <a:spcAft>
                          <a:spcPts val="0"/>
                        </a:spcAft>
                      </a:pPr>
                      <a:r>
                        <a:rPr lang="en-ZA" sz="1200" dirty="0">
                          <a:solidFill>
                            <a:schemeClr val="bg1"/>
                          </a:solidFill>
                          <a:effectLst/>
                        </a:rPr>
                        <a:t>4</a:t>
                      </a:r>
                      <a:endParaRPr lang="en-US" sz="1100" dirty="0">
                        <a:solidFill>
                          <a:schemeClr val="bg1"/>
                        </a:solidFill>
                        <a:effectLst/>
                        <a:latin typeface="Arial" charset="0"/>
                        <a:ea typeface="Times New Roman" charset="0"/>
                      </a:endParaRPr>
                    </a:p>
                  </a:txBody>
                  <a:tcPr marL="68580" marR="68580" marT="0" marB="0" anchor="ctr">
                    <a:solidFill>
                      <a:srgbClr val="FF0000"/>
                    </a:solidFill>
                  </a:tcPr>
                </a:tc>
                <a:extLst>
                  <a:ext uri="{0D108BD9-81ED-4DB2-BD59-A6C34878D82A}">
                    <a16:rowId xmlns:a16="http://schemas.microsoft.com/office/drawing/2014/main" val="10004"/>
                  </a:ext>
                </a:extLst>
              </a:tr>
              <a:tr h="353723">
                <a:tc>
                  <a:txBody>
                    <a:bodyPr/>
                    <a:lstStyle/>
                    <a:p>
                      <a:pPr algn="ctr">
                        <a:spcAft>
                          <a:spcPts val="0"/>
                        </a:spcAft>
                      </a:pPr>
                      <a:r>
                        <a:rPr lang="en-ZA" sz="1200" dirty="0">
                          <a:solidFill>
                            <a:schemeClr val="bg1"/>
                          </a:solidFill>
                          <a:effectLst/>
                        </a:rPr>
                        <a:t>Total</a:t>
                      </a:r>
                      <a:endParaRPr lang="en-US" sz="1100" dirty="0">
                        <a:solidFill>
                          <a:schemeClr val="bg1"/>
                        </a:solidFill>
                        <a:effectLst/>
                        <a:latin typeface="Arial" charset="0"/>
                        <a:ea typeface="Times New Roman" charset="0"/>
                      </a:endParaRPr>
                    </a:p>
                  </a:txBody>
                  <a:tcPr marL="68580" marR="68580" marT="0" marB="0" anchor="ctr">
                    <a:solidFill>
                      <a:schemeClr val="tx1"/>
                    </a:solidFill>
                  </a:tcPr>
                </a:tc>
                <a:tc>
                  <a:txBody>
                    <a:bodyPr/>
                    <a:lstStyle/>
                    <a:p>
                      <a:pPr algn="ctr">
                        <a:spcAft>
                          <a:spcPts val="0"/>
                        </a:spcAft>
                      </a:pPr>
                      <a:r>
                        <a:rPr lang="en-ZA" sz="1200" dirty="0">
                          <a:solidFill>
                            <a:schemeClr val="bg1"/>
                          </a:solidFill>
                          <a:effectLst/>
                        </a:rPr>
                        <a:t>122 + 16</a:t>
                      </a:r>
                      <a:endParaRPr lang="en-US" sz="1100" dirty="0">
                        <a:solidFill>
                          <a:schemeClr val="bg1"/>
                        </a:solidFill>
                        <a:effectLst/>
                        <a:latin typeface="Arial" charset="0"/>
                        <a:ea typeface="Times New Roman" charset="0"/>
                      </a:endParaRPr>
                    </a:p>
                  </a:txBody>
                  <a:tcPr marL="68580" marR="68580" marT="0" marB="0" anchor="ctr">
                    <a:solidFill>
                      <a:schemeClr val="tx1"/>
                    </a:solidFill>
                  </a:tcPr>
                </a:tc>
                <a:extLst>
                  <a:ext uri="{0D108BD9-81ED-4DB2-BD59-A6C34878D82A}">
                    <a16:rowId xmlns:a16="http://schemas.microsoft.com/office/drawing/2014/main" val="10005"/>
                  </a:ext>
                </a:extLst>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8386146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684A2-07C4-4742-91F0-6DEF228C030C}"/>
              </a:ext>
            </a:extLst>
          </p:cNvPr>
          <p:cNvSpPr>
            <a:spLocks noGrp="1"/>
          </p:cNvSpPr>
          <p:nvPr>
            <p:ph type="title"/>
          </p:nvPr>
        </p:nvSpPr>
        <p:spPr>
          <a:xfrm>
            <a:off x="0" y="0"/>
            <a:ext cx="9144000" cy="1124744"/>
          </a:xfrm>
        </p:spPr>
        <p:txBody>
          <a:bodyPr/>
          <a:lstStyle/>
          <a:p>
            <a:r>
              <a:rPr lang="en-ZA" sz="3600" dirty="0"/>
              <a:t>Indicator breakdown by readiness</a:t>
            </a:r>
          </a:p>
        </p:txBody>
      </p:sp>
      <p:graphicFrame>
        <p:nvGraphicFramePr>
          <p:cNvPr id="11" name="Content Placeholder 10">
            <a:extLst>
              <a:ext uri="{FF2B5EF4-FFF2-40B4-BE49-F238E27FC236}">
                <a16:creationId xmlns:a16="http://schemas.microsoft.com/office/drawing/2014/main" id="{402374AC-4200-4C1A-A877-94742AB97954}"/>
              </a:ext>
            </a:extLst>
          </p:cNvPr>
          <p:cNvGraphicFramePr>
            <a:graphicFrameLocks noGrp="1"/>
          </p:cNvGraphicFramePr>
          <p:nvPr>
            <p:ph sz="quarter" idx="12"/>
            <p:extLst/>
          </p:nvPr>
        </p:nvGraphicFramePr>
        <p:xfrm>
          <a:off x="152400" y="1488998"/>
          <a:ext cx="8848756" cy="3837160"/>
        </p:xfrm>
        <a:graphic>
          <a:graphicData uri="http://schemas.openxmlformats.org/drawingml/2006/table">
            <a:tbl>
              <a:tblPr>
                <a:tableStyleId>{C4B1156A-380E-4F78-BDF5-A606A8083BF9}</a:tableStyleId>
              </a:tblPr>
              <a:tblGrid>
                <a:gridCol w="4059560">
                  <a:extLst>
                    <a:ext uri="{9D8B030D-6E8A-4147-A177-3AD203B41FA5}">
                      <a16:colId xmlns:a16="http://schemas.microsoft.com/office/drawing/2014/main" val="3077772668"/>
                    </a:ext>
                  </a:extLst>
                </a:gridCol>
                <a:gridCol w="1008112">
                  <a:extLst>
                    <a:ext uri="{9D8B030D-6E8A-4147-A177-3AD203B41FA5}">
                      <a16:colId xmlns:a16="http://schemas.microsoft.com/office/drawing/2014/main" val="1502910336"/>
                    </a:ext>
                  </a:extLst>
                </a:gridCol>
                <a:gridCol w="864096">
                  <a:extLst>
                    <a:ext uri="{9D8B030D-6E8A-4147-A177-3AD203B41FA5}">
                      <a16:colId xmlns:a16="http://schemas.microsoft.com/office/drawing/2014/main" val="1999078370"/>
                    </a:ext>
                  </a:extLst>
                </a:gridCol>
                <a:gridCol w="936104">
                  <a:extLst>
                    <a:ext uri="{9D8B030D-6E8A-4147-A177-3AD203B41FA5}">
                      <a16:colId xmlns:a16="http://schemas.microsoft.com/office/drawing/2014/main" val="3863111776"/>
                    </a:ext>
                  </a:extLst>
                </a:gridCol>
                <a:gridCol w="936104">
                  <a:extLst>
                    <a:ext uri="{9D8B030D-6E8A-4147-A177-3AD203B41FA5}">
                      <a16:colId xmlns:a16="http://schemas.microsoft.com/office/drawing/2014/main" val="97291220"/>
                    </a:ext>
                  </a:extLst>
                </a:gridCol>
                <a:gridCol w="1044780">
                  <a:extLst>
                    <a:ext uri="{9D8B030D-6E8A-4147-A177-3AD203B41FA5}">
                      <a16:colId xmlns:a16="http://schemas.microsoft.com/office/drawing/2014/main" val="1293390495"/>
                    </a:ext>
                  </a:extLst>
                </a:gridCol>
              </a:tblGrid>
              <a:tr h="519220">
                <a:tc>
                  <a:txBody>
                    <a:bodyPr/>
                    <a:lstStyle/>
                    <a:p>
                      <a:pPr lvl="1" algn="ctr" fontAlgn="b"/>
                      <a:r>
                        <a:rPr lang="en-ZA" sz="2000" b="1" i="0" u="none" strike="noStrike" dirty="0" smtClean="0">
                          <a:solidFill>
                            <a:srgbClr val="000000"/>
                          </a:solidFill>
                          <a:effectLst/>
                          <a:latin typeface="+mj-lt"/>
                        </a:rPr>
                        <a:t>Indicator Set</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b="1" u="none" strike="noStrike" dirty="0">
                          <a:solidFill>
                            <a:schemeClr val="bg1"/>
                          </a:solidFill>
                          <a:effectLst/>
                        </a:rPr>
                        <a:t>Tier 1</a:t>
                      </a:r>
                      <a:endParaRPr lang="en-ZA" sz="2000" b="1"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b="1" u="none" strike="noStrike" dirty="0">
                          <a:solidFill>
                            <a:schemeClr val="bg1"/>
                          </a:solidFill>
                          <a:effectLst/>
                        </a:rPr>
                        <a:t>Tier 2</a:t>
                      </a:r>
                      <a:endParaRPr lang="en-ZA" sz="2000" b="1"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b="1" u="none" strike="noStrike" dirty="0">
                          <a:solidFill>
                            <a:schemeClr val="bg1"/>
                          </a:solidFill>
                          <a:effectLst/>
                        </a:rPr>
                        <a:t>Tier 3</a:t>
                      </a:r>
                      <a:endParaRPr lang="en-ZA" sz="2000" b="1" i="0" u="none" strike="noStrike" dirty="0">
                        <a:solidFill>
                          <a:schemeClr val="bg1"/>
                        </a:solidFill>
                        <a:effectLst/>
                        <a:latin typeface="+mj-lt"/>
                      </a:endParaRPr>
                    </a:p>
                  </a:txBody>
                  <a:tcPr marL="2500" marR="2500" marT="2500" marB="0" anchor="ctr">
                    <a:solidFill>
                      <a:srgbClr val="FF0000"/>
                    </a:solidFill>
                  </a:tcPr>
                </a:tc>
                <a:tc>
                  <a:txBody>
                    <a:bodyPr/>
                    <a:lstStyle/>
                    <a:p>
                      <a:pPr algn="ctr" fontAlgn="b"/>
                      <a:r>
                        <a:rPr lang="en-ZA" sz="2000" b="1" u="none" strike="noStrike" dirty="0">
                          <a:solidFill>
                            <a:schemeClr val="bg1"/>
                          </a:solidFill>
                          <a:effectLst/>
                        </a:rPr>
                        <a:t>Tier 4</a:t>
                      </a:r>
                      <a:endParaRPr lang="en-ZA" sz="2000" b="1" i="0" u="none" strike="noStrike" dirty="0">
                        <a:solidFill>
                          <a:schemeClr val="bg1"/>
                        </a:solidFill>
                        <a:effectLst/>
                        <a:latin typeface="+mj-lt"/>
                      </a:endParaRPr>
                    </a:p>
                  </a:txBody>
                  <a:tcPr marL="2500" marR="2500" marT="2500" marB="0" anchor="ctr">
                    <a:solidFill>
                      <a:srgbClr val="FF0000"/>
                    </a:solidFill>
                  </a:tcPr>
                </a:tc>
                <a:tc>
                  <a:txBody>
                    <a:bodyPr/>
                    <a:lstStyle/>
                    <a:p>
                      <a:pPr algn="ctr" fontAlgn="b"/>
                      <a:r>
                        <a:rPr lang="en-ZA" sz="2000" b="1" u="none" strike="noStrike" dirty="0">
                          <a:effectLst/>
                        </a:rPr>
                        <a:t>Total</a:t>
                      </a:r>
                      <a:endParaRPr lang="en-ZA" sz="2000" b="1" i="0" u="none" strike="noStrike" dirty="0">
                        <a:solidFill>
                          <a:srgbClr val="000000"/>
                        </a:solidFill>
                        <a:effectLst/>
                        <a:latin typeface="+mj-lt"/>
                      </a:endParaRPr>
                    </a:p>
                  </a:txBody>
                  <a:tcPr marL="2500" marR="2500" marT="2500" marB="0" anchor="ctr"/>
                </a:tc>
                <a:extLst>
                  <a:ext uri="{0D108BD9-81ED-4DB2-BD59-A6C34878D82A}">
                    <a16:rowId xmlns:a16="http://schemas.microsoft.com/office/drawing/2014/main" val="1444224430"/>
                  </a:ext>
                </a:extLst>
              </a:tr>
              <a:tr h="368660">
                <a:tc>
                  <a:txBody>
                    <a:bodyPr/>
                    <a:lstStyle/>
                    <a:p>
                      <a:pPr lvl="1" algn="l" fontAlgn="b"/>
                      <a:r>
                        <a:rPr lang="en-ZA" sz="2000" b="1" u="none" strike="noStrike" dirty="0" smtClean="0">
                          <a:effectLst/>
                        </a:rPr>
                        <a:t>City Transformation </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u="none" strike="noStrike" dirty="0">
                          <a:solidFill>
                            <a:schemeClr val="bg1"/>
                          </a:solidFill>
                          <a:effectLst/>
                        </a:rPr>
                        <a:t>16</a:t>
                      </a:r>
                      <a:endParaRPr lang="en-ZA" sz="2000" b="0"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b="0" i="0" u="none" strike="noStrike" dirty="0">
                          <a:solidFill>
                            <a:schemeClr val="bg1"/>
                          </a:solidFill>
                          <a:effectLst/>
                          <a:latin typeface="+mj-lt"/>
                        </a:rPr>
                        <a:t>-</a:t>
                      </a:r>
                    </a:p>
                  </a:txBody>
                  <a:tcPr marL="2500" marR="2500" marT="2500" marB="0" anchor="ctr">
                    <a:solidFill>
                      <a:srgbClr val="00B050"/>
                    </a:solidFill>
                  </a:tcPr>
                </a:tc>
                <a:tc>
                  <a:txBody>
                    <a:bodyPr/>
                    <a:lstStyle/>
                    <a:p>
                      <a:pPr algn="ctr" fontAlgn="b"/>
                      <a:r>
                        <a:rPr lang="en-ZA" sz="2000" b="0" i="0" u="none" strike="noStrike" dirty="0">
                          <a:solidFill>
                            <a:schemeClr val="bg1"/>
                          </a:solidFill>
                          <a:effectLst/>
                          <a:latin typeface="+mj-lt"/>
                        </a:rPr>
                        <a:t>-</a:t>
                      </a:r>
                    </a:p>
                  </a:txBody>
                  <a:tcPr marL="2500" marR="2500" marT="2500" marB="0" anchor="ctr">
                    <a:solidFill>
                      <a:srgbClr val="FF0000"/>
                    </a:solidFill>
                  </a:tcPr>
                </a:tc>
                <a:tc>
                  <a:txBody>
                    <a:bodyPr/>
                    <a:lstStyle/>
                    <a:p>
                      <a:pPr algn="ctr" fontAlgn="b"/>
                      <a:r>
                        <a:rPr lang="en-ZA" sz="2000" b="0" i="0" u="none" strike="noStrike" dirty="0">
                          <a:solidFill>
                            <a:schemeClr val="bg1"/>
                          </a:solidFill>
                          <a:effectLst/>
                          <a:latin typeface="+mj-lt"/>
                        </a:rPr>
                        <a:t>-</a:t>
                      </a:r>
                    </a:p>
                  </a:txBody>
                  <a:tcPr marL="2500" marR="2500" marT="2500" marB="0" anchor="ctr">
                    <a:solidFill>
                      <a:srgbClr val="FF0000"/>
                    </a:solidFill>
                  </a:tcPr>
                </a:tc>
                <a:tc>
                  <a:txBody>
                    <a:bodyPr/>
                    <a:lstStyle/>
                    <a:p>
                      <a:pPr algn="ctr" fontAlgn="b"/>
                      <a:r>
                        <a:rPr lang="en-ZA" sz="2000" u="none" strike="noStrike" dirty="0">
                          <a:effectLst/>
                        </a:rPr>
                        <a:t>16</a:t>
                      </a:r>
                      <a:endParaRPr lang="en-ZA" sz="2000" b="0" i="0" u="none" strike="noStrike" dirty="0">
                        <a:solidFill>
                          <a:srgbClr val="000000"/>
                        </a:solidFill>
                        <a:effectLst/>
                        <a:latin typeface="+mj-lt"/>
                      </a:endParaRPr>
                    </a:p>
                  </a:txBody>
                  <a:tcPr marL="2500" marR="2500" marT="2500" marB="0" anchor="ctr"/>
                </a:tc>
                <a:extLst>
                  <a:ext uri="{0D108BD9-81ED-4DB2-BD59-A6C34878D82A}">
                    <a16:rowId xmlns:a16="http://schemas.microsoft.com/office/drawing/2014/main" val="10001"/>
                  </a:ext>
                </a:extLst>
              </a:tr>
              <a:tr h="368660">
                <a:tc>
                  <a:txBody>
                    <a:bodyPr/>
                    <a:lstStyle/>
                    <a:p>
                      <a:pPr lvl="1" algn="l" fontAlgn="b"/>
                      <a:r>
                        <a:rPr lang="en-ZA" sz="2000" b="1" u="none" strike="noStrike" dirty="0">
                          <a:effectLst/>
                        </a:rPr>
                        <a:t>Electricity &amp; Energy</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u="none" strike="noStrike" dirty="0">
                          <a:solidFill>
                            <a:schemeClr val="bg1"/>
                          </a:solidFill>
                          <a:effectLst/>
                        </a:rPr>
                        <a:t>12</a:t>
                      </a:r>
                      <a:endParaRPr lang="en-ZA" sz="2000" b="0"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b="0" i="0" u="none" strike="noStrike" dirty="0">
                          <a:solidFill>
                            <a:schemeClr val="bg1"/>
                          </a:solidFill>
                          <a:effectLst/>
                          <a:latin typeface="+mj-lt"/>
                        </a:rPr>
                        <a:t>-</a:t>
                      </a:r>
                    </a:p>
                  </a:txBody>
                  <a:tcPr marL="2500" marR="2500" marT="2500" marB="0" anchor="ctr">
                    <a:solidFill>
                      <a:srgbClr val="00B050"/>
                    </a:solidFill>
                  </a:tcPr>
                </a:tc>
                <a:tc>
                  <a:txBody>
                    <a:bodyPr/>
                    <a:lstStyle/>
                    <a:p>
                      <a:pPr algn="ctr" fontAlgn="b"/>
                      <a:r>
                        <a:rPr lang="en-ZA" sz="2000" u="none" strike="noStrike">
                          <a:solidFill>
                            <a:schemeClr val="bg1"/>
                          </a:solidFill>
                          <a:effectLst/>
                        </a:rPr>
                        <a:t>6</a:t>
                      </a:r>
                      <a:endParaRPr lang="en-ZA" sz="2000" b="0" i="0" u="none" strike="noStrike">
                        <a:solidFill>
                          <a:schemeClr val="bg1"/>
                        </a:solidFill>
                        <a:effectLst/>
                        <a:latin typeface="+mj-lt"/>
                      </a:endParaRPr>
                    </a:p>
                  </a:txBody>
                  <a:tcPr marL="2500" marR="2500" marT="2500" marB="0" anchor="ctr">
                    <a:solidFill>
                      <a:srgbClr val="FF0000"/>
                    </a:solidFill>
                  </a:tcPr>
                </a:tc>
                <a:tc>
                  <a:txBody>
                    <a:bodyPr/>
                    <a:lstStyle/>
                    <a:p>
                      <a:pPr algn="ctr" fontAlgn="b"/>
                      <a:r>
                        <a:rPr lang="en-ZA" sz="2000" b="0" i="0" u="none" strike="noStrike" dirty="0">
                          <a:solidFill>
                            <a:schemeClr val="bg1"/>
                          </a:solidFill>
                          <a:effectLst/>
                          <a:latin typeface="+mj-lt"/>
                        </a:rPr>
                        <a:t>-</a:t>
                      </a:r>
                    </a:p>
                  </a:txBody>
                  <a:tcPr marL="2500" marR="2500" marT="2500" marB="0" anchor="ctr">
                    <a:solidFill>
                      <a:srgbClr val="FF0000"/>
                    </a:solidFill>
                  </a:tcPr>
                </a:tc>
                <a:tc>
                  <a:txBody>
                    <a:bodyPr/>
                    <a:lstStyle/>
                    <a:p>
                      <a:pPr algn="ctr" fontAlgn="b"/>
                      <a:r>
                        <a:rPr lang="en-ZA" sz="2000" u="none" strike="noStrike">
                          <a:effectLst/>
                        </a:rPr>
                        <a:t>18</a:t>
                      </a:r>
                      <a:endParaRPr lang="en-ZA" sz="2000" b="0" i="0" u="none" strike="noStrike">
                        <a:solidFill>
                          <a:srgbClr val="000000"/>
                        </a:solidFill>
                        <a:effectLst/>
                        <a:latin typeface="+mj-lt"/>
                      </a:endParaRPr>
                    </a:p>
                  </a:txBody>
                  <a:tcPr marL="2500" marR="2500" marT="2500" marB="0" anchor="ctr"/>
                </a:tc>
                <a:extLst>
                  <a:ext uri="{0D108BD9-81ED-4DB2-BD59-A6C34878D82A}">
                    <a16:rowId xmlns:a16="http://schemas.microsoft.com/office/drawing/2014/main" val="106123754"/>
                  </a:ext>
                </a:extLst>
              </a:tr>
              <a:tr h="368660">
                <a:tc>
                  <a:txBody>
                    <a:bodyPr/>
                    <a:lstStyle/>
                    <a:p>
                      <a:pPr lvl="1" algn="l" fontAlgn="b"/>
                      <a:r>
                        <a:rPr lang="en-ZA" sz="2000" b="1" u="none" strike="noStrike" dirty="0">
                          <a:effectLst/>
                        </a:rPr>
                        <a:t>Environment &amp; Waste</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u="none" strike="noStrike" dirty="0">
                          <a:solidFill>
                            <a:schemeClr val="bg1"/>
                          </a:solidFill>
                          <a:effectLst/>
                        </a:rPr>
                        <a:t>10</a:t>
                      </a:r>
                      <a:endParaRPr lang="en-ZA" sz="2000" b="0"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a:solidFill>
                            <a:schemeClr val="bg1"/>
                          </a:solidFill>
                          <a:effectLst/>
                        </a:rPr>
                        <a:t>3</a:t>
                      </a:r>
                      <a:endParaRPr lang="en-ZA" sz="2000" b="0" i="0" u="none" strike="noStrike">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a:solidFill>
                            <a:schemeClr val="bg1"/>
                          </a:solidFill>
                          <a:effectLst/>
                        </a:rPr>
                        <a:t>3</a:t>
                      </a:r>
                      <a:endParaRPr lang="en-ZA" sz="2000" b="0" i="0" u="none" strike="noStrike">
                        <a:solidFill>
                          <a:schemeClr val="bg1"/>
                        </a:solidFill>
                        <a:effectLst/>
                        <a:latin typeface="+mj-lt"/>
                      </a:endParaRPr>
                    </a:p>
                  </a:txBody>
                  <a:tcPr marL="2500" marR="2500" marT="2500" marB="0" anchor="ctr">
                    <a:solidFill>
                      <a:srgbClr val="FF0000"/>
                    </a:solidFill>
                  </a:tcPr>
                </a:tc>
                <a:tc>
                  <a:txBody>
                    <a:bodyPr/>
                    <a:lstStyle/>
                    <a:p>
                      <a:pPr algn="ctr" fontAlgn="b"/>
                      <a:r>
                        <a:rPr lang="en-ZA" sz="2000" u="none" strike="noStrike">
                          <a:solidFill>
                            <a:schemeClr val="bg1"/>
                          </a:solidFill>
                          <a:effectLst/>
                        </a:rPr>
                        <a:t>3</a:t>
                      </a:r>
                      <a:endParaRPr lang="en-ZA" sz="2000" b="0" i="0" u="none" strike="noStrike">
                        <a:solidFill>
                          <a:schemeClr val="bg1"/>
                        </a:solidFill>
                        <a:effectLst/>
                        <a:latin typeface="+mj-lt"/>
                      </a:endParaRPr>
                    </a:p>
                  </a:txBody>
                  <a:tcPr marL="2500" marR="2500" marT="2500" marB="0" anchor="ctr">
                    <a:solidFill>
                      <a:srgbClr val="FF0000"/>
                    </a:solidFill>
                  </a:tcPr>
                </a:tc>
                <a:tc>
                  <a:txBody>
                    <a:bodyPr/>
                    <a:lstStyle/>
                    <a:p>
                      <a:pPr algn="ctr" fontAlgn="b"/>
                      <a:r>
                        <a:rPr lang="en-ZA" sz="2000" u="none" strike="noStrike">
                          <a:effectLst/>
                        </a:rPr>
                        <a:t>19</a:t>
                      </a:r>
                      <a:endParaRPr lang="en-ZA" sz="2000" b="0" i="0" u="none" strike="noStrike">
                        <a:solidFill>
                          <a:srgbClr val="000000"/>
                        </a:solidFill>
                        <a:effectLst/>
                        <a:latin typeface="+mj-lt"/>
                      </a:endParaRPr>
                    </a:p>
                  </a:txBody>
                  <a:tcPr marL="2500" marR="2500" marT="2500" marB="0" anchor="ctr"/>
                </a:tc>
                <a:extLst>
                  <a:ext uri="{0D108BD9-81ED-4DB2-BD59-A6C34878D82A}">
                    <a16:rowId xmlns:a16="http://schemas.microsoft.com/office/drawing/2014/main" val="940777421"/>
                  </a:ext>
                </a:extLst>
              </a:tr>
              <a:tr h="368660">
                <a:tc>
                  <a:txBody>
                    <a:bodyPr/>
                    <a:lstStyle/>
                    <a:p>
                      <a:pPr lvl="1" algn="l" fontAlgn="b"/>
                      <a:r>
                        <a:rPr lang="en-ZA" sz="2000" b="1" u="none" strike="noStrike" dirty="0">
                          <a:effectLst/>
                        </a:rPr>
                        <a:t>Fire &amp; Emergency</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b="0" i="0" u="none" strike="noStrike" dirty="0">
                          <a:solidFill>
                            <a:schemeClr val="bg1"/>
                          </a:solidFill>
                          <a:effectLst/>
                          <a:latin typeface="+mj-lt"/>
                        </a:rPr>
                        <a:t>-</a:t>
                      </a:r>
                    </a:p>
                  </a:txBody>
                  <a:tcPr marL="2500" marR="2500" marT="2500" marB="0" anchor="ctr">
                    <a:solidFill>
                      <a:srgbClr val="00B050"/>
                    </a:solidFill>
                  </a:tcPr>
                </a:tc>
                <a:tc>
                  <a:txBody>
                    <a:bodyPr/>
                    <a:lstStyle/>
                    <a:p>
                      <a:pPr algn="ctr" fontAlgn="b"/>
                      <a:r>
                        <a:rPr lang="en-ZA" sz="2000" u="none" strike="noStrike" dirty="0">
                          <a:solidFill>
                            <a:schemeClr val="bg1"/>
                          </a:solidFill>
                          <a:effectLst/>
                        </a:rPr>
                        <a:t>3</a:t>
                      </a:r>
                      <a:endParaRPr lang="en-ZA" sz="2000" b="0"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a:solidFill>
                            <a:schemeClr val="bg1"/>
                          </a:solidFill>
                          <a:effectLst/>
                        </a:rPr>
                        <a:t>2</a:t>
                      </a:r>
                      <a:endParaRPr lang="en-ZA" sz="2000" b="0" i="0" u="none" strike="noStrike">
                        <a:solidFill>
                          <a:schemeClr val="bg1"/>
                        </a:solidFill>
                        <a:effectLst/>
                        <a:latin typeface="+mj-lt"/>
                      </a:endParaRPr>
                    </a:p>
                  </a:txBody>
                  <a:tcPr marL="2500" marR="2500" marT="2500" marB="0" anchor="ctr">
                    <a:solidFill>
                      <a:srgbClr val="FF0000"/>
                    </a:solidFill>
                  </a:tcPr>
                </a:tc>
                <a:tc>
                  <a:txBody>
                    <a:bodyPr/>
                    <a:lstStyle/>
                    <a:p>
                      <a:pPr algn="ctr" fontAlgn="b"/>
                      <a:r>
                        <a:rPr lang="en-ZA" sz="2000" b="0" i="0" u="none" strike="noStrike" dirty="0">
                          <a:solidFill>
                            <a:schemeClr val="bg1"/>
                          </a:solidFill>
                          <a:effectLst/>
                          <a:latin typeface="+mj-lt"/>
                        </a:rPr>
                        <a:t>-</a:t>
                      </a:r>
                    </a:p>
                  </a:txBody>
                  <a:tcPr marL="2500" marR="2500" marT="2500" marB="0" anchor="ctr">
                    <a:solidFill>
                      <a:srgbClr val="FF0000"/>
                    </a:solidFill>
                  </a:tcPr>
                </a:tc>
                <a:tc>
                  <a:txBody>
                    <a:bodyPr/>
                    <a:lstStyle/>
                    <a:p>
                      <a:pPr algn="ctr" fontAlgn="b"/>
                      <a:r>
                        <a:rPr lang="en-ZA" sz="2000" u="none" strike="noStrike">
                          <a:effectLst/>
                        </a:rPr>
                        <a:t>5</a:t>
                      </a:r>
                      <a:endParaRPr lang="en-ZA" sz="2000" b="0" i="0" u="none" strike="noStrike">
                        <a:solidFill>
                          <a:srgbClr val="000000"/>
                        </a:solidFill>
                        <a:effectLst/>
                        <a:latin typeface="+mj-lt"/>
                      </a:endParaRPr>
                    </a:p>
                  </a:txBody>
                  <a:tcPr marL="2500" marR="2500" marT="2500" marB="0" anchor="ctr"/>
                </a:tc>
                <a:extLst>
                  <a:ext uri="{0D108BD9-81ED-4DB2-BD59-A6C34878D82A}">
                    <a16:rowId xmlns:a16="http://schemas.microsoft.com/office/drawing/2014/main" val="1449654706"/>
                  </a:ext>
                </a:extLst>
              </a:tr>
              <a:tr h="368660">
                <a:tc>
                  <a:txBody>
                    <a:bodyPr/>
                    <a:lstStyle/>
                    <a:p>
                      <a:pPr lvl="1" algn="l" fontAlgn="b"/>
                      <a:r>
                        <a:rPr lang="en-ZA" sz="2000" b="1" u="none" strike="noStrike" dirty="0">
                          <a:effectLst/>
                        </a:rPr>
                        <a:t>Housing &amp; Community Fac.</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u="none" strike="noStrike" dirty="0">
                          <a:solidFill>
                            <a:schemeClr val="bg1"/>
                          </a:solidFill>
                          <a:effectLst/>
                        </a:rPr>
                        <a:t>10</a:t>
                      </a:r>
                      <a:endParaRPr lang="en-ZA" sz="2000" b="0"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dirty="0">
                          <a:solidFill>
                            <a:schemeClr val="bg1"/>
                          </a:solidFill>
                          <a:effectLst/>
                        </a:rPr>
                        <a:t>6</a:t>
                      </a:r>
                      <a:endParaRPr lang="en-ZA" sz="2000" b="0"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dirty="0">
                          <a:solidFill>
                            <a:schemeClr val="bg1"/>
                          </a:solidFill>
                          <a:effectLst/>
                        </a:rPr>
                        <a:t>3</a:t>
                      </a:r>
                      <a:endParaRPr lang="en-ZA" sz="2000" b="0" i="0" u="none" strike="noStrike" dirty="0">
                        <a:solidFill>
                          <a:schemeClr val="bg1"/>
                        </a:solidFill>
                        <a:effectLst/>
                        <a:latin typeface="+mj-lt"/>
                      </a:endParaRPr>
                    </a:p>
                  </a:txBody>
                  <a:tcPr marL="2500" marR="2500" marT="2500" marB="0" anchor="ctr">
                    <a:solidFill>
                      <a:srgbClr val="FF0000"/>
                    </a:solidFill>
                  </a:tcPr>
                </a:tc>
                <a:tc>
                  <a:txBody>
                    <a:bodyPr/>
                    <a:lstStyle/>
                    <a:p>
                      <a:pPr algn="ctr" fontAlgn="b"/>
                      <a:endParaRPr lang="en-ZA" sz="2000" b="0" i="0" u="none" strike="noStrike" dirty="0">
                        <a:solidFill>
                          <a:schemeClr val="bg1"/>
                        </a:solidFill>
                        <a:effectLst/>
                        <a:latin typeface="+mj-lt"/>
                      </a:endParaRPr>
                    </a:p>
                  </a:txBody>
                  <a:tcPr marL="2500" marR="2500" marT="2500" marB="0" anchor="ctr">
                    <a:solidFill>
                      <a:srgbClr val="FF0000"/>
                    </a:solidFill>
                  </a:tcPr>
                </a:tc>
                <a:tc>
                  <a:txBody>
                    <a:bodyPr/>
                    <a:lstStyle/>
                    <a:p>
                      <a:pPr algn="ctr" fontAlgn="b"/>
                      <a:r>
                        <a:rPr lang="en-ZA" sz="2000" u="none" strike="noStrike">
                          <a:effectLst/>
                        </a:rPr>
                        <a:t>19</a:t>
                      </a:r>
                      <a:endParaRPr lang="en-ZA" sz="2000" b="0" i="0" u="none" strike="noStrike">
                        <a:solidFill>
                          <a:srgbClr val="000000"/>
                        </a:solidFill>
                        <a:effectLst/>
                        <a:latin typeface="+mj-lt"/>
                      </a:endParaRPr>
                    </a:p>
                  </a:txBody>
                  <a:tcPr marL="2500" marR="2500" marT="2500" marB="0" anchor="ctr"/>
                </a:tc>
                <a:extLst>
                  <a:ext uri="{0D108BD9-81ED-4DB2-BD59-A6C34878D82A}">
                    <a16:rowId xmlns:a16="http://schemas.microsoft.com/office/drawing/2014/main" val="1411288697"/>
                  </a:ext>
                </a:extLst>
              </a:tr>
              <a:tr h="368660">
                <a:tc>
                  <a:txBody>
                    <a:bodyPr/>
                    <a:lstStyle/>
                    <a:p>
                      <a:pPr lvl="1" algn="l" fontAlgn="b"/>
                      <a:r>
                        <a:rPr lang="en-ZA" sz="2000" b="1" u="none" strike="noStrike" dirty="0">
                          <a:effectLst/>
                        </a:rPr>
                        <a:t>Transport &amp; Roads</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u="none" strike="noStrike" dirty="0">
                          <a:solidFill>
                            <a:schemeClr val="bg1"/>
                          </a:solidFill>
                          <a:effectLst/>
                        </a:rPr>
                        <a:t>6</a:t>
                      </a:r>
                      <a:endParaRPr lang="en-ZA" sz="2000" b="0"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dirty="0">
                          <a:solidFill>
                            <a:schemeClr val="bg1"/>
                          </a:solidFill>
                          <a:effectLst/>
                        </a:rPr>
                        <a:t>4</a:t>
                      </a:r>
                      <a:endParaRPr lang="en-ZA" sz="2000" b="0"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a:solidFill>
                            <a:schemeClr val="bg1"/>
                          </a:solidFill>
                          <a:effectLst/>
                        </a:rPr>
                        <a:t>11</a:t>
                      </a:r>
                      <a:endParaRPr lang="en-ZA" sz="2000" b="0" i="0" u="none" strike="noStrike">
                        <a:solidFill>
                          <a:schemeClr val="bg1"/>
                        </a:solidFill>
                        <a:effectLst/>
                        <a:latin typeface="+mj-lt"/>
                      </a:endParaRPr>
                    </a:p>
                  </a:txBody>
                  <a:tcPr marL="2500" marR="2500" marT="2500" marB="0" anchor="ctr">
                    <a:solidFill>
                      <a:srgbClr val="FF0000"/>
                    </a:solidFill>
                  </a:tcPr>
                </a:tc>
                <a:tc>
                  <a:txBody>
                    <a:bodyPr/>
                    <a:lstStyle/>
                    <a:p>
                      <a:pPr algn="ctr" fontAlgn="b"/>
                      <a:r>
                        <a:rPr lang="en-ZA" sz="2000" b="0" i="0" u="none" strike="noStrike" dirty="0">
                          <a:solidFill>
                            <a:schemeClr val="bg1"/>
                          </a:solidFill>
                          <a:effectLst/>
                          <a:latin typeface="+mj-lt"/>
                        </a:rPr>
                        <a:t>-</a:t>
                      </a:r>
                    </a:p>
                  </a:txBody>
                  <a:tcPr marL="2500" marR="2500" marT="2500" marB="0" anchor="ctr">
                    <a:solidFill>
                      <a:srgbClr val="FF0000"/>
                    </a:solidFill>
                  </a:tcPr>
                </a:tc>
                <a:tc>
                  <a:txBody>
                    <a:bodyPr/>
                    <a:lstStyle/>
                    <a:p>
                      <a:pPr algn="ctr" fontAlgn="b"/>
                      <a:r>
                        <a:rPr lang="en-ZA" sz="2000" u="none" strike="noStrike" dirty="0">
                          <a:effectLst/>
                        </a:rPr>
                        <a:t>21</a:t>
                      </a:r>
                      <a:endParaRPr lang="en-ZA" sz="2000" b="0" i="0" u="none" strike="noStrike" dirty="0">
                        <a:solidFill>
                          <a:srgbClr val="000000"/>
                        </a:solidFill>
                        <a:effectLst/>
                        <a:latin typeface="+mj-lt"/>
                      </a:endParaRPr>
                    </a:p>
                  </a:txBody>
                  <a:tcPr marL="2500" marR="2500" marT="2500" marB="0" anchor="ctr"/>
                </a:tc>
                <a:extLst>
                  <a:ext uri="{0D108BD9-81ED-4DB2-BD59-A6C34878D82A}">
                    <a16:rowId xmlns:a16="http://schemas.microsoft.com/office/drawing/2014/main" val="3872451373"/>
                  </a:ext>
                </a:extLst>
              </a:tr>
              <a:tr h="368660">
                <a:tc>
                  <a:txBody>
                    <a:bodyPr/>
                    <a:lstStyle/>
                    <a:p>
                      <a:pPr lvl="1" algn="l" fontAlgn="b"/>
                      <a:r>
                        <a:rPr lang="en-ZA" sz="2000" b="1" u="none" strike="noStrike" dirty="0">
                          <a:effectLst/>
                        </a:rPr>
                        <a:t>Water &amp; Sanitation</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u="none" strike="noStrike">
                          <a:solidFill>
                            <a:schemeClr val="bg1"/>
                          </a:solidFill>
                          <a:effectLst/>
                        </a:rPr>
                        <a:t>13</a:t>
                      </a:r>
                      <a:endParaRPr lang="en-ZA" sz="2000" b="0" i="0" u="none" strike="noStrike">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a:solidFill>
                            <a:schemeClr val="bg1"/>
                          </a:solidFill>
                          <a:effectLst/>
                        </a:rPr>
                        <a:t>3</a:t>
                      </a:r>
                      <a:endParaRPr lang="en-ZA" sz="2000" b="0" i="0" u="none" strike="noStrike">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dirty="0">
                          <a:solidFill>
                            <a:schemeClr val="bg1"/>
                          </a:solidFill>
                          <a:effectLst/>
                        </a:rPr>
                        <a:t>2</a:t>
                      </a:r>
                      <a:endParaRPr lang="en-ZA" sz="2000" b="0" i="0" u="none" strike="noStrike" dirty="0">
                        <a:solidFill>
                          <a:schemeClr val="bg1"/>
                        </a:solidFill>
                        <a:effectLst/>
                        <a:latin typeface="+mj-lt"/>
                      </a:endParaRPr>
                    </a:p>
                  </a:txBody>
                  <a:tcPr marL="2500" marR="2500" marT="2500" marB="0" anchor="ctr">
                    <a:solidFill>
                      <a:srgbClr val="FF0000"/>
                    </a:solidFill>
                  </a:tcPr>
                </a:tc>
                <a:tc>
                  <a:txBody>
                    <a:bodyPr/>
                    <a:lstStyle/>
                    <a:p>
                      <a:pPr algn="ctr" fontAlgn="b"/>
                      <a:r>
                        <a:rPr lang="en-ZA" sz="2000" b="0" i="0" u="none" strike="noStrike" dirty="0">
                          <a:solidFill>
                            <a:schemeClr val="bg1"/>
                          </a:solidFill>
                          <a:effectLst/>
                          <a:latin typeface="+mj-lt"/>
                        </a:rPr>
                        <a:t>-</a:t>
                      </a:r>
                    </a:p>
                  </a:txBody>
                  <a:tcPr marL="2500" marR="2500" marT="2500" marB="0" anchor="ctr">
                    <a:solidFill>
                      <a:srgbClr val="FF0000"/>
                    </a:solidFill>
                  </a:tcPr>
                </a:tc>
                <a:tc>
                  <a:txBody>
                    <a:bodyPr/>
                    <a:lstStyle/>
                    <a:p>
                      <a:pPr algn="ctr" fontAlgn="b"/>
                      <a:r>
                        <a:rPr lang="en-ZA" sz="2000" u="none" strike="noStrike" dirty="0">
                          <a:effectLst/>
                        </a:rPr>
                        <a:t>18</a:t>
                      </a:r>
                      <a:endParaRPr lang="en-ZA" sz="2000" b="0" i="0" u="none" strike="noStrike" dirty="0">
                        <a:solidFill>
                          <a:srgbClr val="000000"/>
                        </a:solidFill>
                        <a:effectLst/>
                        <a:latin typeface="+mj-lt"/>
                      </a:endParaRPr>
                    </a:p>
                  </a:txBody>
                  <a:tcPr marL="2500" marR="2500" marT="2500" marB="0" anchor="ctr"/>
                </a:tc>
                <a:extLst>
                  <a:ext uri="{0D108BD9-81ED-4DB2-BD59-A6C34878D82A}">
                    <a16:rowId xmlns:a16="http://schemas.microsoft.com/office/drawing/2014/main" val="1312752201"/>
                  </a:ext>
                </a:extLst>
              </a:tr>
              <a:tr h="368660">
                <a:tc>
                  <a:txBody>
                    <a:bodyPr/>
                    <a:lstStyle/>
                    <a:p>
                      <a:pPr lvl="1" algn="l" fontAlgn="b"/>
                      <a:r>
                        <a:rPr lang="en-ZA" sz="2000" b="1" u="none" strike="noStrike" dirty="0">
                          <a:effectLst/>
                        </a:rPr>
                        <a:t>Governance</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u="none" strike="noStrike" dirty="0">
                          <a:solidFill>
                            <a:schemeClr val="bg1"/>
                          </a:solidFill>
                          <a:effectLst/>
                        </a:rPr>
                        <a:t>9</a:t>
                      </a:r>
                      <a:endParaRPr lang="en-ZA" sz="2000" b="0"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a:solidFill>
                            <a:schemeClr val="bg1"/>
                          </a:solidFill>
                          <a:effectLst/>
                        </a:rPr>
                        <a:t>9</a:t>
                      </a:r>
                      <a:endParaRPr lang="en-ZA" sz="2000" b="0" i="0" u="none" strike="noStrike">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dirty="0">
                          <a:solidFill>
                            <a:schemeClr val="bg1"/>
                          </a:solidFill>
                          <a:effectLst/>
                        </a:rPr>
                        <a:t>3</a:t>
                      </a:r>
                      <a:endParaRPr lang="en-ZA" sz="2000" b="0" i="0" u="none" strike="noStrike" dirty="0">
                        <a:solidFill>
                          <a:schemeClr val="bg1"/>
                        </a:solidFill>
                        <a:effectLst/>
                        <a:latin typeface="+mj-lt"/>
                      </a:endParaRPr>
                    </a:p>
                  </a:txBody>
                  <a:tcPr marL="2500" marR="2500" marT="2500" marB="0" anchor="ctr">
                    <a:solidFill>
                      <a:srgbClr val="FF0000"/>
                    </a:solidFill>
                  </a:tcPr>
                </a:tc>
                <a:tc>
                  <a:txBody>
                    <a:bodyPr/>
                    <a:lstStyle/>
                    <a:p>
                      <a:pPr algn="ctr" fontAlgn="b"/>
                      <a:r>
                        <a:rPr lang="en-ZA" sz="2000" u="none" strike="noStrike" dirty="0">
                          <a:solidFill>
                            <a:schemeClr val="bg1"/>
                          </a:solidFill>
                          <a:effectLst/>
                        </a:rPr>
                        <a:t>1</a:t>
                      </a:r>
                      <a:endParaRPr lang="en-ZA" sz="2000" b="0" i="0" u="none" strike="noStrike" dirty="0">
                        <a:solidFill>
                          <a:schemeClr val="bg1"/>
                        </a:solidFill>
                        <a:effectLst/>
                        <a:latin typeface="+mj-lt"/>
                      </a:endParaRPr>
                    </a:p>
                  </a:txBody>
                  <a:tcPr marL="2500" marR="2500" marT="2500" marB="0" anchor="ctr">
                    <a:solidFill>
                      <a:srgbClr val="FF0000"/>
                    </a:solidFill>
                  </a:tcPr>
                </a:tc>
                <a:tc>
                  <a:txBody>
                    <a:bodyPr/>
                    <a:lstStyle/>
                    <a:p>
                      <a:pPr algn="ctr" fontAlgn="b"/>
                      <a:r>
                        <a:rPr lang="en-ZA" sz="2000" u="none" strike="noStrike" dirty="0">
                          <a:effectLst/>
                        </a:rPr>
                        <a:t>22</a:t>
                      </a:r>
                      <a:endParaRPr lang="en-ZA" sz="2000" b="0" i="0" u="none" strike="noStrike" dirty="0">
                        <a:solidFill>
                          <a:srgbClr val="000000"/>
                        </a:solidFill>
                        <a:effectLst/>
                        <a:latin typeface="+mj-lt"/>
                      </a:endParaRPr>
                    </a:p>
                  </a:txBody>
                  <a:tcPr marL="2500" marR="2500" marT="2500" marB="0" anchor="ctr"/>
                </a:tc>
                <a:extLst>
                  <a:ext uri="{0D108BD9-81ED-4DB2-BD59-A6C34878D82A}">
                    <a16:rowId xmlns:a16="http://schemas.microsoft.com/office/drawing/2014/main" val="10008"/>
                  </a:ext>
                </a:extLst>
              </a:tr>
              <a:tr h="368660">
                <a:tc>
                  <a:txBody>
                    <a:bodyPr/>
                    <a:lstStyle/>
                    <a:p>
                      <a:pPr lvl="1" algn="l" fontAlgn="b"/>
                      <a:r>
                        <a:rPr lang="en-ZA" sz="2000" b="1" u="none" strike="noStrike" dirty="0">
                          <a:effectLst/>
                        </a:rPr>
                        <a:t>Total</a:t>
                      </a:r>
                      <a:endParaRPr lang="en-ZA" sz="2000" b="1" i="0" u="none" strike="noStrike" dirty="0">
                        <a:solidFill>
                          <a:srgbClr val="000000"/>
                        </a:solidFill>
                        <a:effectLst/>
                        <a:latin typeface="+mj-lt"/>
                      </a:endParaRPr>
                    </a:p>
                  </a:txBody>
                  <a:tcPr marL="2500" marR="2500" marT="2500" marB="0" anchor="ctr"/>
                </a:tc>
                <a:tc>
                  <a:txBody>
                    <a:bodyPr/>
                    <a:lstStyle/>
                    <a:p>
                      <a:pPr algn="ctr" fontAlgn="b"/>
                      <a:r>
                        <a:rPr lang="en-ZA" sz="2000" u="none" strike="noStrike" dirty="0">
                          <a:solidFill>
                            <a:schemeClr val="bg1"/>
                          </a:solidFill>
                          <a:effectLst/>
                        </a:rPr>
                        <a:t>75</a:t>
                      </a:r>
                      <a:endParaRPr lang="en-ZA" sz="2000" b="1"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dirty="0">
                          <a:solidFill>
                            <a:schemeClr val="bg1"/>
                          </a:solidFill>
                          <a:effectLst/>
                        </a:rPr>
                        <a:t>28</a:t>
                      </a:r>
                      <a:endParaRPr lang="en-ZA" sz="2000" b="1" i="0" u="none" strike="noStrike" dirty="0">
                        <a:solidFill>
                          <a:schemeClr val="bg1"/>
                        </a:solidFill>
                        <a:effectLst/>
                        <a:latin typeface="+mj-lt"/>
                      </a:endParaRPr>
                    </a:p>
                  </a:txBody>
                  <a:tcPr marL="2500" marR="2500" marT="2500" marB="0" anchor="ctr">
                    <a:solidFill>
                      <a:srgbClr val="00B050"/>
                    </a:solidFill>
                  </a:tcPr>
                </a:tc>
                <a:tc>
                  <a:txBody>
                    <a:bodyPr/>
                    <a:lstStyle/>
                    <a:p>
                      <a:pPr algn="ctr" fontAlgn="b"/>
                      <a:r>
                        <a:rPr lang="en-ZA" sz="2000" u="none" strike="noStrike" dirty="0">
                          <a:solidFill>
                            <a:schemeClr val="bg1"/>
                          </a:solidFill>
                          <a:effectLst/>
                        </a:rPr>
                        <a:t>30</a:t>
                      </a:r>
                      <a:endParaRPr lang="en-ZA" sz="2000" b="1" i="0" u="none" strike="noStrike" dirty="0">
                        <a:solidFill>
                          <a:schemeClr val="bg1"/>
                        </a:solidFill>
                        <a:effectLst/>
                        <a:latin typeface="+mj-lt"/>
                      </a:endParaRPr>
                    </a:p>
                  </a:txBody>
                  <a:tcPr marL="2500" marR="2500" marT="2500" marB="0" anchor="ctr">
                    <a:solidFill>
                      <a:srgbClr val="FF0000"/>
                    </a:solidFill>
                  </a:tcPr>
                </a:tc>
                <a:tc>
                  <a:txBody>
                    <a:bodyPr/>
                    <a:lstStyle/>
                    <a:p>
                      <a:pPr algn="ctr" fontAlgn="b"/>
                      <a:r>
                        <a:rPr lang="en-ZA" sz="2000" u="none" strike="noStrike" dirty="0">
                          <a:solidFill>
                            <a:schemeClr val="bg1"/>
                          </a:solidFill>
                          <a:effectLst/>
                        </a:rPr>
                        <a:t>4</a:t>
                      </a:r>
                      <a:endParaRPr lang="en-ZA" sz="2000" b="1" i="0" u="none" strike="noStrike" dirty="0">
                        <a:solidFill>
                          <a:schemeClr val="bg1"/>
                        </a:solidFill>
                        <a:effectLst/>
                        <a:latin typeface="+mj-lt"/>
                      </a:endParaRPr>
                    </a:p>
                  </a:txBody>
                  <a:tcPr marL="2500" marR="2500" marT="2500" marB="0" anchor="ctr">
                    <a:solidFill>
                      <a:srgbClr val="FF0000"/>
                    </a:solidFill>
                  </a:tcPr>
                </a:tc>
                <a:tc>
                  <a:txBody>
                    <a:bodyPr/>
                    <a:lstStyle/>
                    <a:p>
                      <a:pPr algn="ctr" fontAlgn="b"/>
                      <a:r>
                        <a:rPr lang="en-ZA" sz="2000" u="none" strike="noStrike" dirty="0">
                          <a:effectLst/>
                        </a:rPr>
                        <a:t>138</a:t>
                      </a:r>
                      <a:endParaRPr lang="en-ZA" sz="2000" b="1" i="0" u="none" strike="noStrike" dirty="0">
                        <a:solidFill>
                          <a:srgbClr val="000000"/>
                        </a:solidFill>
                        <a:effectLst/>
                        <a:latin typeface="+mj-lt"/>
                      </a:endParaRPr>
                    </a:p>
                  </a:txBody>
                  <a:tcPr marL="2500" marR="2500" marT="2500" marB="0" anchor="ctr"/>
                </a:tc>
                <a:extLst>
                  <a:ext uri="{0D108BD9-81ED-4DB2-BD59-A6C34878D82A}">
                    <a16:rowId xmlns:a16="http://schemas.microsoft.com/office/drawing/2014/main" val="2411683077"/>
                  </a:ext>
                </a:extLst>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1515716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430"/>
            <a:ext cx="9144000" cy="6858000"/>
          </a:xfrm>
          <a:prstGeom prst="rect">
            <a:avLst/>
          </a:prstGeom>
        </p:spPr>
      </p:pic>
      <p:sp>
        <p:nvSpPr>
          <p:cNvPr id="5" name="TextBox 4"/>
          <p:cNvSpPr txBox="1"/>
          <p:nvPr/>
        </p:nvSpPr>
        <p:spPr>
          <a:xfrm>
            <a:off x="457200" y="1544121"/>
            <a:ext cx="8686800" cy="1169551"/>
          </a:xfrm>
          <a:prstGeom prst="rect">
            <a:avLst/>
          </a:prstGeom>
          <a:noFill/>
        </p:spPr>
        <p:txBody>
          <a:bodyPr wrap="square" rtlCol="0">
            <a:spAutoFit/>
          </a:bodyPr>
          <a:lstStyle/>
          <a:p>
            <a:endParaRPr lang="en-US" sz="1400" b="1" dirty="0" smtClean="0">
              <a:latin typeface="Arial" panose="020B0604020202020204" pitchFamily="34" charset="0"/>
              <a:cs typeface="Arial" panose="020B0604020202020204" pitchFamily="34" charset="0"/>
            </a:endParaRPr>
          </a:p>
          <a:p>
            <a:endParaRPr lang="en-US" sz="1400" b="1" dirty="0" smtClean="0"/>
          </a:p>
          <a:p>
            <a:pPr marL="342900" indent="-342900">
              <a:buAutoNum type="arabicPeriod" startAt="2"/>
            </a:pPr>
            <a:endParaRPr lang="en-ZA" sz="1400" b="1" dirty="0">
              <a:latin typeface="Arial" panose="020B0604020202020204" pitchFamily="34" charset="0"/>
              <a:cs typeface="Arial" panose="020B0604020202020204" pitchFamily="34" charset="0"/>
            </a:endParaRPr>
          </a:p>
          <a:p>
            <a:endParaRPr lang="en-ZA" sz="1400" dirty="0" smtClean="0">
              <a:solidFill>
                <a:schemeClr val="tx1">
                  <a:lumMod val="65000"/>
                  <a:lumOff val="35000"/>
                </a:schemeClr>
              </a:solidFill>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544122"/>
            <a:ext cx="6858000" cy="4496704"/>
          </a:xfrm>
          <a:prstGeom prst="rect">
            <a:avLst/>
          </a:prstGeom>
        </p:spPr>
      </p:pic>
    </p:spTree>
    <p:extLst>
      <p:ext uri="{BB962C8B-B14F-4D97-AF65-F5344CB8AC3E}">
        <p14:creationId xmlns:p14="http://schemas.microsoft.com/office/powerpoint/2010/main" val="20943984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89420"/>
          </a:xfrm>
        </p:spPr>
        <p:txBody>
          <a:bodyPr>
            <a:normAutofit/>
          </a:bodyPr>
          <a:lstStyle/>
          <a:p>
            <a:r>
              <a:rPr lang="en-US" sz="4000" dirty="0" smtClean="0"/>
              <a:t>The importance of data elements</a:t>
            </a:r>
            <a:endParaRPr lang="en-US" sz="4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59041897"/>
              </p:ext>
            </p:extLst>
          </p:nvPr>
        </p:nvGraphicFramePr>
        <p:xfrm>
          <a:off x="152400" y="1295400"/>
          <a:ext cx="87630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533487" y="5373216"/>
            <a:ext cx="3503009" cy="600164"/>
          </a:xfrm>
          <a:prstGeom prst="rect">
            <a:avLst/>
          </a:prstGeom>
          <a:noFill/>
        </p:spPr>
        <p:txBody>
          <a:bodyPr wrap="square" rtlCol="0">
            <a:spAutoFit/>
          </a:bodyPr>
          <a:lstStyle/>
          <a:p>
            <a:r>
              <a:rPr lang="en-US" sz="1100" smtClean="0"/>
              <a:t>Formula: ((</a:t>
            </a:r>
            <a:r>
              <a:rPr lang="en-US" sz="1100" dirty="0"/>
              <a:t>1)Number of residential properties </a:t>
            </a:r>
            <a:r>
              <a:rPr lang="en-US" sz="1100"/>
              <a:t>which </a:t>
            </a:r>
            <a:endParaRPr lang="en-US" sz="1100" smtClean="0"/>
          </a:p>
          <a:p>
            <a:r>
              <a:rPr lang="en-US" sz="1100" dirty="0" smtClean="0"/>
              <a:t>are contained </a:t>
            </a:r>
            <a:r>
              <a:rPr lang="en-US" sz="1100" dirty="0"/>
              <a:t>on the valuation roll, for all values / </a:t>
            </a:r>
            <a:endParaRPr lang="en-US" sz="1100" dirty="0" smtClean="0"/>
          </a:p>
          <a:p>
            <a:r>
              <a:rPr lang="en-US" sz="1100" dirty="0" smtClean="0"/>
              <a:t>(</a:t>
            </a:r>
            <a:r>
              <a:rPr lang="en-US" sz="1100" dirty="0"/>
              <a:t>2)Total number of households in the metro) x 100</a:t>
            </a:r>
          </a:p>
        </p:txBody>
      </p:sp>
      <p:sp>
        <p:nvSpPr>
          <p:cNvPr id="7" name="Slide Number Placeholder 3"/>
          <p:cNvSpPr>
            <a:spLocks noGrp="1"/>
          </p:cNvSpPr>
          <p:nvPr>
            <p:ph type="sldNum" sz="quarter" idx="12"/>
          </p:nvPr>
        </p:nvSpPr>
        <p:spPr>
          <a:xfrm>
            <a:off x="6934200" y="6400800"/>
            <a:ext cx="1905000" cy="457200"/>
          </a:xfrm>
        </p:spPr>
        <p:txBody>
          <a:bodyPr/>
          <a:lstStyle/>
          <a:p>
            <a:pPr>
              <a:defRPr/>
            </a:pPr>
            <a:fld id="{9ACD1C54-B11C-4DAF-87B1-67A680A626DB}" type="slidenum">
              <a:rPr lang="en-US" smtClean="0">
                <a:solidFill>
                  <a:schemeClr val="tx1"/>
                </a:solidFill>
                <a:latin typeface="Arial Bold" panose="020B0704020202020204" pitchFamily="34" charset="0"/>
              </a:rPr>
              <a:pPr>
                <a:defRPr/>
              </a:pPr>
              <a:t>17</a:t>
            </a:fld>
            <a:endParaRPr lang="en-US" sz="1400" b="0" dirty="0">
              <a:solidFill>
                <a:schemeClr val="tx1"/>
              </a:solidFill>
              <a:latin typeface="Arial Bold" panose="020B0704020202020204" pitchFamily="34" charset="0"/>
            </a:endParaRPr>
          </a:p>
        </p:txBody>
      </p:sp>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42028054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txBody>
          <a:bodyPr/>
          <a:lstStyle/>
          <a:p>
            <a:r>
              <a:rPr lang="en-US" sz="3600" dirty="0" smtClean="0"/>
              <a:t>Where does the data come from?</a:t>
            </a:r>
            <a:endParaRPr lang="en-US" sz="3600" dirty="0"/>
          </a:p>
        </p:txBody>
      </p:sp>
      <p:graphicFrame>
        <p:nvGraphicFramePr>
          <p:cNvPr id="6" name="Content Placeholder 5"/>
          <p:cNvGraphicFramePr>
            <a:graphicFrameLocks noGrp="1"/>
          </p:cNvGraphicFramePr>
          <p:nvPr>
            <p:ph sz="quarter" idx="12"/>
            <p:extLst/>
          </p:nvPr>
        </p:nvGraphicFramePr>
        <p:xfrm>
          <a:off x="1043608" y="1196752"/>
          <a:ext cx="6881192" cy="4675571"/>
        </p:xfrm>
        <a:graphic>
          <a:graphicData uri="http://schemas.openxmlformats.org/drawingml/2006/table">
            <a:tbl>
              <a:tblPr firstRow="1">
                <a:tableStyleId>{21E4AEA4-8DFA-4A89-87EB-49C32662AFE0}</a:tableStyleId>
              </a:tblPr>
              <a:tblGrid>
                <a:gridCol w="5352038">
                  <a:extLst>
                    <a:ext uri="{9D8B030D-6E8A-4147-A177-3AD203B41FA5}">
                      <a16:colId xmlns:a16="http://schemas.microsoft.com/office/drawing/2014/main" val="20000"/>
                    </a:ext>
                  </a:extLst>
                </a:gridCol>
                <a:gridCol w="1529154">
                  <a:extLst>
                    <a:ext uri="{9D8B030D-6E8A-4147-A177-3AD203B41FA5}">
                      <a16:colId xmlns:a16="http://schemas.microsoft.com/office/drawing/2014/main" val="20001"/>
                    </a:ext>
                  </a:extLst>
                </a:gridCol>
              </a:tblGrid>
              <a:tr h="412409">
                <a:tc>
                  <a:txBody>
                    <a:bodyPr/>
                    <a:lstStyle/>
                    <a:p>
                      <a:pPr lvl="1" algn="ctr" fontAlgn="b"/>
                      <a:r>
                        <a:rPr lang="en-US" sz="1800" u="none" strike="noStrike" dirty="0">
                          <a:effectLst/>
                        </a:rPr>
                        <a:t>Reporting Entity</a:t>
                      </a:r>
                      <a:endParaRPr lang="en-US" sz="1800" b="0" i="0" u="none" strike="noStrike" dirty="0">
                        <a:solidFill>
                          <a:srgbClr val="000000"/>
                        </a:solidFill>
                        <a:effectLst/>
                        <a:latin typeface="Calibri" charset="0"/>
                      </a:endParaRPr>
                    </a:p>
                  </a:txBody>
                  <a:tcPr marL="2841" marR="2841" marT="2841" marB="0" anchor="ctr"/>
                </a:tc>
                <a:tc>
                  <a:txBody>
                    <a:bodyPr/>
                    <a:lstStyle/>
                    <a:p>
                      <a:pPr algn="ctr" fontAlgn="b"/>
                      <a:r>
                        <a:rPr lang="en-US" sz="1800" u="none" strike="noStrike" dirty="0">
                          <a:effectLst/>
                        </a:rPr>
                        <a:t>Unique data elements</a:t>
                      </a:r>
                      <a:endParaRPr lang="en-US" sz="1800" b="0"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00"/>
                  </a:ext>
                </a:extLst>
              </a:tr>
              <a:tr h="412409">
                <a:tc>
                  <a:txBody>
                    <a:bodyPr/>
                    <a:lstStyle/>
                    <a:p>
                      <a:pPr lvl="1" algn="l" fontAlgn="b"/>
                      <a:r>
                        <a:rPr lang="en-US" sz="1800" b="1" u="none" strike="noStrike" dirty="0">
                          <a:effectLst/>
                        </a:rPr>
                        <a:t>Metro</a:t>
                      </a:r>
                      <a:endParaRPr lang="en-US" sz="1800" b="1" i="0" u="none" strike="noStrike" dirty="0">
                        <a:solidFill>
                          <a:srgbClr val="000000"/>
                        </a:solidFill>
                        <a:effectLst/>
                        <a:latin typeface="Calibri" charset="0"/>
                      </a:endParaRPr>
                    </a:p>
                  </a:txBody>
                  <a:tcPr marL="2841" marR="2841" marT="2841" marB="0" anchor="ctr"/>
                </a:tc>
                <a:tc>
                  <a:txBody>
                    <a:bodyPr/>
                    <a:lstStyle/>
                    <a:p>
                      <a:pPr algn="ctr" fontAlgn="b"/>
                      <a:r>
                        <a:rPr lang="is-IS" sz="1800" b="1" u="none" strike="noStrike" dirty="0">
                          <a:effectLst/>
                        </a:rPr>
                        <a:t>173</a:t>
                      </a:r>
                      <a:endParaRPr lang="is-IS" sz="1800" b="1"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01"/>
                  </a:ext>
                </a:extLst>
              </a:tr>
              <a:tr h="412409">
                <a:tc>
                  <a:txBody>
                    <a:bodyPr/>
                    <a:lstStyle/>
                    <a:p>
                      <a:pPr lvl="1" algn="l" fontAlgn="b"/>
                      <a:r>
                        <a:rPr lang="en-US" sz="1800" u="none" strike="noStrike" dirty="0">
                          <a:effectLst/>
                        </a:rPr>
                        <a:t>StatsSA</a:t>
                      </a:r>
                      <a:endParaRPr lang="en-US" sz="1800" b="0" i="0" u="none" strike="noStrike" dirty="0">
                        <a:solidFill>
                          <a:srgbClr val="000000"/>
                        </a:solidFill>
                        <a:effectLst/>
                        <a:latin typeface="Calibri" charset="0"/>
                      </a:endParaRPr>
                    </a:p>
                  </a:txBody>
                  <a:tcPr marL="2841" marR="2841" marT="2841" marB="0" anchor="ctr"/>
                </a:tc>
                <a:tc>
                  <a:txBody>
                    <a:bodyPr/>
                    <a:lstStyle/>
                    <a:p>
                      <a:pPr algn="ctr" fontAlgn="b"/>
                      <a:r>
                        <a:rPr lang="en-US" sz="1800" u="none" strike="noStrike" dirty="0">
                          <a:effectLst/>
                        </a:rPr>
                        <a:t>38</a:t>
                      </a:r>
                      <a:endParaRPr lang="en-US" sz="1800" b="0"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02"/>
                  </a:ext>
                </a:extLst>
              </a:tr>
              <a:tr h="412409">
                <a:tc>
                  <a:txBody>
                    <a:bodyPr/>
                    <a:lstStyle/>
                    <a:p>
                      <a:pPr lvl="1" algn="l" fontAlgn="b"/>
                      <a:r>
                        <a:rPr lang="en-US" sz="1800" u="none" strike="noStrike" dirty="0" smtClean="0">
                          <a:effectLst/>
                        </a:rPr>
                        <a:t>Department</a:t>
                      </a:r>
                      <a:r>
                        <a:rPr lang="en-US" sz="1800" u="none" strike="noStrike" baseline="0" dirty="0" smtClean="0">
                          <a:effectLst/>
                        </a:rPr>
                        <a:t> of </a:t>
                      </a:r>
                      <a:r>
                        <a:rPr lang="en-US" sz="1800" u="none" strike="noStrike" dirty="0" smtClean="0">
                          <a:effectLst/>
                        </a:rPr>
                        <a:t>Environmental Affairs</a:t>
                      </a:r>
                      <a:endParaRPr lang="en-US" sz="1800" b="0" i="0" u="none" strike="noStrike" dirty="0">
                        <a:solidFill>
                          <a:srgbClr val="000000"/>
                        </a:solidFill>
                        <a:effectLst/>
                        <a:latin typeface="Calibri" charset="0"/>
                      </a:endParaRPr>
                    </a:p>
                  </a:txBody>
                  <a:tcPr marL="2841" marR="2841" marT="2841" marB="0" anchor="ctr"/>
                </a:tc>
                <a:tc>
                  <a:txBody>
                    <a:bodyPr/>
                    <a:lstStyle/>
                    <a:p>
                      <a:pPr algn="ctr" fontAlgn="b"/>
                      <a:r>
                        <a:rPr lang="en-US" sz="1800" u="none" strike="noStrike">
                          <a:effectLst/>
                        </a:rPr>
                        <a:t>4</a:t>
                      </a:r>
                      <a:endParaRPr lang="en-US" sz="1800" b="0" i="0" u="none" strike="noStrike">
                        <a:solidFill>
                          <a:srgbClr val="000000"/>
                        </a:solidFill>
                        <a:effectLst/>
                        <a:latin typeface="Calibri" charset="0"/>
                      </a:endParaRPr>
                    </a:p>
                  </a:txBody>
                  <a:tcPr marL="2841" marR="2841" marT="2841" marB="0" anchor="ctr"/>
                </a:tc>
                <a:extLst>
                  <a:ext uri="{0D108BD9-81ED-4DB2-BD59-A6C34878D82A}">
                    <a16:rowId xmlns:a16="http://schemas.microsoft.com/office/drawing/2014/main" val="10003"/>
                  </a:ext>
                </a:extLst>
              </a:tr>
              <a:tr h="412409">
                <a:tc>
                  <a:txBody>
                    <a:bodyPr/>
                    <a:lstStyle/>
                    <a:p>
                      <a:pPr lvl="1" algn="l" fontAlgn="b"/>
                      <a:r>
                        <a:rPr lang="en-US" sz="1800" u="none" strike="noStrike" dirty="0">
                          <a:effectLst/>
                        </a:rPr>
                        <a:t>Road Traffic Management </a:t>
                      </a:r>
                      <a:r>
                        <a:rPr lang="en-US" sz="1800" u="none" strike="noStrike" dirty="0" smtClean="0">
                          <a:effectLst/>
                        </a:rPr>
                        <a:t>Corporation</a:t>
                      </a:r>
                      <a:endParaRPr lang="en-US" sz="1800" b="0" i="0" u="none" strike="noStrike" dirty="0">
                        <a:solidFill>
                          <a:srgbClr val="000000"/>
                        </a:solidFill>
                        <a:effectLst/>
                        <a:latin typeface="Calibri" charset="0"/>
                      </a:endParaRPr>
                    </a:p>
                  </a:txBody>
                  <a:tcPr marL="2841" marR="2841" marT="2841" marB="0" anchor="ctr"/>
                </a:tc>
                <a:tc>
                  <a:txBody>
                    <a:bodyPr/>
                    <a:lstStyle/>
                    <a:p>
                      <a:pPr algn="ctr" fontAlgn="b"/>
                      <a:r>
                        <a:rPr lang="en-US" sz="1800" u="none" strike="noStrike" dirty="0">
                          <a:effectLst/>
                        </a:rPr>
                        <a:t>3</a:t>
                      </a:r>
                      <a:endParaRPr lang="en-US" sz="1800" b="0"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04"/>
                  </a:ext>
                </a:extLst>
              </a:tr>
              <a:tr h="412409">
                <a:tc>
                  <a:txBody>
                    <a:bodyPr/>
                    <a:lstStyle/>
                    <a:p>
                      <a:pPr lvl="1" algn="l" fontAlgn="b"/>
                      <a:r>
                        <a:rPr lang="en-US" sz="1800" u="none" strike="noStrike" dirty="0" smtClean="0">
                          <a:effectLst/>
                        </a:rPr>
                        <a:t>Department</a:t>
                      </a:r>
                      <a:r>
                        <a:rPr lang="en-US" sz="1800" u="none" strike="noStrike" baseline="0" dirty="0" smtClean="0">
                          <a:effectLst/>
                        </a:rPr>
                        <a:t> of</a:t>
                      </a:r>
                      <a:r>
                        <a:rPr lang="en-US" sz="1800" u="none" strike="noStrike" dirty="0" smtClean="0">
                          <a:effectLst/>
                        </a:rPr>
                        <a:t> </a:t>
                      </a:r>
                      <a:r>
                        <a:rPr lang="en-US" sz="1800" u="none" strike="noStrike" dirty="0">
                          <a:effectLst/>
                        </a:rPr>
                        <a:t>Human Settlements</a:t>
                      </a:r>
                      <a:endParaRPr lang="en-US" sz="1800" b="0" i="0" u="none" strike="noStrike" dirty="0">
                        <a:solidFill>
                          <a:srgbClr val="000000"/>
                        </a:solidFill>
                        <a:effectLst/>
                        <a:latin typeface="Calibri" charset="0"/>
                      </a:endParaRPr>
                    </a:p>
                  </a:txBody>
                  <a:tcPr marL="2841" marR="2841" marT="2841" marB="0" anchor="ctr"/>
                </a:tc>
                <a:tc>
                  <a:txBody>
                    <a:bodyPr/>
                    <a:lstStyle/>
                    <a:p>
                      <a:pPr algn="ctr" fontAlgn="b"/>
                      <a:r>
                        <a:rPr lang="is-IS" sz="1800" u="none" strike="noStrike" dirty="0">
                          <a:effectLst/>
                        </a:rPr>
                        <a:t>2</a:t>
                      </a:r>
                      <a:endParaRPr lang="is-IS" sz="1800" b="0"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05"/>
                  </a:ext>
                </a:extLst>
              </a:tr>
              <a:tr h="412409">
                <a:tc>
                  <a:txBody>
                    <a:bodyPr/>
                    <a:lstStyle/>
                    <a:p>
                      <a:pPr lvl="1" algn="l" fontAlgn="b"/>
                      <a:r>
                        <a:rPr lang="en-US" sz="1800" u="none" strike="noStrike">
                          <a:effectLst/>
                        </a:rPr>
                        <a:t>National Treasury</a:t>
                      </a:r>
                      <a:endParaRPr lang="en-US" sz="1800" b="0" i="0" u="none" strike="noStrike">
                        <a:solidFill>
                          <a:srgbClr val="000000"/>
                        </a:solidFill>
                        <a:effectLst/>
                        <a:latin typeface="Calibri" charset="0"/>
                      </a:endParaRPr>
                    </a:p>
                  </a:txBody>
                  <a:tcPr marL="2841" marR="2841" marT="2841" marB="0" anchor="ctr"/>
                </a:tc>
                <a:tc>
                  <a:txBody>
                    <a:bodyPr/>
                    <a:lstStyle/>
                    <a:p>
                      <a:pPr algn="ctr" fontAlgn="b"/>
                      <a:r>
                        <a:rPr lang="is-IS" sz="1800" u="none" strike="noStrike" dirty="0">
                          <a:effectLst/>
                        </a:rPr>
                        <a:t>2</a:t>
                      </a:r>
                      <a:endParaRPr lang="is-IS" sz="1800" b="0"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06"/>
                  </a:ext>
                </a:extLst>
              </a:tr>
              <a:tr h="412409">
                <a:tc>
                  <a:txBody>
                    <a:bodyPr/>
                    <a:lstStyle/>
                    <a:p>
                      <a:pPr lvl="1" algn="l" fontAlgn="b"/>
                      <a:r>
                        <a:rPr lang="en-US" sz="1800" u="none" strike="noStrike">
                          <a:effectLst/>
                        </a:rPr>
                        <a:t>Auditor General</a:t>
                      </a:r>
                      <a:endParaRPr lang="en-US" sz="1800" b="0" i="0" u="none" strike="noStrike">
                        <a:solidFill>
                          <a:srgbClr val="000000"/>
                        </a:solidFill>
                        <a:effectLst/>
                        <a:latin typeface="Calibri" charset="0"/>
                      </a:endParaRPr>
                    </a:p>
                  </a:txBody>
                  <a:tcPr marL="2841" marR="2841" marT="2841" marB="0" anchor="ctr"/>
                </a:tc>
                <a:tc>
                  <a:txBody>
                    <a:bodyPr/>
                    <a:lstStyle/>
                    <a:p>
                      <a:pPr algn="ctr" fontAlgn="b"/>
                      <a:r>
                        <a:rPr lang="is-IS" sz="1800" u="none" strike="noStrike" dirty="0">
                          <a:effectLst/>
                        </a:rPr>
                        <a:t>2</a:t>
                      </a:r>
                      <a:endParaRPr lang="is-IS" sz="1800" b="0"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07"/>
                  </a:ext>
                </a:extLst>
              </a:tr>
              <a:tr h="412409">
                <a:tc>
                  <a:txBody>
                    <a:bodyPr/>
                    <a:lstStyle/>
                    <a:p>
                      <a:pPr lvl="1" algn="l" fontAlgn="b"/>
                      <a:r>
                        <a:rPr lang="en-US" sz="1800" u="none" strike="noStrike" dirty="0" smtClean="0">
                          <a:effectLst/>
                        </a:rPr>
                        <a:t>Department</a:t>
                      </a:r>
                      <a:r>
                        <a:rPr lang="en-US" sz="1800" u="none" strike="noStrike" baseline="0" dirty="0" smtClean="0">
                          <a:effectLst/>
                        </a:rPr>
                        <a:t> </a:t>
                      </a:r>
                      <a:r>
                        <a:rPr lang="en-US" sz="1800" u="none" strike="noStrike" dirty="0" smtClean="0">
                          <a:effectLst/>
                        </a:rPr>
                        <a:t>of </a:t>
                      </a:r>
                      <a:r>
                        <a:rPr lang="en-US" sz="1800" u="none" strike="noStrike" dirty="0">
                          <a:effectLst/>
                        </a:rPr>
                        <a:t>Energy</a:t>
                      </a:r>
                      <a:endParaRPr lang="en-US" sz="1800" b="0" i="0" u="none" strike="noStrike" dirty="0">
                        <a:solidFill>
                          <a:srgbClr val="000000"/>
                        </a:solidFill>
                        <a:effectLst/>
                        <a:latin typeface="Calibri" charset="0"/>
                      </a:endParaRPr>
                    </a:p>
                  </a:txBody>
                  <a:tcPr marL="2841" marR="2841" marT="2841" marB="0" anchor="ctr"/>
                </a:tc>
                <a:tc>
                  <a:txBody>
                    <a:bodyPr/>
                    <a:lstStyle/>
                    <a:p>
                      <a:pPr algn="ctr" fontAlgn="b"/>
                      <a:r>
                        <a:rPr lang="en-US" sz="1800" u="none" strike="noStrike" dirty="0">
                          <a:effectLst/>
                        </a:rPr>
                        <a:t>1</a:t>
                      </a:r>
                      <a:endParaRPr lang="en-US" sz="1800" b="0"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08"/>
                  </a:ext>
                </a:extLst>
              </a:tr>
              <a:tr h="412409">
                <a:tc>
                  <a:txBody>
                    <a:bodyPr/>
                    <a:lstStyle/>
                    <a:p>
                      <a:pPr lvl="1" algn="l" fontAlgn="b"/>
                      <a:r>
                        <a:rPr lang="en-US" sz="1800" b="1" u="none" strike="noStrike" dirty="0">
                          <a:effectLst/>
                        </a:rPr>
                        <a:t>Total </a:t>
                      </a:r>
                      <a:r>
                        <a:rPr lang="en-US" sz="1800" b="1" u="none" strike="noStrike" dirty="0" smtClean="0">
                          <a:effectLst/>
                        </a:rPr>
                        <a:t>National Department or Agency</a:t>
                      </a:r>
                      <a:endParaRPr lang="en-US" sz="1800" b="1" i="0" u="none" strike="noStrike" dirty="0">
                        <a:solidFill>
                          <a:srgbClr val="000000"/>
                        </a:solidFill>
                        <a:effectLst/>
                        <a:latin typeface="Calibri" charset="0"/>
                      </a:endParaRPr>
                    </a:p>
                  </a:txBody>
                  <a:tcPr marL="2841" marR="2841" marT="2841" marB="0" anchor="ctr"/>
                </a:tc>
                <a:tc>
                  <a:txBody>
                    <a:bodyPr/>
                    <a:lstStyle/>
                    <a:p>
                      <a:pPr algn="ctr" fontAlgn="b"/>
                      <a:r>
                        <a:rPr lang="is-IS" sz="1800" b="1" u="none" strike="noStrike" dirty="0">
                          <a:effectLst/>
                        </a:rPr>
                        <a:t>52</a:t>
                      </a:r>
                      <a:endParaRPr lang="is-IS" sz="1800" b="1"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09"/>
                  </a:ext>
                </a:extLst>
              </a:tr>
              <a:tr h="412409">
                <a:tc>
                  <a:txBody>
                    <a:bodyPr/>
                    <a:lstStyle/>
                    <a:p>
                      <a:pPr lvl="1" algn="l" fontAlgn="b"/>
                      <a:r>
                        <a:rPr lang="en-US" sz="1800" u="none" strike="noStrike" dirty="0">
                          <a:effectLst/>
                        </a:rPr>
                        <a:t>Total</a:t>
                      </a:r>
                      <a:endParaRPr lang="en-US" sz="1800" b="0" i="0" u="none" strike="noStrike" dirty="0">
                        <a:solidFill>
                          <a:srgbClr val="000000"/>
                        </a:solidFill>
                        <a:effectLst/>
                        <a:latin typeface="Calibri" charset="0"/>
                      </a:endParaRPr>
                    </a:p>
                  </a:txBody>
                  <a:tcPr marL="2841" marR="2841" marT="2841" marB="0" anchor="ctr"/>
                </a:tc>
                <a:tc>
                  <a:txBody>
                    <a:bodyPr/>
                    <a:lstStyle/>
                    <a:p>
                      <a:pPr algn="ctr" fontAlgn="b"/>
                      <a:r>
                        <a:rPr lang="is-IS" sz="1800" u="none" strike="noStrike" dirty="0">
                          <a:effectLst/>
                        </a:rPr>
                        <a:t>225</a:t>
                      </a:r>
                      <a:endParaRPr lang="is-IS" sz="1800" b="0" i="0" u="none" strike="noStrike" dirty="0">
                        <a:solidFill>
                          <a:srgbClr val="000000"/>
                        </a:solidFill>
                        <a:effectLst/>
                        <a:latin typeface="Calibri" charset="0"/>
                      </a:endParaRPr>
                    </a:p>
                  </a:txBody>
                  <a:tcPr marL="2841" marR="2841" marT="2841" marB="0" anchor="ctr"/>
                </a:tc>
                <a:extLst>
                  <a:ext uri="{0D108BD9-81ED-4DB2-BD59-A6C34878D82A}">
                    <a16:rowId xmlns:a16="http://schemas.microsoft.com/office/drawing/2014/main" val="10010"/>
                  </a:ext>
                </a:extLst>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1247873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 y="-533400"/>
            <a:ext cx="9144000" cy="6858000"/>
          </a:xfrm>
          <a:prstGeom prst="rect">
            <a:avLst/>
          </a:prstGeom>
        </p:spPr>
      </p:pic>
      <p:sp>
        <p:nvSpPr>
          <p:cNvPr id="3" name="TextBox 2"/>
          <p:cNvSpPr txBox="1"/>
          <p:nvPr/>
        </p:nvSpPr>
        <p:spPr>
          <a:xfrm>
            <a:off x="685800" y="-123601"/>
            <a:ext cx="5791200" cy="1446550"/>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INTERNALISATION OF A REGULATED SET OF INDICATORS</a:t>
            </a:r>
            <a:endParaRPr lang="en-US" sz="20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312420" y="728990"/>
            <a:ext cx="8458200" cy="4524315"/>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sz="2400" dirty="0" smtClean="0"/>
              <a:t>According to the Circular, it </a:t>
            </a:r>
            <a:r>
              <a:rPr lang="en-US" sz="2400" dirty="0"/>
              <a:t>is </a:t>
            </a:r>
            <a:r>
              <a:rPr lang="en-US" sz="2400" dirty="0" smtClean="0"/>
              <a:t>recognized </a:t>
            </a:r>
            <a:r>
              <a:rPr lang="en-US" sz="2400" dirty="0"/>
              <a:t>that metros have their own systems and methodologies in place for their indicators. </a:t>
            </a:r>
            <a:endParaRPr lang="en-US" sz="2400" dirty="0" smtClean="0"/>
          </a:p>
          <a:p>
            <a:pPr marL="285750" indent="-285750" algn="just">
              <a:lnSpc>
                <a:spcPct val="150000"/>
              </a:lnSpc>
              <a:buFont typeface="Arial" panose="020B0604020202020204" pitchFamily="34" charset="0"/>
              <a:buChar char="•"/>
            </a:pPr>
            <a:r>
              <a:rPr lang="en-US" sz="2400" dirty="0" smtClean="0"/>
              <a:t>Therefore </a:t>
            </a:r>
            <a:r>
              <a:rPr lang="en-US" sz="2400" dirty="0"/>
              <a:t>a degree of interpretation involved between how the data elements of a commonly defined indicator are sourced and supplied in one municipality compared to another. </a:t>
            </a:r>
            <a:endParaRPr lang="en-US" sz="2400" dirty="0" smtClean="0"/>
          </a:p>
          <a:p>
            <a:pPr marL="285750" indent="-285750" algn="just">
              <a:lnSpc>
                <a:spcPct val="150000"/>
              </a:lnSpc>
              <a:buFont typeface="Arial" panose="020B0604020202020204" pitchFamily="34" charset="0"/>
              <a:buChar char="•"/>
            </a:pPr>
            <a:r>
              <a:rPr lang="en-US" sz="2400" dirty="0" smtClean="0"/>
              <a:t>The </a:t>
            </a:r>
            <a:r>
              <a:rPr lang="en-US" sz="2400" dirty="0"/>
              <a:t>Technical Indicator Descriptions are therefore expected to be common points of departure for these indicators, which should then be applied to the respective metro systems </a:t>
            </a:r>
            <a:endParaRPr lang="en-ZA" sz="2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1018" y="-119791"/>
            <a:ext cx="1290112" cy="980420"/>
          </a:xfrm>
          <a:prstGeom prst="rect">
            <a:avLst/>
          </a:prstGeom>
        </p:spPr>
      </p:pic>
    </p:spTree>
    <p:extLst>
      <p:ext uri="{BB962C8B-B14F-4D97-AF65-F5344CB8AC3E}">
        <p14:creationId xmlns:p14="http://schemas.microsoft.com/office/powerpoint/2010/main" val="3545105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577273" y="533400"/>
            <a:ext cx="5562600" cy="1138773"/>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OUTLINE</a:t>
            </a:r>
            <a:endParaRPr lang="en-US" sz="20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457200" y="1600200"/>
            <a:ext cx="7010400" cy="4893647"/>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Legislative framework</a:t>
            </a:r>
          </a:p>
          <a:p>
            <a:pPr marL="285750" indent="-285750" algn="just">
              <a:lnSpc>
                <a:spcPct val="150000"/>
              </a:lnSpc>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Introduction </a:t>
            </a:r>
          </a:p>
          <a:p>
            <a:pPr marL="285750" indent="-285750" algn="just">
              <a:lnSpc>
                <a:spcPct val="150000"/>
              </a:lnSpc>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Problem Statement</a:t>
            </a:r>
          </a:p>
          <a:p>
            <a:pPr marL="285750" indent="-285750" algn="just">
              <a:lnSpc>
                <a:spcPct val="150000"/>
              </a:lnSpc>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The collaborative Process</a:t>
            </a:r>
          </a:p>
          <a:p>
            <a:pPr marL="285750" indent="-285750" algn="just">
              <a:lnSpc>
                <a:spcPct val="150000"/>
              </a:lnSpc>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Intergovernmental Reporting Reforms</a:t>
            </a:r>
          </a:p>
          <a:p>
            <a:pPr marL="285750" indent="-285750" algn="just">
              <a:lnSpc>
                <a:spcPct val="150000"/>
              </a:lnSpc>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Framework, Principles and Criteria</a:t>
            </a:r>
          </a:p>
          <a:p>
            <a:pPr marL="285750" indent="-285750" algn="just">
              <a:lnSpc>
                <a:spcPct val="150000"/>
              </a:lnSpc>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Functional Performance Indicators</a:t>
            </a:r>
          </a:p>
          <a:p>
            <a:pPr marL="285750" indent="-285750" algn="just">
              <a:lnSpc>
                <a:spcPct val="150000"/>
              </a:lnSpc>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Assurance Level (Practicality)</a:t>
            </a:r>
          </a:p>
          <a:p>
            <a:pPr marL="285750" indent="-285750" algn="just">
              <a:lnSpc>
                <a:spcPct val="150000"/>
              </a:lnSpc>
              <a:buFont typeface="Arial" panose="020B0604020202020204" pitchFamily="34" charset="0"/>
              <a:buChar char="•"/>
            </a:pPr>
            <a:r>
              <a:rPr lang="en-US" sz="2000" b="1" dirty="0" smtClean="0">
                <a:latin typeface="Arial" panose="020B0604020202020204" pitchFamily="34" charset="0"/>
                <a:cs typeface="Arial" panose="020B0604020202020204" pitchFamily="34" charset="0"/>
              </a:rPr>
              <a:t>Closure</a:t>
            </a:r>
            <a:r>
              <a:rPr lang="en-US" sz="1400" b="1" dirty="0" smtClean="0"/>
              <a:t> </a:t>
            </a:r>
          </a:p>
          <a:p>
            <a:pPr marL="342900" indent="-342900">
              <a:buAutoNum type="arabicPeriod" startAt="2"/>
            </a:pPr>
            <a:endParaRPr lang="en-ZA" sz="1400" b="1" dirty="0">
              <a:latin typeface="Arial" panose="020B0604020202020204" pitchFamily="34" charset="0"/>
              <a:cs typeface="Arial" panose="020B0604020202020204" pitchFamily="34" charset="0"/>
            </a:endParaRPr>
          </a:p>
          <a:p>
            <a:endParaRPr lang="en-ZA" sz="1400" dirty="0" smtClean="0">
              <a:solidFill>
                <a:schemeClr val="tx1">
                  <a:lumMod val="65000"/>
                  <a:lumOff val="35000"/>
                </a:schemeClr>
              </a:solidFill>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39499679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577273" y="533400"/>
            <a:ext cx="5562600" cy="461665"/>
          </a:xfrm>
          <a:prstGeom prst="rect">
            <a:avLst/>
          </a:prstGeom>
          <a:noFill/>
        </p:spPr>
        <p:txBody>
          <a:bodyPr wrap="square" rtlCol="0">
            <a:spAutoFit/>
          </a:bodyPr>
          <a:lstStyle/>
          <a:p>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457200" y="1981200"/>
            <a:ext cx="8581242" cy="2523768"/>
          </a:xfrm>
          <a:prstGeom prst="rect">
            <a:avLst/>
          </a:prstGeom>
          <a:noFill/>
        </p:spPr>
        <p:txBody>
          <a:bodyPr wrap="square" rtlCol="0">
            <a:spAutoFit/>
          </a:bodyPr>
          <a:lstStyle/>
          <a:p>
            <a:endParaRPr lang="en-US" sz="1400" b="1" dirty="0" smtClean="0">
              <a:latin typeface="Arial" panose="020B0604020202020204" pitchFamily="34" charset="0"/>
              <a:cs typeface="Arial" panose="020B0604020202020204" pitchFamily="34" charset="0"/>
            </a:endParaRPr>
          </a:p>
          <a:p>
            <a:endParaRPr lang="en-US" sz="2000" b="1" dirty="0" smtClean="0"/>
          </a:p>
          <a:p>
            <a:endParaRPr lang="en-US" sz="2000" b="1" dirty="0"/>
          </a:p>
          <a:p>
            <a:r>
              <a:rPr lang="en-US" sz="2000" b="1" dirty="0" smtClean="0"/>
              <a:t>  </a:t>
            </a:r>
          </a:p>
          <a:p>
            <a:endParaRPr lang="en-US" sz="1400" b="1" dirty="0"/>
          </a:p>
          <a:p>
            <a:endParaRPr lang="en-US" sz="1400" b="1" dirty="0"/>
          </a:p>
          <a:p>
            <a:r>
              <a:rPr lang="en-US" sz="1400" b="1" dirty="0" smtClean="0"/>
              <a:t> </a:t>
            </a:r>
          </a:p>
          <a:p>
            <a:pPr marL="342900" indent="-342900">
              <a:buAutoNum type="arabicPeriod" startAt="2"/>
            </a:pPr>
            <a:endParaRPr lang="en-ZA" sz="1400" b="1" dirty="0">
              <a:latin typeface="Arial" panose="020B0604020202020204" pitchFamily="34" charset="0"/>
              <a:cs typeface="Arial" panose="020B0604020202020204" pitchFamily="34" charset="0"/>
            </a:endParaRPr>
          </a:p>
          <a:p>
            <a:endParaRPr lang="en-ZA" sz="1400" dirty="0" smtClean="0">
              <a:solidFill>
                <a:schemeClr val="tx1">
                  <a:lumMod val="65000"/>
                  <a:lumOff val="35000"/>
                </a:schemeClr>
              </a:solidFill>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graphicFrame>
        <p:nvGraphicFramePr>
          <p:cNvPr id="4" name="Table 3"/>
          <p:cNvGraphicFramePr>
            <a:graphicFrameLocks noGrp="1"/>
          </p:cNvGraphicFramePr>
          <p:nvPr/>
        </p:nvGraphicFramePr>
        <p:xfrm>
          <a:off x="228600" y="1219200"/>
          <a:ext cx="8915401" cy="5257801"/>
        </p:xfrm>
        <a:graphic>
          <a:graphicData uri="http://schemas.openxmlformats.org/drawingml/2006/table">
            <a:tbl>
              <a:tblPr/>
              <a:tblGrid>
                <a:gridCol w="909359">
                  <a:extLst>
                    <a:ext uri="{9D8B030D-6E8A-4147-A177-3AD203B41FA5}">
                      <a16:colId xmlns:a16="http://schemas.microsoft.com/office/drawing/2014/main" val="2285700118"/>
                    </a:ext>
                  </a:extLst>
                </a:gridCol>
                <a:gridCol w="1179709">
                  <a:extLst>
                    <a:ext uri="{9D8B030D-6E8A-4147-A177-3AD203B41FA5}">
                      <a16:colId xmlns:a16="http://schemas.microsoft.com/office/drawing/2014/main" val="147512832"/>
                    </a:ext>
                  </a:extLst>
                </a:gridCol>
                <a:gridCol w="1462347">
                  <a:extLst>
                    <a:ext uri="{9D8B030D-6E8A-4147-A177-3AD203B41FA5}">
                      <a16:colId xmlns:a16="http://schemas.microsoft.com/office/drawing/2014/main" val="2403666842"/>
                    </a:ext>
                  </a:extLst>
                </a:gridCol>
                <a:gridCol w="1462347">
                  <a:extLst>
                    <a:ext uri="{9D8B030D-6E8A-4147-A177-3AD203B41FA5}">
                      <a16:colId xmlns:a16="http://schemas.microsoft.com/office/drawing/2014/main" val="1931216063"/>
                    </a:ext>
                  </a:extLst>
                </a:gridCol>
                <a:gridCol w="884782">
                  <a:extLst>
                    <a:ext uri="{9D8B030D-6E8A-4147-A177-3AD203B41FA5}">
                      <a16:colId xmlns:a16="http://schemas.microsoft.com/office/drawing/2014/main" val="1910284883"/>
                    </a:ext>
                  </a:extLst>
                </a:gridCol>
                <a:gridCol w="1191997">
                  <a:extLst>
                    <a:ext uri="{9D8B030D-6E8A-4147-A177-3AD203B41FA5}">
                      <a16:colId xmlns:a16="http://schemas.microsoft.com/office/drawing/2014/main" val="1866124537"/>
                    </a:ext>
                  </a:extLst>
                </a:gridCol>
                <a:gridCol w="362513">
                  <a:extLst>
                    <a:ext uri="{9D8B030D-6E8A-4147-A177-3AD203B41FA5}">
                      <a16:colId xmlns:a16="http://schemas.microsoft.com/office/drawing/2014/main" val="1296046319"/>
                    </a:ext>
                  </a:extLst>
                </a:gridCol>
                <a:gridCol w="1462347">
                  <a:extLst>
                    <a:ext uri="{9D8B030D-6E8A-4147-A177-3AD203B41FA5}">
                      <a16:colId xmlns:a16="http://schemas.microsoft.com/office/drawing/2014/main" val="1338049819"/>
                    </a:ext>
                  </a:extLst>
                </a:gridCol>
              </a:tblGrid>
              <a:tr h="306082">
                <a:tc gridSpan="8">
                  <a:txBody>
                    <a:bodyPr/>
                    <a:lstStyle/>
                    <a:p>
                      <a:pPr algn="ctr" fontAlgn="ctr"/>
                      <a:r>
                        <a:rPr lang="en-US" sz="1500" b="1" i="0" u="none" strike="noStrike">
                          <a:solidFill>
                            <a:srgbClr val="000000"/>
                          </a:solidFill>
                          <a:effectLst/>
                          <a:latin typeface="Arial" panose="020B0604020202020204" pitchFamily="34" charset="0"/>
                        </a:rPr>
                        <a:t>Technical indicator description sheet</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D4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9725081"/>
                  </a:ext>
                </a:extLst>
              </a:tr>
              <a:tr h="264760">
                <a:tc gridSpan="8">
                  <a:txBody>
                    <a:bodyPr/>
                    <a:lstStyle/>
                    <a:p>
                      <a:pPr algn="ctr" fontAlgn="ctr"/>
                      <a:r>
                        <a:rPr lang="en-US" sz="1300" b="0" i="0" u="none" strike="noStrike">
                          <a:solidFill>
                            <a:srgbClr val="000000"/>
                          </a:solidFill>
                          <a:effectLst/>
                          <a:latin typeface="Arial" panose="020B0604020202020204" pitchFamily="34" charset="0"/>
                        </a:rPr>
                        <a:t> </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30140099"/>
                  </a:ext>
                </a:extLst>
              </a:tr>
              <a:tr h="700162">
                <a:tc rowSpan="3">
                  <a:txBody>
                    <a:bodyPr/>
                    <a:lstStyle/>
                    <a:p>
                      <a:pPr algn="ctr" fontAlgn="ctr"/>
                      <a:r>
                        <a:rPr lang="en-US" sz="700" b="1" i="0" u="none" strike="noStrike">
                          <a:solidFill>
                            <a:srgbClr val="000000"/>
                          </a:solidFill>
                          <a:effectLst/>
                          <a:latin typeface="Tahoma" panose="020B0604030504040204" pitchFamily="34" charset="0"/>
                        </a:rPr>
                        <a:t>A1 Indicator short name</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95B3D7"/>
                    </a:solidFill>
                  </a:tcPr>
                </a:tc>
                <a:tc rowSpan="3">
                  <a:txBody>
                    <a:bodyPr/>
                    <a:lstStyle/>
                    <a:p>
                      <a:pPr algn="ctr" fontAlgn="ctr"/>
                      <a:r>
                        <a:rPr lang="en-US" sz="700" b="1" i="0" u="none" strike="noStrike">
                          <a:solidFill>
                            <a:srgbClr val="FFFFFF"/>
                          </a:solidFill>
                          <a:effectLst/>
                          <a:latin typeface="Tahoma" panose="020B0604030504040204" pitchFamily="34" charset="0"/>
                        </a:rPr>
                        <a:t>Number of dwellings provided with connections to mains electricity supply by the municipality</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ctr" fontAlgn="ctr"/>
                      <a:r>
                        <a:rPr lang="en-US" sz="700" b="1" i="0" u="none" strike="noStrike">
                          <a:solidFill>
                            <a:srgbClr val="000000"/>
                          </a:solidFill>
                          <a:effectLst/>
                          <a:latin typeface="Tahoma" panose="020B0604030504040204" pitchFamily="34" charset="0"/>
                        </a:rPr>
                        <a:t>A1 Alignment</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00"/>
                    </a:solidFill>
                  </a:tcPr>
                </a:tc>
                <a:tc>
                  <a:txBody>
                    <a:bodyPr/>
                    <a:lstStyle/>
                    <a:p>
                      <a:pPr algn="ctr" fontAlgn="ctr"/>
                      <a:r>
                        <a:rPr lang="en-US" sz="700" b="0" i="0" u="none" strike="noStrike">
                          <a:solidFill>
                            <a:srgbClr val="000000"/>
                          </a:solidFill>
                          <a:effectLst/>
                          <a:latin typeface="Tahoma" panose="020B0604030504040204" pitchFamily="34" charset="0"/>
                        </a:rPr>
                        <a:t> Improved access to electricity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en-US" sz="700" b="1" i="0" u="none" strike="noStrike">
                          <a:solidFill>
                            <a:srgbClr val="000000"/>
                          </a:solidFill>
                          <a:effectLst/>
                          <a:latin typeface="Tahoma" panose="020B0604030504040204" pitchFamily="34" charset="0"/>
                        </a:rPr>
                        <a:t>A5 Rationale</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CE6F1"/>
                    </a:solidFill>
                  </a:tcPr>
                </a:tc>
                <a:tc rowSpan="2" gridSpan="3">
                  <a:txBody>
                    <a:bodyPr/>
                    <a:lstStyle/>
                    <a:p>
                      <a:pPr algn="ctr" fontAlgn="ctr"/>
                      <a:r>
                        <a:rPr lang="en-US" sz="700" b="0" i="0" u="none" strike="noStrike">
                          <a:solidFill>
                            <a:srgbClr val="000000"/>
                          </a:solidFill>
                          <a:effectLst/>
                          <a:latin typeface="Tahoma" panose="020B0604030504040204" pitchFamily="34" charset="0"/>
                        </a:rPr>
                        <a:t>The city needs to ensure that all new dwelings are provided with an electricity connection.  Additionally, they need to clear backlogs of existing dwellings that do not have electricity connections which fall under their responsibility (as opposed to Eskom's).  This indicator which measures the city's progress in this area will contribute to overall access to electricity for the municipality.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3281167054"/>
                  </a:ext>
                </a:extLst>
              </a:tr>
              <a:tr h="113335">
                <a:tc vMerge="1">
                  <a:txBody>
                    <a:bodyPr/>
                    <a:lstStyle/>
                    <a:p>
                      <a:endParaRPr lang="en-US"/>
                    </a:p>
                  </a:txBody>
                  <a:tcPr/>
                </a:tc>
                <a:tc vMerge="1">
                  <a:txBody>
                    <a:bodyPr/>
                    <a:lstStyle/>
                    <a:p>
                      <a:endParaRPr lang="en-US"/>
                    </a:p>
                  </a:txBody>
                  <a:tcPr/>
                </a:tc>
                <a:tc rowSpan="2">
                  <a:txBody>
                    <a:bodyPr/>
                    <a:lstStyle/>
                    <a:p>
                      <a:pPr algn="ctr" fontAlgn="ctr"/>
                      <a:r>
                        <a:rPr lang="en-US" sz="700" b="1" i="0" u="none" strike="noStrike">
                          <a:solidFill>
                            <a:srgbClr val="000000"/>
                          </a:solidFill>
                          <a:effectLst/>
                          <a:latin typeface="Tahoma" panose="020B0604030504040204" pitchFamily="34" charset="0"/>
                        </a:rPr>
                        <a:t>A1 Results-chain level</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00"/>
                    </a:solidFill>
                  </a:tcPr>
                </a:tc>
                <a:tc rowSpan="2">
                  <a:txBody>
                    <a:bodyPr/>
                    <a:lstStyle/>
                    <a:p>
                      <a:pPr algn="ctr" fontAlgn="ctr"/>
                      <a:r>
                        <a:rPr lang="en-US" sz="700" b="0" i="0" u="none" strike="noStrike">
                          <a:solidFill>
                            <a:srgbClr val="000000"/>
                          </a:solidFill>
                          <a:effectLst/>
                          <a:latin typeface="Tahoma" panose="020B0604030504040204" pitchFamily="34" charset="0"/>
                        </a:rPr>
                        <a:t> Output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533542369"/>
                  </a:ext>
                </a:extLst>
              </a:tr>
              <a:tr h="585381">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700" b="1" i="0" u="none" strike="noStrike">
                          <a:solidFill>
                            <a:srgbClr val="000000"/>
                          </a:solidFill>
                          <a:effectLst/>
                          <a:latin typeface="Tahoma" panose="020B0604030504040204" pitchFamily="34" charset="0"/>
                        </a:rPr>
                        <a:t>A6 Definition</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CE6F1"/>
                    </a:solidFill>
                  </a:tcPr>
                </a:tc>
                <a:tc gridSpan="3">
                  <a:txBody>
                    <a:bodyPr/>
                    <a:lstStyle/>
                    <a:p>
                      <a:pPr algn="ctr" fontAlgn="ctr"/>
                      <a:r>
                        <a:rPr lang="en-US" sz="700" b="0" i="0" u="none" strike="noStrike" dirty="0">
                          <a:solidFill>
                            <a:srgbClr val="000000"/>
                          </a:solidFill>
                          <a:effectLst/>
                          <a:latin typeface="Tahoma" panose="020B0604030504040204" pitchFamily="34" charset="0"/>
                        </a:rPr>
                        <a:t>The number of new residential electricity connections to dwellings provided by the municipality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28580139"/>
                  </a:ext>
                </a:extLst>
              </a:tr>
              <a:tr h="413211">
                <a:tc>
                  <a:txBody>
                    <a:bodyPr/>
                    <a:lstStyle/>
                    <a:p>
                      <a:pPr algn="ctr" fontAlgn="ctr"/>
                      <a:r>
                        <a:rPr lang="en-US" sz="700" b="1" i="0" u="none" strike="noStrike">
                          <a:solidFill>
                            <a:srgbClr val="000000"/>
                          </a:solidFill>
                          <a:effectLst/>
                          <a:latin typeface="Tahoma" panose="020B0604030504040204" pitchFamily="34" charset="0"/>
                        </a:rPr>
                        <a:t>INDICATOR ASSIGNMENT</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CE6F1"/>
                    </a:solidFill>
                  </a:tcPr>
                </a:tc>
                <a:tc>
                  <a:txBody>
                    <a:bodyPr/>
                    <a:lstStyle/>
                    <a:p>
                      <a:pPr algn="ctr" fontAlgn="ctr"/>
                      <a:r>
                        <a:rPr lang="en-US" sz="1000" b="0" i="0" u="none" strike="noStrike">
                          <a:solidFill>
                            <a:srgbClr val="000000"/>
                          </a:solidFill>
                          <a:effectLst/>
                          <a:latin typeface="Tahoma" panose="020B0604030504040204" pitchFamily="34" charset="0"/>
                        </a:rPr>
                        <a:t>EE1.11</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700" b="1" i="0" u="none" strike="noStrike">
                          <a:solidFill>
                            <a:srgbClr val="000000"/>
                          </a:solidFill>
                          <a:effectLst/>
                          <a:latin typeface="Tahoma" panose="020B0604030504040204" pitchFamily="34" charset="0"/>
                        </a:rPr>
                        <a:t>A1 Unit of measurement</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CE6F1"/>
                    </a:solidFill>
                  </a:tcPr>
                </a:tc>
                <a:tc>
                  <a:txBody>
                    <a:bodyPr/>
                    <a:lstStyle/>
                    <a:p>
                      <a:pPr algn="ctr" fontAlgn="ctr"/>
                      <a:r>
                        <a:rPr lang="en-US" sz="700" b="0" i="0" u="none" strike="noStrike">
                          <a:solidFill>
                            <a:srgbClr val="000000"/>
                          </a:solidFill>
                          <a:effectLst/>
                          <a:latin typeface="Tahoma" panose="020B0604030504040204" pitchFamily="34" charset="0"/>
                        </a:rPr>
                        <a:t> Number of connections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sz="700" b="1" i="0" u="none" strike="noStrike">
                          <a:solidFill>
                            <a:srgbClr val="000000"/>
                          </a:solidFill>
                          <a:effectLst/>
                          <a:latin typeface="Tahoma" panose="020B0604030504040204" pitchFamily="34" charset="0"/>
                        </a:rPr>
                        <a:t>A7 Indicator Formula </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CE6F1"/>
                    </a:solidFill>
                  </a:tcPr>
                </a:tc>
                <a:tc gridSpan="3">
                  <a:txBody>
                    <a:bodyPr/>
                    <a:lstStyle/>
                    <a:p>
                      <a:pPr algn="ctr" fontAlgn="ctr"/>
                      <a:r>
                        <a:rPr lang="en-US" sz="700" b="0" i="0" u="none" strike="noStrike">
                          <a:solidFill>
                            <a:srgbClr val="000000"/>
                          </a:solidFill>
                          <a:effectLst/>
                          <a:latin typeface="Tahoma" panose="020B0604030504040204" pitchFamily="34" charset="0"/>
                        </a:rPr>
                        <a:t>(1) Count of residential supply points commissioned and energised by the municipality</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28766766"/>
                  </a:ext>
                </a:extLst>
              </a:tr>
              <a:tr h="505033">
                <a:tc>
                  <a:txBody>
                    <a:bodyPr/>
                    <a:lstStyle/>
                    <a:p>
                      <a:pPr algn="ctr" fontAlgn="ctr"/>
                      <a:r>
                        <a:rPr lang="en-US" sz="700" b="1" i="0" u="none" strike="noStrike">
                          <a:solidFill>
                            <a:srgbClr val="000000"/>
                          </a:solidFill>
                          <a:effectLst/>
                          <a:latin typeface="Tahoma" panose="020B0604030504040204" pitchFamily="34" charset="0"/>
                        </a:rPr>
                        <a:t>A3 Indicator origin</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CE6F1"/>
                    </a:solidFill>
                  </a:tcPr>
                </a:tc>
                <a:tc gridSpan="3">
                  <a:txBody>
                    <a:bodyPr/>
                    <a:lstStyle/>
                    <a:p>
                      <a:pPr algn="ctr" fontAlgn="ctr"/>
                      <a:r>
                        <a:rPr lang="en-US" sz="700" b="0" i="0" u="none" strike="noStrike">
                          <a:solidFill>
                            <a:srgbClr val="000000"/>
                          </a:solidFill>
                          <a:effectLst/>
                          <a:latin typeface="Tahoma" panose="020B0604030504040204" pitchFamily="34" charset="0"/>
                        </a:rPr>
                        <a:t>B2B framework</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r>
                        <a:rPr lang="en-US" sz="700" b="1" i="0" u="none" strike="noStrike">
                          <a:solidFill>
                            <a:srgbClr val="000000"/>
                          </a:solidFill>
                          <a:effectLst/>
                          <a:latin typeface="Tahoma" panose="020B0604030504040204" pitchFamily="34" charset="0"/>
                        </a:rPr>
                        <a:t>A8 Frequency of reporting</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CE6F1"/>
                    </a:solidFill>
                  </a:tcPr>
                </a:tc>
                <a:tc gridSpan="3">
                  <a:txBody>
                    <a:bodyPr/>
                    <a:lstStyle/>
                    <a:p>
                      <a:pPr algn="ctr" fontAlgn="ctr"/>
                      <a:r>
                        <a:rPr lang="en-US" sz="700" b="0" i="0" u="none" strike="noStrike">
                          <a:solidFill>
                            <a:srgbClr val="000000"/>
                          </a:solidFill>
                          <a:effectLst/>
                          <a:latin typeface="Tahoma" panose="020B0604030504040204" pitchFamily="34" charset="0"/>
                        </a:rPr>
                        <a:t> Quarterly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11231160"/>
                  </a:ext>
                </a:extLst>
              </a:tr>
              <a:tr h="975635">
                <a:tc>
                  <a:txBody>
                    <a:bodyPr/>
                    <a:lstStyle/>
                    <a:p>
                      <a:pPr algn="ctr" fontAlgn="ctr"/>
                      <a:r>
                        <a:rPr lang="en-US" sz="700" b="1" i="0" u="none" strike="noStrike">
                          <a:solidFill>
                            <a:srgbClr val="000000"/>
                          </a:solidFill>
                          <a:effectLst/>
                          <a:latin typeface="Tahoma" panose="020B0604030504040204" pitchFamily="34" charset="0"/>
                        </a:rPr>
                        <a:t>A4 Notes on calculation</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gridSpan="3">
                  <a:txBody>
                    <a:bodyPr/>
                    <a:lstStyle/>
                    <a:p>
                      <a:pPr algn="ctr" fontAlgn="ctr"/>
                      <a:r>
                        <a:rPr lang="en-US" sz="700" b="0" i="0" u="none" strike="noStrike">
                          <a:solidFill>
                            <a:srgbClr val="000000"/>
                          </a:solidFill>
                          <a:effectLst/>
                          <a:latin typeface="Tahoma" panose="020B0604030504040204" pitchFamily="34" charset="0"/>
                        </a:rPr>
                        <a:t>This should be a year-to-date figure for the respective financial year.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r>
                        <a:rPr lang="en-US" sz="700" b="1" i="0" u="none" strike="noStrike">
                          <a:solidFill>
                            <a:srgbClr val="000000"/>
                          </a:solidFill>
                          <a:effectLst/>
                          <a:latin typeface="Tahoma" panose="020B0604030504040204" pitchFamily="34" charset="0"/>
                        </a:rPr>
                        <a:t>A9 Additional notes</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gridSpan="3">
                  <a:txBody>
                    <a:bodyPr/>
                    <a:lstStyle/>
                    <a:p>
                      <a:pPr algn="ctr" fontAlgn="ctr"/>
                      <a:r>
                        <a:rPr lang="en-US" sz="700" b="0" i="0" u="none" strike="noStrike">
                          <a:solidFill>
                            <a:srgbClr val="000000"/>
                          </a:solidFill>
                          <a:effectLst/>
                          <a:latin typeface="Tahoma" panose="020B0604030504040204" pitchFamily="34" charset="0"/>
                        </a:rPr>
                        <a:t>Dwellings include all types and is not limited to those connected by INEP grants.  New property developments that require electricity connections for residential units will also be counted.   Informal developments will also be counted.  New areas previously handled by Eskom should not be counted as new connections, unless the municipality puts in new supply points.   The municipality should have some way of differentiating between these "new" customers and actual new connections.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64530781"/>
                  </a:ext>
                </a:extLst>
              </a:tr>
              <a:tr h="263995">
                <a:tc gridSpan="8">
                  <a:txBody>
                    <a:bodyPr/>
                    <a:lstStyle/>
                    <a:p>
                      <a:pPr algn="ctr" fontAlgn="ctr"/>
                      <a:r>
                        <a:rPr lang="en-US" sz="700" b="1" i="0" u="none" strike="noStrike">
                          <a:solidFill>
                            <a:srgbClr val="000000"/>
                          </a:solidFill>
                          <a:effectLst/>
                          <a:latin typeface="Tahoma" panose="020B0604030504040204" pitchFamily="34" charset="0"/>
                        </a:rPr>
                        <a:t> </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4105146"/>
                  </a:ext>
                </a:extLst>
              </a:tr>
              <a:tr h="332865">
                <a:tc gridSpan="2">
                  <a:txBody>
                    <a:bodyPr/>
                    <a:lstStyle/>
                    <a:p>
                      <a:pPr algn="ctr" fontAlgn="ctr"/>
                      <a:r>
                        <a:rPr lang="en-US" sz="1000" b="1" i="0" u="none" strike="noStrike">
                          <a:solidFill>
                            <a:srgbClr val="000000"/>
                          </a:solidFill>
                          <a:effectLst/>
                          <a:latin typeface="Tahoma" panose="020B0604030504040204" pitchFamily="34" charset="0"/>
                        </a:rPr>
                        <a:t>Reporting responsibility</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a:txBody>
                    <a:bodyPr/>
                    <a:lstStyle/>
                    <a:p>
                      <a:pPr algn="ctr" fontAlgn="ctr"/>
                      <a:r>
                        <a:rPr lang="en-US" sz="1000" b="1" i="0" u="none" strike="noStrike">
                          <a:solidFill>
                            <a:srgbClr val="000000"/>
                          </a:solidFill>
                          <a:effectLst/>
                          <a:latin typeface="Tahoma" panose="020B0604030504040204" pitchFamily="34" charset="0"/>
                        </a:rPr>
                        <a:t>Metro</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1" i="0" u="none" strike="noStrike">
                          <a:solidFill>
                            <a:srgbClr val="000000"/>
                          </a:solidFill>
                          <a:effectLst/>
                          <a:latin typeface="Tahoma" panose="020B0604030504040204" pitchFamily="34" charset="0"/>
                        </a:rPr>
                        <a:t>When</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ahoma" panose="020B0604030504040204" pitchFamily="34" charset="0"/>
                        </a:rPr>
                        <a:t>Now</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1" i="0" u="none" strike="noStrike">
                          <a:solidFill>
                            <a:srgbClr val="000000"/>
                          </a:solidFill>
                          <a:effectLst/>
                          <a:latin typeface="Tahoma" panose="020B0604030504040204" pitchFamily="34" charset="0"/>
                        </a:rPr>
                        <a:t>Readiness</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gridSpan="2">
                  <a:txBody>
                    <a:bodyPr/>
                    <a:lstStyle/>
                    <a:p>
                      <a:pPr algn="ctr" fontAlgn="ctr"/>
                      <a:r>
                        <a:rPr lang="en-US" sz="1000" b="1" i="0" u="none" strike="noStrike">
                          <a:solidFill>
                            <a:srgbClr val="000000"/>
                          </a:solidFill>
                          <a:effectLst/>
                          <a:latin typeface="Tahoma" panose="020B0604030504040204" pitchFamily="34" charset="0"/>
                        </a:rPr>
                        <a:t> Tier 1 </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485255110"/>
                  </a:ext>
                </a:extLst>
              </a:tr>
              <a:tr h="275474">
                <a:tc gridSpan="8">
                  <a:txBody>
                    <a:bodyPr/>
                    <a:lstStyle/>
                    <a:p>
                      <a:pPr algn="ctr" fontAlgn="ctr"/>
                      <a:r>
                        <a:rPr lang="en-US" sz="700" b="1" i="0" u="none" strike="noStrike">
                          <a:solidFill>
                            <a:srgbClr val="000000"/>
                          </a:solidFill>
                          <a:effectLst/>
                          <a:latin typeface="Tahoma" panose="020B0604030504040204" pitchFamily="34" charset="0"/>
                        </a:rPr>
                        <a:t> </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83191554"/>
                  </a:ext>
                </a:extLst>
              </a:tr>
              <a:tr h="521868">
                <a:tc>
                  <a:txBody>
                    <a:bodyPr/>
                    <a:lstStyle/>
                    <a:p>
                      <a:pPr algn="ctr" fontAlgn="ctr"/>
                      <a:r>
                        <a:rPr lang="en-US" sz="700" b="1" i="0" u="none" strike="noStrike">
                          <a:solidFill>
                            <a:srgbClr val="000000"/>
                          </a:solidFill>
                          <a:effectLst/>
                          <a:latin typeface="Tahoma" panose="020B0604030504040204" pitchFamily="34" charset="0"/>
                        </a:rPr>
                        <a:t>B1 Data Element</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95B3D7"/>
                    </a:solidFill>
                  </a:tcPr>
                </a:tc>
                <a:tc>
                  <a:txBody>
                    <a:bodyPr/>
                    <a:lstStyle/>
                    <a:p>
                      <a:pPr algn="ctr" fontAlgn="ctr"/>
                      <a:r>
                        <a:rPr lang="en-US" sz="700" b="0" i="0" u="none" strike="noStrike">
                          <a:solidFill>
                            <a:srgbClr val="000000"/>
                          </a:solidFill>
                          <a:effectLst/>
                          <a:latin typeface="Tahoma" panose="020B0604030504040204" pitchFamily="34" charset="0"/>
                        </a:rPr>
                        <a:t> (1) Residential supply points energised and commissioned by the municipality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sz="700" b="1" i="0" u="none" strike="noStrike">
                          <a:solidFill>
                            <a:srgbClr val="000000"/>
                          </a:solidFill>
                          <a:effectLst/>
                          <a:latin typeface="Tahoma" panose="020B0604030504040204" pitchFamily="34" charset="0"/>
                        </a:rPr>
                        <a:t>B4 Source</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CE6F1"/>
                    </a:solidFill>
                  </a:tcPr>
                </a:tc>
                <a:tc>
                  <a:txBody>
                    <a:bodyPr/>
                    <a:lstStyle/>
                    <a:p>
                      <a:pPr algn="ctr" fontAlgn="ctr"/>
                      <a:r>
                        <a:rPr lang="en-US" sz="700" b="0" i="0" u="none" strike="noStrike">
                          <a:solidFill>
                            <a:srgbClr val="000000"/>
                          </a:solidFill>
                          <a:effectLst/>
                          <a:latin typeface="Tahoma" panose="020B0604030504040204" pitchFamily="34" charset="0"/>
                        </a:rPr>
                        <a:t> Municipal Customer &amp; Billing Database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sz="700" b="1" i="0" u="none" strike="noStrike">
                          <a:solidFill>
                            <a:srgbClr val="000000"/>
                          </a:solidFill>
                          <a:effectLst/>
                          <a:latin typeface="Tahoma" panose="020B0604030504040204" pitchFamily="34" charset="0"/>
                        </a:rPr>
                        <a:t>C1 Data Element</a:t>
                      </a:r>
                    </a:p>
                  </a:txBody>
                  <a:tcPr marL="6078" marR="6078" marT="6078"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95B3D7"/>
                    </a:solidFill>
                  </a:tcPr>
                </a:tc>
                <a:tc>
                  <a:txBody>
                    <a:bodyPr/>
                    <a:lstStyle/>
                    <a:p>
                      <a:pPr algn="ctr" fontAlgn="ctr"/>
                      <a:r>
                        <a:rPr lang="en-US" sz="700" b="0" i="0" u="none" strike="noStrike">
                          <a:solidFill>
                            <a:srgbClr val="000000"/>
                          </a:solidFill>
                          <a:effectLst/>
                          <a:latin typeface="Tahoma" panose="020B0604030504040204" pitchFamily="34" charset="0"/>
                        </a:rPr>
                        <a:t>                                          -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pattFill prst="pct10">
                      <a:fgClr>
                        <a:srgbClr val="000000"/>
                      </a:fgClr>
                      <a:bgClr>
                        <a:srgbClr val="F2F2F2"/>
                      </a:bgClr>
                    </a:pattFill>
                  </a:tcPr>
                </a:tc>
                <a:tc>
                  <a:txBody>
                    <a:bodyPr/>
                    <a:lstStyle/>
                    <a:p>
                      <a:pPr algn="ctr" fontAlgn="ctr"/>
                      <a:r>
                        <a:rPr lang="en-US" sz="700" b="1" i="0" u="none" strike="noStrike">
                          <a:solidFill>
                            <a:srgbClr val="000000"/>
                          </a:solidFill>
                          <a:effectLst/>
                          <a:latin typeface="Tahoma" panose="020B0604030504040204" pitchFamily="34" charset="0"/>
                        </a:rPr>
                        <a:t>C4 Source</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CE6F1"/>
                    </a:solidFill>
                  </a:tcPr>
                </a:tc>
                <a:tc>
                  <a:txBody>
                    <a:bodyPr/>
                    <a:lstStyle/>
                    <a:p>
                      <a:pPr algn="ctr" fontAlgn="ctr"/>
                      <a:r>
                        <a:rPr lang="en-US" sz="700" b="0" i="0" u="none" strike="noStrike" dirty="0">
                          <a:solidFill>
                            <a:srgbClr val="000000"/>
                          </a:solidFill>
                          <a:effectLst/>
                          <a:latin typeface="Tahoma" panose="020B0604030504040204" pitchFamily="34" charset="0"/>
                        </a:rPr>
                        <a:t>                                                     -   </a:t>
                      </a:r>
                    </a:p>
                  </a:txBody>
                  <a:tcPr marL="6078" marR="6078" marT="6078"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pattFill prst="pct10">
                      <a:fgClr>
                        <a:srgbClr val="000000"/>
                      </a:fgClr>
                      <a:bgClr>
                        <a:srgbClr val="F2F2F2"/>
                      </a:bgClr>
                    </a:pattFill>
                  </a:tcPr>
                </a:tc>
                <a:extLst>
                  <a:ext uri="{0D108BD9-81ED-4DB2-BD59-A6C34878D82A}">
                    <a16:rowId xmlns:a16="http://schemas.microsoft.com/office/drawing/2014/main" val="1052293275"/>
                  </a:ext>
                </a:extLst>
              </a:tr>
            </a:tbl>
          </a:graphicData>
        </a:graphic>
      </p:graphicFrame>
    </p:spTree>
    <p:extLst>
      <p:ext uri="{BB962C8B-B14F-4D97-AF65-F5344CB8AC3E}">
        <p14:creationId xmlns:p14="http://schemas.microsoft.com/office/powerpoint/2010/main" val="6962456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58" y="0"/>
            <a:ext cx="9144000" cy="6858000"/>
          </a:xfrm>
          <a:prstGeom prst="rect">
            <a:avLst/>
          </a:prstGeom>
        </p:spPr>
      </p:pic>
      <p:sp>
        <p:nvSpPr>
          <p:cNvPr id="3" name="TextBox 2"/>
          <p:cNvSpPr txBox="1"/>
          <p:nvPr/>
        </p:nvSpPr>
        <p:spPr>
          <a:xfrm>
            <a:off x="577272" y="533400"/>
            <a:ext cx="6585527" cy="1138773"/>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RECIPE FOR DISASTER-(SEEK AND HIDE GAME)</a:t>
            </a:r>
            <a:endParaRPr lang="en-US" sz="20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457200" y="1981200"/>
            <a:ext cx="7010400" cy="2677656"/>
          </a:xfrm>
          <a:prstGeom prst="rect">
            <a:avLst/>
          </a:prstGeom>
          <a:noFill/>
        </p:spPr>
        <p:txBody>
          <a:bodyPr wrap="square" rtlCol="0">
            <a:spAutoFit/>
          </a:bodyPr>
          <a:lstStyle/>
          <a:p>
            <a:endParaRPr lang="en-US" sz="1400" b="1" dirty="0" smtClean="0">
              <a:latin typeface="Arial" panose="020B0604020202020204" pitchFamily="34" charset="0"/>
              <a:cs typeface="Arial" panose="020B0604020202020204" pitchFamily="34" charset="0"/>
            </a:endParaRPr>
          </a:p>
          <a:p>
            <a:endParaRPr lang="en-US" sz="1400" b="1" dirty="0" smtClean="0">
              <a:latin typeface="Arial" panose="020B0604020202020204" pitchFamily="34" charset="0"/>
              <a:cs typeface="Arial" panose="020B0604020202020204" pitchFamily="34" charset="0"/>
            </a:endParaRPr>
          </a:p>
          <a:p>
            <a:endParaRPr lang="en-US" sz="1400" b="1" dirty="0" smtClean="0"/>
          </a:p>
          <a:p>
            <a:endParaRPr lang="en-US" sz="1400" b="1" dirty="0"/>
          </a:p>
          <a:p>
            <a:pPr marL="285750" indent="-285750">
              <a:buFont typeface="Wingdings" panose="05000000000000000000" pitchFamily="2" charset="2"/>
              <a:buChar char="Ø"/>
            </a:pPr>
            <a:endParaRPr lang="en-ZA" sz="1400" b="1" dirty="0"/>
          </a:p>
          <a:p>
            <a:pPr marL="285750" indent="-285750">
              <a:buFont typeface="Wingdings" panose="05000000000000000000" pitchFamily="2" charset="2"/>
              <a:buChar char="Ø"/>
            </a:pPr>
            <a:endParaRPr lang="en-US" sz="1400" b="1" dirty="0" smtClean="0"/>
          </a:p>
          <a:p>
            <a:endParaRPr lang="en-US" sz="1400" b="1" dirty="0"/>
          </a:p>
          <a:p>
            <a:endParaRPr lang="en-US" sz="1400" b="1" dirty="0"/>
          </a:p>
          <a:p>
            <a:r>
              <a:rPr lang="en-US" sz="1400" b="1" dirty="0" smtClean="0"/>
              <a:t> </a:t>
            </a:r>
          </a:p>
          <a:p>
            <a:pPr marL="342900" indent="-342900">
              <a:buAutoNum type="arabicPeriod" startAt="2"/>
            </a:pPr>
            <a:endParaRPr lang="en-ZA" sz="1400" b="1" dirty="0">
              <a:latin typeface="Arial" panose="020B0604020202020204" pitchFamily="34" charset="0"/>
              <a:cs typeface="Arial" panose="020B0604020202020204" pitchFamily="34" charset="0"/>
            </a:endParaRPr>
          </a:p>
          <a:p>
            <a:endParaRPr lang="en-ZA" sz="1400" dirty="0" smtClean="0">
              <a:solidFill>
                <a:schemeClr val="tx1">
                  <a:lumMod val="65000"/>
                  <a:lumOff val="35000"/>
                </a:schemeClr>
              </a:solidFill>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610981"/>
            <a:ext cx="2857500" cy="204787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7800" y="2352675"/>
            <a:ext cx="2124075" cy="215265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4873" y="3810000"/>
            <a:ext cx="2327369" cy="1898693"/>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2295" y="1281112"/>
            <a:ext cx="2143125" cy="2143125"/>
          </a:xfrm>
          <a:prstGeom prst="rect">
            <a:avLst/>
          </a:prstGeom>
        </p:spPr>
      </p:pic>
    </p:spTree>
    <p:extLst>
      <p:ext uri="{BB962C8B-B14F-4D97-AF65-F5344CB8AC3E}">
        <p14:creationId xmlns:p14="http://schemas.microsoft.com/office/powerpoint/2010/main" val="30766776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 y="-533400"/>
            <a:ext cx="9144000" cy="6858000"/>
          </a:xfrm>
          <a:prstGeom prst="rect">
            <a:avLst/>
          </a:prstGeom>
        </p:spPr>
      </p:pic>
      <p:sp>
        <p:nvSpPr>
          <p:cNvPr id="3" name="TextBox 2"/>
          <p:cNvSpPr txBox="1"/>
          <p:nvPr/>
        </p:nvSpPr>
        <p:spPr>
          <a:xfrm>
            <a:off x="609600" y="80427"/>
            <a:ext cx="5791200" cy="1138773"/>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REALITIES ABOUT CIRCULAR 88</a:t>
            </a:r>
            <a:endParaRPr lang="en-US" sz="20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312420" y="728990"/>
            <a:ext cx="8458200" cy="5813130"/>
          </a:xfrm>
          <a:prstGeom prst="rect">
            <a:avLst/>
          </a:prstGeom>
          <a:noFill/>
        </p:spPr>
        <p:txBody>
          <a:bodyPr wrap="square" rtlCol="0">
            <a:spAutoFit/>
          </a:bodyPr>
          <a:lstStyle/>
          <a:p>
            <a:pPr marL="285750" indent="-285750" algn="just">
              <a:lnSpc>
                <a:spcPct val="120000"/>
              </a:lnSpc>
              <a:buFont typeface="Arial" panose="020B0604020202020204" pitchFamily="34" charset="0"/>
              <a:buChar char="•"/>
            </a:pPr>
            <a:r>
              <a:rPr lang="en-US" sz="2400" dirty="0" smtClean="0">
                <a:latin typeface="Arial" panose="020B0604020202020204" pitchFamily="34" charset="0"/>
                <a:cs typeface="Arial" panose="020B0604020202020204" pitchFamily="34" charset="0"/>
              </a:rPr>
              <a:t>It clarifies the IDP and SDBIP Interface which Municipalities has been doing it differently as prescribed in Component 3 of MFMA Circular </a:t>
            </a:r>
            <a:r>
              <a:rPr lang="en-US" sz="2400" dirty="0" smtClean="0">
                <a:latin typeface="Arial" panose="020B0604020202020204" pitchFamily="34" charset="0"/>
                <a:cs typeface="Arial" panose="020B0604020202020204" pitchFamily="34" charset="0"/>
              </a:rPr>
              <a:t>13</a:t>
            </a:r>
            <a:endParaRPr lang="en-US" sz="2400" dirty="0" smtClean="0">
              <a:latin typeface="Arial" panose="020B0604020202020204" pitchFamily="34" charset="0"/>
              <a:cs typeface="Arial" panose="020B0604020202020204" pitchFamily="34" charset="0"/>
            </a:endParaRPr>
          </a:p>
          <a:p>
            <a:pPr marL="285750" indent="-285750" algn="just">
              <a:lnSpc>
                <a:spcPct val="120000"/>
              </a:lnSpc>
              <a:buFont typeface="Arial" panose="020B0604020202020204" pitchFamily="34" charset="0"/>
              <a:buChar char="•"/>
            </a:pPr>
            <a:r>
              <a:rPr lang="en-US" sz="2400" dirty="0" smtClean="0">
                <a:latin typeface="Arial" panose="020B0604020202020204" pitchFamily="34" charset="0"/>
                <a:cs typeface="Arial" panose="020B0604020202020204" pitchFamily="34" charset="0"/>
              </a:rPr>
              <a:t>The KPIs are not new to the Municipalities</a:t>
            </a:r>
          </a:p>
          <a:p>
            <a:pPr marL="285750" indent="-285750" algn="just">
              <a:lnSpc>
                <a:spcPct val="120000"/>
              </a:lnSpc>
              <a:buFont typeface="Arial" panose="020B0604020202020204" pitchFamily="34" charset="0"/>
              <a:buChar char="•"/>
            </a:pPr>
            <a:r>
              <a:rPr lang="en-US" sz="2400" dirty="0" smtClean="0">
                <a:latin typeface="Arial" panose="020B0604020202020204" pitchFamily="34" charset="0"/>
                <a:cs typeface="Arial" panose="020B0604020202020204" pitchFamily="34" charset="0"/>
              </a:rPr>
              <a:t>It is not a new project and doesn't need funding </a:t>
            </a:r>
          </a:p>
          <a:p>
            <a:pPr marL="285750" indent="-285750" algn="just">
              <a:lnSpc>
                <a:spcPct val="120000"/>
              </a:lnSpc>
              <a:buFont typeface="Arial" panose="020B0604020202020204" pitchFamily="34" charset="0"/>
              <a:buChar char="•"/>
            </a:pPr>
            <a:r>
              <a:rPr lang="en-US" sz="2400" dirty="0" smtClean="0">
                <a:latin typeface="Arial" panose="020B0604020202020204" pitchFamily="34" charset="0"/>
                <a:cs typeface="Arial" panose="020B0604020202020204" pitchFamily="34" charset="0"/>
              </a:rPr>
              <a:t>The prescribed alignment in the Circular has always been there it was just rationalized to inform standard reporting across the country</a:t>
            </a:r>
          </a:p>
          <a:p>
            <a:pPr marL="285750" indent="-285750" algn="just">
              <a:lnSpc>
                <a:spcPct val="120000"/>
              </a:lnSpc>
              <a:buFont typeface="Arial" panose="020B0604020202020204" pitchFamily="34" charset="0"/>
              <a:buChar char="•"/>
            </a:pPr>
            <a:r>
              <a:rPr lang="en-US" sz="2400" dirty="0" smtClean="0">
                <a:latin typeface="Arial" panose="020B0604020202020204" pitchFamily="34" charset="0"/>
                <a:cs typeface="Arial" panose="020B0604020202020204" pitchFamily="34" charset="0"/>
              </a:rPr>
              <a:t>It has phase in approach which allows more time for preparation </a:t>
            </a:r>
          </a:p>
          <a:p>
            <a:pPr marL="285750" indent="-285750" algn="just">
              <a:lnSpc>
                <a:spcPct val="120000"/>
              </a:lnSpc>
              <a:buFont typeface="Arial" panose="020B0604020202020204" pitchFamily="34" charset="0"/>
              <a:buChar char="•"/>
            </a:pPr>
            <a:r>
              <a:rPr lang="en-US" sz="2400" dirty="0" smtClean="0">
                <a:latin typeface="Arial" panose="020B0604020202020204" pitchFamily="34" charset="0"/>
                <a:cs typeface="Arial" panose="020B0604020202020204" pitchFamily="34" charset="0"/>
              </a:rPr>
              <a:t>It makes MSCOA implementation more easier</a:t>
            </a:r>
          </a:p>
          <a:p>
            <a:pPr marL="285750" indent="-285750" algn="just">
              <a:lnSpc>
                <a:spcPct val="120000"/>
              </a:lnSpc>
              <a:buFont typeface="Arial" panose="020B0604020202020204" pitchFamily="34" charset="0"/>
              <a:buChar char="•"/>
            </a:pPr>
            <a:r>
              <a:rPr lang="en-US" sz="2400" dirty="0" smtClean="0">
                <a:latin typeface="Arial" panose="020B0604020202020204" pitchFamily="34" charset="0"/>
                <a:cs typeface="Arial" panose="020B0604020202020204" pitchFamily="34" charset="0"/>
              </a:rPr>
              <a:t>It makes reporting in compliance with Circular 63 more easier</a:t>
            </a:r>
            <a:endParaRPr lang="en-ZA" sz="2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1018" y="-119791"/>
            <a:ext cx="1290112" cy="980420"/>
          </a:xfrm>
          <a:prstGeom prst="rect">
            <a:avLst/>
          </a:prstGeom>
        </p:spPr>
      </p:pic>
    </p:spTree>
    <p:extLst>
      <p:ext uri="{BB962C8B-B14F-4D97-AF65-F5344CB8AC3E}">
        <p14:creationId xmlns:p14="http://schemas.microsoft.com/office/powerpoint/2010/main" val="1970552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 y="-533400"/>
            <a:ext cx="9144000" cy="6858000"/>
          </a:xfrm>
          <a:prstGeom prst="rect">
            <a:avLst/>
          </a:prstGeom>
        </p:spPr>
      </p:pic>
      <p:sp>
        <p:nvSpPr>
          <p:cNvPr id="3" name="TextBox 2"/>
          <p:cNvSpPr txBox="1"/>
          <p:nvPr/>
        </p:nvSpPr>
        <p:spPr>
          <a:xfrm>
            <a:off x="609600" y="80427"/>
            <a:ext cx="5791200" cy="830997"/>
          </a:xfrm>
          <a:prstGeom prst="rect">
            <a:avLst/>
          </a:prstGeom>
          <a:noFill/>
        </p:spPr>
        <p:txBody>
          <a:bodyPr wrap="square" rtlCol="0">
            <a:spAutoFit/>
          </a:bodyPr>
          <a:lstStyle/>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312420" y="728990"/>
            <a:ext cx="8458200" cy="494751"/>
          </a:xfrm>
          <a:prstGeom prst="rect">
            <a:avLst/>
          </a:prstGeom>
          <a:noFill/>
        </p:spPr>
        <p:txBody>
          <a:bodyPr wrap="square" rtlCol="0">
            <a:spAutoFit/>
          </a:bodyPr>
          <a:lstStyle/>
          <a:p>
            <a:pPr marL="285750" indent="-285750" algn="just">
              <a:lnSpc>
                <a:spcPct val="120000"/>
              </a:lnSpc>
              <a:buFont typeface="Arial" panose="020B0604020202020204" pitchFamily="34" charset="0"/>
              <a:buChar char="•"/>
            </a:pPr>
            <a:r>
              <a:rPr lang="en-ZA" sz="2400" dirty="0" smtClean="0">
                <a:solidFill>
                  <a:schemeClr val="tx1">
                    <a:lumMod val="65000"/>
                    <a:lumOff val="35000"/>
                  </a:schemeClr>
                </a:solidFill>
                <a:latin typeface="Arial" panose="020B0604020202020204" pitchFamily="34" charset="0"/>
                <a:cs typeface="Arial" panose="020B0604020202020204" pitchFamily="34" charset="0"/>
              </a:rPr>
              <a:t>…</a:t>
            </a:r>
            <a:endParaRPr lang="en-ZA" sz="2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70" y="238780"/>
            <a:ext cx="7848600" cy="5704820"/>
          </a:xfrm>
          <a:prstGeom prst="rect">
            <a:avLst/>
          </a:prstGeom>
        </p:spPr>
      </p:pic>
    </p:spTree>
    <p:extLst>
      <p:ext uri="{BB962C8B-B14F-4D97-AF65-F5344CB8AC3E}">
        <p14:creationId xmlns:p14="http://schemas.microsoft.com/office/powerpoint/2010/main" val="1952831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p:spPr>
        <p:txBody>
          <a:bodyPr/>
          <a:lstStyle/>
          <a:p>
            <a:r>
              <a:rPr lang="en-US" b="1" dirty="0" smtClean="0"/>
              <a:t>Implications of the circular</a:t>
            </a:r>
            <a:endParaRPr lang="en-US" b="1" dirty="0"/>
          </a:p>
        </p:txBody>
      </p:sp>
      <p:sp>
        <p:nvSpPr>
          <p:cNvPr id="3" name="Content Placeholder 2"/>
          <p:cNvSpPr>
            <a:spLocks noGrp="1"/>
          </p:cNvSpPr>
          <p:nvPr>
            <p:ph idx="1"/>
          </p:nvPr>
        </p:nvSpPr>
        <p:spPr>
          <a:xfrm>
            <a:off x="467544" y="1124744"/>
            <a:ext cx="8524056" cy="5580856"/>
          </a:xfrm>
        </p:spPr>
        <p:txBody>
          <a:bodyPr>
            <a:noAutofit/>
          </a:bodyPr>
          <a:lstStyle/>
          <a:p>
            <a:pPr algn="just">
              <a:lnSpc>
                <a:spcPct val="130000"/>
              </a:lnSpc>
            </a:pPr>
            <a:r>
              <a:rPr lang="en-GB" sz="2400" dirty="0" smtClean="0"/>
              <a:t>MFMA Circular 88, jointly issued by NT, </a:t>
            </a:r>
            <a:r>
              <a:rPr lang="en-GB" sz="2400" dirty="0" err="1" smtClean="0"/>
              <a:t>DCoG</a:t>
            </a:r>
            <a:r>
              <a:rPr lang="en-GB" sz="2400" dirty="0" smtClean="0"/>
              <a:t> &amp; DPME: Municipal </a:t>
            </a:r>
            <a:r>
              <a:rPr lang="en-GB" sz="2400" dirty="0"/>
              <a:t>Circular on Rationalisation </a:t>
            </a:r>
            <a:r>
              <a:rPr lang="en-GB" sz="2400" dirty="0" smtClean="0"/>
              <a:t>of Planning </a:t>
            </a:r>
            <a:r>
              <a:rPr lang="en-GB" sz="2400" dirty="0"/>
              <a:t>and Reporting Requirements for the 2018/19 MTREF</a:t>
            </a:r>
            <a:r>
              <a:rPr lang="en-US" sz="2400" dirty="0"/>
              <a:t> </a:t>
            </a:r>
            <a:endParaRPr lang="en-ZA" sz="2400" dirty="0" smtClean="0"/>
          </a:p>
          <a:p>
            <a:pPr algn="just">
              <a:lnSpc>
                <a:spcPct val="130000"/>
              </a:lnSpc>
            </a:pPr>
            <a:r>
              <a:rPr lang="en-ZA" sz="2400" dirty="0" smtClean="0"/>
              <a:t>Targeted </a:t>
            </a:r>
            <a:r>
              <a:rPr lang="en-ZA" sz="2400" dirty="0"/>
              <a:t>at metropolitan </a:t>
            </a:r>
            <a:r>
              <a:rPr lang="en-ZA" sz="2400" dirty="0" smtClean="0"/>
              <a:t>municipalities in preparation for for 2018/19 FY</a:t>
            </a:r>
          </a:p>
          <a:p>
            <a:pPr algn="just">
              <a:lnSpc>
                <a:spcPct val="130000"/>
              </a:lnSpc>
            </a:pPr>
            <a:r>
              <a:rPr lang="en-ZA" sz="2400" dirty="0" smtClean="0"/>
              <a:t>As </a:t>
            </a:r>
            <a:r>
              <a:rPr lang="en-ZA" sz="2400" dirty="0"/>
              <a:t>part of a pilot process, a sub-set of these indicators will be introduced to </a:t>
            </a:r>
            <a:r>
              <a:rPr lang="en-ZA" sz="2400" dirty="0" smtClean="0"/>
              <a:t>intermediate </a:t>
            </a:r>
            <a:r>
              <a:rPr lang="en-ZA" sz="2400" dirty="0"/>
              <a:t>cities </a:t>
            </a:r>
            <a:endParaRPr lang="en-ZA" sz="2400" dirty="0" smtClean="0"/>
          </a:p>
          <a:p>
            <a:pPr algn="just">
              <a:lnSpc>
                <a:spcPct val="130000"/>
              </a:lnSpc>
            </a:pPr>
            <a:r>
              <a:rPr lang="en-ZA" sz="2400" dirty="0" smtClean="0"/>
              <a:t>Be seen </a:t>
            </a:r>
            <a:r>
              <a:rPr lang="en-ZA" sz="2400" dirty="0"/>
              <a:t>as a build-up to the review of the current general key performance indicators for local government </a:t>
            </a:r>
            <a:endParaRPr lang="en-ZA" sz="2400" dirty="0" smtClean="0"/>
          </a:p>
          <a:p>
            <a:pPr algn="just">
              <a:lnSpc>
                <a:spcPct val="130000"/>
              </a:lnSpc>
            </a:pPr>
            <a:r>
              <a:rPr lang="en-GB" sz="2400" dirty="0" smtClean="0"/>
              <a:t>Please </a:t>
            </a:r>
            <a:r>
              <a:rPr lang="en-GB" sz="2400" dirty="0"/>
              <a:t>note that all current reporting requirements remain until informed otherwise.</a:t>
            </a:r>
            <a:r>
              <a:rPr lang="en-US" sz="2400" dirty="0"/>
              <a:t> </a:t>
            </a:r>
          </a:p>
          <a:p>
            <a:pPr>
              <a:lnSpc>
                <a:spcPct val="130000"/>
              </a:lnSpc>
            </a:pPr>
            <a:endParaRPr lang="en-U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37420123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t>Municipal Results </a:t>
            </a:r>
            <a:r>
              <a:rPr lang="en-US" dirty="0" smtClean="0"/>
              <a:t>Chain-The Dream</a:t>
            </a:r>
            <a:endParaRPr lang="en-US" dirty="0"/>
          </a:p>
        </p:txBody>
      </p:sp>
      <p:sp>
        <p:nvSpPr>
          <p:cNvPr id="2" name="Content Placeholder 1"/>
          <p:cNvSpPr>
            <a:spLocks noGrp="1"/>
          </p:cNvSpPr>
          <p:nvPr>
            <p:ph idx="1"/>
          </p:nvPr>
        </p:nvSpPr>
        <p:spPr/>
        <p:txBody>
          <a:bodyPr/>
          <a:lstStyle/>
          <a:p>
            <a:endParaRPr lang="en-US"/>
          </a:p>
        </p:txBody>
      </p:sp>
      <p:pic>
        <p:nvPicPr>
          <p:cNvPr id="10" name="Picture 9"/>
          <p:cNvPicPr>
            <a:picLocks noChangeAspect="1"/>
          </p:cNvPicPr>
          <p:nvPr/>
        </p:nvPicPr>
        <p:blipFill>
          <a:blip r:embed="rId2"/>
          <a:stretch>
            <a:fillRect/>
          </a:stretch>
        </p:blipFill>
        <p:spPr>
          <a:xfrm>
            <a:off x="179512" y="1196752"/>
            <a:ext cx="9144000" cy="495590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3888" y="92076"/>
            <a:ext cx="1290112" cy="980420"/>
          </a:xfrm>
          <a:prstGeom prst="rect">
            <a:avLst/>
          </a:prstGeom>
        </p:spPr>
      </p:pic>
    </p:spTree>
    <p:extLst>
      <p:ext uri="{BB962C8B-B14F-4D97-AF65-F5344CB8AC3E}">
        <p14:creationId xmlns:p14="http://schemas.microsoft.com/office/powerpoint/2010/main" val="1054680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a:t>
            </a:r>
            <a:endParaRPr lang="en-US" b="1"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843881"/>
            <a:ext cx="4038600" cy="4038600"/>
          </a:xfrm>
        </p:spPr>
      </p:pic>
      <p:sp>
        <p:nvSpPr>
          <p:cNvPr id="5" name="Content Placeholder 4"/>
          <p:cNvSpPr>
            <a:spLocks noGrp="1"/>
          </p:cNvSpPr>
          <p:nvPr>
            <p:ph sz="half" idx="2"/>
          </p:nvPr>
        </p:nvSpPr>
        <p:spPr/>
        <p:txBody>
          <a:bodyPr/>
          <a:lstStyle/>
          <a:p>
            <a:r>
              <a:rPr lang="en-US" dirty="0" smtClean="0"/>
              <a:t>SOON THE INTEGRATED PLANNING AND REPORTING IN ALL THE THREE SPHERES OF GOVERNMENT WILL BE ACHIEVED </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274638"/>
            <a:ext cx="1290112" cy="980420"/>
          </a:xfrm>
          <a:prstGeom prst="rect">
            <a:avLst/>
          </a:prstGeom>
        </p:spPr>
      </p:pic>
    </p:spTree>
    <p:extLst>
      <p:ext uri="{BB962C8B-B14F-4D97-AF65-F5344CB8AC3E}">
        <p14:creationId xmlns:p14="http://schemas.microsoft.com/office/powerpoint/2010/main" val="30672543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780"/>
            <a:ext cx="9144000" cy="6858000"/>
          </a:xfrm>
          <a:prstGeom prst="rect">
            <a:avLst/>
          </a:prstGeom>
        </p:spPr>
      </p:pic>
      <p:sp>
        <p:nvSpPr>
          <p:cNvPr id="3" name="TextBox 2"/>
          <p:cNvSpPr txBox="1"/>
          <p:nvPr/>
        </p:nvSpPr>
        <p:spPr>
          <a:xfrm>
            <a:off x="577273" y="533400"/>
            <a:ext cx="5562600" cy="830997"/>
          </a:xfrm>
          <a:prstGeom prst="rect">
            <a:avLst/>
          </a:prstGeom>
          <a:noFill/>
        </p:spPr>
        <p:txBody>
          <a:bodyPr wrap="square" rtlCol="0">
            <a:spAutoFit/>
          </a:bodyPr>
          <a:lstStyle/>
          <a:p>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209452"/>
            <a:ext cx="7561885" cy="4050000"/>
          </a:xfrm>
          <a:prstGeom prst="rect">
            <a:avLst/>
          </a:prstGeom>
        </p:spPr>
      </p:pic>
    </p:spTree>
    <p:extLst>
      <p:ext uri="{BB962C8B-B14F-4D97-AF65-F5344CB8AC3E}">
        <p14:creationId xmlns:p14="http://schemas.microsoft.com/office/powerpoint/2010/main" val="10946144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780"/>
            <a:ext cx="9144000" cy="6858000"/>
          </a:xfrm>
          <a:prstGeom prst="rect">
            <a:avLst/>
          </a:prstGeom>
        </p:spPr>
      </p:pic>
      <p:sp>
        <p:nvSpPr>
          <p:cNvPr id="3" name="TextBox 2"/>
          <p:cNvSpPr txBox="1"/>
          <p:nvPr/>
        </p:nvSpPr>
        <p:spPr>
          <a:xfrm>
            <a:off x="577273" y="533400"/>
            <a:ext cx="5562600" cy="830997"/>
          </a:xfrm>
          <a:prstGeom prst="rect">
            <a:avLst/>
          </a:prstGeom>
          <a:noFill/>
        </p:spPr>
        <p:txBody>
          <a:bodyPr wrap="square" rtlCol="0">
            <a:spAutoFit/>
          </a:bodyPr>
          <a:lstStyle/>
          <a:p>
            <a:endParaRPr lang="en-US" sz="2400" b="1" dirty="0" smtClean="0">
              <a:latin typeface="Arial" panose="020B0604020202020204" pitchFamily="34" charset="0"/>
              <a:cs typeface="Arial" panose="020B0604020202020204" pitchFamily="34" charset="0"/>
            </a:endParaRPr>
          </a:p>
          <a:p>
            <a:endParaRPr lang="en-US" sz="2400" b="1" dirty="0" smtClean="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
        <p:nvSpPr>
          <p:cNvPr id="4" name="Title 3"/>
          <p:cNvSpPr>
            <a:spLocks noGrp="1"/>
          </p:cNvSpPr>
          <p:nvPr>
            <p:ph type="title"/>
          </p:nvPr>
        </p:nvSpPr>
        <p:spPr/>
        <p:txBody>
          <a:bodyPr/>
          <a:lstStyle/>
          <a:p>
            <a:r>
              <a:rPr lang="en-US" dirty="0" smtClean="0"/>
              <a:t>THANK YOU</a:t>
            </a:r>
            <a:endParaRPr lang="en-US" dirty="0"/>
          </a:p>
        </p:txBody>
      </p:sp>
      <p:sp>
        <p:nvSpPr>
          <p:cNvPr id="5" name="Content Placeholder 4"/>
          <p:cNvSpPr>
            <a:spLocks noGrp="1"/>
          </p:cNvSpPr>
          <p:nvPr>
            <p:ph idx="1"/>
          </p:nvPr>
        </p:nvSpPr>
        <p:spPr/>
        <p:txBody>
          <a:bodyPr>
            <a:normAutofit fontScale="92500" lnSpcReduction="20000"/>
          </a:bodyPr>
          <a:lstStyle/>
          <a:p>
            <a:pPr marL="0" indent="0">
              <a:buNone/>
            </a:pPr>
            <a:r>
              <a:rPr lang="en-US" b="1" dirty="0" smtClean="0"/>
              <a:t>BIBLIOGRAPHY</a:t>
            </a:r>
            <a:r>
              <a:rPr lang="en-US" dirty="0" smtClean="0"/>
              <a:t>:</a:t>
            </a:r>
          </a:p>
          <a:p>
            <a:r>
              <a:rPr lang="en-US" dirty="0" smtClean="0"/>
              <a:t>MFMA Circular 88</a:t>
            </a:r>
          </a:p>
          <a:p>
            <a:r>
              <a:rPr lang="en-US" dirty="0" smtClean="0"/>
              <a:t>National Treasury FMPP</a:t>
            </a:r>
          </a:p>
          <a:p>
            <a:r>
              <a:rPr lang="en-US" dirty="0" smtClean="0"/>
              <a:t>MFMA Circular 13</a:t>
            </a:r>
          </a:p>
          <a:p>
            <a:r>
              <a:rPr lang="en-US" dirty="0" smtClean="0"/>
              <a:t>MFMA Circular 63</a:t>
            </a:r>
          </a:p>
          <a:p>
            <a:pPr>
              <a:lnSpc>
                <a:spcPct val="150000"/>
              </a:lnSpc>
            </a:pPr>
            <a:r>
              <a:rPr lang="en-GB" dirty="0"/>
              <a:t>Municipal Circular on Rationalisation Planning and Reporting Requirements for the 2018/19 </a:t>
            </a:r>
            <a:r>
              <a:rPr lang="en-GB" dirty="0" smtClean="0"/>
              <a:t>MTREF Presentation: 30 November 2017</a:t>
            </a:r>
            <a:endParaRPr lang="en-US" dirty="0"/>
          </a:p>
        </p:txBody>
      </p:sp>
    </p:spTree>
    <p:extLst>
      <p:ext uri="{BB962C8B-B14F-4D97-AF65-F5344CB8AC3E}">
        <p14:creationId xmlns:p14="http://schemas.microsoft.com/office/powerpoint/2010/main" val="971731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577273" y="533400"/>
            <a:ext cx="5562600" cy="1138773"/>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LEGISLATIVE FRAMEWORK</a:t>
            </a:r>
            <a:endParaRPr lang="en-US" sz="20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0" y="1219200"/>
            <a:ext cx="8839199" cy="5632311"/>
          </a:xfrm>
          <a:prstGeom prst="rect">
            <a:avLst/>
          </a:prstGeom>
          <a:noFill/>
        </p:spPr>
        <p:txBody>
          <a:bodyPr wrap="square" rtlCol="0">
            <a:spAutoFit/>
          </a:bodyPr>
          <a:lstStyle/>
          <a:p>
            <a:pPr marL="285750" indent="-285750" algn="just">
              <a:lnSpc>
                <a:spcPct val="200000"/>
              </a:lnSpc>
              <a:buFont typeface="Arial" panose="020B0604020202020204" pitchFamily="34" charset="0"/>
              <a:buChar char="•"/>
            </a:pPr>
            <a:r>
              <a:rPr lang="en-US" sz="2000" dirty="0"/>
              <a:t>The MSA and MFMA provide the legal framework around which municipal planning must </a:t>
            </a:r>
            <a:r>
              <a:rPr lang="en-US" sz="2000" dirty="0" smtClean="0"/>
              <a:t>occur( The </a:t>
            </a:r>
            <a:r>
              <a:rPr lang="en-US" sz="2000" dirty="0"/>
              <a:t>Municipal Systems Act (MSA) and the MFMA require alignment between planning and reporting instruments such as the Integrated Development Plan (IDP), the Service Delivery and Budget Implementation Plan (SDBIP) and the Annual </a:t>
            </a:r>
            <a:r>
              <a:rPr lang="en-US" sz="2000" dirty="0" smtClean="0"/>
              <a:t>Report). </a:t>
            </a:r>
          </a:p>
          <a:p>
            <a:pPr marL="285750" indent="-285750" algn="just">
              <a:lnSpc>
                <a:spcPct val="200000"/>
              </a:lnSpc>
              <a:buFont typeface="Arial" panose="020B0604020202020204" pitchFamily="34" charset="0"/>
              <a:buChar char="•"/>
            </a:pPr>
            <a:r>
              <a:rPr lang="en-US" sz="2000" dirty="0"/>
              <a:t>The Spatial Planning and Land Use Management Act of 2013, in combination with the </a:t>
            </a:r>
            <a:r>
              <a:rPr lang="en-US" sz="2000" dirty="0" err="1"/>
              <a:t>DoRA</a:t>
            </a:r>
            <a:r>
              <a:rPr lang="en-US" sz="2000" dirty="0"/>
              <a:t>, has given impetus to the introduction of the BEPP as an additional planning instrument for metropolitan municipalities with a distinct spatial imperative for the built environment</a:t>
            </a:r>
            <a:r>
              <a:rPr lang="en-US" sz="2000" dirty="0" smtClean="0"/>
              <a:t>.</a:t>
            </a:r>
            <a:endParaRPr lang="en-ZA" sz="2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1931166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9144000" cy="6858000"/>
          </a:xfrm>
          <a:prstGeom prst="rect">
            <a:avLst/>
          </a:prstGeom>
        </p:spPr>
      </p:pic>
      <p:sp>
        <p:nvSpPr>
          <p:cNvPr id="3" name="TextBox 2"/>
          <p:cNvSpPr txBox="1"/>
          <p:nvPr/>
        </p:nvSpPr>
        <p:spPr>
          <a:xfrm>
            <a:off x="582930" y="304800"/>
            <a:ext cx="5562600" cy="1138773"/>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INTRODUCTION</a:t>
            </a:r>
            <a:endParaRPr lang="en-US" sz="20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228600" y="1246239"/>
            <a:ext cx="8534400" cy="5509200"/>
          </a:xfrm>
          <a:prstGeom prst="rect">
            <a:avLst/>
          </a:prstGeom>
          <a:noFill/>
        </p:spPr>
        <p:txBody>
          <a:bodyPr wrap="square" rtlCol="0">
            <a:spAutoFit/>
          </a:bodyPr>
          <a:lstStyle/>
          <a:p>
            <a:pPr algn="just">
              <a:lnSpc>
                <a:spcPct val="150000"/>
              </a:lnSpc>
            </a:pPr>
            <a:r>
              <a:rPr lang="en-US" sz="2400" dirty="0" smtClean="0"/>
              <a:t>-Circular 88 is informed by the reporting reform initiative undertaken by National Treasury, </a:t>
            </a:r>
            <a:r>
              <a:rPr lang="en-US" sz="2400" dirty="0"/>
              <a:t>in collaboration with the Department of Cooperative Governance, the Department of Planning, Monitoring and Evaluation, Statistics South Africa and in consultation with the Auditor-General of South </a:t>
            </a:r>
            <a:r>
              <a:rPr lang="en-US" sz="2400" dirty="0" smtClean="0"/>
              <a:t>Africa.</a:t>
            </a:r>
          </a:p>
          <a:p>
            <a:pPr algn="just">
              <a:lnSpc>
                <a:spcPct val="150000"/>
              </a:lnSpc>
            </a:pPr>
            <a:r>
              <a:rPr lang="en-US" sz="2400" dirty="0" smtClean="0"/>
              <a:t>-National </a:t>
            </a:r>
            <a:r>
              <a:rPr lang="en-US" sz="2400" dirty="0"/>
              <a:t>Treasury collated the reporting requirements for all metropolitan municipalities and identified 2 572 indicators, requiring 18 467 data elements to be reported upon annually </a:t>
            </a:r>
            <a:r>
              <a:rPr lang="en-US" sz="2400" dirty="0" smtClean="0"/>
              <a:t> as part of their Cities </a:t>
            </a:r>
            <a:r>
              <a:rPr lang="en-US" sz="2400" dirty="0"/>
              <a:t>Support </a:t>
            </a:r>
            <a:r>
              <a:rPr lang="en-US" sz="2400" dirty="0" err="1"/>
              <a:t>Programme</a:t>
            </a:r>
            <a:r>
              <a:rPr lang="en-US" sz="2400" dirty="0"/>
              <a:t> (CSP</a:t>
            </a:r>
            <a:r>
              <a:rPr lang="en-US" sz="2400" dirty="0" smtClean="0"/>
              <a:t>) process. </a:t>
            </a:r>
          </a:p>
          <a:p>
            <a:endParaRPr lang="en-US" sz="1400" b="1" dirty="0" smtClean="0">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2496610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9144000" cy="6858000"/>
          </a:xfrm>
          <a:prstGeom prst="rect">
            <a:avLst/>
          </a:prstGeom>
        </p:spPr>
      </p:pic>
      <p:sp>
        <p:nvSpPr>
          <p:cNvPr id="3" name="TextBox 2"/>
          <p:cNvSpPr txBox="1"/>
          <p:nvPr/>
        </p:nvSpPr>
        <p:spPr>
          <a:xfrm>
            <a:off x="582930" y="304800"/>
            <a:ext cx="5562600" cy="1138773"/>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INTRODUCTION----Continue</a:t>
            </a:r>
            <a:endParaRPr lang="en-US" sz="20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228600" y="1246239"/>
            <a:ext cx="8534400" cy="5509200"/>
          </a:xfrm>
          <a:prstGeom prst="rect">
            <a:avLst/>
          </a:prstGeom>
          <a:noFill/>
        </p:spPr>
        <p:txBody>
          <a:bodyPr wrap="square" rtlCol="0">
            <a:spAutoFit/>
          </a:bodyPr>
          <a:lstStyle/>
          <a:p>
            <a:pPr algn="just">
              <a:lnSpc>
                <a:spcPct val="150000"/>
              </a:lnSpc>
            </a:pPr>
            <a:r>
              <a:rPr lang="en-US" sz="2400" dirty="0" smtClean="0"/>
              <a:t>-</a:t>
            </a:r>
            <a:r>
              <a:rPr lang="en-US" sz="2400" dirty="0"/>
              <a:t> indicators were then catalogued and </a:t>
            </a:r>
            <a:r>
              <a:rPr lang="en-US" sz="2400" dirty="0" err="1"/>
              <a:t>analysed</a:t>
            </a:r>
            <a:r>
              <a:rPr lang="en-US" sz="2400" dirty="0"/>
              <a:t> according to their location on the results-chain, consistent with the provisions of the Framework for Managing </a:t>
            </a:r>
            <a:r>
              <a:rPr lang="en-US" sz="2400" dirty="0" err="1"/>
              <a:t>Programme</a:t>
            </a:r>
            <a:r>
              <a:rPr lang="en-US" sz="2400" dirty="0"/>
              <a:t> Performance Information (FMPPI) (National Treasury, 2007). </a:t>
            </a:r>
            <a:endParaRPr lang="en-US" sz="2400" dirty="0" smtClean="0"/>
          </a:p>
          <a:p>
            <a:pPr algn="just">
              <a:lnSpc>
                <a:spcPct val="150000"/>
              </a:lnSpc>
            </a:pPr>
            <a:r>
              <a:rPr lang="en-US" sz="2400" dirty="0" smtClean="0"/>
              <a:t>-The Circular is  </a:t>
            </a:r>
            <a:r>
              <a:rPr lang="en-US" sz="2400" dirty="0"/>
              <a:t>for the attention of all municipalities, but only applies to metropolitan </a:t>
            </a:r>
            <a:r>
              <a:rPr lang="en-US" sz="2400" dirty="0" smtClean="0"/>
              <a:t>municipalities in the current financial year planning (2018/19). </a:t>
            </a:r>
            <a:r>
              <a:rPr lang="en-US" sz="2400" dirty="0"/>
              <a:t>It should be read in conjunction with the MFMA Circular No. 13 issued on 31 January 2005 and MFMA Circular No. 63 issued on 26 September 2012. </a:t>
            </a:r>
            <a:endParaRPr lang="en-US" sz="2400" b="1" dirty="0" smtClean="0">
              <a:cs typeface="Arial" panose="020B0604020202020204" pitchFamily="34" charset="0"/>
            </a:endParaRPr>
          </a:p>
          <a:p>
            <a:endParaRPr lang="en-US" sz="1400" b="1" dirty="0">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37147038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9144000" cy="6858000"/>
          </a:xfrm>
          <a:prstGeom prst="rect">
            <a:avLst/>
          </a:prstGeom>
        </p:spPr>
      </p:pic>
      <p:sp>
        <p:nvSpPr>
          <p:cNvPr id="3" name="TextBox 2"/>
          <p:cNvSpPr txBox="1"/>
          <p:nvPr/>
        </p:nvSpPr>
        <p:spPr>
          <a:xfrm>
            <a:off x="582930" y="304800"/>
            <a:ext cx="5562600" cy="1138773"/>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PROBLEM STATEMENT</a:t>
            </a:r>
            <a:endParaRPr lang="en-US" sz="20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304800" y="979468"/>
            <a:ext cx="8534400" cy="5878532"/>
          </a:xfrm>
          <a:prstGeom prst="rect">
            <a:avLst/>
          </a:prstGeom>
          <a:noFill/>
        </p:spPr>
        <p:txBody>
          <a:bodyPr wrap="square" rtlCol="0">
            <a:spAutoFit/>
          </a:bodyPr>
          <a:lstStyle/>
          <a:p>
            <a:pPr algn="just">
              <a:lnSpc>
                <a:spcPct val="150000"/>
              </a:lnSpc>
            </a:pPr>
            <a:r>
              <a:rPr lang="en-US" sz="2000" dirty="0" smtClean="0"/>
              <a:t>National Treasury undertook this initiative in </a:t>
            </a:r>
            <a:r>
              <a:rPr lang="en-US" sz="2000" dirty="0"/>
              <a:t>response to the following issues arising from </a:t>
            </a:r>
            <a:r>
              <a:rPr lang="en-US" sz="2000" dirty="0" smtClean="0"/>
              <a:t>metros </a:t>
            </a:r>
            <a:r>
              <a:rPr lang="en-US" sz="2000" dirty="0"/>
              <a:t>reporting on performance information, particularly within the built environment: </a:t>
            </a:r>
          </a:p>
          <a:p>
            <a:pPr algn="just">
              <a:lnSpc>
                <a:spcPct val="150000"/>
              </a:lnSpc>
            </a:pPr>
            <a:r>
              <a:rPr lang="en-US" sz="2000" dirty="0"/>
              <a:t>• There are too many indicators that national departments expect metropolitan municipalities to report upon and they are not sufficiently strategic; </a:t>
            </a:r>
          </a:p>
          <a:p>
            <a:pPr algn="just">
              <a:lnSpc>
                <a:spcPct val="150000"/>
              </a:lnSpc>
            </a:pPr>
            <a:r>
              <a:rPr lang="en-US" sz="2000" dirty="0"/>
              <a:t>• There is duplication, fragmentation and insufficient coordination of how this performance information is managed and reporting resulting in an inefficient use of resources; and </a:t>
            </a:r>
          </a:p>
          <a:p>
            <a:pPr algn="just">
              <a:lnSpc>
                <a:spcPct val="150000"/>
              </a:lnSpc>
            </a:pPr>
            <a:r>
              <a:rPr lang="en-US" sz="2000" dirty="0"/>
              <a:t>• Indicators at the output and outcome level are generally undeveloped and insufficient attention has been paid to the relationship between outputs and outcomes in crafting and selecting performance indicators. </a:t>
            </a:r>
          </a:p>
          <a:p>
            <a:endParaRPr lang="en-US" dirty="0"/>
          </a:p>
          <a:p>
            <a:endParaRPr lang="en-US" sz="1400" b="1" dirty="0">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1224636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13" y="-457200"/>
            <a:ext cx="9144000" cy="6858000"/>
          </a:xfrm>
          <a:prstGeom prst="rect">
            <a:avLst/>
          </a:prstGeom>
        </p:spPr>
      </p:pic>
      <p:sp>
        <p:nvSpPr>
          <p:cNvPr id="3" name="TextBox 2"/>
          <p:cNvSpPr txBox="1"/>
          <p:nvPr/>
        </p:nvSpPr>
        <p:spPr>
          <a:xfrm>
            <a:off x="533400" y="75511"/>
            <a:ext cx="5562600" cy="1138773"/>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PURPOSE</a:t>
            </a:r>
            <a:endParaRPr lang="en-US" sz="20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ZA" sz="2400" b="1" dirty="0" smtClean="0">
                <a:latin typeface="Arial" panose="020B0604020202020204" pitchFamily="34" charset="0"/>
                <a:cs typeface="Arial" panose="020B0604020202020204" pitchFamily="34" charset="0"/>
              </a:rPr>
              <a:t> </a:t>
            </a:r>
            <a:endParaRPr lang="en-ZA" sz="2400" b="1" dirty="0">
              <a:latin typeface="Arial" panose="020B0604020202020204" pitchFamily="34" charset="0"/>
              <a:cs typeface="Arial" panose="020B0604020202020204" pitchFamily="34" charset="0"/>
            </a:endParaRPr>
          </a:p>
        </p:txBody>
      </p:sp>
      <p:sp>
        <p:nvSpPr>
          <p:cNvPr id="5" name="TextBox 4"/>
          <p:cNvSpPr txBox="1"/>
          <p:nvPr/>
        </p:nvSpPr>
        <p:spPr>
          <a:xfrm>
            <a:off x="251372" y="776080"/>
            <a:ext cx="8435428" cy="5386090"/>
          </a:xfrm>
          <a:prstGeom prst="rect">
            <a:avLst/>
          </a:prstGeom>
          <a:noFill/>
        </p:spPr>
        <p:txBody>
          <a:bodyPr wrap="square" rtlCol="0">
            <a:spAutoFit/>
          </a:bodyPr>
          <a:lstStyle/>
          <a:p>
            <a:endParaRPr lang="en-US" sz="1400" b="1" dirty="0" smtClean="0"/>
          </a:p>
          <a:p>
            <a:pPr marL="285750" indent="-285750" algn="just">
              <a:lnSpc>
                <a:spcPct val="150000"/>
              </a:lnSpc>
              <a:buFont typeface="Arial" panose="020B0604020202020204" pitchFamily="34" charset="0"/>
              <a:buChar char="•"/>
            </a:pPr>
            <a:r>
              <a:rPr lang="en-US" sz="2400" dirty="0"/>
              <a:t>T</a:t>
            </a:r>
            <a:r>
              <a:rPr lang="en-US" sz="2400" dirty="0" smtClean="0"/>
              <a:t>o </a:t>
            </a:r>
            <a:r>
              <a:rPr lang="en-US" sz="2400" dirty="0" err="1"/>
              <a:t>rationalise</a:t>
            </a:r>
            <a:r>
              <a:rPr lang="en-US" sz="2400" dirty="0"/>
              <a:t> the reporting requirements of metropolitan municipalities </a:t>
            </a:r>
            <a:r>
              <a:rPr lang="en-US" sz="2400" b="1" dirty="0" smtClean="0"/>
              <a:t> </a:t>
            </a:r>
          </a:p>
          <a:p>
            <a:pPr marL="285750" indent="-285750" algn="just">
              <a:lnSpc>
                <a:spcPct val="150000"/>
              </a:lnSpc>
              <a:buFont typeface="Arial" panose="020B0604020202020204" pitchFamily="34" charset="0"/>
              <a:buChar char="•"/>
            </a:pPr>
            <a:r>
              <a:rPr lang="en-US" sz="2400" dirty="0" smtClean="0"/>
              <a:t>To provides </a:t>
            </a:r>
            <a:r>
              <a:rPr lang="en-US" sz="2400" dirty="0"/>
              <a:t>guidance and assistance to metropolitan municipalities on the preparation of statutory planning and reporting documents required for the 2018/19 Medium Term Revenue and Expenditure Framework (MTREF). </a:t>
            </a:r>
            <a:endParaRPr lang="en-US" sz="2400" dirty="0" smtClean="0"/>
          </a:p>
          <a:p>
            <a:pPr marL="285750" indent="-285750" algn="just">
              <a:lnSpc>
                <a:spcPct val="150000"/>
              </a:lnSpc>
              <a:buFont typeface="Arial" panose="020B0604020202020204" pitchFamily="34" charset="0"/>
              <a:buChar char="•"/>
            </a:pPr>
            <a:r>
              <a:rPr lang="en-US" sz="2400" dirty="0"/>
              <a:t>T</a:t>
            </a:r>
            <a:r>
              <a:rPr lang="en-US" sz="2400" dirty="0" smtClean="0"/>
              <a:t>o </a:t>
            </a:r>
            <a:r>
              <a:rPr lang="en-US" sz="2400" dirty="0"/>
              <a:t>support the alignment of planning and reporting instruments for a prescribed set of municipal performance indicators. </a:t>
            </a:r>
            <a:endParaRPr lang="en-US" sz="1400" b="1" dirty="0" smtClean="0"/>
          </a:p>
          <a:p>
            <a:pPr marL="342900" indent="-342900">
              <a:buAutoNum type="arabicPeriod" startAt="2"/>
            </a:pPr>
            <a:endParaRPr lang="en-ZA" sz="1400" b="1" dirty="0">
              <a:latin typeface="Arial" panose="020B0604020202020204" pitchFamily="34" charset="0"/>
              <a:cs typeface="Arial" panose="020B0604020202020204" pitchFamily="34" charset="0"/>
            </a:endParaRPr>
          </a:p>
          <a:p>
            <a:endParaRPr lang="en-ZA" sz="1400" dirty="0" smtClean="0">
              <a:solidFill>
                <a:schemeClr val="tx1">
                  <a:lumMod val="65000"/>
                  <a:lumOff val="35000"/>
                </a:schemeClr>
              </a:solidFill>
              <a:latin typeface="Arial" panose="020B0604020202020204" pitchFamily="34" charset="0"/>
              <a:cs typeface="Arial" panose="020B0604020202020204" pitchFamily="34" charset="0"/>
            </a:endParaRPr>
          </a:p>
          <a:p>
            <a:endParaRPr lang="en-ZA" sz="14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1190588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125505"/>
          </a:xfrm>
        </p:spPr>
        <p:txBody>
          <a:bodyPr>
            <a:normAutofit/>
          </a:bodyPr>
          <a:lstStyle/>
          <a:p>
            <a:r>
              <a:rPr lang="en-US" sz="4000" dirty="0" smtClean="0"/>
              <a:t>The collaborative process followed</a:t>
            </a:r>
            <a:endParaRPr lang="en-US" sz="4000" dirty="0"/>
          </a:p>
        </p:txBody>
      </p:sp>
      <p:graphicFrame>
        <p:nvGraphicFramePr>
          <p:cNvPr id="4" name="Diagram 3"/>
          <p:cNvGraphicFramePr/>
          <p:nvPr>
            <p:extLst/>
          </p:nvPr>
        </p:nvGraphicFramePr>
        <p:xfrm>
          <a:off x="509431" y="229070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iamond 4"/>
          <p:cNvSpPr/>
          <p:nvPr/>
        </p:nvSpPr>
        <p:spPr bwMode="auto">
          <a:xfrm>
            <a:off x="5838023" y="3005441"/>
            <a:ext cx="1008112" cy="1008112"/>
          </a:xfrm>
          <a:prstGeom prst="diamond">
            <a:avLst/>
          </a:prstGeom>
          <a:ln>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a:ln>
                  <a:noFill/>
                </a:ln>
                <a:solidFill>
                  <a:schemeClr val="bg1"/>
                </a:solidFill>
                <a:effectLst/>
                <a:latin typeface="Arial" charset="0"/>
                <a:ea typeface="ＭＳ Ｐゴシック" pitchFamily="1" charset="-128"/>
              </a:rPr>
              <a:t>Early</a:t>
            </a:r>
            <a:r>
              <a:rPr kumimoji="0" lang="en-US" sz="1100" b="0" i="0" u="none" strike="noStrike" cap="none" normalizeH="0">
                <a:ln>
                  <a:noFill/>
                </a:ln>
                <a:solidFill>
                  <a:schemeClr val="bg1"/>
                </a:solidFill>
                <a:effectLst/>
                <a:latin typeface="Arial" charset="0"/>
                <a:ea typeface="ＭＳ Ｐゴシック" pitchFamily="1" charset="-128"/>
              </a:rPr>
              <a:t> </a:t>
            </a:r>
            <a:r>
              <a:rPr kumimoji="0" lang="en-US" sz="1100" b="0" i="0" u="none" strike="noStrike" cap="none" normalizeH="0" dirty="0">
                <a:ln>
                  <a:noFill/>
                </a:ln>
                <a:solidFill>
                  <a:schemeClr val="bg1"/>
                </a:solidFill>
                <a:effectLst/>
                <a:latin typeface="Arial" charset="0"/>
                <a:ea typeface="ＭＳ Ｐゴシック" pitchFamily="1" charset="-128"/>
              </a:rPr>
              <a:t>2016</a:t>
            </a:r>
            <a:endParaRPr kumimoji="0" lang="en-US" sz="1100" b="0" i="0" u="none" strike="noStrike" cap="none" normalizeH="0" baseline="0" dirty="0">
              <a:ln>
                <a:noFill/>
              </a:ln>
              <a:solidFill>
                <a:schemeClr val="tx1"/>
              </a:solidFill>
              <a:effectLst/>
              <a:latin typeface="Arial" charset="0"/>
              <a:ea typeface="ＭＳ Ｐゴシック" pitchFamily="1" charset="-128"/>
            </a:endParaRPr>
          </a:p>
        </p:txBody>
      </p:sp>
      <p:sp>
        <p:nvSpPr>
          <p:cNvPr id="6" name="Diamond 5"/>
          <p:cNvSpPr/>
          <p:nvPr/>
        </p:nvSpPr>
        <p:spPr bwMode="auto">
          <a:xfrm>
            <a:off x="6101375" y="3818648"/>
            <a:ext cx="1008112" cy="1008112"/>
          </a:xfrm>
          <a:prstGeom prst="diamond">
            <a:avLst/>
          </a:prstGeom>
          <a:ln>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charset="0"/>
                <a:ea typeface="ＭＳ Ｐゴシック" pitchFamily="1" charset="-128"/>
              </a:rPr>
              <a:t>Oct-Nov</a:t>
            </a:r>
            <a:r>
              <a:rPr kumimoji="0" lang="en-US" sz="1100" b="1" i="0" u="none" strike="noStrike" cap="none" normalizeH="0" dirty="0">
                <a:ln>
                  <a:noFill/>
                </a:ln>
                <a:solidFill>
                  <a:schemeClr val="bg1"/>
                </a:solidFill>
                <a:effectLst/>
                <a:latin typeface="Arial" charset="0"/>
                <a:ea typeface="ＭＳ Ｐゴシック" pitchFamily="1" charset="-128"/>
              </a:rPr>
              <a:t> 2016</a:t>
            </a:r>
            <a:endParaRPr kumimoji="0" lang="en-US" sz="1100" b="1" i="0" u="none" strike="noStrike" cap="none" normalizeH="0" baseline="0" dirty="0">
              <a:ln>
                <a:noFill/>
              </a:ln>
              <a:solidFill>
                <a:schemeClr val="tx1"/>
              </a:solidFill>
              <a:effectLst/>
              <a:latin typeface="Arial" charset="0"/>
              <a:ea typeface="ＭＳ Ｐゴシック" pitchFamily="1" charset="-128"/>
            </a:endParaRPr>
          </a:p>
        </p:txBody>
      </p:sp>
      <p:sp>
        <p:nvSpPr>
          <p:cNvPr id="7" name="Diamond 6"/>
          <p:cNvSpPr/>
          <p:nvPr/>
        </p:nvSpPr>
        <p:spPr bwMode="auto">
          <a:xfrm>
            <a:off x="6365692" y="4680072"/>
            <a:ext cx="1008112" cy="1008112"/>
          </a:xfrm>
          <a:prstGeom prst="diamond">
            <a:avLst/>
          </a:prstGeom>
          <a:ln>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charset="0"/>
                <a:ea typeface="ＭＳ Ｐゴシック" pitchFamily="1" charset="-128"/>
              </a:rPr>
              <a:t>Dec</a:t>
            </a:r>
            <a:r>
              <a:rPr kumimoji="0" lang="en-US" sz="1100" b="1" i="0" u="none" strike="noStrike" cap="none" normalizeH="0" dirty="0">
                <a:ln>
                  <a:noFill/>
                </a:ln>
                <a:solidFill>
                  <a:schemeClr val="bg1"/>
                </a:solidFill>
                <a:effectLst/>
                <a:latin typeface="Arial" charset="0"/>
                <a:ea typeface="ＭＳ Ｐゴシック" pitchFamily="1" charset="-128"/>
              </a:rPr>
              <a:t>2016</a:t>
            </a:r>
            <a:endParaRPr kumimoji="0" lang="en-US" sz="1100" b="1" i="0" u="none" strike="noStrike" cap="none" normalizeH="0" baseline="0" dirty="0">
              <a:ln>
                <a:noFill/>
              </a:ln>
              <a:solidFill>
                <a:schemeClr val="tx1"/>
              </a:solidFill>
              <a:effectLst/>
              <a:latin typeface="Arial" charset="0"/>
              <a:ea typeface="ＭＳ Ｐゴシック" pitchFamily="1" charset="-128"/>
            </a:endParaRPr>
          </a:p>
        </p:txBody>
      </p:sp>
      <p:sp>
        <p:nvSpPr>
          <p:cNvPr id="8" name="Diamond 7"/>
          <p:cNvSpPr/>
          <p:nvPr/>
        </p:nvSpPr>
        <p:spPr bwMode="auto">
          <a:xfrm>
            <a:off x="6600899" y="5543822"/>
            <a:ext cx="1008112" cy="1008112"/>
          </a:xfrm>
          <a:prstGeom prst="diamond">
            <a:avLst/>
          </a:prstGeom>
          <a:ln>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charset="0"/>
                <a:ea typeface="ＭＳ Ｐゴシック" pitchFamily="1" charset="-128"/>
              </a:rPr>
              <a:t>Mar-Apr 2017</a:t>
            </a:r>
            <a:endParaRPr kumimoji="0" lang="en-US" sz="1100" b="1" i="0" u="none" strike="noStrike" cap="none" normalizeH="0" baseline="0" dirty="0">
              <a:ln>
                <a:noFill/>
              </a:ln>
              <a:solidFill>
                <a:schemeClr val="tx1"/>
              </a:solidFill>
              <a:effectLst/>
              <a:latin typeface="Arial" charset="0"/>
              <a:ea typeface="ＭＳ Ｐゴシック" pitchFamily="1" charset="-128"/>
            </a:endParaRPr>
          </a:p>
        </p:txBody>
      </p:sp>
      <p:sp>
        <p:nvSpPr>
          <p:cNvPr id="9" name="Diamond 8"/>
          <p:cNvSpPr/>
          <p:nvPr/>
        </p:nvSpPr>
        <p:spPr bwMode="auto">
          <a:xfrm>
            <a:off x="7056990" y="2986407"/>
            <a:ext cx="1008112" cy="1008112"/>
          </a:xfrm>
          <a:prstGeom prst="diamond">
            <a:avLst/>
          </a:prstGeom>
          <a:ln>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chemeClr val="bg1"/>
                </a:solidFill>
                <a:effectLst/>
                <a:latin typeface="Arial" charset="0"/>
                <a:ea typeface="ＭＳ Ｐゴシック" pitchFamily="1" charset="-128"/>
              </a:rPr>
              <a:t>May-Jun</a:t>
            </a:r>
            <a:r>
              <a:rPr kumimoji="0" lang="en-US" sz="1100" b="0" i="0" u="none" strike="noStrike" cap="none" normalizeH="0" dirty="0">
                <a:ln>
                  <a:noFill/>
                </a:ln>
                <a:solidFill>
                  <a:schemeClr val="bg1"/>
                </a:solidFill>
                <a:effectLst/>
                <a:latin typeface="Arial" charset="0"/>
                <a:ea typeface="ＭＳ Ｐゴシック" pitchFamily="1" charset="-128"/>
              </a:rPr>
              <a:t> </a:t>
            </a:r>
            <a:r>
              <a:rPr kumimoji="0" lang="en-US" sz="1100" b="0" i="0" u="none" strike="noStrike" cap="none" normalizeH="0" dirty="0" smtClean="0">
                <a:ln>
                  <a:noFill/>
                </a:ln>
                <a:solidFill>
                  <a:schemeClr val="bg1"/>
                </a:solidFill>
                <a:effectLst/>
                <a:latin typeface="Arial" charset="0"/>
                <a:ea typeface="ＭＳ Ｐゴシック" pitchFamily="1" charset="-128"/>
              </a:rPr>
              <a:t>2017</a:t>
            </a:r>
            <a:endParaRPr kumimoji="0" lang="en-US" sz="1100" b="0" i="0" u="none" strike="noStrike" cap="none" normalizeH="0" baseline="0" dirty="0">
              <a:ln>
                <a:noFill/>
              </a:ln>
              <a:solidFill>
                <a:schemeClr val="tx1"/>
              </a:solidFill>
              <a:effectLst/>
              <a:latin typeface="Arial" charset="0"/>
              <a:ea typeface="ＭＳ Ｐゴシック" pitchFamily="1" charset="-128"/>
            </a:endParaRPr>
          </a:p>
        </p:txBody>
      </p:sp>
      <p:sp>
        <p:nvSpPr>
          <p:cNvPr id="10" name="Diamond 9"/>
          <p:cNvSpPr/>
          <p:nvPr/>
        </p:nvSpPr>
        <p:spPr bwMode="auto">
          <a:xfrm>
            <a:off x="7320342" y="3799614"/>
            <a:ext cx="1008112" cy="1008112"/>
          </a:xfrm>
          <a:prstGeom prst="diamond">
            <a:avLst/>
          </a:prstGeom>
          <a:ln>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charset="0"/>
                <a:ea typeface="ＭＳ Ｐゴシック" pitchFamily="1" charset="-128"/>
              </a:rPr>
              <a:t>Jun </a:t>
            </a:r>
            <a:r>
              <a:rPr kumimoji="0" lang="en-US" sz="1100" b="1" i="0" u="none" strike="noStrike" cap="none" normalizeH="0" dirty="0">
                <a:ln>
                  <a:noFill/>
                </a:ln>
                <a:solidFill>
                  <a:schemeClr val="bg1"/>
                </a:solidFill>
                <a:effectLst/>
                <a:latin typeface="Arial" charset="0"/>
                <a:ea typeface="ＭＳ Ｐゴシック" pitchFamily="1" charset="-128"/>
              </a:rPr>
              <a:t> 2017</a:t>
            </a:r>
            <a:endParaRPr kumimoji="0" lang="en-US" sz="1100" b="1" i="0" u="none" strike="noStrike" cap="none" normalizeH="0" baseline="0" dirty="0">
              <a:ln>
                <a:noFill/>
              </a:ln>
              <a:solidFill>
                <a:schemeClr val="tx1"/>
              </a:solidFill>
              <a:effectLst/>
              <a:latin typeface="Arial" charset="0"/>
              <a:ea typeface="ＭＳ Ｐゴシック" pitchFamily="1" charset="-128"/>
            </a:endParaRPr>
          </a:p>
        </p:txBody>
      </p:sp>
      <p:sp>
        <p:nvSpPr>
          <p:cNvPr id="11" name="Diamond 10"/>
          <p:cNvSpPr/>
          <p:nvPr/>
        </p:nvSpPr>
        <p:spPr bwMode="auto">
          <a:xfrm>
            <a:off x="7584659" y="4661038"/>
            <a:ext cx="1008112" cy="1008112"/>
          </a:xfrm>
          <a:prstGeom prst="diamond">
            <a:avLst/>
          </a:prstGeom>
          <a:ln>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a:ln>
                  <a:noFill/>
                </a:ln>
                <a:solidFill>
                  <a:schemeClr val="bg1"/>
                </a:solidFill>
                <a:effectLst/>
                <a:latin typeface="Arial" charset="0"/>
                <a:ea typeface="ＭＳ Ｐゴシック" pitchFamily="1" charset="-128"/>
              </a:rPr>
              <a:t>Aug2017</a:t>
            </a:r>
            <a:endParaRPr kumimoji="0" lang="en-US" sz="1100" b="1" i="0" u="none" strike="noStrike" cap="none" normalizeH="0" baseline="0" dirty="0">
              <a:ln>
                <a:noFill/>
              </a:ln>
              <a:solidFill>
                <a:schemeClr val="tx1"/>
              </a:solidFill>
              <a:effectLst/>
              <a:latin typeface="Arial" charset="0"/>
              <a:ea typeface="ＭＳ Ｐゴシック" pitchFamily="1" charset="-128"/>
            </a:endParaRPr>
          </a:p>
        </p:txBody>
      </p:sp>
      <p:sp>
        <p:nvSpPr>
          <p:cNvPr id="12" name="Diamond 11"/>
          <p:cNvSpPr/>
          <p:nvPr/>
        </p:nvSpPr>
        <p:spPr bwMode="auto">
          <a:xfrm>
            <a:off x="7819866" y="5524788"/>
            <a:ext cx="1008112" cy="1008112"/>
          </a:xfrm>
          <a:prstGeom prst="diamond">
            <a:avLst/>
          </a:prstGeom>
          <a:ln>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bg1"/>
                </a:solidFill>
                <a:effectLst/>
                <a:latin typeface="Arial" charset="0"/>
                <a:ea typeface="ＭＳ Ｐゴシック" pitchFamily="1" charset="-128"/>
              </a:rPr>
              <a:t>Nov</a:t>
            </a:r>
          </a:p>
          <a:p>
            <a:pPr marL="0" marR="0" indent="0" algn="l" defTabSz="914400" rtl="0" eaLnBrk="0" fontAlgn="base" latinLnBrk="0" hangingPunct="0">
              <a:lnSpc>
                <a:spcPct val="100000"/>
              </a:lnSpc>
              <a:spcBef>
                <a:spcPct val="0"/>
              </a:spcBef>
              <a:spcAft>
                <a:spcPct val="0"/>
              </a:spcAft>
              <a:buClrTx/>
              <a:buSzTx/>
              <a:buFontTx/>
              <a:buNone/>
              <a:tabLst/>
            </a:pPr>
            <a:r>
              <a:rPr lang="en-US" sz="1000" b="1" dirty="0" smtClean="0">
                <a:solidFill>
                  <a:schemeClr val="bg1"/>
                </a:solidFill>
                <a:latin typeface="Arial" charset="0"/>
                <a:ea typeface="ＭＳ Ｐゴシック" pitchFamily="1" charset="-128"/>
              </a:rPr>
              <a:t>2017</a:t>
            </a:r>
            <a:endParaRPr kumimoji="0" lang="en-US" sz="1000" b="1" i="0" u="none" strike="noStrike" cap="none" normalizeH="0" baseline="0" dirty="0">
              <a:ln>
                <a:noFill/>
              </a:ln>
              <a:solidFill>
                <a:schemeClr val="tx1"/>
              </a:solidFill>
              <a:effectLst/>
              <a:latin typeface="Arial" charset="0"/>
              <a:ea typeface="ＭＳ Ｐゴシック" pitchFamily="1" charset="-128"/>
            </a:endParaRPr>
          </a:p>
        </p:txBody>
      </p:sp>
      <p:sp>
        <p:nvSpPr>
          <p:cNvPr id="13" name="Diamond 12"/>
          <p:cNvSpPr/>
          <p:nvPr/>
        </p:nvSpPr>
        <p:spPr bwMode="auto">
          <a:xfrm>
            <a:off x="5592787" y="2118164"/>
            <a:ext cx="1008112" cy="1008112"/>
          </a:xfrm>
          <a:prstGeom prst="diamond">
            <a:avLst/>
          </a:prstGeom>
          <a:ln>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charset="0"/>
                <a:ea typeface="ＭＳ Ｐゴシック" pitchFamily="1" charset="-128"/>
              </a:rPr>
              <a:t>Dec</a:t>
            </a:r>
            <a:r>
              <a:rPr kumimoji="0" lang="en-US" sz="1100" b="0" i="0" u="none" strike="noStrike" cap="none" normalizeH="0" dirty="0" smtClean="0">
                <a:ln>
                  <a:noFill/>
                </a:ln>
                <a:solidFill>
                  <a:schemeClr val="bg1"/>
                </a:solidFill>
                <a:effectLst/>
                <a:latin typeface="Arial" charset="0"/>
                <a:ea typeface="ＭＳ Ｐゴシック" pitchFamily="1" charset="-128"/>
              </a:rPr>
              <a:t> 2015</a:t>
            </a:r>
            <a:endParaRPr kumimoji="0" lang="en-US" sz="1100" b="0" i="0" u="none" strike="noStrike" cap="none" normalizeH="0" baseline="0" dirty="0">
              <a:ln>
                <a:noFill/>
              </a:ln>
              <a:solidFill>
                <a:schemeClr val="tx1"/>
              </a:solidFill>
              <a:effectLst/>
              <a:latin typeface="Arial" charset="0"/>
              <a:ea typeface="ＭＳ Ｐゴシック" pitchFamily="1" charset="-128"/>
            </a:endParaRPr>
          </a:p>
        </p:txBody>
      </p:sp>
      <p:sp>
        <p:nvSpPr>
          <p:cNvPr id="16" name="Rounded Rectangle 15"/>
          <p:cNvSpPr/>
          <p:nvPr/>
        </p:nvSpPr>
        <p:spPr bwMode="auto">
          <a:xfrm>
            <a:off x="152400" y="1273096"/>
            <a:ext cx="8886433" cy="883828"/>
          </a:xfrm>
          <a:prstGeom prst="roundRect">
            <a:avLst/>
          </a:prstGeom>
          <a:solidFill>
            <a:srgbClr val="9A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bg1"/>
                </a:solidFill>
                <a:effectLst/>
                <a:latin typeface="Arial" charset="0"/>
                <a:ea typeface="ＭＳ Ｐゴシック" pitchFamily="1" charset="-128"/>
              </a:rPr>
              <a:t>Steering Committee</a:t>
            </a:r>
          </a:p>
        </p:txBody>
      </p:sp>
      <p:sp>
        <p:nvSpPr>
          <p:cNvPr id="17" name="Oval 16"/>
          <p:cNvSpPr/>
          <p:nvPr/>
        </p:nvSpPr>
        <p:spPr bwMode="auto">
          <a:xfrm>
            <a:off x="3040971" y="1247462"/>
            <a:ext cx="819200" cy="785812"/>
          </a:xfrm>
          <a:prstGeom prst="ellips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bg1"/>
                </a:solidFill>
                <a:effectLst/>
                <a:latin typeface="Arial" charset="0"/>
                <a:ea typeface="ＭＳ Ｐゴシック" pitchFamily="1" charset="-128"/>
              </a:rPr>
              <a:t>NT</a:t>
            </a:r>
            <a:endParaRPr kumimoji="0" lang="en-US" sz="1400" b="0" i="0" u="none" strike="noStrike" cap="none" normalizeH="0" baseline="0" dirty="0" smtClean="0">
              <a:ln>
                <a:noFill/>
              </a:ln>
              <a:solidFill>
                <a:schemeClr val="bg1"/>
              </a:solidFill>
              <a:effectLst/>
              <a:latin typeface="Arial" charset="0"/>
              <a:ea typeface="ＭＳ Ｐゴシック" pitchFamily="1" charset="-128"/>
            </a:endParaRPr>
          </a:p>
        </p:txBody>
      </p:sp>
      <p:sp>
        <p:nvSpPr>
          <p:cNvPr id="18" name="Oval 17"/>
          <p:cNvSpPr/>
          <p:nvPr/>
        </p:nvSpPr>
        <p:spPr bwMode="auto">
          <a:xfrm>
            <a:off x="3860171" y="1247462"/>
            <a:ext cx="819200" cy="785812"/>
          </a:xfrm>
          <a:prstGeom prst="ellips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bg1"/>
                </a:solidFill>
                <a:effectLst/>
                <a:latin typeface="Arial" charset="0"/>
                <a:ea typeface="ＭＳ Ｐゴシック" pitchFamily="1" charset="-128"/>
              </a:rPr>
              <a:t>CoGTA</a:t>
            </a:r>
            <a:endParaRPr kumimoji="0" lang="en-US" sz="1200" b="0" i="0" u="none" strike="noStrike" cap="none" normalizeH="0" baseline="0" dirty="0" smtClean="0">
              <a:ln>
                <a:noFill/>
              </a:ln>
              <a:solidFill>
                <a:schemeClr val="bg1"/>
              </a:solidFill>
              <a:effectLst/>
              <a:latin typeface="Arial" charset="0"/>
              <a:ea typeface="ＭＳ Ｐゴシック" pitchFamily="1" charset="-128"/>
            </a:endParaRPr>
          </a:p>
        </p:txBody>
      </p:sp>
      <p:sp>
        <p:nvSpPr>
          <p:cNvPr id="19" name="Oval 18"/>
          <p:cNvSpPr/>
          <p:nvPr/>
        </p:nvSpPr>
        <p:spPr bwMode="auto">
          <a:xfrm>
            <a:off x="4679910" y="1244491"/>
            <a:ext cx="819200" cy="785812"/>
          </a:xfrm>
          <a:prstGeom prst="ellips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050" b="0" i="0" u="none" strike="noStrike" cap="none" normalizeH="0" baseline="0" smtClean="0">
                <a:ln>
                  <a:noFill/>
                </a:ln>
                <a:solidFill>
                  <a:schemeClr val="bg1"/>
                </a:solidFill>
                <a:effectLst/>
                <a:latin typeface="Arial" charset="0"/>
                <a:ea typeface="ＭＳ Ｐゴシック" pitchFamily="1" charset="-128"/>
              </a:rPr>
              <a:t>DPME</a:t>
            </a:r>
            <a:endParaRPr kumimoji="0" lang="en-US" sz="1050" b="0" i="0" u="none" strike="noStrike" cap="none" normalizeH="0" baseline="0" dirty="0" smtClean="0">
              <a:ln>
                <a:noFill/>
              </a:ln>
              <a:solidFill>
                <a:schemeClr val="bg1"/>
              </a:solidFill>
              <a:effectLst/>
              <a:latin typeface="Arial" charset="0"/>
              <a:ea typeface="ＭＳ Ｐゴシック" pitchFamily="1" charset="-128"/>
            </a:endParaRPr>
          </a:p>
        </p:txBody>
      </p:sp>
      <p:sp>
        <p:nvSpPr>
          <p:cNvPr id="20" name="Oval 19"/>
          <p:cNvSpPr/>
          <p:nvPr/>
        </p:nvSpPr>
        <p:spPr bwMode="auto">
          <a:xfrm>
            <a:off x="5546492" y="1249155"/>
            <a:ext cx="819200" cy="785812"/>
          </a:xfrm>
          <a:prstGeom prst="ellips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solidFill>
                <a:effectLst/>
                <a:latin typeface="Arial" charset="0"/>
                <a:ea typeface="ＭＳ Ｐゴシック" pitchFamily="1" charset="-128"/>
              </a:rPr>
              <a:t>SACN</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bg1"/>
              </a:solidFill>
              <a:effectLst/>
              <a:latin typeface="Arial" charset="0"/>
              <a:ea typeface="ＭＳ Ｐゴシック" pitchFamily="1" charset="-128"/>
            </a:endParaRPr>
          </a:p>
        </p:txBody>
      </p:sp>
      <p:sp>
        <p:nvSpPr>
          <p:cNvPr id="21" name="Oval 20"/>
          <p:cNvSpPr/>
          <p:nvPr/>
        </p:nvSpPr>
        <p:spPr bwMode="auto">
          <a:xfrm>
            <a:off x="6410639" y="1253144"/>
            <a:ext cx="819200" cy="785812"/>
          </a:xfrm>
          <a:prstGeom prst="ellips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n-US" sz="900">
                <a:solidFill>
                  <a:schemeClr val="bg1"/>
                </a:solidFill>
                <a:latin typeface="Arial" charset="0"/>
                <a:ea typeface="ＭＳ Ｐゴシック" pitchFamily="1" charset="-128"/>
              </a:rPr>
              <a:t>SALGA</a:t>
            </a:r>
            <a:endParaRPr lang="en-US" sz="900" dirty="0">
              <a:solidFill>
                <a:schemeClr val="bg1"/>
              </a:solidFill>
              <a:latin typeface="Arial" charset="0"/>
              <a:ea typeface="ＭＳ Ｐゴシック" pitchFamily="1" charset="-128"/>
            </a:endParaRPr>
          </a:p>
        </p:txBody>
      </p:sp>
      <p:sp>
        <p:nvSpPr>
          <p:cNvPr id="15" name="Oval 14"/>
          <p:cNvSpPr/>
          <p:nvPr/>
        </p:nvSpPr>
        <p:spPr bwMode="auto">
          <a:xfrm>
            <a:off x="7293393" y="1253144"/>
            <a:ext cx="819200" cy="785812"/>
          </a:xfrm>
          <a:prstGeom prst="ellips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Arial" charset="0"/>
                <a:ea typeface="ＭＳ Ｐゴシック" pitchFamily="1" charset="-128"/>
              </a:rPr>
              <a:t>STATS SA</a:t>
            </a:r>
            <a:endParaRPr kumimoji="0" lang="en-US" sz="900" b="0" i="0" u="none" strike="noStrike" cap="none" normalizeH="0" baseline="0" dirty="0" smtClean="0">
              <a:ln>
                <a:noFill/>
              </a:ln>
              <a:solidFill>
                <a:schemeClr val="bg1"/>
              </a:solidFill>
              <a:effectLst/>
              <a:latin typeface="Arial" charset="0"/>
              <a:ea typeface="ＭＳ Ｐゴシック" pitchFamily="1" charset="-128"/>
            </a:endParaRPr>
          </a:p>
        </p:txBody>
      </p:sp>
      <p:sp>
        <p:nvSpPr>
          <p:cNvPr id="14" name="Oval 13"/>
          <p:cNvSpPr/>
          <p:nvPr/>
        </p:nvSpPr>
        <p:spPr bwMode="auto">
          <a:xfrm>
            <a:off x="8176147" y="1252140"/>
            <a:ext cx="819200" cy="785812"/>
          </a:xfrm>
          <a:prstGeom prst="ellips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bg1"/>
                </a:solidFill>
                <a:effectLst/>
                <a:latin typeface="Arial" charset="0"/>
                <a:ea typeface="ＭＳ Ｐゴシック" pitchFamily="1" charset="-128"/>
              </a:rPr>
              <a:t>AGSA</a:t>
            </a:r>
            <a:endParaRPr kumimoji="0" lang="en-US" sz="1100" b="0" i="0" u="none" strike="noStrike" cap="none" normalizeH="0" baseline="0" dirty="0" smtClean="0">
              <a:ln>
                <a:noFill/>
              </a:ln>
              <a:solidFill>
                <a:schemeClr val="bg1"/>
              </a:solidFill>
              <a:effectLst/>
              <a:latin typeface="Arial" charset="0"/>
              <a:ea typeface="ＭＳ Ｐゴシック" pitchFamily="1" charset="-128"/>
            </a:endParaRPr>
          </a:p>
        </p:txBody>
      </p:sp>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13026846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524001" y="1397001"/>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rapezoid 4"/>
          <p:cNvSpPr/>
          <p:nvPr/>
        </p:nvSpPr>
        <p:spPr>
          <a:xfrm>
            <a:off x="2285999" y="3471334"/>
            <a:ext cx="4011084" cy="1989667"/>
          </a:xfrm>
          <a:prstGeom prst="trapezoid">
            <a:avLst>
              <a:gd name="adj" fmla="val 46185"/>
            </a:avLst>
          </a:prstGeom>
          <a:solidFill>
            <a:schemeClr val="accent5">
              <a:alpha val="24000"/>
            </a:schemeClr>
          </a:solidFill>
          <a:ln w="38100" cmpd="sng">
            <a:solidFill>
              <a:schemeClr val="tx2">
                <a:alpha val="59000"/>
              </a:schemeClr>
            </a:solidFill>
            <a:prstDash val="dash"/>
          </a:ln>
        </p:spPr>
        <p:style>
          <a:lnRef idx="1">
            <a:schemeClr val="accent1"/>
          </a:lnRef>
          <a:fillRef idx="3">
            <a:schemeClr val="accent1"/>
          </a:fillRef>
          <a:effectRef idx="2">
            <a:schemeClr val="accent1"/>
          </a:effectRef>
          <a:fontRef idx="minor">
            <a:schemeClr val="lt1"/>
          </a:fontRef>
        </p:style>
        <p:txBody>
          <a:bodyPr lIns="91435" tIns="45718" rIns="91435" bIns="45718" spcCol="0" rtlCol="0" anchor="ctr"/>
          <a:lstStyle/>
          <a:p>
            <a:pPr algn="ctr"/>
            <a:endParaRPr lang="en-US" sz="1700" dirty="0"/>
          </a:p>
        </p:txBody>
      </p:sp>
      <p:sp>
        <p:nvSpPr>
          <p:cNvPr id="6" name="Diamond 5"/>
          <p:cNvSpPr/>
          <p:nvPr/>
        </p:nvSpPr>
        <p:spPr>
          <a:xfrm>
            <a:off x="3280833" y="1397001"/>
            <a:ext cx="2032000" cy="3878958"/>
          </a:xfrm>
          <a:prstGeom prst="diamond">
            <a:avLst/>
          </a:prstGeom>
          <a:solidFill>
            <a:srgbClr val="DD1C1C">
              <a:alpha val="52157"/>
            </a:srgbClr>
          </a:solidFill>
          <a:ln>
            <a:solidFill>
              <a:schemeClr val="accent3">
                <a:shade val="50000"/>
                <a:alpha val="20000"/>
              </a:schemeClr>
            </a:solidFill>
          </a:ln>
        </p:spPr>
        <p:style>
          <a:lnRef idx="2">
            <a:schemeClr val="accent3">
              <a:shade val="50000"/>
            </a:schemeClr>
          </a:lnRef>
          <a:fillRef idx="1">
            <a:schemeClr val="accent3"/>
          </a:fillRef>
          <a:effectRef idx="0">
            <a:schemeClr val="accent3"/>
          </a:effectRef>
          <a:fontRef idx="minor">
            <a:schemeClr val="lt1"/>
          </a:fontRef>
        </p:style>
        <p:txBody>
          <a:bodyPr lIns="91435" tIns="45718" rIns="91435" bIns="45718" spcCol="0" rtlCol="0" anchor="ctr"/>
          <a:lstStyle/>
          <a:p>
            <a:pPr algn="ctr"/>
            <a:r>
              <a:rPr lang="en-US" sz="1400" dirty="0">
                <a:solidFill>
                  <a:srgbClr val="000029"/>
                </a:solidFill>
              </a:rPr>
              <a:t>Reporting Reform Project</a:t>
            </a:r>
          </a:p>
        </p:txBody>
      </p:sp>
      <p:sp>
        <p:nvSpPr>
          <p:cNvPr id="7" name="TextBox 6"/>
          <p:cNvSpPr txBox="1"/>
          <p:nvPr/>
        </p:nvSpPr>
        <p:spPr>
          <a:xfrm>
            <a:off x="2397548" y="5041061"/>
            <a:ext cx="1972365" cy="352018"/>
          </a:xfrm>
          <a:prstGeom prst="rect">
            <a:avLst/>
          </a:prstGeom>
          <a:noFill/>
        </p:spPr>
        <p:txBody>
          <a:bodyPr wrap="none" lIns="91435" tIns="45718" rIns="91435" bIns="45718" rtlCol="0">
            <a:spAutoFit/>
          </a:bodyPr>
          <a:lstStyle/>
          <a:p>
            <a:r>
              <a:rPr lang="en-US" sz="1700" dirty="0"/>
              <a:t>Current Emphasis</a:t>
            </a:r>
          </a:p>
        </p:txBody>
      </p:sp>
      <p:sp>
        <p:nvSpPr>
          <p:cNvPr id="2" name="TextBox 1"/>
          <p:cNvSpPr txBox="1"/>
          <p:nvPr/>
        </p:nvSpPr>
        <p:spPr>
          <a:xfrm>
            <a:off x="314442" y="2375323"/>
            <a:ext cx="2280548" cy="1200329"/>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3600" dirty="0"/>
              <a:t>2572 Indicators</a:t>
            </a:r>
          </a:p>
        </p:txBody>
      </p:sp>
      <p:sp>
        <p:nvSpPr>
          <p:cNvPr id="8" name="TextBox 7"/>
          <p:cNvSpPr txBox="1"/>
          <p:nvPr/>
        </p:nvSpPr>
        <p:spPr>
          <a:xfrm>
            <a:off x="307546" y="3886832"/>
            <a:ext cx="1384134" cy="1631216"/>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en-US" sz="2000" dirty="0"/>
              <a:t>Annual equivalent of 18467 data elements</a:t>
            </a:r>
          </a:p>
        </p:txBody>
      </p:sp>
      <p:sp>
        <p:nvSpPr>
          <p:cNvPr id="9" name="TextBox 8"/>
          <p:cNvSpPr txBox="1"/>
          <p:nvPr/>
        </p:nvSpPr>
        <p:spPr>
          <a:xfrm>
            <a:off x="7170970" y="4579396"/>
            <a:ext cx="1440160" cy="338554"/>
          </a:xfrm>
          <a:prstGeom prst="rect">
            <a:avLst/>
          </a:prstGeom>
          <a:solidFill>
            <a:srgbClr val="FF0000">
              <a:alpha val="49000"/>
            </a:srgb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600" dirty="0"/>
              <a:t>MSCOA</a:t>
            </a:r>
          </a:p>
        </p:txBody>
      </p:sp>
      <p:sp>
        <p:nvSpPr>
          <p:cNvPr id="10" name="Title 9"/>
          <p:cNvSpPr>
            <a:spLocks noGrp="1"/>
          </p:cNvSpPr>
          <p:nvPr>
            <p:ph type="title"/>
          </p:nvPr>
        </p:nvSpPr>
        <p:spPr>
          <a:xfrm>
            <a:off x="0" y="0"/>
            <a:ext cx="9144000" cy="1164680"/>
          </a:xfrm>
        </p:spPr>
        <p:txBody>
          <a:bodyPr>
            <a:normAutofit/>
          </a:bodyPr>
          <a:lstStyle/>
          <a:p>
            <a:r>
              <a:rPr lang="en-US" sz="3600" dirty="0"/>
              <a:t>Intergovernmental Reporting Reforms Project</a:t>
            </a:r>
          </a:p>
        </p:txBody>
      </p:sp>
      <p:sp>
        <p:nvSpPr>
          <p:cNvPr id="11" name="TextBox 10"/>
          <p:cNvSpPr txBox="1"/>
          <p:nvPr/>
        </p:nvSpPr>
        <p:spPr>
          <a:xfrm>
            <a:off x="7180368" y="3237098"/>
            <a:ext cx="1440160" cy="338554"/>
          </a:xfrm>
          <a:prstGeom prst="rect">
            <a:avLst/>
          </a:prstGeom>
          <a:solidFill>
            <a:srgbClr val="FF0000">
              <a:alpha val="49000"/>
            </a:srgb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600" dirty="0"/>
              <a:t>SDBIP</a:t>
            </a:r>
          </a:p>
        </p:txBody>
      </p:sp>
      <p:sp>
        <p:nvSpPr>
          <p:cNvPr id="12" name="TextBox 11"/>
          <p:cNvSpPr txBox="1"/>
          <p:nvPr/>
        </p:nvSpPr>
        <p:spPr>
          <a:xfrm>
            <a:off x="7170970" y="2781064"/>
            <a:ext cx="1440160" cy="338554"/>
          </a:xfrm>
          <a:prstGeom prst="rect">
            <a:avLst/>
          </a:prstGeom>
          <a:solidFill>
            <a:srgbClr val="FF0000">
              <a:alpha val="49000"/>
            </a:srgb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600" dirty="0"/>
              <a:t>IDP</a:t>
            </a:r>
          </a:p>
        </p:txBody>
      </p:sp>
      <p:sp>
        <p:nvSpPr>
          <p:cNvPr id="13" name="TextBox 12"/>
          <p:cNvSpPr txBox="1"/>
          <p:nvPr/>
        </p:nvSpPr>
        <p:spPr>
          <a:xfrm>
            <a:off x="7170970" y="2325030"/>
            <a:ext cx="1440160" cy="338554"/>
          </a:xfrm>
          <a:prstGeom prst="rect">
            <a:avLst/>
          </a:prstGeom>
          <a:solidFill>
            <a:srgbClr val="FF0000">
              <a:alpha val="49000"/>
            </a:srgb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600" dirty="0" smtClean="0"/>
              <a:t>BEPP / SDF</a:t>
            </a:r>
            <a:endParaRPr lang="en-US" sz="1600" dirty="0"/>
          </a:p>
        </p:txBody>
      </p:sp>
      <p:sp>
        <p:nvSpPr>
          <p:cNvPr id="14" name="TextBox 13"/>
          <p:cNvSpPr txBox="1"/>
          <p:nvPr/>
        </p:nvSpPr>
        <p:spPr>
          <a:xfrm>
            <a:off x="7162093" y="1803595"/>
            <a:ext cx="1440160" cy="338554"/>
          </a:xfrm>
          <a:prstGeom prst="rect">
            <a:avLst/>
          </a:prstGeom>
          <a:solidFill>
            <a:srgbClr val="FF0000">
              <a:alpha val="49000"/>
            </a:srgb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600" dirty="0" smtClean="0"/>
              <a:t>NDP / IUDF</a:t>
            </a:r>
            <a:endParaRPr lang="en-US" sz="1600" dirty="0"/>
          </a:p>
        </p:txBody>
      </p:sp>
      <p:sp>
        <p:nvSpPr>
          <p:cNvPr id="15" name="Slide Number Placeholder 3"/>
          <p:cNvSpPr>
            <a:spLocks noGrp="1"/>
          </p:cNvSpPr>
          <p:nvPr>
            <p:ph type="sldNum" sz="quarter" idx="12"/>
          </p:nvPr>
        </p:nvSpPr>
        <p:spPr>
          <a:xfrm>
            <a:off x="6934200" y="6400800"/>
            <a:ext cx="1905000" cy="457200"/>
          </a:xfrm>
        </p:spPr>
        <p:txBody>
          <a:bodyPr/>
          <a:lstStyle/>
          <a:p>
            <a:pPr>
              <a:defRPr/>
            </a:pPr>
            <a:fld id="{9ACD1C54-B11C-4DAF-87B1-67A680A626DB}" type="slidenum">
              <a:rPr lang="en-US" smtClean="0">
                <a:latin typeface="Arial Bold" panose="020B0704020202020204" pitchFamily="34" charset="0"/>
              </a:rPr>
              <a:pPr>
                <a:defRPr/>
              </a:pPr>
              <a:t>9</a:t>
            </a:fld>
            <a:endParaRPr lang="en-US" sz="1400" b="0" dirty="0">
              <a:solidFill>
                <a:schemeClr val="tx1"/>
              </a:solidFill>
              <a:latin typeface="Arial Bold" panose="020B0704020202020204" pitchFamily="34" charset="0"/>
            </a:endParaRPr>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48330" y="238780"/>
            <a:ext cx="1290112" cy="980420"/>
          </a:xfrm>
          <a:prstGeom prst="rect">
            <a:avLst/>
          </a:prstGeom>
        </p:spPr>
      </p:pic>
    </p:spTree>
    <p:extLst>
      <p:ext uri="{BB962C8B-B14F-4D97-AF65-F5344CB8AC3E}">
        <p14:creationId xmlns:p14="http://schemas.microsoft.com/office/powerpoint/2010/main" val="39827670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940</TotalTime>
  <Words>1897</Words>
  <Application>Microsoft Office PowerPoint</Application>
  <PresentationFormat>On-screen Show (4:3)</PresentationFormat>
  <Paragraphs>373</Paragraphs>
  <Slides>28</Slides>
  <Notes>2</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ＭＳ Ｐゴシック</vt:lpstr>
      <vt:lpstr>Arial</vt:lpstr>
      <vt:lpstr>Arial Bold</vt:lpstr>
      <vt:lpstr>Calibri</vt:lpstr>
      <vt:lpstr>Osaka</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collaborative process followed</vt:lpstr>
      <vt:lpstr>Intergovernmental Reporting Reforms Project</vt:lpstr>
      <vt:lpstr>Framework, Principles and Criteria</vt:lpstr>
      <vt:lpstr>PowerPoint Presentation</vt:lpstr>
      <vt:lpstr>PowerPoint Presentation</vt:lpstr>
      <vt:lpstr>PowerPoint Presentation</vt:lpstr>
      <vt:lpstr>Phased Implementation</vt:lpstr>
      <vt:lpstr>Indicator breakdown by readiness</vt:lpstr>
      <vt:lpstr>PowerPoint Presentation</vt:lpstr>
      <vt:lpstr>The importance of data elements</vt:lpstr>
      <vt:lpstr>Where does the data come from?</vt:lpstr>
      <vt:lpstr>PowerPoint Presentation</vt:lpstr>
      <vt:lpstr>PowerPoint Presentation</vt:lpstr>
      <vt:lpstr>PowerPoint Presentation</vt:lpstr>
      <vt:lpstr>PowerPoint Presentation</vt:lpstr>
      <vt:lpstr>PowerPoint Presentation</vt:lpstr>
      <vt:lpstr>Implications of the circular</vt:lpstr>
      <vt:lpstr>Municipal Results Chain-The Dream</vt:lpstr>
      <vt:lpstr>CONCLUSION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Paledi M. Marota</cp:lastModifiedBy>
  <cp:revision>72</cp:revision>
  <dcterms:created xsi:type="dcterms:W3CDTF">2016-08-29T06:19:10Z</dcterms:created>
  <dcterms:modified xsi:type="dcterms:W3CDTF">2018-03-28T09:46:19Z</dcterms:modified>
</cp:coreProperties>
</file>