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56" r:id="rId2"/>
    <p:sldId id="334" r:id="rId3"/>
    <p:sldId id="339" r:id="rId4"/>
    <p:sldId id="303" r:id="rId5"/>
    <p:sldId id="346" r:id="rId6"/>
    <p:sldId id="335" r:id="rId7"/>
    <p:sldId id="342" r:id="rId8"/>
    <p:sldId id="348" r:id="rId9"/>
    <p:sldId id="282" r:id="rId10"/>
    <p:sldId id="323" r:id="rId11"/>
    <p:sldId id="340" r:id="rId12"/>
    <p:sldId id="261" r:id="rId1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86507" autoAdjust="0"/>
  </p:normalViewPr>
  <p:slideViewPr>
    <p:cSldViewPr>
      <p:cViewPr varScale="1">
        <p:scale>
          <a:sx n="77" d="100"/>
          <a:sy n="77" d="100"/>
        </p:scale>
        <p:origin x="108" y="858"/>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notesViewPr>
    <p:cSldViewPr>
      <p:cViewPr>
        <p:scale>
          <a:sx n="172" d="100"/>
          <a:sy n="172" d="100"/>
        </p:scale>
        <p:origin x="366" y="-478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95C0DF4-EBEF-4301-9531-091270871FAC}"/>
              </a:ext>
            </a:extLst>
          </p:cNvPr>
          <p:cNvSpPr>
            <a:spLocks noGrp="1"/>
          </p:cNvSpPr>
          <p:nvPr>
            <p:ph type="hdr" sz="quarter"/>
          </p:nvPr>
        </p:nvSpPr>
        <p:spPr>
          <a:xfrm>
            <a:off x="0" y="0"/>
            <a:ext cx="2945659" cy="498055"/>
          </a:xfrm>
          <a:prstGeom prst="rect">
            <a:avLst/>
          </a:prstGeom>
        </p:spPr>
        <p:txBody>
          <a:bodyPr vert="horz" lIns="93177" tIns="46589" rIns="93177" bIns="46589" rtlCol="0"/>
          <a:lstStyle>
            <a:lvl1pPr algn="l">
              <a:defRPr sz="1200"/>
            </a:lvl1pPr>
          </a:lstStyle>
          <a:p>
            <a:endParaRPr lang="en-US"/>
          </a:p>
        </p:txBody>
      </p:sp>
      <p:sp>
        <p:nvSpPr>
          <p:cNvPr id="3" name="Date Placeholder 2">
            <a:extLst>
              <a:ext uri="{FF2B5EF4-FFF2-40B4-BE49-F238E27FC236}">
                <a16:creationId xmlns:a16="http://schemas.microsoft.com/office/drawing/2014/main" id="{D039C6FD-24D4-48FD-B1BB-5BFFCD2A891E}"/>
              </a:ext>
            </a:extLst>
          </p:cNvPr>
          <p:cNvSpPr>
            <a:spLocks noGrp="1"/>
          </p:cNvSpPr>
          <p:nvPr>
            <p:ph type="dt" sz="quarter" idx="1"/>
          </p:nvPr>
        </p:nvSpPr>
        <p:spPr>
          <a:xfrm>
            <a:off x="3850443" y="0"/>
            <a:ext cx="2945659" cy="498055"/>
          </a:xfrm>
          <a:prstGeom prst="rect">
            <a:avLst/>
          </a:prstGeom>
        </p:spPr>
        <p:txBody>
          <a:bodyPr vert="horz" lIns="93177" tIns="46589" rIns="93177" bIns="46589" rtlCol="0"/>
          <a:lstStyle>
            <a:lvl1pPr algn="r">
              <a:defRPr sz="1200"/>
            </a:lvl1pPr>
          </a:lstStyle>
          <a:p>
            <a:fld id="{93E92E4A-1F76-446C-A12A-45B793ACF0FC}" type="datetimeFigureOut">
              <a:rPr lang="en-US" smtClean="0"/>
              <a:t>8/4/2022</a:t>
            </a:fld>
            <a:endParaRPr lang="en-US"/>
          </a:p>
        </p:txBody>
      </p:sp>
      <p:sp>
        <p:nvSpPr>
          <p:cNvPr id="4" name="Footer Placeholder 3">
            <a:extLst>
              <a:ext uri="{FF2B5EF4-FFF2-40B4-BE49-F238E27FC236}">
                <a16:creationId xmlns:a16="http://schemas.microsoft.com/office/drawing/2014/main" id="{A87D45D5-C0E1-4EB5-98BA-135EC438B0EA}"/>
              </a:ext>
            </a:extLst>
          </p:cNvPr>
          <p:cNvSpPr>
            <a:spLocks noGrp="1"/>
          </p:cNvSpPr>
          <p:nvPr>
            <p:ph type="ftr" sz="quarter" idx="2"/>
          </p:nvPr>
        </p:nvSpPr>
        <p:spPr>
          <a:xfrm>
            <a:off x="0" y="9428584"/>
            <a:ext cx="2945659" cy="498054"/>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C3553133-FBEC-40D0-9490-BF515C331AA4}"/>
              </a:ext>
            </a:extLst>
          </p:cNvPr>
          <p:cNvSpPr>
            <a:spLocks noGrp="1"/>
          </p:cNvSpPr>
          <p:nvPr>
            <p:ph type="sldNum" sz="quarter" idx="3"/>
          </p:nvPr>
        </p:nvSpPr>
        <p:spPr>
          <a:xfrm>
            <a:off x="3850443" y="9428584"/>
            <a:ext cx="2945659" cy="498054"/>
          </a:xfrm>
          <a:prstGeom prst="rect">
            <a:avLst/>
          </a:prstGeom>
        </p:spPr>
        <p:txBody>
          <a:bodyPr vert="horz" lIns="93177" tIns="46589" rIns="93177" bIns="46589" rtlCol="0" anchor="b"/>
          <a:lstStyle>
            <a:lvl1pPr algn="r">
              <a:defRPr sz="1200"/>
            </a:lvl1pPr>
          </a:lstStyle>
          <a:p>
            <a:fld id="{59EC2425-8CAA-4E0E-A2BD-90EDE146F9DB}" type="slidenum">
              <a:rPr lang="en-US" smtClean="0"/>
              <a:t>‹#›</a:t>
            </a:fld>
            <a:endParaRPr lang="en-US"/>
          </a:p>
        </p:txBody>
      </p:sp>
    </p:spTree>
    <p:extLst>
      <p:ext uri="{BB962C8B-B14F-4D97-AF65-F5344CB8AC3E}">
        <p14:creationId xmlns:p14="http://schemas.microsoft.com/office/powerpoint/2010/main" val="1879861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5"/>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850443" y="0"/>
            <a:ext cx="2945659" cy="498055"/>
          </a:xfrm>
          <a:prstGeom prst="rect">
            <a:avLst/>
          </a:prstGeom>
        </p:spPr>
        <p:txBody>
          <a:bodyPr vert="horz" lIns="93177" tIns="46589" rIns="93177" bIns="46589" rtlCol="0"/>
          <a:lstStyle>
            <a:lvl1pPr algn="r">
              <a:defRPr sz="1200"/>
            </a:lvl1pPr>
          </a:lstStyle>
          <a:p>
            <a:fld id="{85E5C85D-C66A-43D1-8AA7-9DC8E1FAE5E8}" type="datetimeFigureOut">
              <a:rPr lang="en-US" smtClean="0"/>
              <a:t>8/4/2022</a:t>
            </a:fld>
            <a:endParaRPr lang="en-US"/>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8584"/>
            <a:ext cx="2945659" cy="498054"/>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4"/>
            <a:ext cx="2945659" cy="498054"/>
          </a:xfrm>
          <a:prstGeom prst="rect">
            <a:avLst/>
          </a:prstGeom>
        </p:spPr>
        <p:txBody>
          <a:bodyPr vert="horz" lIns="93177" tIns="46589" rIns="93177" bIns="46589" rtlCol="0" anchor="b"/>
          <a:lstStyle>
            <a:lvl1pPr algn="r">
              <a:defRPr sz="1200"/>
            </a:lvl1pPr>
          </a:lstStyle>
          <a:p>
            <a:fld id="{227D9C16-2D4C-4DDD-BC80-B32981B345AA}" type="slidenum">
              <a:rPr lang="en-US" smtClean="0"/>
              <a:t>‹#›</a:t>
            </a:fld>
            <a:endParaRPr lang="en-US"/>
          </a:p>
        </p:txBody>
      </p:sp>
    </p:spTree>
    <p:extLst>
      <p:ext uri="{BB962C8B-B14F-4D97-AF65-F5344CB8AC3E}">
        <p14:creationId xmlns:p14="http://schemas.microsoft.com/office/powerpoint/2010/main" val="8866272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5"/>
          </p:nvPr>
        </p:nvSpPr>
        <p:spPr/>
        <p:txBody>
          <a:bodyPr/>
          <a:lstStyle/>
          <a:p>
            <a:fld id="{227D9C16-2D4C-4DDD-BC80-B32981B345AA}" type="slidenum">
              <a:rPr lang="en-US" smtClean="0"/>
              <a:t>1</a:t>
            </a:fld>
            <a:endParaRPr lang="en-US"/>
          </a:p>
        </p:txBody>
      </p:sp>
    </p:spTree>
    <p:extLst>
      <p:ext uri="{BB962C8B-B14F-4D97-AF65-F5344CB8AC3E}">
        <p14:creationId xmlns:p14="http://schemas.microsoft.com/office/powerpoint/2010/main" val="20662418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a:t>ARI Topics</a:t>
            </a:r>
          </a:p>
        </p:txBody>
      </p:sp>
      <p:sp>
        <p:nvSpPr>
          <p:cNvPr id="4" name="Slide Number Placeholder 3"/>
          <p:cNvSpPr>
            <a:spLocks noGrp="1"/>
          </p:cNvSpPr>
          <p:nvPr>
            <p:ph type="sldNum" sz="quarter" idx="5"/>
          </p:nvPr>
        </p:nvSpPr>
        <p:spPr/>
        <p:txBody>
          <a:bodyPr/>
          <a:lstStyle/>
          <a:p>
            <a:fld id="{227D9C16-2D4C-4DDD-BC80-B32981B345AA}" type="slidenum">
              <a:rPr lang="en-US" smtClean="0"/>
              <a:t>10</a:t>
            </a:fld>
            <a:endParaRPr lang="en-US"/>
          </a:p>
        </p:txBody>
      </p:sp>
    </p:spTree>
    <p:extLst>
      <p:ext uri="{BB962C8B-B14F-4D97-AF65-F5344CB8AC3E}">
        <p14:creationId xmlns:p14="http://schemas.microsoft.com/office/powerpoint/2010/main" val="33318654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a:t>Our continued support with ASB and updates on GRAP Standards</a:t>
            </a:r>
          </a:p>
        </p:txBody>
      </p:sp>
      <p:sp>
        <p:nvSpPr>
          <p:cNvPr id="4" name="Slide Number Placeholder 3"/>
          <p:cNvSpPr>
            <a:spLocks noGrp="1"/>
          </p:cNvSpPr>
          <p:nvPr>
            <p:ph type="sldNum" sz="quarter" idx="5"/>
          </p:nvPr>
        </p:nvSpPr>
        <p:spPr/>
        <p:txBody>
          <a:bodyPr/>
          <a:lstStyle/>
          <a:p>
            <a:fld id="{227D9C16-2D4C-4DDD-BC80-B32981B345AA}" type="slidenum">
              <a:rPr lang="en-US" smtClean="0"/>
              <a:t>11</a:t>
            </a:fld>
            <a:endParaRPr lang="en-US"/>
          </a:p>
        </p:txBody>
      </p:sp>
    </p:spTree>
    <p:extLst>
      <p:ext uri="{BB962C8B-B14F-4D97-AF65-F5344CB8AC3E}">
        <p14:creationId xmlns:p14="http://schemas.microsoft.com/office/powerpoint/2010/main" val="11133633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a:t>The Institute is a MEMBERSHIP BASE – NON-PROFITABLE – VOLUNTARY PROFESSIONAL BODY</a:t>
            </a:r>
          </a:p>
        </p:txBody>
      </p:sp>
      <p:sp>
        <p:nvSpPr>
          <p:cNvPr id="4" name="Slide Number Placeholder 3"/>
          <p:cNvSpPr>
            <a:spLocks noGrp="1"/>
          </p:cNvSpPr>
          <p:nvPr>
            <p:ph type="sldNum" sz="quarter" idx="10"/>
          </p:nvPr>
        </p:nvSpPr>
        <p:spPr/>
        <p:txBody>
          <a:bodyPr/>
          <a:lstStyle/>
          <a:p>
            <a:fld id="{93B8B50D-D53F-41E5-A356-79A21A71EC26}" type="slidenum">
              <a:rPr lang="en-ZA" smtClean="0"/>
              <a:t>2</a:t>
            </a:fld>
            <a:endParaRPr lang="en-ZA" dirty="0"/>
          </a:p>
        </p:txBody>
      </p:sp>
    </p:spTree>
    <p:extLst>
      <p:ext uri="{BB962C8B-B14F-4D97-AF65-F5344CB8AC3E}">
        <p14:creationId xmlns:p14="http://schemas.microsoft.com/office/powerpoint/2010/main" val="18392852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a:t>The Institute is a MEMBERSHIP BASE – NON-PROFITABLE – VOLUNTARY PROFESSIONAL BODY</a:t>
            </a:r>
          </a:p>
        </p:txBody>
      </p:sp>
      <p:sp>
        <p:nvSpPr>
          <p:cNvPr id="4" name="Slide Number Placeholder 3"/>
          <p:cNvSpPr>
            <a:spLocks noGrp="1"/>
          </p:cNvSpPr>
          <p:nvPr>
            <p:ph type="sldNum" sz="quarter" idx="10"/>
          </p:nvPr>
        </p:nvSpPr>
        <p:spPr/>
        <p:txBody>
          <a:bodyPr/>
          <a:lstStyle/>
          <a:p>
            <a:fld id="{93B8B50D-D53F-41E5-A356-79A21A71EC26}" type="slidenum">
              <a:rPr lang="en-ZA" smtClean="0"/>
              <a:t>3</a:t>
            </a:fld>
            <a:endParaRPr lang="en-ZA" dirty="0"/>
          </a:p>
        </p:txBody>
      </p:sp>
    </p:spTree>
    <p:extLst>
      <p:ext uri="{BB962C8B-B14F-4D97-AF65-F5344CB8AC3E}">
        <p14:creationId xmlns:p14="http://schemas.microsoft.com/office/powerpoint/2010/main" val="14203960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227D9C16-2D4C-4DDD-BC80-B32981B345AA}" type="slidenum">
              <a:rPr lang="en-US" smtClean="0"/>
              <a:t>4</a:t>
            </a:fld>
            <a:endParaRPr lang="en-US"/>
          </a:p>
        </p:txBody>
      </p:sp>
    </p:spTree>
    <p:extLst>
      <p:ext uri="{BB962C8B-B14F-4D97-AF65-F5344CB8AC3E}">
        <p14:creationId xmlns:p14="http://schemas.microsoft.com/office/powerpoint/2010/main" val="3391202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a:t>Both MFMA and PFMA requires the CFO be responsible for the effective management of the institution including exercise of sound budgeting and budgetary control practices, the operation of internal controls and timely production of financial report.  The comprehensive handbook/logbook will help officials to prepare for the responsibility to understand these responsibilities from entry level to eventually being a CFO.</a:t>
            </a:r>
          </a:p>
          <a:p>
            <a:endParaRPr lang="en-ZA" dirty="0"/>
          </a:p>
          <a:p>
            <a:r>
              <a:rPr lang="en-ZA" dirty="0"/>
              <a:t>Mentors programme with the logbook will help with skills transfer.</a:t>
            </a:r>
          </a:p>
          <a:p>
            <a:endParaRPr lang="en-ZA" dirty="0"/>
          </a:p>
          <a:p>
            <a:r>
              <a:rPr lang="en-ZA" dirty="0"/>
              <a:t>Retired members are amongst the targeted group to assist with the mentorship</a:t>
            </a:r>
          </a:p>
        </p:txBody>
      </p:sp>
      <p:sp>
        <p:nvSpPr>
          <p:cNvPr id="4" name="Slide Number Placeholder 3"/>
          <p:cNvSpPr>
            <a:spLocks noGrp="1"/>
          </p:cNvSpPr>
          <p:nvPr>
            <p:ph type="sldNum" sz="quarter" idx="5"/>
          </p:nvPr>
        </p:nvSpPr>
        <p:spPr/>
        <p:txBody>
          <a:bodyPr/>
          <a:lstStyle/>
          <a:p>
            <a:fld id="{227D9C16-2D4C-4DDD-BC80-B32981B345AA}" type="slidenum">
              <a:rPr lang="en-US" smtClean="0"/>
              <a:t>5</a:t>
            </a:fld>
            <a:endParaRPr lang="en-US"/>
          </a:p>
        </p:txBody>
      </p:sp>
    </p:spTree>
    <p:extLst>
      <p:ext uri="{BB962C8B-B14F-4D97-AF65-F5344CB8AC3E}">
        <p14:creationId xmlns:p14="http://schemas.microsoft.com/office/powerpoint/2010/main" val="33222862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a:t>CIGFARO’s membership application include the Code of Conduct with an Ethics clause:</a:t>
            </a:r>
          </a:p>
          <a:p>
            <a:endParaRPr lang="en-ZA" dirty="0"/>
          </a:p>
          <a:p>
            <a:pPr>
              <a:lnSpc>
                <a:spcPct val="107000"/>
              </a:lnSpc>
              <a:spcAft>
                <a:spcPts val="800"/>
              </a:spcAft>
            </a:pPr>
            <a:r>
              <a:rPr lang="en-ZA" sz="800" dirty="0">
                <a:solidFill>
                  <a:srgbClr val="333333"/>
                </a:solidFill>
                <a:effectLst/>
                <a:latin typeface="Lato-Regular"/>
                <a:ea typeface="Calibri" panose="020F0502020204030204" pitchFamily="34" charset="0"/>
                <a:cs typeface="Lato-Regular"/>
              </a:rPr>
              <a:t>(1)	(i)    to represent the views of the profession;</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lnSpc>
                <a:spcPct val="107000"/>
              </a:lnSpc>
              <a:spcAft>
                <a:spcPts val="800"/>
              </a:spcAft>
            </a:pPr>
            <a:r>
              <a:rPr lang="en-ZA" sz="800" dirty="0">
                <a:solidFill>
                  <a:srgbClr val="333333"/>
                </a:solidFill>
                <a:effectLst/>
                <a:latin typeface="Lato-Regular"/>
                <a:ea typeface="Calibri" panose="020F0502020204030204" pitchFamily="34" charset="0"/>
                <a:cs typeface="Lato-Regular"/>
              </a:rPr>
              <a:t>(ii)   to preserve and maintain the integrity and status of the profession;</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p>
            <a:pPr marL="1371600" indent="-457200">
              <a:lnSpc>
                <a:spcPct val="107000"/>
              </a:lnSpc>
              <a:spcAft>
                <a:spcPts val="800"/>
              </a:spcAft>
            </a:pPr>
            <a:r>
              <a:rPr lang="en-ZA" sz="800" dirty="0">
                <a:solidFill>
                  <a:srgbClr val="333333"/>
                </a:solidFill>
                <a:effectLst/>
                <a:latin typeface="Lato-Regular"/>
                <a:ea typeface="Calibri" panose="020F0502020204030204" pitchFamily="34" charset="0"/>
                <a:cs typeface="Lato-Regular"/>
              </a:rPr>
              <a:t>(iii) to take any steps which may be considered necessary to suppress dishonourable conduct and practices by members of the profession, and for this purpose to hold enquiries into the conduct of members;</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p>
            <a:pPr marL="1371600" indent="-457200">
              <a:lnSpc>
                <a:spcPct val="107000"/>
              </a:lnSpc>
              <a:spcAft>
                <a:spcPts val="800"/>
              </a:spcAft>
            </a:pPr>
            <a:r>
              <a:rPr lang="en-ZA" sz="800" dirty="0">
                <a:solidFill>
                  <a:srgbClr val="333333"/>
                </a:solidFill>
                <a:effectLst/>
                <a:latin typeface="Lato-Regular"/>
                <a:ea typeface="Calibri" panose="020F0502020204030204" pitchFamily="34" charset="0"/>
                <a:cs typeface="Lato-Regular"/>
              </a:rPr>
              <a:t>(iv) to consider and deal with all matters affecting the professional integrity of the members of the Institute".</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lnSpc>
                <a:spcPct val="107000"/>
              </a:lnSpc>
              <a:spcAft>
                <a:spcPts val="800"/>
              </a:spcAft>
            </a:pPr>
            <a:r>
              <a:rPr lang="en-ZA" sz="800" dirty="0">
                <a:solidFill>
                  <a:srgbClr val="333333"/>
                </a:solidFill>
                <a:effectLst/>
                <a:latin typeface="Lato-Regular"/>
                <a:ea typeface="Calibri" panose="020F0502020204030204" pitchFamily="34" charset="0"/>
                <a:cs typeface="Lato-Regular"/>
              </a:rPr>
              <a:t>(2)	The Board considers that a statement of general principles, which should be observed by members, will be of assistance to members in maintaining the highest standards of integrity and independence fundamental to the profession of Public Finance Practitioner.</a:t>
            </a:r>
            <a:endParaRPr lang="en-ZA" sz="800" dirty="0">
              <a:effectLst/>
              <a:latin typeface="Calibri" panose="020F0502020204030204" pitchFamily="34" charset="0"/>
              <a:ea typeface="Calibri" panose="020F0502020204030204" pitchFamily="34" charset="0"/>
              <a:cs typeface="Times New Roman" panose="02020603050405020304" pitchFamily="18" charset="0"/>
            </a:endParaRPr>
          </a:p>
          <a:p>
            <a:r>
              <a:rPr lang="en-ZA" dirty="0"/>
              <a:t>CIGFARO also protects their members against threats if a member refuse to be dishonourable.</a:t>
            </a:r>
          </a:p>
          <a:p>
            <a:endParaRPr lang="en-ZA" dirty="0"/>
          </a:p>
          <a:p>
            <a:r>
              <a:rPr lang="en-ZA" dirty="0"/>
              <a:t>CIGFARO hosts annually a Ethical Webinar to promote ethical behaviour.</a:t>
            </a:r>
          </a:p>
          <a:p>
            <a:r>
              <a:rPr lang="en-ZA" dirty="0"/>
              <a:t>All other events/trainings always have an ethical component.</a:t>
            </a:r>
          </a:p>
        </p:txBody>
      </p:sp>
      <p:sp>
        <p:nvSpPr>
          <p:cNvPr id="4" name="Slide Number Placeholder 3"/>
          <p:cNvSpPr>
            <a:spLocks noGrp="1"/>
          </p:cNvSpPr>
          <p:nvPr>
            <p:ph type="sldNum" sz="quarter" idx="5"/>
          </p:nvPr>
        </p:nvSpPr>
        <p:spPr/>
        <p:txBody>
          <a:bodyPr/>
          <a:lstStyle/>
          <a:p>
            <a:fld id="{227D9C16-2D4C-4DDD-BC80-B32981B345AA}" type="slidenum">
              <a:rPr lang="en-US" smtClean="0"/>
              <a:t>6</a:t>
            </a:fld>
            <a:endParaRPr lang="en-US"/>
          </a:p>
        </p:txBody>
      </p:sp>
    </p:spTree>
    <p:extLst>
      <p:ext uri="{BB962C8B-B14F-4D97-AF65-F5344CB8AC3E}">
        <p14:creationId xmlns:p14="http://schemas.microsoft.com/office/powerpoint/2010/main" val="5298632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a:t>CIGFARO recommend that Government include CIGFARO membership as compulsory for employment and promotions for at least less than R500 million budget if not all CFO’s to belong to CIGFARO for at least more than 5 years.</a:t>
            </a:r>
          </a:p>
          <a:p>
            <a:endParaRPr lang="en-ZA" dirty="0"/>
          </a:p>
          <a:p>
            <a:r>
              <a:rPr lang="en-ZA" dirty="0"/>
              <a:t>Grant to be utilised for at least entry level (interns) membership</a:t>
            </a:r>
          </a:p>
          <a:p>
            <a:endParaRPr lang="en-ZA" dirty="0"/>
          </a:p>
          <a:p>
            <a:r>
              <a:rPr lang="en-ZA" dirty="0"/>
              <a:t>Logbook is rotational</a:t>
            </a:r>
          </a:p>
        </p:txBody>
      </p:sp>
      <p:sp>
        <p:nvSpPr>
          <p:cNvPr id="4" name="Slide Number Placeholder 3"/>
          <p:cNvSpPr>
            <a:spLocks noGrp="1"/>
          </p:cNvSpPr>
          <p:nvPr>
            <p:ph type="sldNum" sz="quarter" idx="5"/>
          </p:nvPr>
        </p:nvSpPr>
        <p:spPr/>
        <p:txBody>
          <a:bodyPr/>
          <a:lstStyle/>
          <a:p>
            <a:fld id="{227D9C16-2D4C-4DDD-BC80-B32981B345AA}" type="slidenum">
              <a:rPr lang="en-US" smtClean="0"/>
              <a:t>7</a:t>
            </a:fld>
            <a:endParaRPr lang="en-US"/>
          </a:p>
        </p:txBody>
      </p:sp>
    </p:spTree>
    <p:extLst>
      <p:ext uri="{BB962C8B-B14F-4D97-AF65-F5344CB8AC3E}">
        <p14:creationId xmlns:p14="http://schemas.microsoft.com/office/powerpoint/2010/main" val="29061088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a:t>CIGFARO recommend that Government include CIGFARO membership as compulsory for employment and promotions for at least less than R500 million budget if not all CFO’s to belong to CIGFARO for at least more than 5 years.</a:t>
            </a:r>
          </a:p>
          <a:p>
            <a:endParaRPr lang="en-ZA" dirty="0"/>
          </a:p>
          <a:p>
            <a:r>
              <a:rPr lang="en-ZA" dirty="0"/>
              <a:t>Grant to be utilised for at least entry level (interns) membership</a:t>
            </a:r>
          </a:p>
          <a:p>
            <a:endParaRPr lang="en-ZA" dirty="0"/>
          </a:p>
          <a:p>
            <a:r>
              <a:rPr lang="en-ZA" dirty="0"/>
              <a:t>Logbook is rotational</a:t>
            </a:r>
          </a:p>
        </p:txBody>
      </p:sp>
      <p:sp>
        <p:nvSpPr>
          <p:cNvPr id="4" name="Slide Number Placeholder 3"/>
          <p:cNvSpPr>
            <a:spLocks noGrp="1"/>
          </p:cNvSpPr>
          <p:nvPr>
            <p:ph type="sldNum" sz="quarter" idx="5"/>
          </p:nvPr>
        </p:nvSpPr>
        <p:spPr/>
        <p:txBody>
          <a:bodyPr/>
          <a:lstStyle/>
          <a:p>
            <a:fld id="{227D9C16-2D4C-4DDD-BC80-B32981B345AA}" type="slidenum">
              <a:rPr lang="en-US" smtClean="0"/>
              <a:t>8</a:t>
            </a:fld>
            <a:endParaRPr lang="en-US"/>
          </a:p>
        </p:txBody>
      </p:sp>
    </p:spTree>
    <p:extLst>
      <p:ext uri="{BB962C8B-B14F-4D97-AF65-F5344CB8AC3E}">
        <p14:creationId xmlns:p14="http://schemas.microsoft.com/office/powerpoint/2010/main" val="18624593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a:t>All professional bodies should receive equal recognition</a:t>
            </a:r>
          </a:p>
          <a:p>
            <a:endParaRPr lang="en-ZA" dirty="0"/>
          </a:p>
          <a:p>
            <a:r>
              <a:rPr lang="en-ZA" dirty="0"/>
              <a:t>To facilitate on each </a:t>
            </a:r>
            <a:r>
              <a:rPr lang="en-ZA" dirty="0">
                <a:solidFill>
                  <a:srgbClr val="FF0000"/>
                </a:solidFill>
              </a:rPr>
              <a:t>all new requirements in the Finance Sector (i.e. Circulars/Legislation/Regulations/Account &amp; Auditing Standards/Risk Standards etc.)</a:t>
            </a:r>
            <a:r>
              <a:rPr lang="en-ZA" dirty="0"/>
              <a:t> through virtual events (Branches/CFO Forum)</a:t>
            </a:r>
          </a:p>
          <a:p>
            <a:pPr>
              <a:spcAft>
                <a:spcPts val="600"/>
              </a:spcAft>
            </a:pPr>
            <a:endParaRPr lang="en-ZA" sz="300" dirty="0"/>
          </a:p>
          <a:p>
            <a:endParaRPr lang="en-ZA" dirty="0"/>
          </a:p>
        </p:txBody>
      </p:sp>
      <p:sp>
        <p:nvSpPr>
          <p:cNvPr id="4" name="Slide Number Placeholder 3"/>
          <p:cNvSpPr>
            <a:spLocks noGrp="1"/>
          </p:cNvSpPr>
          <p:nvPr>
            <p:ph type="sldNum" sz="quarter" idx="5"/>
          </p:nvPr>
        </p:nvSpPr>
        <p:spPr/>
        <p:txBody>
          <a:bodyPr/>
          <a:lstStyle/>
          <a:p>
            <a:fld id="{227D9C16-2D4C-4DDD-BC80-B32981B345AA}" type="slidenum">
              <a:rPr lang="en-US" smtClean="0"/>
              <a:t>9</a:t>
            </a:fld>
            <a:endParaRPr lang="en-US"/>
          </a:p>
        </p:txBody>
      </p:sp>
    </p:spTree>
    <p:extLst>
      <p:ext uri="{BB962C8B-B14F-4D97-AF65-F5344CB8AC3E}">
        <p14:creationId xmlns:p14="http://schemas.microsoft.com/office/powerpoint/2010/main" val="14107817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a:p>
        </p:txBody>
      </p:sp>
      <p:sp>
        <p:nvSpPr>
          <p:cNvPr id="4" name="Date Placeholder 3"/>
          <p:cNvSpPr>
            <a:spLocks noGrp="1"/>
          </p:cNvSpPr>
          <p:nvPr>
            <p:ph type="dt" sz="half" idx="10"/>
          </p:nvPr>
        </p:nvSpPr>
        <p:spPr/>
        <p:txBody>
          <a:bodyPr/>
          <a:lstStyle/>
          <a:p>
            <a:fld id="{F4125921-2CA6-4CC2-BE66-74F72D8051A5}" type="datetimeFigureOut">
              <a:rPr lang="en-ZA" smtClean="0"/>
              <a:t>2022/08/04</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67355891-2529-4D65-9E7F-914EA1694A7A}" type="slidenum">
              <a:rPr lang="en-ZA" smtClean="0"/>
              <a:t>‹#›</a:t>
            </a:fld>
            <a:endParaRPr lang="en-ZA"/>
          </a:p>
        </p:txBody>
      </p:sp>
    </p:spTree>
    <p:extLst>
      <p:ext uri="{BB962C8B-B14F-4D97-AF65-F5344CB8AC3E}">
        <p14:creationId xmlns:p14="http://schemas.microsoft.com/office/powerpoint/2010/main" val="25121219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F4125921-2CA6-4CC2-BE66-74F72D8051A5}" type="datetimeFigureOut">
              <a:rPr lang="en-ZA" smtClean="0"/>
              <a:t>2022/08/04</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67355891-2529-4D65-9E7F-914EA1694A7A}" type="slidenum">
              <a:rPr lang="en-ZA" smtClean="0"/>
              <a:t>‹#›</a:t>
            </a:fld>
            <a:endParaRPr lang="en-ZA"/>
          </a:p>
        </p:txBody>
      </p:sp>
    </p:spTree>
    <p:extLst>
      <p:ext uri="{BB962C8B-B14F-4D97-AF65-F5344CB8AC3E}">
        <p14:creationId xmlns:p14="http://schemas.microsoft.com/office/powerpoint/2010/main" val="8283414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F4125921-2CA6-4CC2-BE66-74F72D8051A5}" type="datetimeFigureOut">
              <a:rPr lang="en-ZA" smtClean="0"/>
              <a:t>2022/08/04</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67355891-2529-4D65-9E7F-914EA1694A7A}" type="slidenum">
              <a:rPr lang="en-ZA" smtClean="0"/>
              <a:t>‹#›</a:t>
            </a:fld>
            <a:endParaRPr lang="en-ZA"/>
          </a:p>
        </p:txBody>
      </p:sp>
    </p:spTree>
    <p:extLst>
      <p:ext uri="{BB962C8B-B14F-4D97-AF65-F5344CB8AC3E}">
        <p14:creationId xmlns:p14="http://schemas.microsoft.com/office/powerpoint/2010/main" val="2386058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F4125921-2CA6-4CC2-BE66-74F72D8051A5}" type="datetimeFigureOut">
              <a:rPr lang="en-ZA" smtClean="0"/>
              <a:t>2022/08/04</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67355891-2529-4D65-9E7F-914EA1694A7A}" type="slidenum">
              <a:rPr lang="en-ZA" smtClean="0"/>
              <a:t>‹#›</a:t>
            </a:fld>
            <a:endParaRPr lang="en-ZA"/>
          </a:p>
        </p:txBody>
      </p:sp>
    </p:spTree>
    <p:extLst>
      <p:ext uri="{BB962C8B-B14F-4D97-AF65-F5344CB8AC3E}">
        <p14:creationId xmlns:p14="http://schemas.microsoft.com/office/powerpoint/2010/main" val="13451670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4125921-2CA6-4CC2-BE66-74F72D8051A5}" type="datetimeFigureOut">
              <a:rPr lang="en-ZA" smtClean="0"/>
              <a:t>2022/08/04</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67355891-2529-4D65-9E7F-914EA1694A7A}" type="slidenum">
              <a:rPr lang="en-ZA" smtClean="0"/>
              <a:t>‹#›</a:t>
            </a:fld>
            <a:endParaRPr lang="en-ZA"/>
          </a:p>
        </p:txBody>
      </p:sp>
    </p:spTree>
    <p:extLst>
      <p:ext uri="{BB962C8B-B14F-4D97-AF65-F5344CB8AC3E}">
        <p14:creationId xmlns:p14="http://schemas.microsoft.com/office/powerpoint/2010/main" val="38843595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p:cNvSpPr>
            <a:spLocks noGrp="1"/>
          </p:cNvSpPr>
          <p:nvPr>
            <p:ph type="dt" sz="half" idx="10"/>
          </p:nvPr>
        </p:nvSpPr>
        <p:spPr/>
        <p:txBody>
          <a:bodyPr/>
          <a:lstStyle/>
          <a:p>
            <a:fld id="{F4125921-2CA6-4CC2-BE66-74F72D8051A5}" type="datetimeFigureOut">
              <a:rPr lang="en-ZA" smtClean="0"/>
              <a:t>2022/08/04</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67355891-2529-4D65-9E7F-914EA1694A7A}" type="slidenum">
              <a:rPr lang="en-ZA" smtClean="0"/>
              <a:t>‹#›</a:t>
            </a:fld>
            <a:endParaRPr lang="en-ZA"/>
          </a:p>
        </p:txBody>
      </p:sp>
    </p:spTree>
    <p:extLst>
      <p:ext uri="{BB962C8B-B14F-4D97-AF65-F5344CB8AC3E}">
        <p14:creationId xmlns:p14="http://schemas.microsoft.com/office/powerpoint/2010/main" val="6493799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p:cNvSpPr>
            <a:spLocks noGrp="1"/>
          </p:cNvSpPr>
          <p:nvPr>
            <p:ph type="dt" sz="half" idx="10"/>
          </p:nvPr>
        </p:nvSpPr>
        <p:spPr/>
        <p:txBody>
          <a:bodyPr/>
          <a:lstStyle/>
          <a:p>
            <a:fld id="{F4125921-2CA6-4CC2-BE66-74F72D8051A5}" type="datetimeFigureOut">
              <a:rPr lang="en-ZA" smtClean="0"/>
              <a:t>2022/08/04</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67355891-2529-4D65-9E7F-914EA1694A7A}" type="slidenum">
              <a:rPr lang="en-ZA" smtClean="0"/>
              <a:t>‹#›</a:t>
            </a:fld>
            <a:endParaRPr lang="en-ZA"/>
          </a:p>
        </p:txBody>
      </p:sp>
    </p:spTree>
    <p:extLst>
      <p:ext uri="{BB962C8B-B14F-4D97-AF65-F5344CB8AC3E}">
        <p14:creationId xmlns:p14="http://schemas.microsoft.com/office/powerpoint/2010/main" val="25240424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2"/>
          <p:cNvSpPr>
            <a:spLocks noGrp="1"/>
          </p:cNvSpPr>
          <p:nvPr>
            <p:ph type="dt" sz="half" idx="10"/>
          </p:nvPr>
        </p:nvSpPr>
        <p:spPr/>
        <p:txBody>
          <a:bodyPr/>
          <a:lstStyle/>
          <a:p>
            <a:fld id="{F4125921-2CA6-4CC2-BE66-74F72D8051A5}" type="datetimeFigureOut">
              <a:rPr lang="en-ZA" smtClean="0"/>
              <a:t>2022/08/04</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67355891-2529-4D65-9E7F-914EA1694A7A}" type="slidenum">
              <a:rPr lang="en-ZA" smtClean="0"/>
              <a:t>‹#›</a:t>
            </a:fld>
            <a:endParaRPr lang="en-ZA"/>
          </a:p>
        </p:txBody>
      </p:sp>
    </p:spTree>
    <p:extLst>
      <p:ext uri="{BB962C8B-B14F-4D97-AF65-F5344CB8AC3E}">
        <p14:creationId xmlns:p14="http://schemas.microsoft.com/office/powerpoint/2010/main" val="1618984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125921-2CA6-4CC2-BE66-74F72D8051A5}" type="datetimeFigureOut">
              <a:rPr lang="en-ZA" smtClean="0"/>
              <a:t>2022/08/04</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67355891-2529-4D65-9E7F-914EA1694A7A}" type="slidenum">
              <a:rPr lang="en-ZA" smtClean="0"/>
              <a:t>‹#›</a:t>
            </a:fld>
            <a:endParaRPr lang="en-ZA"/>
          </a:p>
        </p:txBody>
      </p:sp>
    </p:spTree>
    <p:extLst>
      <p:ext uri="{BB962C8B-B14F-4D97-AF65-F5344CB8AC3E}">
        <p14:creationId xmlns:p14="http://schemas.microsoft.com/office/powerpoint/2010/main" val="4338270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4125921-2CA6-4CC2-BE66-74F72D8051A5}" type="datetimeFigureOut">
              <a:rPr lang="en-ZA" smtClean="0"/>
              <a:t>2022/08/04</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67355891-2529-4D65-9E7F-914EA1694A7A}" type="slidenum">
              <a:rPr lang="en-ZA" smtClean="0"/>
              <a:t>‹#›</a:t>
            </a:fld>
            <a:endParaRPr lang="en-ZA"/>
          </a:p>
        </p:txBody>
      </p:sp>
    </p:spTree>
    <p:extLst>
      <p:ext uri="{BB962C8B-B14F-4D97-AF65-F5344CB8AC3E}">
        <p14:creationId xmlns:p14="http://schemas.microsoft.com/office/powerpoint/2010/main" val="2886251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4125921-2CA6-4CC2-BE66-74F72D8051A5}" type="datetimeFigureOut">
              <a:rPr lang="en-ZA" smtClean="0"/>
              <a:t>2022/08/04</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67355891-2529-4D65-9E7F-914EA1694A7A}" type="slidenum">
              <a:rPr lang="en-ZA" smtClean="0"/>
              <a:t>‹#›</a:t>
            </a:fld>
            <a:endParaRPr lang="en-ZA"/>
          </a:p>
        </p:txBody>
      </p:sp>
    </p:spTree>
    <p:extLst>
      <p:ext uri="{BB962C8B-B14F-4D97-AF65-F5344CB8AC3E}">
        <p14:creationId xmlns:p14="http://schemas.microsoft.com/office/powerpoint/2010/main" val="26740698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125921-2CA6-4CC2-BE66-74F72D8051A5}" type="datetimeFigureOut">
              <a:rPr lang="en-ZA" smtClean="0"/>
              <a:t>2022/08/04</a:t>
            </a:fld>
            <a:endParaRPr lang="en-Z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355891-2529-4D65-9E7F-914EA1694A7A}" type="slidenum">
              <a:rPr lang="en-ZA" smtClean="0"/>
              <a:t>‹#›</a:t>
            </a:fld>
            <a:endParaRPr lang="en-ZA"/>
          </a:p>
        </p:txBody>
      </p:sp>
    </p:spTree>
    <p:extLst>
      <p:ext uri="{BB962C8B-B14F-4D97-AF65-F5344CB8AC3E}">
        <p14:creationId xmlns:p14="http://schemas.microsoft.com/office/powerpoint/2010/main" val="3523913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4.jpg"/></Relationships>
</file>

<file path=ppt/slides/_rels/slide1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4.jpg"/></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4.jpg"/></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4.jpg"/></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4.jpg"/></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4.jpg"/></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4.jpg"/></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600" y="0"/>
            <a:ext cx="9372600" cy="7010400"/>
          </a:xfrm>
          <a:prstGeom prst="rect">
            <a:avLst/>
          </a:prstGeom>
        </p:spPr>
      </p:pic>
      <p:sp>
        <p:nvSpPr>
          <p:cNvPr id="5" name="TextBox 4"/>
          <p:cNvSpPr txBox="1"/>
          <p:nvPr/>
        </p:nvSpPr>
        <p:spPr>
          <a:xfrm>
            <a:off x="228600" y="3352800"/>
            <a:ext cx="6934200" cy="1569660"/>
          </a:xfrm>
          <a:prstGeom prst="rect">
            <a:avLst/>
          </a:prstGeom>
          <a:noFill/>
        </p:spPr>
        <p:txBody>
          <a:bodyPr wrap="square" rtlCol="0">
            <a:spAutoFit/>
          </a:bodyPr>
          <a:lstStyle/>
          <a:p>
            <a:r>
              <a:rPr lang="en-ZA" sz="3200" b="1" i="1" dirty="0">
                <a:solidFill>
                  <a:schemeClr val="bg1"/>
                </a:solidFill>
                <a:latin typeface="Arial" panose="020B0604020202020204" pitchFamily="34" charset="0"/>
                <a:cs typeface="Arial" panose="020B0604020202020204" pitchFamily="34" charset="0"/>
              </a:rPr>
              <a:t>CIGFARO Mpumalanga Branch</a:t>
            </a:r>
          </a:p>
          <a:p>
            <a:r>
              <a:rPr lang="en-ZA" sz="3200" b="1" i="1" dirty="0">
                <a:solidFill>
                  <a:schemeClr val="bg1"/>
                </a:solidFill>
                <a:latin typeface="Arial" panose="020B0604020202020204" pitchFamily="34" charset="0"/>
                <a:cs typeface="Arial" panose="020B0604020202020204" pitchFamily="34" charset="0"/>
              </a:rPr>
              <a:t>4 August </a:t>
            </a:r>
            <a:r>
              <a:rPr lang="en-ZA" sz="3200" b="1" i="1" dirty="0" smtClean="0">
                <a:solidFill>
                  <a:schemeClr val="bg1"/>
                </a:solidFill>
                <a:latin typeface="Arial" panose="020B0604020202020204" pitchFamily="34" charset="0"/>
                <a:cs typeface="Arial" panose="020B0604020202020204" pitchFamily="34" charset="0"/>
              </a:rPr>
              <a:t>2022</a:t>
            </a:r>
          </a:p>
          <a:p>
            <a:r>
              <a:rPr lang="en-ZA" sz="3200" b="1" i="1" dirty="0" smtClean="0">
                <a:solidFill>
                  <a:schemeClr val="bg1"/>
                </a:solidFill>
                <a:latin typeface="Arial" panose="020B0604020202020204" pitchFamily="34" charset="0"/>
                <a:cs typeface="Arial" panose="020B0604020202020204" pitchFamily="34" charset="0"/>
              </a:rPr>
              <a:t>Cheryl Reddy</a:t>
            </a:r>
            <a:endParaRPr lang="en-ZA" sz="4800" b="1" dirty="0">
              <a:solidFill>
                <a:schemeClr val="bg1"/>
              </a:solidFill>
              <a:latin typeface="Arial" panose="020B0604020202020204" pitchFamily="34" charset="0"/>
              <a:cs typeface="Arial" panose="020B0604020202020204" pitchFamily="34" charset="0"/>
            </a:endParaRPr>
          </a:p>
        </p:txBody>
      </p:sp>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1000" y="5410200"/>
            <a:ext cx="3962400" cy="770674"/>
          </a:xfrm>
          <a:prstGeom prst="rect">
            <a:avLst/>
          </a:prstGeom>
        </p:spPr>
      </p:pic>
    </p:spTree>
    <p:extLst>
      <p:ext uri="{BB962C8B-B14F-4D97-AF65-F5344CB8AC3E}">
        <p14:creationId xmlns:p14="http://schemas.microsoft.com/office/powerpoint/2010/main" val="15870404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449024" y="377280"/>
            <a:ext cx="7026752" cy="769441"/>
          </a:xfrm>
          <a:prstGeom prst="rect">
            <a:avLst/>
          </a:prstGeom>
          <a:noFill/>
        </p:spPr>
        <p:txBody>
          <a:bodyPr wrap="square" rtlCol="0">
            <a:spAutoFit/>
          </a:bodyPr>
          <a:lstStyle/>
          <a:p>
            <a:r>
              <a:rPr lang="en-GB" sz="2200" b="1" i="0" u="none" strike="noStrike" baseline="0" dirty="0">
                <a:solidFill>
                  <a:schemeClr val="bg1"/>
                </a:solidFill>
                <a:latin typeface="Arial" panose="020B0604020202020204" pitchFamily="34" charset="0"/>
              </a:rPr>
              <a:t>Continuing Learning </a:t>
            </a:r>
          </a:p>
          <a:p>
            <a:r>
              <a:rPr lang="en-US" sz="2200" b="1" dirty="0">
                <a:solidFill>
                  <a:schemeClr val="bg1"/>
                </a:solidFill>
                <a:latin typeface="Arial" panose="020B0604020202020204" pitchFamily="34" charset="0"/>
                <a:cs typeface="Arial" panose="020B0604020202020204" pitchFamily="34" charset="0"/>
              </a:rPr>
              <a:t>Capacity Building/Networking Events</a:t>
            </a:r>
          </a:p>
        </p:txBody>
      </p:sp>
      <p:sp>
        <p:nvSpPr>
          <p:cNvPr id="5" name="TextBox 4"/>
          <p:cNvSpPr txBox="1"/>
          <p:nvPr/>
        </p:nvSpPr>
        <p:spPr>
          <a:xfrm>
            <a:off x="449024" y="1445210"/>
            <a:ext cx="8077200" cy="4770537"/>
          </a:xfrm>
          <a:prstGeom prst="rect">
            <a:avLst/>
          </a:prstGeom>
          <a:noFill/>
        </p:spPr>
        <p:txBody>
          <a:bodyPr wrap="square" rtlCol="0">
            <a:spAutoFit/>
          </a:bodyPr>
          <a:lstStyle/>
          <a:p>
            <a:pPr lvl="0"/>
            <a:r>
              <a:rPr lang="en-ZA" sz="3000" dirty="0"/>
              <a:t>Members are rewarded with CPD points and must earn a certain amount of CPD point over a 3-year period to maintain membership.</a:t>
            </a:r>
          </a:p>
          <a:p>
            <a:pPr lvl="0"/>
            <a:r>
              <a:rPr lang="en-ZA" sz="3000" b="1" dirty="0"/>
              <a:t>The Institute hosts the following events on an annual basis:-</a:t>
            </a:r>
            <a:endParaRPr lang="en-ZA" sz="1400" b="1" dirty="0"/>
          </a:p>
          <a:p>
            <a:pPr marL="457200" lvl="0" indent="-457200" algn="just">
              <a:buFont typeface="Wingdings" panose="05000000000000000000" pitchFamily="2" charset="2"/>
              <a:buChar char="Ø"/>
            </a:pPr>
            <a:r>
              <a:rPr lang="en-ZA" sz="2200" dirty="0"/>
              <a:t>Audit &amp; Risk Indaba – April</a:t>
            </a:r>
          </a:p>
          <a:p>
            <a:pPr marL="457200" lvl="0" indent="-457200" algn="just">
              <a:buFont typeface="Wingdings" panose="05000000000000000000" pitchFamily="2" charset="2"/>
              <a:buChar char="Ø"/>
            </a:pPr>
            <a:r>
              <a:rPr lang="en-ZA" sz="2200" dirty="0"/>
              <a:t>Public Sector Finance – July</a:t>
            </a:r>
          </a:p>
          <a:p>
            <a:pPr marL="457200" lvl="0" indent="-457200" algn="just">
              <a:buFont typeface="Wingdings" panose="05000000000000000000" pitchFamily="2" charset="2"/>
              <a:buChar char="Ø"/>
            </a:pPr>
            <a:r>
              <a:rPr lang="en-ZA" sz="2200" dirty="0"/>
              <a:t>ICT for Finance Conference – August</a:t>
            </a:r>
          </a:p>
          <a:p>
            <a:pPr marL="457200" lvl="0" indent="-457200" algn="just">
              <a:buFont typeface="Wingdings" panose="05000000000000000000" pitchFamily="2" charset="2"/>
              <a:buChar char="Ø"/>
            </a:pPr>
            <a:r>
              <a:rPr lang="en-ZA" sz="2200" dirty="0"/>
              <a:t>Annual Conference – October</a:t>
            </a:r>
          </a:p>
          <a:p>
            <a:pPr marL="457200" lvl="0" indent="-457200" algn="just">
              <a:buFont typeface="Wingdings" panose="05000000000000000000" pitchFamily="2" charset="2"/>
              <a:buChar char="Ø"/>
            </a:pPr>
            <a:r>
              <a:rPr lang="en-ZA" sz="2200" dirty="0"/>
              <a:t>mSCOA Regulation /Budgeting update – November</a:t>
            </a:r>
          </a:p>
          <a:p>
            <a:pPr marL="457200" lvl="0" indent="-457200" algn="just">
              <a:buFont typeface="Wingdings" panose="05000000000000000000" pitchFamily="2" charset="2"/>
              <a:buChar char="Ø"/>
            </a:pPr>
            <a:r>
              <a:rPr lang="en-ZA" sz="2200" dirty="0"/>
              <a:t>Capacity Building Training/Programmes through out the year</a:t>
            </a:r>
          </a:p>
          <a:p>
            <a:pPr marL="457200" lvl="0" indent="-457200" algn="just">
              <a:buFont typeface="Wingdings" panose="05000000000000000000" pitchFamily="2" charset="2"/>
              <a:buChar char="Ø"/>
            </a:pPr>
            <a:r>
              <a:rPr lang="en-ZA" sz="2200" dirty="0"/>
              <a:t>Training on any subject matter requested from Gov Organisations</a:t>
            </a:r>
          </a:p>
        </p:txBody>
      </p:sp>
      <p:sp>
        <p:nvSpPr>
          <p:cNvPr id="4" name="Slide Number Placeholder 3"/>
          <p:cNvSpPr>
            <a:spLocks noGrp="1"/>
          </p:cNvSpPr>
          <p:nvPr>
            <p:ph type="sldNum" sz="quarter" idx="12"/>
          </p:nvPr>
        </p:nvSpPr>
        <p:spPr/>
        <p:txBody>
          <a:bodyPr/>
          <a:lstStyle/>
          <a:p>
            <a:fld id="{67355891-2529-4D65-9E7F-914EA1694A7A}" type="slidenum">
              <a:rPr lang="en-ZA" smtClean="0"/>
              <a:t>10</a:t>
            </a:fld>
            <a:endParaRPr lang="en-ZA"/>
          </a:p>
        </p:txBody>
      </p:sp>
      <p:pic>
        <p:nvPicPr>
          <p:cNvPr id="8" name="Picture 7">
            <a:extLst>
              <a:ext uri="{FF2B5EF4-FFF2-40B4-BE49-F238E27FC236}">
                <a16:creationId xmlns:a16="http://schemas.microsoft.com/office/drawing/2014/main" id="{E830383B-31C0-4291-A271-E1D77EE23C86}"/>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7924800" y="285245"/>
            <a:ext cx="898425" cy="743524"/>
          </a:xfrm>
          <a:prstGeom prst="rect">
            <a:avLst/>
          </a:prstGeom>
        </p:spPr>
      </p:pic>
    </p:spTree>
    <p:extLst>
      <p:ext uri="{BB962C8B-B14F-4D97-AF65-F5344CB8AC3E}">
        <p14:creationId xmlns:p14="http://schemas.microsoft.com/office/powerpoint/2010/main" val="23304856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478841" y="408057"/>
            <a:ext cx="7026752" cy="707886"/>
          </a:xfrm>
          <a:prstGeom prst="rect">
            <a:avLst/>
          </a:prstGeom>
          <a:noFill/>
        </p:spPr>
        <p:txBody>
          <a:bodyPr wrap="square" rtlCol="0">
            <a:spAutoFit/>
          </a:bodyPr>
          <a:lstStyle/>
          <a:p>
            <a:r>
              <a:rPr lang="en-GB" sz="2000" b="1" i="0" u="none" strike="noStrike" baseline="0" dirty="0">
                <a:solidFill>
                  <a:schemeClr val="bg1"/>
                </a:solidFill>
                <a:latin typeface="Arial" panose="020B0604020202020204" pitchFamily="34" charset="0"/>
              </a:rPr>
              <a:t>Continuing Learning </a:t>
            </a:r>
            <a:br>
              <a:rPr lang="en-GB" sz="2000" b="1" i="0" u="none" strike="noStrike" baseline="0" dirty="0">
                <a:solidFill>
                  <a:schemeClr val="bg1"/>
                </a:solidFill>
                <a:latin typeface="Arial" panose="020B0604020202020204" pitchFamily="34" charset="0"/>
              </a:rPr>
            </a:br>
            <a:r>
              <a:rPr lang="en-GB" sz="2000" b="1" dirty="0">
                <a:solidFill>
                  <a:schemeClr val="bg1"/>
                </a:solidFill>
              </a:rPr>
              <a:t>Additional CPD – Training initiatives</a:t>
            </a:r>
            <a:endParaRPr lang="en-US" sz="2000" b="1" dirty="0">
              <a:solidFill>
                <a:schemeClr val="bg1"/>
              </a:solidFill>
              <a:latin typeface="Arial" panose="020B0604020202020204" pitchFamily="34" charset="0"/>
              <a:cs typeface="Arial" panose="020B0604020202020204" pitchFamily="34" charset="0"/>
            </a:endParaRPr>
          </a:p>
        </p:txBody>
      </p:sp>
      <p:sp>
        <p:nvSpPr>
          <p:cNvPr id="5" name="TextBox 4"/>
          <p:cNvSpPr txBox="1"/>
          <p:nvPr/>
        </p:nvSpPr>
        <p:spPr>
          <a:xfrm>
            <a:off x="457200" y="1214377"/>
            <a:ext cx="8077200" cy="4616648"/>
          </a:xfrm>
          <a:prstGeom prst="rect">
            <a:avLst/>
          </a:prstGeom>
          <a:noFill/>
        </p:spPr>
        <p:txBody>
          <a:bodyPr wrap="square" rtlCol="0">
            <a:spAutoFit/>
          </a:bodyPr>
          <a:lstStyle/>
          <a:p>
            <a:pPr marL="0" indent="0">
              <a:buNone/>
            </a:pPr>
            <a:r>
              <a:rPr lang="en-ZA" sz="2800" b="1" dirty="0"/>
              <a:t>CIGFARO is proud to involve practitioners in </a:t>
            </a:r>
          </a:p>
          <a:p>
            <a:pPr marL="457200" indent="-457200">
              <a:buFont typeface="Wingdings" panose="05000000000000000000" pitchFamily="2" charset="2"/>
              <a:buChar char="Ø"/>
            </a:pPr>
            <a:r>
              <a:rPr lang="en-ZA" sz="2800" b="1" dirty="0"/>
              <a:t> </a:t>
            </a:r>
            <a:r>
              <a:rPr lang="en-ZA" sz="2800" dirty="0"/>
              <a:t>National Capacitation Programme/Master Classes </a:t>
            </a:r>
          </a:p>
          <a:p>
            <a:pPr marL="1371600" lvl="2" indent="-457200">
              <a:buFont typeface="Wingdings" panose="05000000000000000000" pitchFamily="2" charset="2"/>
              <a:buChar char="Ø"/>
            </a:pPr>
            <a:r>
              <a:rPr lang="en-US" sz="2000" b="1" i="1" dirty="0"/>
              <a:t>Budgeting</a:t>
            </a:r>
          </a:p>
          <a:p>
            <a:pPr marL="1371600" lvl="2" indent="-457200">
              <a:buFont typeface="Wingdings" panose="05000000000000000000" pitchFamily="2" charset="2"/>
              <a:buChar char="Ø"/>
            </a:pPr>
            <a:r>
              <a:rPr lang="en-US" sz="2000" b="1" i="1" dirty="0"/>
              <a:t>Revenue Management</a:t>
            </a:r>
          </a:p>
          <a:p>
            <a:pPr marL="1371600" lvl="2" indent="-457200">
              <a:buFont typeface="Wingdings" panose="05000000000000000000" pitchFamily="2" charset="2"/>
              <a:buChar char="Ø"/>
            </a:pPr>
            <a:r>
              <a:rPr lang="en-US" sz="2000" b="1" i="1" dirty="0"/>
              <a:t>Expenditure Management</a:t>
            </a:r>
          </a:p>
          <a:p>
            <a:pPr marL="1371600" lvl="2" indent="-457200">
              <a:buFont typeface="Wingdings" panose="05000000000000000000" pitchFamily="2" charset="2"/>
              <a:buChar char="Ø"/>
            </a:pPr>
            <a:r>
              <a:rPr lang="en-US" sz="2000" b="1" i="1" dirty="0"/>
              <a:t>Supply Chain Management</a:t>
            </a:r>
          </a:p>
          <a:p>
            <a:pPr marL="1371600" lvl="2" indent="-457200">
              <a:buFont typeface="Wingdings" panose="05000000000000000000" pitchFamily="2" charset="2"/>
              <a:buChar char="Ø"/>
            </a:pPr>
            <a:r>
              <a:rPr lang="en-US" sz="2000" b="1" i="1" dirty="0"/>
              <a:t>Asset Management</a:t>
            </a:r>
          </a:p>
          <a:p>
            <a:pPr marL="1371600" lvl="2" indent="-457200">
              <a:buFont typeface="Wingdings" panose="05000000000000000000" pitchFamily="2" charset="2"/>
              <a:buChar char="Ø"/>
            </a:pPr>
            <a:r>
              <a:rPr lang="en-US" sz="2000" b="1" i="1" dirty="0"/>
              <a:t>Risk Management</a:t>
            </a:r>
          </a:p>
          <a:p>
            <a:pPr marL="1371600" lvl="2" indent="-457200">
              <a:buFont typeface="Wingdings" panose="05000000000000000000" pitchFamily="2" charset="2"/>
              <a:buChar char="Ø"/>
            </a:pPr>
            <a:r>
              <a:rPr lang="en-US" sz="2000" b="1" i="1" dirty="0"/>
              <a:t>Accounting Standards  &amp; Applicable Regulations</a:t>
            </a:r>
          </a:p>
          <a:p>
            <a:pPr marL="1371600" lvl="2" indent="-457200">
              <a:buFont typeface="Wingdings" panose="05000000000000000000" pitchFamily="2" charset="2"/>
              <a:buChar char="Ø"/>
            </a:pPr>
            <a:r>
              <a:rPr lang="en-US" sz="2000" b="1" i="1" dirty="0"/>
              <a:t>Ethics</a:t>
            </a:r>
          </a:p>
          <a:p>
            <a:pPr marL="1371600" lvl="2" indent="-457200">
              <a:buFont typeface="Wingdings" panose="05000000000000000000" pitchFamily="2" charset="2"/>
              <a:buChar char="Ø"/>
            </a:pPr>
            <a:r>
              <a:rPr lang="en-US" sz="2000" b="1" i="1" dirty="0"/>
              <a:t>Internal Controls</a:t>
            </a:r>
          </a:p>
          <a:p>
            <a:pPr marL="1371600" lvl="2" indent="-457200">
              <a:buFont typeface="Wingdings" panose="05000000000000000000" pitchFamily="2" charset="2"/>
              <a:buChar char="Ø"/>
            </a:pPr>
            <a:r>
              <a:rPr lang="en-US" sz="2000" b="1" i="1" dirty="0"/>
              <a:t>Financial Policies</a:t>
            </a:r>
          </a:p>
          <a:p>
            <a:pPr marL="1371600" lvl="2" indent="-457200">
              <a:buFont typeface="Wingdings" panose="05000000000000000000" pitchFamily="2" charset="2"/>
              <a:buChar char="Ø"/>
            </a:pPr>
            <a:r>
              <a:rPr lang="en-US" sz="2000" b="1" i="1" dirty="0"/>
              <a:t>Internal Audit</a:t>
            </a:r>
          </a:p>
          <a:p>
            <a:pPr marL="0" indent="0">
              <a:buNone/>
            </a:pPr>
            <a:endParaRPr lang="en-ZA" sz="2000" dirty="0"/>
          </a:p>
        </p:txBody>
      </p:sp>
      <p:sp>
        <p:nvSpPr>
          <p:cNvPr id="4" name="Slide Number Placeholder 3"/>
          <p:cNvSpPr>
            <a:spLocks noGrp="1"/>
          </p:cNvSpPr>
          <p:nvPr>
            <p:ph type="sldNum" sz="quarter" idx="12"/>
          </p:nvPr>
        </p:nvSpPr>
        <p:spPr/>
        <p:txBody>
          <a:bodyPr/>
          <a:lstStyle/>
          <a:p>
            <a:fld id="{67355891-2529-4D65-9E7F-914EA1694A7A}" type="slidenum">
              <a:rPr lang="en-ZA" smtClean="0"/>
              <a:t>11</a:t>
            </a:fld>
            <a:endParaRPr lang="en-ZA"/>
          </a:p>
        </p:txBody>
      </p:sp>
      <p:pic>
        <p:nvPicPr>
          <p:cNvPr id="8" name="Picture 7">
            <a:extLst>
              <a:ext uri="{FF2B5EF4-FFF2-40B4-BE49-F238E27FC236}">
                <a16:creationId xmlns:a16="http://schemas.microsoft.com/office/drawing/2014/main" id="{E830383B-31C0-4291-A271-E1D77EE23C86}"/>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7924800" y="285245"/>
            <a:ext cx="898425" cy="743524"/>
          </a:xfrm>
          <a:prstGeom prst="rect">
            <a:avLst/>
          </a:prstGeom>
        </p:spPr>
      </p:pic>
    </p:spTree>
    <p:extLst>
      <p:ext uri="{BB962C8B-B14F-4D97-AF65-F5344CB8AC3E}">
        <p14:creationId xmlns:p14="http://schemas.microsoft.com/office/powerpoint/2010/main" val="2820728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B5545403-12F9-403A-93B1-D2D8A86D2B6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609600" y="3429000"/>
            <a:ext cx="5562600" cy="707886"/>
          </a:xfrm>
          <a:prstGeom prst="rect">
            <a:avLst/>
          </a:prstGeom>
          <a:noFill/>
        </p:spPr>
        <p:txBody>
          <a:bodyPr wrap="square" rtlCol="0">
            <a:spAutoFit/>
          </a:bodyPr>
          <a:lstStyle/>
          <a:p>
            <a:r>
              <a:rPr lang="en-US" sz="4000" b="1" dirty="0">
                <a:solidFill>
                  <a:schemeClr val="bg1"/>
                </a:solidFill>
                <a:latin typeface="Arial" panose="020B0604020202020204" pitchFamily="34" charset="0"/>
                <a:cs typeface="Arial" panose="020B0604020202020204" pitchFamily="34" charset="0"/>
              </a:rPr>
              <a:t>Questions</a:t>
            </a:r>
            <a:endParaRPr lang="en-ZA" sz="4000" b="1" dirty="0">
              <a:solidFill>
                <a:schemeClr val="bg1"/>
              </a:solidFill>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67355891-2529-4D65-9E7F-914EA1694A7A}" type="slidenum">
              <a:rPr lang="en-ZA" smtClean="0"/>
              <a:t>12</a:t>
            </a:fld>
            <a:endParaRPr lang="en-ZA"/>
          </a:p>
        </p:txBody>
      </p:sp>
      <p:pic>
        <p:nvPicPr>
          <p:cNvPr id="6" name="Picture 2">
            <a:extLst>
              <a:ext uri="{FF2B5EF4-FFF2-40B4-BE49-F238E27FC236}">
                <a16:creationId xmlns:a16="http://schemas.microsoft.com/office/drawing/2014/main" id="{15A2EF05-7B20-428E-954B-2307237FF2C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00" y="5154767"/>
            <a:ext cx="5438775" cy="1304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498087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495" y="0"/>
            <a:ext cx="9144000" cy="6858000"/>
          </a:xfrm>
          <a:prstGeom prst="rect">
            <a:avLst/>
          </a:prstGeom>
        </p:spPr>
      </p:pic>
      <p:sp>
        <p:nvSpPr>
          <p:cNvPr id="3" name="TextBox 2"/>
          <p:cNvSpPr txBox="1"/>
          <p:nvPr/>
        </p:nvSpPr>
        <p:spPr>
          <a:xfrm>
            <a:off x="623740" y="383629"/>
            <a:ext cx="7391399" cy="707886"/>
          </a:xfrm>
          <a:prstGeom prst="rect">
            <a:avLst/>
          </a:prstGeom>
          <a:noFill/>
        </p:spPr>
        <p:txBody>
          <a:bodyPr wrap="square" rtlCol="0">
            <a:spAutoFit/>
          </a:bodyPr>
          <a:lstStyle/>
          <a:p>
            <a:r>
              <a:rPr lang="en-US" sz="4000" b="1" dirty="0">
                <a:solidFill>
                  <a:schemeClr val="bg1"/>
                </a:solidFill>
                <a:latin typeface="Arial" panose="020B0604020202020204" pitchFamily="34" charset="0"/>
                <a:cs typeface="Arial" panose="020B0604020202020204" pitchFamily="34" charset="0"/>
              </a:rPr>
              <a:t>CIGFARO -  Introduction</a:t>
            </a:r>
          </a:p>
        </p:txBody>
      </p:sp>
      <p:sp>
        <p:nvSpPr>
          <p:cNvPr id="5" name="TextBox 4"/>
          <p:cNvSpPr txBox="1"/>
          <p:nvPr/>
        </p:nvSpPr>
        <p:spPr>
          <a:xfrm>
            <a:off x="503279" y="1268597"/>
            <a:ext cx="8458200" cy="3847207"/>
          </a:xfrm>
          <a:prstGeom prst="rect">
            <a:avLst/>
          </a:prstGeom>
          <a:noFill/>
        </p:spPr>
        <p:txBody>
          <a:bodyPr wrap="square" rtlCol="0">
            <a:spAutoFit/>
          </a:bodyPr>
          <a:lstStyle/>
          <a:p>
            <a:pPr marL="342900" lvl="0" indent="-342900">
              <a:buFont typeface="Wingdings" panose="05000000000000000000" pitchFamily="2" charset="2"/>
              <a:buChar char="Ø"/>
            </a:pPr>
            <a:r>
              <a:rPr lang="en-US" altLang="en-US" sz="2300" dirty="0">
                <a:cs typeface="Times New Roman" pitchFamily="18" charset="0"/>
              </a:rPr>
              <a:t>A professional body for public sector Finance Audit and Risk officials;</a:t>
            </a:r>
          </a:p>
          <a:p>
            <a:pPr marL="342900" lvl="0" indent="-342900">
              <a:buFont typeface="Wingdings" panose="05000000000000000000" pitchFamily="2" charset="2"/>
              <a:buChar char="Ø"/>
            </a:pPr>
            <a:r>
              <a:rPr lang="en-US" altLang="en-US" sz="2300" dirty="0" smtClean="0">
                <a:cs typeface="Times New Roman" pitchFamily="18" charset="0"/>
              </a:rPr>
              <a:t>Established </a:t>
            </a:r>
            <a:r>
              <a:rPr lang="en-US" altLang="en-US" sz="2300" dirty="0">
                <a:cs typeface="Times New Roman" pitchFamily="18" charset="0"/>
              </a:rPr>
              <a:t>in 1929;</a:t>
            </a:r>
          </a:p>
          <a:p>
            <a:pPr marL="342900" lvl="0" indent="-342900">
              <a:buFont typeface="Wingdings" panose="05000000000000000000" pitchFamily="2" charset="2"/>
              <a:buChar char="Ø"/>
            </a:pPr>
            <a:r>
              <a:rPr lang="en-US" altLang="en-US" sz="2300" dirty="0">
                <a:cs typeface="Times New Roman" pitchFamily="18" charset="0"/>
              </a:rPr>
              <a:t>Self Funding Recognised by the South African Qualification Authority (SAQA);</a:t>
            </a:r>
          </a:p>
          <a:p>
            <a:pPr marL="342900" lvl="0" indent="-342900">
              <a:buFont typeface="Wingdings" panose="05000000000000000000" pitchFamily="2" charset="2"/>
              <a:buChar char="Ø"/>
            </a:pPr>
            <a:r>
              <a:rPr lang="en-US" altLang="en-US" sz="2300" dirty="0">
                <a:cs typeface="Times New Roman" pitchFamily="18" charset="0"/>
              </a:rPr>
              <a:t>Membership-Based Professional Body;</a:t>
            </a:r>
          </a:p>
          <a:p>
            <a:pPr marL="342900" lvl="0" indent="-342900">
              <a:buFont typeface="Wingdings" panose="05000000000000000000" pitchFamily="2" charset="2"/>
              <a:buChar char="Ø"/>
            </a:pPr>
            <a:r>
              <a:rPr lang="en-US" altLang="en-US" sz="2300" dirty="0">
                <a:cs typeface="Times New Roman" pitchFamily="18" charset="0"/>
              </a:rPr>
              <a:t>9 Provincial Branches (Regions); </a:t>
            </a:r>
          </a:p>
          <a:p>
            <a:pPr marL="342900" lvl="0" indent="-342900">
              <a:buFont typeface="Wingdings" panose="05000000000000000000" pitchFamily="2" charset="2"/>
              <a:buChar char="Ø"/>
            </a:pPr>
            <a:r>
              <a:rPr lang="en-US" altLang="en-US" sz="2300" dirty="0">
                <a:cs typeface="Times New Roman" pitchFamily="18" charset="0"/>
              </a:rPr>
              <a:t>A constructive role player in policy formulation processes in Public Sector Finance, Audit, Risk and Performance Management.</a:t>
            </a:r>
          </a:p>
          <a:p>
            <a:pPr marL="342900" indent="-342900">
              <a:buFont typeface="Wingdings" panose="05000000000000000000" pitchFamily="2" charset="2"/>
              <a:buChar char="Ø"/>
            </a:pPr>
            <a:r>
              <a:rPr lang="en-US" altLang="en-US" sz="2300" dirty="0">
                <a:cs typeface="Times New Roman" pitchFamily="18" charset="0"/>
              </a:rPr>
              <a:t>Membership Designations</a:t>
            </a:r>
          </a:p>
          <a:p>
            <a:endParaRPr lang="en-ZA" sz="1400" dirty="0">
              <a:latin typeface="Arial" panose="020B0604020202020204" pitchFamily="34" charset="0"/>
              <a:cs typeface="Arial" panose="020B0604020202020204" pitchFamily="34" charset="0"/>
            </a:endParaRPr>
          </a:p>
        </p:txBody>
      </p:sp>
      <p:pic>
        <p:nvPicPr>
          <p:cNvPr id="7" name="Picture 6">
            <a:extLst>
              <a:ext uri="{FF2B5EF4-FFF2-40B4-BE49-F238E27FC236}">
                <a16:creationId xmlns:a16="http://schemas.microsoft.com/office/drawing/2014/main" id="{A868F00B-1144-4373-8A25-316ECF000EEB}"/>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7825292" y="299243"/>
            <a:ext cx="1136187" cy="940292"/>
          </a:xfrm>
          <a:prstGeom prst="rect">
            <a:avLst/>
          </a:prstGeom>
        </p:spPr>
      </p:pic>
    </p:spTree>
    <p:extLst>
      <p:ext uri="{BB962C8B-B14F-4D97-AF65-F5344CB8AC3E}">
        <p14:creationId xmlns:p14="http://schemas.microsoft.com/office/powerpoint/2010/main" val="3126588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495" y="0"/>
            <a:ext cx="9144000" cy="6858000"/>
          </a:xfrm>
          <a:prstGeom prst="rect">
            <a:avLst/>
          </a:prstGeom>
        </p:spPr>
      </p:pic>
      <p:sp>
        <p:nvSpPr>
          <p:cNvPr id="3" name="TextBox 2"/>
          <p:cNvSpPr txBox="1"/>
          <p:nvPr/>
        </p:nvSpPr>
        <p:spPr>
          <a:xfrm>
            <a:off x="623740" y="383629"/>
            <a:ext cx="7391399" cy="646331"/>
          </a:xfrm>
          <a:prstGeom prst="rect">
            <a:avLst/>
          </a:prstGeom>
          <a:noFill/>
        </p:spPr>
        <p:txBody>
          <a:bodyPr wrap="square" rtlCol="0">
            <a:spAutoFit/>
          </a:bodyPr>
          <a:lstStyle/>
          <a:p>
            <a:r>
              <a:rPr lang="en-GB" b="0" i="0" u="none" strike="noStrike" baseline="0" dirty="0">
                <a:solidFill>
                  <a:schemeClr val="bg1"/>
                </a:solidFill>
                <a:latin typeface="Arial" panose="020B0604020202020204" pitchFamily="34" charset="0"/>
              </a:rPr>
              <a:t>RE: </a:t>
            </a:r>
            <a:r>
              <a:rPr lang="en-GB" b="1" i="0" u="none" strike="noStrike" baseline="0" dirty="0">
                <a:solidFill>
                  <a:schemeClr val="bg1"/>
                </a:solidFill>
                <a:latin typeface="Arial" panose="020B0604020202020204" pitchFamily="34" charset="0"/>
              </a:rPr>
              <a:t>A NATIONAL IMPLEMENTATION FRAMEWORK TOWARDS THE PROFESSIONALISATION OF THE PUBLIC SERVICE</a:t>
            </a:r>
            <a:endParaRPr lang="en-US" b="1" dirty="0">
              <a:solidFill>
                <a:schemeClr val="bg1"/>
              </a:solidFill>
              <a:latin typeface="Arial" panose="020B0604020202020204" pitchFamily="34" charset="0"/>
              <a:cs typeface="Arial" panose="020B0604020202020204" pitchFamily="34" charset="0"/>
            </a:endParaRPr>
          </a:p>
        </p:txBody>
      </p:sp>
      <p:sp>
        <p:nvSpPr>
          <p:cNvPr id="5" name="TextBox 4"/>
          <p:cNvSpPr txBox="1"/>
          <p:nvPr/>
        </p:nvSpPr>
        <p:spPr>
          <a:xfrm>
            <a:off x="503279" y="1538778"/>
            <a:ext cx="8458200" cy="738664"/>
          </a:xfrm>
          <a:prstGeom prst="rect">
            <a:avLst/>
          </a:prstGeom>
          <a:noFill/>
        </p:spPr>
        <p:txBody>
          <a:bodyPr wrap="square" rtlCol="0">
            <a:spAutoFit/>
          </a:bodyPr>
          <a:lstStyle/>
          <a:p>
            <a:pPr marL="285750" lvl="0" indent="-285750">
              <a:buFont typeface="Wingdings" panose="05000000000000000000" pitchFamily="2" charset="2"/>
              <a:buChar char="ü"/>
            </a:pPr>
            <a:endParaRPr lang="en-US" altLang="en-US" sz="2800" dirty="0">
              <a:cs typeface="Times New Roman" pitchFamily="18" charset="0"/>
            </a:endParaRPr>
          </a:p>
          <a:p>
            <a:endParaRPr lang="en-ZA" sz="1400" dirty="0">
              <a:latin typeface="Arial" panose="020B0604020202020204" pitchFamily="34" charset="0"/>
              <a:cs typeface="Arial" panose="020B0604020202020204" pitchFamily="34" charset="0"/>
            </a:endParaRPr>
          </a:p>
        </p:txBody>
      </p:sp>
      <p:pic>
        <p:nvPicPr>
          <p:cNvPr id="7" name="Picture 6">
            <a:extLst>
              <a:ext uri="{FF2B5EF4-FFF2-40B4-BE49-F238E27FC236}">
                <a16:creationId xmlns:a16="http://schemas.microsoft.com/office/drawing/2014/main" id="{A868F00B-1144-4373-8A25-316ECF000EEB}"/>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7825292" y="299243"/>
            <a:ext cx="1136187" cy="940292"/>
          </a:xfrm>
          <a:prstGeom prst="rect">
            <a:avLst/>
          </a:prstGeom>
        </p:spPr>
      </p:pic>
      <p:sp>
        <p:nvSpPr>
          <p:cNvPr id="8" name="TextBox 7">
            <a:extLst>
              <a:ext uri="{FF2B5EF4-FFF2-40B4-BE49-F238E27FC236}">
                <a16:creationId xmlns:a16="http://schemas.microsoft.com/office/drawing/2014/main" id="{717B7207-014E-4643-827A-F45DAAF9A3E4}"/>
              </a:ext>
            </a:extLst>
          </p:cNvPr>
          <p:cNvSpPr txBox="1"/>
          <p:nvPr/>
        </p:nvSpPr>
        <p:spPr>
          <a:xfrm>
            <a:off x="473462" y="1413589"/>
            <a:ext cx="8668216" cy="2677656"/>
          </a:xfrm>
          <a:prstGeom prst="rect">
            <a:avLst/>
          </a:prstGeom>
          <a:noFill/>
        </p:spPr>
        <p:txBody>
          <a:bodyPr wrap="square">
            <a:spAutoFit/>
          </a:bodyPr>
          <a:lstStyle/>
          <a:p>
            <a:pPr marL="457200" indent="-457200">
              <a:buFont typeface="Wingdings" panose="05000000000000000000" pitchFamily="2" charset="2"/>
              <a:buChar char="Ø"/>
            </a:pPr>
            <a:r>
              <a:rPr lang="en-GB" sz="2800" b="0" i="0" u="none" strike="noStrike" baseline="0" dirty="0" smtClean="0">
                <a:solidFill>
                  <a:srgbClr val="000000"/>
                </a:solidFill>
                <a:latin typeface="Arial" panose="020B0604020202020204" pitchFamily="34" charset="0"/>
              </a:rPr>
              <a:t>Challenges facing LG Sector</a:t>
            </a:r>
            <a:endParaRPr lang="en-GB" sz="2800" b="0" i="0" u="none" strike="noStrike" baseline="0" dirty="0">
              <a:solidFill>
                <a:srgbClr val="000000"/>
              </a:solidFill>
              <a:latin typeface="Arial" panose="020B0604020202020204" pitchFamily="34" charset="0"/>
            </a:endParaRPr>
          </a:p>
          <a:p>
            <a:pPr marL="457200" indent="-457200">
              <a:buFont typeface="Wingdings" panose="05000000000000000000" pitchFamily="2" charset="2"/>
              <a:buChar char="Ø"/>
            </a:pPr>
            <a:r>
              <a:rPr lang="en-GB" sz="2800" b="0" i="0" u="none" strike="noStrike" baseline="0" dirty="0">
                <a:solidFill>
                  <a:srgbClr val="000000"/>
                </a:solidFill>
                <a:latin typeface="Arial" panose="020B0604020202020204" pitchFamily="34" charset="0"/>
              </a:rPr>
              <a:t>Implementation and monitoring of the Framework </a:t>
            </a:r>
          </a:p>
          <a:p>
            <a:pPr marL="457200" indent="-457200">
              <a:buFont typeface="Wingdings" panose="05000000000000000000" pitchFamily="2" charset="2"/>
              <a:buChar char="Ø"/>
            </a:pPr>
            <a:r>
              <a:rPr lang="en-ZA" sz="2800" b="0" i="0" u="none" strike="noStrike" baseline="0" dirty="0">
                <a:solidFill>
                  <a:srgbClr val="000000"/>
                </a:solidFill>
                <a:latin typeface="Arial" panose="020B0604020202020204" pitchFamily="34" charset="0"/>
              </a:rPr>
              <a:t>Ethics </a:t>
            </a:r>
          </a:p>
          <a:p>
            <a:pPr marL="457200" indent="-457200">
              <a:buFont typeface="Wingdings" panose="05000000000000000000" pitchFamily="2" charset="2"/>
              <a:buChar char="Ø"/>
            </a:pPr>
            <a:r>
              <a:rPr lang="en-GB" sz="2800" b="0" i="0" u="none" strike="noStrike" baseline="0" dirty="0">
                <a:solidFill>
                  <a:srgbClr val="000000"/>
                </a:solidFill>
                <a:latin typeface="Arial" panose="020B0604020202020204" pitchFamily="34" charset="0"/>
              </a:rPr>
              <a:t>Pre-entry, Recruitment and Selection </a:t>
            </a:r>
          </a:p>
          <a:p>
            <a:pPr marL="457200" indent="-457200">
              <a:buFont typeface="Wingdings" panose="05000000000000000000" pitchFamily="2" charset="2"/>
              <a:buChar char="Ø"/>
            </a:pPr>
            <a:r>
              <a:rPr lang="en-GB" sz="2800" b="0" i="0" u="none" strike="noStrike" baseline="0" dirty="0">
                <a:solidFill>
                  <a:srgbClr val="000000"/>
                </a:solidFill>
                <a:latin typeface="Arial" panose="020B0604020202020204" pitchFamily="34" charset="0"/>
              </a:rPr>
              <a:t>Professional Development</a:t>
            </a:r>
          </a:p>
          <a:p>
            <a:pPr marL="457200" indent="-457200">
              <a:buFont typeface="Wingdings" panose="05000000000000000000" pitchFamily="2" charset="2"/>
              <a:buChar char="Ø"/>
            </a:pPr>
            <a:r>
              <a:rPr lang="en-GB" sz="2800" b="0" i="0" u="none" strike="noStrike" baseline="0" dirty="0">
                <a:solidFill>
                  <a:srgbClr val="000000"/>
                </a:solidFill>
                <a:latin typeface="Arial" panose="020B0604020202020204" pitchFamily="34" charset="0"/>
              </a:rPr>
              <a:t>Continuing Learning </a:t>
            </a:r>
          </a:p>
        </p:txBody>
      </p:sp>
    </p:spTree>
    <p:extLst>
      <p:ext uri="{BB962C8B-B14F-4D97-AF65-F5344CB8AC3E}">
        <p14:creationId xmlns:p14="http://schemas.microsoft.com/office/powerpoint/2010/main" val="12213446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457200" y="390038"/>
            <a:ext cx="6477000" cy="523220"/>
          </a:xfrm>
          <a:prstGeom prst="rect">
            <a:avLst/>
          </a:prstGeom>
          <a:noFill/>
        </p:spPr>
        <p:txBody>
          <a:bodyPr wrap="square" rtlCol="0">
            <a:spAutoFit/>
          </a:bodyPr>
          <a:lstStyle/>
          <a:p>
            <a:r>
              <a:rPr lang="en-ZA" sz="2800" b="1" dirty="0">
                <a:solidFill>
                  <a:schemeClr val="bg1"/>
                </a:solidFill>
                <a:latin typeface="Arial" panose="020B0604020202020204" pitchFamily="34" charset="0"/>
                <a:cs typeface="Arial" panose="020B0604020202020204" pitchFamily="34" charset="0"/>
              </a:rPr>
              <a:t>Challenges</a:t>
            </a:r>
            <a:endParaRPr lang="en-US" sz="2800" b="1" dirty="0">
              <a:solidFill>
                <a:schemeClr val="bg1"/>
              </a:solidFill>
              <a:latin typeface="Arial" panose="020B0604020202020204" pitchFamily="34" charset="0"/>
              <a:cs typeface="Arial" panose="020B0604020202020204" pitchFamily="34" charset="0"/>
            </a:endParaRPr>
          </a:p>
        </p:txBody>
      </p:sp>
      <p:sp>
        <p:nvSpPr>
          <p:cNvPr id="5" name="TextBox 4"/>
          <p:cNvSpPr txBox="1"/>
          <p:nvPr/>
        </p:nvSpPr>
        <p:spPr>
          <a:xfrm>
            <a:off x="457200" y="1487961"/>
            <a:ext cx="8229600" cy="5109091"/>
          </a:xfrm>
          <a:prstGeom prst="rect">
            <a:avLst/>
          </a:prstGeom>
          <a:noFill/>
        </p:spPr>
        <p:txBody>
          <a:bodyPr wrap="square" rtlCol="0">
            <a:spAutoFit/>
          </a:bodyPr>
          <a:lstStyle/>
          <a:p>
            <a:pPr algn="just"/>
            <a:r>
              <a:rPr lang="en-US" sz="2000" dirty="0"/>
              <a:t>The Minister presented the Local Government Report to Cabinet in 2021 on the performance of municipalities.  It revealed that some municipalities are still experiencing political, governance, financial and institutional challenges to meet obligations</a:t>
            </a:r>
          </a:p>
          <a:p>
            <a:pPr algn="just"/>
            <a:r>
              <a:rPr lang="en-US" sz="2000" b="1" dirty="0" smtClean="0"/>
              <a:t>Some </a:t>
            </a:r>
            <a:r>
              <a:rPr lang="en-US" sz="2000" b="1" dirty="0"/>
              <a:t>of the challenges include:</a:t>
            </a:r>
          </a:p>
          <a:p>
            <a:pPr marL="342900" indent="-342900" algn="just">
              <a:buFont typeface="Wingdings" panose="05000000000000000000" pitchFamily="2" charset="2"/>
              <a:buChar char="Ø"/>
            </a:pPr>
            <a:r>
              <a:rPr lang="en-US" sz="2000" dirty="0"/>
              <a:t>Ineffective performance management and lack of accountability</a:t>
            </a:r>
          </a:p>
          <a:p>
            <a:pPr marL="342900" indent="-342900" algn="just">
              <a:buFont typeface="Wingdings" panose="05000000000000000000" pitchFamily="2" charset="2"/>
              <a:buChar char="Ø"/>
            </a:pPr>
            <a:r>
              <a:rPr lang="en-US" sz="2000" dirty="0"/>
              <a:t>Irregular and inappropriate appointments</a:t>
            </a:r>
          </a:p>
          <a:p>
            <a:pPr marL="342900" indent="-342900" algn="just">
              <a:buFont typeface="Wingdings" panose="05000000000000000000" pitchFamily="2" charset="2"/>
              <a:buChar char="Ø"/>
            </a:pPr>
            <a:r>
              <a:rPr lang="en-US" sz="2000" dirty="0"/>
              <a:t>Poor skills Development</a:t>
            </a:r>
          </a:p>
          <a:p>
            <a:pPr marL="342900" indent="-342900" algn="just">
              <a:buFont typeface="Wingdings" panose="05000000000000000000" pitchFamily="2" charset="2"/>
              <a:buChar char="Ø"/>
            </a:pPr>
            <a:r>
              <a:rPr lang="en-US" sz="2000" dirty="0"/>
              <a:t>Lack of compliance with </a:t>
            </a:r>
            <a:r>
              <a:rPr lang="en-US" sz="2000" dirty="0" smtClean="0"/>
              <a:t>legislation</a:t>
            </a:r>
          </a:p>
          <a:p>
            <a:pPr algn="just"/>
            <a:endParaRPr lang="en-ZA" dirty="0" smtClean="0"/>
          </a:p>
          <a:p>
            <a:pPr algn="just"/>
            <a:r>
              <a:rPr lang="en-ZA" dirty="0" smtClean="0"/>
              <a:t>The </a:t>
            </a:r>
            <a:r>
              <a:rPr lang="en-ZA" dirty="0"/>
              <a:t>theme of the AG’s general report of 2019-2020 “Ethical and accountable leadership should drive the required change” needs to be resuscitated as diligent leadership, who maintain accountability and act against mismanagement, transgressions, non-performance, fraud and financial loss, would not yield such poor reports by the AG.  </a:t>
            </a:r>
            <a:r>
              <a:rPr lang="en-ZA" dirty="0" smtClean="0"/>
              <a:t>In addition the AG also emphasised the lack of financial skill to improve financial reporting and internal controls.</a:t>
            </a:r>
            <a:endParaRPr lang="en-US" sz="2000" dirty="0"/>
          </a:p>
          <a:p>
            <a:pPr algn="just"/>
            <a:endParaRPr lang="en-US" sz="2000" dirty="0"/>
          </a:p>
        </p:txBody>
      </p:sp>
      <p:sp>
        <p:nvSpPr>
          <p:cNvPr id="4" name="Slide Number Placeholder 3"/>
          <p:cNvSpPr>
            <a:spLocks noGrp="1"/>
          </p:cNvSpPr>
          <p:nvPr>
            <p:ph type="sldNum" sz="quarter" idx="12"/>
          </p:nvPr>
        </p:nvSpPr>
        <p:spPr/>
        <p:txBody>
          <a:bodyPr/>
          <a:lstStyle/>
          <a:p>
            <a:fld id="{67355891-2529-4D65-9E7F-914EA1694A7A}" type="slidenum">
              <a:rPr lang="en-ZA" smtClean="0"/>
              <a:t>4</a:t>
            </a:fld>
            <a:endParaRPr lang="en-ZA"/>
          </a:p>
        </p:txBody>
      </p:sp>
      <p:pic>
        <p:nvPicPr>
          <p:cNvPr id="8" name="Picture 7">
            <a:extLst>
              <a:ext uri="{FF2B5EF4-FFF2-40B4-BE49-F238E27FC236}">
                <a16:creationId xmlns:a16="http://schemas.microsoft.com/office/drawing/2014/main" id="{D8CD3220-73A7-4C1D-AC1B-9975DF3B7CEC}"/>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7924800" y="285245"/>
            <a:ext cx="898425" cy="743524"/>
          </a:xfrm>
          <a:prstGeom prst="rect">
            <a:avLst/>
          </a:prstGeom>
        </p:spPr>
      </p:pic>
    </p:spTree>
    <p:extLst>
      <p:ext uri="{BB962C8B-B14F-4D97-AF65-F5344CB8AC3E}">
        <p14:creationId xmlns:p14="http://schemas.microsoft.com/office/powerpoint/2010/main" val="12515063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457200" y="390038"/>
            <a:ext cx="6477000" cy="707886"/>
          </a:xfrm>
          <a:prstGeom prst="rect">
            <a:avLst/>
          </a:prstGeom>
          <a:noFill/>
        </p:spPr>
        <p:txBody>
          <a:bodyPr wrap="square" rtlCol="0">
            <a:spAutoFit/>
          </a:bodyPr>
          <a:lstStyle/>
          <a:p>
            <a:r>
              <a:rPr lang="en-GB" sz="2000" b="1" i="0" u="none" strike="noStrike" baseline="0" dirty="0">
                <a:solidFill>
                  <a:schemeClr val="bg1"/>
                </a:solidFill>
                <a:latin typeface="Arial" panose="020B0604020202020204" pitchFamily="34" charset="0"/>
              </a:rPr>
              <a:t>Implementation and monitoring of the Framework - </a:t>
            </a:r>
            <a:r>
              <a:rPr lang="en-US" sz="2000" b="1" dirty="0">
                <a:solidFill>
                  <a:schemeClr val="bg1"/>
                </a:solidFill>
                <a:latin typeface="Arial" panose="020B0604020202020204" pitchFamily="34" charset="0"/>
                <a:cs typeface="Arial" panose="020B0604020202020204" pitchFamily="34" charset="0"/>
              </a:rPr>
              <a:t>High Level Roll-out Plan - </a:t>
            </a:r>
          </a:p>
        </p:txBody>
      </p:sp>
      <p:sp>
        <p:nvSpPr>
          <p:cNvPr id="5" name="TextBox 4"/>
          <p:cNvSpPr txBox="1"/>
          <p:nvPr/>
        </p:nvSpPr>
        <p:spPr>
          <a:xfrm>
            <a:off x="457200" y="1487961"/>
            <a:ext cx="8229600" cy="5078313"/>
          </a:xfrm>
          <a:prstGeom prst="rect">
            <a:avLst/>
          </a:prstGeom>
          <a:noFill/>
        </p:spPr>
        <p:txBody>
          <a:bodyPr wrap="square" rtlCol="0">
            <a:spAutoFit/>
          </a:bodyPr>
          <a:lstStyle/>
          <a:p>
            <a:pPr marL="571500" indent="-571500">
              <a:buFont typeface="Wingdings" panose="05000000000000000000" pitchFamily="2" charset="2"/>
              <a:buChar char="Ø"/>
            </a:pPr>
            <a:r>
              <a:rPr lang="en-ZA" sz="3600" dirty="0"/>
              <a:t>Finalisation of the Comprehensive Local Government Handbook</a:t>
            </a:r>
          </a:p>
          <a:p>
            <a:pPr marL="571500" indent="-571500">
              <a:buFont typeface="Wingdings" panose="05000000000000000000" pitchFamily="2" charset="2"/>
              <a:buChar char="Ø"/>
            </a:pPr>
            <a:r>
              <a:rPr lang="en-ZA" sz="3600" dirty="0"/>
              <a:t>Align practitioners/members Logbook to Handbook</a:t>
            </a:r>
          </a:p>
          <a:p>
            <a:pPr marL="571500" indent="-571500">
              <a:buFont typeface="Wingdings" panose="05000000000000000000" pitchFamily="2" charset="2"/>
              <a:buChar char="Ø"/>
            </a:pPr>
            <a:r>
              <a:rPr lang="en-ZA" sz="3600" dirty="0"/>
              <a:t>Assign mentors to junior members</a:t>
            </a:r>
          </a:p>
          <a:p>
            <a:pPr marL="571500" indent="-571500">
              <a:buFont typeface="Wingdings" panose="05000000000000000000" pitchFamily="2" charset="2"/>
              <a:buChar char="Ø"/>
            </a:pPr>
            <a:r>
              <a:rPr lang="en-US" sz="3600" dirty="0"/>
              <a:t>Structured &amp; Systematic Plan for direct impact &amp; ultimate improvement in service </a:t>
            </a:r>
            <a:r>
              <a:rPr lang="en-US" sz="3600" dirty="0" smtClean="0"/>
              <a:t>delivery, financial performance and audit outcomes for </a:t>
            </a:r>
            <a:r>
              <a:rPr lang="en-US" sz="3600" dirty="0"/>
              <a:t>South Africa</a:t>
            </a:r>
          </a:p>
        </p:txBody>
      </p:sp>
      <p:sp>
        <p:nvSpPr>
          <p:cNvPr id="4" name="Slide Number Placeholder 3"/>
          <p:cNvSpPr>
            <a:spLocks noGrp="1"/>
          </p:cNvSpPr>
          <p:nvPr>
            <p:ph type="sldNum" sz="quarter" idx="12"/>
          </p:nvPr>
        </p:nvSpPr>
        <p:spPr/>
        <p:txBody>
          <a:bodyPr/>
          <a:lstStyle/>
          <a:p>
            <a:fld id="{67355891-2529-4D65-9E7F-914EA1694A7A}" type="slidenum">
              <a:rPr lang="en-ZA" smtClean="0"/>
              <a:t>5</a:t>
            </a:fld>
            <a:endParaRPr lang="en-ZA"/>
          </a:p>
        </p:txBody>
      </p:sp>
      <p:pic>
        <p:nvPicPr>
          <p:cNvPr id="8" name="Picture 7">
            <a:extLst>
              <a:ext uri="{FF2B5EF4-FFF2-40B4-BE49-F238E27FC236}">
                <a16:creationId xmlns:a16="http://schemas.microsoft.com/office/drawing/2014/main" id="{D8CD3220-73A7-4C1D-AC1B-9975DF3B7CEC}"/>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7924800" y="285245"/>
            <a:ext cx="898425" cy="743524"/>
          </a:xfrm>
          <a:prstGeom prst="rect">
            <a:avLst/>
          </a:prstGeom>
        </p:spPr>
      </p:pic>
    </p:spTree>
    <p:extLst>
      <p:ext uri="{BB962C8B-B14F-4D97-AF65-F5344CB8AC3E}">
        <p14:creationId xmlns:p14="http://schemas.microsoft.com/office/powerpoint/2010/main" val="960112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4936" y="-17585"/>
            <a:ext cx="9144000" cy="6858000"/>
          </a:xfrm>
          <a:prstGeom prst="rect">
            <a:avLst/>
          </a:prstGeom>
        </p:spPr>
      </p:pic>
      <p:sp>
        <p:nvSpPr>
          <p:cNvPr id="7" name="TextBox 6"/>
          <p:cNvSpPr txBox="1"/>
          <p:nvPr/>
        </p:nvSpPr>
        <p:spPr>
          <a:xfrm>
            <a:off x="577272" y="533400"/>
            <a:ext cx="7171058" cy="523220"/>
          </a:xfrm>
          <a:prstGeom prst="rect">
            <a:avLst/>
          </a:prstGeom>
          <a:noFill/>
        </p:spPr>
        <p:txBody>
          <a:bodyPr wrap="square" rtlCol="0">
            <a:spAutoFit/>
          </a:bodyPr>
          <a:lstStyle/>
          <a:p>
            <a:r>
              <a:rPr lang="en-ZA" sz="2800" b="1" dirty="0">
                <a:solidFill>
                  <a:schemeClr val="bg1"/>
                </a:solidFill>
                <a:latin typeface="Arial" panose="020B0604020202020204" pitchFamily="34" charset="0"/>
                <a:cs typeface="Arial" panose="020B0604020202020204" pitchFamily="34" charset="0"/>
              </a:rPr>
              <a:t>Ethics</a:t>
            </a:r>
            <a:endParaRPr lang="en-US" sz="2800" b="1" dirty="0">
              <a:solidFill>
                <a:schemeClr val="bg1"/>
              </a:solidFill>
              <a:latin typeface="Arial" panose="020B0604020202020204" pitchFamily="34" charset="0"/>
              <a:cs typeface="Arial" panose="020B0604020202020204" pitchFamily="34" charset="0"/>
            </a:endParaRPr>
          </a:p>
        </p:txBody>
      </p:sp>
      <p:sp>
        <p:nvSpPr>
          <p:cNvPr id="8" name="TextBox 7"/>
          <p:cNvSpPr txBox="1"/>
          <p:nvPr/>
        </p:nvSpPr>
        <p:spPr>
          <a:xfrm>
            <a:off x="164936" y="1193917"/>
            <a:ext cx="8763000" cy="5509200"/>
          </a:xfrm>
          <a:prstGeom prst="rect">
            <a:avLst/>
          </a:prstGeom>
          <a:noFill/>
        </p:spPr>
        <p:txBody>
          <a:bodyPr wrap="square" rtlCol="0">
            <a:spAutoFit/>
          </a:bodyPr>
          <a:lstStyle/>
          <a:p>
            <a:pPr marL="457200" lvl="0" indent="-457200">
              <a:buFont typeface="Wingdings" panose="05000000000000000000" pitchFamily="2" charset="2"/>
              <a:buChar char="Ø"/>
            </a:pPr>
            <a:r>
              <a:rPr lang="en-US" altLang="en-US" sz="3200" dirty="0">
                <a:cs typeface="Times New Roman" pitchFamily="18" charset="0"/>
              </a:rPr>
              <a:t>Professional Body’s role is to protect the public against un-ethical behavior officials:</a:t>
            </a:r>
          </a:p>
          <a:p>
            <a:pPr marL="457200" indent="-457200">
              <a:buFont typeface="Wingdings" panose="05000000000000000000" pitchFamily="2" charset="2"/>
              <a:buChar char="Ø"/>
            </a:pPr>
            <a:r>
              <a:rPr lang="en-US" altLang="en-US" sz="3200" dirty="0">
                <a:cs typeface="Times New Roman" pitchFamily="18" charset="0"/>
              </a:rPr>
              <a:t>Code of Conduct</a:t>
            </a:r>
          </a:p>
          <a:p>
            <a:r>
              <a:rPr lang="en-US" altLang="en-US" sz="3200" dirty="0">
                <a:cs typeface="Times New Roman" pitchFamily="18" charset="0"/>
              </a:rPr>
              <a:t>	</a:t>
            </a:r>
            <a:r>
              <a:rPr lang="en-US" altLang="en-US" sz="3200" dirty="0" smtClean="0">
                <a:cs typeface="Times New Roman" pitchFamily="18" charset="0"/>
              </a:rPr>
              <a:t>=&gt; </a:t>
            </a:r>
            <a:r>
              <a:rPr lang="en-US" altLang="en-US" sz="3200" dirty="0">
                <a:cs typeface="Times New Roman" pitchFamily="18" charset="0"/>
              </a:rPr>
              <a:t>Code of Ethics included in CoC</a:t>
            </a:r>
          </a:p>
          <a:p>
            <a:pPr marL="457200" indent="-457200">
              <a:buFont typeface="Wingdings" panose="05000000000000000000" pitchFamily="2" charset="2"/>
              <a:buChar char="Ø"/>
            </a:pPr>
            <a:r>
              <a:rPr lang="en-US" altLang="en-US" sz="3200" dirty="0">
                <a:cs typeface="Times New Roman" pitchFamily="18" charset="0"/>
              </a:rPr>
              <a:t>Disciplinary Policy / Committee</a:t>
            </a:r>
          </a:p>
          <a:p>
            <a:pPr marL="457200" indent="-457200">
              <a:buFont typeface="Wingdings" panose="05000000000000000000" pitchFamily="2" charset="2"/>
              <a:buChar char="Ø"/>
            </a:pPr>
            <a:r>
              <a:rPr lang="en-US" altLang="en-US" sz="3200" dirty="0">
                <a:cs typeface="Times New Roman" pitchFamily="18" charset="0"/>
              </a:rPr>
              <a:t>Appeals Committee for unfair treatment of members</a:t>
            </a:r>
          </a:p>
          <a:p>
            <a:pPr marL="457200" indent="-457200">
              <a:buFont typeface="Wingdings" panose="05000000000000000000" pitchFamily="2" charset="2"/>
              <a:buChar char="Ø"/>
            </a:pPr>
            <a:r>
              <a:rPr lang="en-US" altLang="en-US" sz="3200" b="1" dirty="0">
                <a:cs typeface="Times New Roman" pitchFamily="18" charset="0"/>
              </a:rPr>
              <a:t>As well </a:t>
            </a:r>
            <a:r>
              <a:rPr lang="en-US" altLang="en-US" sz="3200" dirty="0">
                <a:cs typeface="Times New Roman" pitchFamily="18" charset="0"/>
              </a:rPr>
              <a:t>as to Protect its members against threats request to operate unethical from employers, or political interferences. </a:t>
            </a:r>
          </a:p>
          <a:p>
            <a:pPr marL="742950" lvl="1" indent="-285750">
              <a:buFont typeface="Wingdings" panose="05000000000000000000" pitchFamily="2" charset="2"/>
              <a:buChar char="ü"/>
            </a:pPr>
            <a:endParaRPr lang="en-US" altLang="en-US" sz="3200" dirty="0">
              <a:cs typeface="Times New Roman" pitchFamily="18" charset="0"/>
            </a:endParaRPr>
          </a:p>
        </p:txBody>
      </p:sp>
      <p:pic>
        <p:nvPicPr>
          <p:cNvPr id="9" name="Picture 8">
            <a:extLst>
              <a:ext uri="{FF2B5EF4-FFF2-40B4-BE49-F238E27FC236}">
                <a16:creationId xmlns:a16="http://schemas.microsoft.com/office/drawing/2014/main" id="{2B24BE2D-D5AF-4552-B44A-DDE0136C26C3}"/>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7825292" y="299243"/>
            <a:ext cx="1136187" cy="940292"/>
          </a:xfrm>
          <a:prstGeom prst="rect">
            <a:avLst/>
          </a:prstGeom>
        </p:spPr>
      </p:pic>
    </p:spTree>
    <p:extLst>
      <p:ext uri="{BB962C8B-B14F-4D97-AF65-F5344CB8AC3E}">
        <p14:creationId xmlns:p14="http://schemas.microsoft.com/office/powerpoint/2010/main" val="27576714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4936" y="-17585"/>
            <a:ext cx="9144000" cy="6858000"/>
          </a:xfrm>
          <a:prstGeom prst="rect">
            <a:avLst/>
          </a:prstGeom>
        </p:spPr>
      </p:pic>
      <p:sp>
        <p:nvSpPr>
          <p:cNvPr id="7" name="TextBox 6"/>
          <p:cNvSpPr txBox="1"/>
          <p:nvPr/>
        </p:nvSpPr>
        <p:spPr>
          <a:xfrm>
            <a:off x="577272" y="533400"/>
            <a:ext cx="7171058" cy="523220"/>
          </a:xfrm>
          <a:prstGeom prst="rect">
            <a:avLst/>
          </a:prstGeom>
          <a:noFill/>
        </p:spPr>
        <p:txBody>
          <a:bodyPr wrap="square" rtlCol="0">
            <a:spAutoFit/>
          </a:bodyPr>
          <a:lstStyle/>
          <a:p>
            <a:r>
              <a:rPr lang="en-ZA" sz="2800" b="1" dirty="0">
                <a:solidFill>
                  <a:schemeClr val="bg1"/>
                </a:solidFill>
                <a:latin typeface="Arial" panose="020B0604020202020204" pitchFamily="34" charset="0"/>
                <a:cs typeface="Arial" panose="020B0604020202020204" pitchFamily="34" charset="0"/>
              </a:rPr>
              <a:t>Pre-entry, Recruitment and Selection</a:t>
            </a:r>
            <a:endParaRPr lang="en-US" sz="2800" b="1" dirty="0">
              <a:solidFill>
                <a:schemeClr val="bg1"/>
              </a:solidFill>
              <a:latin typeface="Arial" panose="020B0604020202020204" pitchFamily="34" charset="0"/>
              <a:cs typeface="Arial" panose="020B0604020202020204" pitchFamily="34" charset="0"/>
            </a:endParaRPr>
          </a:p>
        </p:txBody>
      </p:sp>
      <p:sp>
        <p:nvSpPr>
          <p:cNvPr id="8" name="TextBox 7"/>
          <p:cNvSpPr txBox="1"/>
          <p:nvPr/>
        </p:nvSpPr>
        <p:spPr>
          <a:xfrm>
            <a:off x="164936" y="1193917"/>
            <a:ext cx="8763000" cy="5016758"/>
          </a:xfrm>
          <a:prstGeom prst="rect">
            <a:avLst/>
          </a:prstGeom>
          <a:noFill/>
        </p:spPr>
        <p:txBody>
          <a:bodyPr wrap="square" rtlCol="0">
            <a:spAutoFit/>
          </a:bodyPr>
          <a:lstStyle/>
          <a:p>
            <a:pPr marL="285750" lvl="0" indent="-285750">
              <a:buFont typeface="Wingdings" panose="05000000000000000000" pitchFamily="2" charset="2"/>
              <a:buChar char="ü"/>
            </a:pPr>
            <a:endParaRPr lang="en-US" altLang="en-US" sz="3200" dirty="0">
              <a:cs typeface="Times New Roman" pitchFamily="18" charset="0"/>
            </a:endParaRPr>
          </a:p>
          <a:p>
            <a:pPr marL="457200" lvl="0" indent="-457200">
              <a:buFont typeface="Wingdings" panose="05000000000000000000" pitchFamily="2" charset="2"/>
              <a:buChar char="Ø"/>
            </a:pPr>
            <a:r>
              <a:rPr lang="en-US" altLang="en-US" sz="3200" dirty="0">
                <a:cs typeface="Times New Roman" pitchFamily="18" charset="0"/>
              </a:rPr>
              <a:t>Student membership for full time students</a:t>
            </a:r>
          </a:p>
          <a:p>
            <a:pPr marL="457200" lvl="0" indent="-457200">
              <a:buFont typeface="Wingdings" panose="05000000000000000000" pitchFamily="2" charset="2"/>
              <a:buChar char="Ø"/>
            </a:pPr>
            <a:r>
              <a:rPr lang="en-US" altLang="en-US" sz="3200" dirty="0" smtClean="0">
                <a:cs typeface="Times New Roman" pitchFamily="18" charset="0"/>
              </a:rPr>
              <a:t>Proposal that interns and Junior officials should utilize the CIGFARO </a:t>
            </a:r>
            <a:r>
              <a:rPr lang="en-US" altLang="en-US" sz="3200" dirty="0">
                <a:cs typeface="Times New Roman" pitchFamily="18" charset="0"/>
              </a:rPr>
              <a:t>Logbook (2-years</a:t>
            </a:r>
            <a:r>
              <a:rPr lang="en-US" altLang="en-US" sz="3200" dirty="0" smtClean="0">
                <a:cs typeface="Times New Roman" pitchFamily="18" charset="0"/>
              </a:rPr>
              <a:t>) for development </a:t>
            </a:r>
          </a:p>
          <a:p>
            <a:pPr marL="457200" lvl="0" indent="-457200">
              <a:buFont typeface="Wingdings" panose="05000000000000000000" pitchFamily="2" charset="2"/>
              <a:buChar char="Ø"/>
            </a:pPr>
            <a:r>
              <a:rPr lang="en-US" altLang="en-US" sz="3200" dirty="0" smtClean="0">
                <a:cs typeface="Times New Roman" pitchFamily="18" charset="0"/>
              </a:rPr>
              <a:t>New CFO and other staff be introduced to the hand book as a comprehensive </a:t>
            </a:r>
            <a:r>
              <a:rPr lang="en-US" altLang="en-US" sz="3200" dirty="0" err="1" smtClean="0">
                <a:cs typeface="Times New Roman" pitchFamily="18" charset="0"/>
              </a:rPr>
              <a:t>guideRecognition</a:t>
            </a:r>
            <a:r>
              <a:rPr lang="en-US" altLang="en-US" sz="3200" dirty="0" smtClean="0">
                <a:cs typeface="Times New Roman" pitchFamily="18" charset="0"/>
              </a:rPr>
              <a:t> </a:t>
            </a:r>
            <a:r>
              <a:rPr lang="en-US" altLang="en-US" sz="3200" dirty="0">
                <a:cs typeface="Times New Roman" pitchFamily="18" charset="0"/>
              </a:rPr>
              <a:t>of Prior Learning (RPL)</a:t>
            </a:r>
          </a:p>
          <a:p>
            <a:pPr marL="457200" lvl="0" indent="-457200">
              <a:buFont typeface="Wingdings" panose="05000000000000000000" pitchFamily="2" charset="2"/>
              <a:buChar char="Ø"/>
            </a:pPr>
            <a:r>
              <a:rPr lang="en-US" altLang="en-US" sz="3200" dirty="0">
                <a:cs typeface="Times New Roman" pitchFamily="18" charset="0"/>
              </a:rPr>
              <a:t>Introducing e-learning link to CIGFARO </a:t>
            </a:r>
            <a:r>
              <a:rPr lang="en-US" altLang="en-US" sz="3200" dirty="0" smtClean="0">
                <a:cs typeface="Times New Roman" pitchFamily="18" charset="0"/>
              </a:rPr>
              <a:t>Handbook/Logbook – Lexis </a:t>
            </a:r>
            <a:r>
              <a:rPr lang="en-US" altLang="en-US" sz="3200" dirty="0" err="1" smtClean="0">
                <a:cs typeface="Times New Roman" pitchFamily="18" charset="0"/>
              </a:rPr>
              <a:t>Nexis</a:t>
            </a:r>
            <a:r>
              <a:rPr lang="en-US" altLang="en-US" sz="3200" dirty="0" smtClean="0">
                <a:cs typeface="Times New Roman" pitchFamily="18" charset="0"/>
              </a:rPr>
              <a:t> partnership</a:t>
            </a:r>
            <a:endParaRPr lang="en-US" altLang="en-US" sz="3200" dirty="0">
              <a:cs typeface="Times New Roman" pitchFamily="18" charset="0"/>
            </a:endParaRPr>
          </a:p>
        </p:txBody>
      </p:sp>
      <p:pic>
        <p:nvPicPr>
          <p:cNvPr id="9" name="Picture 8">
            <a:extLst>
              <a:ext uri="{FF2B5EF4-FFF2-40B4-BE49-F238E27FC236}">
                <a16:creationId xmlns:a16="http://schemas.microsoft.com/office/drawing/2014/main" id="{2B24BE2D-D5AF-4552-B44A-DDE0136C26C3}"/>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7825292" y="299243"/>
            <a:ext cx="1136187" cy="940292"/>
          </a:xfrm>
          <a:prstGeom prst="rect">
            <a:avLst/>
          </a:prstGeom>
        </p:spPr>
      </p:pic>
    </p:spTree>
    <p:extLst>
      <p:ext uri="{BB962C8B-B14F-4D97-AF65-F5344CB8AC3E}">
        <p14:creationId xmlns:p14="http://schemas.microsoft.com/office/powerpoint/2010/main" val="8257092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4936" y="-17585"/>
            <a:ext cx="9144000" cy="6858000"/>
          </a:xfrm>
          <a:prstGeom prst="rect">
            <a:avLst/>
          </a:prstGeom>
        </p:spPr>
      </p:pic>
      <p:sp>
        <p:nvSpPr>
          <p:cNvPr id="7" name="TextBox 6"/>
          <p:cNvSpPr txBox="1"/>
          <p:nvPr/>
        </p:nvSpPr>
        <p:spPr>
          <a:xfrm>
            <a:off x="577272" y="533400"/>
            <a:ext cx="7171058" cy="523220"/>
          </a:xfrm>
          <a:prstGeom prst="rect">
            <a:avLst/>
          </a:prstGeom>
          <a:noFill/>
        </p:spPr>
        <p:txBody>
          <a:bodyPr wrap="square" rtlCol="0">
            <a:spAutoFit/>
          </a:bodyPr>
          <a:lstStyle/>
          <a:p>
            <a:r>
              <a:rPr lang="en-ZA" sz="2800" b="1" dirty="0">
                <a:solidFill>
                  <a:schemeClr val="bg1"/>
                </a:solidFill>
                <a:latin typeface="Arial" panose="020B0604020202020204" pitchFamily="34" charset="0"/>
                <a:cs typeface="Arial" panose="020B0604020202020204" pitchFamily="34" charset="0"/>
              </a:rPr>
              <a:t>Pre-entry, Recruitment and Selection</a:t>
            </a:r>
            <a:endParaRPr lang="en-US" sz="2800" b="1" dirty="0">
              <a:solidFill>
                <a:schemeClr val="bg1"/>
              </a:solidFill>
              <a:latin typeface="Arial" panose="020B0604020202020204" pitchFamily="34" charset="0"/>
              <a:cs typeface="Arial" panose="020B0604020202020204" pitchFamily="34" charset="0"/>
            </a:endParaRPr>
          </a:p>
        </p:txBody>
      </p:sp>
      <p:pic>
        <p:nvPicPr>
          <p:cNvPr id="9" name="Picture 8">
            <a:extLst>
              <a:ext uri="{FF2B5EF4-FFF2-40B4-BE49-F238E27FC236}">
                <a16:creationId xmlns:a16="http://schemas.microsoft.com/office/drawing/2014/main" id="{2B24BE2D-D5AF-4552-B44A-DDE0136C26C3}"/>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7825292" y="299243"/>
            <a:ext cx="1136187" cy="940292"/>
          </a:xfrm>
          <a:prstGeom prst="rect">
            <a:avLst/>
          </a:prstGeom>
        </p:spPr>
      </p:pic>
      <p:graphicFrame>
        <p:nvGraphicFramePr>
          <p:cNvPr id="3" name="Table 2">
            <a:extLst>
              <a:ext uri="{FF2B5EF4-FFF2-40B4-BE49-F238E27FC236}">
                <a16:creationId xmlns:a16="http://schemas.microsoft.com/office/drawing/2014/main" id="{B45B0EC4-4AED-83B4-33FD-15F087FB5E3F}"/>
              </a:ext>
            </a:extLst>
          </p:cNvPr>
          <p:cNvGraphicFramePr>
            <a:graphicFrameLocks noGrp="1"/>
          </p:cNvGraphicFramePr>
          <p:nvPr>
            <p:extLst>
              <p:ext uri="{D42A27DB-BD31-4B8C-83A1-F6EECF244321}">
                <p14:modId xmlns:p14="http://schemas.microsoft.com/office/powerpoint/2010/main" val="857768886"/>
              </p:ext>
            </p:extLst>
          </p:nvPr>
        </p:nvGraphicFramePr>
        <p:xfrm>
          <a:off x="345020" y="1239535"/>
          <a:ext cx="6970317" cy="4979409"/>
        </p:xfrm>
        <a:graphic>
          <a:graphicData uri="http://schemas.openxmlformats.org/drawingml/2006/table">
            <a:tbl>
              <a:tblPr firstRow="1" firstCol="1" bandRow="1">
                <a:tableStyleId>{5C22544A-7EE6-4342-B048-85BDC9FD1C3A}</a:tableStyleId>
              </a:tblPr>
              <a:tblGrid>
                <a:gridCol w="6970317">
                  <a:extLst>
                    <a:ext uri="{9D8B030D-6E8A-4147-A177-3AD203B41FA5}">
                      <a16:colId xmlns:a16="http://schemas.microsoft.com/office/drawing/2014/main" val="1966227317"/>
                    </a:ext>
                  </a:extLst>
                </a:gridCol>
              </a:tblGrid>
              <a:tr h="199250">
                <a:tc>
                  <a:txBody>
                    <a:bodyPr/>
                    <a:lstStyle/>
                    <a:p>
                      <a:pPr>
                        <a:lnSpc>
                          <a:spcPct val="107000"/>
                        </a:lnSpc>
                        <a:spcAft>
                          <a:spcPts val="800"/>
                        </a:spcAft>
                      </a:pPr>
                      <a:r>
                        <a:rPr lang="en-ZA" sz="1800" dirty="0">
                          <a:effectLst/>
                        </a:rPr>
                        <a:t>Student (Student-CIGFARO)</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8968" marR="58968" marT="9311" marB="0"/>
                </a:tc>
                <a:extLst>
                  <a:ext uri="{0D108BD9-81ED-4DB2-BD59-A6C34878D82A}">
                    <a16:rowId xmlns:a16="http://schemas.microsoft.com/office/drawing/2014/main" val="2503532085"/>
                  </a:ext>
                </a:extLst>
              </a:tr>
              <a:tr h="408432">
                <a:tc>
                  <a:txBody>
                    <a:bodyPr/>
                    <a:lstStyle/>
                    <a:p>
                      <a:pPr>
                        <a:lnSpc>
                          <a:spcPct val="107000"/>
                        </a:lnSpc>
                        <a:spcAft>
                          <a:spcPts val="800"/>
                        </a:spcAft>
                      </a:pPr>
                      <a:r>
                        <a:rPr lang="en-ZA" sz="1800" dirty="0">
                          <a:effectLst/>
                        </a:rPr>
                        <a:t>Government Finance Practitioner (GFP)</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8968" marR="58968" marT="9311" marB="0"/>
                </a:tc>
                <a:extLst>
                  <a:ext uri="{0D108BD9-81ED-4DB2-BD59-A6C34878D82A}">
                    <a16:rowId xmlns:a16="http://schemas.microsoft.com/office/drawing/2014/main" val="566507800"/>
                  </a:ext>
                </a:extLst>
              </a:tr>
              <a:tr h="408432">
                <a:tc>
                  <a:txBody>
                    <a:bodyPr/>
                    <a:lstStyle/>
                    <a:p>
                      <a:pPr>
                        <a:lnSpc>
                          <a:spcPct val="107000"/>
                        </a:lnSpc>
                        <a:spcAft>
                          <a:spcPts val="800"/>
                        </a:spcAft>
                      </a:pPr>
                      <a:r>
                        <a:rPr lang="en-ZA" sz="1800" dirty="0">
                          <a:effectLst/>
                        </a:rPr>
                        <a:t>Government Internal Auditor (GIA)</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8968" marR="58968" marT="9311" marB="0"/>
                </a:tc>
                <a:extLst>
                  <a:ext uri="{0D108BD9-81ED-4DB2-BD59-A6C34878D82A}">
                    <a16:rowId xmlns:a16="http://schemas.microsoft.com/office/drawing/2014/main" val="2066018868"/>
                  </a:ext>
                </a:extLst>
              </a:tr>
              <a:tr h="408432">
                <a:tc>
                  <a:txBody>
                    <a:bodyPr/>
                    <a:lstStyle/>
                    <a:p>
                      <a:pPr>
                        <a:lnSpc>
                          <a:spcPct val="107000"/>
                        </a:lnSpc>
                        <a:spcAft>
                          <a:spcPts val="800"/>
                        </a:spcAft>
                      </a:pPr>
                      <a:r>
                        <a:rPr lang="en-ZA" sz="1800" dirty="0">
                          <a:effectLst/>
                        </a:rPr>
                        <a:t>Government Risk Practitioner (GRP)</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8968" marR="58968" marT="9311" marB="0"/>
                </a:tc>
                <a:extLst>
                  <a:ext uri="{0D108BD9-81ED-4DB2-BD59-A6C34878D82A}">
                    <a16:rowId xmlns:a16="http://schemas.microsoft.com/office/drawing/2014/main" val="1002931332"/>
                  </a:ext>
                </a:extLst>
              </a:tr>
              <a:tr h="408432">
                <a:tc>
                  <a:txBody>
                    <a:bodyPr/>
                    <a:lstStyle/>
                    <a:p>
                      <a:pPr>
                        <a:lnSpc>
                          <a:spcPct val="107000"/>
                        </a:lnSpc>
                        <a:spcAft>
                          <a:spcPts val="800"/>
                        </a:spcAft>
                      </a:pPr>
                      <a:r>
                        <a:rPr lang="en-ZA" sz="1800" dirty="0">
                          <a:effectLst/>
                        </a:rPr>
                        <a:t>Government Finance Technician (GFT)</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8968" marR="58968" marT="9311" marB="0"/>
                </a:tc>
                <a:extLst>
                  <a:ext uri="{0D108BD9-81ED-4DB2-BD59-A6C34878D82A}">
                    <a16:rowId xmlns:a16="http://schemas.microsoft.com/office/drawing/2014/main" val="949903616"/>
                  </a:ext>
                </a:extLst>
              </a:tr>
              <a:tr h="408432">
                <a:tc>
                  <a:txBody>
                    <a:bodyPr/>
                    <a:lstStyle/>
                    <a:p>
                      <a:pPr>
                        <a:lnSpc>
                          <a:spcPct val="107000"/>
                        </a:lnSpc>
                        <a:spcAft>
                          <a:spcPts val="800"/>
                        </a:spcAft>
                      </a:pPr>
                      <a:r>
                        <a:rPr lang="en-ZA" sz="1800" dirty="0">
                          <a:effectLst/>
                        </a:rPr>
                        <a:t>Government Internal Audit Technician (GIAT)</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8968" marR="58968" marT="9311" marB="0"/>
                </a:tc>
                <a:extLst>
                  <a:ext uri="{0D108BD9-81ED-4DB2-BD59-A6C34878D82A}">
                    <a16:rowId xmlns:a16="http://schemas.microsoft.com/office/drawing/2014/main" val="2823716238"/>
                  </a:ext>
                </a:extLst>
              </a:tr>
              <a:tr h="408432">
                <a:tc>
                  <a:txBody>
                    <a:bodyPr/>
                    <a:lstStyle/>
                    <a:p>
                      <a:pPr>
                        <a:lnSpc>
                          <a:spcPct val="107000"/>
                        </a:lnSpc>
                        <a:spcAft>
                          <a:spcPts val="800"/>
                        </a:spcAft>
                      </a:pPr>
                      <a:r>
                        <a:rPr lang="en-ZA" sz="1800" dirty="0">
                          <a:effectLst/>
                        </a:rPr>
                        <a:t>Government Risk Technician (GRT)</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8968" marR="58968" marT="9311" marB="0"/>
                </a:tc>
                <a:extLst>
                  <a:ext uri="{0D108BD9-81ED-4DB2-BD59-A6C34878D82A}">
                    <a16:rowId xmlns:a16="http://schemas.microsoft.com/office/drawing/2014/main" val="1708576358"/>
                  </a:ext>
                </a:extLst>
              </a:tr>
              <a:tr h="408432">
                <a:tc>
                  <a:txBody>
                    <a:bodyPr/>
                    <a:lstStyle/>
                    <a:p>
                      <a:pPr>
                        <a:lnSpc>
                          <a:spcPct val="107000"/>
                        </a:lnSpc>
                        <a:spcAft>
                          <a:spcPts val="800"/>
                        </a:spcAft>
                      </a:pPr>
                      <a:r>
                        <a:rPr lang="en-ZA" sz="1800" dirty="0">
                          <a:effectLst/>
                        </a:rPr>
                        <a:t>Professional Government Finance Officer (PGFO)</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8968" marR="58968" marT="9311" marB="0"/>
                </a:tc>
                <a:extLst>
                  <a:ext uri="{0D108BD9-81ED-4DB2-BD59-A6C34878D82A}">
                    <a16:rowId xmlns:a16="http://schemas.microsoft.com/office/drawing/2014/main" val="1243044704"/>
                  </a:ext>
                </a:extLst>
              </a:tr>
              <a:tr h="408432">
                <a:tc>
                  <a:txBody>
                    <a:bodyPr/>
                    <a:lstStyle/>
                    <a:p>
                      <a:pPr>
                        <a:lnSpc>
                          <a:spcPct val="107000"/>
                        </a:lnSpc>
                        <a:spcAft>
                          <a:spcPts val="800"/>
                        </a:spcAft>
                      </a:pPr>
                      <a:r>
                        <a:rPr lang="en-ZA" sz="1800" dirty="0">
                          <a:effectLst/>
                        </a:rPr>
                        <a:t>Professional Government Internal Auditor (PGIA)</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8968" marR="58968" marT="9311" marB="0"/>
                </a:tc>
                <a:extLst>
                  <a:ext uri="{0D108BD9-81ED-4DB2-BD59-A6C34878D82A}">
                    <a16:rowId xmlns:a16="http://schemas.microsoft.com/office/drawing/2014/main" val="1555764007"/>
                  </a:ext>
                </a:extLst>
              </a:tr>
              <a:tr h="408432">
                <a:tc>
                  <a:txBody>
                    <a:bodyPr/>
                    <a:lstStyle/>
                    <a:p>
                      <a:pPr>
                        <a:lnSpc>
                          <a:spcPct val="107000"/>
                        </a:lnSpc>
                        <a:spcAft>
                          <a:spcPts val="800"/>
                        </a:spcAft>
                      </a:pPr>
                      <a:r>
                        <a:rPr lang="en-ZA" sz="1800" dirty="0">
                          <a:effectLst/>
                        </a:rPr>
                        <a:t>Professional Government Risk Officer (PGRO)</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8968" marR="58968" marT="9311" marB="0"/>
                </a:tc>
                <a:extLst>
                  <a:ext uri="{0D108BD9-81ED-4DB2-BD59-A6C34878D82A}">
                    <a16:rowId xmlns:a16="http://schemas.microsoft.com/office/drawing/2014/main" val="703798906"/>
                  </a:ext>
                </a:extLst>
              </a:tr>
              <a:tr h="451573">
                <a:tc>
                  <a:txBody>
                    <a:bodyPr/>
                    <a:lstStyle/>
                    <a:p>
                      <a:pPr>
                        <a:lnSpc>
                          <a:spcPct val="107000"/>
                        </a:lnSpc>
                        <a:spcAft>
                          <a:spcPts val="800"/>
                        </a:spcAft>
                      </a:pPr>
                      <a:r>
                        <a:rPr lang="en-ZA" sz="1800" dirty="0">
                          <a:effectLst/>
                        </a:rPr>
                        <a:t>Chartered Government Finance Officer (CGFO)</a:t>
                      </a:r>
                    </a:p>
                    <a:p>
                      <a:pPr>
                        <a:lnSpc>
                          <a:spcPct val="107000"/>
                        </a:lnSpc>
                        <a:spcAft>
                          <a:spcPts val="800"/>
                        </a:spcAft>
                      </a:pPr>
                      <a:r>
                        <a:rPr lang="en-ZA" sz="1800" dirty="0">
                          <a:effectLst/>
                        </a:rPr>
                        <a:t>Chartered Government Internal Auditor (CGIA)</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8968" marR="58968" marT="9311" marB="0"/>
                </a:tc>
                <a:extLst>
                  <a:ext uri="{0D108BD9-81ED-4DB2-BD59-A6C34878D82A}">
                    <a16:rowId xmlns:a16="http://schemas.microsoft.com/office/drawing/2014/main" val="93116987"/>
                  </a:ext>
                </a:extLst>
              </a:tr>
              <a:tr h="199250">
                <a:tc>
                  <a:txBody>
                    <a:bodyPr/>
                    <a:lstStyle/>
                    <a:p>
                      <a:pPr>
                        <a:lnSpc>
                          <a:spcPct val="107000"/>
                        </a:lnSpc>
                        <a:spcAft>
                          <a:spcPts val="800"/>
                        </a:spcAft>
                      </a:pPr>
                      <a:r>
                        <a:rPr lang="en-ZA" sz="1800" dirty="0">
                          <a:effectLst/>
                        </a:rPr>
                        <a:t>Affiliate (Affiliate-CIGFARO)</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8968" marR="58968" marT="9311" marB="0"/>
                </a:tc>
                <a:extLst>
                  <a:ext uri="{0D108BD9-81ED-4DB2-BD59-A6C34878D82A}">
                    <a16:rowId xmlns:a16="http://schemas.microsoft.com/office/drawing/2014/main" val="591792033"/>
                  </a:ext>
                </a:extLst>
              </a:tr>
            </a:tbl>
          </a:graphicData>
        </a:graphic>
      </p:graphicFrame>
    </p:spTree>
    <p:extLst>
      <p:ext uri="{BB962C8B-B14F-4D97-AF65-F5344CB8AC3E}">
        <p14:creationId xmlns:p14="http://schemas.microsoft.com/office/powerpoint/2010/main" val="34721790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00" y="0"/>
            <a:ext cx="9144000" cy="6858000"/>
          </a:xfrm>
          <a:prstGeom prst="rect">
            <a:avLst/>
          </a:prstGeom>
        </p:spPr>
      </p:pic>
      <p:sp>
        <p:nvSpPr>
          <p:cNvPr id="3" name="TextBox 2"/>
          <p:cNvSpPr txBox="1"/>
          <p:nvPr/>
        </p:nvSpPr>
        <p:spPr>
          <a:xfrm>
            <a:off x="457200" y="396185"/>
            <a:ext cx="7018576" cy="553998"/>
          </a:xfrm>
          <a:prstGeom prst="rect">
            <a:avLst/>
          </a:prstGeom>
          <a:noFill/>
        </p:spPr>
        <p:txBody>
          <a:bodyPr wrap="square" rtlCol="0">
            <a:spAutoFit/>
          </a:bodyPr>
          <a:lstStyle/>
          <a:p>
            <a:r>
              <a:rPr lang="en-GB" sz="3000" b="1" i="0" u="none" strike="noStrike" baseline="0" dirty="0">
                <a:solidFill>
                  <a:schemeClr val="bg1"/>
                </a:solidFill>
                <a:latin typeface="Arial" panose="020B0604020202020204" pitchFamily="34" charset="0"/>
              </a:rPr>
              <a:t>Professional Development</a:t>
            </a:r>
            <a:endParaRPr lang="en-US" sz="3000" b="1" dirty="0">
              <a:solidFill>
                <a:schemeClr val="bg1"/>
              </a:solidFill>
              <a:cs typeface="Arial" panose="020B0604020202020204" pitchFamily="34" charset="0"/>
            </a:endParaRPr>
          </a:p>
        </p:txBody>
      </p:sp>
      <p:sp>
        <p:nvSpPr>
          <p:cNvPr id="5" name="TextBox 4"/>
          <p:cNvSpPr txBox="1"/>
          <p:nvPr/>
        </p:nvSpPr>
        <p:spPr>
          <a:xfrm>
            <a:off x="293077" y="1275521"/>
            <a:ext cx="8839200" cy="4031873"/>
          </a:xfrm>
          <a:prstGeom prst="rect">
            <a:avLst/>
          </a:prstGeom>
          <a:noFill/>
        </p:spPr>
        <p:txBody>
          <a:bodyPr wrap="square" rtlCol="0">
            <a:spAutoFit/>
          </a:bodyPr>
          <a:lstStyle/>
          <a:p>
            <a:pPr marL="457200" indent="-457200">
              <a:buFont typeface="Wingdings" panose="05000000000000000000" pitchFamily="2" charset="2"/>
              <a:buChar char="Ø"/>
            </a:pPr>
            <a:r>
              <a:rPr lang="en-ZA" sz="3200" dirty="0"/>
              <a:t>Phasing in process membership career development</a:t>
            </a:r>
          </a:p>
          <a:p>
            <a:pPr marL="457200" indent="-457200">
              <a:buFont typeface="Wingdings" panose="05000000000000000000" pitchFamily="2" charset="2"/>
              <a:buChar char="Ø"/>
            </a:pPr>
            <a:r>
              <a:rPr lang="en-ZA" sz="3200" dirty="0"/>
              <a:t>Recognition of Prior Learning for Designation</a:t>
            </a:r>
          </a:p>
          <a:p>
            <a:pPr marL="457200" indent="-457200">
              <a:buFont typeface="Wingdings" panose="05000000000000000000" pitchFamily="2" charset="2"/>
              <a:buChar char="Ø"/>
            </a:pPr>
            <a:r>
              <a:rPr lang="en-ZA" sz="3200" dirty="0"/>
              <a:t>Complete undergraduate qualifications with Accounting 3</a:t>
            </a:r>
          </a:p>
          <a:p>
            <a:pPr marL="457200" indent="-457200">
              <a:buFont typeface="Wingdings" panose="05000000000000000000" pitchFamily="2" charset="2"/>
              <a:buChar char="Ø"/>
            </a:pPr>
            <a:r>
              <a:rPr lang="en-ZA" sz="3200" dirty="0"/>
              <a:t>Recognition of Minimum Competency Levels of Tertiary Institutions (Seta accreditation</a:t>
            </a:r>
            <a:r>
              <a:rPr lang="en-ZA" sz="3200" dirty="0" smtClean="0"/>
              <a:t>)</a:t>
            </a:r>
          </a:p>
          <a:p>
            <a:pPr marL="457200" indent="-457200">
              <a:buFont typeface="Wingdings" panose="05000000000000000000" pitchFamily="2" charset="2"/>
              <a:buChar char="Ø"/>
            </a:pPr>
            <a:r>
              <a:rPr lang="en-ZA" sz="3200" dirty="0" smtClean="0"/>
              <a:t>Hand book capacitation specific to LG</a:t>
            </a:r>
            <a:endParaRPr lang="en-ZA" sz="3200" dirty="0"/>
          </a:p>
        </p:txBody>
      </p:sp>
      <p:sp>
        <p:nvSpPr>
          <p:cNvPr id="4" name="Slide Number Placeholder 3"/>
          <p:cNvSpPr>
            <a:spLocks noGrp="1"/>
          </p:cNvSpPr>
          <p:nvPr>
            <p:ph type="sldNum" sz="quarter" idx="12"/>
          </p:nvPr>
        </p:nvSpPr>
        <p:spPr/>
        <p:txBody>
          <a:bodyPr/>
          <a:lstStyle/>
          <a:p>
            <a:fld id="{67355891-2529-4D65-9E7F-914EA1694A7A}" type="slidenum">
              <a:rPr lang="en-ZA" smtClean="0"/>
              <a:t>9</a:t>
            </a:fld>
            <a:endParaRPr lang="en-ZA"/>
          </a:p>
        </p:txBody>
      </p:sp>
      <p:pic>
        <p:nvPicPr>
          <p:cNvPr id="7" name="Picture 6">
            <a:extLst>
              <a:ext uri="{FF2B5EF4-FFF2-40B4-BE49-F238E27FC236}">
                <a16:creationId xmlns:a16="http://schemas.microsoft.com/office/drawing/2014/main" id="{B0791389-A27E-456F-A4FD-0F3E32B0133C}"/>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7924800" y="285245"/>
            <a:ext cx="898425" cy="743524"/>
          </a:xfrm>
          <a:prstGeom prst="rect">
            <a:avLst/>
          </a:prstGeom>
        </p:spPr>
      </p:pic>
    </p:spTree>
    <p:extLst>
      <p:ext uri="{BB962C8B-B14F-4D97-AF65-F5344CB8AC3E}">
        <p14:creationId xmlns:p14="http://schemas.microsoft.com/office/powerpoint/2010/main" val="4162748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13934</TotalTime>
  <Words>906</Words>
  <Application>Microsoft Office PowerPoint</Application>
  <PresentationFormat>On-screen Show (4:3)</PresentationFormat>
  <Paragraphs>141</Paragraphs>
  <Slides>12</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Lato-Regular</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Erika Schamrel</cp:lastModifiedBy>
  <cp:revision>158</cp:revision>
  <cp:lastPrinted>2021-01-21T11:48:17Z</cp:lastPrinted>
  <dcterms:created xsi:type="dcterms:W3CDTF">2016-08-29T06:19:10Z</dcterms:created>
  <dcterms:modified xsi:type="dcterms:W3CDTF">2022-08-04T10:43:20Z</dcterms:modified>
</cp:coreProperties>
</file>