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2"/>
  </p:notesMasterIdLst>
  <p:handoutMasterIdLst>
    <p:handoutMasterId r:id="rId13"/>
  </p:handoutMasterIdLst>
  <p:sldIdLst>
    <p:sldId id="299" r:id="rId3"/>
    <p:sldId id="302" r:id="rId4"/>
    <p:sldId id="304" r:id="rId5"/>
    <p:sldId id="303" r:id="rId6"/>
    <p:sldId id="300" r:id="rId7"/>
    <p:sldId id="301" r:id="rId8"/>
    <p:sldId id="306" r:id="rId9"/>
    <p:sldId id="305" r:id="rId10"/>
    <p:sldId id="291" r:id="rId11"/>
  </p:sldIdLst>
  <p:sldSz cx="9144000" cy="6858000" type="screen4x3"/>
  <p:notesSz cx="68834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4" autoAdjust="0"/>
    <p:restoredTop sz="92560" autoAdjust="0"/>
  </p:normalViewPr>
  <p:slideViewPr>
    <p:cSldViewPr>
      <p:cViewPr varScale="1">
        <p:scale>
          <a:sx n="64" d="100"/>
          <a:sy n="64" d="100"/>
        </p:scale>
        <p:origin x="12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120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3DA27-6947-4086-934B-9B23063B136E}" type="datetimeFigureOut">
              <a:rPr lang="en-ZA" smtClean="0"/>
              <a:t>2021/09/21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75AC0-4287-49EC-B5F4-044466DC9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692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9257C481-866B-4468-AF6A-F357C5A12210}" type="datetimeFigureOut">
              <a:rPr lang="en-ZA" smtClean="0"/>
              <a:t>2021/09/21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7485341E-8DAB-42F5-AD0A-D8C5EDB0208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1023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9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6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2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73A80DC0-C4D1-E849-95F1-E29CDD0699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441108"/>
            <a:ext cx="9144000" cy="3430541"/>
          </a:xfrm>
          <a:prstGeom prst="rect">
            <a:avLst/>
          </a:prstGeom>
          <a:solidFill>
            <a:srgbClr val="0098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803230" y="3869215"/>
            <a:ext cx="7772400" cy="521992"/>
          </a:xfrm>
          <a:noFill/>
        </p:spPr>
        <p:txBody>
          <a:bodyPr>
            <a:normAutofit/>
          </a:bodyPr>
          <a:lstStyle>
            <a:lvl1pPr>
              <a:defRPr b="1"/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PRESENTATION TITLE</a:t>
            </a:r>
            <a:endParaRPr lang="en-US" sz="24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9030" y="4530328"/>
            <a:ext cx="7086600" cy="509277"/>
          </a:xfrm>
          <a:noFill/>
        </p:spPr>
        <p:txBody>
          <a:bodyPr anchor="ctr">
            <a:normAutofit/>
          </a:bodyPr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sz="1800" dirty="0" smtClean="0">
                <a:solidFill>
                  <a:schemeClr val="bg1"/>
                </a:solidFill>
                <a:latin typeface="Century Gothic"/>
                <a:cs typeface="Century Gothic"/>
              </a:rPr>
              <a:t>Directorate / Department Name | Date</a:t>
            </a:r>
            <a:endParaRPr lang="en-US" sz="1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 descr="CCT_Logo_Ext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9979"/>
            <a:ext cx="5257068" cy="2044416"/>
          </a:xfrm>
          <a:prstGeom prst="rect">
            <a:avLst/>
          </a:prstGeom>
        </p:spPr>
      </p:pic>
      <p:pic>
        <p:nvPicPr>
          <p:cNvPr id="9" name="Picture 8" descr="PO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540"/>
            <a:ext cx="8575630" cy="48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6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649"/>
            <a:ext cx="8229600" cy="46095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76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62" y="26"/>
            <a:ext cx="9144000" cy="6857999"/>
          </a:xfrm>
          <a:prstGeom prst="rect">
            <a:avLst/>
          </a:prstGeom>
          <a:solidFill>
            <a:srgbClr val="BAC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02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01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62" y="26"/>
            <a:ext cx="9144000" cy="6857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282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50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4"/>
            <a:ext cx="9144000" cy="6857999"/>
          </a:xfrm>
          <a:prstGeom prst="rect">
            <a:avLst/>
          </a:prstGeom>
          <a:solidFill>
            <a:srgbClr val="0493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82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1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2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4"/>
            <a:ext cx="9144000" cy="685799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731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6425"/>
            <a:ext cx="4038600" cy="44321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6425"/>
            <a:ext cx="4038600" cy="44321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95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929"/>
            <a:ext cx="4040188" cy="642093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5691"/>
            <a:ext cx="4040188" cy="376190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425929"/>
            <a:ext cx="4041775" cy="642093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065691"/>
            <a:ext cx="4041775" cy="376190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0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4"/>
            <a:ext cx="9144000" cy="6857999"/>
          </a:xfrm>
          <a:prstGeom prst="rect">
            <a:avLst/>
          </a:prstGeom>
          <a:solidFill>
            <a:srgbClr val="DC41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17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3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2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7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62" y="3427413"/>
            <a:ext cx="9144000" cy="3430612"/>
          </a:xfrm>
          <a:prstGeom prst="rect">
            <a:avLst/>
          </a:prstGeom>
          <a:solidFill>
            <a:srgbClr val="BAC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CCT_Logo_Ext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9979"/>
            <a:ext cx="5257068" cy="204441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914401" y="4162568"/>
            <a:ext cx="738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ZA" sz="24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Thank You</a:t>
            </a:r>
          </a:p>
        </p:txBody>
      </p:sp>
      <p:pic>
        <p:nvPicPr>
          <p:cNvPr id="1026" name="Picture 2" descr="C:\Users\cavenant\AppData\Local\Microsoft\Windows\Temporary Internet Files\Content.Outlook\NDPO0HNZ\POL_0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" y="5884864"/>
            <a:ext cx="8727744" cy="52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1066801" y="5133848"/>
            <a:ext cx="73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ZA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For queries contact (insert name.surname@capetown.gov.za)</a:t>
            </a:r>
            <a:endParaRPr lang="en-ZA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14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2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3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2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2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9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Future of Work - CIGFARO - 2021-09-21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5C10-BF0C-49D1-B473-7DEF64BEB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1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2649"/>
            <a:ext cx="8229600" cy="4595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9" y="5987814"/>
            <a:ext cx="1917627" cy="74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 defTabSz="457200"/>
            <a:fld id="{8406839F-D7A4-4E5D-B93D-768AD4D1DB36}" type="slidenum">
              <a:rPr lang="en-ZA" smtClean="0">
                <a:solidFill>
                  <a:prstClr val="black"/>
                </a:solidFill>
              </a:rPr>
              <a:pPr defTabSz="457200"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pPr defTabSz="457200"/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0DC0-C4D1-E849-95F1-E29CDD0699C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The Future of Work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CIGFARO – 21 September 2021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308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Working from Home sounded so glamourous …</a:t>
            </a:r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84951"/>
            <a:ext cx="7924799" cy="52831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2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9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32" y="200721"/>
            <a:ext cx="8664347" cy="649826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3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Working From Home - </a:t>
            </a:r>
            <a:r>
              <a:rPr lang="en-ZA" dirty="0" err="1" smtClean="0"/>
              <a:t>WfH</a:t>
            </a:r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" y="1367631"/>
            <a:ext cx="7734300" cy="4419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4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9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Is this the way we manage performance?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5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541"/>
            <a:ext cx="9144000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Manager Role – Motivating Staff …</a:t>
            </a:r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7109098" cy="4724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6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1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WfH</a:t>
            </a:r>
            <a:r>
              <a:rPr lang="en-ZA" dirty="0" smtClean="0"/>
              <a:t> – is this the Future of Work?</a:t>
            </a:r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84243"/>
            <a:ext cx="8229600" cy="438637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7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1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Future of Work – Some Considerations for </a:t>
            </a:r>
            <a:r>
              <a:rPr lang="en-ZA" dirty="0" err="1" smtClean="0"/>
              <a:t>WfH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43" y="1111247"/>
            <a:ext cx="4495800" cy="28127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Remote interviews </a:t>
            </a:r>
          </a:p>
          <a:p>
            <a:r>
              <a:rPr lang="en-ZA" dirty="0" smtClean="0"/>
              <a:t>Supporting documents for interviewee</a:t>
            </a:r>
          </a:p>
          <a:p>
            <a:r>
              <a:rPr lang="en-ZA" dirty="0" smtClean="0"/>
              <a:t>Bandwidth availability</a:t>
            </a:r>
          </a:p>
          <a:p>
            <a:r>
              <a:rPr lang="en-ZA" dirty="0" smtClean="0"/>
              <a:t>Psychometric Tests -  one venue/many venues</a:t>
            </a:r>
          </a:p>
          <a:p>
            <a:pPr marL="0" indent="0">
              <a:buNone/>
            </a:pPr>
            <a:r>
              <a:rPr lang="en-ZA" b="1" dirty="0" err="1" smtClean="0"/>
              <a:t>Onboarding</a:t>
            </a:r>
            <a:r>
              <a:rPr lang="en-ZA" b="1" dirty="0" smtClean="0"/>
              <a:t> new staff</a:t>
            </a:r>
          </a:p>
          <a:p>
            <a:r>
              <a:rPr lang="en-ZA" dirty="0" smtClean="0"/>
              <a:t>“In office”</a:t>
            </a:r>
          </a:p>
          <a:p>
            <a:r>
              <a:rPr lang="en-ZA" dirty="0" smtClean="0"/>
              <a:t>Sharing corporate culture</a:t>
            </a:r>
          </a:p>
          <a:p>
            <a:r>
              <a:rPr lang="en-ZA" dirty="0" smtClean="0"/>
              <a:t>Handing over computers / tools</a:t>
            </a:r>
          </a:p>
          <a:p>
            <a:r>
              <a:rPr lang="en-ZA" dirty="0" smtClean="0"/>
              <a:t>Training on tools used – online computer training? </a:t>
            </a:r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prstClr val="black"/>
                </a:solidFill>
              </a:rPr>
              <a:pPr/>
              <a:t>8</a:t>
            </a:fld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 smtClean="0">
                <a:solidFill>
                  <a:srgbClr val="9BBB59"/>
                </a:solidFill>
              </a:rPr>
              <a:t>Future of Work - CIGFARO - 2021-09-21</a:t>
            </a:r>
            <a:endParaRPr lang="en-GB" dirty="0">
              <a:solidFill>
                <a:srgbClr val="9BBB5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9" t="17034" r="22621" b="13745"/>
          <a:stretch/>
        </p:blipFill>
        <p:spPr>
          <a:xfrm>
            <a:off x="5052991" y="3487135"/>
            <a:ext cx="4014809" cy="3211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53000" y="1126054"/>
            <a:ext cx="411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500" b="1" dirty="0">
                <a:latin typeface="Century Gothic" panose="020B0502020202020204" pitchFamily="34" charset="0"/>
              </a:rPr>
              <a:t>Management of Cyber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500" dirty="0">
                <a:latin typeface="Century Gothic" panose="020B0502020202020204" pitchFamily="34" charset="0"/>
              </a:rPr>
              <a:t>Password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500" dirty="0">
                <a:latin typeface="Century Gothic" panose="020B0502020202020204" pitchFamily="34" charset="0"/>
              </a:rPr>
              <a:t>Virtual Private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500" dirty="0" err="1">
                <a:latin typeface="Century Gothic" panose="020B0502020202020204" pitchFamily="34" charset="0"/>
              </a:rPr>
              <a:t>POPIA</a:t>
            </a:r>
            <a:endParaRPr lang="en-ZA" sz="1500" dirty="0">
              <a:latin typeface="Century Gothic" panose="020B0502020202020204" pitchFamily="34" charset="0"/>
            </a:endParaRPr>
          </a:p>
          <a:p>
            <a:r>
              <a:rPr lang="en-ZA" sz="1500" b="1" dirty="0">
                <a:latin typeface="Century Gothic" panose="020B0502020202020204" pitchFamily="34" charset="0"/>
              </a:rPr>
              <a:t>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500" dirty="0" smtClean="0">
                <a:latin typeface="Century Gothic" panose="020B0502020202020204" pitchFamily="34" charset="0"/>
              </a:rPr>
              <a:t>Outputs </a:t>
            </a:r>
            <a:r>
              <a:rPr lang="en-ZA" sz="1500" dirty="0">
                <a:latin typeface="Century Gothic" panose="020B0502020202020204" pitchFamily="34" charset="0"/>
              </a:rPr>
              <a:t>and outcomes, milestone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500" dirty="0">
                <a:latin typeface="Century Gothic" panose="020B0502020202020204" pitchFamily="34" charset="0"/>
              </a:rPr>
              <a:t>Time management</a:t>
            </a:r>
          </a:p>
          <a:p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176191" y="4008145"/>
            <a:ext cx="4876800" cy="21698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ZA" sz="1500" b="1" dirty="0" smtClean="0">
                <a:latin typeface="Century Gothic" panose="020B0502020202020204" pitchFamily="34" charset="0"/>
              </a:rPr>
              <a:t>New Opportunities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1500" dirty="0" smtClean="0">
                <a:latin typeface="Century Gothic" panose="020B0502020202020204" pitchFamily="34" charset="0"/>
              </a:rPr>
              <a:t>Gig Economy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1500" dirty="0" smtClean="0">
                <a:latin typeface="Century Gothic" panose="020B0502020202020204" pitchFamily="34" charset="0"/>
              </a:rPr>
              <a:t>Overseas training (time differences)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1500" dirty="0" smtClean="0">
                <a:latin typeface="Century Gothic" panose="020B0502020202020204" pitchFamily="34" charset="0"/>
              </a:rPr>
              <a:t>Reduce/reconfigure workplaces to “hot desks”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1500" dirty="0" smtClean="0">
                <a:latin typeface="Century Gothic" panose="020B0502020202020204" pitchFamily="34" charset="0"/>
              </a:rPr>
              <a:t>Reduction in sick leave</a:t>
            </a:r>
          </a:p>
          <a:p>
            <a:r>
              <a:rPr lang="en-ZA" sz="1500" b="1" dirty="0" smtClean="0">
                <a:latin typeface="Century Gothic" panose="020B0502020202020204" pitchFamily="34" charset="0"/>
              </a:rPr>
              <a:t>New Challenges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1500" dirty="0">
                <a:latin typeface="Century Gothic" panose="020B0502020202020204" pitchFamily="34" charset="0"/>
              </a:rPr>
              <a:t>Distance from work (for </a:t>
            </a:r>
            <a:r>
              <a:rPr lang="en-ZA" sz="1500" dirty="0" err="1">
                <a:latin typeface="Century Gothic" panose="020B0502020202020204" pitchFamily="34" charset="0"/>
              </a:rPr>
              <a:t>F2F</a:t>
            </a:r>
            <a:r>
              <a:rPr lang="en-ZA" sz="1500" dirty="0">
                <a:latin typeface="Century Gothic" panose="020B0502020202020204" pitchFamily="34" charset="0"/>
              </a:rPr>
              <a:t> meetings</a:t>
            </a:r>
            <a:r>
              <a:rPr lang="en-ZA" sz="1500" dirty="0" smtClean="0">
                <a:latin typeface="Century Gothic" panose="020B0502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1500" dirty="0" smtClean="0">
                <a:latin typeface="Century Gothic" panose="020B0502020202020204" pitchFamily="34" charset="0"/>
              </a:rPr>
              <a:t>“Home office provision”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ZA" sz="1500" dirty="0" smtClean="0">
                <a:latin typeface="Century Gothic" panose="020B0502020202020204" pitchFamily="34" charset="0"/>
              </a:rPr>
              <a:t>Different Abilities </a:t>
            </a:r>
          </a:p>
        </p:txBody>
      </p:sp>
    </p:spTree>
    <p:extLst>
      <p:ext uri="{BB962C8B-B14F-4D97-AF65-F5344CB8AC3E}">
        <p14:creationId xmlns:p14="http://schemas.microsoft.com/office/powerpoint/2010/main" val="100254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0"/>
            <a:ext cx="9144000" cy="4040141"/>
          </a:xfrm>
          <a:prstGeom prst="rect">
            <a:avLst/>
          </a:prstGeom>
          <a:solidFill>
            <a:srgbClr val="0098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O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00540"/>
            <a:ext cx="8915400" cy="4824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4191000"/>
            <a:ext cx="8839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Thank You</a:t>
            </a:r>
          </a:p>
          <a:p>
            <a:pPr algn="ctr">
              <a:lnSpc>
                <a:spcPct val="200000"/>
              </a:lnSpc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For Queries contact: Louise.Muller@capetown.gov.za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0"/>
            <a:ext cx="4114799" cy="14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5C10-BF0C-49D1-B473-7DEF64BEBB32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Future of Work - CIGFARO - 2021-09-21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8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BDIVSIONS - CORP DATA 1706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12523</TotalTime>
  <Words>219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Office Theme</vt:lpstr>
      <vt:lpstr>SUBDIVSIONS - CORP DATA 17062014</vt:lpstr>
      <vt:lpstr>The Future of Work</vt:lpstr>
      <vt:lpstr>Working from Home sounded so glamourous …</vt:lpstr>
      <vt:lpstr>PowerPoint Presentation</vt:lpstr>
      <vt:lpstr>Working From Home - WfH</vt:lpstr>
      <vt:lpstr>Is this the way we manage performance? </vt:lpstr>
      <vt:lpstr>Manager Role – Motivating Staff …</vt:lpstr>
      <vt:lpstr>WfH – is this the Future of Work?</vt:lpstr>
      <vt:lpstr>Future of Work – Some Considerations for WfH</vt:lpstr>
      <vt:lpstr>PowerPoint Presentation</vt:lpstr>
    </vt:vector>
  </TitlesOfParts>
  <Company>City of Cape Town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Donae Samuels</dc:creator>
  <cp:lastModifiedBy>Louise Muller</cp:lastModifiedBy>
  <cp:revision>177</cp:revision>
  <cp:lastPrinted>2021-09-20T11:08:08Z</cp:lastPrinted>
  <dcterms:created xsi:type="dcterms:W3CDTF">2018-03-08T13:18:12Z</dcterms:created>
  <dcterms:modified xsi:type="dcterms:W3CDTF">2021-09-21T07:37:09Z</dcterms:modified>
</cp:coreProperties>
</file>