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5" r:id="rId1"/>
    <p:sldMasterId id="2147484006" r:id="rId2"/>
  </p:sldMasterIdLst>
  <p:notesMasterIdLst>
    <p:notesMasterId r:id="rId25"/>
  </p:notesMasterIdLst>
  <p:handoutMasterIdLst>
    <p:handoutMasterId r:id="rId26"/>
  </p:handoutMasterIdLst>
  <p:sldIdLst>
    <p:sldId id="501" r:id="rId3"/>
    <p:sldId id="8027" r:id="rId4"/>
    <p:sldId id="1057" r:id="rId5"/>
    <p:sldId id="8028" r:id="rId6"/>
    <p:sldId id="8005" r:id="rId7"/>
    <p:sldId id="1059" r:id="rId8"/>
    <p:sldId id="8023" r:id="rId9"/>
    <p:sldId id="8024" r:id="rId10"/>
    <p:sldId id="8006" r:id="rId11"/>
    <p:sldId id="943" r:id="rId12"/>
    <p:sldId id="8032" r:id="rId13"/>
    <p:sldId id="1058" r:id="rId14"/>
    <p:sldId id="1062" r:id="rId15"/>
    <p:sldId id="1061" r:id="rId16"/>
    <p:sldId id="8025" r:id="rId17"/>
    <p:sldId id="8029" r:id="rId18"/>
    <p:sldId id="8033" r:id="rId19"/>
    <p:sldId id="8036" r:id="rId20"/>
    <p:sldId id="8035" r:id="rId21"/>
    <p:sldId id="8031" r:id="rId22"/>
    <p:sldId id="8034" r:id="rId23"/>
    <p:sldId id="8030" r:id="rId2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mebi Ubogu" initials="DU" lastIdx="1" clrIdx="0"/>
  <p:cmAuthor id="2" name="Kgomotso Baloyi" initials="KB" lastIdx="2" clrIdx="1">
    <p:extLst>
      <p:ext uri="{19B8F6BF-5375-455C-9EA6-DF929625EA0E}">
        <p15:presenceInfo xmlns:p15="http://schemas.microsoft.com/office/powerpoint/2012/main" userId="S-1-5-21-1875354701-1785178695-996302570-2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75"/>
    <a:srgbClr val="B90400"/>
    <a:srgbClr val="680000"/>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95" autoAdjust="0"/>
    <p:restoredTop sz="91495" autoAdjust="0"/>
  </p:normalViewPr>
  <p:slideViewPr>
    <p:cSldViewPr>
      <p:cViewPr varScale="1">
        <p:scale>
          <a:sx n="82" d="100"/>
          <a:sy n="82" d="100"/>
        </p:scale>
        <p:origin x="160" y="11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2446" tIns="46223" rIns="92446" bIns="46223" rtlCol="0"/>
          <a:lstStyle>
            <a:lvl1pPr algn="r">
              <a:defRPr sz="1200"/>
            </a:lvl1pPr>
          </a:lstStyle>
          <a:p>
            <a:fld id="{4F81BFAA-1733-47E6-B58E-60DEAADFF3A4}" type="datetimeFigureOut">
              <a:rPr lang="en-US" smtClean="0"/>
              <a:pPr/>
              <a:t>9/19/21</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2446" tIns="46223" rIns="92446" bIns="46223" rtlCol="0" anchor="b"/>
          <a:lstStyle>
            <a:lvl1pPr algn="r">
              <a:defRPr sz="1200"/>
            </a:lvl1pPr>
          </a:lstStyle>
          <a:p>
            <a:fld id="{1E564763-AAC7-41D1-8F4C-3FEB595599E8}" type="slidenum">
              <a:rPr lang="en-US" smtClean="0"/>
              <a:pPr/>
              <a:t>‹#›</a:t>
            </a:fld>
            <a:endParaRPr lang="en-US"/>
          </a:p>
        </p:txBody>
      </p:sp>
    </p:spTree>
    <p:extLst>
      <p:ext uri="{BB962C8B-B14F-4D97-AF65-F5344CB8AC3E}">
        <p14:creationId xmlns:p14="http://schemas.microsoft.com/office/powerpoint/2010/main" val="9878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52017" y="0"/>
            <a:ext cx="2945659" cy="496332"/>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1"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52017" y="9430306"/>
            <a:ext cx="2945659" cy="496332"/>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a:defRPr sz="1200"/>
            </a:lvl1pPr>
          </a:lstStyle>
          <a:p>
            <a:pPr>
              <a:defRPr/>
            </a:pPr>
            <a:fld id="{F941B02D-F221-4A49-A659-25B23873983E}" type="slidenum">
              <a:rPr lang="en-US"/>
              <a:pPr>
                <a:defRPr/>
              </a:pPr>
              <a:t>‹#›</a:t>
            </a:fld>
            <a:endParaRPr lang="en-US"/>
          </a:p>
        </p:txBody>
      </p:sp>
    </p:spTree>
    <p:extLst>
      <p:ext uri="{BB962C8B-B14F-4D97-AF65-F5344CB8AC3E}">
        <p14:creationId xmlns:p14="http://schemas.microsoft.com/office/powerpoint/2010/main" val="2853784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1187450" y="2420938"/>
            <a:ext cx="7772400" cy="1223962"/>
          </a:xfrm>
          <a:noFill/>
        </p:spPr>
        <p:txBody>
          <a:bodyPr/>
          <a:lstStyle>
            <a:lvl1pPr>
              <a:defRPr smtClean="0">
                <a:latin typeface="Arial Bold" pitchFamily="1" charset="0"/>
                <a:ea typeface="Osaka" pitchFamily="1" charset="-128"/>
              </a:defRPr>
            </a:lvl1pPr>
          </a:lstStyle>
          <a:p>
            <a:pPr lvl="0"/>
            <a:r>
              <a:rPr lang="en-US" noProof="0"/>
              <a:t>Click to edit Master title style</a:t>
            </a:r>
          </a:p>
        </p:txBody>
      </p:sp>
      <p:sp>
        <p:nvSpPr>
          <p:cNvPr id="52229" name="Rectangle 3"/>
          <p:cNvSpPr>
            <a:spLocks noGrp="1" noChangeArrowheads="1"/>
          </p:cNvSpPr>
          <p:nvPr>
            <p:ph type="subTitle" idx="1"/>
          </p:nvPr>
        </p:nvSpPr>
        <p:spPr>
          <a:xfrm>
            <a:off x="2555875" y="3716338"/>
            <a:ext cx="6400800" cy="793750"/>
          </a:xfrm>
        </p:spPr>
        <p:txBody>
          <a:bodyPr/>
          <a:lstStyle>
            <a:lvl1pPr marL="0" indent="0" algn="ctr">
              <a:buFontTx/>
              <a:buNone/>
              <a:defRPr b="1" i="1" smtClean="0">
                <a:latin typeface="Arial" charset="0"/>
                <a:ea typeface="Osaka" pitchFamily="1" charset="-128"/>
              </a:defRPr>
            </a:lvl1pPr>
          </a:lstStyle>
          <a:p>
            <a:pPr lvl="0"/>
            <a:r>
              <a:rPr lang="en-US" noProof="0"/>
              <a:t>SUB HEADING HERE</a:t>
            </a:r>
          </a:p>
        </p:txBody>
      </p:sp>
      <p:sp>
        <p:nvSpPr>
          <p:cNvPr id="4" name="Date Placeholder 3"/>
          <p:cNvSpPr>
            <a:spLocks noGrp="1"/>
          </p:cNvSpPr>
          <p:nvPr>
            <p:ph type="dt" sz="half" idx="10"/>
          </p:nvPr>
        </p:nvSpPr>
        <p:spPr>
          <a:xfrm>
            <a:off x="3995738" y="6092825"/>
            <a:ext cx="2133600" cy="476250"/>
          </a:xfr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6732588" y="6092825"/>
            <a:ext cx="2133600" cy="476250"/>
          </a:xfrm>
        </p:spPr>
        <p:txBody>
          <a:bodyPr/>
          <a:lstStyle>
            <a:lvl1pPr>
              <a:defRPr/>
            </a:lvl1pPr>
          </a:lstStyle>
          <a:p>
            <a:fld id="{AE93E7CF-2C1E-41F2-8DF4-D55774D05254}" type="slidenum">
              <a:rPr lang="en-US" altLang="en-US"/>
              <a:pPr/>
              <a:t>‹#›</a:t>
            </a:fld>
            <a:endParaRPr lang="en-US" altLang="en-US" sz="1400" b="0">
              <a:solidFill>
                <a:srgbClr val="000000"/>
              </a:solidFill>
              <a:latin typeface="Arial" panose="020B0604020202020204" pitchFamily="34" charset="0"/>
            </a:endParaRPr>
          </a:p>
        </p:txBody>
      </p:sp>
      <p:sp>
        <p:nvSpPr>
          <p:cNvPr id="6" name="Rectangle 15"/>
          <p:cNvSpPr>
            <a:spLocks noGrp="1" noChangeArrowheads="1"/>
          </p:cNvSpPr>
          <p:nvPr>
            <p:ph type="ftr" sz="quarter" idx="12"/>
          </p:nvPr>
        </p:nvSpPr>
        <p:spPr bwMode="auto">
          <a:xfrm>
            <a:off x="2555875" y="4652963"/>
            <a:ext cx="6588125" cy="288925"/>
          </a:xfrm>
          <a:prstGeom prst="rect">
            <a:avLst/>
          </a:prstGeom>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ＭＳ Ｐゴシック" pitchFamily="1" charset="-128"/>
              </a:defRPr>
            </a:lvl1pPr>
          </a:lstStyle>
          <a:p>
            <a:pPr>
              <a:defRPr/>
            </a:pPr>
            <a:endParaRPr lang="en-US"/>
          </a:p>
        </p:txBody>
      </p:sp>
    </p:spTree>
    <p:extLst>
      <p:ext uri="{BB962C8B-B14F-4D97-AF65-F5344CB8AC3E}">
        <p14:creationId xmlns:p14="http://schemas.microsoft.com/office/powerpoint/2010/main" val="294308433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26445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10394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11268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7636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descr="Picture3"/>
          <p:cNvSpPr>
            <a:spLocks noChangeArrowheads="1"/>
          </p:cNvSpPr>
          <p:nvPr/>
        </p:nvSpPr>
        <p:spPr bwMode="auto">
          <a:xfrm>
            <a:off x="323850" y="5949950"/>
            <a:ext cx="1895475" cy="7826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FontTx/>
              <a:buChar char="•"/>
              <a:defRPr/>
            </a:pPr>
            <a:endParaRPr lang="en-US" altLang="en-US" sz="3200">
              <a:solidFill>
                <a:srgbClr val="000000"/>
              </a:solidFill>
              <a:ea typeface="Osaka" charset="0"/>
              <a:cs typeface="Osaka"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97F06E07-7EF9-4AF6-A17D-7FCA0CAC00DC}" type="slidenum">
              <a:rPr lang="en-US" altLang="en-US"/>
              <a:pPr/>
              <a:t>‹#›</a:t>
            </a:fld>
            <a:endParaRPr lang="en-US" altLang="en-US"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60500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8486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0" y="0"/>
            <a:ext cx="9144000" cy="1198010"/>
          </a:xfrm>
          <a:prstGeom prst="rect">
            <a:avLst/>
          </a:prstGeom>
        </p:spPr>
      </p:pic>
      <p:sp>
        <p:nvSpPr>
          <p:cNvPr id="2" name="Title 1"/>
          <p:cNvSpPr>
            <a:spLocks noGrp="1"/>
          </p:cNvSpPr>
          <p:nvPr>
            <p:ph type="title" hasCustomPrompt="1"/>
          </p:nvPr>
        </p:nvSpPr>
        <p:spPr>
          <a:xfrm>
            <a:off x="155275" y="138024"/>
            <a:ext cx="7151299"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155275" y="1223888"/>
            <a:ext cx="8807570" cy="50292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8532439" y="747681"/>
            <a:ext cx="501573" cy="365125"/>
          </a:xfrm>
        </p:spPr>
        <p:txBody>
          <a:bodyPr/>
          <a:lstStyle>
            <a:lvl1pPr>
              <a:defRPr sz="1400" b="1">
                <a:solidFill>
                  <a:srgbClr val="FF7575"/>
                </a:solidFill>
                <a:latin typeface="Arial Black" panose="020B0A04020102020204" pitchFamily="34" charset="0"/>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423344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53499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13777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85106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7506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0526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descr="Picture1"/>
          <p:cNvSpPr>
            <a:spLocks noGrp="1" noChangeArrowheads="1"/>
          </p:cNvSpPr>
          <p:nvPr>
            <p:ph type="title"/>
          </p:nvPr>
        </p:nvSpPr>
        <p:spPr bwMode="auto">
          <a:xfrm>
            <a:off x="0" y="0"/>
            <a:ext cx="91440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p:cNvSpPr>
            <a:spLocks noGrp="1"/>
          </p:cNvSpPr>
          <p:nvPr>
            <p:ph type="dt" sz="half" idx="2"/>
          </p:nvPr>
        </p:nvSpPr>
        <p:spPr bwMode="auto">
          <a:xfrm>
            <a:off x="3563938" y="60928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Osaka" pitchFamily="1" charset="-128"/>
              </a:defRPr>
            </a:lvl1pPr>
          </a:lstStyle>
          <a:p>
            <a:pPr>
              <a:defRPr/>
            </a:pPr>
            <a:endParaRPr lang="en-US"/>
          </a:p>
        </p:txBody>
      </p:sp>
      <p:sp>
        <p:nvSpPr>
          <p:cNvPr id="11" name="Slide Number Placeholder 5"/>
          <p:cNvSpPr>
            <a:spLocks noGrp="1"/>
          </p:cNvSpPr>
          <p:nvPr>
            <p:ph type="sldNum" sz="quarter" idx="4"/>
          </p:nvPr>
        </p:nvSpPr>
        <p:spPr bwMode="auto">
          <a:xfrm>
            <a:off x="7019925" y="60928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defRPr>
            </a:lvl1pPr>
          </a:lstStyle>
          <a:p>
            <a:fld id="{4640530C-C260-4BAF-91DB-4E7D94D6E43F}" type="slidenum">
              <a:rPr lang="en-US" altLang="en-US" smtClean="0">
                <a:ea typeface="ＭＳ Ｐゴシック" panose="020B0600070205080204" pitchFamily="34" charset="-128"/>
              </a:rPr>
              <a:pPr/>
              <a:t>‹#›</a:t>
            </a:fld>
            <a:endParaRPr lang="en-US" altLang="en-US" sz="1400" b="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0275020"/>
      </p:ext>
    </p:extLst>
  </p:cSld>
  <p:clrMap bg1="lt1" tx1="dk1" bg2="lt2" tx2="dk2" accent1="accent1" accent2="accent2" accent3="accent3" accent4="accent4" accent5="accent5" accent6="accent6" hlink="hlink" folHlink="folHlink"/>
  <p:sldLayoutIdLst>
    <p:sldLayoutId id="2147483826" r:id="rId1"/>
    <p:sldLayoutId id="2147483827" r:id="rId2"/>
  </p:sldLayoutIdLst>
  <p:hf hdr="0" ftr="0" dt="0"/>
  <p:txStyles>
    <p:titleStyle>
      <a:lvl1pPr algn="l" rtl="0" eaLnBrk="0" fontAlgn="base" hangingPunct="0">
        <a:spcBef>
          <a:spcPct val="0"/>
        </a:spcBef>
        <a:spcAft>
          <a:spcPct val="0"/>
        </a:spcAft>
        <a:defRPr sz="4000">
          <a:solidFill>
            <a:schemeClr val="bg1"/>
          </a:solidFill>
          <a:latin typeface="Arial" charset="0"/>
          <a:ea typeface="+mj-ea"/>
          <a:cs typeface="+mj-cs"/>
        </a:defRPr>
      </a:lvl1pPr>
      <a:lvl2pPr algn="l" rtl="0" eaLnBrk="0" fontAlgn="base" hangingPunct="0">
        <a:spcBef>
          <a:spcPct val="0"/>
        </a:spcBef>
        <a:spcAft>
          <a:spcPct val="0"/>
        </a:spcAft>
        <a:defRPr sz="4000">
          <a:solidFill>
            <a:schemeClr val="bg1"/>
          </a:solidFill>
          <a:latin typeface="Arial" charset="0"/>
          <a:ea typeface="Osaka" pitchFamily="1" charset="-128"/>
        </a:defRPr>
      </a:lvl2pPr>
      <a:lvl3pPr algn="l" rtl="0" eaLnBrk="0" fontAlgn="base" hangingPunct="0">
        <a:spcBef>
          <a:spcPct val="0"/>
        </a:spcBef>
        <a:spcAft>
          <a:spcPct val="0"/>
        </a:spcAft>
        <a:defRPr sz="4000">
          <a:solidFill>
            <a:schemeClr val="bg1"/>
          </a:solidFill>
          <a:latin typeface="Arial" charset="0"/>
          <a:ea typeface="Osaka" pitchFamily="1" charset="-128"/>
        </a:defRPr>
      </a:lvl3pPr>
      <a:lvl4pPr algn="l" rtl="0" eaLnBrk="0" fontAlgn="base" hangingPunct="0">
        <a:spcBef>
          <a:spcPct val="0"/>
        </a:spcBef>
        <a:spcAft>
          <a:spcPct val="0"/>
        </a:spcAft>
        <a:defRPr sz="4000">
          <a:solidFill>
            <a:schemeClr val="bg1"/>
          </a:solidFill>
          <a:latin typeface="Arial" charset="0"/>
          <a:ea typeface="Osaka" pitchFamily="1" charset="-128"/>
        </a:defRPr>
      </a:lvl4pPr>
      <a:lvl5pPr algn="l" rtl="0" eaLnBrk="0" fontAlgn="base" hangingPunct="0">
        <a:spcBef>
          <a:spcPct val="0"/>
        </a:spcBef>
        <a:spcAft>
          <a:spcPct val="0"/>
        </a:spcAft>
        <a:defRPr sz="4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416706638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2715" y="0"/>
            <a:ext cx="9138570" cy="6857999"/>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1051560" y="1499616"/>
            <a:ext cx="6949440" cy="1627632"/>
          </a:xfrm>
        </p:spPr>
        <p:txBody>
          <a:bodyPr anchor="ctr">
            <a:normAutofit fontScale="90000"/>
          </a:bodyPr>
          <a:lstStyle/>
          <a:p>
            <a:pPr algn="r"/>
            <a:r>
              <a:rPr lang="en-ZA" altLang="en-US" sz="3600" b="1" dirty="0">
                <a:latin typeface="Arial Bold" panose="020B0704020202020204" pitchFamily="34" charset="0"/>
                <a:ea typeface="Osaka"/>
                <a:cs typeface="Osaka"/>
              </a:rPr>
              <a:t>Why have we failed to do what the Constitution and MFMA expected us to do?</a:t>
            </a:r>
            <a:endParaRPr lang="en-ZA" sz="3600" b="1" cap="all" dirty="0">
              <a:solidFill>
                <a:schemeClr val="bg1"/>
              </a:solidFill>
              <a:latin typeface="Calibri" panose="020F0502020204030204" pitchFamily="34" charset="0"/>
            </a:endParaRPr>
          </a:p>
        </p:txBody>
      </p:sp>
      <p:sp>
        <p:nvSpPr>
          <p:cNvPr id="3" name="Subtitle 2">
            <a:extLst>
              <a:ext uri="{FF2B5EF4-FFF2-40B4-BE49-F238E27FC236}">
                <a16:creationId xmlns:a16="http://schemas.microsoft.com/office/drawing/2014/main" id="{8837A802-0DEE-FB4F-B8DF-A43CBFBF0574}"/>
              </a:ext>
            </a:extLst>
          </p:cNvPr>
          <p:cNvSpPr>
            <a:spLocks noGrp="1"/>
          </p:cNvSpPr>
          <p:nvPr>
            <p:ph type="subTitle" idx="1"/>
          </p:nvPr>
        </p:nvSpPr>
        <p:spPr>
          <a:xfrm>
            <a:off x="1051560" y="3017520"/>
            <a:ext cx="6949440" cy="1627632"/>
          </a:xfrm>
        </p:spPr>
        <p:txBody>
          <a:bodyPr anchor="ctr">
            <a:normAutofit lnSpcReduction="10000"/>
          </a:bodyPr>
          <a:lstStyle/>
          <a:p>
            <a:pPr algn="r" eaLnBrk="1" hangingPunct="1">
              <a:defRPr/>
            </a:pPr>
            <a:r>
              <a:rPr lang="en-US" altLang="en-US" i="0" dirty="0">
                <a:solidFill>
                  <a:srgbClr val="FFFFFF"/>
                </a:solidFill>
                <a:latin typeface="Arial Bold" panose="020B0704020202020204" pitchFamily="34" charset="0"/>
                <a:ea typeface="Osaka"/>
                <a:cs typeface="Osaka"/>
              </a:rPr>
              <a:t>CIGFARO Conference 2021</a:t>
            </a:r>
          </a:p>
          <a:p>
            <a:pPr algn="r" eaLnBrk="1" hangingPunct="1">
              <a:defRPr/>
            </a:pPr>
            <a:r>
              <a:rPr lang="en-US" altLang="en-US" i="0" dirty="0">
                <a:solidFill>
                  <a:srgbClr val="FFFFFF"/>
                </a:solidFill>
                <a:latin typeface="Arial Bold" panose="020B0704020202020204" pitchFamily="34" charset="0"/>
                <a:ea typeface="Osaka"/>
                <a:cs typeface="Osaka"/>
              </a:rPr>
              <a:t>Ismail Momoniat, National Treasury</a:t>
            </a:r>
          </a:p>
        </p:txBody>
      </p:sp>
    </p:spTree>
    <p:extLst>
      <p:ext uri="{BB962C8B-B14F-4D97-AF65-F5344CB8AC3E}">
        <p14:creationId xmlns:p14="http://schemas.microsoft.com/office/powerpoint/2010/main" val="389518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2320" cy="1229188"/>
          </a:xfrm>
        </p:spPr>
        <p:txBody>
          <a:bodyPr>
            <a:normAutofit fontScale="90000"/>
          </a:bodyPr>
          <a:lstStyle/>
          <a:p>
            <a:r>
              <a:rPr lang="en-ZA" sz="2800" cap="none" dirty="0">
                <a:latin typeface="Arial" panose="020B0604020202020204" pitchFamily="34" charset="0"/>
                <a:cs typeface="Arial" panose="020B0604020202020204" pitchFamily="34" charset="0"/>
              </a:rPr>
              <a:t>SLIDE FROM TREASURY COLLEAGUES:</a:t>
            </a:r>
            <a:br>
              <a:rPr lang="en-ZA" sz="2800" cap="none" dirty="0">
                <a:latin typeface="Arial" panose="020B0604020202020204" pitchFamily="34" charset="0"/>
                <a:cs typeface="Arial" panose="020B0604020202020204" pitchFamily="34" charset="0"/>
              </a:rPr>
            </a:br>
            <a:r>
              <a:rPr lang="en-ZA" sz="2800" cap="none" dirty="0">
                <a:latin typeface="Arial" panose="020B0604020202020204" pitchFamily="34" charset="0"/>
                <a:cs typeface="Arial" panose="020B0604020202020204" pitchFamily="34" charset="0"/>
              </a:rPr>
              <a:t>Electricity (ESKOM) and Water (Water Boards &amp; WTE) Outstanding Debt </a:t>
            </a:r>
          </a:p>
        </p:txBody>
      </p:sp>
      <p:graphicFrame>
        <p:nvGraphicFramePr>
          <p:cNvPr id="5" name="Content Placeholder 5"/>
          <p:cNvGraphicFramePr>
            <a:graphicFrameLocks noGrp="1"/>
          </p:cNvGraphicFramePr>
          <p:nvPr>
            <p:ph idx="1"/>
          </p:nvPr>
        </p:nvGraphicFramePr>
        <p:xfrm>
          <a:off x="0" y="1292324"/>
          <a:ext cx="4644008" cy="2713533"/>
        </p:xfrm>
        <a:graphic>
          <a:graphicData uri="http://schemas.openxmlformats.org/presentationml/2006/ole">
            <mc:AlternateContent xmlns:mc="http://schemas.openxmlformats.org/markup-compatibility/2006">
              <mc:Choice xmlns:v="urn:schemas-microsoft-com:vml" Requires="v">
                <p:oleObj spid="_x0000_s4454" name="Chart" r:id="rId3" imgW="8870449" imgH="4676037" progId="Excel.Chart.8">
                  <p:embed/>
                </p:oleObj>
              </mc:Choice>
              <mc:Fallback>
                <p:oleObj name="Chart" r:id="rId3" imgW="8870449" imgH="4676037" progId="Excel.Chart.8">
                  <p:embed/>
                  <p:pic>
                    <p:nvPicPr>
                      <p:cNvPr id="5" name="Content Placeholder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2324"/>
                        <a:ext cx="4644008" cy="2713533"/>
                      </a:xfrm>
                      <a:prstGeom prst="rect">
                        <a:avLst/>
                      </a:prstGeom>
                      <a:noFill/>
                      <a:ln>
                        <a:noFill/>
                      </a:ln>
                    </p:spPr>
                  </p:pic>
                </p:oleObj>
              </mc:Fallback>
            </mc:AlternateContent>
          </a:graphicData>
        </a:graphic>
      </p:graphicFrame>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292324"/>
            <a:ext cx="4171082" cy="271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stretch>
            <a:fillRect/>
          </a:stretch>
        </p:blipFill>
        <p:spPr>
          <a:xfrm>
            <a:off x="0" y="4005857"/>
            <a:ext cx="4644008" cy="2786404"/>
          </a:xfrm>
          <a:prstGeom prst="rect">
            <a:avLst/>
          </a:prstGeom>
        </p:spPr>
      </p:pic>
      <p:sp>
        <p:nvSpPr>
          <p:cNvPr id="8" name="Rectangle 7"/>
          <p:cNvSpPr/>
          <p:nvPr/>
        </p:nvSpPr>
        <p:spPr>
          <a:xfrm>
            <a:off x="5004048" y="1353312"/>
            <a:ext cx="1008112" cy="20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0" i="0" u="none" strike="noStrike" kern="1200" cap="none" spc="0" normalizeH="0" baseline="0" noProof="0" dirty="0">
                <a:ln>
                  <a:noFill/>
                </a:ln>
                <a:solidFill>
                  <a:srgbClr val="4472C4"/>
                </a:solidFill>
                <a:effectLst/>
                <a:uLnTx/>
                <a:uFillTx/>
                <a:latin typeface="Calibri" panose="020F0502020204030204"/>
                <a:ea typeface="+mn-ea"/>
                <a:cs typeface="+mn-cs"/>
              </a:rPr>
              <a:t>Eskom </a:t>
            </a:r>
          </a:p>
        </p:txBody>
      </p:sp>
      <p:sp>
        <p:nvSpPr>
          <p:cNvPr id="11" name="Content Placeholder 2"/>
          <p:cNvSpPr txBox="1">
            <a:spLocks/>
          </p:cNvSpPr>
          <p:nvPr/>
        </p:nvSpPr>
        <p:spPr>
          <a:xfrm>
            <a:off x="4644008" y="4185374"/>
            <a:ext cx="4499992" cy="2411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S71 report, March 2020 - Organs of State debt – R14.8bn</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S41 report, March 2020 - Eskom debt owed by municipalities – R26.8bn, S71 report, March 2020 – R21.6bn</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S71 report, March 2020 – Water debt R9.4bn </a:t>
            </a:r>
          </a:p>
          <a:p>
            <a:pPr marL="1371600" marR="0" lvl="3"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283224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0C21-8981-B14A-A596-F06F438C71F2}"/>
              </a:ext>
            </a:extLst>
          </p:cNvPr>
          <p:cNvSpPr>
            <a:spLocks noGrp="1"/>
          </p:cNvSpPr>
          <p:nvPr>
            <p:ph type="title"/>
          </p:nvPr>
        </p:nvSpPr>
        <p:spPr>
          <a:xfrm>
            <a:off x="0" y="138024"/>
            <a:ext cx="7812359" cy="974782"/>
          </a:xfrm>
        </p:spPr>
        <p:txBody>
          <a:bodyPr>
            <a:normAutofit/>
          </a:bodyPr>
          <a:lstStyle/>
          <a:p>
            <a:r>
              <a:rPr lang="en-US" dirty="0"/>
              <a:t>previous 6 NT SLIDES ALL SAY WE AS FINANCIAL OFFICIALS ARE FAILING</a:t>
            </a:r>
          </a:p>
        </p:txBody>
      </p:sp>
      <p:sp>
        <p:nvSpPr>
          <p:cNvPr id="3" name="Content Placeholder 2">
            <a:extLst>
              <a:ext uri="{FF2B5EF4-FFF2-40B4-BE49-F238E27FC236}">
                <a16:creationId xmlns:a16="http://schemas.microsoft.com/office/drawing/2014/main" id="{C4366E7F-E909-0E4B-9E39-0BCAFECD7173}"/>
              </a:ext>
            </a:extLst>
          </p:cNvPr>
          <p:cNvSpPr>
            <a:spLocks noGrp="1"/>
          </p:cNvSpPr>
          <p:nvPr>
            <p:ph idx="1"/>
          </p:nvPr>
        </p:nvSpPr>
        <p:spPr/>
        <p:txBody>
          <a:bodyPr/>
          <a:lstStyle/>
          <a:p>
            <a:r>
              <a:rPr lang="en-US" dirty="0"/>
              <a:t>All the measures in previous slides from Treasury colleagues suggest that we as finance officials are the big problem</a:t>
            </a:r>
          </a:p>
          <a:p>
            <a:r>
              <a:rPr lang="en-US" dirty="0"/>
              <a:t>Is it because we cannot deal with political pressure?</a:t>
            </a:r>
          </a:p>
          <a:p>
            <a:r>
              <a:rPr lang="en-US" dirty="0"/>
              <a:t>How PROACTIVE are we with our political principals to take PREVENTIVE action?</a:t>
            </a:r>
          </a:p>
          <a:p>
            <a:r>
              <a:rPr lang="en-US" dirty="0"/>
              <a:t>Whose fault is it if the municipality fails to collect ALL of its revenue?</a:t>
            </a:r>
          </a:p>
          <a:p>
            <a:r>
              <a:rPr lang="en-US" dirty="0"/>
              <a:t>Whose fault is it if the municipality is making UNREALISTIC revenue projects and actually concealing DEFICITS that will CERTAINLY materialize?</a:t>
            </a:r>
          </a:p>
        </p:txBody>
      </p:sp>
      <p:sp>
        <p:nvSpPr>
          <p:cNvPr id="4" name="Slide Number Placeholder 3">
            <a:extLst>
              <a:ext uri="{FF2B5EF4-FFF2-40B4-BE49-F238E27FC236}">
                <a16:creationId xmlns:a16="http://schemas.microsoft.com/office/drawing/2014/main" id="{9184359C-D795-1F4E-AC84-7F1373674437}"/>
              </a:ext>
            </a:extLst>
          </p:cNvPr>
          <p:cNvSpPr>
            <a:spLocks noGrp="1"/>
          </p:cNvSpPr>
          <p:nvPr>
            <p:ph type="sldNum" sz="quarter" idx="12"/>
          </p:nvPr>
        </p:nvSpPr>
        <p:spPr/>
        <p:txBody>
          <a:bodyPr/>
          <a:lstStyle/>
          <a:p>
            <a:fld id="{A4E67396-EAD7-1246-A93B-5244FF26795F}" type="slidenum">
              <a:rPr lang="en-US" smtClean="0"/>
              <a:pPr/>
              <a:t>11</a:t>
            </a:fld>
            <a:endParaRPr lang="en-US" dirty="0"/>
          </a:p>
        </p:txBody>
      </p:sp>
    </p:spTree>
    <p:extLst>
      <p:ext uri="{BB962C8B-B14F-4D97-AF65-F5344CB8AC3E}">
        <p14:creationId xmlns:p14="http://schemas.microsoft.com/office/powerpoint/2010/main" val="35966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DF83-5EEB-2A4F-929D-227B910A7674}"/>
              </a:ext>
            </a:extLst>
          </p:cNvPr>
          <p:cNvSpPr>
            <a:spLocks noGrp="1"/>
          </p:cNvSpPr>
          <p:nvPr>
            <p:ph type="title"/>
          </p:nvPr>
        </p:nvSpPr>
        <p:spPr>
          <a:xfrm>
            <a:off x="1" y="138024"/>
            <a:ext cx="7884368" cy="974782"/>
          </a:xfrm>
        </p:spPr>
        <p:txBody>
          <a:bodyPr>
            <a:normAutofit fontScale="90000"/>
          </a:bodyPr>
          <a:lstStyle/>
          <a:p>
            <a:r>
              <a:rPr lang="en-US" dirty="0"/>
              <a:t>Did we MAKE TOO MANY heroic assumptions for </a:t>
            </a:r>
            <a:r>
              <a:rPr lang="en-US" dirty="0" err="1"/>
              <a:t>lG</a:t>
            </a:r>
            <a:r>
              <a:rPr lang="en-US" dirty="0"/>
              <a:t> SYSTEM in 1997-2003?</a:t>
            </a:r>
          </a:p>
        </p:txBody>
      </p:sp>
      <p:sp>
        <p:nvSpPr>
          <p:cNvPr id="3" name="Content Placeholder 2">
            <a:extLst>
              <a:ext uri="{FF2B5EF4-FFF2-40B4-BE49-F238E27FC236}">
                <a16:creationId xmlns:a16="http://schemas.microsoft.com/office/drawing/2014/main" id="{2CA32821-DC02-C745-BF36-A7F332995465}"/>
              </a:ext>
            </a:extLst>
          </p:cNvPr>
          <p:cNvSpPr>
            <a:spLocks noGrp="1"/>
          </p:cNvSpPr>
          <p:nvPr>
            <p:ph idx="1"/>
          </p:nvPr>
        </p:nvSpPr>
        <p:spPr>
          <a:xfrm>
            <a:off x="155274" y="1223888"/>
            <a:ext cx="8988725" cy="5029201"/>
          </a:xfrm>
        </p:spPr>
        <p:txBody>
          <a:bodyPr>
            <a:normAutofit fontScale="92500" lnSpcReduction="20000"/>
          </a:bodyPr>
          <a:lstStyle/>
          <a:p>
            <a:r>
              <a:rPr lang="en-US" dirty="0"/>
              <a:t>Constitution 1997, </a:t>
            </a:r>
            <a:r>
              <a:rPr lang="en-US" dirty="0" err="1"/>
              <a:t>Str</a:t>
            </a:r>
            <a:r>
              <a:rPr lang="en-US" dirty="0"/>
              <a:t> Act 1998, Systems Act 2000,MFMA 2003</a:t>
            </a:r>
          </a:p>
          <a:p>
            <a:r>
              <a:rPr lang="en-US" dirty="0"/>
              <a:t>We made LG one of the three autonomous spheres of govt</a:t>
            </a:r>
          </a:p>
          <a:p>
            <a:r>
              <a:rPr lang="en-US" dirty="0"/>
              <a:t>We assumed ALL our municipalities would be capable and would perform – and that the CFO and finance officials would be professional and  effective in doing their work</a:t>
            </a:r>
          </a:p>
          <a:p>
            <a:r>
              <a:rPr lang="en-US" dirty="0"/>
              <a:t>We assumed that all key players in LG will always act in the public interest?</a:t>
            </a:r>
          </a:p>
          <a:p>
            <a:pPr lvl="1"/>
            <a:r>
              <a:rPr lang="en-US" dirty="0"/>
              <a:t>Mayors, mayoral/executive committees, </a:t>
            </a:r>
            <a:r>
              <a:rPr lang="en-US" dirty="0" err="1"/>
              <a:t>councillors</a:t>
            </a:r>
            <a:r>
              <a:rPr lang="en-US" dirty="0"/>
              <a:t>?</a:t>
            </a:r>
          </a:p>
          <a:p>
            <a:pPr lvl="1"/>
            <a:r>
              <a:rPr lang="en-US" dirty="0"/>
              <a:t>Municipal manager(MM) and officials?</a:t>
            </a:r>
          </a:p>
          <a:p>
            <a:pPr lvl="1"/>
            <a:r>
              <a:rPr lang="en-US" dirty="0"/>
              <a:t>CFO and financial officials</a:t>
            </a:r>
          </a:p>
          <a:p>
            <a:r>
              <a:rPr lang="en-US" dirty="0"/>
              <a:t>We assumed all would be honest, except for a few rogue elements</a:t>
            </a:r>
          </a:p>
          <a:p>
            <a:r>
              <a:rPr lang="en-US" dirty="0"/>
              <a:t>We assumed that our system would quickly identify, and remove, those that are corrupt</a:t>
            </a:r>
          </a:p>
          <a:p>
            <a:pPr marL="0" indent="0">
              <a:buNone/>
            </a:pPr>
            <a:endParaRPr lang="en-US" dirty="0"/>
          </a:p>
        </p:txBody>
      </p:sp>
      <p:sp>
        <p:nvSpPr>
          <p:cNvPr id="4" name="Slide Number Placeholder 3">
            <a:extLst>
              <a:ext uri="{FF2B5EF4-FFF2-40B4-BE49-F238E27FC236}">
                <a16:creationId xmlns:a16="http://schemas.microsoft.com/office/drawing/2014/main" id="{276300E1-3FA9-7D40-861B-956654D01BE1}"/>
              </a:ext>
            </a:extLst>
          </p:cNvPr>
          <p:cNvSpPr>
            <a:spLocks noGrp="1"/>
          </p:cNvSpPr>
          <p:nvPr>
            <p:ph type="sldNum" sz="quarter" idx="12"/>
          </p:nvPr>
        </p:nvSpPr>
        <p:spPr/>
        <p:txBody>
          <a:bodyPr/>
          <a:lstStyle/>
          <a:p>
            <a:fld id="{A4E67396-EAD7-1246-A93B-5244FF26795F}" type="slidenum">
              <a:rPr lang="en-US" smtClean="0"/>
              <a:pPr/>
              <a:t>12</a:t>
            </a:fld>
            <a:endParaRPr lang="en-US" dirty="0"/>
          </a:p>
        </p:txBody>
      </p:sp>
    </p:spTree>
    <p:extLst>
      <p:ext uri="{BB962C8B-B14F-4D97-AF65-F5344CB8AC3E}">
        <p14:creationId xmlns:p14="http://schemas.microsoft.com/office/powerpoint/2010/main" val="38440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9E4A-733D-4B45-8430-A7E3204354EF}"/>
              </a:ext>
            </a:extLst>
          </p:cNvPr>
          <p:cNvSpPr>
            <a:spLocks noGrp="1"/>
          </p:cNvSpPr>
          <p:nvPr>
            <p:ph type="title"/>
          </p:nvPr>
        </p:nvSpPr>
        <p:spPr/>
        <p:txBody>
          <a:bodyPr>
            <a:normAutofit fontScale="90000"/>
          </a:bodyPr>
          <a:lstStyle/>
          <a:p>
            <a:r>
              <a:rPr lang="en-US" dirty="0"/>
              <a:t>We ASSUMED CORRUPTION WOULD NEVER BE SO DEEP AND </a:t>
            </a:r>
            <a:r>
              <a:rPr lang="en-US" dirty="0" err="1"/>
              <a:t>WIDeSPreAD</a:t>
            </a:r>
            <a:endParaRPr lang="en-US" dirty="0"/>
          </a:p>
        </p:txBody>
      </p:sp>
      <p:sp>
        <p:nvSpPr>
          <p:cNvPr id="3" name="Content Placeholder 2">
            <a:extLst>
              <a:ext uri="{FF2B5EF4-FFF2-40B4-BE49-F238E27FC236}">
                <a16:creationId xmlns:a16="http://schemas.microsoft.com/office/drawing/2014/main" id="{0A8884D9-1DF3-AE4F-9B19-3AE9E10F9943}"/>
              </a:ext>
            </a:extLst>
          </p:cNvPr>
          <p:cNvSpPr>
            <a:spLocks noGrp="1"/>
          </p:cNvSpPr>
          <p:nvPr>
            <p:ph idx="1"/>
          </p:nvPr>
        </p:nvSpPr>
        <p:spPr/>
        <p:txBody>
          <a:bodyPr/>
          <a:lstStyle/>
          <a:p>
            <a:r>
              <a:rPr lang="en-US" dirty="0"/>
              <a:t>We thought corruption would be in isolated cases only, and when we found one player doing wrong, that player would be sanctioned and removed from office</a:t>
            </a:r>
          </a:p>
          <a:p>
            <a:r>
              <a:rPr lang="en-US" dirty="0"/>
              <a:t>We NEVER thought corruption would be so DEEP, SYSTEMIC and WIDESPREAD</a:t>
            </a:r>
          </a:p>
          <a:p>
            <a:r>
              <a:rPr lang="en-US" dirty="0"/>
              <a:t>We NEVER thought all players would be doing wrong at the same time, and even colluding in many cases</a:t>
            </a:r>
          </a:p>
          <a:p>
            <a:r>
              <a:rPr lang="en-US" dirty="0"/>
              <a:t>We never thought that our criminal prosecution authorities would hardly ever successfully investigate and prosecute those doing wrong!</a:t>
            </a:r>
          </a:p>
          <a:p>
            <a:r>
              <a:rPr lang="en-US" dirty="0"/>
              <a:t>WHAT FORMS OF CORRUPTION DO WE SEE?</a:t>
            </a:r>
          </a:p>
          <a:p>
            <a:pPr marL="0" indent="0">
              <a:buNone/>
            </a:pPr>
            <a:endParaRPr lang="en-US" dirty="0"/>
          </a:p>
        </p:txBody>
      </p:sp>
      <p:sp>
        <p:nvSpPr>
          <p:cNvPr id="4" name="Slide Number Placeholder 3">
            <a:extLst>
              <a:ext uri="{FF2B5EF4-FFF2-40B4-BE49-F238E27FC236}">
                <a16:creationId xmlns:a16="http://schemas.microsoft.com/office/drawing/2014/main" id="{D4AECF0E-7CBB-F74C-A07A-A510FDCEE332}"/>
              </a:ext>
            </a:extLst>
          </p:cNvPr>
          <p:cNvSpPr>
            <a:spLocks noGrp="1"/>
          </p:cNvSpPr>
          <p:nvPr>
            <p:ph type="sldNum" sz="quarter" idx="12"/>
          </p:nvPr>
        </p:nvSpPr>
        <p:spPr/>
        <p:txBody>
          <a:bodyPr/>
          <a:lstStyle/>
          <a:p>
            <a:fld id="{A4E67396-EAD7-1246-A93B-5244FF26795F}" type="slidenum">
              <a:rPr lang="en-US" smtClean="0"/>
              <a:pPr/>
              <a:t>13</a:t>
            </a:fld>
            <a:endParaRPr lang="en-US" dirty="0"/>
          </a:p>
        </p:txBody>
      </p:sp>
    </p:spTree>
    <p:extLst>
      <p:ext uri="{BB962C8B-B14F-4D97-AF65-F5344CB8AC3E}">
        <p14:creationId xmlns:p14="http://schemas.microsoft.com/office/powerpoint/2010/main" val="162268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6666-D5E5-4F49-BA3F-718605D527BB}"/>
              </a:ext>
            </a:extLst>
          </p:cNvPr>
          <p:cNvSpPr>
            <a:spLocks noGrp="1"/>
          </p:cNvSpPr>
          <p:nvPr>
            <p:ph type="title"/>
          </p:nvPr>
        </p:nvSpPr>
        <p:spPr/>
        <p:txBody>
          <a:bodyPr/>
          <a:lstStyle/>
          <a:p>
            <a:r>
              <a:rPr lang="en-US" dirty="0"/>
              <a:t>WE ASSUMED ALL WOULD BE ACCOUNTABLE!</a:t>
            </a:r>
          </a:p>
        </p:txBody>
      </p:sp>
      <p:sp>
        <p:nvSpPr>
          <p:cNvPr id="3" name="Content Placeholder 2">
            <a:extLst>
              <a:ext uri="{FF2B5EF4-FFF2-40B4-BE49-F238E27FC236}">
                <a16:creationId xmlns:a16="http://schemas.microsoft.com/office/drawing/2014/main" id="{7EBEC167-9B81-5C4B-A8D2-38EF525BB214}"/>
              </a:ext>
            </a:extLst>
          </p:cNvPr>
          <p:cNvSpPr>
            <a:spLocks noGrp="1"/>
          </p:cNvSpPr>
          <p:nvPr>
            <p:ph idx="1"/>
          </p:nvPr>
        </p:nvSpPr>
        <p:spPr/>
        <p:txBody>
          <a:bodyPr>
            <a:normAutofit lnSpcReduction="10000"/>
          </a:bodyPr>
          <a:lstStyle/>
          <a:p>
            <a:r>
              <a:rPr lang="en-US" dirty="0"/>
              <a:t>We assumed that the Council would hold the mayor/exco and MM/officials to account?  </a:t>
            </a:r>
            <a:r>
              <a:rPr lang="en-US" u="sng" dirty="0"/>
              <a:t>And ACT DECISIVELY </a:t>
            </a:r>
            <a:r>
              <a:rPr lang="en-US" dirty="0"/>
              <a:t>when they saw any problems!</a:t>
            </a:r>
          </a:p>
          <a:p>
            <a:r>
              <a:rPr lang="en-US" dirty="0"/>
              <a:t>We assumed that if the mayor was doing wrong, the Council would stop and act against the mayor</a:t>
            </a:r>
          </a:p>
          <a:p>
            <a:r>
              <a:rPr lang="en-US" dirty="0"/>
              <a:t>We assumed if the MM was doing wrong, the mayor would act against the MM</a:t>
            </a:r>
          </a:p>
          <a:p>
            <a:r>
              <a:rPr lang="en-US" dirty="0"/>
              <a:t>We assumed if other officials were doing wrong, the MM would act against such officials</a:t>
            </a:r>
          </a:p>
          <a:p>
            <a:r>
              <a:rPr lang="en-US" dirty="0"/>
              <a:t>We thought whilst political parties may differ on policy and budget issues, they would be more united on performance issues (as this was a technical outcome)</a:t>
            </a:r>
          </a:p>
        </p:txBody>
      </p:sp>
      <p:sp>
        <p:nvSpPr>
          <p:cNvPr id="4" name="Slide Number Placeholder 3">
            <a:extLst>
              <a:ext uri="{FF2B5EF4-FFF2-40B4-BE49-F238E27FC236}">
                <a16:creationId xmlns:a16="http://schemas.microsoft.com/office/drawing/2014/main" id="{FF9C3AAF-A16E-094A-AEC0-C7D0BB9A2086}"/>
              </a:ext>
            </a:extLst>
          </p:cNvPr>
          <p:cNvSpPr>
            <a:spLocks noGrp="1"/>
          </p:cNvSpPr>
          <p:nvPr>
            <p:ph type="sldNum" sz="quarter" idx="12"/>
          </p:nvPr>
        </p:nvSpPr>
        <p:spPr/>
        <p:txBody>
          <a:bodyPr/>
          <a:lstStyle/>
          <a:p>
            <a:fld id="{A4E67396-EAD7-1246-A93B-5244FF26795F}" type="slidenum">
              <a:rPr lang="en-US" smtClean="0"/>
              <a:pPr/>
              <a:t>14</a:t>
            </a:fld>
            <a:endParaRPr lang="en-US" dirty="0"/>
          </a:p>
        </p:txBody>
      </p:sp>
    </p:spTree>
    <p:extLst>
      <p:ext uri="{BB962C8B-B14F-4D97-AF65-F5344CB8AC3E}">
        <p14:creationId xmlns:p14="http://schemas.microsoft.com/office/powerpoint/2010/main" val="392727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5FAF-7333-C941-B711-533548352D11}"/>
              </a:ext>
            </a:extLst>
          </p:cNvPr>
          <p:cNvSpPr>
            <a:spLocks noGrp="1"/>
          </p:cNvSpPr>
          <p:nvPr>
            <p:ph type="title"/>
          </p:nvPr>
        </p:nvSpPr>
        <p:spPr/>
        <p:txBody>
          <a:bodyPr>
            <a:normAutofit fontScale="90000"/>
          </a:bodyPr>
          <a:lstStyle/>
          <a:p>
            <a:r>
              <a:rPr lang="en-US" dirty="0"/>
              <a:t>WE HAVE CLEARLY FAILED – WHAT DO WE DO NOW to FIX the system?</a:t>
            </a:r>
          </a:p>
        </p:txBody>
      </p:sp>
      <p:sp>
        <p:nvSpPr>
          <p:cNvPr id="3" name="Content Placeholder 2">
            <a:extLst>
              <a:ext uri="{FF2B5EF4-FFF2-40B4-BE49-F238E27FC236}">
                <a16:creationId xmlns:a16="http://schemas.microsoft.com/office/drawing/2014/main" id="{0BE892DC-CD8F-2F49-9FE0-EE5A0E469FAB}"/>
              </a:ext>
            </a:extLst>
          </p:cNvPr>
          <p:cNvSpPr>
            <a:spLocks noGrp="1"/>
          </p:cNvSpPr>
          <p:nvPr>
            <p:ph idx="1"/>
          </p:nvPr>
        </p:nvSpPr>
        <p:spPr/>
        <p:txBody>
          <a:bodyPr>
            <a:normAutofit fontScale="92500" lnSpcReduction="10000"/>
          </a:bodyPr>
          <a:lstStyle/>
          <a:p>
            <a:r>
              <a:rPr lang="en-US" dirty="0"/>
              <a:t>Can we as officials fix up the system in spite of the politics?  Or reduce the scope for corruption</a:t>
            </a:r>
          </a:p>
          <a:p>
            <a:r>
              <a:rPr lang="en-US" dirty="0"/>
              <a:t>YES, to a large extent, if</a:t>
            </a:r>
          </a:p>
          <a:p>
            <a:pPr lvl="1"/>
            <a:r>
              <a:rPr lang="en-US" dirty="0"/>
              <a:t> MM and CFO have BACKBONES and can say NO to all inappropriate requests, even if it is from the mayor or influential councilors</a:t>
            </a:r>
          </a:p>
          <a:p>
            <a:pPr lvl="1"/>
            <a:r>
              <a:rPr lang="en-US" dirty="0"/>
              <a:t>MM as Accounting Officer and CFO refuse to do approve or allow any wrongful  or illegitimate expenditure</a:t>
            </a:r>
          </a:p>
          <a:p>
            <a:pPr lvl="1"/>
            <a:r>
              <a:rPr lang="en-US" dirty="0"/>
              <a:t>MM and CFO focus on ensuring that the administration will deliver on basic services, and </a:t>
            </a:r>
            <a:r>
              <a:rPr lang="en-US" dirty="0" err="1"/>
              <a:t>prioritises</a:t>
            </a:r>
            <a:r>
              <a:rPr lang="en-US" dirty="0"/>
              <a:t> doing the basics well</a:t>
            </a:r>
          </a:p>
          <a:p>
            <a:r>
              <a:rPr lang="en-US" dirty="0"/>
              <a:t>YES, if we implement Chapter 13 of NDP on the POLITICAL-ADMIN INTERFACE is CLARIFIED, and a professional public service established</a:t>
            </a:r>
          </a:p>
          <a:p>
            <a:r>
              <a:rPr lang="en-US" dirty="0"/>
              <a:t>It will be difficult, and we will be persecuted, but we must NEVER yield to corruption </a:t>
            </a:r>
          </a:p>
        </p:txBody>
      </p:sp>
      <p:sp>
        <p:nvSpPr>
          <p:cNvPr id="4" name="Slide Number Placeholder 3">
            <a:extLst>
              <a:ext uri="{FF2B5EF4-FFF2-40B4-BE49-F238E27FC236}">
                <a16:creationId xmlns:a16="http://schemas.microsoft.com/office/drawing/2014/main" id="{8EE22DB8-C6D3-3D48-A53D-69A8B7A09AC8}"/>
              </a:ext>
            </a:extLst>
          </p:cNvPr>
          <p:cNvSpPr>
            <a:spLocks noGrp="1"/>
          </p:cNvSpPr>
          <p:nvPr>
            <p:ph type="sldNum" sz="quarter" idx="12"/>
          </p:nvPr>
        </p:nvSpPr>
        <p:spPr/>
        <p:txBody>
          <a:bodyPr/>
          <a:lstStyle/>
          <a:p>
            <a:fld id="{A4E67396-EAD7-1246-A93B-5244FF26795F}" type="slidenum">
              <a:rPr lang="en-US" smtClean="0"/>
              <a:pPr/>
              <a:t>15</a:t>
            </a:fld>
            <a:endParaRPr lang="en-US" dirty="0"/>
          </a:p>
        </p:txBody>
      </p:sp>
    </p:spTree>
    <p:extLst>
      <p:ext uri="{BB962C8B-B14F-4D97-AF65-F5344CB8AC3E}">
        <p14:creationId xmlns:p14="http://schemas.microsoft.com/office/powerpoint/2010/main" val="4565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85CE-F2BD-1D45-AE8D-AE1066C3901E}"/>
              </a:ext>
            </a:extLst>
          </p:cNvPr>
          <p:cNvSpPr>
            <a:spLocks noGrp="1"/>
          </p:cNvSpPr>
          <p:nvPr>
            <p:ph type="title"/>
          </p:nvPr>
        </p:nvSpPr>
        <p:spPr>
          <a:xfrm>
            <a:off x="1" y="138024"/>
            <a:ext cx="7668344" cy="974782"/>
          </a:xfrm>
        </p:spPr>
        <p:txBody>
          <a:bodyPr>
            <a:normAutofit/>
          </a:bodyPr>
          <a:lstStyle/>
          <a:p>
            <a:r>
              <a:rPr lang="en-US" dirty="0"/>
              <a:t>YES WE CAN DO BETTER IF OFFICIALS INSIST ON DOING THEIR JOBS</a:t>
            </a:r>
          </a:p>
        </p:txBody>
      </p:sp>
      <p:sp>
        <p:nvSpPr>
          <p:cNvPr id="3" name="Content Placeholder 2">
            <a:extLst>
              <a:ext uri="{FF2B5EF4-FFF2-40B4-BE49-F238E27FC236}">
                <a16:creationId xmlns:a16="http://schemas.microsoft.com/office/drawing/2014/main" id="{3E8316B8-076E-5B44-9FB2-CCF81D0D5E1C}"/>
              </a:ext>
            </a:extLst>
          </p:cNvPr>
          <p:cNvSpPr>
            <a:spLocks noGrp="1"/>
          </p:cNvSpPr>
          <p:nvPr>
            <p:ph idx="1"/>
          </p:nvPr>
        </p:nvSpPr>
        <p:spPr/>
        <p:txBody>
          <a:bodyPr>
            <a:normAutofit fontScale="85000" lnSpcReduction="20000"/>
          </a:bodyPr>
          <a:lstStyle/>
          <a:p>
            <a:r>
              <a:rPr lang="en-US" dirty="0"/>
              <a:t>MM is responsible for dealing with the weaknesses identified in the audit process</a:t>
            </a:r>
          </a:p>
          <a:p>
            <a:r>
              <a:rPr lang="en-US" dirty="0"/>
              <a:t>MM MUST ensure that the council has an effective internal control system, and a competent AUDIT COMMITTEE</a:t>
            </a:r>
          </a:p>
          <a:p>
            <a:r>
              <a:rPr lang="en-US" dirty="0"/>
              <a:t>MM MUST regard PROCUREMENT as HIGH RISK, and ensure procurement processes have INTEGRITY and there is NO INTERFERENCE from the mayor and any other councilors</a:t>
            </a:r>
          </a:p>
          <a:p>
            <a:r>
              <a:rPr lang="en-US" dirty="0"/>
              <a:t>MM must ensure officials who run key engineering and technical services (water, electricity) have the skills and expertise to do so</a:t>
            </a:r>
          </a:p>
          <a:p>
            <a:r>
              <a:rPr lang="en-US" dirty="0"/>
              <a:t>MM must ensure that ALL REVENUE is collected, and have REASLISTIC BUDGETS (and projections)</a:t>
            </a:r>
          </a:p>
          <a:p>
            <a:r>
              <a:rPr lang="en-US"/>
              <a:t>HOW DO WE AVOID ANOTHER VBS TYPE SCANDAL?</a:t>
            </a:r>
            <a:endParaRPr lang="en-US" dirty="0"/>
          </a:p>
          <a:p>
            <a:r>
              <a:rPr lang="en-US" dirty="0"/>
              <a:t>MM must ensure that all bills are paid, </a:t>
            </a:r>
            <a:r>
              <a:rPr lang="en-US" dirty="0" err="1"/>
              <a:t>inc</a:t>
            </a:r>
            <a:r>
              <a:rPr lang="en-US" dirty="0"/>
              <a:t> Eskom and water boards. And check who is not paying to the municipality!!!</a:t>
            </a:r>
          </a:p>
          <a:p>
            <a:r>
              <a:rPr lang="en-US" dirty="0"/>
              <a:t>BEING an MM or CFO is a TOUGH JOB!</a:t>
            </a:r>
          </a:p>
        </p:txBody>
      </p:sp>
      <p:sp>
        <p:nvSpPr>
          <p:cNvPr id="4" name="Slide Number Placeholder 3">
            <a:extLst>
              <a:ext uri="{FF2B5EF4-FFF2-40B4-BE49-F238E27FC236}">
                <a16:creationId xmlns:a16="http://schemas.microsoft.com/office/drawing/2014/main" id="{0B1F444D-2EF6-DE47-8E4C-1A5398FDF2B2}"/>
              </a:ext>
            </a:extLst>
          </p:cNvPr>
          <p:cNvSpPr>
            <a:spLocks noGrp="1"/>
          </p:cNvSpPr>
          <p:nvPr>
            <p:ph type="sldNum" sz="quarter" idx="12"/>
          </p:nvPr>
        </p:nvSpPr>
        <p:spPr/>
        <p:txBody>
          <a:bodyPr/>
          <a:lstStyle/>
          <a:p>
            <a:fld id="{A4E67396-EAD7-1246-A93B-5244FF26795F}" type="slidenum">
              <a:rPr lang="en-US" smtClean="0"/>
              <a:pPr/>
              <a:t>16</a:t>
            </a:fld>
            <a:endParaRPr lang="en-US" dirty="0"/>
          </a:p>
        </p:txBody>
      </p:sp>
    </p:spTree>
    <p:extLst>
      <p:ext uri="{BB962C8B-B14F-4D97-AF65-F5344CB8AC3E}">
        <p14:creationId xmlns:p14="http://schemas.microsoft.com/office/powerpoint/2010/main" val="384778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5758-A4D4-4C42-BC9E-CB62AD41897C}"/>
              </a:ext>
            </a:extLst>
          </p:cNvPr>
          <p:cNvSpPr>
            <a:spLocks noGrp="1"/>
          </p:cNvSpPr>
          <p:nvPr>
            <p:ph type="title"/>
          </p:nvPr>
        </p:nvSpPr>
        <p:spPr/>
        <p:txBody>
          <a:bodyPr>
            <a:normAutofit/>
          </a:bodyPr>
          <a:lstStyle/>
          <a:p>
            <a:r>
              <a:rPr lang="en-US" dirty="0"/>
              <a:t>OLD REFORMS THAT MUST STILL BE IMPLEMENTED</a:t>
            </a:r>
          </a:p>
        </p:txBody>
      </p:sp>
      <p:sp>
        <p:nvSpPr>
          <p:cNvPr id="3" name="Content Placeholder 2">
            <a:extLst>
              <a:ext uri="{FF2B5EF4-FFF2-40B4-BE49-F238E27FC236}">
                <a16:creationId xmlns:a16="http://schemas.microsoft.com/office/drawing/2014/main" id="{84102CC4-691E-384C-9EA9-EB0561B831B0}"/>
              </a:ext>
            </a:extLst>
          </p:cNvPr>
          <p:cNvSpPr>
            <a:spLocks noGrp="1"/>
          </p:cNvSpPr>
          <p:nvPr>
            <p:ph idx="1"/>
          </p:nvPr>
        </p:nvSpPr>
        <p:spPr/>
        <p:txBody>
          <a:bodyPr/>
          <a:lstStyle/>
          <a:p>
            <a:r>
              <a:rPr lang="en-US" dirty="0"/>
              <a:t>How do we improve the revenue collection system in local government?</a:t>
            </a:r>
          </a:p>
          <a:p>
            <a:r>
              <a:rPr lang="en-US" dirty="0"/>
              <a:t>What is the fiscal capacity of municipalities (rates, user charges) and how do we take this into account when determining the equitable share? </a:t>
            </a:r>
          </a:p>
          <a:p>
            <a:r>
              <a:rPr lang="en-US" dirty="0"/>
              <a:t>How do make users pay for electricity, water and other services?</a:t>
            </a:r>
          </a:p>
          <a:p>
            <a:r>
              <a:rPr lang="en-US" dirty="0"/>
              <a:t>How do we ensure that we get VFM for each and every tender?</a:t>
            </a:r>
          </a:p>
          <a:p>
            <a:r>
              <a:rPr lang="en-US" dirty="0"/>
              <a:t>How do we ensure that transformation and localization objectives are not abused to weaken primary objectives?</a:t>
            </a:r>
          </a:p>
        </p:txBody>
      </p:sp>
      <p:sp>
        <p:nvSpPr>
          <p:cNvPr id="4" name="Slide Number Placeholder 3">
            <a:extLst>
              <a:ext uri="{FF2B5EF4-FFF2-40B4-BE49-F238E27FC236}">
                <a16:creationId xmlns:a16="http://schemas.microsoft.com/office/drawing/2014/main" id="{55F78488-6402-6F47-99FD-E87C1D3625C1}"/>
              </a:ext>
            </a:extLst>
          </p:cNvPr>
          <p:cNvSpPr>
            <a:spLocks noGrp="1"/>
          </p:cNvSpPr>
          <p:nvPr>
            <p:ph type="sldNum" sz="quarter" idx="12"/>
          </p:nvPr>
        </p:nvSpPr>
        <p:spPr/>
        <p:txBody>
          <a:bodyPr/>
          <a:lstStyle/>
          <a:p>
            <a:fld id="{A4E67396-EAD7-1246-A93B-5244FF26795F}" type="slidenum">
              <a:rPr lang="en-US" smtClean="0"/>
              <a:pPr/>
              <a:t>17</a:t>
            </a:fld>
            <a:endParaRPr lang="en-US" dirty="0"/>
          </a:p>
        </p:txBody>
      </p:sp>
    </p:spTree>
    <p:extLst>
      <p:ext uri="{BB962C8B-B14F-4D97-AF65-F5344CB8AC3E}">
        <p14:creationId xmlns:p14="http://schemas.microsoft.com/office/powerpoint/2010/main" val="392644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5064-B18A-0D44-AE32-C08D7C3E792E}"/>
              </a:ext>
            </a:extLst>
          </p:cNvPr>
          <p:cNvSpPr>
            <a:spLocks noGrp="1"/>
          </p:cNvSpPr>
          <p:nvPr>
            <p:ph type="title"/>
          </p:nvPr>
        </p:nvSpPr>
        <p:spPr/>
        <p:txBody>
          <a:bodyPr/>
          <a:lstStyle/>
          <a:p>
            <a:r>
              <a:rPr lang="en-US" dirty="0"/>
              <a:t>HOW DO we use our preventive AND EARLY WARNING TOOLS?</a:t>
            </a:r>
          </a:p>
        </p:txBody>
      </p:sp>
      <p:sp>
        <p:nvSpPr>
          <p:cNvPr id="3" name="Content Placeholder 2">
            <a:extLst>
              <a:ext uri="{FF2B5EF4-FFF2-40B4-BE49-F238E27FC236}">
                <a16:creationId xmlns:a16="http://schemas.microsoft.com/office/drawing/2014/main" id="{D764F170-F82D-034F-BD94-024CA19D2778}"/>
              </a:ext>
            </a:extLst>
          </p:cNvPr>
          <p:cNvSpPr>
            <a:spLocks noGrp="1"/>
          </p:cNvSpPr>
          <p:nvPr>
            <p:ph idx="1"/>
          </p:nvPr>
        </p:nvSpPr>
        <p:spPr/>
        <p:txBody>
          <a:bodyPr/>
          <a:lstStyle/>
          <a:p>
            <a:r>
              <a:rPr lang="en-US" dirty="0"/>
              <a:t>How do we make our INTERNAL CONTROL systems work better?</a:t>
            </a:r>
          </a:p>
          <a:p>
            <a:pPr lvl="1"/>
            <a:r>
              <a:rPr lang="en-US" dirty="0"/>
              <a:t>MUST NOT BE RESTRICTED TO FINANCE</a:t>
            </a:r>
          </a:p>
          <a:p>
            <a:pPr lvl="1"/>
            <a:r>
              <a:rPr lang="en-US" dirty="0"/>
              <a:t>Non-financial measures on delivery of water, electricity, fixing up leakages and portholes </a:t>
            </a:r>
          </a:p>
          <a:p>
            <a:pPr lvl="1"/>
            <a:r>
              <a:rPr lang="en-US" dirty="0"/>
              <a:t>How do we ensure our traffic police do not take bribes?</a:t>
            </a:r>
          </a:p>
          <a:p>
            <a:r>
              <a:rPr lang="en-US" dirty="0"/>
              <a:t>How do we improve our EARLY WARNING SYSTEMS?</a:t>
            </a:r>
          </a:p>
          <a:p>
            <a:r>
              <a:rPr lang="en-US" dirty="0"/>
              <a:t>How can our AUDIT COMMITTEES work BETTER?</a:t>
            </a:r>
          </a:p>
          <a:p>
            <a:r>
              <a:rPr lang="en-US" dirty="0"/>
              <a:t>WHAT OTHER PREVENTIVE TOOLS CAN WE USE?</a:t>
            </a:r>
          </a:p>
        </p:txBody>
      </p:sp>
      <p:sp>
        <p:nvSpPr>
          <p:cNvPr id="4" name="Slide Number Placeholder 3">
            <a:extLst>
              <a:ext uri="{FF2B5EF4-FFF2-40B4-BE49-F238E27FC236}">
                <a16:creationId xmlns:a16="http://schemas.microsoft.com/office/drawing/2014/main" id="{9354ADDE-E2EB-2845-B2FC-2F4A516BF537}"/>
              </a:ext>
            </a:extLst>
          </p:cNvPr>
          <p:cNvSpPr>
            <a:spLocks noGrp="1"/>
          </p:cNvSpPr>
          <p:nvPr>
            <p:ph type="sldNum" sz="quarter" idx="12"/>
          </p:nvPr>
        </p:nvSpPr>
        <p:spPr/>
        <p:txBody>
          <a:bodyPr/>
          <a:lstStyle/>
          <a:p>
            <a:fld id="{A4E67396-EAD7-1246-A93B-5244FF26795F}" type="slidenum">
              <a:rPr lang="en-US" smtClean="0"/>
              <a:pPr/>
              <a:t>18</a:t>
            </a:fld>
            <a:endParaRPr lang="en-US" dirty="0"/>
          </a:p>
        </p:txBody>
      </p:sp>
    </p:spTree>
    <p:extLst>
      <p:ext uri="{BB962C8B-B14F-4D97-AF65-F5344CB8AC3E}">
        <p14:creationId xmlns:p14="http://schemas.microsoft.com/office/powerpoint/2010/main" val="65336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7A99-B92D-E442-9189-FB4A327E9C85}"/>
              </a:ext>
            </a:extLst>
          </p:cNvPr>
          <p:cNvSpPr>
            <a:spLocks noGrp="1"/>
          </p:cNvSpPr>
          <p:nvPr>
            <p:ph type="title"/>
          </p:nvPr>
        </p:nvSpPr>
        <p:spPr/>
        <p:txBody>
          <a:bodyPr/>
          <a:lstStyle/>
          <a:p>
            <a:r>
              <a:rPr lang="en-US" dirty="0"/>
              <a:t>The following boring reforms must be properly implemented</a:t>
            </a:r>
          </a:p>
        </p:txBody>
      </p:sp>
      <p:sp>
        <p:nvSpPr>
          <p:cNvPr id="3" name="Content Placeholder 2">
            <a:extLst>
              <a:ext uri="{FF2B5EF4-FFF2-40B4-BE49-F238E27FC236}">
                <a16:creationId xmlns:a16="http://schemas.microsoft.com/office/drawing/2014/main" id="{491EACEB-31D7-8B4A-8868-A6F840EDEA76}"/>
              </a:ext>
            </a:extLst>
          </p:cNvPr>
          <p:cNvSpPr>
            <a:spLocks noGrp="1"/>
          </p:cNvSpPr>
          <p:nvPr>
            <p:ph idx="1"/>
          </p:nvPr>
        </p:nvSpPr>
        <p:spPr/>
        <p:txBody>
          <a:bodyPr/>
          <a:lstStyle/>
          <a:p>
            <a:pPr lvl="1"/>
            <a:r>
              <a:rPr lang="en-GB" dirty="0"/>
              <a:t>Ensure that </a:t>
            </a:r>
            <a:r>
              <a:rPr lang="en-GB" b="1" dirty="0"/>
              <a:t>budgets adopted </a:t>
            </a:r>
            <a:r>
              <a:rPr lang="en-GB" dirty="0"/>
              <a:t>by the municipal councils are </a:t>
            </a:r>
            <a:r>
              <a:rPr lang="en-GB" b="1" dirty="0"/>
              <a:t>funded </a:t>
            </a:r>
            <a:r>
              <a:rPr lang="en-GB" dirty="0" err="1"/>
              <a:t>i.t.o</a:t>
            </a:r>
            <a:r>
              <a:rPr lang="en-GB" dirty="0"/>
              <a:t>. Section 18 of the MFMA;</a:t>
            </a:r>
            <a:endParaRPr lang="en-ZA" dirty="0"/>
          </a:p>
          <a:p>
            <a:pPr lvl="1"/>
            <a:r>
              <a:rPr lang="en-GB" dirty="0"/>
              <a:t>An improved </a:t>
            </a:r>
            <a:r>
              <a:rPr lang="en-GB" b="1" dirty="0"/>
              <a:t>revenue management </a:t>
            </a:r>
            <a:r>
              <a:rPr lang="en-GB" dirty="0"/>
              <a:t>framework for municipalities;</a:t>
            </a:r>
            <a:endParaRPr lang="en-ZA" dirty="0"/>
          </a:p>
          <a:p>
            <a:pPr lvl="1"/>
            <a:r>
              <a:rPr lang="en-GB" dirty="0"/>
              <a:t>The </a:t>
            </a:r>
            <a:r>
              <a:rPr lang="en-GB" b="1" dirty="0"/>
              <a:t>Municipal Standard Chart of Accounts (</a:t>
            </a:r>
            <a:r>
              <a:rPr lang="en-GB" b="1" i="1" dirty="0" err="1"/>
              <a:t>m</a:t>
            </a:r>
            <a:r>
              <a:rPr lang="en-GB" b="1" dirty="0" err="1"/>
              <a:t>SCOA</a:t>
            </a:r>
            <a:r>
              <a:rPr lang="en-GB" b="1" dirty="0"/>
              <a:t>)</a:t>
            </a:r>
            <a:r>
              <a:rPr lang="en-GB" dirty="0"/>
              <a:t> is being implemented;</a:t>
            </a:r>
            <a:endParaRPr lang="en-ZA" dirty="0"/>
          </a:p>
          <a:p>
            <a:pPr lvl="1"/>
            <a:r>
              <a:rPr lang="en-GB" dirty="0"/>
              <a:t>Improved </a:t>
            </a:r>
            <a:r>
              <a:rPr lang="en-GB" b="1" dirty="0"/>
              <a:t>asset management;</a:t>
            </a:r>
            <a:endParaRPr lang="en-ZA" dirty="0"/>
          </a:p>
          <a:p>
            <a:pPr lvl="1"/>
            <a:r>
              <a:rPr lang="en-GB" dirty="0"/>
              <a:t>An improved </a:t>
            </a:r>
            <a:r>
              <a:rPr lang="en-GB" b="1" dirty="0"/>
              <a:t>supply chain management </a:t>
            </a:r>
            <a:r>
              <a:rPr lang="en-GB" dirty="0"/>
              <a:t>system; and </a:t>
            </a:r>
            <a:endParaRPr lang="en-ZA" dirty="0"/>
          </a:p>
          <a:p>
            <a:pPr lvl="1"/>
            <a:r>
              <a:rPr lang="en-GB" dirty="0"/>
              <a:t>Addressing poor </a:t>
            </a:r>
            <a:r>
              <a:rPr lang="en-GB" b="1" dirty="0"/>
              <a:t>audit outcomes</a:t>
            </a:r>
            <a:endParaRPr lang="en-ZA" dirty="0"/>
          </a:p>
          <a:p>
            <a:endParaRPr lang="en-US" dirty="0"/>
          </a:p>
        </p:txBody>
      </p:sp>
      <p:sp>
        <p:nvSpPr>
          <p:cNvPr id="4" name="Slide Number Placeholder 3">
            <a:extLst>
              <a:ext uri="{FF2B5EF4-FFF2-40B4-BE49-F238E27FC236}">
                <a16:creationId xmlns:a16="http://schemas.microsoft.com/office/drawing/2014/main" id="{D172EF33-CD19-514A-B4B4-B1E298BD5FE0}"/>
              </a:ext>
            </a:extLst>
          </p:cNvPr>
          <p:cNvSpPr>
            <a:spLocks noGrp="1"/>
          </p:cNvSpPr>
          <p:nvPr>
            <p:ph type="sldNum" sz="quarter" idx="12"/>
          </p:nvPr>
        </p:nvSpPr>
        <p:spPr/>
        <p:txBody>
          <a:bodyPr/>
          <a:lstStyle/>
          <a:p>
            <a:fld id="{A4E67396-EAD7-1246-A93B-5244FF26795F}" type="slidenum">
              <a:rPr lang="en-US" smtClean="0"/>
              <a:pPr/>
              <a:t>19</a:t>
            </a:fld>
            <a:endParaRPr lang="en-US" dirty="0"/>
          </a:p>
        </p:txBody>
      </p:sp>
    </p:spTree>
    <p:extLst>
      <p:ext uri="{BB962C8B-B14F-4D97-AF65-F5344CB8AC3E}">
        <p14:creationId xmlns:p14="http://schemas.microsoft.com/office/powerpoint/2010/main" val="93335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95A9-B31A-6B46-8BA0-32FA4D9DE5CD}"/>
              </a:ext>
            </a:extLst>
          </p:cNvPr>
          <p:cNvSpPr>
            <a:spLocks noGrp="1"/>
          </p:cNvSpPr>
          <p:nvPr>
            <p:ph type="title"/>
          </p:nvPr>
        </p:nvSpPr>
        <p:spPr/>
        <p:txBody>
          <a:bodyPr/>
          <a:lstStyle/>
          <a:p>
            <a:r>
              <a:rPr lang="en-US" dirty="0"/>
              <a:t>STATE OF LOCAL GOVT TODAY according to TREASURY</a:t>
            </a:r>
          </a:p>
        </p:txBody>
      </p:sp>
      <p:sp>
        <p:nvSpPr>
          <p:cNvPr id="3" name="Content Placeholder 2">
            <a:extLst>
              <a:ext uri="{FF2B5EF4-FFF2-40B4-BE49-F238E27FC236}">
                <a16:creationId xmlns:a16="http://schemas.microsoft.com/office/drawing/2014/main" id="{BA543755-0C75-904A-B545-49D8CFA4A60E}"/>
              </a:ext>
            </a:extLst>
          </p:cNvPr>
          <p:cNvSpPr>
            <a:spLocks noGrp="1"/>
          </p:cNvSpPr>
          <p:nvPr>
            <p:ph idx="1"/>
          </p:nvPr>
        </p:nvSpPr>
        <p:spPr/>
        <p:txBody>
          <a:bodyPr>
            <a:normAutofit fontScale="92500" lnSpcReduction="20000"/>
          </a:bodyPr>
          <a:lstStyle/>
          <a:p>
            <a:r>
              <a:rPr lang="en-ZA" dirty="0"/>
              <a:t>I have been away from LG for 16 years, and feel like Rip van Winkel – except that things have gotten WORSE!</a:t>
            </a:r>
          </a:p>
          <a:p>
            <a:pPr lvl="1"/>
            <a:r>
              <a:rPr lang="en-US" dirty="0"/>
              <a:t>This despite all our idealistic planning 1994-2003</a:t>
            </a:r>
          </a:p>
          <a:p>
            <a:r>
              <a:rPr lang="en-US" dirty="0"/>
              <a:t>Corruption and lack of delivery in most municipalities</a:t>
            </a:r>
          </a:p>
          <a:p>
            <a:r>
              <a:rPr lang="en-US" dirty="0"/>
              <a:t>National Treasury colleagues say at least 163 municipalities were in financial distress before </a:t>
            </a:r>
            <a:r>
              <a:rPr lang="en-US" dirty="0" err="1"/>
              <a:t>covid</a:t>
            </a:r>
            <a:endParaRPr lang="en-US" dirty="0"/>
          </a:p>
          <a:p>
            <a:pPr lvl="1"/>
            <a:r>
              <a:rPr lang="en-US" dirty="0"/>
              <a:t>43 municipalities were facing a financial crisis</a:t>
            </a:r>
          </a:p>
          <a:p>
            <a:r>
              <a:rPr lang="en-ZA" b="1" dirty="0"/>
              <a:t>151 municipalities </a:t>
            </a:r>
            <a:r>
              <a:rPr lang="en-ZA" dirty="0"/>
              <a:t>may be regarded as insolvent, unable to pay creditors, 3rd party payments – SARS, medical aid and pensions</a:t>
            </a:r>
          </a:p>
          <a:p>
            <a:r>
              <a:rPr lang="en-ZA" dirty="0"/>
              <a:t>Only 116 municipalities were not qualified in 2019/20, so over 150 municipalities were qualified or not audited!</a:t>
            </a:r>
          </a:p>
          <a:p>
            <a:r>
              <a:rPr lang="en-ZA" dirty="0"/>
              <a:t>Which are the successful municipalities and why are they successful?</a:t>
            </a:r>
          </a:p>
          <a:p>
            <a:pPr marL="0" indent="0">
              <a:buNone/>
            </a:pPr>
            <a:endParaRPr lang="en-US" dirty="0"/>
          </a:p>
        </p:txBody>
      </p:sp>
      <p:sp>
        <p:nvSpPr>
          <p:cNvPr id="4" name="Slide Number Placeholder 3">
            <a:extLst>
              <a:ext uri="{FF2B5EF4-FFF2-40B4-BE49-F238E27FC236}">
                <a16:creationId xmlns:a16="http://schemas.microsoft.com/office/drawing/2014/main" id="{86EB69D8-26A7-2245-9440-092D16438191}"/>
              </a:ext>
            </a:extLst>
          </p:cNvPr>
          <p:cNvSpPr>
            <a:spLocks noGrp="1"/>
          </p:cNvSpPr>
          <p:nvPr>
            <p:ph type="sldNum" sz="quarter" idx="12"/>
          </p:nvPr>
        </p:nvSpPr>
        <p:spPr/>
        <p:txBody>
          <a:bodyPr/>
          <a:lstStyle/>
          <a:p>
            <a:fld id="{A4E67396-EAD7-1246-A93B-5244FF26795F}" type="slidenum">
              <a:rPr lang="en-US" smtClean="0"/>
              <a:pPr/>
              <a:t>2</a:t>
            </a:fld>
            <a:endParaRPr lang="en-US" dirty="0"/>
          </a:p>
        </p:txBody>
      </p:sp>
    </p:spTree>
    <p:extLst>
      <p:ext uri="{BB962C8B-B14F-4D97-AF65-F5344CB8AC3E}">
        <p14:creationId xmlns:p14="http://schemas.microsoft.com/office/powerpoint/2010/main" val="288837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7EC3-2650-2E44-B601-D22E704C908F}"/>
              </a:ext>
            </a:extLst>
          </p:cNvPr>
          <p:cNvSpPr>
            <a:spLocks noGrp="1"/>
          </p:cNvSpPr>
          <p:nvPr>
            <p:ph type="title"/>
          </p:nvPr>
        </p:nvSpPr>
        <p:spPr/>
        <p:txBody>
          <a:bodyPr/>
          <a:lstStyle/>
          <a:p>
            <a:r>
              <a:rPr lang="en-US" dirty="0"/>
              <a:t>MUNICIPAL RETIREMENT FUNDS: How to do better?</a:t>
            </a:r>
          </a:p>
        </p:txBody>
      </p:sp>
      <p:sp>
        <p:nvSpPr>
          <p:cNvPr id="3" name="Content Placeholder 2">
            <a:extLst>
              <a:ext uri="{FF2B5EF4-FFF2-40B4-BE49-F238E27FC236}">
                <a16:creationId xmlns:a16="http://schemas.microsoft.com/office/drawing/2014/main" id="{43CE58F6-9201-684B-91C3-931806287C8E}"/>
              </a:ext>
            </a:extLst>
          </p:cNvPr>
          <p:cNvSpPr>
            <a:spLocks noGrp="1"/>
          </p:cNvSpPr>
          <p:nvPr>
            <p:ph idx="1"/>
          </p:nvPr>
        </p:nvSpPr>
        <p:spPr/>
        <p:txBody>
          <a:bodyPr>
            <a:normAutofit fontScale="92500" lnSpcReduction="10000"/>
          </a:bodyPr>
          <a:lstStyle/>
          <a:p>
            <a:r>
              <a:rPr lang="en-US" dirty="0"/>
              <a:t>What is happening with municipal employee pension/provident funds?</a:t>
            </a:r>
          </a:p>
          <a:p>
            <a:r>
              <a:rPr lang="en-US" dirty="0"/>
              <a:t>Why are there so many and are the trustees and administrators appointed for life?</a:t>
            </a:r>
          </a:p>
          <a:p>
            <a:r>
              <a:rPr lang="en-US" dirty="0"/>
              <a:t>What are the charges and benefits for members?</a:t>
            </a:r>
          </a:p>
          <a:p>
            <a:pPr lvl="1"/>
            <a:r>
              <a:rPr lang="en-US" dirty="0"/>
              <a:t>Can we not consolidate these into one or two or three funds and lower charges?</a:t>
            </a:r>
          </a:p>
          <a:p>
            <a:r>
              <a:rPr lang="en-US" dirty="0"/>
              <a:t>How do we ensure portability btw pension funds in the entire public service, including with GEPF and </a:t>
            </a:r>
            <a:r>
              <a:rPr lang="en-US" dirty="0" err="1"/>
              <a:t>SoE</a:t>
            </a:r>
            <a:r>
              <a:rPr lang="en-US" dirty="0"/>
              <a:t> pensions?</a:t>
            </a:r>
          </a:p>
          <a:p>
            <a:r>
              <a:rPr lang="en-US" dirty="0"/>
              <a:t>And what is happening with the municipal </a:t>
            </a:r>
            <a:r>
              <a:rPr lang="en-US" dirty="0" err="1"/>
              <a:t>councillor</a:t>
            </a:r>
            <a:r>
              <a:rPr lang="en-US" dirty="0"/>
              <a:t> pension fund?</a:t>
            </a:r>
          </a:p>
          <a:p>
            <a:pPr lvl="1"/>
            <a:r>
              <a:rPr lang="en-US" dirty="0"/>
              <a:t>How does the pension fund factor in that councilor are elected for 5 years at a time?  </a:t>
            </a:r>
          </a:p>
        </p:txBody>
      </p:sp>
      <p:sp>
        <p:nvSpPr>
          <p:cNvPr id="4" name="Slide Number Placeholder 3">
            <a:extLst>
              <a:ext uri="{FF2B5EF4-FFF2-40B4-BE49-F238E27FC236}">
                <a16:creationId xmlns:a16="http://schemas.microsoft.com/office/drawing/2014/main" id="{70B017D6-C03F-4E44-8626-6276609A50EE}"/>
              </a:ext>
            </a:extLst>
          </p:cNvPr>
          <p:cNvSpPr>
            <a:spLocks noGrp="1"/>
          </p:cNvSpPr>
          <p:nvPr>
            <p:ph type="sldNum" sz="quarter" idx="12"/>
          </p:nvPr>
        </p:nvSpPr>
        <p:spPr/>
        <p:txBody>
          <a:bodyPr/>
          <a:lstStyle/>
          <a:p>
            <a:fld id="{A4E67396-EAD7-1246-A93B-5244FF26795F}" type="slidenum">
              <a:rPr lang="en-US" smtClean="0"/>
              <a:pPr/>
              <a:t>20</a:t>
            </a:fld>
            <a:endParaRPr lang="en-US" dirty="0"/>
          </a:p>
        </p:txBody>
      </p:sp>
    </p:spTree>
    <p:extLst>
      <p:ext uri="{BB962C8B-B14F-4D97-AF65-F5344CB8AC3E}">
        <p14:creationId xmlns:p14="http://schemas.microsoft.com/office/powerpoint/2010/main" val="37163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72E6-C538-1E42-8F9F-BDE18435908D}"/>
              </a:ext>
            </a:extLst>
          </p:cNvPr>
          <p:cNvSpPr>
            <a:spLocks noGrp="1"/>
          </p:cNvSpPr>
          <p:nvPr>
            <p:ph type="title"/>
          </p:nvPr>
        </p:nvSpPr>
        <p:spPr/>
        <p:txBody>
          <a:bodyPr/>
          <a:lstStyle/>
          <a:p>
            <a:r>
              <a:rPr lang="en-US" dirty="0"/>
              <a:t>New CHALLENGES and OPPORTUNITIES</a:t>
            </a:r>
          </a:p>
        </p:txBody>
      </p:sp>
      <p:sp>
        <p:nvSpPr>
          <p:cNvPr id="3" name="Content Placeholder 2">
            <a:extLst>
              <a:ext uri="{FF2B5EF4-FFF2-40B4-BE49-F238E27FC236}">
                <a16:creationId xmlns:a16="http://schemas.microsoft.com/office/drawing/2014/main" id="{A4A4AC1F-8976-344C-9687-B62166E8DD72}"/>
              </a:ext>
            </a:extLst>
          </p:cNvPr>
          <p:cNvSpPr>
            <a:spLocks noGrp="1"/>
          </p:cNvSpPr>
          <p:nvPr>
            <p:ph idx="1"/>
          </p:nvPr>
        </p:nvSpPr>
        <p:spPr/>
        <p:txBody>
          <a:bodyPr/>
          <a:lstStyle/>
          <a:p>
            <a:r>
              <a:rPr lang="en-US" dirty="0"/>
              <a:t>CLIMATE CHANGE – the biggest risk to human kind</a:t>
            </a:r>
          </a:p>
          <a:p>
            <a:pPr lvl="1"/>
            <a:r>
              <a:rPr lang="en-US" dirty="0"/>
              <a:t>Renewables, public transport and other challenges</a:t>
            </a:r>
          </a:p>
          <a:p>
            <a:r>
              <a:rPr lang="en-US" dirty="0"/>
              <a:t>RECYCLING ECONOMY – how do we deal with waste? How do we deal with plastic waste? How do we deal with landfill sites?</a:t>
            </a:r>
          </a:p>
          <a:p>
            <a:r>
              <a:rPr lang="en-US" dirty="0"/>
              <a:t>URBANISATION and SPATIAL CHALLENGES</a:t>
            </a:r>
          </a:p>
          <a:p>
            <a:r>
              <a:rPr lang="en-US" dirty="0"/>
              <a:t>RURAL DEVELOPMENT</a:t>
            </a:r>
          </a:p>
          <a:p>
            <a:r>
              <a:rPr lang="en-US" dirty="0"/>
              <a:t>REDUCING the COST of DOING BUSINESS</a:t>
            </a:r>
          </a:p>
          <a:p>
            <a:endParaRPr lang="en-US" dirty="0"/>
          </a:p>
        </p:txBody>
      </p:sp>
      <p:sp>
        <p:nvSpPr>
          <p:cNvPr id="4" name="Slide Number Placeholder 3">
            <a:extLst>
              <a:ext uri="{FF2B5EF4-FFF2-40B4-BE49-F238E27FC236}">
                <a16:creationId xmlns:a16="http://schemas.microsoft.com/office/drawing/2014/main" id="{B270D889-CD84-EF47-A76F-F65B98D8FFBA}"/>
              </a:ext>
            </a:extLst>
          </p:cNvPr>
          <p:cNvSpPr>
            <a:spLocks noGrp="1"/>
          </p:cNvSpPr>
          <p:nvPr>
            <p:ph type="sldNum" sz="quarter" idx="12"/>
          </p:nvPr>
        </p:nvSpPr>
        <p:spPr/>
        <p:txBody>
          <a:bodyPr/>
          <a:lstStyle/>
          <a:p>
            <a:fld id="{A4E67396-EAD7-1246-A93B-5244FF26795F}" type="slidenum">
              <a:rPr lang="en-US" smtClean="0"/>
              <a:pPr/>
              <a:t>21</a:t>
            </a:fld>
            <a:endParaRPr lang="en-US" dirty="0"/>
          </a:p>
        </p:txBody>
      </p:sp>
    </p:spTree>
    <p:extLst>
      <p:ext uri="{BB962C8B-B14F-4D97-AF65-F5344CB8AC3E}">
        <p14:creationId xmlns:p14="http://schemas.microsoft.com/office/powerpoint/2010/main" val="13674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F5E1-707D-1C4F-9C82-DA2892F47EA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FF2B351-D20B-604E-9D4E-F813E660DAEA}"/>
              </a:ext>
            </a:extLst>
          </p:cNvPr>
          <p:cNvSpPr>
            <a:spLocks noGrp="1"/>
          </p:cNvSpPr>
          <p:nvPr>
            <p:ph idx="1"/>
          </p:nvPr>
        </p:nvSpPr>
        <p:spPr/>
        <p:txBody>
          <a:bodyPr>
            <a:normAutofit fontScale="77500" lnSpcReduction="20000"/>
          </a:bodyPr>
          <a:lstStyle/>
          <a:p>
            <a:r>
              <a:rPr lang="en-US" dirty="0"/>
              <a:t>LET US FOCUS ON IMPLEMENTING OLD REFORMS, and take note of NEW CHALLENGES (</a:t>
            </a:r>
            <a:r>
              <a:rPr lang="en-US" dirty="0" err="1"/>
              <a:t>eg</a:t>
            </a:r>
            <a:r>
              <a:rPr lang="en-US" dirty="0"/>
              <a:t> climate change)</a:t>
            </a:r>
          </a:p>
          <a:p>
            <a:pPr lvl="1"/>
            <a:r>
              <a:rPr lang="en-US" dirty="0"/>
              <a:t>Can we check why we are not getting the BASICS right?</a:t>
            </a:r>
          </a:p>
          <a:p>
            <a:r>
              <a:rPr lang="en-US" dirty="0"/>
              <a:t>HOW DO WE BECOME MORE ACCOUNTABLE TO THE PEOPLE?</a:t>
            </a:r>
          </a:p>
          <a:p>
            <a:r>
              <a:rPr lang="en-US" dirty="0"/>
              <a:t>Government is a complex organism, and many factors can cause us to fail – but we must still succeed!</a:t>
            </a:r>
          </a:p>
          <a:p>
            <a:pPr lvl="1"/>
            <a:r>
              <a:rPr lang="en-US" dirty="0"/>
              <a:t>Times to say YES and times to say NO, and not be fired!</a:t>
            </a:r>
          </a:p>
          <a:p>
            <a:r>
              <a:rPr lang="en-US" dirty="0"/>
              <a:t>We need to be open to deal with the mistakes of the past, whatever they are – we clearly did not plan well</a:t>
            </a:r>
          </a:p>
          <a:p>
            <a:pPr lvl="1"/>
            <a:r>
              <a:rPr lang="en-US" dirty="0"/>
              <a:t>Should we REVIEW HEROIC ASSUMPTIONS and make the system more able to deal with FAILURES?  </a:t>
            </a:r>
          </a:p>
          <a:p>
            <a:pPr lvl="1"/>
            <a:r>
              <a:rPr lang="en-US" dirty="0"/>
              <a:t>Are the PLANNING and BUDGETING SYSTEM worth the paper they are written on?</a:t>
            </a:r>
          </a:p>
          <a:p>
            <a:r>
              <a:rPr lang="en-US" dirty="0"/>
              <a:t>How do we improve GOVERNANCE and reduce the scope for DISCRETION and CORRUPTION? </a:t>
            </a:r>
          </a:p>
          <a:p>
            <a:r>
              <a:rPr lang="en-US" dirty="0"/>
              <a:t>How do we as FINANCE officials make the system work better and more effectively?</a:t>
            </a:r>
          </a:p>
          <a:p>
            <a:endParaRPr lang="en-US" dirty="0"/>
          </a:p>
        </p:txBody>
      </p:sp>
      <p:sp>
        <p:nvSpPr>
          <p:cNvPr id="4" name="Slide Number Placeholder 3">
            <a:extLst>
              <a:ext uri="{FF2B5EF4-FFF2-40B4-BE49-F238E27FC236}">
                <a16:creationId xmlns:a16="http://schemas.microsoft.com/office/drawing/2014/main" id="{A69C2990-2EC9-3640-A238-F679216CB4F1}"/>
              </a:ext>
            </a:extLst>
          </p:cNvPr>
          <p:cNvSpPr>
            <a:spLocks noGrp="1"/>
          </p:cNvSpPr>
          <p:nvPr>
            <p:ph type="sldNum" sz="quarter" idx="12"/>
          </p:nvPr>
        </p:nvSpPr>
        <p:spPr/>
        <p:txBody>
          <a:bodyPr/>
          <a:lstStyle/>
          <a:p>
            <a:fld id="{A4E67396-EAD7-1246-A93B-5244FF26795F}" type="slidenum">
              <a:rPr lang="en-US" smtClean="0"/>
              <a:pPr/>
              <a:t>22</a:t>
            </a:fld>
            <a:endParaRPr lang="en-US" dirty="0"/>
          </a:p>
        </p:txBody>
      </p:sp>
    </p:spTree>
    <p:extLst>
      <p:ext uri="{BB962C8B-B14F-4D97-AF65-F5344CB8AC3E}">
        <p14:creationId xmlns:p14="http://schemas.microsoft.com/office/powerpoint/2010/main" val="337138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2179-1133-D043-9B40-ECA15F10CD4D}"/>
              </a:ext>
            </a:extLst>
          </p:cNvPr>
          <p:cNvSpPr>
            <a:spLocks noGrp="1"/>
          </p:cNvSpPr>
          <p:nvPr>
            <p:ph type="title"/>
          </p:nvPr>
        </p:nvSpPr>
        <p:spPr/>
        <p:txBody>
          <a:bodyPr>
            <a:normAutofit fontScale="90000"/>
          </a:bodyPr>
          <a:lstStyle/>
          <a:p>
            <a:r>
              <a:rPr lang="en-US" dirty="0"/>
              <a:t>Was our constitution too empowering to all municipalities? </a:t>
            </a:r>
          </a:p>
        </p:txBody>
      </p:sp>
      <p:sp>
        <p:nvSpPr>
          <p:cNvPr id="3" name="Content Placeholder 2">
            <a:extLst>
              <a:ext uri="{FF2B5EF4-FFF2-40B4-BE49-F238E27FC236}">
                <a16:creationId xmlns:a16="http://schemas.microsoft.com/office/drawing/2014/main" id="{D5B79139-0021-5A47-8801-A1859E267BCE}"/>
              </a:ext>
            </a:extLst>
          </p:cNvPr>
          <p:cNvSpPr>
            <a:spLocks noGrp="1"/>
          </p:cNvSpPr>
          <p:nvPr>
            <p:ph idx="1"/>
          </p:nvPr>
        </p:nvSpPr>
        <p:spPr/>
        <p:txBody>
          <a:bodyPr>
            <a:normAutofit lnSpcReduction="10000"/>
          </a:bodyPr>
          <a:lstStyle/>
          <a:p>
            <a:r>
              <a:rPr lang="en-US" dirty="0"/>
              <a:t>Is your municipality regarded as a success today?</a:t>
            </a:r>
          </a:p>
          <a:p>
            <a:r>
              <a:rPr lang="en-US" dirty="0"/>
              <a:t>We have 278 municipalities (8 Metros, 226 local, 44 district)</a:t>
            </a:r>
          </a:p>
          <a:p>
            <a:pPr lvl="1"/>
            <a:r>
              <a:rPr lang="en-US" dirty="0"/>
              <a:t>How many municipalities can be regarded as a success today?</a:t>
            </a:r>
          </a:p>
          <a:p>
            <a:pPr lvl="1"/>
            <a:r>
              <a:rPr lang="en-ZA" dirty="0"/>
              <a:t>How many municipalities have progressively improved on their performance since 1994? Or since 2000 elections?</a:t>
            </a:r>
          </a:p>
          <a:p>
            <a:r>
              <a:rPr lang="en-ZA" dirty="0"/>
              <a:t>How many of our metros can be regarded as a success today?</a:t>
            </a:r>
          </a:p>
          <a:p>
            <a:r>
              <a:rPr lang="en-ZA" dirty="0"/>
              <a:t>Why should residents of a municipality trust it to deliver even very basic services?</a:t>
            </a:r>
          </a:p>
          <a:p>
            <a:r>
              <a:rPr lang="en-ZA" dirty="0"/>
              <a:t>Why should residents trust how a municipality spends its revenue?  </a:t>
            </a:r>
            <a:endParaRPr lang="en-US" dirty="0"/>
          </a:p>
        </p:txBody>
      </p:sp>
      <p:sp>
        <p:nvSpPr>
          <p:cNvPr id="4" name="Slide Number Placeholder 3">
            <a:extLst>
              <a:ext uri="{FF2B5EF4-FFF2-40B4-BE49-F238E27FC236}">
                <a16:creationId xmlns:a16="http://schemas.microsoft.com/office/drawing/2014/main" id="{978D8EDB-5451-C74B-ADD7-1C3C14CAC46C}"/>
              </a:ext>
            </a:extLst>
          </p:cNvPr>
          <p:cNvSpPr>
            <a:spLocks noGrp="1"/>
          </p:cNvSpPr>
          <p:nvPr>
            <p:ph type="sldNum" sz="quarter" idx="12"/>
          </p:nvPr>
        </p:nvSpPr>
        <p:spPr/>
        <p:txBody>
          <a:bodyPr/>
          <a:lstStyle/>
          <a:p>
            <a:fld id="{A4E67396-EAD7-1246-A93B-5244FF26795F}" type="slidenum">
              <a:rPr lang="en-US" smtClean="0"/>
              <a:pPr/>
              <a:t>3</a:t>
            </a:fld>
            <a:endParaRPr lang="en-US" dirty="0"/>
          </a:p>
        </p:txBody>
      </p:sp>
    </p:spTree>
    <p:extLst>
      <p:ext uri="{BB962C8B-B14F-4D97-AF65-F5344CB8AC3E}">
        <p14:creationId xmlns:p14="http://schemas.microsoft.com/office/powerpoint/2010/main" val="272859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7922-4F64-C144-BFB8-EAEF33D6CA38}"/>
              </a:ext>
            </a:extLst>
          </p:cNvPr>
          <p:cNvSpPr>
            <a:spLocks noGrp="1"/>
          </p:cNvSpPr>
          <p:nvPr>
            <p:ph type="title"/>
          </p:nvPr>
        </p:nvSpPr>
        <p:spPr/>
        <p:txBody>
          <a:bodyPr/>
          <a:lstStyle/>
          <a:p>
            <a:r>
              <a:rPr lang="en-US" dirty="0"/>
              <a:t>How </a:t>
            </a:r>
            <a:r>
              <a:rPr lang="en-US" dirty="0" err="1"/>
              <a:t>WIDESPreAD</a:t>
            </a:r>
            <a:r>
              <a:rPr lang="en-US" dirty="0"/>
              <a:t> is corruption at local govt sphere?</a:t>
            </a:r>
          </a:p>
        </p:txBody>
      </p:sp>
      <p:sp>
        <p:nvSpPr>
          <p:cNvPr id="3" name="Content Placeholder 2">
            <a:extLst>
              <a:ext uri="{FF2B5EF4-FFF2-40B4-BE49-F238E27FC236}">
                <a16:creationId xmlns:a16="http://schemas.microsoft.com/office/drawing/2014/main" id="{79FB3AA5-D7BF-1C43-8755-9F3F3E444429}"/>
              </a:ext>
            </a:extLst>
          </p:cNvPr>
          <p:cNvSpPr>
            <a:spLocks noGrp="1"/>
          </p:cNvSpPr>
          <p:nvPr>
            <p:ph idx="1"/>
          </p:nvPr>
        </p:nvSpPr>
        <p:spPr/>
        <p:txBody>
          <a:bodyPr/>
          <a:lstStyle/>
          <a:p>
            <a:r>
              <a:rPr lang="en-US" dirty="0"/>
              <a:t>We have seen massive corruption in national and provincial govt and our major SOEs</a:t>
            </a:r>
          </a:p>
          <a:p>
            <a:pPr lvl="1"/>
            <a:r>
              <a:rPr lang="en-US" dirty="0"/>
              <a:t>SOEs: Eskom, Transnet, Denel, SAA, PRASA (state capture)</a:t>
            </a:r>
          </a:p>
          <a:p>
            <a:pPr lvl="1"/>
            <a:r>
              <a:rPr lang="en-US" dirty="0"/>
              <a:t>National/provincial govt: BOSASA, ESTINA and many others </a:t>
            </a:r>
          </a:p>
          <a:p>
            <a:r>
              <a:rPr lang="en-US" dirty="0"/>
              <a:t>What is the extent of corruption at local govt?</a:t>
            </a:r>
          </a:p>
          <a:p>
            <a:r>
              <a:rPr lang="en-US" dirty="0"/>
              <a:t>Which metros are not regarded as corrupt? </a:t>
            </a:r>
          </a:p>
          <a:p>
            <a:r>
              <a:rPr lang="en-US" dirty="0"/>
              <a:t>Which local municipalities are not regarded as corrupt?</a:t>
            </a:r>
          </a:p>
          <a:p>
            <a:r>
              <a:rPr lang="en-US" dirty="0"/>
              <a:t>Which municipalities have procurement processes that have not been corrupted? </a:t>
            </a:r>
          </a:p>
          <a:p>
            <a:r>
              <a:rPr lang="en-US" dirty="0"/>
              <a:t>Why is the audit process not recording all corrupt or suspicious transactions?</a:t>
            </a:r>
          </a:p>
        </p:txBody>
      </p:sp>
      <p:sp>
        <p:nvSpPr>
          <p:cNvPr id="4" name="Slide Number Placeholder 3">
            <a:extLst>
              <a:ext uri="{FF2B5EF4-FFF2-40B4-BE49-F238E27FC236}">
                <a16:creationId xmlns:a16="http://schemas.microsoft.com/office/drawing/2014/main" id="{3B0AD1CA-0552-4349-AB3D-A0F08A99DABF}"/>
              </a:ext>
            </a:extLst>
          </p:cNvPr>
          <p:cNvSpPr>
            <a:spLocks noGrp="1"/>
          </p:cNvSpPr>
          <p:nvPr>
            <p:ph type="sldNum" sz="quarter" idx="12"/>
          </p:nvPr>
        </p:nvSpPr>
        <p:spPr/>
        <p:txBody>
          <a:bodyPr/>
          <a:lstStyle/>
          <a:p>
            <a:fld id="{A4E67396-EAD7-1246-A93B-5244FF26795F}" type="slidenum">
              <a:rPr lang="en-US" smtClean="0"/>
              <a:pPr/>
              <a:t>4</a:t>
            </a:fld>
            <a:endParaRPr lang="en-US" dirty="0"/>
          </a:p>
        </p:txBody>
      </p:sp>
    </p:spTree>
    <p:extLst>
      <p:ext uri="{BB962C8B-B14F-4D97-AF65-F5344CB8AC3E}">
        <p14:creationId xmlns:p14="http://schemas.microsoft.com/office/powerpoint/2010/main" val="414878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52318" cy="1196752"/>
          </a:xfrm>
        </p:spPr>
        <p:txBody>
          <a:bodyPr vert="horz" lIns="91440" tIns="72000" rIns="91440" bIns="0" rtlCol="0" anchor="ctr">
            <a:normAutofit fontScale="90000"/>
          </a:bodyPr>
          <a:lstStyle/>
          <a:p>
            <a:r>
              <a:rPr lang="en-ZA" sz="3200" cap="none" dirty="0">
                <a:latin typeface="Arial" panose="020B0604020202020204" pitchFamily="34" charset="0"/>
                <a:cs typeface="Arial" panose="020B0604020202020204" pitchFamily="34" charset="0"/>
              </a:rPr>
              <a:t>Slide from Treasury colleagues:</a:t>
            </a:r>
            <a:br>
              <a:rPr lang="en-ZA" sz="3200" cap="none" dirty="0">
                <a:latin typeface="Arial" panose="020B0604020202020204" pitchFamily="34" charset="0"/>
                <a:cs typeface="Arial" panose="020B0604020202020204" pitchFamily="34" charset="0"/>
              </a:rPr>
            </a:br>
            <a:r>
              <a:rPr lang="en-ZA" sz="3200" cap="none" dirty="0">
                <a:latin typeface="Arial" panose="020B0604020202020204" pitchFamily="34" charset="0"/>
                <a:cs typeface="Arial" panose="020B0604020202020204" pitchFamily="34" charset="0"/>
              </a:rPr>
              <a:t>MFMA 2019/20 Local Government Audit Outcomes confirms position…</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E67396-EAD7-1246-A93B-5244FF26795F}" type="slidenum">
              <a:rPr kumimoji="0" lang="en-US" sz="1400" b="1" i="0" u="none" strike="noStrike" kern="1200" cap="none" spc="0" normalizeH="0" baseline="0" noProof="0" smtClean="0">
                <a:ln>
                  <a:noFill/>
                </a:ln>
                <a:solidFill>
                  <a:srgbClr val="FF7575"/>
                </a:solidFill>
                <a:effectLst/>
                <a:uLnTx/>
                <a:uFillTx/>
                <a:latin typeface="Arial Black" panose="020B0A04020102020204" pitchFamily="34"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1" i="0" u="none" strike="noStrike" kern="1200" cap="none" spc="0" normalizeH="0" baseline="0" noProof="0" dirty="0">
              <a:ln>
                <a:noFill/>
              </a:ln>
              <a:solidFill>
                <a:srgbClr val="FF7575"/>
              </a:solidFill>
              <a:effectLst/>
              <a:uLnTx/>
              <a:uFillTx/>
              <a:latin typeface="Arial Black" panose="020B0A04020102020204" pitchFamily="34" charset="0"/>
              <a:ea typeface="ＭＳ Ｐゴシック" pitchFamily="1" charset="-128"/>
              <a:cs typeface="+mn-cs"/>
            </a:endParaRPr>
          </a:p>
        </p:txBody>
      </p:sp>
      <p:pic>
        <p:nvPicPr>
          <p:cNvPr id="3" name="Picture 2"/>
          <p:cNvPicPr>
            <a:picLocks noChangeAspect="1"/>
          </p:cNvPicPr>
          <p:nvPr/>
        </p:nvPicPr>
        <p:blipFill>
          <a:blip r:embed="rId2"/>
          <a:stretch>
            <a:fillRect/>
          </a:stretch>
        </p:blipFill>
        <p:spPr>
          <a:xfrm>
            <a:off x="0" y="1524282"/>
            <a:ext cx="9144000" cy="3809435"/>
          </a:xfrm>
          <a:prstGeom prst="rect">
            <a:avLst/>
          </a:prstGeom>
        </p:spPr>
      </p:pic>
    </p:spTree>
    <p:extLst>
      <p:ext uri="{BB962C8B-B14F-4D97-AF65-F5344CB8AC3E}">
        <p14:creationId xmlns:p14="http://schemas.microsoft.com/office/powerpoint/2010/main" val="314523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98D3-894B-8A47-9CEF-826D14CB8BA2}"/>
              </a:ext>
            </a:extLst>
          </p:cNvPr>
          <p:cNvSpPr>
            <a:spLocks noGrp="1"/>
          </p:cNvSpPr>
          <p:nvPr>
            <p:ph type="title"/>
          </p:nvPr>
        </p:nvSpPr>
        <p:spPr/>
        <p:txBody>
          <a:bodyPr>
            <a:normAutofit fontScale="90000"/>
          </a:bodyPr>
          <a:lstStyle/>
          <a:p>
            <a:r>
              <a:rPr lang="en-US" dirty="0"/>
              <a:t> slide from TREASURY COLLEAGUES: WHAT FAILURES ARE THERE AT LG</a:t>
            </a:r>
          </a:p>
        </p:txBody>
      </p:sp>
      <p:sp>
        <p:nvSpPr>
          <p:cNvPr id="3" name="Content Placeholder 2">
            <a:extLst>
              <a:ext uri="{FF2B5EF4-FFF2-40B4-BE49-F238E27FC236}">
                <a16:creationId xmlns:a16="http://schemas.microsoft.com/office/drawing/2014/main" id="{4B262ACA-94E4-7348-B707-2D06C5760D91}"/>
              </a:ext>
            </a:extLst>
          </p:cNvPr>
          <p:cNvSpPr>
            <a:spLocks noGrp="1"/>
          </p:cNvSpPr>
          <p:nvPr>
            <p:ph idx="1"/>
          </p:nvPr>
        </p:nvSpPr>
        <p:spPr/>
        <p:txBody>
          <a:bodyPr>
            <a:normAutofit lnSpcReduction="10000"/>
          </a:bodyPr>
          <a:lstStyle/>
          <a:p>
            <a:pPr>
              <a:lnSpc>
                <a:spcPct val="120000"/>
              </a:lnSpc>
            </a:pPr>
            <a:r>
              <a:rPr lang="en-GB" altLang="en-US" sz="2000" dirty="0">
                <a:latin typeface="Arial" panose="020B0604020202020204" pitchFamily="34" charset="0"/>
              </a:rPr>
              <a:t>Prior to COVID-19, a number of municipalities were already:</a:t>
            </a:r>
          </a:p>
          <a:p>
            <a:pPr lvl="1">
              <a:lnSpc>
                <a:spcPct val="120000"/>
              </a:lnSpc>
            </a:pPr>
            <a:r>
              <a:rPr lang="en-GB" altLang="en-US" sz="2000" i="1" dirty="0">
                <a:latin typeface="Arial" panose="020B0604020202020204" pitchFamily="34" charset="0"/>
              </a:rPr>
              <a:t>Failing to deliver services and take care of their assets</a:t>
            </a:r>
          </a:p>
          <a:p>
            <a:pPr lvl="1">
              <a:lnSpc>
                <a:spcPct val="120000"/>
              </a:lnSpc>
            </a:pPr>
            <a:r>
              <a:rPr lang="en-GB" altLang="en-US" sz="2000" i="1" dirty="0">
                <a:latin typeface="Arial" panose="020B0604020202020204" pitchFamily="34" charset="0"/>
              </a:rPr>
              <a:t>Failing to prudently manage fiscal resources, bill and collect revenue</a:t>
            </a:r>
          </a:p>
          <a:p>
            <a:pPr lvl="1">
              <a:lnSpc>
                <a:spcPct val="120000"/>
              </a:lnSpc>
            </a:pPr>
            <a:r>
              <a:rPr lang="en-GB" altLang="en-US" sz="2000" i="1" dirty="0">
                <a:latin typeface="Arial" panose="020B0604020202020204" pitchFamily="34" charset="0"/>
              </a:rPr>
              <a:t>Failing in their leadership functions</a:t>
            </a:r>
          </a:p>
          <a:p>
            <a:pPr lvl="1">
              <a:lnSpc>
                <a:spcPct val="120000"/>
              </a:lnSpc>
            </a:pPr>
            <a:r>
              <a:rPr lang="en-GB" altLang="en-US" sz="2000" i="1" dirty="0">
                <a:latin typeface="Arial" panose="020B0604020202020204" pitchFamily="34" charset="0"/>
              </a:rPr>
              <a:t>Failing in their governance functions</a:t>
            </a:r>
          </a:p>
          <a:p>
            <a:pPr lvl="1">
              <a:lnSpc>
                <a:spcPct val="120000"/>
              </a:lnSpc>
            </a:pPr>
            <a:r>
              <a:rPr lang="en-GB" altLang="en-US" sz="2000" i="1" dirty="0">
                <a:latin typeface="Arial" panose="020B0604020202020204" pitchFamily="34" charset="0"/>
              </a:rPr>
              <a:t>And hence failing in meeting the agenda for a developmental local government</a:t>
            </a:r>
          </a:p>
          <a:p>
            <a:pPr>
              <a:lnSpc>
                <a:spcPct val="120000"/>
              </a:lnSpc>
            </a:pPr>
            <a:r>
              <a:rPr lang="en-GB" altLang="en-US" sz="2000" dirty="0">
                <a:latin typeface="Arial" panose="020B0604020202020204" pitchFamily="34" charset="0"/>
              </a:rPr>
              <a:t>These failures manifested in:</a:t>
            </a:r>
          </a:p>
          <a:p>
            <a:pPr lvl="1">
              <a:lnSpc>
                <a:spcPct val="120000"/>
              </a:lnSpc>
            </a:pPr>
            <a:r>
              <a:rPr lang="en-GB" altLang="en-US" sz="2000" i="1" dirty="0">
                <a:latin typeface="Arial" panose="020B0604020202020204" pitchFamily="34" charset="0"/>
              </a:rPr>
              <a:t>An unprecedented growth in municipal debtors</a:t>
            </a:r>
          </a:p>
          <a:p>
            <a:pPr lvl="1">
              <a:lnSpc>
                <a:spcPct val="120000"/>
              </a:lnSpc>
            </a:pPr>
            <a:r>
              <a:rPr lang="en-GB" altLang="en-US" sz="2000" i="1" dirty="0">
                <a:latin typeface="Arial" panose="020B0604020202020204" pitchFamily="34" charset="0"/>
              </a:rPr>
              <a:t>An unprecedented growth in outstanding creditors</a:t>
            </a:r>
          </a:p>
          <a:p>
            <a:pPr lvl="1">
              <a:lnSpc>
                <a:spcPct val="120000"/>
              </a:lnSpc>
            </a:pPr>
            <a:r>
              <a:rPr lang="en-GB" altLang="en-US" sz="2000" i="1" dirty="0">
                <a:latin typeface="Arial" panose="020B0604020202020204" pitchFamily="34" charset="0"/>
              </a:rPr>
              <a:t>Dismal year-on-year audit outcomes</a:t>
            </a:r>
          </a:p>
          <a:p>
            <a:pPr lvl="1">
              <a:lnSpc>
                <a:spcPct val="120000"/>
              </a:lnSpc>
            </a:pPr>
            <a:r>
              <a:rPr lang="en-GB" altLang="en-US" sz="2000" i="1" dirty="0">
                <a:latin typeface="Arial" panose="020B0604020202020204" pitchFamily="34" charset="0"/>
              </a:rPr>
              <a:t>An inability to meet basic salary commitments in some municipalities</a:t>
            </a:r>
          </a:p>
          <a:p>
            <a:endParaRPr lang="en-US" dirty="0"/>
          </a:p>
        </p:txBody>
      </p:sp>
      <p:sp>
        <p:nvSpPr>
          <p:cNvPr id="4" name="Slide Number Placeholder 3">
            <a:extLst>
              <a:ext uri="{FF2B5EF4-FFF2-40B4-BE49-F238E27FC236}">
                <a16:creationId xmlns:a16="http://schemas.microsoft.com/office/drawing/2014/main" id="{0AE21D12-99DF-754B-BD40-ABCFE49949DC}"/>
              </a:ext>
            </a:extLst>
          </p:cNvPr>
          <p:cNvSpPr>
            <a:spLocks noGrp="1"/>
          </p:cNvSpPr>
          <p:nvPr>
            <p:ph type="sldNum" sz="quarter" idx="12"/>
          </p:nvPr>
        </p:nvSpPr>
        <p:spPr/>
        <p:txBody>
          <a:bodyPr/>
          <a:lstStyle/>
          <a:p>
            <a:fld id="{A4E67396-EAD7-1246-A93B-5244FF26795F}" type="slidenum">
              <a:rPr lang="en-US" smtClean="0"/>
              <a:pPr/>
              <a:t>6</a:t>
            </a:fld>
            <a:endParaRPr lang="en-US" dirty="0"/>
          </a:p>
        </p:txBody>
      </p:sp>
    </p:spTree>
    <p:extLst>
      <p:ext uri="{BB962C8B-B14F-4D97-AF65-F5344CB8AC3E}">
        <p14:creationId xmlns:p14="http://schemas.microsoft.com/office/powerpoint/2010/main" val="95927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14BD-227D-4FA5-99F6-09E221E5BD97}"/>
              </a:ext>
            </a:extLst>
          </p:cNvPr>
          <p:cNvSpPr>
            <a:spLocks noGrp="1"/>
          </p:cNvSpPr>
          <p:nvPr>
            <p:ph type="title"/>
          </p:nvPr>
        </p:nvSpPr>
        <p:spPr>
          <a:xfrm>
            <a:off x="0" y="0"/>
            <a:ext cx="7452319" cy="1196752"/>
          </a:xfrm>
        </p:spPr>
        <p:txBody>
          <a:bodyPr>
            <a:normAutofit fontScale="90000"/>
          </a:bodyPr>
          <a:lstStyle/>
          <a:p>
            <a:r>
              <a:rPr lang="en-US" cap="none" dirty="0"/>
              <a:t>SLIDE From TREASURY COLLEAGUES:</a:t>
            </a:r>
            <a:br>
              <a:rPr lang="en-US" cap="none" dirty="0"/>
            </a:br>
            <a:r>
              <a:rPr lang="en-US" cap="none" dirty="0"/>
              <a:t>The Quarterly s71 publication 2020/21 FY reaffirms this performance trend: </a:t>
            </a:r>
            <a:endParaRPr lang="en-ZA" cap="none" dirty="0"/>
          </a:p>
        </p:txBody>
      </p:sp>
      <p:sp>
        <p:nvSpPr>
          <p:cNvPr id="4" name="Slide Number Placeholder 3">
            <a:extLst>
              <a:ext uri="{FF2B5EF4-FFF2-40B4-BE49-F238E27FC236}">
                <a16:creationId xmlns:a16="http://schemas.microsoft.com/office/drawing/2014/main" id="{EAEA4597-1775-4FE1-A640-5AAEED6AAE6C}"/>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E67396-EAD7-1246-A93B-5244FF26795F}" type="slidenum">
              <a:rPr kumimoji="0" lang="en-US" sz="1400" b="1" i="0" u="none" strike="noStrike" kern="1200" cap="none" spc="0" normalizeH="0" baseline="0" noProof="0" smtClean="0">
                <a:ln>
                  <a:noFill/>
                </a:ln>
                <a:solidFill>
                  <a:srgbClr val="FF7575"/>
                </a:solidFill>
                <a:effectLst/>
                <a:uLnTx/>
                <a:uFillTx/>
                <a:latin typeface="Arial Black" panose="020B0A04020102020204" pitchFamily="34"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1" i="0" u="none" strike="noStrike" kern="1200" cap="none" spc="0" normalizeH="0" baseline="0" noProof="0" dirty="0">
              <a:ln>
                <a:noFill/>
              </a:ln>
              <a:solidFill>
                <a:srgbClr val="FF7575"/>
              </a:solidFill>
              <a:effectLst/>
              <a:uLnTx/>
              <a:uFillTx/>
              <a:latin typeface="Arial Black" panose="020B0A04020102020204" pitchFamily="34" charset="0"/>
              <a:ea typeface="ＭＳ Ｐゴシック" pitchFamily="1" charset="-128"/>
              <a:cs typeface="+mn-cs"/>
            </a:endParaRPr>
          </a:p>
        </p:txBody>
      </p:sp>
      <p:sp>
        <p:nvSpPr>
          <p:cNvPr id="3" name="Rounded Rectangle 2"/>
          <p:cNvSpPr/>
          <p:nvPr/>
        </p:nvSpPr>
        <p:spPr>
          <a:xfrm>
            <a:off x="1835696" y="144878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R494.5 billion</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(total adjusted expenditure budget)</a:t>
            </a:r>
            <a:endParaRPr lang="en-ZA" sz="1200" dirty="0">
              <a:solidFill>
                <a:schemeClr val="accent1">
                  <a:lumMod val="75000"/>
                </a:schemeClr>
              </a:solidFill>
            </a:endParaRPr>
          </a:p>
        </p:txBody>
      </p:sp>
      <p:sp>
        <p:nvSpPr>
          <p:cNvPr id="6" name="Rounded Rectangle 5"/>
          <p:cNvSpPr/>
          <p:nvPr/>
        </p:nvSpPr>
        <p:spPr>
          <a:xfrm>
            <a:off x="2888939" y="234888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R70.8 billion</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(capital expenditure)</a:t>
            </a:r>
            <a:endParaRPr lang="en-ZA" sz="1200" dirty="0">
              <a:solidFill>
                <a:schemeClr val="accent1">
                  <a:lumMod val="75000"/>
                </a:schemeClr>
              </a:solidFill>
            </a:endParaRPr>
          </a:p>
        </p:txBody>
      </p:sp>
      <p:sp>
        <p:nvSpPr>
          <p:cNvPr id="7" name="Rounded Rectangle 6"/>
          <p:cNvSpPr/>
          <p:nvPr/>
        </p:nvSpPr>
        <p:spPr>
          <a:xfrm>
            <a:off x="755576" y="234888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R423.8 billion</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(operating expenditure)</a:t>
            </a:r>
            <a:endParaRPr lang="en-ZA" sz="1200" dirty="0">
              <a:solidFill>
                <a:schemeClr val="accent1">
                  <a:lumMod val="75000"/>
                </a:schemeClr>
              </a:solidFill>
            </a:endParaRPr>
          </a:p>
        </p:txBody>
      </p:sp>
      <p:sp>
        <p:nvSpPr>
          <p:cNvPr id="8" name="Rounded Rectangle 7"/>
          <p:cNvSpPr/>
          <p:nvPr/>
        </p:nvSpPr>
        <p:spPr>
          <a:xfrm>
            <a:off x="755576" y="3182288"/>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ctr">
              <a:buFont typeface="Arial" panose="020B0604020202020204" pitchFamily="34" charset="0"/>
              <a:buChar char="•"/>
            </a:pPr>
            <a:r>
              <a:rPr lang="en-ZA" altLang="en-US" sz="1200" dirty="0">
                <a:solidFill>
                  <a:schemeClr val="accent1">
                    <a:lumMod val="75000"/>
                  </a:schemeClr>
                </a:solidFill>
                <a:cs typeface="Times New Roman" panose="02020603050405020304" pitchFamily="18" charset="0"/>
              </a:rPr>
              <a:t>&gt;30% to salaries and wages </a:t>
            </a:r>
          </a:p>
          <a:p>
            <a:pPr marL="85725" indent="-85725" algn="ctr">
              <a:buFont typeface="Arial" panose="020B0604020202020204" pitchFamily="34" charset="0"/>
              <a:buChar char="•"/>
            </a:pPr>
            <a:r>
              <a:rPr lang="en-ZA" sz="1200" dirty="0">
                <a:solidFill>
                  <a:schemeClr val="accent1">
                    <a:lumMod val="75000"/>
                  </a:schemeClr>
                </a:solidFill>
                <a:cs typeface="Times New Roman" panose="02020603050405020304" pitchFamily="18" charset="0"/>
              </a:rPr>
              <a:t>Some cases 45 – 50%</a:t>
            </a:r>
            <a:endParaRPr lang="en-ZA" sz="1200" dirty="0">
              <a:solidFill>
                <a:schemeClr val="accent1">
                  <a:lumMod val="75000"/>
                </a:schemeClr>
              </a:solidFill>
            </a:endParaRPr>
          </a:p>
        </p:txBody>
      </p:sp>
      <p:sp>
        <p:nvSpPr>
          <p:cNvPr id="9" name="Rounded Rectangle 8"/>
          <p:cNvSpPr/>
          <p:nvPr/>
        </p:nvSpPr>
        <p:spPr>
          <a:xfrm>
            <a:off x="1835696" y="396906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R323 billion (65.3%)</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(expended)</a:t>
            </a:r>
            <a:endParaRPr lang="en-ZA" sz="1200" dirty="0">
              <a:solidFill>
                <a:schemeClr val="accent1">
                  <a:lumMod val="75000"/>
                </a:schemeClr>
              </a:solidFill>
            </a:endParaRPr>
          </a:p>
        </p:txBody>
      </p:sp>
      <p:sp>
        <p:nvSpPr>
          <p:cNvPr id="10" name="Rounded Rectangle 9"/>
          <p:cNvSpPr/>
          <p:nvPr/>
        </p:nvSpPr>
        <p:spPr>
          <a:xfrm>
            <a:off x="755575" y="4802468"/>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R288.3 billion (68%)</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(operating expenditure)</a:t>
            </a:r>
            <a:endParaRPr lang="en-ZA" sz="1200" dirty="0">
              <a:solidFill>
                <a:schemeClr val="accent1">
                  <a:lumMod val="75000"/>
                </a:schemeClr>
              </a:solidFill>
            </a:endParaRPr>
          </a:p>
        </p:txBody>
      </p:sp>
      <p:sp>
        <p:nvSpPr>
          <p:cNvPr id="11" name="Rounded Rectangle 10"/>
          <p:cNvSpPr/>
          <p:nvPr/>
        </p:nvSpPr>
        <p:spPr>
          <a:xfrm>
            <a:off x="755574" y="563056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R95.3 billion</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(salaries and wages expenditure)</a:t>
            </a:r>
            <a:endParaRPr lang="en-ZA" sz="1200" dirty="0">
              <a:solidFill>
                <a:schemeClr val="accent1">
                  <a:lumMod val="75000"/>
                </a:schemeClr>
              </a:solidFill>
            </a:endParaRPr>
          </a:p>
        </p:txBody>
      </p:sp>
      <p:sp>
        <p:nvSpPr>
          <p:cNvPr id="12" name="Rounded Rectangle 11"/>
          <p:cNvSpPr/>
          <p:nvPr/>
        </p:nvSpPr>
        <p:spPr>
          <a:xfrm>
            <a:off x="47945" y="1448780"/>
            <a:ext cx="419600" cy="2293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altLang="en-US" sz="1200" b="1" dirty="0">
                <a:solidFill>
                  <a:schemeClr val="accent1">
                    <a:lumMod val="75000"/>
                  </a:schemeClr>
                </a:solidFill>
                <a:cs typeface="Times New Roman" panose="02020603050405020304" pitchFamily="18" charset="0"/>
              </a:rPr>
              <a:t>2020/21 Financial year</a:t>
            </a:r>
            <a:endParaRPr lang="en-ZA" sz="1200" b="1" dirty="0">
              <a:solidFill>
                <a:schemeClr val="accent1">
                  <a:lumMod val="75000"/>
                </a:schemeClr>
              </a:solidFill>
            </a:endParaRPr>
          </a:p>
        </p:txBody>
      </p:sp>
      <p:sp>
        <p:nvSpPr>
          <p:cNvPr id="13" name="Rounded Rectangle 12"/>
          <p:cNvSpPr/>
          <p:nvPr/>
        </p:nvSpPr>
        <p:spPr>
          <a:xfrm>
            <a:off x="2888939" y="4799810"/>
            <a:ext cx="167443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dirty="0">
                <a:solidFill>
                  <a:schemeClr val="accent1">
                    <a:lumMod val="75000"/>
                  </a:schemeClr>
                </a:solidFill>
                <a:cs typeface="Times New Roman" panose="02020603050405020304" pitchFamily="18" charset="0"/>
              </a:rPr>
              <a:t>R34.6 billion (48.9%)</a:t>
            </a:r>
            <a:endParaRPr lang="en-ZA" sz="1200" dirty="0">
              <a:solidFill>
                <a:schemeClr val="accent1">
                  <a:lumMod val="75000"/>
                </a:schemeClr>
              </a:solidFill>
            </a:endParaRPr>
          </a:p>
          <a:p>
            <a:pPr algn="ctr"/>
            <a:r>
              <a:rPr lang="en-US" altLang="en-US" sz="1200" dirty="0">
                <a:solidFill>
                  <a:schemeClr val="accent1">
                    <a:lumMod val="75000"/>
                  </a:schemeClr>
                </a:solidFill>
                <a:cs typeface="Times New Roman" panose="02020603050405020304" pitchFamily="18" charset="0"/>
              </a:rPr>
              <a:t>(capital expenditure)</a:t>
            </a:r>
            <a:endParaRPr lang="en-ZA" sz="1200" dirty="0">
              <a:solidFill>
                <a:schemeClr val="accent1">
                  <a:lumMod val="75000"/>
                </a:schemeClr>
              </a:solidFill>
            </a:endParaRPr>
          </a:p>
        </p:txBody>
      </p:sp>
      <p:sp>
        <p:nvSpPr>
          <p:cNvPr id="14" name="Rounded Rectangle 13"/>
          <p:cNvSpPr/>
          <p:nvPr/>
        </p:nvSpPr>
        <p:spPr>
          <a:xfrm>
            <a:off x="47945" y="3968906"/>
            <a:ext cx="419600" cy="2293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200" b="1" dirty="0">
                <a:solidFill>
                  <a:schemeClr val="accent1">
                    <a:lumMod val="75000"/>
                  </a:schemeClr>
                </a:solidFill>
              </a:rPr>
              <a:t>As at 31 March 2021, 3</a:t>
            </a:r>
            <a:r>
              <a:rPr lang="en-ZA" sz="1200" b="1" baseline="30000" dirty="0">
                <a:solidFill>
                  <a:schemeClr val="accent1">
                    <a:lumMod val="75000"/>
                  </a:schemeClr>
                </a:solidFill>
              </a:rPr>
              <a:t>rd</a:t>
            </a:r>
            <a:r>
              <a:rPr lang="en-ZA" sz="1200" b="1" dirty="0">
                <a:solidFill>
                  <a:schemeClr val="accent1">
                    <a:lumMod val="75000"/>
                  </a:schemeClr>
                </a:solidFill>
              </a:rPr>
              <a:t> Q</a:t>
            </a:r>
          </a:p>
        </p:txBody>
      </p:sp>
      <p:sp>
        <p:nvSpPr>
          <p:cNvPr id="15" name="Rounded Rectangle 14"/>
          <p:cNvSpPr/>
          <p:nvPr/>
        </p:nvSpPr>
        <p:spPr>
          <a:xfrm>
            <a:off x="5241370" y="4865501"/>
            <a:ext cx="1674439" cy="50804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R43.4 billion</a:t>
            </a:r>
          </a:p>
          <a:p>
            <a:pPr algn="ctr"/>
            <a:r>
              <a:rPr lang="en-ZA" altLang="en-US" sz="1200" dirty="0">
                <a:solidFill>
                  <a:schemeClr val="bg1"/>
                </a:solidFill>
                <a:cs typeface="Times New Roman" panose="02020603050405020304" pitchFamily="18" charset="0"/>
              </a:rPr>
              <a:t>total investments</a:t>
            </a:r>
          </a:p>
        </p:txBody>
      </p:sp>
      <p:sp>
        <p:nvSpPr>
          <p:cNvPr id="16" name="Rounded Rectangle 15"/>
          <p:cNvSpPr/>
          <p:nvPr/>
        </p:nvSpPr>
        <p:spPr>
          <a:xfrm>
            <a:off x="7116334" y="4141483"/>
            <a:ext cx="1674439" cy="130754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R44 billion is owed to Eskom -</a:t>
            </a:r>
          </a:p>
          <a:p>
            <a:pPr algn="ctr"/>
            <a:r>
              <a:rPr lang="en-ZA" altLang="en-US" sz="1200" dirty="0">
                <a:solidFill>
                  <a:schemeClr val="bg1"/>
                </a:solidFill>
                <a:cs typeface="Times New Roman" panose="02020603050405020304" pitchFamily="18" charset="0"/>
              </a:rPr>
              <a:t>R35 billion in arrears (top 20 defaulters owing 85 per cent of the debt)</a:t>
            </a:r>
          </a:p>
        </p:txBody>
      </p:sp>
      <p:sp>
        <p:nvSpPr>
          <p:cNvPr id="17" name="Rounded Rectangle 16"/>
          <p:cNvSpPr/>
          <p:nvPr/>
        </p:nvSpPr>
        <p:spPr>
          <a:xfrm>
            <a:off x="5241371" y="4145420"/>
            <a:ext cx="1674439" cy="6026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R68.4 billion</a:t>
            </a:r>
          </a:p>
          <a:p>
            <a:pPr algn="ctr"/>
            <a:r>
              <a:rPr lang="en-ZA" altLang="en-US" sz="1200" dirty="0">
                <a:solidFill>
                  <a:schemeClr val="bg1"/>
                </a:solidFill>
                <a:cs typeface="Times New Roman" panose="02020603050405020304" pitchFamily="18" charset="0"/>
              </a:rPr>
              <a:t>total balance on borrowing</a:t>
            </a:r>
          </a:p>
        </p:txBody>
      </p:sp>
      <p:sp>
        <p:nvSpPr>
          <p:cNvPr id="18" name="Rounded Rectangle 17"/>
          <p:cNvSpPr/>
          <p:nvPr/>
        </p:nvSpPr>
        <p:spPr>
          <a:xfrm>
            <a:off x="7086747" y="3292113"/>
            <a:ext cx="1674439" cy="7358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Outstanding creditors R65.5 billion (R67.2 billion – 31 Dec 2021) </a:t>
            </a:r>
          </a:p>
        </p:txBody>
      </p:sp>
      <p:sp>
        <p:nvSpPr>
          <p:cNvPr id="19" name="Rounded Rectangle 18"/>
          <p:cNvSpPr/>
          <p:nvPr/>
        </p:nvSpPr>
        <p:spPr>
          <a:xfrm>
            <a:off x="5212601" y="3292112"/>
            <a:ext cx="1674439" cy="73584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Consumer debts R230.7 billion (R230.5 billion - 31 Dec 2021)</a:t>
            </a:r>
            <a:endParaRPr lang="en-ZA" sz="1200" dirty="0">
              <a:solidFill>
                <a:schemeClr val="bg1"/>
              </a:solidFill>
            </a:endParaRPr>
          </a:p>
        </p:txBody>
      </p:sp>
      <p:pic>
        <p:nvPicPr>
          <p:cNvPr id="21" name="Picture 20"/>
          <p:cNvPicPr>
            <a:picLocks noChangeAspect="1"/>
          </p:cNvPicPr>
          <p:nvPr/>
        </p:nvPicPr>
        <p:blipFill>
          <a:blip r:embed="rId2"/>
          <a:stretch>
            <a:fillRect/>
          </a:stretch>
        </p:blipFill>
        <p:spPr>
          <a:xfrm>
            <a:off x="5537729" y="1451166"/>
            <a:ext cx="2619375" cy="1743075"/>
          </a:xfrm>
          <a:prstGeom prst="rect">
            <a:avLst/>
          </a:prstGeom>
        </p:spPr>
      </p:pic>
      <p:sp>
        <p:nvSpPr>
          <p:cNvPr id="22" name="Rounded Rectangle 21"/>
          <p:cNvSpPr/>
          <p:nvPr/>
        </p:nvSpPr>
        <p:spPr>
          <a:xfrm>
            <a:off x="5239536" y="5491011"/>
            <a:ext cx="1674439" cy="131562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Total allocation of direct grants R29.4 billion - </a:t>
            </a:r>
          </a:p>
          <a:p>
            <a:pPr algn="ctr"/>
            <a:r>
              <a:rPr lang="en-ZA" altLang="en-US" sz="1200" dirty="0">
                <a:solidFill>
                  <a:schemeClr val="bg1"/>
                </a:solidFill>
                <a:cs typeface="Times New Roman" panose="02020603050405020304" pitchFamily="18" charset="0"/>
              </a:rPr>
              <a:t>R29 billion was transferred expenditure reported 62.9 %</a:t>
            </a:r>
          </a:p>
        </p:txBody>
      </p:sp>
      <p:sp>
        <p:nvSpPr>
          <p:cNvPr id="23" name="Rounded Rectangle 22"/>
          <p:cNvSpPr/>
          <p:nvPr/>
        </p:nvSpPr>
        <p:spPr>
          <a:xfrm>
            <a:off x="7116334" y="5548949"/>
            <a:ext cx="1674439" cy="9916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1200" dirty="0">
                <a:solidFill>
                  <a:schemeClr val="bg1"/>
                </a:solidFill>
                <a:cs typeface="Times New Roman" panose="02020603050405020304" pitchFamily="18" charset="0"/>
              </a:rPr>
              <a:t>R10 billion is owed to Water Boards and another R7.5 billion to the WTE of the department</a:t>
            </a:r>
          </a:p>
        </p:txBody>
      </p:sp>
      <p:sp>
        <p:nvSpPr>
          <p:cNvPr id="24" name="Rounded Rectangle 23"/>
          <p:cNvSpPr/>
          <p:nvPr/>
        </p:nvSpPr>
        <p:spPr>
          <a:xfrm>
            <a:off x="7170526" y="6615354"/>
            <a:ext cx="1674439" cy="1912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800" dirty="0">
                <a:solidFill>
                  <a:schemeClr val="accent1">
                    <a:lumMod val="75000"/>
                  </a:schemeClr>
                </a:solidFill>
                <a:cs typeface="Times New Roman" panose="02020603050405020304" pitchFamily="18" charset="0"/>
              </a:rPr>
              <a:t>(Source: MFMA S71 reports)</a:t>
            </a:r>
          </a:p>
        </p:txBody>
      </p:sp>
      <p:sp>
        <p:nvSpPr>
          <p:cNvPr id="33" name="Bent Arrow 32"/>
          <p:cNvSpPr/>
          <p:nvPr/>
        </p:nvSpPr>
        <p:spPr>
          <a:xfrm rot="5400000" flipV="1">
            <a:off x="1277634" y="1754814"/>
            <a:ext cx="540060"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4" name="Bent Arrow 33"/>
          <p:cNvSpPr/>
          <p:nvPr/>
        </p:nvSpPr>
        <p:spPr>
          <a:xfrm rot="5400000" flipV="1">
            <a:off x="1277634" y="4208402"/>
            <a:ext cx="540060"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5" name="Bent Arrow 34"/>
          <p:cNvSpPr/>
          <p:nvPr/>
        </p:nvSpPr>
        <p:spPr>
          <a:xfrm rot="5400000">
            <a:off x="3523945" y="1758824"/>
            <a:ext cx="540060" cy="4236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6" name="Bent Arrow 35"/>
          <p:cNvSpPr/>
          <p:nvPr/>
        </p:nvSpPr>
        <p:spPr>
          <a:xfrm rot="5400000">
            <a:off x="3521909" y="4199681"/>
            <a:ext cx="540060" cy="4236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8" name="Down Arrow 37"/>
          <p:cNvSpPr/>
          <p:nvPr/>
        </p:nvSpPr>
        <p:spPr>
          <a:xfrm>
            <a:off x="2534753" y="2114854"/>
            <a:ext cx="261157" cy="1764196"/>
          </a:xfrm>
          <a:prstGeom prst="downArrow">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Down Arrow 38"/>
          <p:cNvSpPr/>
          <p:nvPr/>
        </p:nvSpPr>
        <p:spPr>
          <a:xfrm>
            <a:off x="1331640" y="2931837"/>
            <a:ext cx="272864" cy="252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own Arrow 39"/>
          <p:cNvSpPr/>
          <p:nvPr/>
        </p:nvSpPr>
        <p:spPr>
          <a:xfrm>
            <a:off x="1331640" y="5381685"/>
            <a:ext cx="272864" cy="252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2" name="Straight Connector 41"/>
          <p:cNvCxnSpPr/>
          <p:nvPr/>
        </p:nvCxnSpPr>
        <p:spPr>
          <a:xfrm>
            <a:off x="0" y="3879050"/>
            <a:ext cx="500404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78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0" y="1249660"/>
            <a:ext cx="9143999" cy="560834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0" y="0"/>
            <a:ext cx="7457189" cy="1194132"/>
          </a:xfrm>
        </p:spPr>
        <p:txBody>
          <a:bodyPr>
            <a:normAutofit fontScale="90000"/>
          </a:bodyPr>
          <a:lstStyle/>
          <a:p>
            <a:r>
              <a:rPr lang="en-ZA" cap="none" dirty="0">
                <a:cs typeface="Arial" panose="020B0604020202020204" pitchFamily="34" charset="0"/>
              </a:rPr>
              <a:t>SLIDE FROM TREASURY COLLEAGUES:</a:t>
            </a:r>
            <a:br>
              <a:rPr lang="en-ZA" cap="none" dirty="0">
                <a:cs typeface="Arial" panose="020B0604020202020204" pitchFamily="34" charset="0"/>
              </a:rPr>
            </a:br>
            <a:r>
              <a:rPr lang="en-ZA" cap="none" dirty="0">
                <a:cs typeface="Arial" panose="020B0604020202020204" pitchFamily="34" charset="0"/>
              </a:rPr>
              <a:t>The approach to address the challenge…</a:t>
            </a:r>
            <a:endParaRPr lang="en-ZA" dirty="0"/>
          </a:p>
        </p:txBody>
      </p:sp>
      <p:pic>
        <p:nvPicPr>
          <p:cNvPr id="5" name="Content Placeholder 4"/>
          <p:cNvPicPr>
            <a:picLocks noGrp="1" noChangeAspect="1"/>
          </p:cNvPicPr>
          <p:nvPr>
            <p:ph idx="1"/>
          </p:nvPr>
        </p:nvPicPr>
        <p:blipFill>
          <a:blip r:embed="rId2"/>
          <a:stretch>
            <a:fillRect/>
          </a:stretch>
        </p:blipFill>
        <p:spPr>
          <a:xfrm>
            <a:off x="2978315" y="2504951"/>
            <a:ext cx="3073382" cy="2045196"/>
          </a:xfrm>
          <a:prstGeom prst="rect">
            <a:avLst/>
          </a:prstGeom>
        </p:spPr>
      </p:pic>
      <p:sp>
        <p:nvSpPr>
          <p:cNvPr id="4" name="Slide Number Placeholder 3"/>
          <p:cNvSpPr>
            <a:spLocks noGrp="1"/>
          </p:cNvSpPr>
          <p:nvPr>
            <p:ph type="sldNum" sz="quarter" idx="12"/>
          </p:nvPr>
        </p:nvSpPr>
        <p:spPr/>
        <p:txBody>
          <a:bodyPr/>
          <a:lstStyle/>
          <a:p>
            <a:fld id="{A4E67396-EAD7-1246-A93B-5244FF26795F}" type="slidenum">
              <a:rPr lang="en-US" smtClean="0"/>
              <a:pPr/>
              <a:t>8</a:t>
            </a:fld>
            <a:endParaRPr lang="en-US" dirty="0"/>
          </a:p>
        </p:txBody>
      </p:sp>
      <p:sp>
        <p:nvSpPr>
          <p:cNvPr id="6" name="Rounded Rectangle 5"/>
          <p:cNvSpPr/>
          <p:nvPr/>
        </p:nvSpPr>
        <p:spPr>
          <a:xfrm>
            <a:off x="2688311" y="1764422"/>
            <a:ext cx="3672408" cy="63736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accent5">
                    <a:lumMod val="50000"/>
                  </a:schemeClr>
                </a:solidFill>
              </a:rPr>
              <a:t>Throwing money to the problem will not solve it </a:t>
            </a:r>
          </a:p>
        </p:txBody>
      </p:sp>
      <p:sp>
        <p:nvSpPr>
          <p:cNvPr id="7" name="Rounded Rectangle 6"/>
          <p:cNvSpPr/>
          <p:nvPr/>
        </p:nvSpPr>
        <p:spPr>
          <a:xfrm>
            <a:off x="1691680" y="2737534"/>
            <a:ext cx="2101760" cy="358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Instil </a:t>
            </a:r>
            <a:r>
              <a:rPr lang="en-ZA" sz="1600" b="1" dirty="0">
                <a:solidFill>
                  <a:schemeClr val="accent1">
                    <a:lumMod val="50000"/>
                  </a:schemeClr>
                </a:solidFill>
              </a:rPr>
              <a:t>fiscal discipline</a:t>
            </a:r>
          </a:p>
        </p:txBody>
      </p:sp>
      <p:sp>
        <p:nvSpPr>
          <p:cNvPr id="8" name="Rounded Rectangle 7"/>
          <p:cNvSpPr/>
          <p:nvPr/>
        </p:nvSpPr>
        <p:spPr>
          <a:xfrm>
            <a:off x="1571551" y="1304374"/>
            <a:ext cx="6024786" cy="34341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National / Provincial Government</a:t>
            </a:r>
          </a:p>
        </p:txBody>
      </p:sp>
      <p:sp>
        <p:nvSpPr>
          <p:cNvPr id="9" name="Rounded Rectangle 8"/>
          <p:cNvSpPr/>
          <p:nvPr/>
        </p:nvSpPr>
        <p:spPr>
          <a:xfrm>
            <a:off x="2004235" y="5569275"/>
            <a:ext cx="2520280" cy="9327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cs typeface="Arial" panose="020B0604020202020204" pitchFamily="34" charset="0"/>
              </a:rPr>
              <a:t>Municipal Council, Mayor and Municipal Manager must be held </a:t>
            </a:r>
            <a:r>
              <a:rPr lang="en-ZA" sz="1600" b="1" dirty="0">
                <a:solidFill>
                  <a:schemeClr val="accent1">
                    <a:lumMod val="50000"/>
                  </a:schemeClr>
                </a:solidFill>
                <a:cs typeface="Arial" panose="020B0604020202020204" pitchFamily="34" charset="0"/>
              </a:rPr>
              <a:t>accountable</a:t>
            </a:r>
            <a:endParaRPr lang="en-ZA" sz="1600" b="1" dirty="0">
              <a:solidFill>
                <a:schemeClr val="accent1">
                  <a:lumMod val="50000"/>
                </a:schemeClr>
              </a:solidFill>
            </a:endParaRPr>
          </a:p>
        </p:txBody>
      </p:sp>
      <p:sp>
        <p:nvSpPr>
          <p:cNvPr id="10" name="Rounded Rectangle 9"/>
          <p:cNvSpPr/>
          <p:nvPr/>
        </p:nvSpPr>
        <p:spPr>
          <a:xfrm>
            <a:off x="1571550" y="4065050"/>
            <a:ext cx="2664296" cy="14480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Address </a:t>
            </a:r>
            <a:r>
              <a:rPr lang="en-ZA" sz="1600" b="1" dirty="0">
                <a:solidFill>
                  <a:schemeClr val="accent1">
                    <a:lumMod val="50000"/>
                  </a:schemeClr>
                </a:solidFill>
              </a:rPr>
              <a:t>asset management </a:t>
            </a:r>
            <a:r>
              <a:rPr lang="en-ZA" sz="1600" dirty="0">
                <a:solidFill>
                  <a:schemeClr val="accent1">
                    <a:lumMod val="50000"/>
                  </a:schemeClr>
                </a:solidFill>
              </a:rPr>
              <a:t>failures, poor asset management translates to no revenue, this translates to service delivery failures and visa versa </a:t>
            </a:r>
          </a:p>
        </p:txBody>
      </p:sp>
      <p:sp>
        <p:nvSpPr>
          <p:cNvPr id="11" name="Rounded Rectangle 10"/>
          <p:cNvSpPr/>
          <p:nvPr/>
        </p:nvSpPr>
        <p:spPr>
          <a:xfrm>
            <a:off x="4843824" y="4167443"/>
            <a:ext cx="2752512" cy="1030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accent1">
                  <a:lumMod val="50000"/>
                </a:schemeClr>
              </a:solidFill>
              <a:highlight>
                <a:srgbClr val="FFFF00"/>
              </a:highlight>
            </a:endParaRPr>
          </a:p>
        </p:txBody>
      </p:sp>
      <p:sp>
        <p:nvSpPr>
          <p:cNvPr id="12" name="Rounded Rectangle 11"/>
          <p:cNvSpPr/>
          <p:nvPr/>
        </p:nvSpPr>
        <p:spPr>
          <a:xfrm>
            <a:off x="5044921" y="3452444"/>
            <a:ext cx="2551416" cy="6594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Administrative </a:t>
            </a:r>
            <a:r>
              <a:rPr lang="en-ZA" sz="1600" b="1" dirty="0">
                <a:solidFill>
                  <a:schemeClr val="accent1">
                    <a:lumMod val="50000"/>
                  </a:schemeClr>
                </a:solidFill>
              </a:rPr>
              <a:t>capacity</a:t>
            </a:r>
            <a:r>
              <a:rPr lang="en-ZA" sz="1600" dirty="0">
                <a:solidFill>
                  <a:schemeClr val="accent1">
                    <a:lumMod val="50000"/>
                  </a:schemeClr>
                </a:solidFill>
              </a:rPr>
              <a:t> must be addressed, MMs and CFOs </a:t>
            </a:r>
          </a:p>
        </p:txBody>
      </p:sp>
      <p:sp>
        <p:nvSpPr>
          <p:cNvPr id="13" name="Rounded Rectangle 12"/>
          <p:cNvSpPr/>
          <p:nvPr/>
        </p:nvSpPr>
        <p:spPr>
          <a:xfrm>
            <a:off x="1571550" y="3149086"/>
            <a:ext cx="2309990" cy="855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Invoke </a:t>
            </a:r>
            <a:r>
              <a:rPr lang="en-ZA" sz="1600" b="1" dirty="0">
                <a:solidFill>
                  <a:schemeClr val="accent1">
                    <a:lumMod val="50000"/>
                  </a:schemeClr>
                </a:solidFill>
              </a:rPr>
              <a:t>consequence management</a:t>
            </a:r>
            <a:r>
              <a:rPr lang="en-ZA" sz="1600" dirty="0">
                <a:solidFill>
                  <a:schemeClr val="accent1">
                    <a:lumMod val="50000"/>
                  </a:schemeClr>
                </a:solidFill>
              </a:rPr>
              <a:t>, councils must be decisive</a:t>
            </a:r>
          </a:p>
        </p:txBody>
      </p:sp>
      <p:sp>
        <p:nvSpPr>
          <p:cNvPr id="14" name="Rounded Rectangle 13"/>
          <p:cNvSpPr/>
          <p:nvPr/>
        </p:nvSpPr>
        <p:spPr>
          <a:xfrm>
            <a:off x="4644008" y="5266781"/>
            <a:ext cx="2739837" cy="1209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Address </a:t>
            </a:r>
            <a:r>
              <a:rPr lang="en-ZA" sz="1600" b="1" dirty="0">
                <a:solidFill>
                  <a:schemeClr val="accent1">
                    <a:lumMod val="50000"/>
                  </a:schemeClr>
                </a:solidFill>
              </a:rPr>
              <a:t>poor budgeting</a:t>
            </a:r>
            <a:r>
              <a:rPr lang="en-ZA" sz="1600" dirty="0">
                <a:solidFill>
                  <a:schemeClr val="accent1">
                    <a:lumMod val="50000"/>
                  </a:schemeClr>
                </a:solidFill>
              </a:rPr>
              <a:t>, over expenditure and revenue management             (closer to norm) practices,</a:t>
            </a:r>
          </a:p>
          <a:p>
            <a:pPr algn="ctr"/>
            <a:r>
              <a:rPr lang="en-ZA" sz="1600" b="1" dirty="0">
                <a:solidFill>
                  <a:schemeClr val="accent1">
                    <a:lumMod val="50000"/>
                  </a:schemeClr>
                </a:solidFill>
              </a:rPr>
              <a:t>enforce  funded budgets</a:t>
            </a:r>
            <a:endParaRPr lang="en-ZA" sz="1600" dirty="0">
              <a:solidFill>
                <a:schemeClr val="accent1">
                  <a:lumMod val="50000"/>
                </a:schemeClr>
              </a:solidFill>
            </a:endParaRPr>
          </a:p>
        </p:txBody>
      </p:sp>
      <p:sp>
        <p:nvSpPr>
          <p:cNvPr id="17" name="Rectangle 16"/>
          <p:cNvSpPr/>
          <p:nvPr/>
        </p:nvSpPr>
        <p:spPr>
          <a:xfrm>
            <a:off x="3730924" y="2338037"/>
            <a:ext cx="1568164" cy="707886"/>
          </a:xfrm>
          <a:prstGeom prst="rect">
            <a:avLst/>
          </a:prstGeom>
        </p:spPr>
        <p:txBody>
          <a:bodyPr wrap="square">
            <a:spAutoFit/>
          </a:bodyPr>
          <a:lstStyle/>
          <a:p>
            <a:pPr algn="ctr"/>
            <a:r>
              <a:rPr lang="en-ZA" sz="2000" b="1" dirty="0">
                <a:solidFill>
                  <a:srgbClr val="FF0000"/>
                </a:solidFill>
              </a:rPr>
              <a:t>fix the holes first</a:t>
            </a:r>
          </a:p>
        </p:txBody>
      </p:sp>
      <p:sp>
        <p:nvSpPr>
          <p:cNvPr id="18" name="Rounded Rectangle 17"/>
          <p:cNvSpPr/>
          <p:nvPr/>
        </p:nvSpPr>
        <p:spPr>
          <a:xfrm>
            <a:off x="5187559" y="2722934"/>
            <a:ext cx="2269631" cy="673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accent1">
                    <a:lumMod val="50000"/>
                  </a:schemeClr>
                </a:solidFill>
              </a:rPr>
              <a:t>Restore </a:t>
            </a:r>
            <a:r>
              <a:rPr lang="en-ZA" sz="1600" b="1" dirty="0">
                <a:solidFill>
                  <a:schemeClr val="accent1">
                    <a:lumMod val="50000"/>
                  </a:schemeClr>
                </a:solidFill>
              </a:rPr>
              <a:t>effective governance </a:t>
            </a:r>
            <a:r>
              <a:rPr lang="en-ZA" sz="1600" dirty="0">
                <a:solidFill>
                  <a:schemeClr val="accent1">
                    <a:lumMod val="50000"/>
                  </a:schemeClr>
                </a:solidFill>
              </a:rPr>
              <a:t>and well </a:t>
            </a:r>
            <a:r>
              <a:rPr lang="en-ZA" sz="1600" b="1" dirty="0">
                <a:solidFill>
                  <a:schemeClr val="accent1">
                    <a:lumMod val="50000"/>
                  </a:schemeClr>
                </a:solidFill>
              </a:rPr>
              <a:t>functioning Troika’s </a:t>
            </a:r>
          </a:p>
        </p:txBody>
      </p:sp>
      <p:sp>
        <p:nvSpPr>
          <p:cNvPr id="19" name="Rounded Rectangle 18"/>
          <p:cNvSpPr/>
          <p:nvPr/>
        </p:nvSpPr>
        <p:spPr>
          <a:xfrm>
            <a:off x="1482640" y="2401788"/>
            <a:ext cx="6185703" cy="419556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75876" y="1764422"/>
            <a:ext cx="1311794" cy="1924679"/>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Constitutional role</a:t>
            </a:r>
          </a:p>
          <a:p>
            <a:pPr algn="ctr"/>
            <a:r>
              <a:rPr lang="en-ZA" sz="1600" dirty="0"/>
              <a:t>in averting financial crises and municipal dysfunctionality</a:t>
            </a:r>
          </a:p>
        </p:txBody>
      </p:sp>
      <p:sp>
        <p:nvSpPr>
          <p:cNvPr id="23" name="Rounded Rectangle 22"/>
          <p:cNvSpPr/>
          <p:nvPr/>
        </p:nvSpPr>
        <p:spPr>
          <a:xfrm>
            <a:off x="7698372" y="1913251"/>
            <a:ext cx="1350657" cy="1299725"/>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000"/>
              </a:spcBef>
            </a:pPr>
            <a:r>
              <a:rPr lang="en-ZA" sz="1600" dirty="0">
                <a:cs typeface="Arial" panose="020B0604020202020204" pitchFamily="34" charset="0"/>
              </a:rPr>
              <a:t>Correct application of the S139 intervention process</a:t>
            </a:r>
          </a:p>
        </p:txBody>
      </p:sp>
      <p:sp>
        <p:nvSpPr>
          <p:cNvPr id="24" name="Rounded Rectangle 23"/>
          <p:cNvSpPr/>
          <p:nvPr/>
        </p:nvSpPr>
        <p:spPr>
          <a:xfrm>
            <a:off x="49218" y="3758785"/>
            <a:ext cx="1372995" cy="277139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cs typeface="Arial" panose="020B0604020202020204" pitchFamily="34" charset="0"/>
              </a:rPr>
              <a:t>Remedies must respond to the problem – Cabinet decision to dissolve Lekwa council demonstrate decisiveness </a:t>
            </a:r>
            <a:endParaRPr lang="en-ZA" sz="1500" dirty="0"/>
          </a:p>
        </p:txBody>
      </p:sp>
      <p:sp>
        <p:nvSpPr>
          <p:cNvPr id="25" name="Rounded Rectangle 24"/>
          <p:cNvSpPr/>
          <p:nvPr/>
        </p:nvSpPr>
        <p:spPr>
          <a:xfrm>
            <a:off x="7717880" y="3310809"/>
            <a:ext cx="1357227" cy="2743465"/>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Government failure will continue to be directed by the courts, weaken confidence of civil society</a:t>
            </a:r>
          </a:p>
        </p:txBody>
      </p:sp>
      <p:sp>
        <p:nvSpPr>
          <p:cNvPr id="26" name="Rounded Rectangle 25"/>
          <p:cNvSpPr/>
          <p:nvPr/>
        </p:nvSpPr>
        <p:spPr>
          <a:xfrm>
            <a:off x="1541521" y="6634628"/>
            <a:ext cx="6187249" cy="180708"/>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cs typeface="Arial" panose="020B0604020202020204" pitchFamily="34" charset="0"/>
              </a:rPr>
              <a:t>Coordinated and Integrated S154 support</a:t>
            </a:r>
            <a:endParaRPr lang="en-ZA" sz="1600" dirty="0"/>
          </a:p>
        </p:txBody>
      </p:sp>
      <p:sp>
        <p:nvSpPr>
          <p:cNvPr id="27" name="TextBox 26">
            <a:extLst>
              <a:ext uri="{FF2B5EF4-FFF2-40B4-BE49-F238E27FC236}">
                <a16:creationId xmlns:a16="http://schemas.microsoft.com/office/drawing/2014/main" id="{0427F8F1-DACC-4C1F-B072-A80A1D638E03}"/>
              </a:ext>
            </a:extLst>
          </p:cNvPr>
          <p:cNvSpPr txBox="1"/>
          <p:nvPr/>
        </p:nvSpPr>
        <p:spPr>
          <a:xfrm>
            <a:off x="4919005" y="4135742"/>
            <a:ext cx="2615332" cy="1077218"/>
          </a:xfrm>
          <a:prstGeom prst="rect">
            <a:avLst/>
          </a:prstGeom>
          <a:noFill/>
        </p:spPr>
        <p:txBody>
          <a:bodyPr wrap="square">
            <a:spAutoFit/>
          </a:bodyPr>
          <a:lstStyle/>
          <a:p>
            <a:pPr algn="ctr"/>
            <a:r>
              <a:rPr lang="en-ZA" sz="1600" dirty="0">
                <a:solidFill>
                  <a:schemeClr val="accent1">
                    <a:lumMod val="50000"/>
                  </a:schemeClr>
                </a:solidFill>
              </a:rPr>
              <a:t>Address Municipal </a:t>
            </a:r>
            <a:r>
              <a:rPr lang="en-ZA" sz="1600" b="1" dirty="0">
                <a:solidFill>
                  <a:schemeClr val="accent1">
                    <a:lumMod val="50000"/>
                  </a:schemeClr>
                </a:solidFill>
              </a:rPr>
              <a:t>staff remuneration challenges: </a:t>
            </a:r>
            <a:r>
              <a:rPr lang="en-ZA" sz="1600" dirty="0">
                <a:solidFill>
                  <a:schemeClr val="accent1">
                    <a:lumMod val="50000"/>
                  </a:schemeClr>
                </a:solidFill>
              </a:rPr>
              <a:t>Bloated org structures and skills gaps </a:t>
            </a:r>
          </a:p>
        </p:txBody>
      </p:sp>
    </p:spTree>
    <p:extLst>
      <p:ext uri="{BB962C8B-B14F-4D97-AF65-F5344CB8AC3E}">
        <p14:creationId xmlns:p14="http://schemas.microsoft.com/office/powerpoint/2010/main" val="278232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36"/>
            <a:ext cx="7452318" cy="1169616"/>
          </a:xfrm>
        </p:spPr>
        <p:txBody>
          <a:bodyPr vert="horz" lIns="91440" tIns="72000" rIns="91440" bIns="0" rtlCol="0" anchor="ctr">
            <a:normAutofit fontScale="90000"/>
          </a:bodyPr>
          <a:lstStyle/>
          <a:p>
            <a:r>
              <a:rPr lang="en-ZA" sz="2800" cap="none" dirty="0">
                <a:latin typeface="Arial" panose="020B0604020202020204" pitchFamily="34" charset="0"/>
                <a:cs typeface="Arial" panose="020B0604020202020204" pitchFamily="34" charset="0"/>
              </a:rPr>
              <a:t>SLIDE FROM TREASURY COLLEAGUES:</a:t>
            </a:r>
            <a:br>
              <a:rPr lang="en-ZA" sz="2800" cap="none" dirty="0">
                <a:latin typeface="Arial" panose="020B0604020202020204" pitchFamily="34" charset="0"/>
                <a:cs typeface="Arial" panose="020B0604020202020204" pitchFamily="34" charset="0"/>
              </a:rPr>
            </a:br>
            <a:r>
              <a:rPr lang="en-ZA" sz="2800" cap="none" dirty="0">
                <a:latin typeface="Arial" panose="020B0604020202020204" pitchFamily="34" charset="0"/>
                <a:cs typeface="Arial" panose="020B0604020202020204" pitchFamily="34" charset="0"/>
              </a:rPr>
              <a:t>MFMA 2019/20 Local Government Audit Outcomes</a:t>
            </a:r>
          </a:p>
        </p:txBody>
      </p:sp>
      <p:sp>
        <p:nvSpPr>
          <p:cNvPr id="3" name="Content Placeholder 2"/>
          <p:cNvSpPr>
            <a:spLocks noGrp="1"/>
          </p:cNvSpPr>
          <p:nvPr>
            <p:ph idx="1"/>
          </p:nvPr>
        </p:nvSpPr>
        <p:spPr>
          <a:xfrm>
            <a:off x="0" y="1223888"/>
            <a:ext cx="3834243" cy="3132263"/>
          </a:xfrm>
        </p:spPr>
        <p:txBody>
          <a:bodyPr>
            <a:noAutofit/>
          </a:bodyPr>
          <a:lstStyle/>
          <a:p>
            <a:pPr marL="0" lvl="0" indent="0" algn="just" eaLnBrk="0" fontAlgn="base" hangingPunct="0">
              <a:lnSpc>
                <a:spcPct val="100000"/>
              </a:lnSpc>
              <a:spcBef>
                <a:spcPct val="20000"/>
              </a:spcBef>
              <a:spcAft>
                <a:spcPct val="0"/>
              </a:spcAft>
              <a:buNone/>
              <a:defRPr/>
            </a:pPr>
            <a:r>
              <a:rPr lang="en-ZA" sz="1600" b="1" kern="0" dirty="0">
                <a:solidFill>
                  <a:srgbClr val="000000"/>
                </a:solidFill>
                <a:latin typeface="Arial"/>
              </a:rPr>
              <a:t>Overall trends and observations</a:t>
            </a:r>
          </a:p>
          <a:p>
            <a:pPr marL="0" lvl="0" indent="0" algn="just" eaLnBrk="0" fontAlgn="base" hangingPunct="0">
              <a:lnSpc>
                <a:spcPct val="100000"/>
              </a:lnSpc>
              <a:spcBef>
                <a:spcPct val="20000"/>
              </a:spcBef>
              <a:spcAft>
                <a:spcPct val="0"/>
              </a:spcAft>
              <a:buNone/>
              <a:defRPr/>
            </a:pPr>
            <a:r>
              <a:rPr lang="en-ZA" sz="1300" b="1" kern="0" dirty="0">
                <a:solidFill>
                  <a:srgbClr val="000000"/>
                </a:solidFill>
                <a:latin typeface="Arial"/>
              </a:rPr>
              <a:t>Local government finances continue to worsen</a:t>
            </a:r>
          </a:p>
          <a:p>
            <a:pPr algn="just" eaLnBrk="0" fontAlgn="base" hangingPunct="0">
              <a:lnSpc>
                <a:spcPct val="100000"/>
              </a:lnSpc>
              <a:spcBef>
                <a:spcPct val="20000"/>
              </a:spcBef>
              <a:spcAft>
                <a:spcPct val="0"/>
              </a:spcAft>
              <a:buFont typeface="Courier New" panose="02070309020205020404" pitchFamily="49" charset="0"/>
              <a:buChar char="o"/>
              <a:defRPr/>
            </a:pPr>
            <a:r>
              <a:rPr lang="en-ZA" sz="1100" kern="0" dirty="0">
                <a:solidFill>
                  <a:srgbClr val="000000"/>
                </a:solidFill>
                <a:latin typeface="Arial"/>
              </a:rPr>
              <a:t>Over a quarter (26%) significant doubt on ability to continue as going concern</a:t>
            </a:r>
          </a:p>
          <a:p>
            <a:pPr algn="just" eaLnBrk="0" fontAlgn="base" hangingPunct="0">
              <a:lnSpc>
                <a:spcPct val="100000"/>
              </a:lnSpc>
              <a:spcBef>
                <a:spcPct val="20000"/>
              </a:spcBef>
              <a:spcAft>
                <a:spcPct val="0"/>
              </a:spcAft>
              <a:buFont typeface="Courier New" panose="02070309020205020404" pitchFamily="49" charset="0"/>
              <a:buChar char="o"/>
              <a:defRPr/>
            </a:pPr>
            <a:r>
              <a:rPr lang="en-ZA" sz="1100" kern="0" dirty="0">
                <a:solidFill>
                  <a:srgbClr val="000000"/>
                </a:solidFill>
                <a:latin typeface="Arial"/>
              </a:rPr>
              <a:t>Municipal debtors not recoverable (average 63%) resulting in creditors greater than available cash at year end for almost half of municipalities (49%) and average creditor payment period of 209 days</a:t>
            </a:r>
          </a:p>
          <a:p>
            <a:pPr algn="just" eaLnBrk="0" fontAlgn="base" hangingPunct="0">
              <a:lnSpc>
                <a:spcPct val="100000"/>
              </a:lnSpc>
              <a:spcBef>
                <a:spcPct val="20000"/>
              </a:spcBef>
              <a:spcAft>
                <a:spcPct val="0"/>
              </a:spcAft>
              <a:buFont typeface="Courier New" panose="02070309020205020404" pitchFamily="49" charset="0"/>
              <a:buChar char="o"/>
              <a:defRPr/>
            </a:pPr>
            <a:r>
              <a:rPr lang="en-ZA" sz="1100" kern="0" dirty="0">
                <a:solidFill>
                  <a:srgbClr val="000000"/>
                </a:solidFill>
                <a:latin typeface="Arial"/>
              </a:rPr>
              <a:t>Large portion (36%) of estimated recoverable revenue and equitable share used for salaries and council remuneration only 2% of expenditure towards maintenance</a:t>
            </a:r>
          </a:p>
          <a:p>
            <a:pPr algn="just" eaLnBrk="0" fontAlgn="base" hangingPunct="0">
              <a:lnSpc>
                <a:spcPct val="100000"/>
              </a:lnSpc>
              <a:spcBef>
                <a:spcPct val="20000"/>
              </a:spcBef>
              <a:spcAft>
                <a:spcPct val="0"/>
              </a:spcAft>
              <a:buFont typeface="Courier New" panose="02070309020205020404" pitchFamily="49" charset="0"/>
              <a:buChar char="o"/>
              <a:defRPr/>
            </a:pPr>
            <a:r>
              <a:rPr lang="en-ZA" sz="1100" kern="0" dirty="0">
                <a:solidFill>
                  <a:srgbClr val="000000"/>
                </a:solidFill>
                <a:latin typeface="Arial"/>
              </a:rPr>
              <a:t>High unauthorised expenditure (R14 billion) and 30% ended year with a deficit</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E67396-EAD7-1246-A93B-5244FF26795F}" type="slidenum">
              <a:rPr kumimoji="0" lang="en-US" sz="1400" b="1" i="0" u="none" strike="noStrike" kern="1200" cap="none" spc="0" normalizeH="0" baseline="0" noProof="0" smtClean="0">
                <a:ln>
                  <a:noFill/>
                </a:ln>
                <a:solidFill>
                  <a:srgbClr val="FF7575"/>
                </a:solidFill>
                <a:effectLst/>
                <a:uLnTx/>
                <a:uFillTx/>
                <a:latin typeface="Arial Black" panose="020B0A04020102020204" pitchFamily="34"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1" i="0" u="none" strike="noStrike" kern="1200" cap="none" spc="0" normalizeH="0" baseline="0" noProof="0" dirty="0">
              <a:ln>
                <a:noFill/>
              </a:ln>
              <a:solidFill>
                <a:srgbClr val="FF7575"/>
              </a:solidFill>
              <a:effectLst/>
              <a:uLnTx/>
              <a:uFillTx/>
              <a:latin typeface="Arial Black" panose="020B0A04020102020204" pitchFamily="34" charset="0"/>
              <a:ea typeface="ＭＳ Ｐゴシック" pitchFamily="1" charset="-128"/>
              <a:cs typeface="+mn-cs"/>
            </a:endParaRPr>
          </a:p>
        </p:txBody>
      </p:sp>
      <p:sp>
        <p:nvSpPr>
          <p:cNvPr id="18" name="Content Placeholder 2"/>
          <p:cNvSpPr txBox="1">
            <a:spLocks/>
          </p:cNvSpPr>
          <p:nvPr/>
        </p:nvSpPr>
        <p:spPr>
          <a:xfrm>
            <a:off x="0" y="4149080"/>
            <a:ext cx="9144000" cy="2708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ct val="20000"/>
              </a:spcBef>
              <a:spcAft>
                <a:spcPct val="0"/>
              </a:spcAft>
              <a:buNone/>
              <a:defRPr/>
            </a:pPr>
            <a:r>
              <a:rPr lang="en-ZA" sz="1450" b="1" kern="0" dirty="0">
                <a:solidFill>
                  <a:srgbClr val="000000"/>
                </a:solidFill>
                <a:latin typeface="Arial"/>
              </a:rPr>
              <a:t>Key messages from AG</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Improvement in outcomes, but they might not be sustainable due to poor control environments</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The state of internal controls, coupled with lack of consequences for transgressions and weakened oversight is at the centre of the deteriorating accountability in our local government and increasing levels of UIFW expenditure </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Lack of accountability creates a perpetual disrespect for regulations, resulting in mismanagement of resources and lack of service delivery</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Total neglect of internal control disciplines resulting in financial and operational collapse, weakened governance and lack of accountability</a:t>
            </a:r>
          </a:p>
          <a:p>
            <a:pPr marL="0" indent="0" algn="just" eaLnBrk="0" hangingPunct="0">
              <a:lnSpc>
                <a:spcPct val="100000"/>
              </a:lnSpc>
              <a:spcBef>
                <a:spcPct val="20000"/>
              </a:spcBef>
              <a:buNone/>
              <a:defRPr/>
            </a:pPr>
            <a:r>
              <a:rPr lang="en-ZA" sz="1450" b="1" kern="0" dirty="0">
                <a:solidFill>
                  <a:srgbClr val="000000"/>
                </a:solidFill>
                <a:latin typeface="Arial"/>
              </a:rPr>
              <a:t>Leadership concerns</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Consequence management not consistently enforced </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Lack of active leadership supervision for a sustainable control environment</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A need for leadership to bring about accountability</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Leadership must be aligned and actively lead</a:t>
            </a:r>
          </a:p>
          <a:p>
            <a:pPr algn="just" eaLnBrk="0" hangingPunct="0">
              <a:lnSpc>
                <a:spcPct val="100000"/>
              </a:lnSpc>
              <a:spcBef>
                <a:spcPct val="20000"/>
              </a:spcBef>
              <a:buFont typeface="Courier New" panose="02070309020205020404" pitchFamily="49" charset="0"/>
              <a:buChar char="o"/>
              <a:defRPr/>
            </a:pPr>
            <a:r>
              <a:rPr lang="en-ZA" sz="1100" kern="0" dirty="0">
                <a:solidFill>
                  <a:srgbClr val="000000"/>
                </a:solidFill>
                <a:latin typeface="Arial"/>
              </a:rPr>
              <a:t>Sustainable change starts with leadership to drive it</a:t>
            </a:r>
          </a:p>
          <a:p>
            <a:pPr marL="0" indent="0" algn="just" eaLnBrk="0" fontAlgn="base" hangingPunct="0">
              <a:lnSpc>
                <a:spcPct val="100000"/>
              </a:lnSpc>
              <a:spcBef>
                <a:spcPct val="20000"/>
              </a:spcBef>
              <a:spcAft>
                <a:spcPct val="0"/>
              </a:spcAft>
              <a:buFont typeface="Arial" panose="020B0604020202020204" pitchFamily="34" charset="0"/>
              <a:buNone/>
              <a:defRPr/>
            </a:pPr>
            <a:endParaRPr lang="en-ZA" sz="1100" kern="0" dirty="0">
              <a:solidFill>
                <a:srgbClr val="000000"/>
              </a:solidFill>
              <a:latin typeface="Arial"/>
            </a:endParaRPr>
          </a:p>
        </p:txBody>
      </p:sp>
      <p:pic>
        <p:nvPicPr>
          <p:cNvPr id="6" name="Picture 5"/>
          <p:cNvPicPr>
            <a:picLocks noChangeAspect="1"/>
          </p:cNvPicPr>
          <p:nvPr/>
        </p:nvPicPr>
        <p:blipFill>
          <a:blip r:embed="rId2"/>
          <a:stretch>
            <a:fillRect/>
          </a:stretch>
        </p:blipFill>
        <p:spPr>
          <a:xfrm>
            <a:off x="3834243" y="1223888"/>
            <a:ext cx="5233062" cy="3132263"/>
          </a:xfrm>
          <a:prstGeom prst="rect">
            <a:avLst/>
          </a:prstGeom>
          <a:ln w="12700">
            <a:solidFill>
              <a:schemeClr val="accent1"/>
            </a:solidFill>
          </a:ln>
        </p:spPr>
      </p:pic>
    </p:spTree>
    <p:extLst>
      <p:ext uri="{BB962C8B-B14F-4D97-AF65-F5344CB8AC3E}">
        <p14:creationId xmlns:p14="http://schemas.microsoft.com/office/powerpoint/2010/main" val="332831128"/>
      </p:ext>
    </p:extLst>
  </p:cSld>
  <p:clrMapOvr>
    <a:masterClrMapping/>
  </p:clrMapOvr>
</p:sld>
</file>

<file path=ppt/theme/theme1.xml><?xml version="1.0" encoding="utf-8"?>
<a:theme xmlns:a="http://schemas.openxmlformats.org/drawingml/2006/main" name="6_2010_07_19 NT template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2010_07_19 NT template4">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25895</TotalTime>
  <Words>2445</Words>
  <Application>Microsoft Macintosh PowerPoint</Application>
  <PresentationFormat>On-screen Show (4:3)</PresentationFormat>
  <Paragraphs>228</Paragraphs>
  <Slides>22</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4" baseType="lpstr">
      <vt:lpstr>ＭＳ Ｐゴシック</vt:lpstr>
      <vt:lpstr>Arial</vt:lpstr>
      <vt:lpstr>Arial Black</vt:lpstr>
      <vt:lpstr>Arial Bold</vt:lpstr>
      <vt:lpstr>Arial Bold Italic</vt:lpstr>
      <vt:lpstr>Calibri</vt:lpstr>
      <vt:lpstr>Courier New</vt:lpstr>
      <vt:lpstr>Osaka</vt:lpstr>
      <vt:lpstr>Times New Roman</vt:lpstr>
      <vt:lpstr>6_2010_07_19 NT template4</vt:lpstr>
      <vt:lpstr>Office Theme</vt:lpstr>
      <vt:lpstr>Chart</vt:lpstr>
      <vt:lpstr>Why have we failed to do what the Constitution and MFMA expected us to do?</vt:lpstr>
      <vt:lpstr>STATE OF LOCAL GOVT TODAY according to TREASURY</vt:lpstr>
      <vt:lpstr>Was our constitution too empowering to all municipalities? </vt:lpstr>
      <vt:lpstr>How WIDESPreAD is corruption at local govt sphere?</vt:lpstr>
      <vt:lpstr>Slide from Treasury colleagues: MFMA 2019/20 Local Government Audit Outcomes confirms position…</vt:lpstr>
      <vt:lpstr> slide from TREASURY COLLEAGUES: WHAT FAILURES ARE THERE AT LG</vt:lpstr>
      <vt:lpstr>SLIDE From TREASURY COLLEAGUES: The Quarterly s71 publication 2020/21 FY reaffirms this performance trend: </vt:lpstr>
      <vt:lpstr>SLIDE FROM TREASURY COLLEAGUES: The approach to address the challenge…</vt:lpstr>
      <vt:lpstr>SLIDE FROM TREASURY COLLEAGUES: MFMA 2019/20 Local Government Audit Outcomes</vt:lpstr>
      <vt:lpstr>SLIDE FROM TREASURY COLLEAGUES: Electricity (ESKOM) and Water (Water Boards &amp; WTE) Outstanding Debt </vt:lpstr>
      <vt:lpstr>previous 6 NT SLIDES ALL SAY WE AS FINANCIAL OFFICIALS ARE FAILING</vt:lpstr>
      <vt:lpstr>Did we MAKE TOO MANY heroic assumptions for lG SYSTEM in 1997-2003?</vt:lpstr>
      <vt:lpstr>We ASSUMED CORRUPTION WOULD NEVER BE SO DEEP AND WIDeSPreAD</vt:lpstr>
      <vt:lpstr>WE ASSUMED ALL WOULD BE ACCOUNTABLE!</vt:lpstr>
      <vt:lpstr>WE HAVE CLEARLY FAILED – WHAT DO WE DO NOW to FIX the system?</vt:lpstr>
      <vt:lpstr>YES WE CAN DO BETTER IF OFFICIALS INSIST ON DOING THEIR JOBS</vt:lpstr>
      <vt:lpstr>OLD REFORMS THAT MUST STILL BE IMPLEMENTED</vt:lpstr>
      <vt:lpstr>HOW DO we use our preventive AND EARLY WARNING TOOLS?</vt:lpstr>
      <vt:lpstr>The following boring reforms must be properly implemented</vt:lpstr>
      <vt:lpstr>MUNICIPAL RETIREMENT FUNDS: How to do better?</vt:lpstr>
      <vt:lpstr>New CHALLENGES and OPPORTUNITIES</vt:lpstr>
      <vt:lpstr>CONCLUSION</vt:lpstr>
    </vt:vector>
  </TitlesOfParts>
  <Company>bronwen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SUMMURY OF THE BUGDGET PROCESS.</dc:title>
  <dc:creator>bronwen</dc:creator>
  <cp:lastModifiedBy>Ismail Momoniat</cp:lastModifiedBy>
  <cp:revision>1241</cp:revision>
  <cp:lastPrinted>2018-07-10T09:37:31Z</cp:lastPrinted>
  <dcterms:created xsi:type="dcterms:W3CDTF">2010-05-24T08:09:56Z</dcterms:created>
  <dcterms:modified xsi:type="dcterms:W3CDTF">2021-09-20T08:33:05Z</dcterms:modified>
</cp:coreProperties>
</file>