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64" r:id="rId5"/>
    <p:sldMasterId id="2147483669" r:id="rId6"/>
    <p:sldMasterId id="2147483673" r:id="rId7"/>
    <p:sldMasterId id="2147483671" r:id="rId8"/>
  </p:sldMasterIdLst>
  <p:notesMasterIdLst>
    <p:notesMasterId r:id="rId27"/>
  </p:notesMasterIdLst>
  <p:handoutMasterIdLst>
    <p:handoutMasterId r:id="rId28"/>
  </p:handoutMasterIdLst>
  <p:sldIdLst>
    <p:sldId id="275" r:id="rId9"/>
    <p:sldId id="274" r:id="rId10"/>
    <p:sldId id="285" r:id="rId11"/>
    <p:sldId id="286" r:id="rId12"/>
    <p:sldId id="269" r:id="rId13"/>
    <p:sldId id="267" r:id="rId14"/>
    <p:sldId id="276" r:id="rId15"/>
    <p:sldId id="288" r:id="rId16"/>
    <p:sldId id="270" r:id="rId17"/>
    <p:sldId id="278" r:id="rId18"/>
    <p:sldId id="277" r:id="rId19"/>
    <p:sldId id="289" r:id="rId20"/>
    <p:sldId id="282" r:id="rId21"/>
    <p:sldId id="280" r:id="rId22"/>
    <p:sldId id="281" r:id="rId23"/>
    <p:sldId id="283" r:id="rId24"/>
    <p:sldId id="284" r:id="rId25"/>
    <p:sldId id="268" r:id="rId2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8028"/>
  </p:normalViewPr>
  <p:slideViewPr>
    <p:cSldViewPr snapToGrid="0">
      <p:cViewPr varScale="1">
        <p:scale>
          <a:sx n="82" d="100"/>
          <a:sy n="82" d="100"/>
        </p:scale>
        <p:origin x="2328" y="160"/>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2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8652C1-19AE-4164-B568-201AFDAA0EB5}" type="datetimeFigureOut">
              <a:rPr lang="en-ZA" smtClean="0"/>
              <a:t>2021/09/22</a:t>
            </a:fld>
            <a:endParaRPr lang="en-Z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4BB189-ADB8-4A4C-93B2-AA325E1A0054}" type="slidenum">
              <a:rPr lang="en-ZA" smtClean="0"/>
              <a:t>‹#›</a:t>
            </a:fld>
            <a:endParaRPr lang="en-ZA"/>
          </a:p>
        </p:txBody>
      </p:sp>
    </p:spTree>
    <p:extLst>
      <p:ext uri="{BB962C8B-B14F-4D97-AF65-F5344CB8AC3E}">
        <p14:creationId xmlns:p14="http://schemas.microsoft.com/office/powerpoint/2010/main" val="2837984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3F8DF-C429-4FC3-AD10-5E4C85FB75AF}" type="datetimeFigureOut">
              <a:rPr lang="en-US" smtClean="0"/>
              <a:t>9/22/21</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355AA-DACE-4586-BF5F-2014D36BAFF9}" type="slidenum">
              <a:rPr lang="en-US" smtClean="0"/>
              <a:t>‹#›</a:t>
            </a:fld>
            <a:endParaRPr lang="en-US"/>
          </a:p>
        </p:txBody>
      </p:sp>
    </p:spTree>
    <p:extLst>
      <p:ext uri="{BB962C8B-B14F-4D97-AF65-F5344CB8AC3E}">
        <p14:creationId xmlns:p14="http://schemas.microsoft.com/office/powerpoint/2010/main" val="23584067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and thank you to the event organizers, sponsors and esteemed dignitaries for this opportunity.</a:t>
            </a:r>
          </a:p>
          <a:p>
            <a:endParaRPr lang="en-US" dirty="0"/>
          </a:p>
          <a:p>
            <a:r>
              <a:rPr lang="en-US" dirty="0"/>
              <a:t>My subject matter is not the most appreciated. Its often scorned at  as the general preconceived idea is that of annoyance bordering on hatred.</a:t>
            </a:r>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1</a:t>
            </a:fld>
            <a:endParaRPr lang="en-US"/>
          </a:p>
        </p:txBody>
      </p:sp>
    </p:spTree>
    <p:extLst>
      <p:ext uri="{BB962C8B-B14F-4D97-AF65-F5344CB8AC3E}">
        <p14:creationId xmlns:p14="http://schemas.microsoft.com/office/powerpoint/2010/main" val="229886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1. Improved customer / constituent confidence</a:t>
            </a:r>
          </a:p>
          <a:p>
            <a:r>
              <a:rPr lang="en-US" dirty="0"/>
              <a:t>POPIA compliance will prove that your organization is a good custodian of data. The proposed security enhancements and practices will bolster your reputation, showing stakeholders that you have a robust data governance system in place</a:t>
            </a:r>
          </a:p>
          <a:p>
            <a:r>
              <a:rPr lang="en-US" dirty="0"/>
              <a:t>2. Better Data security</a:t>
            </a:r>
          </a:p>
          <a:p>
            <a:r>
              <a:rPr lang="en-US" dirty="0"/>
              <a:t>POPIA compliance will lay the groundwork for improved data security. Its critical now more than ever.</a:t>
            </a:r>
          </a:p>
          <a:p>
            <a:r>
              <a:rPr lang="en-US" dirty="0"/>
              <a:t>3. Reduced maintenance costs</a:t>
            </a:r>
          </a:p>
          <a:p>
            <a:r>
              <a:rPr lang="en-US" dirty="0"/>
              <a:t>Understanding what data is being stored, processed and for what reason would uncover certain redundant items in any organization. You will significantly reduce costs be consolidating information that’s is currently present inside silos or stored in inconsistent formats.</a:t>
            </a:r>
          </a:p>
          <a:p>
            <a:r>
              <a:rPr lang="en-US" dirty="0"/>
              <a:t>4. Better use of evolving technologies</a:t>
            </a:r>
          </a:p>
          <a:p>
            <a:r>
              <a:rPr lang="en-US" dirty="0"/>
              <a:t>A thorough evaluation of your existing network will allow you to fully consider the latest technology trends. And migrating towards this future, </a:t>
            </a:r>
            <a:r>
              <a:rPr lang="en-US" dirty="0" err="1"/>
              <a:t>ie</a:t>
            </a:r>
            <a:r>
              <a:rPr lang="en-US" dirty="0"/>
              <a:t> </a:t>
            </a:r>
            <a:r>
              <a:rPr lang="en-US" dirty="0" err="1"/>
              <a:t>virtualision</a:t>
            </a:r>
            <a:r>
              <a:rPr lang="en-US" dirty="0"/>
              <a:t> and cloud computing – resulting in better and more secure ecosystems and improved services to your audience.</a:t>
            </a:r>
          </a:p>
          <a:p>
            <a:r>
              <a:rPr lang="en-US" dirty="0"/>
              <a:t>5. Greater Decision making </a:t>
            </a:r>
          </a:p>
          <a:p>
            <a:r>
              <a:rPr lang="en-US" dirty="0"/>
              <a:t>Certain data driven decisions will now be improved merely based on the fact, that we pay closer and more special attention to the data we carry. Gone are the days of shot-gunning or applying a blanketed decision. We need to be more thoughtful as we are carrying specific data types. Which should lead in improved results.</a:t>
            </a:r>
          </a:p>
        </p:txBody>
      </p:sp>
      <p:sp>
        <p:nvSpPr>
          <p:cNvPr id="4" name="Slide Number Placeholder 3"/>
          <p:cNvSpPr>
            <a:spLocks noGrp="1"/>
          </p:cNvSpPr>
          <p:nvPr>
            <p:ph type="sldNum" sz="quarter" idx="5"/>
          </p:nvPr>
        </p:nvSpPr>
        <p:spPr/>
        <p:txBody>
          <a:bodyPr/>
          <a:lstStyle/>
          <a:p>
            <a:fld id="{D11355AA-DACE-4586-BF5F-2014D36BAFF9}" type="slidenum">
              <a:rPr lang="en-US" smtClean="0"/>
              <a:t>10</a:t>
            </a:fld>
            <a:endParaRPr lang="en-US"/>
          </a:p>
        </p:txBody>
      </p:sp>
    </p:spTree>
    <p:extLst>
      <p:ext uri="{BB962C8B-B14F-4D97-AF65-F5344CB8AC3E}">
        <p14:creationId xmlns:p14="http://schemas.microsoft.com/office/powerpoint/2010/main" val="150106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commercial operation’s point of view the benefits of proper compliance can and will lead to more profit and increased positive reputations.</a:t>
            </a:r>
          </a:p>
          <a:p>
            <a:r>
              <a:rPr lang="en-US" dirty="0"/>
              <a:t>But from a government institution view, the benefits are quite substantial</a:t>
            </a:r>
          </a:p>
          <a:p>
            <a:r>
              <a:rPr lang="en-US" dirty="0"/>
              <a:t> - More effective public services</a:t>
            </a:r>
          </a:p>
          <a:p>
            <a:r>
              <a:rPr lang="en-US" dirty="0"/>
              <a:t> - a greater level of trust will be established </a:t>
            </a:r>
          </a:p>
          <a:p>
            <a:r>
              <a:rPr lang="en-US" dirty="0"/>
              <a:t>- As we move towards a more entrenched digital ecosystem, for a government that leads with secure and established data privacy foundations will sustain that faith over a longer period of time</a:t>
            </a:r>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11</a:t>
            </a:fld>
            <a:endParaRPr lang="en-US"/>
          </a:p>
        </p:txBody>
      </p:sp>
    </p:spTree>
    <p:extLst>
      <p:ext uri="{BB962C8B-B14F-4D97-AF65-F5344CB8AC3E}">
        <p14:creationId xmlns:p14="http://schemas.microsoft.com/office/powerpoint/2010/main" val="42157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real reason why I am here.</a:t>
            </a:r>
          </a:p>
          <a:p>
            <a:endParaRPr lang="en-US" dirty="0"/>
          </a:p>
          <a:p>
            <a:r>
              <a:rPr lang="en-US" dirty="0"/>
              <a:t>What impact does POPIA have on the employees, especially now in this era of remote work.</a:t>
            </a:r>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12</a:t>
            </a:fld>
            <a:endParaRPr lang="en-US"/>
          </a:p>
        </p:txBody>
      </p:sp>
    </p:spTree>
    <p:extLst>
      <p:ext uri="{BB962C8B-B14F-4D97-AF65-F5344CB8AC3E}">
        <p14:creationId xmlns:p14="http://schemas.microsoft.com/office/powerpoint/2010/main" val="3800007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critical that employees understand what they are, their specific rights and what they are responsible for.</a:t>
            </a:r>
          </a:p>
          <a:p>
            <a:r>
              <a:rPr lang="en-US" dirty="0"/>
              <a:t>It’s a a coin with 2 sides</a:t>
            </a:r>
          </a:p>
          <a:p>
            <a:r>
              <a:rPr lang="en-US" dirty="0"/>
              <a:t>Your rights must be protected and you must protect the rights of others.</a:t>
            </a:r>
          </a:p>
          <a:p>
            <a:r>
              <a:rPr lang="en-US" dirty="0"/>
              <a:t>In order to fulfill this mandate, there needs to be a controlled environment that focuses on both these aspects.</a:t>
            </a:r>
          </a:p>
          <a:p>
            <a:endParaRPr lang="en-US" dirty="0"/>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13</a:t>
            </a:fld>
            <a:endParaRPr lang="en-US"/>
          </a:p>
        </p:txBody>
      </p:sp>
    </p:spTree>
    <p:extLst>
      <p:ext uri="{BB962C8B-B14F-4D97-AF65-F5344CB8AC3E}">
        <p14:creationId xmlns:p14="http://schemas.microsoft.com/office/powerpoint/2010/main" val="2243537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controlled environment look like?</a:t>
            </a:r>
          </a:p>
          <a:p>
            <a:r>
              <a:rPr lang="en-US" dirty="0"/>
              <a:t> - The individuals need to be made aware what they can and cant do.</a:t>
            </a:r>
          </a:p>
          <a:p>
            <a:r>
              <a:rPr lang="en-US" dirty="0"/>
              <a:t>- A variety of polices need to be implemented and followed meticulously </a:t>
            </a:r>
          </a:p>
          <a:p>
            <a:r>
              <a:rPr lang="en-US" dirty="0"/>
              <a:t>	 - Work form Home policy</a:t>
            </a:r>
          </a:p>
          <a:p>
            <a:r>
              <a:rPr lang="en-US" sz="1400" dirty="0"/>
              <a:t>Underling the Do’s and </a:t>
            </a:r>
            <a:r>
              <a:rPr lang="en-US" sz="1400" dirty="0" err="1"/>
              <a:t>Dont’s</a:t>
            </a:r>
            <a:r>
              <a:rPr lang="en-US" sz="1400" dirty="0"/>
              <a:t> – What can you do with office equipment and what you cant do,</a:t>
            </a:r>
            <a:endParaRPr lang="en-US" sz="1400" dirty="0">
              <a:cs typeface="Calibri"/>
            </a:endParaRPr>
          </a:p>
          <a:p>
            <a:r>
              <a:rPr lang="en-US" sz="1400" dirty="0"/>
              <a:t>Highlighting physical and personal security – awareness need to be made around how to keep physical equipment safe and more importantly how to keep the personal information safe and secure. </a:t>
            </a:r>
          </a:p>
          <a:p>
            <a:r>
              <a:rPr lang="en-US" sz="1400" dirty="0"/>
              <a:t>Implementing AUPs (acceptable usage policies)</a:t>
            </a:r>
          </a:p>
          <a:p>
            <a:r>
              <a:rPr lang="en-US" sz="1400" dirty="0"/>
              <a:t>Protection of information should be emphasized and reiterated.  Never leave your laptop open and unattended, Log off before you leave, especially if you have teenagers in your home.</a:t>
            </a:r>
          </a:p>
          <a:p>
            <a:endParaRPr lang="en-US" sz="1400" dirty="0"/>
          </a:p>
          <a:p>
            <a:r>
              <a:rPr lang="en-US" dirty="0"/>
              <a:t>Monitoring policies need to be carefully communicated and explained, be it physical such as CCTV, software based.</a:t>
            </a:r>
          </a:p>
          <a:p>
            <a:r>
              <a:rPr lang="en-US" dirty="0"/>
              <a:t>monitoring software are now common practice in business today. As employers need to still be to determine how and what their staff is doing. </a:t>
            </a:r>
          </a:p>
          <a:p>
            <a:endParaRPr lang="en-US" dirty="0"/>
          </a:p>
          <a:p>
            <a:r>
              <a:rPr lang="en-US" dirty="0"/>
              <a:t>Information Security Compromise policy</a:t>
            </a:r>
          </a:p>
          <a:p>
            <a:r>
              <a:rPr lang="en-US" dirty="0"/>
              <a:t>once an incident has become known, </a:t>
            </a:r>
          </a:p>
          <a:p>
            <a:r>
              <a:rPr lang="en-US" dirty="0"/>
              <a:t>what do you do, how do contain a potential breach, </a:t>
            </a:r>
          </a:p>
          <a:p>
            <a:r>
              <a:rPr lang="en-US" dirty="0"/>
              <a:t>then asses who is at risk – </a:t>
            </a:r>
          </a:p>
          <a:p>
            <a:r>
              <a:rPr lang="en-US" dirty="0"/>
              <a:t>what data has been impacted, </a:t>
            </a:r>
          </a:p>
          <a:p>
            <a:r>
              <a:rPr lang="en-US" dirty="0"/>
              <a:t>notify the correct decision makers and respond correctly as per any legal requirements.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Information Protection and Handling Policy</a:t>
            </a:r>
          </a:p>
          <a:p>
            <a:r>
              <a:rPr lang="en-US" dirty="0"/>
              <a:t> - Information classification – ensure that your data is classified to the degree that is clear to the users, what information is Confidential, Internal or for Public domain</a:t>
            </a:r>
          </a:p>
          <a:p>
            <a:endParaRPr lang="en-US" dirty="0"/>
          </a:p>
          <a:p>
            <a:r>
              <a:rPr lang="en-US" dirty="0"/>
              <a:t>Best practices on protection of personal information</a:t>
            </a:r>
          </a:p>
          <a:p>
            <a:endParaRPr lang="en-US" dirty="0"/>
          </a:p>
          <a:p>
            <a:r>
              <a:rPr lang="en-ZA" sz="1200" b="0" i="0" kern="1200" dirty="0">
                <a:solidFill>
                  <a:schemeClr val="tx1"/>
                </a:solidFill>
                <a:effectLst/>
                <a:latin typeface="+mn-lt"/>
                <a:ea typeface="+mn-ea"/>
                <a:cs typeface="+mn-cs"/>
              </a:rPr>
              <a:t>Only process personal information which is relevant to our organisational needs</a:t>
            </a:r>
          </a:p>
          <a:p>
            <a:r>
              <a:rPr lang="en-ZA" sz="1200" b="0" i="0" kern="1200" dirty="0">
                <a:solidFill>
                  <a:schemeClr val="tx1"/>
                </a:solidFill>
                <a:effectLst/>
                <a:latin typeface="+mn-lt"/>
                <a:ea typeface="+mn-ea"/>
                <a:cs typeface="+mn-cs"/>
              </a:rPr>
              <a:t>Together with our data subjects, keep their personal information up to date</a:t>
            </a:r>
          </a:p>
          <a:p>
            <a:r>
              <a:rPr lang="en-ZA" sz="1200" b="0" i="0" kern="1200" dirty="0">
                <a:solidFill>
                  <a:schemeClr val="tx1"/>
                </a:solidFill>
                <a:effectLst/>
                <a:latin typeface="+mn-lt"/>
                <a:ea typeface="+mn-ea"/>
                <a:cs typeface="+mn-cs"/>
              </a:rPr>
              <a:t>Not keep personal information in the hope that it may become useful later on</a:t>
            </a:r>
          </a:p>
          <a:p>
            <a:r>
              <a:rPr lang="en-ZA" sz="1200" b="0" i="0" kern="1200" dirty="0">
                <a:solidFill>
                  <a:schemeClr val="tx1"/>
                </a:solidFill>
                <a:effectLst/>
                <a:latin typeface="+mn-lt"/>
                <a:ea typeface="+mn-ea"/>
                <a:cs typeface="+mn-cs"/>
              </a:rPr>
              <a:t>Only grant access to the data to people who need to use it for their jobs</a:t>
            </a:r>
          </a:p>
          <a:p>
            <a:endParaRPr lang="en-US" dirty="0"/>
          </a:p>
          <a:p>
            <a:endParaRPr lang="en-US" dirty="0"/>
          </a:p>
          <a:p>
            <a:r>
              <a:rPr lang="en-US" dirty="0"/>
              <a:t>Educate, Train, Form habits and reinforce as often as possible.</a:t>
            </a:r>
          </a:p>
          <a:p>
            <a:endParaRPr lang="en-US" dirty="0"/>
          </a:p>
          <a:p>
            <a:r>
              <a:rPr lang="en-US" dirty="0"/>
              <a:t>Human error attributed to 90 percent of ALL breaches in 2019 – according to an analysis done by the UK Information Commissioner’s Office</a:t>
            </a:r>
          </a:p>
          <a:p>
            <a:endParaRPr lang="en-US" dirty="0"/>
          </a:p>
          <a:p>
            <a:r>
              <a:rPr lang="en-US" dirty="0"/>
              <a:t>So what can be done?</a:t>
            </a:r>
          </a:p>
        </p:txBody>
      </p:sp>
      <p:sp>
        <p:nvSpPr>
          <p:cNvPr id="4" name="Slide Number Placeholder 3"/>
          <p:cNvSpPr>
            <a:spLocks noGrp="1"/>
          </p:cNvSpPr>
          <p:nvPr>
            <p:ph type="sldNum" sz="quarter" idx="5"/>
          </p:nvPr>
        </p:nvSpPr>
        <p:spPr/>
        <p:txBody>
          <a:bodyPr/>
          <a:lstStyle/>
          <a:p>
            <a:fld id="{D11355AA-DACE-4586-BF5F-2014D36BAFF9}" type="slidenum">
              <a:rPr lang="en-US" smtClean="0"/>
              <a:t>14</a:t>
            </a:fld>
            <a:endParaRPr lang="en-US"/>
          </a:p>
        </p:txBody>
      </p:sp>
    </p:spTree>
    <p:extLst>
      <p:ext uri="{BB962C8B-B14F-4D97-AF65-F5344CB8AC3E}">
        <p14:creationId xmlns:p14="http://schemas.microsoft.com/office/powerpoint/2010/main" val="200418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multitude of aspects to consider when you truly want to create a safe and secure remote environment for your </a:t>
            </a:r>
            <a:r>
              <a:rPr lang="en-US" dirty="0" err="1"/>
              <a:t>organisations</a:t>
            </a:r>
            <a:r>
              <a:rPr lang="en-US" dirty="0"/>
              <a:t>.</a:t>
            </a:r>
          </a:p>
          <a:p>
            <a:r>
              <a:rPr lang="en-US" dirty="0"/>
              <a:t>There will be technical implementations to consider such as:</a:t>
            </a:r>
          </a:p>
          <a:p>
            <a:endParaRPr lang="en-US" dirty="0"/>
          </a:p>
          <a:p>
            <a:r>
              <a:rPr lang="en-US" dirty="0"/>
              <a:t> - VPNs </a:t>
            </a:r>
          </a:p>
          <a:p>
            <a:r>
              <a:rPr lang="en-US" dirty="0"/>
              <a:t> - Hosting your critical applications in the cloud to provide ease of access, securely</a:t>
            </a:r>
          </a:p>
          <a:p>
            <a:r>
              <a:rPr lang="en-US" dirty="0"/>
              <a:t> - Voice of over IP telephony – to ensure communication channels remain open</a:t>
            </a:r>
          </a:p>
          <a:p>
            <a:r>
              <a:rPr lang="en-US" dirty="0"/>
              <a:t> - Enhancing cyber security to ensure all end points (meaning the individual machines / laptops) are fully secured</a:t>
            </a:r>
          </a:p>
          <a:p>
            <a:endParaRPr lang="en-US" dirty="0"/>
          </a:p>
          <a:p>
            <a:r>
              <a:rPr lang="en-US" dirty="0"/>
              <a:t>And Practical implementations</a:t>
            </a:r>
          </a:p>
          <a:p>
            <a:endParaRPr lang="en-US" dirty="0"/>
          </a:p>
          <a:p>
            <a:r>
              <a:rPr lang="en-US" dirty="0"/>
              <a:t> - New policy requirements</a:t>
            </a:r>
          </a:p>
          <a:p>
            <a:r>
              <a:rPr lang="en-US" dirty="0"/>
              <a:t> - Culture and habit forming around accountability and self discipline, personal protection,</a:t>
            </a:r>
          </a:p>
          <a:p>
            <a:r>
              <a:rPr lang="en-US" dirty="0"/>
              <a:t>Cyber Security awareness and Training must be conducted</a:t>
            </a:r>
          </a:p>
          <a:p>
            <a:endParaRPr lang="en-US" dirty="0"/>
          </a:p>
          <a:p>
            <a:r>
              <a:rPr lang="en-US" dirty="0"/>
              <a:t>Let me go through a  specific checklist</a:t>
            </a:r>
          </a:p>
        </p:txBody>
      </p:sp>
      <p:sp>
        <p:nvSpPr>
          <p:cNvPr id="4" name="Slide Number Placeholder 3"/>
          <p:cNvSpPr>
            <a:spLocks noGrp="1"/>
          </p:cNvSpPr>
          <p:nvPr>
            <p:ph type="sldNum" sz="quarter" idx="5"/>
          </p:nvPr>
        </p:nvSpPr>
        <p:spPr/>
        <p:txBody>
          <a:bodyPr/>
          <a:lstStyle/>
          <a:p>
            <a:fld id="{D11355AA-DACE-4586-BF5F-2014D36BAFF9}" type="slidenum">
              <a:rPr lang="en-US" smtClean="0"/>
              <a:t>15</a:t>
            </a:fld>
            <a:endParaRPr lang="en-US"/>
          </a:p>
        </p:txBody>
      </p:sp>
    </p:spTree>
    <p:extLst>
      <p:ext uri="{BB962C8B-B14F-4D97-AF65-F5344CB8AC3E}">
        <p14:creationId xmlns:p14="http://schemas.microsoft.com/office/powerpoint/2010/main" val="2747704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buClr>
                <a:schemeClr val="tx2"/>
              </a:buClr>
              <a:buFont typeface="Wingdings" panose="05000000000000000000" pitchFamily="2" charset="2"/>
              <a:buChar char="§"/>
            </a:pPr>
            <a:r>
              <a:rPr lang="en-US" sz="1200" dirty="0"/>
              <a:t>Here are a few options and technical terms to familiarize yourselves with </a:t>
            </a:r>
            <a:r>
              <a:rPr lang="en-US" sz="1200" dirty="0" err="1"/>
              <a:t>whats</a:t>
            </a:r>
            <a:r>
              <a:rPr lang="en-US" sz="1200" dirty="0"/>
              <a:t> needed and what it actually means.</a:t>
            </a:r>
          </a:p>
          <a:p>
            <a:pPr>
              <a:spcBef>
                <a:spcPts val="0"/>
              </a:spcBef>
              <a:spcAft>
                <a:spcPts val="1200"/>
              </a:spcAft>
              <a:buClr>
                <a:schemeClr val="tx2"/>
              </a:buClr>
              <a:buFont typeface="Wingdings" panose="05000000000000000000" pitchFamily="2" charset="2"/>
              <a:buChar char="§"/>
            </a:pPr>
            <a:endParaRPr lang="en-US" sz="1200" dirty="0"/>
          </a:p>
          <a:p>
            <a:pPr>
              <a:spcBef>
                <a:spcPts val="0"/>
              </a:spcBef>
              <a:spcAft>
                <a:spcPts val="1200"/>
              </a:spcAft>
              <a:buClr>
                <a:schemeClr val="tx2"/>
              </a:buClr>
              <a:buFont typeface="Wingdings" panose="05000000000000000000" pitchFamily="2" charset="2"/>
              <a:buChar char="§"/>
            </a:pPr>
            <a:r>
              <a:rPr lang="en-US" sz="1200" dirty="0"/>
              <a:t>Cyber Security – ransomware prevention, anti virus, cyber attack preventions.</a:t>
            </a:r>
          </a:p>
          <a:p>
            <a:pPr>
              <a:spcBef>
                <a:spcPts val="0"/>
              </a:spcBef>
              <a:spcAft>
                <a:spcPts val="1200"/>
              </a:spcAft>
              <a:buClr>
                <a:schemeClr val="tx2"/>
              </a:buClr>
              <a:buFont typeface="Wingdings" panose="05000000000000000000" pitchFamily="2" charset="2"/>
              <a:buChar char="§"/>
            </a:pPr>
            <a:r>
              <a:rPr lang="en-US" sz="1200" dirty="0"/>
              <a:t>Cloud hosting – offsite, </a:t>
            </a:r>
            <a:r>
              <a:rPr lang="en-US" sz="1200" b="1" i="1" dirty="0"/>
              <a:t>secure</a:t>
            </a:r>
            <a:r>
              <a:rPr lang="en-US" sz="1200" dirty="0"/>
              <a:t>, fully managed – take entire business applications away from physical locations.</a:t>
            </a:r>
          </a:p>
          <a:p>
            <a:pPr>
              <a:spcBef>
                <a:spcPts val="0"/>
              </a:spcBef>
              <a:spcAft>
                <a:spcPts val="1200"/>
              </a:spcAft>
              <a:buClr>
                <a:schemeClr val="tx2"/>
              </a:buClr>
              <a:buFont typeface="Wingdings" panose="05000000000000000000" pitchFamily="2" charset="2"/>
              <a:buChar char="§"/>
            </a:pPr>
            <a:r>
              <a:rPr lang="en-US" sz="1200" dirty="0"/>
              <a:t>Disaster Recovery – restore data when hit by ransomware, or any other kind of disaster</a:t>
            </a:r>
          </a:p>
          <a:p>
            <a:pPr marL="0" marR="0" lvl="0" indent="0" algn="l" defTabSz="914400" rtl="0" eaLnBrk="1" fontAlgn="auto" latinLnBrk="0" hangingPunct="1">
              <a:lnSpc>
                <a:spcPct val="100000"/>
              </a:lnSpc>
              <a:spcBef>
                <a:spcPts val="0"/>
              </a:spcBef>
              <a:spcAft>
                <a:spcPts val="1200"/>
              </a:spcAft>
              <a:buClr>
                <a:schemeClr val="tx2"/>
              </a:buClr>
              <a:buSzTx/>
              <a:buFont typeface="Wingdings" panose="05000000000000000000" pitchFamily="2" charset="2"/>
              <a:buChar char="§"/>
              <a:tabLst/>
              <a:defRPr/>
            </a:pPr>
            <a:r>
              <a:rPr lang="en-US" sz="1200" dirty="0"/>
              <a:t>Cloud-based compliance management software – software that will assist you giving demonstrable proof of your compliance</a:t>
            </a:r>
          </a:p>
          <a:p>
            <a:pPr>
              <a:spcBef>
                <a:spcPts val="0"/>
              </a:spcBef>
              <a:spcAft>
                <a:spcPts val="1200"/>
              </a:spcAft>
              <a:buClr>
                <a:schemeClr val="tx2"/>
              </a:buClr>
              <a:buFont typeface="Wingdings" panose="05000000000000000000" pitchFamily="2" charset="2"/>
              <a:buChar char="§"/>
            </a:pPr>
            <a:r>
              <a:rPr lang="en-US" sz="1200" dirty="0"/>
              <a:t>Cloud-based secure file storage – store your mission critical files offsite away from physical devices, and fully secured</a:t>
            </a:r>
          </a:p>
          <a:p>
            <a:pPr>
              <a:spcBef>
                <a:spcPts val="0"/>
              </a:spcBef>
              <a:spcAft>
                <a:spcPts val="1200"/>
              </a:spcAft>
              <a:buClr>
                <a:schemeClr val="tx2"/>
              </a:buClr>
              <a:buFont typeface="Wingdings" panose="05000000000000000000" pitchFamily="2" charset="2"/>
              <a:buChar char="§"/>
            </a:pPr>
            <a:r>
              <a:rPr lang="en-US" sz="1200" dirty="0"/>
              <a:t>Full network device backup and recovery (offsite and secure) – backing up not just individual files, but entire networks for fast and easy recoveries.</a:t>
            </a:r>
          </a:p>
          <a:p>
            <a:pPr>
              <a:spcBef>
                <a:spcPts val="0"/>
              </a:spcBef>
              <a:spcAft>
                <a:spcPts val="1200"/>
              </a:spcAft>
              <a:buClr>
                <a:schemeClr val="tx2"/>
              </a:buClr>
              <a:buFont typeface="Wingdings" panose="05000000000000000000" pitchFamily="2" charset="2"/>
              <a:buChar char="§"/>
            </a:pPr>
            <a:r>
              <a:rPr lang="en-US" sz="1200" dirty="0"/>
              <a:t>Office365 backup and recovery – protect your emails and Microsoft documentation</a:t>
            </a:r>
          </a:p>
          <a:p>
            <a:pPr>
              <a:spcBef>
                <a:spcPts val="0"/>
              </a:spcBef>
              <a:spcAft>
                <a:spcPts val="1200"/>
              </a:spcAft>
              <a:buClr>
                <a:schemeClr val="tx2"/>
              </a:buClr>
              <a:buFont typeface="Wingdings" panose="05000000000000000000" pitchFamily="2" charset="2"/>
              <a:buChar char="§"/>
            </a:pPr>
            <a:r>
              <a:rPr lang="en-US" sz="1200" dirty="0"/>
              <a:t>Multi-factor authentication – adding an additional layer of security when accessing applications or accounts</a:t>
            </a:r>
          </a:p>
          <a:p>
            <a:pPr>
              <a:spcBef>
                <a:spcPts val="0"/>
              </a:spcBef>
              <a:spcAft>
                <a:spcPts val="1200"/>
              </a:spcAft>
              <a:buClr>
                <a:schemeClr val="tx2"/>
              </a:buClr>
              <a:buFont typeface="Wingdings" panose="05000000000000000000" pitchFamily="2" charset="2"/>
              <a:buChar char="§"/>
            </a:pPr>
            <a:r>
              <a:rPr lang="en-US" sz="1200" dirty="0"/>
              <a:t>Password management – consider a secure password management system, where users are assisted in creating and remembering secure passwords </a:t>
            </a:r>
          </a:p>
          <a:p>
            <a:pPr>
              <a:spcBef>
                <a:spcPts val="0"/>
              </a:spcBef>
              <a:spcAft>
                <a:spcPts val="1200"/>
              </a:spcAft>
              <a:buClr>
                <a:schemeClr val="tx2"/>
              </a:buClr>
              <a:buFont typeface="Wingdings" panose="05000000000000000000" pitchFamily="2" charset="2"/>
              <a:buChar char="§"/>
            </a:pPr>
            <a:endParaRPr lang="en-US" sz="1200" dirty="0"/>
          </a:p>
          <a:p>
            <a:r>
              <a:rPr lang="en-US" dirty="0"/>
              <a:t>And in conclusion….</a:t>
            </a:r>
          </a:p>
        </p:txBody>
      </p:sp>
      <p:sp>
        <p:nvSpPr>
          <p:cNvPr id="4" name="Slide Number Placeholder 3"/>
          <p:cNvSpPr>
            <a:spLocks noGrp="1"/>
          </p:cNvSpPr>
          <p:nvPr>
            <p:ph type="sldNum" sz="quarter" idx="5"/>
          </p:nvPr>
        </p:nvSpPr>
        <p:spPr/>
        <p:txBody>
          <a:bodyPr/>
          <a:lstStyle/>
          <a:p>
            <a:fld id="{D11355AA-DACE-4586-BF5F-2014D36BAFF9}" type="slidenum">
              <a:rPr lang="en-US" smtClean="0"/>
              <a:t>16</a:t>
            </a:fld>
            <a:endParaRPr lang="en-US"/>
          </a:p>
        </p:txBody>
      </p:sp>
    </p:spTree>
    <p:extLst>
      <p:ext uri="{BB962C8B-B14F-4D97-AF65-F5344CB8AC3E}">
        <p14:creationId xmlns:p14="http://schemas.microsoft.com/office/powerpoint/2010/main" val="1691979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dirty="0"/>
              <a:t>In order to allow employees to continue working from home in a safe and controlled environment, </a:t>
            </a:r>
            <a:r>
              <a:rPr lang="en-US" sz="1600" dirty="0" err="1"/>
              <a:t>Organisations</a:t>
            </a:r>
            <a:r>
              <a:rPr lang="en-US" sz="1600" dirty="0"/>
              <a:t> need to ensure they play their part.</a:t>
            </a:r>
          </a:p>
          <a:p>
            <a:pPr fontAlgn="base"/>
            <a:endParaRPr lang="en-US" sz="1600" dirty="0"/>
          </a:p>
          <a:p>
            <a:pPr fontAlgn="base"/>
            <a:r>
              <a:rPr lang="en-US" sz="1600" dirty="0"/>
              <a:t>The need to conform internationally has been massively accelerated by worldwide privacy laws.​ Led by Europe, other nations and states are following suite.</a:t>
            </a:r>
          </a:p>
          <a:p>
            <a:pPr fontAlgn="base"/>
            <a:endParaRPr lang="en-US" sz="1600" dirty="0"/>
          </a:p>
          <a:p>
            <a:pPr fontAlgn="base"/>
            <a:r>
              <a:rPr lang="en-US" sz="1600" dirty="0"/>
              <a:t>To rebuild our economy post-Covid we need and the participation in a global economy.​ As growth of a digitization accelerates, it is critical that we keep up or forever remain behind.</a:t>
            </a:r>
          </a:p>
          <a:p>
            <a:pPr fontAlgn="base"/>
            <a:endParaRPr lang="en-US" sz="1600" dirty="0"/>
          </a:p>
          <a:p>
            <a:pPr fontAlgn="base"/>
            <a:r>
              <a:rPr lang="en-US" sz="1600" dirty="0"/>
              <a:t>we must manage our data flows and reduce risks wherever possible.​</a:t>
            </a:r>
          </a:p>
          <a:p>
            <a:pPr fontAlgn="base"/>
            <a:r>
              <a:rPr lang="en-US" sz="1600" dirty="0"/>
              <a:t>We need to ensure we have appropriate risk management, oversight systems and technology measures in place.​</a:t>
            </a:r>
          </a:p>
          <a:p>
            <a:pPr fontAlgn="base"/>
            <a:endParaRPr lang="en-US" sz="1600" dirty="0"/>
          </a:p>
          <a:p>
            <a:pPr fontAlgn="base"/>
            <a:endParaRPr lang="en-US" sz="1600" dirty="0"/>
          </a:p>
          <a:p>
            <a:pPr fontAlgn="base"/>
            <a:r>
              <a:rPr lang="en-US" sz="1600" dirty="0"/>
              <a:t>For all of us attending here, there’s a great opportunity to be a part of this rebuilding, with positive outcomes for all.​</a:t>
            </a:r>
          </a:p>
          <a:p>
            <a:pPr fontAlgn="base"/>
            <a:endParaRPr lang="en-US" sz="1600" dirty="0"/>
          </a:p>
          <a:p>
            <a:pPr fontAlgn="base"/>
            <a:r>
              <a:rPr lang="en-US" sz="1600" dirty="0"/>
              <a:t>Finally, I want to leave you a few  steps​</a:t>
            </a:r>
          </a:p>
          <a:p>
            <a:pPr lvl="1" fontAlgn="base"/>
            <a:r>
              <a:rPr lang="en-US" sz="1400" dirty="0"/>
              <a:t>Investigate what is available in terms of compliance software. POPIA need not be a manual burden to carry.</a:t>
            </a:r>
          </a:p>
          <a:p>
            <a:pPr lvl="1" fontAlgn="base"/>
            <a:r>
              <a:rPr lang="en-US" sz="1400" dirty="0"/>
              <a:t>Consider if your cyber security, organization is wide is up to par with </a:t>
            </a:r>
            <a:r>
              <a:rPr lang="en-US" sz="1400" dirty="0" err="1"/>
              <a:t>whats</a:t>
            </a:r>
            <a:r>
              <a:rPr lang="en-US" sz="1400" dirty="0"/>
              <a:t> needed. If its not, reach out to experts.</a:t>
            </a:r>
          </a:p>
          <a:p>
            <a:pPr lvl="1" fontAlgn="base"/>
            <a:r>
              <a:rPr lang="en-US" sz="1400" dirty="0"/>
              <a:t>Plan for the worst and hope for the best when it comes to your data. Have the required recovery channels mapped and ready to go.</a:t>
            </a:r>
          </a:p>
          <a:p>
            <a:pPr lvl="1" fontAlgn="base"/>
            <a:r>
              <a:rPr lang="en-US" sz="1400" dirty="0"/>
              <a:t>By implementing specific policies and a robust internal structure you can ensure a secure remote-work environment</a:t>
            </a:r>
          </a:p>
          <a:p>
            <a:pPr lvl="1" fontAlgn="base"/>
            <a:endParaRPr lang="en-US" sz="1400" dirty="0"/>
          </a:p>
          <a:p>
            <a:pPr lvl="1" fontAlgn="base"/>
            <a:endParaRPr lang="en-US" sz="1400" dirty="0"/>
          </a:p>
          <a:p>
            <a:pPr lvl="1" fontAlgn="base"/>
            <a:endParaRPr lang="en-US" sz="1400" dirty="0"/>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17</a:t>
            </a:fld>
            <a:endParaRPr lang="en-US"/>
          </a:p>
        </p:txBody>
      </p:sp>
    </p:spTree>
    <p:extLst>
      <p:ext uri="{BB962C8B-B14F-4D97-AF65-F5344CB8AC3E}">
        <p14:creationId xmlns:p14="http://schemas.microsoft.com/office/powerpoint/2010/main" val="203820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POPIA, and the potential issues when working from home.</a:t>
            </a:r>
          </a:p>
          <a:p>
            <a:endParaRPr lang="en-US" dirty="0"/>
          </a:p>
          <a:p>
            <a:r>
              <a:rPr lang="en-US" dirty="0"/>
              <a:t>Before I can address that specific statement, I need to first explain POPIA. In all its glory.</a:t>
            </a:r>
          </a:p>
          <a:p>
            <a:endParaRPr lang="en-US" dirty="0"/>
          </a:p>
          <a:p>
            <a:r>
              <a:rPr lang="en-US" dirty="0"/>
              <a:t>This is a practical explanation and I try to avoid legal terminology as far as possible.</a:t>
            </a:r>
          </a:p>
          <a:p>
            <a:endParaRPr lang="en-US" dirty="0"/>
          </a:p>
          <a:p>
            <a:r>
              <a:rPr lang="en-US" dirty="0"/>
              <a:t>Its created for humans, so humans need to be to understand it.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2</a:t>
            </a:fld>
            <a:endParaRPr lang="en-US"/>
          </a:p>
        </p:txBody>
      </p:sp>
    </p:spTree>
    <p:extLst>
      <p:ext uri="{BB962C8B-B14F-4D97-AF65-F5344CB8AC3E}">
        <p14:creationId xmlns:p14="http://schemas.microsoft.com/office/powerpoint/2010/main" val="232966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2400"/>
              </a:spcAft>
              <a:buClr>
                <a:schemeClr val="tx2"/>
              </a:buClr>
              <a:buFont typeface="Wingdings" panose="05000000000000000000" pitchFamily="2" charset="2"/>
              <a:buChar char="§"/>
            </a:pPr>
            <a:r>
              <a:rPr lang="en-US" dirty="0">
                <a:cs typeface="Calibri"/>
              </a:rPr>
              <a:t>What do I want to cover today?</a:t>
            </a:r>
          </a:p>
          <a:p>
            <a:pPr>
              <a:spcBef>
                <a:spcPts val="0"/>
              </a:spcBef>
              <a:spcAft>
                <a:spcPts val="2400"/>
              </a:spcAft>
              <a:buClr>
                <a:schemeClr val="tx2"/>
              </a:buClr>
              <a:buFont typeface="Wingdings" panose="05000000000000000000" pitchFamily="2" charset="2"/>
              <a:buChar char="§"/>
            </a:pPr>
            <a:endParaRPr lang="en-US" dirty="0">
              <a:cs typeface="Calibri"/>
            </a:endParaRPr>
          </a:p>
          <a:p>
            <a:pPr>
              <a:spcBef>
                <a:spcPts val="0"/>
              </a:spcBef>
              <a:spcAft>
                <a:spcPts val="2400"/>
              </a:spcAft>
              <a:buClr>
                <a:schemeClr val="tx2"/>
              </a:buClr>
              <a:buFont typeface="Wingdings" panose="05000000000000000000" pitchFamily="2" charset="2"/>
              <a:buChar char="§"/>
            </a:pPr>
            <a:r>
              <a:rPr lang="en-US" dirty="0">
                <a:cs typeface="Calibri"/>
              </a:rPr>
              <a:t>Why and what is  POPIA?</a:t>
            </a:r>
          </a:p>
          <a:p>
            <a:pPr>
              <a:spcBef>
                <a:spcPts val="0"/>
              </a:spcBef>
              <a:spcAft>
                <a:spcPts val="2400"/>
              </a:spcAft>
              <a:buClr>
                <a:schemeClr val="tx2"/>
              </a:buClr>
              <a:buFont typeface="Wingdings" panose="05000000000000000000" pitchFamily="2" charset="2"/>
              <a:buChar char="§"/>
            </a:pPr>
            <a:r>
              <a:rPr lang="en-US" dirty="0">
                <a:cs typeface="Calibri"/>
              </a:rPr>
              <a:t>Who does this affect?</a:t>
            </a:r>
          </a:p>
          <a:p>
            <a:pPr lvl="1">
              <a:spcBef>
                <a:spcPts val="0"/>
              </a:spcBef>
              <a:spcAft>
                <a:spcPts val="2400"/>
              </a:spcAft>
              <a:buClr>
                <a:schemeClr val="tx2"/>
              </a:buClr>
              <a:buFont typeface="Wingdings" panose="05000000000000000000" pitchFamily="2" charset="2"/>
              <a:buChar char="§"/>
            </a:pPr>
            <a:r>
              <a:rPr lang="en-US" dirty="0">
                <a:cs typeface="Calibri"/>
              </a:rPr>
              <a:t>Impact on business – the underlying benefits to </a:t>
            </a:r>
            <a:r>
              <a:rPr lang="en-US" dirty="0" err="1">
                <a:cs typeface="Calibri"/>
              </a:rPr>
              <a:t>popia</a:t>
            </a:r>
            <a:endParaRPr lang="en-US" dirty="0">
              <a:cs typeface="Calibri"/>
            </a:endParaRPr>
          </a:p>
          <a:p>
            <a:pPr lvl="1">
              <a:spcBef>
                <a:spcPts val="0"/>
              </a:spcBef>
              <a:spcAft>
                <a:spcPts val="2400"/>
              </a:spcAft>
              <a:buClr>
                <a:schemeClr val="tx2"/>
              </a:buClr>
              <a:buFont typeface="Wingdings" panose="05000000000000000000" pitchFamily="2" charset="2"/>
              <a:buChar char="§"/>
            </a:pPr>
            <a:r>
              <a:rPr lang="en-US" dirty="0">
                <a:cs typeface="Calibri"/>
              </a:rPr>
              <a:t>Impact on Employees –</a:t>
            </a:r>
          </a:p>
          <a:p>
            <a:pPr lvl="2">
              <a:spcBef>
                <a:spcPts val="0"/>
              </a:spcBef>
              <a:spcAft>
                <a:spcPts val="2400"/>
              </a:spcAft>
              <a:buClr>
                <a:schemeClr val="tx2"/>
              </a:buClr>
              <a:buFont typeface="Wingdings" panose="05000000000000000000" pitchFamily="2" charset="2"/>
              <a:buChar char="§"/>
            </a:pPr>
            <a:r>
              <a:rPr lang="en-US" dirty="0">
                <a:cs typeface="Calibri"/>
              </a:rPr>
              <a:t>What do we need to have in order protect ourselves and our data subjects, and work safely remotely</a:t>
            </a:r>
          </a:p>
          <a:p>
            <a:pPr>
              <a:spcBef>
                <a:spcPts val="0"/>
              </a:spcBef>
              <a:spcAft>
                <a:spcPts val="2400"/>
              </a:spcAft>
              <a:buClr>
                <a:schemeClr val="tx2"/>
              </a:buClr>
              <a:buFont typeface="Wingdings" panose="05000000000000000000" pitchFamily="2" charset="2"/>
              <a:buChar char="§"/>
            </a:pPr>
            <a:r>
              <a:rPr lang="en-US" dirty="0">
                <a:cs typeface="Calibri"/>
              </a:rPr>
              <a:t>The ideal setup</a:t>
            </a:r>
          </a:p>
          <a:p>
            <a:pPr lvl="1">
              <a:spcBef>
                <a:spcPts val="0"/>
              </a:spcBef>
              <a:spcAft>
                <a:spcPts val="2400"/>
              </a:spcAft>
              <a:buClr>
                <a:schemeClr val="tx2"/>
              </a:buClr>
              <a:buFont typeface="Wingdings" panose="05000000000000000000" pitchFamily="2" charset="2"/>
              <a:buChar char="§"/>
            </a:pPr>
            <a:r>
              <a:rPr lang="en-US" dirty="0">
                <a:cs typeface="Calibri"/>
              </a:rPr>
              <a:t>What tools do we need to ensure compliance and improved data security</a:t>
            </a:r>
          </a:p>
        </p:txBody>
      </p:sp>
      <p:sp>
        <p:nvSpPr>
          <p:cNvPr id="4" name="Slide Number Placeholder 3"/>
          <p:cNvSpPr>
            <a:spLocks noGrp="1"/>
          </p:cNvSpPr>
          <p:nvPr>
            <p:ph type="sldNum" sz="quarter" idx="5"/>
          </p:nvPr>
        </p:nvSpPr>
        <p:spPr/>
        <p:txBody>
          <a:bodyPr/>
          <a:lstStyle/>
          <a:p>
            <a:fld id="{D11355AA-DACE-4586-BF5F-2014D36BAFF9}" type="slidenum">
              <a:rPr lang="en-US" smtClean="0"/>
              <a:t>3</a:t>
            </a:fld>
            <a:endParaRPr lang="en-US"/>
          </a:p>
        </p:txBody>
      </p:sp>
    </p:spTree>
    <p:extLst>
      <p:ext uri="{BB962C8B-B14F-4D97-AF65-F5344CB8AC3E}">
        <p14:creationId xmlns:p14="http://schemas.microsoft.com/office/powerpoint/2010/main" val="248565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2400"/>
              </a:spcAft>
              <a:buClr>
                <a:schemeClr val="tx2"/>
              </a:buClr>
              <a:buFont typeface="Wingdings" panose="05000000000000000000" pitchFamily="2" charset="2"/>
              <a:buChar char="§"/>
            </a:pPr>
            <a:r>
              <a:rPr lang="en-US" dirty="0">
                <a:cs typeface="Calibri"/>
              </a:rPr>
              <a:t>What is POPIA?</a:t>
            </a:r>
          </a:p>
          <a:p>
            <a:pPr>
              <a:spcBef>
                <a:spcPts val="0"/>
              </a:spcBef>
              <a:spcAft>
                <a:spcPts val="2400"/>
              </a:spcAft>
              <a:buClr>
                <a:schemeClr val="tx2"/>
              </a:buClr>
              <a:buFont typeface="Wingdings" panose="05000000000000000000" pitchFamily="2" charset="2"/>
              <a:buChar char="§"/>
            </a:pPr>
            <a:endParaRPr lang="en-US" dirty="0">
              <a:cs typeface="Calibri"/>
            </a:endParaRPr>
          </a:p>
          <a:p>
            <a:pPr>
              <a:spcBef>
                <a:spcPts val="0"/>
              </a:spcBef>
              <a:spcAft>
                <a:spcPts val="2400"/>
              </a:spcAft>
              <a:buClr>
                <a:schemeClr val="tx2"/>
              </a:buClr>
              <a:buFont typeface="Wingdings" panose="05000000000000000000" pitchFamily="2" charset="2"/>
              <a:buChar char="§"/>
            </a:pPr>
            <a:endParaRPr lang="en-US" dirty="0">
              <a:cs typeface="Calibri"/>
            </a:endParaRPr>
          </a:p>
          <a:p>
            <a:pPr>
              <a:spcBef>
                <a:spcPts val="0"/>
              </a:spcBef>
              <a:spcAft>
                <a:spcPts val="2400"/>
              </a:spcAft>
              <a:buClr>
                <a:schemeClr val="tx2"/>
              </a:buClr>
              <a:buFont typeface="Wingdings" panose="05000000000000000000" pitchFamily="2" charset="2"/>
              <a:buChar char="§"/>
            </a:pPr>
            <a:r>
              <a:rPr lang="en-US" dirty="0">
                <a:cs typeface="Calibri"/>
              </a:rPr>
              <a:t> It’s the Protection of personal information ACT. </a:t>
            </a:r>
          </a:p>
          <a:p>
            <a:pPr>
              <a:spcBef>
                <a:spcPts val="0"/>
              </a:spcBef>
              <a:spcAft>
                <a:spcPts val="2400"/>
              </a:spcAft>
              <a:buClr>
                <a:schemeClr val="tx2"/>
              </a:buClr>
              <a:buFont typeface="Wingdings" panose="05000000000000000000" pitchFamily="2" charset="2"/>
              <a:buChar char="§"/>
            </a:pPr>
            <a:r>
              <a:rPr lang="en-US" dirty="0">
                <a:cs typeface="Calibri"/>
              </a:rPr>
              <a:t>It exists to protect individuals from harm by protecting their personal information. It prevents companies from abusing and misusing our personal information. </a:t>
            </a:r>
          </a:p>
          <a:p>
            <a:pPr>
              <a:spcBef>
                <a:spcPts val="0"/>
              </a:spcBef>
              <a:spcAft>
                <a:spcPts val="2400"/>
              </a:spcAft>
              <a:buClr>
                <a:schemeClr val="tx2"/>
              </a:buClr>
              <a:buFont typeface="Wingdings" panose="05000000000000000000" pitchFamily="2" charset="2"/>
              <a:buChar char="§"/>
            </a:pPr>
            <a:r>
              <a:rPr lang="en-US" dirty="0" err="1">
                <a:cs typeface="Calibri"/>
              </a:rPr>
              <a:t>Organisations</a:t>
            </a:r>
            <a:r>
              <a:rPr lang="en-US" dirty="0">
                <a:cs typeface="Calibri"/>
              </a:rPr>
              <a:t> and government departments  in SA are the responsible parties, they are tasked at upholding specific conditions in order to protect personal information and ensure data are handled responsibly</a:t>
            </a:r>
          </a:p>
          <a:p>
            <a:pPr>
              <a:spcBef>
                <a:spcPts val="0"/>
              </a:spcBef>
              <a:spcAft>
                <a:spcPts val="2400"/>
              </a:spcAft>
              <a:buClr>
                <a:schemeClr val="tx2"/>
              </a:buClr>
              <a:buFont typeface="Wingdings" panose="05000000000000000000" pitchFamily="2" charset="2"/>
              <a:buChar char="§"/>
            </a:pPr>
            <a:endParaRPr lang="en-US" dirty="0">
              <a:cs typeface="Calibri"/>
            </a:endParaRPr>
          </a:p>
          <a:p>
            <a:pPr>
              <a:spcBef>
                <a:spcPts val="0"/>
              </a:spcBef>
              <a:spcAft>
                <a:spcPts val="2400"/>
              </a:spcAft>
              <a:buClr>
                <a:schemeClr val="tx2"/>
              </a:buClr>
              <a:buFont typeface="Wingdings" panose="05000000000000000000" pitchFamily="2" charset="2"/>
              <a:buChar char="§"/>
            </a:pPr>
            <a:r>
              <a:rPr lang="en-US" dirty="0">
                <a:cs typeface="Calibri"/>
              </a:rPr>
              <a:t>When do you need to comply with POPIA?</a:t>
            </a:r>
          </a:p>
          <a:p>
            <a:pPr lvl="1">
              <a:spcBef>
                <a:spcPts val="0"/>
              </a:spcBef>
              <a:spcAft>
                <a:spcPts val="2400"/>
              </a:spcAft>
              <a:buClr>
                <a:schemeClr val="tx2"/>
              </a:buClr>
              <a:buFont typeface="Wingdings" panose="05000000000000000000" pitchFamily="2" charset="2"/>
              <a:buChar char="§"/>
            </a:pPr>
            <a:r>
              <a:rPr lang="en-US" dirty="0">
                <a:cs typeface="Calibri"/>
              </a:rPr>
              <a:t>If the </a:t>
            </a:r>
            <a:r>
              <a:rPr lang="en-US" dirty="0" err="1">
                <a:cs typeface="Calibri"/>
              </a:rPr>
              <a:t>organisation</a:t>
            </a:r>
            <a:r>
              <a:rPr lang="en-US" dirty="0">
                <a:cs typeface="Calibri"/>
              </a:rPr>
              <a:t> is located in SA</a:t>
            </a:r>
          </a:p>
          <a:p>
            <a:pPr lvl="1">
              <a:spcBef>
                <a:spcPts val="0"/>
              </a:spcBef>
              <a:spcAft>
                <a:spcPts val="2400"/>
              </a:spcAft>
              <a:buClr>
                <a:schemeClr val="tx2"/>
              </a:buClr>
              <a:buFont typeface="Wingdings" panose="05000000000000000000" pitchFamily="2" charset="2"/>
              <a:buChar char="§"/>
            </a:pPr>
            <a:r>
              <a:rPr lang="en-US" dirty="0">
                <a:cs typeface="Calibri"/>
              </a:rPr>
              <a:t>If the organization process personal information in SA</a:t>
            </a:r>
          </a:p>
          <a:p>
            <a:endParaRPr lang="en-US" dirty="0"/>
          </a:p>
          <a:p>
            <a:endParaRPr lang="en-US" dirty="0"/>
          </a:p>
          <a:p>
            <a:endParaRPr lang="en-US" dirty="0"/>
          </a:p>
          <a:p>
            <a:r>
              <a:rPr lang="en-US" dirty="0"/>
              <a:t>The roll out might not have been perfect. It caused great confusion and some element of chaos.</a:t>
            </a:r>
          </a:p>
          <a:p>
            <a:endParaRPr lang="en-US" dirty="0"/>
          </a:p>
          <a:p>
            <a:r>
              <a:rPr lang="en-US" dirty="0"/>
              <a:t>However I do believe the ACT is well intentioned. It exists the protect the individual, the man or woman on the ground.</a:t>
            </a:r>
          </a:p>
          <a:p>
            <a:endParaRPr lang="en-US" dirty="0"/>
          </a:p>
          <a:p>
            <a:r>
              <a:rPr lang="en-US" dirty="0"/>
              <a:t>It will add structure to an organization, a new layer of security and enhance reputations of </a:t>
            </a:r>
            <a:r>
              <a:rPr lang="en-US" dirty="0" err="1"/>
              <a:t>organisations</a:t>
            </a:r>
            <a:r>
              <a:rPr lang="en-US" dirty="0"/>
              <a:t> if done correctly.</a:t>
            </a:r>
          </a:p>
        </p:txBody>
      </p:sp>
      <p:sp>
        <p:nvSpPr>
          <p:cNvPr id="4" name="Slide Number Placeholder 3"/>
          <p:cNvSpPr>
            <a:spLocks noGrp="1"/>
          </p:cNvSpPr>
          <p:nvPr>
            <p:ph type="sldNum" sz="quarter" idx="5"/>
          </p:nvPr>
        </p:nvSpPr>
        <p:spPr/>
        <p:txBody>
          <a:bodyPr/>
          <a:lstStyle/>
          <a:p>
            <a:fld id="{D11355AA-DACE-4586-BF5F-2014D36BAFF9}" type="slidenum">
              <a:rPr lang="en-US" smtClean="0"/>
              <a:t>4</a:t>
            </a:fld>
            <a:endParaRPr lang="en-US"/>
          </a:p>
        </p:txBody>
      </p:sp>
    </p:spTree>
    <p:extLst>
      <p:ext uri="{BB962C8B-B14F-4D97-AF65-F5344CB8AC3E}">
        <p14:creationId xmlns:p14="http://schemas.microsoft.com/office/powerpoint/2010/main" val="7324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1">
              <a:spcBef>
                <a:spcPts val="0"/>
              </a:spcBef>
              <a:spcAft>
                <a:spcPts val="1200"/>
              </a:spcAft>
              <a:buClr>
                <a:schemeClr val="tx2"/>
              </a:buClr>
              <a:buFont typeface="Wingdings" panose="05000000000000000000" pitchFamily="2" charset="2"/>
              <a:buChar char="§"/>
            </a:pPr>
            <a:r>
              <a:rPr lang="en-US" sz="1200" dirty="0"/>
              <a:t>Why does POPIA exist?</a:t>
            </a:r>
          </a:p>
          <a:p>
            <a:pPr hangingPunct="1">
              <a:spcBef>
                <a:spcPts val="0"/>
              </a:spcBef>
              <a:spcAft>
                <a:spcPts val="1200"/>
              </a:spcAft>
              <a:buClr>
                <a:schemeClr val="tx2"/>
              </a:buClr>
              <a:buFont typeface="Wingdings" panose="05000000000000000000" pitchFamily="2" charset="2"/>
              <a:buChar char="§"/>
            </a:pPr>
            <a:endParaRPr lang="en-US" sz="1200" dirty="0"/>
          </a:p>
          <a:p>
            <a:pPr hangingPunct="1">
              <a:spcBef>
                <a:spcPts val="0"/>
              </a:spcBef>
              <a:spcAft>
                <a:spcPts val="1200"/>
              </a:spcAft>
              <a:buClr>
                <a:schemeClr val="tx2"/>
              </a:buClr>
              <a:buFont typeface="Wingdings" panose="05000000000000000000" pitchFamily="2" charset="2"/>
              <a:buChar char="§"/>
            </a:pPr>
            <a:r>
              <a:rPr lang="en-US" sz="1200" dirty="0"/>
              <a:t>we have a huma right to privacy.</a:t>
            </a:r>
          </a:p>
          <a:p>
            <a:pPr hangingPunct="1">
              <a:spcBef>
                <a:spcPts val="0"/>
              </a:spcBef>
              <a:spcAft>
                <a:spcPts val="1200"/>
              </a:spcAft>
              <a:buClr>
                <a:schemeClr val="tx2"/>
              </a:buClr>
              <a:buFont typeface="Wingdings" panose="05000000000000000000" pitchFamily="2" charset="2"/>
              <a:buChar char="§"/>
            </a:pPr>
            <a:r>
              <a:rPr lang="en-US" sz="1200" dirty="0"/>
              <a:t>Personal data belongs to the individual.</a:t>
            </a:r>
          </a:p>
          <a:p>
            <a:pPr hangingPunct="1">
              <a:spcBef>
                <a:spcPts val="0"/>
              </a:spcBef>
              <a:spcAft>
                <a:spcPts val="1200"/>
              </a:spcAft>
              <a:buClr>
                <a:schemeClr val="tx2"/>
              </a:buClr>
              <a:buFont typeface="Wingdings" panose="05000000000000000000" pitchFamily="2" charset="2"/>
              <a:buChar char="§"/>
            </a:pPr>
            <a:r>
              <a:rPr lang="en-US" sz="1200" dirty="0"/>
              <a:t>Individuals must give consent and be in charge of deciding what happens to their personal information when it comes to dealing with </a:t>
            </a:r>
            <a:r>
              <a:rPr lang="en-US" sz="1200" dirty="0" err="1"/>
              <a:t>orgnisations</a:t>
            </a:r>
            <a:endParaRPr lang="en-US" sz="1200" dirty="0"/>
          </a:p>
          <a:p>
            <a:pPr hangingPunct="1">
              <a:spcBef>
                <a:spcPts val="0"/>
              </a:spcBef>
              <a:spcAft>
                <a:spcPts val="1200"/>
              </a:spcAft>
              <a:buClr>
                <a:schemeClr val="tx2"/>
              </a:buClr>
              <a:buFont typeface="Wingdings" panose="05000000000000000000" pitchFamily="2" charset="2"/>
              <a:buChar char="§"/>
            </a:pPr>
            <a:r>
              <a:rPr lang="en-US" sz="1200" dirty="0"/>
              <a:t>The information must be used purely for the purpose it was intended.</a:t>
            </a:r>
          </a:p>
          <a:p>
            <a:pPr hangingPunct="1">
              <a:spcBef>
                <a:spcPts val="0"/>
              </a:spcBef>
              <a:spcAft>
                <a:spcPts val="1200"/>
              </a:spcAft>
              <a:buClr>
                <a:schemeClr val="tx2"/>
              </a:buClr>
              <a:buFont typeface="Wingdings" panose="05000000000000000000" pitchFamily="2" charset="2"/>
              <a:buChar char="§"/>
            </a:pPr>
            <a:r>
              <a:rPr lang="en-US" sz="1200" dirty="0"/>
              <a:t>The information must be protected from the risk of theft and abuse.</a:t>
            </a:r>
          </a:p>
          <a:p>
            <a:endParaRPr lang="en-US" dirty="0"/>
          </a:p>
          <a:p>
            <a:endParaRPr lang="en-US" dirty="0"/>
          </a:p>
          <a:p>
            <a:r>
              <a:rPr lang="en-US" dirty="0"/>
              <a:t>Personal information is Data.</a:t>
            </a:r>
          </a:p>
          <a:p>
            <a:r>
              <a:rPr lang="en-US" dirty="0"/>
              <a:t>Data is an extremely valuable commodity and the frequent trade of data is common business practice in todays age. </a:t>
            </a:r>
          </a:p>
          <a:p>
            <a:r>
              <a:rPr lang="en-US" dirty="0"/>
              <a:t>There must be some sort of governance in terms of respecting the personal information of individuals as well as protecting the rights of consumers and employees.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is the new OIL.</a:t>
            </a:r>
          </a:p>
          <a:p>
            <a:endParaRPr lang="en-US" dirty="0"/>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5</a:t>
            </a:fld>
            <a:endParaRPr lang="en-US"/>
          </a:p>
        </p:txBody>
      </p:sp>
    </p:spTree>
    <p:extLst>
      <p:ext uri="{BB962C8B-B14F-4D97-AF65-F5344CB8AC3E}">
        <p14:creationId xmlns:p14="http://schemas.microsoft.com/office/powerpoint/2010/main" val="289557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2400"/>
              </a:spcAft>
              <a:buClr>
                <a:schemeClr val="tx2"/>
              </a:buClr>
              <a:buFont typeface="Wingdings" panose="05000000000000000000" pitchFamily="2" charset="2"/>
              <a:buChar char="§"/>
            </a:pPr>
            <a:r>
              <a:rPr lang="en-US" b="1" dirty="0">
                <a:cs typeface="Calibri"/>
              </a:rPr>
              <a:t>The current landscape are rife with cyber security attacks.</a:t>
            </a:r>
          </a:p>
          <a:p>
            <a:pPr>
              <a:spcBef>
                <a:spcPts val="0"/>
              </a:spcBef>
              <a:spcAft>
                <a:spcPts val="2400"/>
              </a:spcAft>
              <a:buClr>
                <a:schemeClr val="tx2"/>
              </a:buClr>
              <a:buFont typeface="Wingdings" panose="05000000000000000000" pitchFamily="2" charset="2"/>
              <a:buChar char="§"/>
            </a:pPr>
            <a:endParaRPr lang="en-US" b="1" dirty="0">
              <a:cs typeface="Calibri"/>
            </a:endParaRPr>
          </a:p>
          <a:p>
            <a:pPr>
              <a:spcBef>
                <a:spcPts val="0"/>
              </a:spcBef>
              <a:spcAft>
                <a:spcPts val="2400"/>
              </a:spcAft>
              <a:buClr>
                <a:schemeClr val="tx2"/>
              </a:buClr>
              <a:buFont typeface="Wingdings" panose="05000000000000000000" pitchFamily="2" charset="2"/>
              <a:buChar char="§"/>
            </a:pPr>
            <a:r>
              <a:rPr lang="en-US" b="1" dirty="0">
                <a:cs typeface="Calibri"/>
              </a:rPr>
              <a:t>Sep 2021 – SA Justice Department - </a:t>
            </a:r>
            <a:br>
              <a:rPr lang="en-US" b="1" dirty="0">
                <a:cs typeface="Calibri"/>
              </a:rPr>
            </a:br>
            <a:r>
              <a:rPr lang="en-US" sz="1200" dirty="0">
                <a:cs typeface="Calibri"/>
              </a:rPr>
              <a:t>"</a:t>
            </a:r>
            <a:r>
              <a:rPr lang="en-US" sz="1200" dirty="0">
                <a:ea typeface="+mn-lt"/>
                <a:cs typeface="+mn-lt"/>
              </a:rPr>
              <a:t>As a result, all electronic services provided by the department are affected, including issuing of letters of authority, bail services, email, and the departmental website</a:t>
            </a:r>
            <a:r>
              <a:rPr lang="en-US" sz="1200" dirty="0">
                <a:cs typeface="Calibri"/>
              </a:rPr>
              <a:t>.” – the latest update on this attack is that a Ransom of 50 Bitcoin (approx. (R33m) has been requested. The hackers even included a  security suggestion – use Cloud hosted Backup.</a:t>
            </a:r>
          </a:p>
          <a:p>
            <a:pPr>
              <a:spcBef>
                <a:spcPts val="0"/>
              </a:spcBef>
              <a:spcAft>
                <a:spcPts val="2400"/>
              </a:spcAft>
              <a:buClr>
                <a:schemeClr val="tx2"/>
              </a:buClr>
              <a:buFont typeface="Wingdings" panose="05000000000000000000" pitchFamily="2" charset="2"/>
              <a:buChar char="§"/>
            </a:pPr>
            <a:r>
              <a:rPr lang="en-US" b="1" dirty="0">
                <a:cs typeface="Calibri"/>
              </a:rPr>
              <a:t>July 2021 – SA Transnet</a:t>
            </a:r>
            <a:br>
              <a:rPr lang="en-US" dirty="0">
                <a:cs typeface="Calibri"/>
              </a:rPr>
            </a:br>
            <a:r>
              <a:rPr lang="en-US" dirty="0">
                <a:ea typeface="+mn-lt"/>
                <a:cs typeface="+mn-lt"/>
              </a:rPr>
              <a:t>“Gateway to Africa” closed for business.  - </a:t>
            </a:r>
            <a:br>
              <a:rPr lang="en-US" dirty="0">
                <a:ea typeface="+mn-lt"/>
                <a:cs typeface="+mn-lt"/>
              </a:rPr>
            </a:br>
            <a:r>
              <a:rPr lang="en-ZA" sz="1200" b="0" i="0" kern="1200" dirty="0">
                <a:solidFill>
                  <a:schemeClr val="tx1"/>
                </a:solidFill>
                <a:effectLst/>
                <a:latin typeface="+mn-lt"/>
                <a:ea typeface="+mn-ea"/>
                <a:cs typeface="+mn-cs"/>
              </a:rPr>
              <a:t>The hack </a:t>
            </a:r>
            <a:r>
              <a:rPr lang="en-ZA" sz="1200" b="1" i="0" kern="1200" dirty="0">
                <a:solidFill>
                  <a:schemeClr val="tx1"/>
                </a:solidFill>
                <a:effectLst/>
                <a:latin typeface="+mn-lt"/>
                <a:ea typeface="+mn-ea"/>
                <a:cs typeface="+mn-cs"/>
              </a:rPr>
              <a:t>disrupted normal processes and damaged equipment and information</a:t>
            </a:r>
            <a:r>
              <a:rPr lang="en-ZA" sz="1200" b="0" i="0" kern="1200" dirty="0">
                <a:solidFill>
                  <a:schemeClr val="tx1"/>
                </a:solidFill>
                <a:effectLst/>
                <a:latin typeface="+mn-lt"/>
                <a:ea typeface="+mn-ea"/>
                <a:cs typeface="+mn-cs"/>
              </a:rPr>
              <a:t>, culminating in the declaration of a force majeure at the ports' container terminals</a:t>
            </a:r>
            <a:endParaRPr lang="en-US" dirty="0">
              <a:cs typeface="Calibri"/>
            </a:endParaRPr>
          </a:p>
          <a:p>
            <a:pPr>
              <a:spcBef>
                <a:spcPts val="0"/>
              </a:spcBef>
              <a:spcAft>
                <a:spcPts val="2400"/>
              </a:spcAft>
              <a:buClr>
                <a:schemeClr val="tx2"/>
              </a:buClr>
              <a:buFont typeface="Wingdings" panose="05000000000000000000" pitchFamily="2" charset="2"/>
              <a:buChar char="§"/>
            </a:pPr>
            <a:r>
              <a:rPr lang="en-US" b="1" dirty="0">
                <a:cs typeface="Calibri"/>
              </a:rPr>
              <a:t>May 2021 – US Colonial Pipeline Co.</a:t>
            </a:r>
            <a:br>
              <a:rPr lang="en-US" dirty="0">
                <a:cs typeface="Calibri"/>
              </a:rPr>
            </a:br>
            <a:r>
              <a:rPr lang="en-US" dirty="0">
                <a:cs typeface="Calibri"/>
              </a:rPr>
              <a:t>$4.4 million ransom. – The largest pipeline in the US, was brought to a halt due to the usage of a legacy system, that did not have a second level password protection safeguard.</a:t>
            </a:r>
          </a:p>
          <a:p>
            <a:pPr>
              <a:spcBef>
                <a:spcPts val="0"/>
              </a:spcBef>
              <a:spcAft>
                <a:spcPts val="2400"/>
              </a:spcAft>
              <a:buClr>
                <a:schemeClr val="tx2"/>
              </a:buClr>
              <a:buFont typeface="Wingdings" panose="05000000000000000000" pitchFamily="2" charset="2"/>
              <a:buChar char="§"/>
            </a:pPr>
            <a:r>
              <a:rPr lang="en-US" b="1" dirty="0" err="1">
                <a:cs typeface="Calibri"/>
              </a:rPr>
              <a:t>Koeberg</a:t>
            </a:r>
            <a:r>
              <a:rPr lang="en-US" b="1" dirty="0">
                <a:cs typeface="Calibri"/>
              </a:rPr>
              <a:t>  - not just yet. </a:t>
            </a:r>
            <a:br>
              <a:rPr lang="en-US" dirty="0">
                <a:cs typeface="Calibri"/>
              </a:rPr>
            </a:br>
            <a:r>
              <a:rPr lang="en-US" dirty="0">
                <a:cs typeface="Calibri"/>
              </a:rPr>
              <a:t>– When, not if.</a:t>
            </a:r>
            <a:endParaRPr lang="en-US" dirty="0"/>
          </a:p>
          <a:p>
            <a:endParaRPr lang="en-US" dirty="0"/>
          </a:p>
          <a:p>
            <a:r>
              <a:rPr lang="en-US" dirty="0"/>
              <a:t>Frequent cyber attacks sped up and forces the requirement of data regulations. These  are some of the most recent local and global events that have made headlines. The Information regulator as announced that 38 Data breaches were reported only in the month of august.</a:t>
            </a:r>
          </a:p>
          <a:p>
            <a:r>
              <a:rPr lang="en-US" dirty="0"/>
              <a:t>Criminal org are targeting utilities and other gov departments. These could be seen as most vulnerable.</a:t>
            </a:r>
          </a:p>
          <a:p>
            <a:r>
              <a:rPr lang="en-US" dirty="0"/>
              <a:t>All the more critical to firm up data management, data security and data compliance.</a:t>
            </a:r>
          </a:p>
          <a:p>
            <a:endParaRPr lang="en-US" dirty="0"/>
          </a:p>
          <a:p>
            <a:r>
              <a:rPr lang="en-US" dirty="0"/>
              <a:t>In this new era that we find ourselves in, what are the risks?</a:t>
            </a:r>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6</a:t>
            </a:fld>
            <a:endParaRPr lang="en-US"/>
          </a:p>
        </p:txBody>
      </p:sp>
    </p:spTree>
    <p:extLst>
      <p:ext uri="{BB962C8B-B14F-4D97-AF65-F5344CB8AC3E}">
        <p14:creationId xmlns:p14="http://schemas.microsoft.com/office/powerpoint/2010/main" val="2143798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plenty to consider. Org need to be cognizant of these risks and how to mitigate them. </a:t>
            </a:r>
          </a:p>
          <a:p>
            <a:endParaRPr lang="en-US" dirty="0"/>
          </a:p>
          <a:p>
            <a:endParaRPr lang="en-US" dirty="0"/>
          </a:p>
          <a:p>
            <a:pPr marL="171450" indent="-171450">
              <a:buFontTx/>
              <a:buChar char="-"/>
            </a:pPr>
            <a:r>
              <a:rPr lang="en-US" dirty="0"/>
              <a:t>Compliance Risk – you need to spend time on understanding what compliance risks are in your </a:t>
            </a:r>
            <a:r>
              <a:rPr lang="en-US" dirty="0" err="1"/>
              <a:t>orgnisation</a:t>
            </a:r>
            <a:r>
              <a:rPr lang="en-US" dirty="0"/>
              <a:t>. Ensure you have the right policies and processes in place.</a:t>
            </a:r>
          </a:p>
          <a:p>
            <a:pPr marL="171450" indent="-171450">
              <a:buFontTx/>
              <a:buChar char="-"/>
            </a:pPr>
            <a:r>
              <a:rPr lang="en-US" dirty="0"/>
              <a:t>Reputational Risks</a:t>
            </a:r>
          </a:p>
          <a:p>
            <a:pPr marL="628650" lvl="1" indent="-171450">
              <a:buFontTx/>
              <a:buChar char="-"/>
            </a:pPr>
            <a:r>
              <a:rPr lang="en-US" dirty="0"/>
              <a:t>There will always be a risk of reputational damage once a business has been through a data breach or a cyber attack. This will have a financial ripple affect. The bigger they are the harder they fall.</a:t>
            </a:r>
          </a:p>
          <a:p>
            <a:pPr marL="171450" indent="-171450">
              <a:buFontTx/>
              <a:buChar char="-"/>
            </a:pPr>
            <a:r>
              <a:rPr lang="en-US" dirty="0"/>
              <a:t>Cyber Risk</a:t>
            </a:r>
          </a:p>
          <a:p>
            <a:pPr marL="628650" lvl="1" indent="-171450">
              <a:buFontTx/>
              <a:buChar char="-"/>
            </a:pPr>
            <a:r>
              <a:rPr lang="en-US" dirty="0"/>
              <a:t>POPIA encourages data security. And we need to do what we can to ensure we have the right mechanisms in place. Ignorance will not hold up as viable excuse anymore.</a:t>
            </a:r>
          </a:p>
          <a:p>
            <a:pPr marL="171450" indent="-171450">
              <a:buFontTx/>
              <a:buChar char="-"/>
            </a:pPr>
            <a:r>
              <a:rPr lang="en-US" dirty="0"/>
              <a:t>Human Resource risk</a:t>
            </a:r>
          </a:p>
          <a:p>
            <a:pPr marL="628650" lvl="1" indent="-171450">
              <a:buFontTx/>
              <a:buChar char="-"/>
            </a:pPr>
            <a:r>
              <a:rPr lang="en-US" dirty="0"/>
              <a:t>As employees, who trust </a:t>
            </a:r>
            <a:r>
              <a:rPr lang="en-US" dirty="0" err="1"/>
              <a:t>organisations</a:t>
            </a:r>
            <a:r>
              <a:rPr lang="en-US" dirty="0"/>
              <a:t> with our personal data, our personal </a:t>
            </a:r>
            <a:r>
              <a:rPr lang="en-US" dirty="0" err="1"/>
              <a:t>identiies</a:t>
            </a:r>
            <a:r>
              <a:rPr lang="en-US" dirty="0"/>
              <a:t> are at risk.</a:t>
            </a:r>
          </a:p>
          <a:p>
            <a:pPr marL="171450" indent="-171450">
              <a:buFontTx/>
              <a:buChar char="-"/>
            </a:pPr>
            <a:r>
              <a:rPr lang="en-US" dirty="0"/>
              <a:t>Legal Risk and the legal ramifications</a:t>
            </a:r>
          </a:p>
          <a:p>
            <a:pPr marL="628650" lvl="1" indent="-171450">
              <a:buFontTx/>
              <a:buChar char="-"/>
            </a:pPr>
            <a:r>
              <a:rPr lang="en-US" dirty="0"/>
              <a:t>If not considered and mitigated carefully, </a:t>
            </a:r>
            <a:r>
              <a:rPr lang="en-US" dirty="0" err="1"/>
              <a:t>orgnisations</a:t>
            </a:r>
            <a:r>
              <a:rPr lang="en-US" dirty="0"/>
              <a:t> leave themselves open to lawsuits, (both criminal as well as civil)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7</a:t>
            </a:fld>
            <a:endParaRPr lang="en-US"/>
          </a:p>
        </p:txBody>
      </p:sp>
    </p:spTree>
    <p:extLst>
      <p:ext uri="{BB962C8B-B14F-4D97-AF65-F5344CB8AC3E}">
        <p14:creationId xmlns:p14="http://schemas.microsoft.com/office/powerpoint/2010/main" val="6258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zoom into the micro-environment. What must businesses do and what can it mean for them?</a:t>
            </a:r>
          </a:p>
          <a:p>
            <a:endParaRPr lang="en-US" dirty="0"/>
          </a:p>
        </p:txBody>
      </p:sp>
      <p:sp>
        <p:nvSpPr>
          <p:cNvPr id="4" name="Slide Number Placeholder 3"/>
          <p:cNvSpPr>
            <a:spLocks noGrp="1"/>
          </p:cNvSpPr>
          <p:nvPr>
            <p:ph type="sldNum" sz="quarter" idx="5"/>
          </p:nvPr>
        </p:nvSpPr>
        <p:spPr/>
        <p:txBody>
          <a:bodyPr/>
          <a:lstStyle/>
          <a:p>
            <a:fld id="{D11355AA-DACE-4586-BF5F-2014D36BAFF9}" type="slidenum">
              <a:rPr lang="en-US" smtClean="0"/>
              <a:t>8</a:t>
            </a:fld>
            <a:endParaRPr lang="en-US"/>
          </a:p>
        </p:txBody>
      </p:sp>
    </p:spTree>
    <p:extLst>
      <p:ext uri="{BB962C8B-B14F-4D97-AF65-F5344CB8AC3E}">
        <p14:creationId xmlns:p14="http://schemas.microsoft.com/office/powerpoint/2010/main" val="109205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buClr>
                <a:schemeClr val="tx2"/>
              </a:buClr>
              <a:buFont typeface="Wingdings" panose="05000000000000000000" pitchFamily="2" charset="2"/>
              <a:buChar char="§"/>
            </a:pPr>
            <a:r>
              <a:rPr lang="en-US" sz="1700" dirty="0"/>
              <a:t>The new regulation as outlined by the Regulator has made all </a:t>
            </a:r>
            <a:r>
              <a:rPr lang="en-US" sz="1700" dirty="0" err="1"/>
              <a:t>organisations</a:t>
            </a:r>
            <a:r>
              <a:rPr lang="en-US" sz="1700" dirty="0"/>
              <a:t> in SA the responsible parties. This means that they are the keepers and protectors of individual's personal information.</a:t>
            </a:r>
          </a:p>
          <a:p>
            <a:pPr>
              <a:spcBef>
                <a:spcPts val="0"/>
              </a:spcBef>
              <a:spcAft>
                <a:spcPts val="1800"/>
              </a:spcAft>
              <a:buClr>
                <a:schemeClr val="tx2"/>
              </a:buClr>
              <a:buFont typeface="Wingdings" panose="05000000000000000000" pitchFamily="2" charset="2"/>
              <a:buChar char="§"/>
            </a:pPr>
            <a:r>
              <a:rPr lang="en-US" sz="1700" dirty="0"/>
              <a:t>They have to within the best of their abilities and within reason adhere to the outlined requirements of the ACT.</a:t>
            </a:r>
          </a:p>
          <a:p>
            <a:pPr>
              <a:spcBef>
                <a:spcPts val="0"/>
              </a:spcBef>
              <a:spcAft>
                <a:spcPts val="1800"/>
              </a:spcAft>
              <a:buClr>
                <a:schemeClr val="tx2"/>
              </a:buClr>
              <a:buFont typeface="Wingdings" panose="05000000000000000000" pitchFamily="2" charset="2"/>
              <a:buChar char="§"/>
            </a:pPr>
            <a:r>
              <a:rPr lang="en-US" sz="1700" dirty="0"/>
              <a:t>They must create an environment of security &amp; responsible </a:t>
            </a:r>
            <a:r>
              <a:rPr lang="en-US" sz="1700" dirty="0" err="1"/>
              <a:t>behaviour</a:t>
            </a:r>
            <a:r>
              <a:rPr lang="en-US" sz="1700" dirty="0"/>
              <a:t>.</a:t>
            </a:r>
          </a:p>
          <a:p>
            <a:pPr>
              <a:spcBef>
                <a:spcPts val="0"/>
              </a:spcBef>
              <a:spcAft>
                <a:spcPts val="600"/>
              </a:spcAft>
              <a:buClr>
                <a:schemeClr val="tx2"/>
              </a:buClr>
              <a:buFont typeface="Wingdings" panose="05000000000000000000" pitchFamily="2" charset="2"/>
              <a:buChar char="§"/>
            </a:pPr>
            <a:r>
              <a:rPr lang="en-US" sz="1700" dirty="0" err="1"/>
              <a:t>Organisational</a:t>
            </a:r>
            <a:r>
              <a:rPr lang="en-US" sz="1700" dirty="0"/>
              <a:t> Leadership need to: </a:t>
            </a:r>
          </a:p>
          <a:p>
            <a:pPr lvl="1">
              <a:spcBef>
                <a:spcPts val="0"/>
              </a:spcBef>
              <a:spcAft>
                <a:spcPts val="600"/>
              </a:spcAft>
              <a:buClr>
                <a:schemeClr val="tx2"/>
              </a:buClr>
              <a:buFont typeface="Arial" panose="020B0604020202020204" pitchFamily="34" charset="0"/>
              <a:buChar char="•"/>
            </a:pPr>
            <a:r>
              <a:rPr lang="en-US" sz="1400" dirty="0"/>
              <a:t>Understand the requirements of POPIA, especially for areas under their influence and especially where they have responsibilities as information owners.</a:t>
            </a:r>
          </a:p>
          <a:p>
            <a:pPr lvl="1">
              <a:spcBef>
                <a:spcPts val="0"/>
              </a:spcBef>
              <a:spcAft>
                <a:spcPts val="600"/>
              </a:spcAft>
              <a:buClr>
                <a:schemeClr val="tx2"/>
              </a:buClr>
              <a:buFont typeface="Arial" panose="020B0604020202020204" pitchFamily="34" charset="0"/>
              <a:buChar char="•"/>
            </a:pPr>
            <a:r>
              <a:rPr lang="en-US" sz="1400" dirty="0"/>
              <a:t>Leadership must drive the adoption of the appropriate </a:t>
            </a:r>
            <a:r>
              <a:rPr lang="en-US" sz="1400" dirty="0" err="1"/>
              <a:t>behaviours</a:t>
            </a:r>
            <a:r>
              <a:rPr lang="en-US" sz="1400" dirty="0"/>
              <a:t> throughout the organization. Through policies, education and culture shifts</a:t>
            </a:r>
          </a:p>
          <a:p>
            <a:pPr lvl="1">
              <a:spcBef>
                <a:spcPts val="0"/>
              </a:spcBef>
              <a:spcAft>
                <a:spcPts val="1800"/>
              </a:spcAft>
              <a:buClr>
                <a:schemeClr val="tx2"/>
              </a:buClr>
              <a:buFont typeface="Arial" panose="020B0604020202020204" pitchFamily="34" charset="0"/>
              <a:buChar char="•"/>
            </a:pPr>
            <a:r>
              <a:rPr lang="en-US" sz="1400" dirty="0"/>
              <a:t>Understand and regularly assess and respond to any privacy risk in their areas of operation. React quickly yet cautiously if an incident has been identified.</a:t>
            </a:r>
          </a:p>
          <a:p>
            <a:pPr>
              <a:spcBef>
                <a:spcPts val="0"/>
              </a:spcBef>
              <a:spcAft>
                <a:spcPts val="1800"/>
              </a:spcAft>
              <a:buClr>
                <a:schemeClr val="tx2"/>
              </a:buClr>
              <a:buFont typeface="Wingdings" panose="05000000000000000000" pitchFamily="2" charset="2"/>
              <a:buChar char="§"/>
            </a:pPr>
            <a:r>
              <a:rPr lang="en-US" sz="1700" dirty="0"/>
              <a:t>If the </a:t>
            </a:r>
            <a:r>
              <a:rPr lang="en-US" sz="1700" dirty="0" err="1"/>
              <a:t>organisation</a:t>
            </a:r>
            <a:r>
              <a:rPr lang="en-US" sz="1700" dirty="0"/>
              <a:t> complies, they reduce the risk of exposure to data subjects  and thereby reduce the potential financial and reputational exposure.</a:t>
            </a:r>
          </a:p>
          <a:p>
            <a:endParaRPr lang="en-US" dirty="0"/>
          </a:p>
          <a:p>
            <a:endParaRPr lang="en-US" dirty="0"/>
          </a:p>
          <a:p>
            <a:endParaRPr lang="en-US" dirty="0"/>
          </a:p>
          <a:p>
            <a:endParaRPr lang="en-US" dirty="0"/>
          </a:p>
          <a:p>
            <a:r>
              <a:rPr lang="en-US" dirty="0"/>
              <a:t>Amidst all the regulatory conditions and structural requirements, Its not all fire and brimstone,  there are still a few benefits in complying with regulations.</a:t>
            </a:r>
          </a:p>
        </p:txBody>
      </p:sp>
      <p:sp>
        <p:nvSpPr>
          <p:cNvPr id="4" name="Slide Number Placeholder 3"/>
          <p:cNvSpPr>
            <a:spLocks noGrp="1"/>
          </p:cNvSpPr>
          <p:nvPr>
            <p:ph type="sldNum" sz="quarter" idx="5"/>
          </p:nvPr>
        </p:nvSpPr>
        <p:spPr/>
        <p:txBody>
          <a:bodyPr/>
          <a:lstStyle/>
          <a:p>
            <a:fld id="{D11355AA-DACE-4586-BF5F-2014D36BAFF9}" type="slidenum">
              <a:rPr lang="en-US" smtClean="0"/>
              <a:t>9</a:t>
            </a:fld>
            <a:endParaRPr lang="en-US"/>
          </a:p>
        </p:txBody>
      </p:sp>
    </p:spTree>
    <p:extLst>
      <p:ext uri="{BB962C8B-B14F-4D97-AF65-F5344CB8AC3E}">
        <p14:creationId xmlns:p14="http://schemas.microsoft.com/office/powerpoint/2010/main" val="206966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11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877A-0267-41D2-A07D-414AD10486F9}"/>
              </a:ext>
            </a:extLst>
          </p:cNvPr>
          <p:cNvSpPr>
            <a:spLocks noGrp="1"/>
          </p:cNvSpPr>
          <p:nvPr>
            <p:ph type="title"/>
          </p:nvPr>
        </p:nvSpPr>
        <p:spPr>
          <a:xfrm>
            <a:off x="2518466" y="2444091"/>
            <a:ext cx="6409875" cy="1325652"/>
          </a:xfrm>
          <a:prstGeom prst="rect">
            <a:avLst/>
          </a:prstGeom>
        </p:spPr>
        <p:txBody>
          <a:bodyPr anchor="ctr"/>
          <a:lstStyle>
            <a:lvl1pPr algn="l">
              <a:defRPr>
                <a:solidFill>
                  <a:schemeClr val="accent1"/>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07022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817A08-45E2-4C98-91A9-572DBF8F6348}"/>
              </a:ext>
            </a:extLst>
          </p:cNvPr>
          <p:cNvSpPr>
            <a:spLocks noGrp="1"/>
          </p:cNvSpPr>
          <p:nvPr>
            <p:ph type="body" sz="quarter" idx="10"/>
          </p:nvPr>
        </p:nvSpPr>
        <p:spPr>
          <a:xfrm>
            <a:off x="241150" y="1147313"/>
            <a:ext cx="9437688" cy="4364218"/>
          </a:xfrm>
          <a:prstGeom prst="rect">
            <a:avLst/>
          </a:prstGeom>
        </p:spPr>
        <p:txBody>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Title 1">
            <a:extLst>
              <a:ext uri="{FF2B5EF4-FFF2-40B4-BE49-F238E27FC236}">
                <a16:creationId xmlns:a16="http://schemas.microsoft.com/office/drawing/2014/main" id="{82AF3A91-CE65-4825-92AA-A45E757C1295}"/>
              </a:ext>
            </a:extLst>
          </p:cNvPr>
          <p:cNvSpPr>
            <a:spLocks noGrp="1"/>
          </p:cNvSpPr>
          <p:nvPr>
            <p:ph type="title"/>
          </p:nvPr>
        </p:nvSpPr>
        <p:spPr>
          <a:xfrm>
            <a:off x="241150" y="227104"/>
            <a:ext cx="9437688" cy="713177"/>
          </a:xfrm>
          <a:prstGeom prst="rect">
            <a:avLst/>
          </a:prstGeom>
        </p:spPr>
        <p:txBody>
          <a:bodyPr anchor="ctr"/>
          <a:lstStyle>
            <a:lvl1pPr algn="l">
              <a:defRPr sz="2800">
                <a:solidFill>
                  <a:schemeClr val="tx2"/>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73927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817A08-45E2-4C98-91A9-572DBF8F6348}"/>
              </a:ext>
            </a:extLst>
          </p:cNvPr>
          <p:cNvSpPr>
            <a:spLocks noGrp="1"/>
          </p:cNvSpPr>
          <p:nvPr>
            <p:ph type="body" sz="quarter" idx="10"/>
          </p:nvPr>
        </p:nvSpPr>
        <p:spPr>
          <a:xfrm>
            <a:off x="241150" y="1147313"/>
            <a:ext cx="9437688" cy="4364218"/>
          </a:xfrm>
          <a:prstGeom prst="rect">
            <a:avLst/>
          </a:prstGeom>
        </p:spPr>
        <p:txBody>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Title 1">
            <a:extLst>
              <a:ext uri="{FF2B5EF4-FFF2-40B4-BE49-F238E27FC236}">
                <a16:creationId xmlns:a16="http://schemas.microsoft.com/office/drawing/2014/main" id="{82AF3A91-CE65-4825-92AA-A45E757C1295}"/>
              </a:ext>
            </a:extLst>
          </p:cNvPr>
          <p:cNvSpPr>
            <a:spLocks noGrp="1"/>
          </p:cNvSpPr>
          <p:nvPr>
            <p:ph type="title"/>
          </p:nvPr>
        </p:nvSpPr>
        <p:spPr>
          <a:xfrm>
            <a:off x="241150" y="227104"/>
            <a:ext cx="9437688" cy="713177"/>
          </a:xfrm>
          <a:prstGeom prst="rect">
            <a:avLst/>
          </a:prstGeom>
        </p:spPr>
        <p:txBody>
          <a:bodyPr anchor="ctr"/>
          <a:lstStyle>
            <a:lvl1pPr algn="l">
              <a:defRPr sz="2800">
                <a:solidFill>
                  <a:schemeClr val="tx2"/>
                </a:solidFill>
              </a:defRPr>
            </a:lvl1pPr>
          </a:lstStyle>
          <a:p>
            <a:r>
              <a:rPr lang="en-US" dirty="0"/>
              <a:t>Click to edit Master title style</a:t>
            </a:r>
            <a:endParaRPr lang="en-ZA" dirty="0"/>
          </a:p>
        </p:txBody>
      </p:sp>
      <p:sp>
        <p:nvSpPr>
          <p:cNvPr id="2" name="Rectangle 1">
            <a:extLst>
              <a:ext uri="{FF2B5EF4-FFF2-40B4-BE49-F238E27FC236}">
                <a16:creationId xmlns:a16="http://schemas.microsoft.com/office/drawing/2014/main" id="{58C8B75E-03C5-4AF0-8C47-94307C625B3B}"/>
              </a:ext>
            </a:extLst>
          </p:cNvPr>
          <p:cNvSpPr/>
          <p:nvPr userDrawn="1"/>
        </p:nvSpPr>
        <p:spPr>
          <a:xfrm>
            <a:off x="8212347" y="4313208"/>
            <a:ext cx="1328468" cy="141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0008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817A08-45E2-4C98-91A9-572DBF8F6348}"/>
              </a:ext>
            </a:extLst>
          </p:cNvPr>
          <p:cNvSpPr>
            <a:spLocks noGrp="1"/>
          </p:cNvSpPr>
          <p:nvPr>
            <p:ph type="body" sz="quarter" idx="10"/>
          </p:nvPr>
        </p:nvSpPr>
        <p:spPr>
          <a:xfrm>
            <a:off x="241150" y="1147313"/>
            <a:ext cx="9437688" cy="4364218"/>
          </a:xfrm>
          <a:prstGeom prst="rect">
            <a:avLst/>
          </a:prstGeom>
        </p:spPr>
        <p:txBody>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Title 1">
            <a:extLst>
              <a:ext uri="{FF2B5EF4-FFF2-40B4-BE49-F238E27FC236}">
                <a16:creationId xmlns:a16="http://schemas.microsoft.com/office/drawing/2014/main" id="{82AF3A91-CE65-4825-92AA-A45E757C1295}"/>
              </a:ext>
            </a:extLst>
          </p:cNvPr>
          <p:cNvSpPr>
            <a:spLocks noGrp="1"/>
          </p:cNvSpPr>
          <p:nvPr>
            <p:ph type="title"/>
          </p:nvPr>
        </p:nvSpPr>
        <p:spPr>
          <a:xfrm>
            <a:off x="241150" y="227104"/>
            <a:ext cx="9437688" cy="713177"/>
          </a:xfrm>
          <a:prstGeom prst="rect">
            <a:avLst/>
          </a:prstGeom>
        </p:spPr>
        <p:txBody>
          <a:bodyPr anchor="ctr"/>
          <a:lstStyle>
            <a:lvl1pPr algn="l">
              <a:defRPr sz="2800">
                <a:solidFill>
                  <a:schemeClr val="tx2"/>
                </a:solidFill>
              </a:defRPr>
            </a:lvl1pPr>
          </a:lstStyle>
          <a:p>
            <a:r>
              <a:rPr lang="en-US" dirty="0"/>
              <a:t>Click to edit Master title style</a:t>
            </a:r>
            <a:endParaRPr lang="en-ZA" dirty="0"/>
          </a:p>
        </p:txBody>
      </p:sp>
      <p:sp>
        <p:nvSpPr>
          <p:cNvPr id="2" name="Rectangle 1">
            <a:extLst>
              <a:ext uri="{FF2B5EF4-FFF2-40B4-BE49-F238E27FC236}">
                <a16:creationId xmlns:a16="http://schemas.microsoft.com/office/drawing/2014/main" id="{58C8B75E-03C5-4AF0-8C47-94307C625B3B}"/>
              </a:ext>
            </a:extLst>
          </p:cNvPr>
          <p:cNvSpPr/>
          <p:nvPr userDrawn="1"/>
        </p:nvSpPr>
        <p:spPr>
          <a:xfrm>
            <a:off x="8212347" y="4313208"/>
            <a:ext cx="1328468" cy="141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Graphic 4">
            <a:extLst>
              <a:ext uri="{FF2B5EF4-FFF2-40B4-BE49-F238E27FC236}">
                <a16:creationId xmlns:a16="http://schemas.microsoft.com/office/drawing/2014/main" id="{821DFD70-35E8-4671-9284-324191173D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33871" y="5900468"/>
            <a:ext cx="1844967" cy="491708"/>
          </a:xfrm>
          <a:prstGeom prst="rect">
            <a:avLst/>
          </a:prstGeom>
        </p:spPr>
      </p:pic>
    </p:spTree>
    <p:extLst>
      <p:ext uri="{BB962C8B-B14F-4D97-AF65-F5344CB8AC3E}">
        <p14:creationId xmlns:p14="http://schemas.microsoft.com/office/powerpoint/2010/main" val="152061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877A-0267-41D2-A07D-414AD10486F9}"/>
              </a:ext>
            </a:extLst>
          </p:cNvPr>
          <p:cNvSpPr>
            <a:spLocks noGrp="1"/>
          </p:cNvSpPr>
          <p:nvPr>
            <p:ph type="title"/>
          </p:nvPr>
        </p:nvSpPr>
        <p:spPr>
          <a:xfrm>
            <a:off x="2518466" y="2444091"/>
            <a:ext cx="6409875" cy="1325652"/>
          </a:xfrm>
          <a:prstGeom prst="rect">
            <a:avLst/>
          </a:prstGeom>
        </p:spPr>
        <p:txBody>
          <a:bodyPr anchor="ctr"/>
          <a:lstStyle>
            <a:lvl1pPr algn="l">
              <a:defRPr>
                <a:solidFill>
                  <a:schemeClr val="accent1"/>
                </a:solidFill>
              </a:defRPr>
            </a:lvl1pPr>
          </a:lstStyle>
          <a:p>
            <a:r>
              <a:rPr lang="en-US" dirty="0"/>
              <a:t>Click to edit Master title style</a:t>
            </a:r>
            <a:endParaRPr lang="en-ZA" dirty="0"/>
          </a:p>
        </p:txBody>
      </p:sp>
    </p:spTree>
    <p:extLst>
      <p:ext uri="{BB962C8B-B14F-4D97-AF65-F5344CB8AC3E}">
        <p14:creationId xmlns:p14="http://schemas.microsoft.com/office/powerpoint/2010/main" val="68530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43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846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BA6E2-1CFD-4977-9692-FB081C2D29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122" b="16658"/>
          <a:stretch/>
        </p:blipFill>
        <p:spPr>
          <a:xfrm rot="10800000">
            <a:off x="1" y="2"/>
            <a:ext cx="5931529" cy="5714131"/>
          </a:xfrm>
          <a:prstGeom prst="rect">
            <a:avLst/>
          </a:prstGeom>
        </p:spPr>
      </p:pic>
      <p:sp>
        <p:nvSpPr>
          <p:cNvPr id="8" name="Rectangle 7">
            <a:extLst>
              <a:ext uri="{FF2B5EF4-FFF2-40B4-BE49-F238E27FC236}">
                <a16:creationId xmlns:a16="http://schemas.microsoft.com/office/drawing/2014/main" id="{D4AA0AC7-D582-4D13-BD54-DFDE5B224525}"/>
              </a:ext>
            </a:extLst>
          </p:cNvPr>
          <p:cNvSpPr/>
          <p:nvPr userDrawn="1"/>
        </p:nvSpPr>
        <p:spPr>
          <a:xfrm>
            <a:off x="0" y="5807272"/>
            <a:ext cx="9906000" cy="685800"/>
          </a:xfrm>
          <a:prstGeom prst="rect">
            <a:avLst/>
          </a:prstGeom>
          <a:solidFill>
            <a:srgbClr val="9CC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33451A-D315-43F2-BCA6-B08D49261836}"/>
              </a:ext>
            </a:extLst>
          </p:cNvPr>
          <p:cNvSpPr/>
          <p:nvPr userDrawn="1"/>
        </p:nvSpPr>
        <p:spPr>
          <a:xfrm>
            <a:off x="0" y="6531172"/>
            <a:ext cx="9906000" cy="7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A close up of a sign&#10;&#10;Description generated with very high confidence">
            <a:extLst>
              <a:ext uri="{FF2B5EF4-FFF2-40B4-BE49-F238E27FC236}">
                <a16:creationId xmlns:a16="http://schemas.microsoft.com/office/drawing/2014/main" id="{C305110F-603C-4348-BB69-63419A985D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41681" y="4318199"/>
            <a:ext cx="1470025" cy="1470025"/>
          </a:xfrm>
          <a:prstGeom prst="rect">
            <a:avLst/>
          </a:prstGeom>
        </p:spPr>
      </p:pic>
      <p:pic>
        <p:nvPicPr>
          <p:cNvPr id="6" name="Picture 5">
            <a:extLst>
              <a:ext uri="{FF2B5EF4-FFF2-40B4-BE49-F238E27FC236}">
                <a16:creationId xmlns:a16="http://schemas.microsoft.com/office/drawing/2014/main" id="{3DFBA6E2-1CFD-4977-9692-FB081C2D29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6658"/>
          <a:stretch/>
        </p:blipFill>
        <p:spPr>
          <a:xfrm>
            <a:off x="0" y="871"/>
            <a:ext cx="9906000" cy="5714131"/>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DA157C52-CE84-49BA-8B53-A59A7B94C78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781027" y="348115"/>
            <a:ext cx="1830679" cy="1830679"/>
          </a:xfrm>
          <a:prstGeom prst="rect">
            <a:avLst/>
          </a:prstGeom>
        </p:spPr>
      </p:pic>
      <p:sp>
        <p:nvSpPr>
          <p:cNvPr id="3" name="TextBox 2"/>
          <p:cNvSpPr txBox="1"/>
          <p:nvPr userDrawn="1"/>
        </p:nvSpPr>
        <p:spPr>
          <a:xfrm>
            <a:off x="0" y="6616461"/>
            <a:ext cx="9906000" cy="230832"/>
          </a:xfrm>
          <a:prstGeom prst="rect">
            <a:avLst/>
          </a:prstGeom>
          <a:noFill/>
        </p:spPr>
        <p:txBody>
          <a:bodyPr wrap="square" rtlCol="0">
            <a:spAutoFit/>
          </a:bodyPr>
          <a:lstStyle/>
          <a:p>
            <a:pPr algn="ctr"/>
            <a:fld id="{82A96020-37AF-4B47-8DD1-4C99AE001E5B}" type="slidenum">
              <a:rPr lang="en-ZA" sz="900" smtClean="0">
                <a:solidFill>
                  <a:schemeClr val="tx1">
                    <a:lumMod val="50000"/>
                    <a:lumOff val="50000"/>
                  </a:schemeClr>
                </a:solidFill>
              </a:rPr>
              <a:t>‹#›</a:t>
            </a:fld>
            <a:endParaRPr lang="en-ZA" sz="900" dirty="0">
              <a:solidFill>
                <a:schemeClr val="tx1">
                  <a:lumMod val="50000"/>
                  <a:lumOff val="50000"/>
                </a:schemeClr>
              </a:solidFill>
            </a:endParaRPr>
          </a:p>
        </p:txBody>
      </p:sp>
    </p:spTree>
    <p:extLst>
      <p:ext uri="{BB962C8B-B14F-4D97-AF65-F5344CB8AC3E}">
        <p14:creationId xmlns:p14="http://schemas.microsoft.com/office/powerpoint/2010/main" val="3475494010"/>
      </p:ext>
    </p:extLst>
  </p:cSld>
  <p:clrMap bg1="lt1" tx1="dk1" bg2="lt2" tx2="dk2" accent1="accent1" accent2="accent2" accent3="accent3" accent4="accent4" accent5="accent5" accent6="accent6" hlink="hlink" folHlink="folHlink"/>
  <p:sldLayoutIdLst>
    <p:sldLayoutId id="2147483668" r:id="rId1"/>
    <p:sldLayoutId id="2147483675" r:id="rId2"/>
  </p:sldLayoutIdLst>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AA0AC7-D582-4D13-BD54-DFDE5B224525}"/>
              </a:ext>
            </a:extLst>
          </p:cNvPr>
          <p:cNvSpPr/>
          <p:nvPr userDrawn="1"/>
        </p:nvSpPr>
        <p:spPr>
          <a:xfrm>
            <a:off x="0" y="5807272"/>
            <a:ext cx="9906000" cy="685800"/>
          </a:xfrm>
          <a:prstGeom prst="rect">
            <a:avLst/>
          </a:prstGeom>
          <a:solidFill>
            <a:srgbClr val="9CC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1533451A-D315-43F2-BCA6-B08D49261836}"/>
              </a:ext>
            </a:extLst>
          </p:cNvPr>
          <p:cNvSpPr/>
          <p:nvPr userDrawn="1"/>
        </p:nvSpPr>
        <p:spPr>
          <a:xfrm>
            <a:off x="0" y="6531172"/>
            <a:ext cx="9906000" cy="7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2445B92-998C-40FA-BEDF-4587B56F5B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122" b="16658"/>
          <a:stretch/>
        </p:blipFill>
        <p:spPr>
          <a:xfrm rot="10800000">
            <a:off x="1" y="2"/>
            <a:ext cx="5931529" cy="5714131"/>
          </a:xfrm>
          <a:prstGeom prst="rect">
            <a:avLst/>
          </a:prstGeom>
        </p:spPr>
      </p:pic>
      <p:pic>
        <p:nvPicPr>
          <p:cNvPr id="6" name="Picture 5">
            <a:extLst>
              <a:ext uri="{FF2B5EF4-FFF2-40B4-BE49-F238E27FC236}">
                <a16:creationId xmlns:a16="http://schemas.microsoft.com/office/drawing/2014/main" id="{3DFBA6E2-1CFD-4977-9692-FB081C2D29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658"/>
          <a:stretch/>
        </p:blipFill>
        <p:spPr>
          <a:xfrm>
            <a:off x="0" y="871"/>
            <a:ext cx="9906000" cy="5714131"/>
          </a:xfrm>
          <a:prstGeom prst="rect">
            <a:avLst/>
          </a:prstGeom>
        </p:spPr>
      </p:pic>
      <p:sp>
        <p:nvSpPr>
          <p:cNvPr id="11" name="TextBox 10"/>
          <p:cNvSpPr txBox="1"/>
          <p:nvPr userDrawn="1"/>
        </p:nvSpPr>
        <p:spPr>
          <a:xfrm>
            <a:off x="0" y="6616461"/>
            <a:ext cx="9906000" cy="230832"/>
          </a:xfrm>
          <a:prstGeom prst="rect">
            <a:avLst/>
          </a:prstGeom>
          <a:noFill/>
        </p:spPr>
        <p:txBody>
          <a:bodyPr wrap="square" rtlCol="0">
            <a:spAutoFit/>
          </a:bodyPr>
          <a:lstStyle/>
          <a:p>
            <a:pPr algn="ctr"/>
            <a:fld id="{82A96020-37AF-4B47-8DD1-4C99AE001E5B}" type="slidenum">
              <a:rPr lang="en-ZA" sz="900" smtClean="0">
                <a:solidFill>
                  <a:schemeClr val="tx1">
                    <a:lumMod val="50000"/>
                    <a:lumOff val="50000"/>
                  </a:schemeClr>
                </a:solidFill>
              </a:rPr>
              <a:t>‹#›</a:t>
            </a:fld>
            <a:endParaRPr lang="en-ZA" sz="900" dirty="0">
              <a:solidFill>
                <a:schemeClr val="tx1">
                  <a:lumMod val="50000"/>
                  <a:lumOff val="50000"/>
                </a:schemeClr>
              </a:solidFill>
            </a:endParaRPr>
          </a:p>
        </p:txBody>
      </p:sp>
    </p:spTree>
    <p:extLst>
      <p:ext uri="{BB962C8B-B14F-4D97-AF65-F5344CB8AC3E}">
        <p14:creationId xmlns:p14="http://schemas.microsoft.com/office/powerpoint/2010/main" val="251442459"/>
      </p:ext>
    </p:extLst>
  </p:cSld>
  <p:clrMap bg1="lt1" tx1="dk1" bg2="lt2" tx2="dk2" accent1="accent1" accent2="accent2" accent3="accent3" accent4="accent4" accent5="accent5" accent6="accent6" hlink="hlink" folHlink="folHlink"/>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BA6E2-1CFD-4977-9692-FB081C2D299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0122" b="16658"/>
          <a:stretch/>
        </p:blipFill>
        <p:spPr>
          <a:xfrm rot="10800000">
            <a:off x="1" y="2"/>
            <a:ext cx="5931529" cy="5714131"/>
          </a:xfrm>
          <a:prstGeom prst="rect">
            <a:avLst/>
          </a:prstGeom>
        </p:spPr>
      </p:pic>
      <p:sp>
        <p:nvSpPr>
          <p:cNvPr id="8" name="Rectangle 7">
            <a:extLst>
              <a:ext uri="{FF2B5EF4-FFF2-40B4-BE49-F238E27FC236}">
                <a16:creationId xmlns:a16="http://schemas.microsoft.com/office/drawing/2014/main" id="{D4AA0AC7-D582-4D13-BD54-DFDE5B224525}"/>
              </a:ext>
            </a:extLst>
          </p:cNvPr>
          <p:cNvSpPr/>
          <p:nvPr userDrawn="1"/>
        </p:nvSpPr>
        <p:spPr>
          <a:xfrm>
            <a:off x="0" y="5807272"/>
            <a:ext cx="9906000" cy="685800"/>
          </a:xfrm>
          <a:prstGeom prst="rect">
            <a:avLst/>
          </a:prstGeom>
          <a:solidFill>
            <a:srgbClr val="9CC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33451A-D315-43F2-BCA6-B08D49261836}"/>
              </a:ext>
            </a:extLst>
          </p:cNvPr>
          <p:cNvSpPr/>
          <p:nvPr userDrawn="1"/>
        </p:nvSpPr>
        <p:spPr>
          <a:xfrm>
            <a:off x="0" y="6531172"/>
            <a:ext cx="9906000" cy="7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A close up of a sign&#10;&#10;Description generated with very high confidence">
            <a:extLst>
              <a:ext uri="{FF2B5EF4-FFF2-40B4-BE49-F238E27FC236}">
                <a16:creationId xmlns:a16="http://schemas.microsoft.com/office/drawing/2014/main" id="{C305110F-603C-4348-BB69-63419A985D0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41681" y="4318199"/>
            <a:ext cx="1470025" cy="1470025"/>
          </a:xfrm>
          <a:prstGeom prst="rect">
            <a:avLst/>
          </a:prstGeom>
        </p:spPr>
      </p:pic>
      <p:sp>
        <p:nvSpPr>
          <p:cNvPr id="11" name="TextBox 10"/>
          <p:cNvSpPr txBox="1"/>
          <p:nvPr userDrawn="1"/>
        </p:nvSpPr>
        <p:spPr>
          <a:xfrm>
            <a:off x="0" y="6616461"/>
            <a:ext cx="9906000" cy="230832"/>
          </a:xfrm>
          <a:prstGeom prst="rect">
            <a:avLst/>
          </a:prstGeom>
          <a:noFill/>
        </p:spPr>
        <p:txBody>
          <a:bodyPr wrap="square" rtlCol="0">
            <a:spAutoFit/>
          </a:bodyPr>
          <a:lstStyle/>
          <a:p>
            <a:pPr algn="ctr"/>
            <a:fld id="{82A96020-37AF-4B47-8DD1-4C99AE001E5B}" type="slidenum">
              <a:rPr lang="en-ZA" sz="900" smtClean="0">
                <a:solidFill>
                  <a:schemeClr val="tx1">
                    <a:lumMod val="50000"/>
                    <a:lumOff val="50000"/>
                  </a:schemeClr>
                </a:solidFill>
              </a:rPr>
              <a:t>‹#›</a:t>
            </a:fld>
            <a:endParaRPr lang="en-ZA" sz="900" dirty="0">
              <a:solidFill>
                <a:schemeClr val="tx1">
                  <a:lumMod val="50000"/>
                  <a:lumOff val="50000"/>
                </a:schemeClr>
              </a:solidFill>
            </a:endParaRPr>
          </a:p>
        </p:txBody>
      </p:sp>
    </p:spTree>
    <p:extLst>
      <p:ext uri="{BB962C8B-B14F-4D97-AF65-F5344CB8AC3E}">
        <p14:creationId xmlns:p14="http://schemas.microsoft.com/office/powerpoint/2010/main" val="1591324476"/>
      </p:ext>
    </p:extLst>
  </p:cSld>
  <p:clrMap bg1="lt1" tx1="dk1" bg2="lt2" tx2="dk2" accent1="accent1" accent2="accent2" accent3="accent3" accent4="accent4" accent5="accent5" accent6="accent6" hlink="hlink" folHlink="folHlink"/>
  <p:sldLayoutIdLst>
    <p:sldLayoutId id="2147483670" r:id="rId1"/>
    <p:sldLayoutId id="2147483676" r:id="rId2"/>
    <p:sldLayoutId id="2147483677" r:id="rId3"/>
    <p:sldLayoutId id="2147483678" r:id="rId4"/>
  </p:sldLayoutIdLst>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BA6E2-1CFD-4977-9692-FB081C2D299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6658"/>
          <a:stretch/>
        </p:blipFill>
        <p:spPr>
          <a:xfrm>
            <a:off x="0" y="871"/>
            <a:ext cx="9906000" cy="5714131"/>
          </a:xfrm>
          <a:prstGeom prst="rect">
            <a:avLst/>
          </a:prstGeom>
        </p:spPr>
      </p:pic>
      <p:sp>
        <p:nvSpPr>
          <p:cNvPr id="8" name="Rectangle 7">
            <a:extLst>
              <a:ext uri="{FF2B5EF4-FFF2-40B4-BE49-F238E27FC236}">
                <a16:creationId xmlns:a16="http://schemas.microsoft.com/office/drawing/2014/main" id="{D4AA0AC7-D582-4D13-BD54-DFDE5B224525}"/>
              </a:ext>
            </a:extLst>
          </p:cNvPr>
          <p:cNvSpPr/>
          <p:nvPr userDrawn="1"/>
        </p:nvSpPr>
        <p:spPr>
          <a:xfrm>
            <a:off x="0" y="5807272"/>
            <a:ext cx="9906000" cy="685800"/>
          </a:xfrm>
          <a:prstGeom prst="rect">
            <a:avLst/>
          </a:prstGeom>
          <a:solidFill>
            <a:srgbClr val="9CC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33451A-D315-43F2-BCA6-B08D49261836}"/>
              </a:ext>
            </a:extLst>
          </p:cNvPr>
          <p:cNvSpPr/>
          <p:nvPr userDrawn="1"/>
        </p:nvSpPr>
        <p:spPr>
          <a:xfrm>
            <a:off x="0" y="6531172"/>
            <a:ext cx="9906000" cy="7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198416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80451-AA34-40FA-8595-24FE756531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0122" b="16658"/>
          <a:stretch/>
        </p:blipFill>
        <p:spPr>
          <a:xfrm rot="10800000">
            <a:off x="1" y="2"/>
            <a:ext cx="5931529" cy="5714131"/>
          </a:xfrm>
          <a:prstGeom prst="rect">
            <a:avLst/>
          </a:prstGeom>
        </p:spPr>
      </p:pic>
      <p:sp>
        <p:nvSpPr>
          <p:cNvPr id="8" name="Rectangle 7">
            <a:extLst>
              <a:ext uri="{FF2B5EF4-FFF2-40B4-BE49-F238E27FC236}">
                <a16:creationId xmlns:a16="http://schemas.microsoft.com/office/drawing/2014/main" id="{D4AA0AC7-D582-4D13-BD54-DFDE5B224525}"/>
              </a:ext>
            </a:extLst>
          </p:cNvPr>
          <p:cNvSpPr/>
          <p:nvPr userDrawn="1"/>
        </p:nvSpPr>
        <p:spPr>
          <a:xfrm>
            <a:off x="0" y="5807272"/>
            <a:ext cx="9906000" cy="685800"/>
          </a:xfrm>
          <a:prstGeom prst="rect">
            <a:avLst/>
          </a:prstGeom>
          <a:solidFill>
            <a:srgbClr val="9CC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33451A-D315-43F2-BCA6-B08D49261836}"/>
              </a:ext>
            </a:extLst>
          </p:cNvPr>
          <p:cNvSpPr/>
          <p:nvPr userDrawn="1"/>
        </p:nvSpPr>
        <p:spPr>
          <a:xfrm>
            <a:off x="0" y="6531172"/>
            <a:ext cx="9906000" cy="7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A5C2E52-FF05-4829-A765-B066FE4AF8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77319" b="16658"/>
          <a:stretch/>
        </p:blipFill>
        <p:spPr>
          <a:xfrm rot="10800000">
            <a:off x="8320136" y="250629"/>
            <a:ext cx="1585865" cy="4033277"/>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DA157C52-CE84-49BA-8B53-A59A7B94C7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92991" y="503390"/>
            <a:ext cx="2332719" cy="2332719"/>
          </a:xfrm>
          <a:prstGeom prst="rect">
            <a:avLst/>
          </a:prstGeom>
        </p:spPr>
      </p:pic>
      <p:pic>
        <p:nvPicPr>
          <p:cNvPr id="14" name="Picture 13">
            <a:extLst>
              <a:ext uri="{FF2B5EF4-FFF2-40B4-BE49-F238E27FC236}">
                <a16:creationId xmlns:a16="http://schemas.microsoft.com/office/drawing/2014/main" id="{F7AA4EF8-83BA-4B4E-9A21-DCA657759C1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77319" b="16658"/>
          <a:stretch/>
        </p:blipFill>
        <p:spPr>
          <a:xfrm>
            <a:off x="0" y="20378"/>
            <a:ext cx="2227152" cy="5664241"/>
          </a:xfrm>
          <a:prstGeom prst="rect">
            <a:avLst/>
          </a:prstGeom>
        </p:spPr>
      </p:pic>
      <p:sp>
        <p:nvSpPr>
          <p:cNvPr id="15" name="TextBox 14"/>
          <p:cNvSpPr txBox="1"/>
          <p:nvPr userDrawn="1"/>
        </p:nvSpPr>
        <p:spPr>
          <a:xfrm>
            <a:off x="0" y="6616461"/>
            <a:ext cx="9906000" cy="230832"/>
          </a:xfrm>
          <a:prstGeom prst="rect">
            <a:avLst/>
          </a:prstGeom>
          <a:noFill/>
        </p:spPr>
        <p:txBody>
          <a:bodyPr wrap="square" rtlCol="0">
            <a:spAutoFit/>
          </a:bodyPr>
          <a:lstStyle/>
          <a:p>
            <a:pPr algn="ctr"/>
            <a:fld id="{82A96020-37AF-4B47-8DD1-4C99AE001E5B}" type="slidenum">
              <a:rPr lang="en-ZA" sz="900" smtClean="0">
                <a:solidFill>
                  <a:schemeClr val="tx1">
                    <a:lumMod val="50000"/>
                    <a:lumOff val="50000"/>
                  </a:schemeClr>
                </a:solidFill>
              </a:rPr>
              <a:t>‹#›</a:t>
            </a:fld>
            <a:endParaRPr lang="en-ZA" sz="900" dirty="0">
              <a:solidFill>
                <a:schemeClr val="tx1">
                  <a:lumMod val="50000"/>
                  <a:lumOff val="50000"/>
                </a:schemeClr>
              </a:solidFill>
            </a:endParaRPr>
          </a:p>
        </p:txBody>
      </p:sp>
    </p:spTree>
    <p:extLst>
      <p:ext uri="{BB962C8B-B14F-4D97-AF65-F5344CB8AC3E}">
        <p14:creationId xmlns:p14="http://schemas.microsoft.com/office/powerpoint/2010/main" val="239012694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33A91CF2-B482-4C41-BABC-2B23E418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857999" cy="6857999"/>
          </a:xfrm>
          <a:prstGeom prst="rect">
            <a:avLst/>
          </a:prstGeom>
        </p:spPr>
      </p:pic>
      <p:sp>
        <p:nvSpPr>
          <p:cNvPr id="2" name="Rectangle 1">
            <a:extLst>
              <a:ext uri="{FF2B5EF4-FFF2-40B4-BE49-F238E27FC236}">
                <a16:creationId xmlns:a16="http://schemas.microsoft.com/office/drawing/2014/main" id="{16A8213C-D1EE-4644-9848-58904FEA19DC}"/>
              </a:ext>
            </a:extLst>
          </p:cNvPr>
          <p:cNvSpPr/>
          <p:nvPr/>
        </p:nvSpPr>
        <p:spPr>
          <a:xfrm>
            <a:off x="3281368" y="5993936"/>
            <a:ext cx="3544742" cy="307777"/>
          </a:xfrm>
          <a:prstGeom prst="rect">
            <a:avLst/>
          </a:prstGeom>
        </p:spPr>
        <p:txBody>
          <a:bodyPr wrap="square">
            <a:spAutoFit/>
          </a:bodyPr>
          <a:lstStyle/>
          <a:p>
            <a:pPr algn="ctr" defTabSz="457212">
              <a:defRPr/>
            </a:pPr>
            <a:endParaRPr lang="en-US" sz="1400" b="1" dirty="0">
              <a:solidFill>
                <a:prstClr val="black">
                  <a:lumMod val="65000"/>
                  <a:lumOff val="3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19225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a:xfrm>
            <a:off x="241150" y="227104"/>
            <a:ext cx="9437688" cy="939507"/>
          </a:xfrm>
        </p:spPr>
        <p:txBody>
          <a:bodyPr anchor="t"/>
          <a:lstStyle/>
          <a:p>
            <a:r>
              <a:rPr lang="en-US" dirty="0"/>
              <a:t>A comprehensive data privacy program will increase your profits and valuation.</a:t>
            </a:r>
          </a:p>
        </p:txBody>
      </p:sp>
      <p:grpSp>
        <p:nvGrpSpPr>
          <p:cNvPr id="14" name="Group 13">
            <a:extLst>
              <a:ext uri="{FF2B5EF4-FFF2-40B4-BE49-F238E27FC236}">
                <a16:creationId xmlns:a16="http://schemas.microsoft.com/office/drawing/2014/main" id="{812456BB-A8B1-46DC-8FD2-875D50BF962E}"/>
              </a:ext>
            </a:extLst>
          </p:cNvPr>
          <p:cNvGrpSpPr/>
          <p:nvPr/>
        </p:nvGrpSpPr>
        <p:grpSpPr>
          <a:xfrm>
            <a:off x="429510" y="1559723"/>
            <a:ext cx="5884832" cy="1134300"/>
            <a:chOff x="437018" y="1474899"/>
            <a:chExt cx="8092738" cy="1134300"/>
          </a:xfrm>
        </p:grpSpPr>
        <p:sp>
          <p:nvSpPr>
            <p:cNvPr id="16" name="Text Placeholder 3">
              <a:extLst>
                <a:ext uri="{FF2B5EF4-FFF2-40B4-BE49-F238E27FC236}">
                  <a16:creationId xmlns:a16="http://schemas.microsoft.com/office/drawing/2014/main" id="{1D01D56E-4326-4E61-8142-371C0FF0A827}"/>
                </a:ext>
              </a:extLst>
            </p:cNvPr>
            <p:cNvSpPr txBox="1">
              <a:spLocks/>
            </p:cNvSpPr>
            <p:nvPr/>
          </p:nvSpPr>
          <p:spPr>
            <a:xfrm>
              <a:off x="596207" y="1554736"/>
              <a:ext cx="7933549"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spcBef>
                  <a:spcPts val="0"/>
                </a:spcBef>
                <a:spcAft>
                  <a:spcPts val="1200"/>
                </a:spcAft>
                <a:buClr>
                  <a:schemeClr val="accent1"/>
                </a:buClr>
                <a:buNone/>
              </a:pPr>
              <a:r>
                <a:rPr lang="en-US" sz="1600" dirty="0">
                  <a:solidFill>
                    <a:schemeClr val="accent1"/>
                  </a:solidFill>
                </a:rPr>
                <a:t>“Most </a:t>
              </a:r>
              <a:r>
                <a:rPr lang="en-US" sz="1600" dirty="0" err="1">
                  <a:solidFill>
                    <a:schemeClr val="accent1"/>
                  </a:solidFill>
                </a:rPr>
                <a:t>organisations</a:t>
              </a:r>
              <a:r>
                <a:rPr lang="en-US" sz="1600" dirty="0">
                  <a:solidFill>
                    <a:schemeClr val="accent1"/>
                  </a:solidFill>
                </a:rPr>
                <a:t> are seeing very positive returns on their privacy investments, and more than 40% are seeing benefits at least twice that of their privacy spend.”</a:t>
              </a:r>
            </a:p>
            <a:p>
              <a:pPr marL="0" indent="0" hangingPunct="1">
                <a:spcBef>
                  <a:spcPts val="0"/>
                </a:spcBef>
                <a:spcAft>
                  <a:spcPts val="1200"/>
                </a:spcAft>
                <a:buClr>
                  <a:schemeClr val="accent1"/>
                </a:buClr>
                <a:buNone/>
              </a:pPr>
              <a:r>
                <a:rPr lang="en-US" sz="1400" i="1" dirty="0">
                  <a:solidFill>
                    <a:schemeClr val="accent1"/>
                  </a:solidFill>
                </a:rPr>
                <a:t>— Cisco Data Privacy Benchmark Study 2020</a:t>
              </a:r>
            </a:p>
          </p:txBody>
        </p:sp>
        <p:cxnSp>
          <p:nvCxnSpPr>
            <p:cNvPr id="17" name="Straight Connector 16">
              <a:extLst>
                <a:ext uri="{FF2B5EF4-FFF2-40B4-BE49-F238E27FC236}">
                  <a16:creationId xmlns:a16="http://schemas.microsoft.com/office/drawing/2014/main" id="{62F2DC43-9AEE-4E46-BA49-F3E7A70E753B}"/>
                </a:ext>
              </a:extLst>
            </p:cNvPr>
            <p:cNvCxnSpPr>
              <a:cxnSpLocks/>
            </p:cNvCxnSpPr>
            <p:nvPr/>
          </p:nvCxnSpPr>
          <p:spPr>
            <a:xfrm>
              <a:off x="437018" y="1474899"/>
              <a:ext cx="0" cy="1134300"/>
            </a:xfrm>
            <a:prstGeom prst="line">
              <a:avLst/>
            </a:prstGeom>
            <a:noFill/>
            <a:ln w="762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pic>
        <p:nvPicPr>
          <p:cNvPr id="18" name="Picture 17" descr="Graphical user interface, application&#10;&#10;Description automatically generated">
            <a:extLst>
              <a:ext uri="{FF2B5EF4-FFF2-40B4-BE49-F238E27FC236}">
                <a16:creationId xmlns:a16="http://schemas.microsoft.com/office/drawing/2014/main" id="{57037FE9-0716-48F3-A725-676B1FCE5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812" y="1114459"/>
            <a:ext cx="3123556" cy="4294419"/>
          </a:xfrm>
          <a:prstGeom prst="rect">
            <a:avLst/>
          </a:prstGeom>
        </p:spPr>
      </p:pic>
      <p:pic>
        <p:nvPicPr>
          <p:cNvPr id="19" name="Picture 18" descr="Graphical user interface&#10;&#10;Description automatically generated with medium confidence">
            <a:extLst>
              <a:ext uri="{FF2B5EF4-FFF2-40B4-BE49-F238E27FC236}">
                <a16:creationId xmlns:a16="http://schemas.microsoft.com/office/drawing/2014/main" id="{284AE6CE-CFB7-4195-90E4-2A3AFFAD2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68" y="3087135"/>
            <a:ext cx="5438630" cy="2255090"/>
          </a:xfrm>
          <a:prstGeom prst="rect">
            <a:avLst/>
          </a:prstGeom>
        </p:spPr>
      </p:pic>
    </p:spTree>
    <p:extLst>
      <p:ext uri="{BB962C8B-B14F-4D97-AF65-F5344CB8AC3E}">
        <p14:creationId xmlns:p14="http://schemas.microsoft.com/office/powerpoint/2010/main" val="3825664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p:txBody>
          <a:bodyPr anchor="t"/>
          <a:lstStyle/>
          <a:p>
            <a:r>
              <a:rPr lang="en-US" dirty="0"/>
              <a:t>A comprehensive data privacy program will increase your profits and valuation.</a:t>
            </a:r>
          </a:p>
        </p:txBody>
      </p:sp>
      <p:pic>
        <p:nvPicPr>
          <p:cNvPr id="4" name="Picture 3">
            <a:extLst>
              <a:ext uri="{FF2B5EF4-FFF2-40B4-BE49-F238E27FC236}">
                <a16:creationId xmlns:a16="http://schemas.microsoft.com/office/drawing/2014/main" id="{57B60EB5-FAB8-489A-85B7-C04A4E6403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22" t="7875" r="19846" b="3912"/>
          <a:stretch/>
        </p:blipFill>
        <p:spPr>
          <a:xfrm>
            <a:off x="4953000" y="1196073"/>
            <a:ext cx="4450009" cy="4125599"/>
          </a:xfrm>
          <a:prstGeom prst="roundRect">
            <a:avLst>
              <a:gd name="adj" fmla="val 0"/>
            </a:avLst>
          </a:prstGeom>
          <a:ln>
            <a:noFill/>
          </a:ln>
          <a:effectLst/>
        </p:spPr>
      </p:pic>
      <p:grpSp>
        <p:nvGrpSpPr>
          <p:cNvPr id="7" name="Group 6">
            <a:extLst>
              <a:ext uri="{FF2B5EF4-FFF2-40B4-BE49-F238E27FC236}">
                <a16:creationId xmlns:a16="http://schemas.microsoft.com/office/drawing/2014/main" id="{9F3F0F40-3FA8-4CD7-9DF5-E2D2117B4482}"/>
              </a:ext>
            </a:extLst>
          </p:cNvPr>
          <p:cNvGrpSpPr/>
          <p:nvPr/>
        </p:nvGrpSpPr>
        <p:grpSpPr>
          <a:xfrm>
            <a:off x="427400" y="3265502"/>
            <a:ext cx="4055824" cy="1049046"/>
            <a:chOff x="404187" y="3079962"/>
            <a:chExt cx="5577513" cy="1049046"/>
          </a:xfrm>
        </p:grpSpPr>
        <p:sp>
          <p:nvSpPr>
            <p:cNvPr id="8" name="Text Placeholder 3">
              <a:extLst>
                <a:ext uri="{FF2B5EF4-FFF2-40B4-BE49-F238E27FC236}">
                  <a16:creationId xmlns:a16="http://schemas.microsoft.com/office/drawing/2014/main" id="{85ADFA27-653E-406D-8162-07CB1DAEF944}"/>
                </a:ext>
              </a:extLst>
            </p:cNvPr>
            <p:cNvSpPr txBox="1">
              <a:spLocks/>
            </p:cNvSpPr>
            <p:nvPr/>
          </p:nvSpPr>
          <p:spPr>
            <a:xfrm>
              <a:off x="596207" y="3117172"/>
              <a:ext cx="5385493"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spcBef>
                  <a:spcPts val="0"/>
                </a:spcBef>
                <a:spcAft>
                  <a:spcPts val="1200"/>
                </a:spcAft>
                <a:buClr>
                  <a:schemeClr val="accent1"/>
                </a:buClr>
                <a:buNone/>
              </a:pPr>
              <a:r>
                <a:rPr lang="en-US" sz="1600" dirty="0">
                  <a:solidFill>
                    <a:schemeClr val="accent1"/>
                  </a:solidFill>
                </a:rPr>
                <a:t>“By 2023, companies that earn and maintain digital trust with customers will see 30% more digital commerce profits than their competitors.”</a:t>
              </a:r>
            </a:p>
          </p:txBody>
        </p:sp>
        <p:cxnSp>
          <p:nvCxnSpPr>
            <p:cNvPr id="9" name="Straight Connector 8">
              <a:extLst>
                <a:ext uri="{FF2B5EF4-FFF2-40B4-BE49-F238E27FC236}">
                  <a16:creationId xmlns:a16="http://schemas.microsoft.com/office/drawing/2014/main" id="{B0B310A3-8CAE-4CF4-9C39-13576E4B19F1}"/>
                </a:ext>
              </a:extLst>
            </p:cNvPr>
            <p:cNvCxnSpPr>
              <a:cxnSpLocks/>
            </p:cNvCxnSpPr>
            <p:nvPr/>
          </p:nvCxnSpPr>
          <p:spPr>
            <a:xfrm>
              <a:off x="404187" y="3079962"/>
              <a:ext cx="0" cy="1049046"/>
            </a:xfrm>
            <a:prstGeom prst="line">
              <a:avLst/>
            </a:prstGeom>
            <a:noFill/>
            <a:ln w="762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10" name="Group 9">
            <a:extLst>
              <a:ext uri="{FF2B5EF4-FFF2-40B4-BE49-F238E27FC236}">
                <a16:creationId xmlns:a16="http://schemas.microsoft.com/office/drawing/2014/main" id="{DE53F9C4-6030-4A4F-AF94-7F822C47EC04}"/>
              </a:ext>
            </a:extLst>
          </p:cNvPr>
          <p:cNvGrpSpPr/>
          <p:nvPr/>
        </p:nvGrpSpPr>
        <p:grpSpPr>
          <a:xfrm>
            <a:off x="427399" y="4577209"/>
            <a:ext cx="4236907" cy="882293"/>
            <a:chOff x="404187" y="4740706"/>
            <a:chExt cx="5826536" cy="882293"/>
          </a:xfrm>
        </p:grpSpPr>
        <p:sp>
          <p:nvSpPr>
            <p:cNvPr id="11" name="Text Placeholder 3">
              <a:extLst>
                <a:ext uri="{FF2B5EF4-FFF2-40B4-BE49-F238E27FC236}">
                  <a16:creationId xmlns:a16="http://schemas.microsoft.com/office/drawing/2014/main" id="{69AFAEE2-BFE0-461F-BD0B-5C8E3F11FD5D}"/>
                </a:ext>
              </a:extLst>
            </p:cNvPr>
            <p:cNvSpPr txBox="1">
              <a:spLocks/>
            </p:cNvSpPr>
            <p:nvPr/>
          </p:nvSpPr>
          <p:spPr>
            <a:xfrm>
              <a:off x="596207" y="4740706"/>
              <a:ext cx="5634516" cy="882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norm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spcBef>
                  <a:spcPts val="0"/>
                </a:spcBef>
                <a:spcAft>
                  <a:spcPts val="1200"/>
                </a:spcAft>
                <a:buClr>
                  <a:schemeClr val="accent1"/>
                </a:buClr>
                <a:buNone/>
              </a:pPr>
              <a:r>
                <a:rPr lang="en-US" sz="1600" dirty="0">
                  <a:solidFill>
                    <a:schemeClr val="accent1"/>
                  </a:solidFill>
                </a:rPr>
                <a:t>“By 2024, more than 80% of </a:t>
              </a:r>
              <a:r>
                <a:rPr lang="en-US" sz="1600" dirty="0" err="1">
                  <a:solidFill>
                    <a:schemeClr val="accent1"/>
                  </a:solidFill>
                </a:rPr>
                <a:t>organisations</a:t>
              </a:r>
              <a:r>
                <a:rPr lang="en-US" sz="1600" dirty="0">
                  <a:solidFill>
                    <a:schemeClr val="accent1"/>
                  </a:solidFill>
                </a:rPr>
                <a:t> worldwide will face modern privacy and data protection requirements.”</a:t>
              </a:r>
            </a:p>
          </p:txBody>
        </p:sp>
        <p:cxnSp>
          <p:nvCxnSpPr>
            <p:cNvPr id="12" name="Straight Connector 11">
              <a:extLst>
                <a:ext uri="{FF2B5EF4-FFF2-40B4-BE49-F238E27FC236}">
                  <a16:creationId xmlns:a16="http://schemas.microsoft.com/office/drawing/2014/main" id="{85D71266-5CCB-4188-BBE7-C3DE0BAD718B}"/>
                </a:ext>
              </a:extLst>
            </p:cNvPr>
            <p:cNvCxnSpPr>
              <a:cxnSpLocks/>
            </p:cNvCxnSpPr>
            <p:nvPr/>
          </p:nvCxnSpPr>
          <p:spPr>
            <a:xfrm>
              <a:off x="404187" y="4791330"/>
              <a:ext cx="0" cy="781045"/>
            </a:xfrm>
            <a:prstGeom prst="line">
              <a:avLst/>
            </a:prstGeom>
            <a:noFill/>
            <a:ln w="762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BD8AF4D3-73B3-4F44-BB38-EF07F044AF7B}"/>
              </a:ext>
            </a:extLst>
          </p:cNvPr>
          <p:cNvGrpSpPr/>
          <p:nvPr/>
        </p:nvGrpSpPr>
        <p:grpSpPr>
          <a:xfrm>
            <a:off x="347632" y="1466482"/>
            <a:ext cx="4196945" cy="1487740"/>
            <a:chOff x="324420" y="1629979"/>
            <a:chExt cx="5771580" cy="1487740"/>
          </a:xfrm>
        </p:grpSpPr>
        <p:grpSp>
          <p:nvGrpSpPr>
            <p:cNvPr id="14" name="Group 13">
              <a:extLst>
                <a:ext uri="{FF2B5EF4-FFF2-40B4-BE49-F238E27FC236}">
                  <a16:creationId xmlns:a16="http://schemas.microsoft.com/office/drawing/2014/main" id="{812456BB-A8B1-46DC-8FD2-875D50BF962E}"/>
                </a:ext>
              </a:extLst>
            </p:cNvPr>
            <p:cNvGrpSpPr/>
            <p:nvPr/>
          </p:nvGrpSpPr>
          <p:grpSpPr>
            <a:xfrm>
              <a:off x="403587" y="2137090"/>
              <a:ext cx="5692413" cy="980629"/>
              <a:chOff x="403587" y="1628570"/>
              <a:chExt cx="5692413" cy="980629"/>
            </a:xfrm>
          </p:grpSpPr>
          <p:sp>
            <p:nvSpPr>
              <p:cNvPr id="16" name="Text Placeholder 3">
                <a:extLst>
                  <a:ext uri="{FF2B5EF4-FFF2-40B4-BE49-F238E27FC236}">
                    <a16:creationId xmlns:a16="http://schemas.microsoft.com/office/drawing/2014/main" id="{1D01D56E-4326-4E61-8142-371C0FF0A827}"/>
                  </a:ext>
                </a:extLst>
              </p:cNvPr>
              <p:cNvSpPr txBox="1">
                <a:spLocks/>
              </p:cNvSpPr>
              <p:nvPr/>
            </p:nvSpPr>
            <p:spPr>
              <a:xfrm>
                <a:off x="596207" y="1631571"/>
                <a:ext cx="5499793"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spcBef>
                    <a:spcPts val="0"/>
                  </a:spcBef>
                  <a:spcAft>
                    <a:spcPts val="1200"/>
                  </a:spcAft>
                  <a:buClr>
                    <a:schemeClr val="accent1"/>
                  </a:buClr>
                  <a:buNone/>
                </a:pPr>
                <a:r>
                  <a:rPr lang="en-US" sz="1600" dirty="0">
                    <a:solidFill>
                      <a:schemeClr val="accent1"/>
                    </a:solidFill>
                  </a:rPr>
                  <a:t>“By 2023, 65% of the world’s population will have its personal information covered under modern privacy regulations, up from 10% today.”</a:t>
                </a:r>
              </a:p>
            </p:txBody>
          </p:sp>
          <p:cxnSp>
            <p:nvCxnSpPr>
              <p:cNvPr id="17" name="Straight Connector 16">
                <a:extLst>
                  <a:ext uri="{FF2B5EF4-FFF2-40B4-BE49-F238E27FC236}">
                    <a16:creationId xmlns:a16="http://schemas.microsoft.com/office/drawing/2014/main" id="{62F2DC43-9AEE-4E46-BA49-F3E7A70E753B}"/>
                  </a:ext>
                </a:extLst>
              </p:cNvPr>
              <p:cNvCxnSpPr>
                <a:cxnSpLocks/>
              </p:cNvCxnSpPr>
              <p:nvPr/>
            </p:nvCxnSpPr>
            <p:spPr>
              <a:xfrm>
                <a:off x="403587" y="1628570"/>
                <a:ext cx="33431" cy="980629"/>
              </a:xfrm>
              <a:prstGeom prst="line">
                <a:avLst/>
              </a:prstGeom>
              <a:noFill/>
              <a:ln w="76200" cap="flat">
                <a:solidFill>
                  <a:schemeClr val="tx2"/>
                </a:solidFill>
                <a:prstDash val="solid"/>
                <a:miter lim="400000"/>
              </a:ln>
              <a:effectLst/>
              <a:sp3d/>
            </p:spPr>
            <p:style>
              <a:lnRef idx="0">
                <a:scrgbClr r="0" g="0" b="0"/>
              </a:lnRef>
              <a:fillRef idx="0">
                <a:scrgbClr r="0" g="0" b="0"/>
              </a:fillRef>
              <a:effectRef idx="0">
                <a:scrgbClr r="0" g="0" b="0"/>
              </a:effectRef>
              <a:fontRef idx="none"/>
            </p:style>
          </p:cxnSp>
        </p:grpSp>
        <p:sp>
          <p:nvSpPr>
            <p:cNvPr id="15" name="Text Placeholder 3">
              <a:extLst>
                <a:ext uri="{FF2B5EF4-FFF2-40B4-BE49-F238E27FC236}">
                  <a16:creationId xmlns:a16="http://schemas.microsoft.com/office/drawing/2014/main" id="{EE71DC17-F193-47AD-B655-B95988E6F230}"/>
                </a:ext>
              </a:extLst>
            </p:cNvPr>
            <p:cNvSpPr txBox="1">
              <a:spLocks/>
            </p:cNvSpPr>
            <p:nvPr/>
          </p:nvSpPr>
          <p:spPr>
            <a:xfrm>
              <a:off x="324420" y="1629979"/>
              <a:ext cx="5499793"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mn-lt"/>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spcBef>
                  <a:spcPts val="0"/>
                </a:spcBef>
                <a:spcAft>
                  <a:spcPts val="1200"/>
                </a:spcAft>
                <a:buClr>
                  <a:schemeClr val="accent1"/>
                </a:buClr>
                <a:buNone/>
              </a:pPr>
              <a:r>
                <a:rPr lang="en-US" sz="1800" b="1" dirty="0">
                  <a:solidFill>
                    <a:schemeClr val="accent1"/>
                  </a:solidFill>
                </a:rPr>
                <a:t>Gartner</a:t>
              </a:r>
            </a:p>
          </p:txBody>
        </p:sp>
      </p:grpSp>
    </p:spTree>
    <p:extLst>
      <p:ext uri="{BB962C8B-B14F-4D97-AF65-F5344CB8AC3E}">
        <p14:creationId xmlns:p14="http://schemas.microsoft.com/office/powerpoint/2010/main" val="189542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554E-F977-4A7F-BAC7-6EAFB0046990}"/>
              </a:ext>
            </a:extLst>
          </p:cNvPr>
          <p:cNvSpPr txBox="1">
            <a:spLocks/>
          </p:cNvSpPr>
          <p:nvPr/>
        </p:nvSpPr>
        <p:spPr>
          <a:xfrm>
            <a:off x="0" y="2531201"/>
            <a:ext cx="99060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401" b="1" dirty="0">
              <a:solidFill>
                <a:srgbClr val="9CCB47"/>
              </a:solidFill>
            </a:endParaRPr>
          </a:p>
        </p:txBody>
      </p:sp>
      <p:sp>
        <p:nvSpPr>
          <p:cNvPr id="3" name="Title 2">
            <a:extLst>
              <a:ext uri="{FF2B5EF4-FFF2-40B4-BE49-F238E27FC236}">
                <a16:creationId xmlns:a16="http://schemas.microsoft.com/office/drawing/2014/main" id="{31478F83-4455-4D2B-8C52-B432D6FF16FC}"/>
              </a:ext>
            </a:extLst>
          </p:cNvPr>
          <p:cNvSpPr>
            <a:spLocks noGrp="1"/>
          </p:cNvSpPr>
          <p:nvPr>
            <p:ph type="title"/>
          </p:nvPr>
        </p:nvSpPr>
        <p:spPr/>
        <p:txBody>
          <a:bodyPr/>
          <a:lstStyle/>
          <a:p>
            <a:r>
              <a:rPr lang="en-ZA" dirty="0"/>
              <a:t>Impact on Employees</a:t>
            </a:r>
          </a:p>
        </p:txBody>
      </p:sp>
    </p:spTree>
    <p:extLst>
      <p:ext uri="{BB962C8B-B14F-4D97-AF65-F5344CB8AC3E}">
        <p14:creationId xmlns:p14="http://schemas.microsoft.com/office/powerpoint/2010/main" val="180213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6BC6A3-4CB8-4576-97DC-57AC00873A8B}"/>
              </a:ext>
            </a:extLst>
          </p:cNvPr>
          <p:cNvSpPr>
            <a:spLocks noGrp="1"/>
          </p:cNvSpPr>
          <p:nvPr>
            <p:ph type="body" sz="quarter" idx="10"/>
          </p:nvPr>
        </p:nvSpPr>
        <p:spPr>
          <a:xfrm>
            <a:off x="241150" y="1147313"/>
            <a:ext cx="3364199" cy="4364218"/>
          </a:xfrm>
        </p:spPr>
        <p:txBody>
          <a:bodyPr>
            <a:noAutofit/>
          </a:bodyPr>
          <a:lstStyle/>
          <a:p>
            <a:pPr>
              <a:spcBef>
                <a:spcPts val="0"/>
              </a:spcBef>
              <a:spcAft>
                <a:spcPts val="1800"/>
              </a:spcAft>
              <a:buClr>
                <a:schemeClr val="tx2"/>
              </a:buClr>
              <a:buFont typeface="Wingdings" panose="05000000000000000000" pitchFamily="2" charset="2"/>
              <a:buChar char="§"/>
            </a:pPr>
            <a:r>
              <a:rPr lang="en-US" sz="1600" dirty="0"/>
              <a:t>As an employee, you are a data subject and your personal information such as your name, identification, address and banking details' or perhaps sensitive data such as your health status or trade union membership, will be used.</a:t>
            </a:r>
          </a:p>
          <a:p>
            <a:pPr>
              <a:spcBef>
                <a:spcPts val="0"/>
              </a:spcBef>
              <a:buClr>
                <a:schemeClr val="tx2"/>
              </a:buClr>
              <a:buFont typeface="Wingdings" panose="05000000000000000000" pitchFamily="2" charset="2"/>
              <a:buChar char="§"/>
            </a:pPr>
            <a:r>
              <a:rPr lang="en-US" sz="1600" dirty="0"/>
              <a:t>Clients and customers are also data subjects. POPIA states that this personal information must be protected, it must remain fresh and valid and that data subjects must be able to access their personal information.</a:t>
            </a:r>
          </a:p>
        </p:txBody>
      </p:sp>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p:txBody>
          <a:bodyPr/>
          <a:lstStyle/>
          <a:p>
            <a:r>
              <a:rPr lang="en-ZA" dirty="0"/>
              <a:t>Impact on employees</a:t>
            </a:r>
          </a:p>
        </p:txBody>
      </p:sp>
      <p:pic>
        <p:nvPicPr>
          <p:cNvPr id="4" name="Picture 3">
            <a:extLst>
              <a:ext uri="{FF2B5EF4-FFF2-40B4-BE49-F238E27FC236}">
                <a16:creationId xmlns:a16="http://schemas.microsoft.com/office/drawing/2014/main" id="{72DB2BB9-A70D-4F6C-8CDA-11CC4D1AC1E6}"/>
              </a:ext>
            </a:extLst>
          </p:cNvPr>
          <p:cNvPicPr>
            <a:picLocks noChangeAspect="1"/>
          </p:cNvPicPr>
          <p:nvPr/>
        </p:nvPicPr>
        <p:blipFill rotWithShape="1">
          <a:blip r:embed="rId3">
            <a:extLst>
              <a:ext uri="{28A0092B-C50C-407E-A947-70E740481C1C}">
                <a14:useLocalDpi xmlns:a14="http://schemas.microsoft.com/office/drawing/2010/main" val="0"/>
              </a:ext>
            </a:extLst>
          </a:blip>
          <a:srcRect l="15369" r="13025"/>
          <a:stretch/>
        </p:blipFill>
        <p:spPr>
          <a:xfrm>
            <a:off x="4014652" y="1196954"/>
            <a:ext cx="5388358" cy="4125599"/>
          </a:xfrm>
          <a:prstGeom prst="roundRect">
            <a:avLst>
              <a:gd name="adj" fmla="val 0"/>
            </a:avLst>
          </a:prstGeom>
          <a:ln>
            <a:noFill/>
          </a:ln>
          <a:effectLst/>
        </p:spPr>
      </p:pic>
    </p:spTree>
    <p:extLst>
      <p:ext uri="{BB962C8B-B14F-4D97-AF65-F5344CB8AC3E}">
        <p14:creationId xmlns:p14="http://schemas.microsoft.com/office/powerpoint/2010/main" val="277051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24BC0-6D3D-466C-BD60-11EFD9C8C0E0}"/>
              </a:ext>
            </a:extLst>
          </p:cNvPr>
          <p:cNvPicPr>
            <a:picLocks noChangeAspect="1"/>
          </p:cNvPicPr>
          <p:nvPr/>
        </p:nvPicPr>
        <p:blipFill rotWithShape="1">
          <a:blip r:embed="rId3">
            <a:extLst>
              <a:ext uri="{28A0092B-C50C-407E-A947-70E740481C1C}">
                <a14:useLocalDpi xmlns:a14="http://schemas.microsoft.com/office/drawing/2010/main" val="0"/>
              </a:ext>
            </a:extLst>
          </a:blip>
          <a:srcRect l="15194" r="31197"/>
          <a:stretch/>
        </p:blipFill>
        <p:spPr>
          <a:xfrm>
            <a:off x="5669280" y="859931"/>
            <a:ext cx="3733729" cy="4461742"/>
          </a:xfrm>
          <a:prstGeom prst="roundRect">
            <a:avLst>
              <a:gd name="adj" fmla="val 0"/>
            </a:avLst>
          </a:prstGeom>
          <a:ln>
            <a:noFill/>
          </a:ln>
          <a:effectLst/>
        </p:spPr>
      </p:pic>
      <p:sp>
        <p:nvSpPr>
          <p:cNvPr id="3" name="Text Placeholder 2">
            <a:extLst>
              <a:ext uri="{FF2B5EF4-FFF2-40B4-BE49-F238E27FC236}">
                <a16:creationId xmlns:a16="http://schemas.microsoft.com/office/drawing/2014/main" id="{796BC6A3-4CB8-4576-97DC-57AC00873A8B}"/>
              </a:ext>
            </a:extLst>
          </p:cNvPr>
          <p:cNvSpPr>
            <a:spLocks noGrp="1"/>
          </p:cNvSpPr>
          <p:nvPr>
            <p:ph type="body" sz="quarter" idx="10"/>
          </p:nvPr>
        </p:nvSpPr>
        <p:spPr>
          <a:xfrm>
            <a:off x="241150" y="859930"/>
            <a:ext cx="5323627" cy="5365024"/>
          </a:xfrm>
        </p:spPr>
        <p:txBody>
          <a:bodyPr anchor="t"/>
          <a:lstStyle/>
          <a:p>
            <a:pPr marL="0" indent="0">
              <a:spcBef>
                <a:spcPts val="0"/>
              </a:spcBef>
              <a:spcAft>
                <a:spcPts val="1200"/>
              </a:spcAft>
              <a:buNone/>
            </a:pPr>
            <a:r>
              <a:rPr lang="en-US" sz="1600" dirty="0"/>
              <a:t>Unprecedented times. New operating protocols. </a:t>
            </a:r>
            <a:br>
              <a:rPr lang="en-US" sz="1600" dirty="0"/>
            </a:br>
            <a:r>
              <a:rPr lang="en-US" sz="1600" dirty="0"/>
              <a:t>Identify risks and ensure mitigations are in place. </a:t>
            </a:r>
            <a:br>
              <a:rPr lang="en-US" sz="1600" dirty="0"/>
            </a:br>
            <a:r>
              <a:rPr lang="en-US" sz="1600" dirty="0"/>
              <a:t>Communicated in formalized manner.</a:t>
            </a:r>
          </a:p>
          <a:p>
            <a:pPr>
              <a:spcBef>
                <a:spcPts val="0"/>
              </a:spcBef>
              <a:buClr>
                <a:schemeClr val="tx2"/>
              </a:buClr>
              <a:buFont typeface="Wingdings" panose="05000000000000000000" pitchFamily="2" charset="2"/>
              <a:buChar char="§"/>
            </a:pPr>
            <a:r>
              <a:rPr lang="en-US" sz="1600" dirty="0"/>
              <a:t>Work from Home Policy</a:t>
            </a:r>
          </a:p>
          <a:p>
            <a:pPr lvl="1">
              <a:spcBef>
                <a:spcPts val="0"/>
              </a:spcBef>
              <a:buClr>
                <a:schemeClr val="tx2"/>
              </a:buClr>
              <a:buFont typeface="Arial" panose="020B0604020202020204" pitchFamily="34" charset="0"/>
              <a:buChar char="•"/>
            </a:pPr>
            <a:r>
              <a:rPr lang="en-US" sz="1400" dirty="0"/>
              <a:t>Underling the Do’s and </a:t>
            </a:r>
            <a:r>
              <a:rPr lang="en-US" sz="1400" dirty="0" err="1"/>
              <a:t>Dont's</a:t>
            </a:r>
            <a:endParaRPr lang="en-US" sz="1400" dirty="0">
              <a:cs typeface="Calibri"/>
            </a:endParaRPr>
          </a:p>
          <a:p>
            <a:pPr lvl="1">
              <a:spcBef>
                <a:spcPts val="0"/>
              </a:spcBef>
              <a:buClr>
                <a:schemeClr val="tx2"/>
              </a:buClr>
              <a:buFont typeface="Arial" panose="020B0604020202020204" pitchFamily="34" charset="0"/>
              <a:buChar char="•"/>
            </a:pPr>
            <a:r>
              <a:rPr lang="en-US" sz="1400" dirty="0"/>
              <a:t>Highlighting physical and personal security</a:t>
            </a:r>
          </a:p>
          <a:p>
            <a:pPr lvl="1">
              <a:spcBef>
                <a:spcPts val="0"/>
              </a:spcBef>
              <a:buClr>
                <a:schemeClr val="tx2"/>
              </a:buClr>
              <a:buFont typeface="Arial" panose="020B0604020202020204" pitchFamily="34" charset="0"/>
              <a:buChar char="•"/>
            </a:pPr>
            <a:r>
              <a:rPr lang="en-US" sz="1400" dirty="0"/>
              <a:t>Acceptable Usage Policy</a:t>
            </a:r>
          </a:p>
          <a:p>
            <a:pPr lvl="1">
              <a:spcBef>
                <a:spcPts val="0"/>
              </a:spcBef>
              <a:spcAft>
                <a:spcPts val="1200"/>
              </a:spcAft>
              <a:buClr>
                <a:schemeClr val="tx2"/>
              </a:buClr>
              <a:buFont typeface="Arial" panose="020B0604020202020204" pitchFamily="34" charset="0"/>
              <a:buChar char="•"/>
            </a:pPr>
            <a:r>
              <a:rPr lang="en-US" sz="1400" dirty="0"/>
              <a:t>Protection of information should be </a:t>
            </a:r>
            <a:r>
              <a:rPr lang="en-US" sz="1400" dirty="0" err="1"/>
              <a:t>emphasised</a:t>
            </a:r>
            <a:endParaRPr lang="en-US" sz="1400" dirty="0"/>
          </a:p>
          <a:p>
            <a:pPr>
              <a:spcBef>
                <a:spcPts val="0"/>
              </a:spcBef>
              <a:buClr>
                <a:schemeClr val="tx2"/>
              </a:buClr>
              <a:buFont typeface="Wingdings" panose="05000000000000000000" pitchFamily="2" charset="2"/>
              <a:buChar char="§"/>
            </a:pPr>
            <a:r>
              <a:rPr lang="en-US" sz="1600" dirty="0"/>
              <a:t>CCTV and other behavior monitoring policies</a:t>
            </a:r>
          </a:p>
          <a:p>
            <a:pPr lvl="1">
              <a:spcBef>
                <a:spcPts val="0"/>
              </a:spcBef>
              <a:spcAft>
                <a:spcPts val="1200"/>
              </a:spcAft>
              <a:buClr>
                <a:schemeClr val="tx2"/>
              </a:buClr>
              <a:buFont typeface="Arial" panose="020B0604020202020204" pitchFamily="34" charset="0"/>
              <a:buChar char="•"/>
            </a:pPr>
            <a:r>
              <a:rPr lang="en-US" sz="1400" dirty="0"/>
              <a:t>Monitoring must be communicated – lawful</a:t>
            </a:r>
          </a:p>
          <a:p>
            <a:pPr>
              <a:spcBef>
                <a:spcPts val="0"/>
              </a:spcBef>
              <a:buClr>
                <a:schemeClr val="tx2"/>
              </a:buClr>
              <a:buFont typeface="Wingdings" panose="05000000000000000000" pitchFamily="2" charset="2"/>
              <a:buChar char="§"/>
            </a:pPr>
            <a:r>
              <a:rPr lang="en-US" sz="1600" dirty="0"/>
              <a:t>Information security compromise policy</a:t>
            </a:r>
          </a:p>
          <a:p>
            <a:pPr lvl="1">
              <a:spcBef>
                <a:spcPts val="0"/>
              </a:spcBef>
              <a:buClr>
                <a:schemeClr val="tx2"/>
              </a:buClr>
              <a:buFont typeface="Arial" panose="020B0604020202020204" pitchFamily="34" charset="0"/>
              <a:buChar char="•"/>
            </a:pPr>
            <a:r>
              <a:rPr lang="en-US" sz="1400" dirty="0"/>
              <a:t>Reporting of incidents</a:t>
            </a:r>
          </a:p>
          <a:p>
            <a:pPr lvl="1">
              <a:spcBef>
                <a:spcPts val="0"/>
              </a:spcBef>
              <a:buClr>
                <a:schemeClr val="tx2"/>
              </a:buClr>
              <a:buFont typeface="Arial" panose="020B0604020202020204" pitchFamily="34" charset="0"/>
              <a:buChar char="•"/>
            </a:pPr>
            <a:r>
              <a:rPr lang="en-US" sz="1400" dirty="0"/>
              <a:t>Containment and recovery</a:t>
            </a:r>
          </a:p>
          <a:p>
            <a:pPr lvl="1">
              <a:spcBef>
                <a:spcPts val="0"/>
              </a:spcBef>
              <a:buClr>
                <a:schemeClr val="tx2"/>
              </a:buClr>
              <a:buFont typeface="Arial" panose="020B0604020202020204" pitchFamily="34" charset="0"/>
              <a:buChar char="•"/>
            </a:pPr>
            <a:r>
              <a:rPr lang="en-US" sz="1400" dirty="0"/>
              <a:t>Investigation and risk assessment</a:t>
            </a:r>
          </a:p>
          <a:p>
            <a:pPr lvl="1">
              <a:spcBef>
                <a:spcPts val="0"/>
              </a:spcBef>
              <a:buClr>
                <a:schemeClr val="tx2"/>
              </a:buClr>
              <a:buFont typeface="Arial" panose="020B0604020202020204" pitchFamily="34" charset="0"/>
              <a:buChar char="•"/>
            </a:pPr>
            <a:r>
              <a:rPr lang="en-US" sz="1400" dirty="0"/>
              <a:t>Notification</a:t>
            </a:r>
          </a:p>
          <a:p>
            <a:pPr lvl="1">
              <a:spcBef>
                <a:spcPts val="0"/>
              </a:spcBef>
              <a:spcAft>
                <a:spcPts val="1200"/>
              </a:spcAft>
              <a:buClr>
                <a:schemeClr val="tx2"/>
              </a:buClr>
              <a:buFont typeface="Arial" panose="020B0604020202020204" pitchFamily="34" charset="0"/>
              <a:buChar char="•"/>
            </a:pPr>
            <a:r>
              <a:rPr lang="en-US" sz="1400" dirty="0"/>
              <a:t>Evaluation and response</a:t>
            </a:r>
          </a:p>
          <a:p>
            <a:pPr>
              <a:spcBef>
                <a:spcPts val="0"/>
              </a:spcBef>
              <a:spcAft>
                <a:spcPts val="1200"/>
              </a:spcAft>
              <a:buClr>
                <a:schemeClr val="tx2"/>
              </a:buClr>
            </a:pPr>
            <a:r>
              <a:rPr lang="en-US" sz="1600" dirty="0"/>
              <a:t>Information Protection and Handling Policy</a:t>
            </a:r>
          </a:p>
          <a:p>
            <a:pPr>
              <a:spcBef>
                <a:spcPts val="0"/>
              </a:spcBef>
              <a:spcAft>
                <a:spcPts val="1200"/>
              </a:spcAft>
            </a:pPr>
            <a:r>
              <a:rPr lang="en-US" sz="1600" dirty="0"/>
              <a:t>Best Practices on protection of personal information</a:t>
            </a:r>
            <a:r>
              <a:rPr lang="en-US" sz="1600" b="1" dirty="0">
                <a:solidFill>
                  <a:schemeClr val="tx2"/>
                </a:solidFill>
              </a:rPr>
              <a:t>.</a:t>
            </a:r>
            <a:endParaRPr lang="en-US" sz="1600" dirty="0"/>
          </a:p>
        </p:txBody>
      </p:sp>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p:txBody>
          <a:bodyPr/>
          <a:lstStyle/>
          <a:p>
            <a:r>
              <a:rPr lang="en-ZA" dirty="0"/>
              <a:t>Remote working</a:t>
            </a:r>
          </a:p>
        </p:txBody>
      </p:sp>
      <p:sp>
        <p:nvSpPr>
          <p:cNvPr id="4" name="Rectangle 3">
            <a:extLst>
              <a:ext uri="{FF2B5EF4-FFF2-40B4-BE49-F238E27FC236}">
                <a16:creationId xmlns:a16="http://schemas.microsoft.com/office/drawing/2014/main" id="{69D4A4AF-7BEC-436F-BC51-A2C7769A747C}"/>
              </a:ext>
            </a:extLst>
          </p:cNvPr>
          <p:cNvSpPr/>
          <p:nvPr/>
        </p:nvSpPr>
        <p:spPr>
          <a:xfrm>
            <a:off x="5669280" y="859930"/>
            <a:ext cx="3733728" cy="4461742"/>
          </a:xfrm>
          <a:prstGeom prst="rect">
            <a:avLst/>
          </a:prstGeom>
          <a:solidFill>
            <a:srgbClr val="9CCB47">
              <a:alpha val="76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dirty="0"/>
          </a:p>
        </p:txBody>
      </p:sp>
      <p:sp>
        <p:nvSpPr>
          <p:cNvPr id="5" name="TextBox 4">
            <a:extLst>
              <a:ext uri="{FF2B5EF4-FFF2-40B4-BE49-F238E27FC236}">
                <a16:creationId xmlns:a16="http://schemas.microsoft.com/office/drawing/2014/main" id="{E065F51E-EDB8-4285-AAB1-69A1CD907BCE}"/>
              </a:ext>
            </a:extLst>
          </p:cNvPr>
          <p:cNvSpPr txBox="1"/>
          <p:nvPr/>
        </p:nvSpPr>
        <p:spPr>
          <a:xfrm>
            <a:off x="6185043" y="1813529"/>
            <a:ext cx="2702203" cy="2554545"/>
          </a:xfrm>
          <a:prstGeom prst="rect">
            <a:avLst/>
          </a:prstGeom>
          <a:noFill/>
        </p:spPr>
        <p:txBody>
          <a:bodyPr wrap="square">
            <a:spAutoFit/>
          </a:bodyPr>
          <a:lstStyle/>
          <a:p>
            <a:pPr marL="0" indent="0" algn="ctr">
              <a:spcBef>
                <a:spcPts val="0"/>
              </a:spcBef>
              <a:buNone/>
            </a:pPr>
            <a:r>
              <a:rPr lang="en-US" sz="2000" b="1" dirty="0">
                <a:solidFill>
                  <a:schemeClr val="bg1"/>
                </a:solidFill>
              </a:rPr>
              <a:t>All about awareness and training. </a:t>
            </a:r>
          </a:p>
          <a:p>
            <a:pPr marL="0" indent="0" algn="ctr">
              <a:spcBef>
                <a:spcPts val="0"/>
              </a:spcBef>
              <a:buNone/>
            </a:pPr>
            <a:br>
              <a:rPr lang="en-US" sz="2000" b="1" dirty="0">
                <a:solidFill>
                  <a:schemeClr val="bg1"/>
                </a:solidFill>
              </a:rPr>
            </a:br>
            <a:r>
              <a:rPr lang="en-US" sz="2000" b="1" dirty="0">
                <a:solidFill>
                  <a:schemeClr val="bg1"/>
                </a:solidFill>
              </a:rPr>
              <a:t>This is habit forming.</a:t>
            </a:r>
          </a:p>
          <a:p>
            <a:pPr marL="0" indent="0" algn="ctr">
              <a:spcBef>
                <a:spcPts val="0"/>
              </a:spcBef>
              <a:buNone/>
            </a:pPr>
            <a:endParaRPr lang="en-US" sz="2000" b="1" dirty="0">
              <a:solidFill>
                <a:schemeClr val="bg1"/>
              </a:solidFill>
            </a:endParaRPr>
          </a:p>
          <a:p>
            <a:pPr marL="0" indent="0" algn="ctr">
              <a:spcBef>
                <a:spcPts val="0"/>
              </a:spcBef>
              <a:buNone/>
            </a:pPr>
            <a:r>
              <a:rPr lang="en-US" sz="2000" b="1" dirty="0">
                <a:solidFill>
                  <a:schemeClr val="bg1"/>
                </a:solidFill>
              </a:rPr>
              <a:t> Ensure you educate and repeat.</a:t>
            </a:r>
          </a:p>
        </p:txBody>
      </p:sp>
    </p:spTree>
    <p:extLst>
      <p:ext uri="{BB962C8B-B14F-4D97-AF65-F5344CB8AC3E}">
        <p14:creationId xmlns:p14="http://schemas.microsoft.com/office/powerpoint/2010/main" val="333175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p:txBody>
          <a:bodyPr/>
          <a:lstStyle/>
          <a:p>
            <a:r>
              <a:rPr lang="en-ZA" dirty="0"/>
              <a:t>Implement the right systems</a:t>
            </a:r>
          </a:p>
        </p:txBody>
      </p:sp>
      <p:sp>
        <p:nvSpPr>
          <p:cNvPr id="6" name="Text Placeholder 2">
            <a:extLst>
              <a:ext uri="{FF2B5EF4-FFF2-40B4-BE49-F238E27FC236}">
                <a16:creationId xmlns:a16="http://schemas.microsoft.com/office/drawing/2014/main" id="{69FC1777-D91B-4EC9-99E1-9B7950D1E3BB}"/>
              </a:ext>
            </a:extLst>
          </p:cNvPr>
          <p:cNvSpPr txBox="1">
            <a:spLocks/>
          </p:cNvSpPr>
          <p:nvPr/>
        </p:nvSpPr>
        <p:spPr>
          <a:xfrm>
            <a:off x="241150" y="1025394"/>
            <a:ext cx="6856336" cy="4364218"/>
          </a:xfrm>
          <a:prstGeom prst="rect">
            <a:avLst/>
          </a:prstGeom>
        </p:spPr>
        <p:txBody>
          <a:bodyPr anchor="t"/>
          <a:lstStyle>
            <a:lvl1pPr marL="342908" indent="-342908" algn="l" defTabSz="914423" rtl="0" eaLnBrk="1" latinLnBrk="0" hangingPunct="1">
              <a:spcBef>
                <a:spcPct val="20000"/>
              </a:spcBef>
              <a:buFont typeface="Arial" panose="020B0604020202020204" pitchFamily="34" charset="0"/>
              <a:buChar char="•"/>
              <a:defRPr sz="2000" kern="1200">
                <a:solidFill>
                  <a:schemeClr val="accent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1800" kern="1200">
                <a:solidFill>
                  <a:schemeClr val="accent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1600" kern="1200">
                <a:solidFill>
                  <a:schemeClr val="accent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800"/>
              </a:spcAft>
              <a:buClr>
                <a:schemeClr val="tx2"/>
              </a:buClr>
              <a:buFont typeface="Wingdings" panose="05000000000000000000" pitchFamily="2" charset="2"/>
              <a:buChar char="§"/>
            </a:pPr>
            <a:r>
              <a:rPr lang="en-US" sz="1800" dirty="0"/>
              <a:t>Technical implementations</a:t>
            </a:r>
          </a:p>
          <a:p>
            <a:pPr lvl="1">
              <a:spcBef>
                <a:spcPts val="0"/>
              </a:spcBef>
              <a:spcAft>
                <a:spcPts val="800"/>
              </a:spcAft>
              <a:buClr>
                <a:schemeClr val="tx2"/>
              </a:buClr>
              <a:buFont typeface="Arial" panose="020B0604020202020204" pitchFamily="34" charset="0"/>
              <a:buChar char="•"/>
            </a:pPr>
            <a:r>
              <a:rPr lang="en-US" sz="1600" dirty="0"/>
              <a:t>Virtual private Networks – access tunnels</a:t>
            </a:r>
          </a:p>
          <a:p>
            <a:pPr lvl="1">
              <a:spcBef>
                <a:spcPts val="0"/>
              </a:spcBef>
              <a:spcAft>
                <a:spcPts val="800"/>
              </a:spcAft>
              <a:buClr>
                <a:schemeClr val="tx2"/>
              </a:buClr>
              <a:buFont typeface="Arial" panose="020B0604020202020204" pitchFamily="34" charset="0"/>
              <a:buChar char="•"/>
            </a:pPr>
            <a:r>
              <a:rPr lang="en-US" sz="1600" dirty="0"/>
              <a:t>Hosted Solutions – cloud hosted data location / storage</a:t>
            </a:r>
          </a:p>
          <a:p>
            <a:pPr lvl="1">
              <a:spcBef>
                <a:spcPts val="0"/>
              </a:spcBef>
              <a:spcAft>
                <a:spcPts val="800"/>
              </a:spcAft>
              <a:buClr>
                <a:schemeClr val="tx2"/>
              </a:buClr>
              <a:buFont typeface="Arial" panose="020B0604020202020204" pitchFamily="34" charset="0"/>
              <a:buChar char="•"/>
            </a:pPr>
            <a:r>
              <a:rPr lang="en-US" sz="1600" dirty="0"/>
              <a:t>Avoid public access areas</a:t>
            </a:r>
          </a:p>
          <a:p>
            <a:pPr lvl="1">
              <a:spcBef>
                <a:spcPts val="0"/>
              </a:spcBef>
              <a:spcAft>
                <a:spcPts val="800"/>
              </a:spcAft>
              <a:buClr>
                <a:schemeClr val="tx2"/>
              </a:buClr>
              <a:buFont typeface="Arial" panose="020B0604020202020204" pitchFamily="34" charset="0"/>
              <a:buChar char="•"/>
            </a:pPr>
            <a:r>
              <a:rPr lang="en-US" sz="1600" dirty="0"/>
              <a:t>Cyber Security must be implemented and kept updated</a:t>
            </a:r>
          </a:p>
          <a:p>
            <a:pPr lvl="1">
              <a:spcBef>
                <a:spcPts val="0"/>
              </a:spcBef>
              <a:spcAft>
                <a:spcPts val="800"/>
              </a:spcAft>
              <a:buClr>
                <a:schemeClr val="tx2"/>
              </a:buClr>
              <a:buFont typeface="Arial" panose="020B0604020202020204" pitchFamily="34" charset="0"/>
              <a:buChar char="•"/>
            </a:pPr>
            <a:endParaRPr lang="en-US" sz="1600" dirty="0"/>
          </a:p>
          <a:p>
            <a:pPr>
              <a:spcBef>
                <a:spcPts val="0"/>
              </a:spcBef>
              <a:spcAft>
                <a:spcPts val="800"/>
              </a:spcAft>
              <a:buClr>
                <a:schemeClr val="tx2"/>
              </a:buClr>
              <a:buFont typeface="Wingdings" panose="05000000000000000000" pitchFamily="2" charset="2"/>
              <a:buChar char="§"/>
            </a:pPr>
            <a:r>
              <a:rPr lang="en-US" sz="1800" dirty="0"/>
              <a:t>Practical implementation</a:t>
            </a:r>
          </a:p>
          <a:p>
            <a:pPr lvl="1">
              <a:spcBef>
                <a:spcPts val="0"/>
              </a:spcBef>
              <a:spcAft>
                <a:spcPts val="800"/>
              </a:spcAft>
              <a:buClr>
                <a:schemeClr val="tx2"/>
              </a:buClr>
              <a:buFont typeface="Arial" panose="020B0604020202020204" pitchFamily="34" charset="0"/>
              <a:buChar char="•"/>
            </a:pPr>
            <a:r>
              <a:rPr lang="en-US" sz="1600" dirty="0"/>
              <a:t>Policies</a:t>
            </a:r>
          </a:p>
          <a:p>
            <a:pPr lvl="1">
              <a:spcBef>
                <a:spcPts val="0"/>
              </a:spcBef>
              <a:spcAft>
                <a:spcPts val="800"/>
              </a:spcAft>
              <a:buClr>
                <a:schemeClr val="tx2"/>
              </a:buClr>
              <a:buFont typeface="Arial" panose="020B0604020202020204" pitchFamily="34" charset="0"/>
              <a:buChar char="•"/>
            </a:pPr>
            <a:r>
              <a:rPr lang="en-US" sz="1600" dirty="0"/>
              <a:t>Personal accountabilities and responsibilities – self policing</a:t>
            </a:r>
          </a:p>
          <a:p>
            <a:pPr lvl="1">
              <a:spcBef>
                <a:spcPts val="0"/>
              </a:spcBef>
              <a:spcAft>
                <a:spcPts val="800"/>
              </a:spcAft>
              <a:buClr>
                <a:schemeClr val="tx2"/>
              </a:buClr>
              <a:buFont typeface="Arial" panose="020B0604020202020204" pitchFamily="34" charset="0"/>
              <a:buChar char="•"/>
            </a:pPr>
            <a:r>
              <a:rPr lang="en-US" sz="1600" dirty="0"/>
              <a:t>Inline with Company’s privacy and use of data policies</a:t>
            </a:r>
          </a:p>
          <a:p>
            <a:pPr lvl="1">
              <a:spcBef>
                <a:spcPts val="0"/>
              </a:spcBef>
              <a:spcAft>
                <a:spcPts val="800"/>
              </a:spcAft>
              <a:buClr>
                <a:schemeClr val="tx2"/>
              </a:buClr>
              <a:buFont typeface="Arial" panose="020B0604020202020204" pitchFamily="34" charset="0"/>
              <a:buChar char="•"/>
            </a:pPr>
            <a:r>
              <a:rPr lang="en-US" sz="1600" dirty="0"/>
              <a:t>Training programs</a:t>
            </a:r>
          </a:p>
        </p:txBody>
      </p:sp>
    </p:spTree>
    <p:extLst>
      <p:ext uri="{BB962C8B-B14F-4D97-AF65-F5344CB8AC3E}">
        <p14:creationId xmlns:p14="http://schemas.microsoft.com/office/powerpoint/2010/main" val="407234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6BC6A3-4CB8-4576-97DC-57AC00873A8B}"/>
              </a:ext>
            </a:extLst>
          </p:cNvPr>
          <p:cNvSpPr>
            <a:spLocks noGrp="1"/>
          </p:cNvSpPr>
          <p:nvPr>
            <p:ph type="body" sz="quarter" idx="10"/>
          </p:nvPr>
        </p:nvSpPr>
        <p:spPr>
          <a:xfrm>
            <a:off x="241150" y="1147313"/>
            <a:ext cx="4835947" cy="4364218"/>
          </a:xfrm>
        </p:spPr>
        <p:txBody>
          <a:bodyPr/>
          <a:lstStyle/>
          <a:p>
            <a:pPr>
              <a:spcBef>
                <a:spcPts val="0"/>
              </a:spcBef>
              <a:spcAft>
                <a:spcPts val="1200"/>
              </a:spcAft>
              <a:buClr>
                <a:schemeClr val="tx2"/>
              </a:buClr>
              <a:buFont typeface="Wingdings" panose="05000000000000000000" pitchFamily="2" charset="2"/>
              <a:buChar char="§"/>
            </a:pPr>
            <a:r>
              <a:rPr lang="en-US" sz="1400" dirty="0"/>
              <a:t>Cyber Security – ransomware prevention</a:t>
            </a:r>
          </a:p>
          <a:p>
            <a:pPr>
              <a:spcBef>
                <a:spcPts val="0"/>
              </a:spcBef>
              <a:spcAft>
                <a:spcPts val="1200"/>
              </a:spcAft>
              <a:buClr>
                <a:schemeClr val="tx2"/>
              </a:buClr>
              <a:buFont typeface="Wingdings" panose="05000000000000000000" pitchFamily="2" charset="2"/>
              <a:buChar char="§"/>
            </a:pPr>
            <a:r>
              <a:rPr lang="en-US" sz="1400" dirty="0"/>
              <a:t>Cloud hosting – offsite, </a:t>
            </a:r>
            <a:r>
              <a:rPr lang="en-US" sz="1400" b="1" i="1" dirty="0"/>
              <a:t>secure</a:t>
            </a:r>
            <a:r>
              <a:rPr lang="en-US" sz="1400" dirty="0"/>
              <a:t>, fully managed</a:t>
            </a:r>
          </a:p>
          <a:p>
            <a:pPr>
              <a:spcBef>
                <a:spcPts val="0"/>
              </a:spcBef>
              <a:spcAft>
                <a:spcPts val="1200"/>
              </a:spcAft>
              <a:buClr>
                <a:schemeClr val="tx2"/>
              </a:buClr>
              <a:buFont typeface="Wingdings" panose="05000000000000000000" pitchFamily="2" charset="2"/>
              <a:buChar char="§"/>
            </a:pPr>
            <a:r>
              <a:rPr lang="en-US" sz="1400" dirty="0"/>
              <a:t>Disaster Recovery – restore data when hit by ransomware</a:t>
            </a:r>
          </a:p>
          <a:p>
            <a:pPr>
              <a:spcBef>
                <a:spcPts val="0"/>
              </a:spcBef>
              <a:spcAft>
                <a:spcPts val="1200"/>
              </a:spcAft>
              <a:buClr>
                <a:schemeClr val="tx2"/>
              </a:buClr>
              <a:buFont typeface="Wingdings" panose="05000000000000000000" pitchFamily="2" charset="2"/>
              <a:buChar char="§"/>
            </a:pPr>
            <a:r>
              <a:rPr lang="en-US" sz="1400" dirty="0"/>
              <a:t>Cloud-based compliance management software</a:t>
            </a:r>
          </a:p>
          <a:p>
            <a:pPr>
              <a:spcBef>
                <a:spcPts val="0"/>
              </a:spcBef>
              <a:spcAft>
                <a:spcPts val="1200"/>
              </a:spcAft>
              <a:buClr>
                <a:schemeClr val="tx2"/>
              </a:buClr>
              <a:buFont typeface="Wingdings" panose="05000000000000000000" pitchFamily="2" charset="2"/>
              <a:buChar char="§"/>
            </a:pPr>
            <a:r>
              <a:rPr lang="en-US" sz="1400" dirty="0"/>
              <a:t>Cloud-based secure file storage</a:t>
            </a:r>
          </a:p>
          <a:p>
            <a:pPr>
              <a:spcBef>
                <a:spcPts val="0"/>
              </a:spcBef>
              <a:spcAft>
                <a:spcPts val="1200"/>
              </a:spcAft>
              <a:buClr>
                <a:schemeClr val="tx2"/>
              </a:buClr>
              <a:buFont typeface="Wingdings" panose="05000000000000000000" pitchFamily="2" charset="2"/>
              <a:buChar char="§"/>
            </a:pPr>
            <a:r>
              <a:rPr lang="en-US" sz="1400" dirty="0"/>
              <a:t>Full network device backup and recovery (offsite and secure)</a:t>
            </a:r>
          </a:p>
          <a:p>
            <a:pPr>
              <a:spcBef>
                <a:spcPts val="0"/>
              </a:spcBef>
              <a:spcAft>
                <a:spcPts val="1200"/>
              </a:spcAft>
              <a:buClr>
                <a:schemeClr val="tx2"/>
              </a:buClr>
              <a:buFont typeface="Wingdings" panose="05000000000000000000" pitchFamily="2" charset="2"/>
              <a:buChar char="§"/>
            </a:pPr>
            <a:r>
              <a:rPr lang="en-US" sz="1400" dirty="0"/>
              <a:t>Office365 backup and recovery</a:t>
            </a:r>
          </a:p>
          <a:p>
            <a:pPr>
              <a:spcBef>
                <a:spcPts val="0"/>
              </a:spcBef>
              <a:spcAft>
                <a:spcPts val="1200"/>
              </a:spcAft>
              <a:buClr>
                <a:schemeClr val="tx2"/>
              </a:buClr>
              <a:buFont typeface="Wingdings" panose="05000000000000000000" pitchFamily="2" charset="2"/>
              <a:buChar char="§"/>
            </a:pPr>
            <a:r>
              <a:rPr lang="en-US" sz="1400" dirty="0"/>
              <a:t>Multi-factor authentication</a:t>
            </a:r>
          </a:p>
          <a:p>
            <a:pPr>
              <a:spcBef>
                <a:spcPts val="0"/>
              </a:spcBef>
              <a:spcAft>
                <a:spcPts val="1200"/>
              </a:spcAft>
              <a:buClr>
                <a:schemeClr val="tx2"/>
              </a:buClr>
              <a:buFont typeface="Wingdings" panose="05000000000000000000" pitchFamily="2" charset="2"/>
              <a:buChar char="§"/>
            </a:pPr>
            <a:r>
              <a:rPr lang="en-US" sz="1400" dirty="0"/>
              <a:t>Password management</a:t>
            </a:r>
          </a:p>
        </p:txBody>
      </p:sp>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p:txBody>
          <a:bodyPr/>
          <a:lstStyle/>
          <a:p>
            <a:r>
              <a:rPr lang="en-ZA" dirty="0"/>
              <a:t>Options</a:t>
            </a:r>
          </a:p>
        </p:txBody>
      </p:sp>
      <p:grpSp>
        <p:nvGrpSpPr>
          <p:cNvPr id="7" name="Group 6">
            <a:extLst>
              <a:ext uri="{FF2B5EF4-FFF2-40B4-BE49-F238E27FC236}">
                <a16:creationId xmlns:a16="http://schemas.microsoft.com/office/drawing/2014/main" id="{932B74FB-C90E-48BD-97A6-6F414F3F1A74}"/>
              </a:ext>
            </a:extLst>
          </p:cNvPr>
          <p:cNvGrpSpPr/>
          <p:nvPr/>
        </p:nvGrpSpPr>
        <p:grpSpPr>
          <a:xfrm>
            <a:off x="5239907" y="1223513"/>
            <a:ext cx="4186964" cy="3735516"/>
            <a:chOff x="4953000" y="1042810"/>
            <a:chExt cx="4505325" cy="4019550"/>
          </a:xfrm>
        </p:grpSpPr>
        <p:pic>
          <p:nvPicPr>
            <p:cNvPr id="5" name="Graphic 4">
              <a:extLst>
                <a:ext uri="{FF2B5EF4-FFF2-40B4-BE49-F238E27FC236}">
                  <a16:creationId xmlns:a16="http://schemas.microsoft.com/office/drawing/2014/main" id="{BE1A63D8-07F7-4EAA-9C53-ED11702EB1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1042810"/>
              <a:ext cx="4505325" cy="4019550"/>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3A23A8E8-0BF0-49B0-9912-90235454D6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424" y="2200346"/>
              <a:ext cx="1704477" cy="1704477"/>
            </a:xfrm>
            <a:prstGeom prst="rect">
              <a:avLst/>
            </a:prstGeom>
          </p:spPr>
        </p:pic>
      </p:grpSp>
      <p:sp>
        <p:nvSpPr>
          <p:cNvPr id="4" name="TextBox 3">
            <a:extLst>
              <a:ext uri="{FF2B5EF4-FFF2-40B4-BE49-F238E27FC236}">
                <a16:creationId xmlns:a16="http://schemas.microsoft.com/office/drawing/2014/main" id="{284049F8-64B3-2149-887A-D9255AA0F816}"/>
              </a:ext>
            </a:extLst>
          </p:cNvPr>
          <p:cNvSpPr txBox="1"/>
          <p:nvPr/>
        </p:nvSpPr>
        <p:spPr>
          <a:xfrm>
            <a:off x="5994400" y="5953760"/>
            <a:ext cx="4712631" cy="365760"/>
          </a:xfrm>
          <a:prstGeom prst="rect">
            <a:avLst/>
          </a:prstGeom>
          <a:noFill/>
        </p:spPr>
        <p:txBody>
          <a:bodyPr wrap="square" rtlCol="0">
            <a:spAutoFit/>
          </a:bodyPr>
          <a:lstStyle/>
          <a:p>
            <a:r>
              <a:rPr lang="en-US" dirty="0">
                <a:solidFill>
                  <a:schemeClr val="bg1"/>
                </a:solidFill>
              </a:rPr>
              <a:t>Services offered by CCG Systems</a:t>
            </a:r>
          </a:p>
        </p:txBody>
      </p:sp>
    </p:spTree>
    <p:extLst>
      <p:ext uri="{BB962C8B-B14F-4D97-AF65-F5344CB8AC3E}">
        <p14:creationId xmlns:p14="http://schemas.microsoft.com/office/powerpoint/2010/main" val="3877731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DCCC8C-1C4C-4BA7-AD4A-882DDAD6914C}"/>
              </a:ext>
            </a:extLst>
          </p:cNvPr>
          <p:cNvSpPr>
            <a:spLocks noGrp="1"/>
          </p:cNvSpPr>
          <p:nvPr>
            <p:ph type="body" sz="quarter" idx="10"/>
          </p:nvPr>
        </p:nvSpPr>
        <p:spPr>
          <a:xfrm>
            <a:off x="241150" y="1147312"/>
            <a:ext cx="6200290" cy="7285487"/>
          </a:xfrm>
        </p:spPr>
        <p:txBody>
          <a:bodyPr/>
          <a:lstStyle/>
          <a:p>
            <a:pPr fontAlgn="base"/>
            <a:r>
              <a:rPr lang="en-US" sz="1600" dirty="0"/>
              <a:t>To enable safe remote working</a:t>
            </a:r>
          </a:p>
          <a:p>
            <a:pPr fontAlgn="base"/>
            <a:r>
              <a:rPr lang="en-US" sz="1600" dirty="0"/>
              <a:t>The need to conform internationally has been massively accelerated by worldwide privacy laws.​</a:t>
            </a:r>
          </a:p>
          <a:p>
            <a:pPr fontAlgn="base"/>
            <a:r>
              <a:rPr lang="en-US" sz="1600" dirty="0"/>
              <a:t>To rebuild our economy post-Covid we need to be able to participate in the global economy.​</a:t>
            </a:r>
          </a:p>
          <a:p>
            <a:pPr fontAlgn="base"/>
            <a:r>
              <a:rPr lang="en-US" sz="1600" dirty="0"/>
              <a:t>We must manage our data flows and reduce risks wherever possible.​</a:t>
            </a:r>
          </a:p>
          <a:p>
            <a:pPr fontAlgn="base"/>
            <a:r>
              <a:rPr lang="en-US" sz="1600" dirty="0"/>
              <a:t>We need to ensure we have appropriate risk management, oversight systems and technology measures in place.​</a:t>
            </a:r>
          </a:p>
          <a:p>
            <a:pPr fontAlgn="base"/>
            <a:r>
              <a:rPr lang="en-US" sz="1600" dirty="0"/>
              <a:t>Now more than ever, there’s a great opportunity to be a part of this rebuilding, with positive outcomes for all.​</a:t>
            </a:r>
          </a:p>
          <a:p>
            <a:pPr fontAlgn="base"/>
            <a:r>
              <a:rPr lang="en-US" sz="1600" dirty="0"/>
              <a:t>Next steps​</a:t>
            </a:r>
          </a:p>
          <a:p>
            <a:pPr lvl="1" fontAlgn="base"/>
            <a:r>
              <a:rPr lang="en-US" sz="1400" dirty="0"/>
              <a:t>Compliance software​</a:t>
            </a:r>
          </a:p>
          <a:p>
            <a:pPr lvl="1" fontAlgn="base"/>
            <a:r>
              <a:rPr lang="en-US" sz="1400" dirty="0"/>
              <a:t>Cyber Security​</a:t>
            </a:r>
          </a:p>
          <a:p>
            <a:pPr lvl="1" fontAlgn="base"/>
            <a:r>
              <a:rPr lang="en-US" sz="1400" dirty="0"/>
              <a:t>Easy data recovery</a:t>
            </a:r>
          </a:p>
          <a:p>
            <a:pPr lvl="1" fontAlgn="base"/>
            <a:r>
              <a:rPr lang="en-US" sz="1400" dirty="0"/>
              <a:t>Ensure a secure remote work environment</a:t>
            </a:r>
          </a:p>
        </p:txBody>
      </p:sp>
      <p:sp>
        <p:nvSpPr>
          <p:cNvPr id="2" name="Title 1">
            <a:extLst>
              <a:ext uri="{FF2B5EF4-FFF2-40B4-BE49-F238E27FC236}">
                <a16:creationId xmlns:a16="http://schemas.microsoft.com/office/drawing/2014/main" id="{B32F9E14-A9A9-4797-BA40-8E6CD6129BB2}"/>
              </a:ext>
            </a:extLst>
          </p:cNvPr>
          <p:cNvSpPr>
            <a:spLocks noGrp="1"/>
          </p:cNvSpPr>
          <p:nvPr>
            <p:ph type="title"/>
          </p:nvPr>
        </p:nvSpPr>
        <p:spPr/>
        <p:txBody>
          <a:bodyPr/>
          <a:lstStyle/>
          <a:p>
            <a:r>
              <a:rPr lang="en-US" sz="2800" dirty="0"/>
              <a:t>In conclusion – reasons why full compliance is key</a:t>
            </a:r>
            <a:endParaRPr lang="en-ZA" sz="2800" dirty="0"/>
          </a:p>
        </p:txBody>
      </p:sp>
      <p:pic>
        <p:nvPicPr>
          <p:cNvPr id="6" name="Picture 5">
            <a:extLst>
              <a:ext uri="{FF2B5EF4-FFF2-40B4-BE49-F238E27FC236}">
                <a16:creationId xmlns:a16="http://schemas.microsoft.com/office/drawing/2014/main" id="{3E3A67F8-D1BA-4ADA-828A-9BE27F049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64" t="9152" r="26037" b="21352"/>
          <a:stretch/>
        </p:blipFill>
        <p:spPr>
          <a:xfrm>
            <a:off x="6515982" y="1147312"/>
            <a:ext cx="3162856" cy="3356128"/>
          </a:xfrm>
          <a:prstGeom prst="roundRect">
            <a:avLst>
              <a:gd name="adj" fmla="val 0"/>
            </a:avLst>
          </a:prstGeom>
          <a:ln>
            <a:noFill/>
          </a:ln>
          <a:effectLst/>
        </p:spPr>
      </p:pic>
    </p:spTree>
    <p:extLst>
      <p:ext uri="{BB962C8B-B14F-4D97-AF65-F5344CB8AC3E}">
        <p14:creationId xmlns:p14="http://schemas.microsoft.com/office/powerpoint/2010/main" val="317436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4ACF-8B10-413A-9590-9E0D97F4EAFD}"/>
              </a:ext>
            </a:extLst>
          </p:cNvPr>
          <p:cNvSpPr txBox="1">
            <a:spLocks/>
          </p:cNvSpPr>
          <p:nvPr/>
        </p:nvSpPr>
        <p:spPr>
          <a:xfrm>
            <a:off x="0" y="2992926"/>
            <a:ext cx="99060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9CCB47"/>
                </a:solidFill>
                <a:cs typeface="Arial" panose="020B0604020202020204" pitchFamily="34" charset="0"/>
              </a:rPr>
              <a:t>Thank You</a:t>
            </a:r>
            <a:r>
              <a:rPr lang="en-US" sz="4401" b="1" dirty="0">
                <a:solidFill>
                  <a:srgbClr val="9CCB47"/>
                </a:solidFill>
                <a:cs typeface="Arial" panose="020B0604020202020204" pitchFamily="34" charset="0"/>
              </a:rPr>
              <a:t> </a:t>
            </a:r>
          </a:p>
        </p:txBody>
      </p:sp>
      <p:cxnSp>
        <p:nvCxnSpPr>
          <p:cNvPr id="3" name="Straight Connector 2">
            <a:extLst>
              <a:ext uri="{FF2B5EF4-FFF2-40B4-BE49-F238E27FC236}">
                <a16:creationId xmlns:a16="http://schemas.microsoft.com/office/drawing/2014/main" id="{416767F6-F55F-4871-8672-3C04E39CAF44}"/>
              </a:ext>
            </a:extLst>
          </p:cNvPr>
          <p:cNvCxnSpPr/>
          <p:nvPr/>
        </p:nvCxnSpPr>
        <p:spPr>
          <a:xfrm>
            <a:off x="2833735" y="4327555"/>
            <a:ext cx="4182701" cy="0"/>
          </a:xfrm>
          <a:prstGeom prst="line">
            <a:avLst/>
          </a:prstGeom>
          <a:ln w="28575">
            <a:solidFill>
              <a:srgbClr val="9CCB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09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554E-F977-4A7F-BAC7-6EAFB0046990}"/>
              </a:ext>
            </a:extLst>
          </p:cNvPr>
          <p:cNvSpPr txBox="1">
            <a:spLocks/>
          </p:cNvSpPr>
          <p:nvPr/>
        </p:nvSpPr>
        <p:spPr>
          <a:xfrm>
            <a:off x="0" y="2531201"/>
            <a:ext cx="99060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401" b="1" dirty="0">
              <a:solidFill>
                <a:srgbClr val="9CCB47"/>
              </a:solidFill>
            </a:endParaRPr>
          </a:p>
        </p:txBody>
      </p:sp>
      <p:sp>
        <p:nvSpPr>
          <p:cNvPr id="3" name="Title 2">
            <a:extLst>
              <a:ext uri="{FF2B5EF4-FFF2-40B4-BE49-F238E27FC236}">
                <a16:creationId xmlns:a16="http://schemas.microsoft.com/office/drawing/2014/main" id="{31478F83-4455-4D2B-8C52-B432D6FF16FC}"/>
              </a:ext>
            </a:extLst>
          </p:cNvPr>
          <p:cNvSpPr>
            <a:spLocks noGrp="1"/>
          </p:cNvSpPr>
          <p:nvPr>
            <p:ph type="title"/>
          </p:nvPr>
        </p:nvSpPr>
        <p:spPr/>
        <p:txBody>
          <a:bodyPr/>
          <a:lstStyle/>
          <a:p>
            <a:r>
              <a:rPr lang="en-ZA" dirty="0"/>
              <a:t>POPIA issues when working from home</a:t>
            </a:r>
          </a:p>
        </p:txBody>
      </p:sp>
    </p:spTree>
    <p:extLst>
      <p:ext uri="{BB962C8B-B14F-4D97-AF65-F5344CB8AC3E}">
        <p14:creationId xmlns:p14="http://schemas.microsoft.com/office/powerpoint/2010/main" val="1865400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096A3-5F90-4C6A-826C-F25245300A11}"/>
              </a:ext>
            </a:extLst>
          </p:cNvPr>
          <p:cNvSpPr>
            <a:spLocks noGrp="1"/>
          </p:cNvSpPr>
          <p:nvPr>
            <p:ph type="title"/>
          </p:nvPr>
        </p:nvSpPr>
        <p:spPr/>
        <p:txBody>
          <a:bodyPr/>
          <a:lstStyle/>
          <a:p>
            <a:r>
              <a:rPr lang="en-US" sz="3200" dirty="0"/>
              <a:t>The roadmap</a:t>
            </a:r>
            <a:endParaRPr lang="en-ZA" sz="3200" dirty="0"/>
          </a:p>
        </p:txBody>
      </p:sp>
      <p:sp>
        <p:nvSpPr>
          <p:cNvPr id="5" name="Text Placeholder 4">
            <a:extLst>
              <a:ext uri="{FF2B5EF4-FFF2-40B4-BE49-F238E27FC236}">
                <a16:creationId xmlns:a16="http://schemas.microsoft.com/office/drawing/2014/main" id="{3309C06C-768A-45B0-8D3A-11E21B6D216C}"/>
              </a:ext>
            </a:extLst>
          </p:cNvPr>
          <p:cNvSpPr>
            <a:spLocks noGrp="1"/>
          </p:cNvSpPr>
          <p:nvPr>
            <p:ph type="body" sz="quarter" idx="10"/>
          </p:nvPr>
        </p:nvSpPr>
        <p:spPr>
          <a:xfrm>
            <a:off x="241150" y="1173439"/>
            <a:ext cx="9437688" cy="4364218"/>
          </a:xfrm>
        </p:spPr>
        <p:txBody>
          <a:bodyPr/>
          <a:lstStyle/>
          <a:p>
            <a:pPr>
              <a:spcBef>
                <a:spcPts val="0"/>
              </a:spcBef>
              <a:spcAft>
                <a:spcPts val="2400"/>
              </a:spcAft>
              <a:buClr>
                <a:schemeClr val="tx2"/>
              </a:buClr>
              <a:buFont typeface="Wingdings" panose="05000000000000000000" pitchFamily="2" charset="2"/>
              <a:buChar char="§"/>
            </a:pPr>
            <a:r>
              <a:rPr lang="en-US" dirty="0">
                <a:cs typeface="Calibri"/>
              </a:rPr>
              <a:t>Why POPIA?</a:t>
            </a:r>
          </a:p>
          <a:p>
            <a:pPr>
              <a:spcBef>
                <a:spcPts val="0"/>
              </a:spcBef>
              <a:spcAft>
                <a:spcPts val="2400"/>
              </a:spcAft>
              <a:buClr>
                <a:schemeClr val="tx2"/>
              </a:buClr>
              <a:buFont typeface="Wingdings" panose="05000000000000000000" pitchFamily="2" charset="2"/>
              <a:buChar char="§"/>
            </a:pPr>
            <a:r>
              <a:rPr lang="en-US" dirty="0">
                <a:cs typeface="Calibri"/>
              </a:rPr>
              <a:t>Who does this affect?</a:t>
            </a:r>
          </a:p>
          <a:p>
            <a:pPr lvl="1">
              <a:spcBef>
                <a:spcPts val="0"/>
              </a:spcBef>
              <a:spcAft>
                <a:spcPts val="2400"/>
              </a:spcAft>
              <a:buClr>
                <a:schemeClr val="tx2"/>
              </a:buClr>
              <a:buFont typeface="Wingdings" panose="05000000000000000000" pitchFamily="2" charset="2"/>
              <a:buChar char="§"/>
            </a:pPr>
            <a:r>
              <a:rPr lang="en-US" dirty="0">
                <a:cs typeface="Calibri"/>
              </a:rPr>
              <a:t>Impact on business</a:t>
            </a:r>
          </a:p>
          <a:p>
            <a:pPr lvl="1">
              <a:spcBef>
                <a:spcPts val="0"/>
              </a:spcBef>
              <a:spcAft>
                <a:spcPts val="2400"/>
              </a:spcAft>
              <a:buClr>
                <a:schemeClr val="tx2"/>
              </a:buClr>
              <a:buFont typeface="Wingdings" panose="05000000000000000000" pitchFamily="2" charset="2"/>
              <a:buChar char="§"/>
            </a:pPr>
            <a:r>
              <a:rPr lang="en-US" dirty="0">
                <a:cs typeface="Calibri"/>
              </a:rPr>
              <a:t>Impact on Employees</a:t>
            </a:r>
          </a:p>
          <a:p>
            <a:pPr>
              <a:spcBef>
                <a:spcPts val="0"/>
              </a:spcBef>
              <a:spcAft>
                <a:spcPts val="2400"/>
              </a:spcAft>
              <a:buClr>
                <a:schemeClr val="tx2"/>
              </a:buClr>
              <a:buFont typeface="Wingdings" panose="05000000000000000000" pitchFamily="2" charset="2"/>
              <a:buChar char="§"/>
            </a:pPr>
            <a:r>
              <a:rPr lang="en-US" dirty="0">
                <a:cs typeface="Calibri"/>
              </a:rPr>
              <a:t>The ideal setup</a:t>
            </a:r>
          </a:p>
          <a:p>
            <a:pPr>
              <a:spcBef>
                <a:spcPts val="0"/>
              </a:spcBef>
              <a:spcAft>
                <a:spcPts val="2400"/>
              </a:spcAft>
              <a:buClr>
                <a:schemeClr val="tx2"/>
              </a:buClr>
              <a:buFont typeface="Wingdings" panose="05000000000000000000" pitchFamily="2" charset="2"/>
              <a:buChar char="§"/>
            </a:pPr>
            <a:endParaRPr lang="en-US" dirty="0">
              <a:cs typeface="Calibri"/>
            </a:endParaRPr>
          </a:p>
          <a:p>
            <a:pPr>
              <a:spcBef>
                <a:spcPts val="0"/>
              </a:spcBef>
              <a:spcAft>
                <a:spcPts val="2400"/>
              </a:spcAft>
              <a:buClr>
                <a:schemeClr val="tx2"/>
              </a:buClr>
              <a:buFont typeface="Wingdings" panose="05000000000000000000" pitchFamily="2" charset="2"/>
              <a:buChar char="§"/>
            </a:pPr>
            <a:endParaRPr lang="en-US" dirty="0">
              <a:cs typeface="Calibri"/>
            </a:endParaRPr>
          </a:p>
        </p:txBody>
      </p:sp>
    </p:spTree>
    <p:extLst>
      <p:ext uri="{BB962C8B-B14F-4D97-AF65-F5344CB8AC3E}">
        <p14:creationId xmlns:p14="http://schemas.microsoft.com/office/powerpoint/2010/main" val="1353597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096A3-5F90-4C6A-826C-F25245300A11}"/>
              </a:ext>
            </a:extLst>
          </p:cNvPr>
          <p:cNvSpPr>
            <a:spLocks noGrp="1"/>
          </p:cNvSpPr>
          <p:nvPr>
            <p:ph type="title"/>
          </p:nvPr>
        </p:nvSpPr>
        <p:spPr/>
        <p:txBody>
          <a:bodyPr/>
          <a:lstStyle/>
          <a:p>
            <a:r>
              <a:rPr lang="en-US" sz="3200" dirty="0"/>
              <a:t>What is POPIA?</a:t>
            </a:r>
            <a:endParaRPr lang="en-ZA" sz="3200" dirty="0"/>
          </a:p>
        </p:txBody>
      </p:sp>
      <p:sp>
        <p:nvSpPr>
          <p:cNvPr id="5" name="Text Placeholder 4">
            <a:extLst>
              <a:ext uri="{FF2B5EF4-FFF2-40B4-BE49-F238E27FC236}">
                <a16:creationId xmlns:a16="http://schemas.microsoft.com/office/drawing/2014/main" id="{3309C06C-768A-45B0-8D3A-11E21B6D216C}"/>
              </a:ext>
            </a:extLst>
          </p:cNvPr>
          <p:cNvSpPr>
            <a:spLocks noGrp="1"/>
          </p:cNvSpPr>
          <p:nvPr>
            <p:ph type="body" sz="quarter" idx="10"/>
          </p:nvPr>
        </p:nvSpPr>
        <p:spPr>
          <a:xfrm>
            <a:off x="241150" y="1173439"/>
            <a:ext cx="9437688" cy="4364218"/>
          </a:xfrm>
        </p:spPr>
        <p:txBody>
          <a:bodyPr/>
          <a:lstStyle/>
          <a:p>
            <a:pPr>
              <a:spcBef>
                <a:spcPts val="0"/>
              </a:spcBef>
              <a:spcAft>
                <a:spcPts val="2400"/>
              </a:spcAft>
              <a:buClr>
                <a:schemeClr val="tx2"/>
              </a:buClr>
              <a:buFont typeface="Wingdings" panose="05000000000000000000" pitchFamily="2" charset="2"/>
              <a:buChar char="§"/>
            </a:pPr>
            <a:r>
              <a:rPr lang="en-US" dirty="0">
                <a:cs typeface="Calibri"/>
              </a:rPr>
              <a:t>Protection of personal information ACT</a:t>
            </a:r>
          </a:p>
          <a:p>
            <a:pPr>
              <a:spcBef>
                <a:spcPts val="0"/>
              </a:spcBef>
              <a:spcAft>
                <a:spcPts val="2400"/>
              </a:spcAft>
              <a:buClr>
                <a:schemeClr val="tx2"/>
              </a:buClr>
              <a:buFont typeface="Wingdings" panose="05000000000000000000" pitchFamily="2" charset="2"/>
              <a:buChar char="§"/>
            </a:pPr>
            <a:r>
              <a:rPr lang="en-US" dirty="0">
                <a:cs typeface="Calibri"/>
              </a:rPr>
              <a:t>New ACT that exists to protect individuals from harm by protecting their personal information.</a:t>
            </a:r>
          </a:p>
          <a:p>
            <a:pPr>
              <a:spcBef>
                <a:spcPts val="0"/>
              </a:spcBef>
              <a:spcAft>
                <a:spcPts val="2400"/>
              </a:spcAft>
              <a:buClr>
                <a:schemeClr val="tx2"/>
              </a:buClr>
              <a:buFont typeface="Wingdings" panose="05000000000000000000" pitchFamily="2" charset="2"/>
              <a:buChar char="§"/>
            </a:pPr>
            <a:r>
              <a:rPr lang="en-US" dirty="0" err="1">
                <a:cs typeface="Calibri"/>
              </a:rPr>
              <a:t>Organisations</a:t>
            </a:r>
            <a:r>
              <a:rPr lang="en-US" dirty="0">
                <a:cs typeface="Calibri"/>
              </a:rPr>
              <a:t> in SA are the responsible parties, they are tasked at upholding specific conditions in order to protect personal information</a:t>
            </a:r>
          </a:p>
          <a:p>
            <a:pPr lvl="1">
              <a:spcBef>
                <a:spcPts val="0"/>
              </a:spcBef>
              <a:spcAft>
                <a:spcPts val="2400"/>
              </a:spcAft>
              <a:buClr>
                <a:schemeClr val="tx2"/>
              </a:buClr>
              <a:buFont typeface="Wingdings" panose="05000000000000000000" pitchFamily="2" charset="2"/>
              <a:buChar char="§"/>
            </a:pPr>
            <a:r>
              <a:rPr lang="en-US" dirty="0">
                <a:cs typeface="Calibri"/>
              </a:rPr>
              <a:t>If the </a:t>
            </a:r>
            <a:r>
              <a:rPr lang="en-US" dirty="0" err="1">
                <a:cs typeface="Calibri"/>
              </a:rPr>
              <a:t>organisation</a:t>
            </a:r>
            <a:r>
              <a:rPr lang="en-US" dirty="0">
                <a:cs typeface="Calibri"/>
              </a:rPr>
              <a:t> is located  in SA</a:t>
            </a:r>
          </a:p>
          <a:p>
            <a:pPr lvl="1">
              <a:spcBef>
                <a:spcPts val="0"/>
              </a:spcBef>
              <a:spcAft>
                <a:spcPts val="2400"/>
              </a:spcAft>
              <a:buClr>
                <a:schemeClr val="tx2"/>
              </a:buClr>
              <a:buFont typeface="Wingdings" panose="05000000000000000000" pitchFamily="2" charset="2"/>
              <a:buChar char="§"/>
            </a:pPr>
            <a:r>
              <a:rPr lang="en-US" dirty="0">
                <a:cs typeface="Calibri"/>
              </a:rPr>
              <a:t>If the </a:t>
            </a:r>
            <a:r>
              <a:rPr lang="en-US" dirty="0" err="1">
                <a:cs typeface="Calibri"/>
              </a:rPr>
              <a:t>organisation</a:t>
            </a:r>
            <a:r>
              <a:rPr lang="en-US" dirty="0">
                <a:cs typeface="Calibri"/>
              </a:rPr>
              <a:t> process personal information in SA</a:t>
            </a:r>
          </a:p>
        </p:txBody>
      </p:sp>
    </p:spTree>
    <p:extLst>
      <p:ext uri="{BB962C8B-B14F-4D97-AF65-F5344CB8AC3E}">
        <p14:creationId xmlns:p14="http://schemas.microsoft.com/office/powerpoint/2010/main" val="306484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DCCC8C-1C4C-4BA7-AD4A-882DDAD6914C}"/>
              </a:ext>
            </a:extLst>
          </p:cNvPr>
          <p:cNvSpPr>
            <a:spLocks noGrp="1"/>
          </p:cNvSpPr>
          <p:nvPr>
            <p:ph type="body" sz="quarter" idx="10"/>
          </p:nvPr>
        </p:nvSpPr>
        <p:spPr>
          <a:xfrm>
            <a:off x="241150" y="1147313"/>
            <a:ext cx="4552919" cy="4364218"/>
          </a:xfrm>
        </p:spPr>
        <p:txBody>
          <a:bodyPr/>
          <a:lstStyle/>
          <a:p>
            <a:pPr hangingPunct="1">
              <a:spcBef>
                <a:spcPts val="0"/>
              </a:spcBef>
              <a:spcAft>
                <a:spcPts val="1200"/>
              </a:spcAft>
              <a:buClr>
                <a:schemeClr val="tx2"/>
              </a:buClr>
              <a:buFont typeface="Wingdings" panose="05000000000000000000" pitchFamily="2" charset="2"/>
              <a:buChar char="§"/>
            </a:pPr>
            <a:r>
              <a:rPr lang="en-US" sz="1800" dirty="0"/>
              <a:t>The Universal Declaration of Human Rights in 1948 declared the right to privacy.</a:t>
            </a:r>
          </a:p>
          <a:p>
            <a:pPr hangingPunct="1">
              <a:spcBef>
                <a:spcPts val="0"/>
              </a:spcBef>
              <a:spcAft>
                <a:spcPts val="1200"/>
              </a:spcAft>
              <a:buClr>
                <a:schemeClr val="tx2"/>
              </a:buClr>
              <a:buFont typeface="Wingdings" panose="05000000000000000000" pitchFamily="2" charset="2"/>
              <a:buChar char="§"/>
            </a:pPr>
            <a:r>
              <a:rPr lang="en-US" sz="1800" dirty="0"/>
              <a:t>Personal data belongs to the individual.</a:t>
            </a:r>
          </a:p>
          <a:p>
            <a:pPr hangingPunct="1">
              <a:spcBef>
                <a:spcPts val="0"/>
              </a:spcBef>
              <a:spcAft>
                <a:spcPts val="1200"/>
              </a:spcAft>
              <a:buClr>
                <a:schemeClr val="tx2"/>
              </a:buClr>
              <a:buFont typeface="Wingdings" panose="05000000000000000000" pitchFamily="2" charset="2"/>
              <a:buChar char="§"/>
            </a:pPr>
            <a:r>
              <a:rPr lang="en-US" sz="1800" dirty="0"/>
              <a:t>Individuals must give consent for their personal information to be used by </a:t>
            </a:r>
            <a:r>
              <a:rPr lang="en-US" sz="1800" dirty="0" err="1"/>
              <a:t>organisations</a:t>
            </a:r>
            <a:r>
              <a:rPr lang="en-US" sz="1800" dirty="0"/>
              <a:t>.</a:t>
            </a:r>
          </a:p>
          <a:p>
            <a:pPr hangingPunct="1">
              <a:spcBef>
                <a:spcPts val="0"/>
              </a:spcBef>
              <a:spcAft>
                <a:spcPts val="1200"/>
              </a:spcAft>
              <a:buClr>
                <a:schemeClr val="tx2"/>
              </a:buClr>
              <a:buFont typeface="Wingdings" panose="05000000000000000000" pitchFamily="2" charset="2"/>
              <a:buChar char="§"/>
            </a:pPr>
            <a:r>
              <a:rPr lang="en-US" sz="1800" dirty="0" err="1"/>
              <a:t>Organisations</a:t>
            </a:r>
            <a:r>
              <a:rPr lang="en-US" sz="1800" dirty="0"/>
              <a:t> using personal information must respect it.</a:t>
            </a:r>
          </a:p>
          <a:p>
            <a:pPr hangingPunct="1">
              <a:spcBef>
                <a:spcPts val="0"/>
              </a:spcBef>
              <a:spcAft>
                <a:spcPts val="1200"/>
              </a:spcAft>
              <a:buClr>
                <a:schemeClr val="tx2"/>
              </a:buClr>
              <a:buFont typeface="Wingdings" panose="05000000000000000000" pitchFamily="2" charset="2"/>
              <a:buChar char="§"/>
            </a:pPr>
            <a:r>
              <a:rPr lang="en-US" sz="1800" dirty="0"/>
              <a:t>The information must be used purely for the purpose it was intended.</a:t>
            </a:r>
          </a:p>
          <a:p>
            <a:pPr hangingPunct="1">
              <a:spcBef>
                <a:spcPts val="0"/>
              </a:spcBef>
              <a:spcAft>
                <a:spcPts val="1200"/>
              </a:spcAft>
              <a:buClr>
                <a:schemeClr val="tx2"/>
              </a:buClr>
              <a:buFont typeface="Wingdings" panose="05000000000000000000" pitchFamily="2" charset="2"/>
              <a:buChar char="§"/>
            </a:pPr>
            <a:r>
              <a:rPr lang="en-US" sz="1800" dirty="0"/>
              <a:t>The information must be protected from the risk of theft and abuse.</a:t>
            </a:r>
          </a:p>
        </p:txBody>
      </p:sp>
      <p:sp>
        <p:nvSpPr>
          <p:cNvPr id="2" name="Title 1">
            <a:extLst>
              <a:ext uri="{FF2B5EF4-FFF2-40B4-BE49-F238E27FC236}">
                <a16:creationId xmlns:a16="http://schemas.microsoft.com/office/drawing/2014/main" id="{B32F9E14-A9A9-4797-BA40-8E6CD6129BB2}"/>
              </a:ext>
            </a:extLst>
          </p:cNvPr>
          <p:cNvSpPr>
            <a:spLocks noGrp="1"/>
          </p:cNvSpPr>
          <p:nvPr>
            <p:ph type="title"/>
          </p:nvPr>
        </p:nvSpPr>
        <p:spPr/>
        <p:txBody>
          <a:bodyPr/>
          <a:lstStyle/>
          <a:p>
            <a:r>
              <a:rPr lang="en-US" sz="2800" dirty="0"/>
              <a:t>Why does it exist?</a:t>
            </a:r>
            <a:endParaRPr lang="en-ZA" sz="2800" dirty="0"/>
          </a:p>
        </p:txBody>
      </p:sp>
      <p:pic>
        <p:nvPicPr>
          <p:cNvPr id="5" name="Picture 4">
            <a:extLst>
              <a:ext uri="{FF2B5EF4-FFF2-40B4-BE49-F238E27FC236}">
                <a16:creationId xmlns:a16="http://schemas.microsoft.com/office/drawing/2014/main" id="{CB5F5EB2-1858-4A2E-B3E3-778E6FFB50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32" r="-1" b="-2"/>
          <a:stretch/>
        </p:blipFill>
        <p:spPr>
          <a:xfrm>
            <a:off x="5111932" y="1266623"/>
            <a:ext cx="4407281" cy="4125599"/>
          </a:xfrm>
          <a:prstGeom prst="roundRect">
            <a:avLst>
              <a:gd name="adj" fmla="val 0"/>
            </a:avLst>
          </a:prstGeom>
          <a:ln>
            <a:solidFill>
              <a:schemeClr val="bg2">
                <a:lumMod val="90000"/>
              </a:schemeClr>
            </a:solidFill>
          </a:ln>
          <a:effectLst/>
        </p:spPr>
      </p:pic>
    </p:spTree>
    <p:extLst>
      <p:ext uri="{BB962C8B-B14F-4D97-AF65-F5344CB8AC3E}">
        <p14:creationId xmlns:p14="http://schemas.microsoft.com/office/powerpoint/2010/main" val="266448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096A3-5F90-4C6A-826C-F25245300A11}"/>
              </a:ext>
            </a:extLst>
          </p:cNvPr>
          <p:cNvSpPr>
            <a:spLocks noGrp="1"/>
          </p:cNvSpPr>
          <p:nvPr>
            <p:ph type="title"/>
          </p:nvPr>
        </p:nvSpPr>
        <p:spPr/>
        <p:txBody>
          <a:bodyPr/>
          <a:lstStyle/>
          <a:p>
            <a:r>
              <a:rPr lang="en-US" sz="3200" dirty="0"/>
              <a:t>The current environment</a:t>
            </a:r>
            <a:endParaRPr lang="en-ZA" sz="3200" dirty="0"/>
          </a:p>
        </p:txBody>
      </p:sp>
      <p:sp>
        <p:nvSpPr>
          <p:cNvPr id="5" name="Text Placeholder 4">
            <a:extLst>
              <a:ext uri="{FF2B5EF4-FFF2-40B4-BE49-F238E27FC236}">
                <a16:creationId xmlns:a16="http://schemas.microsoft.com/office/drawing/2014/main" id="{3309C06C-768A-45B0-8D3A-11E21B6D216C}"/>
              </a:ext>
            </a:extLst>
          </p:cNvPr>
          <p:cNvSpPr>
            <a:spLocks noGrp="1"/>
          </p:cNvSpPr>
          <p:nvPr>
            <p:ph type="body" sz="quarter" idx="10"/>
          </p:nvPr>
        </p:nvSpPr>
        <p:spPr>
          <a:xfrm>
            <a:off x="241150" y="1173439"/>
            <a:ext cx="9437688" cy="4364218"/>
          </a:xfrm>
        </p:spPr>
        <p:txBody>
          <a:bodyPr/>
          <a:lstStyle/>
          <a:p>
            <a:pPr>
              <a:spcBef>
                <a:spcPts val="0"/>
              </a:spcBef>
              <a:spcAft>
                <a:spcPts val="2400"/>
              </a:spcAft>
              <a:buClr>
                <a:schemeClr val="tx2"/>
              </a:buClr>
              <a:buFont typeface="Wingdings" panose="05000000000000000000" pitchFamily="2" charset="2"/>
              <a:buChar char="§"/>
            </a:pPr>
            <a:r>
              <a:rPr lang="en-US" b="1" dirty="0">
                <a:cs typeface="Calibri"/>
              </a:rPr>
              <a:t>Sep 2021 – SA Justice Department</a:t>
            </a:r>
            <a:br>
              <a:rPr lang="en-US" b="1" dirty="0">
                <a:cs typeface="Calibri"/>
              </a:rPr>
            </a:br>
            <a:r>
              <a:rPr lang="en-US" sz="2000" dirty="0">
                <a:cs typeface="Calibri"/>
              </a:rPr>
              <a:t>"</a:t>
            </a:r>
            <a:r>
              <a:rPr lang="en-US" sz="2000" dirty="0">
                <a:ea typeface="+mn-lt"/>
                <a:cs typeface="+mn-lt"/>
              </a:rPr>
              <a:t>As a result, all electronic services provided by the department are affected, including issuing of letters of authority, bail services, email, and the departmental website</a:t>
            </a:r>
            <a:r>
              <a:rPr lang="en-US" sz="2000" dirty="0">
                <a:cs typeface="Calibri"/>
              </a:rPr>
              <a:t>."</a:t>
            </a:r>
          </a:p>
          <a:p>
            <a:pPr>
              <a:spcBef>
                <a:spcPts val="0"/>
              </a:spcBef>
              <a:spcAft>
                <a:spcPts val="2400"/>
              </a:spcAft>
              <a:buClr>
                <a:schemeClr val="tx2"/>
              </a:buClr>
              <a:buFont typeface="Wingdings" panose="05000000000000000000" pitchFamily="2" charset="2"/>
              <a:buChar char="§"/>
            </a:pPr>
            <a:r>
              <a:rPr lang="en-US" b="1" dirty="0">
                <a:cs typeface="Calibri"/>
              </a:rPr>
              <a:t>July 2021 – SA Transnet</a:t>
            </a:r>
            <a:br>
              <a:rPr lang="en-US" dirty="0">
                <a:cs typeface="Calibri"/>
              </a:rPr>
            </a:br>
            <a:r>
              <a:rPr lang="en-US" dirty="0">
                <a:ea typeface="+mn-lt"/>
                <a:cs typeface="+mn-lt"/>
              </a:rPr>
              <a:t>“Gateway to Africa” closed for business.</a:t>
            </a:r>
            <a:endParaRPr lang="en-US" dirty="0">
              <a:cs typeface="Calibri"/>
            </a:endParaRPr>
          </a:p>
          <a:p>
            <a:pPr>
              <a:spcBef>
                <a:spcPts val="0"/>
              </a:spcBef>
              <a:spcAft>
                <a:spcPts val="2400"/>
              </a:spcAft>
              <a:buClr>
                <a:schemeClr val="tx2"/>
              </a:buClr>
              <a:buFont typeface="Wingdings" panose="05000000000000000000" pitchFamily="2" charset="2"/>
              <a:buChar char="§"/>
            </a:pPr>
            <a:r>
              <a:rPr lang="en-US" b="1" dirty="0">
                <a:cs typeface="Calibri"/>
              </a:rPr>
              <a:t>May 2021 – US Colonial Pipeline Co.</a:t>
            </a:r>
            <a:br>
              <a:rPr lang="en-US" dirty="0">
                <a:cs typeface="Calibri"/>
              </a:rPr>
            </a:br>
            <a:r>
              <a:rPr lang="en-US" dirty="0">
                <a:cs typeface="Calibri"/>
              </a:rPr>
              <a:t>$4.4 million ransom.</a:t>
            </a:r>
          </a:p>
          <a:p>
            <a:pPr>
              <a:spcBef>
                <a:spcPts val="0"/>
              </a:spcBef>
              <a:spcAft>
                <a:spcPts val="2400"/>
              </a:spcAft>
              <a:buClr>
                <a:schemeClr val="tx2"/>
              </a:buClr>
              <a:buFont typeface="Wingdings" panose="05000000000000000000" pitchFamily="2" charset="2"/>
              <a:buChar char="§"/>
            </a:pPr>
            <a:r>
              <a:rPr lang="en-US" b="1" dirty="0" err="1">
                <a:cs typeface="Calibri"/>
              </a:rPr>
              <a:t>Koeberg</a:t>
            </a:r>
            <a:r>
              <a:rPr lang="en-US" b="1" dirty="0">
                <a:cs typeface="Calibri"/>
              </a:rPr>
              <a:t> </a:t>
            </a:r>
            <a:br>
              <a:rPr lang="en-US" dirty="0">
                <a:cs typeface="Calibri"/>
              </a:rPr>
            </a:br>
            <a:r>
              <a:rPr lang="en-US" dirty="0">
                <a:cs typeface="Calibri"/>
              </a:rPr>
              <a:t>– When, not if.</a:t>
            </a:r>
          </a:p>
        </p:txBody>
      </p:sp>
    </p:spTree>
    <p:extLst>
      <p:ext uri="{BB962C8B-B14F-4D97-AF65-F5344CB8AC3E}">
        <p14:creationId xmlns:p14="http://schemas.microsoft.com/office/powerpoint/2010/main" val="139248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DCCC8C-1C4C-4BA7-AD4A-882DDAD6914C}"/>
              </a:ext>
            </a:extLst>
          </p:cNvPr>
          <p:cNvSpPr>
            <a:spLocks noGrp="1"/>
          </p:cNvSpPr>
          <p:nvPr>
            <p:ph type="body" sz="quarter" idx="10"/>
          </p:nvPr>
        </p:nvSpPr>
        <p:spPr>
          <a:xfrm>
            <a:off x="1554101" y="468281"/>
            <a:ext cx="8084977" cy="738664"/>
          </a:xfrm>
        </p:spPr>
        <p:txBody>
          <a:bodyPr anchor="ctr">
            <a:noAutofit/>
          </a:bodyPr>
          <a:lstStyle/>
          <a:p>
            <a:pPr marL="0" indent="0" hangingPunct="1">
              <a:spcBef>
                <a:spcPts val="0"/>
              </a:spcBef>
              <a:spcAft>
                <a:spcPts val="3000"/>
              </a:spcAft>
              <a:buClr>
                <a:schemeClr val="tx2"/>
              </a:buClr>
              <a:buNone/>
            </a:pPr>
            <a:r>
              <a:rPr lang="en-US" sz="2100" b="1" dirty="0"/>
              <a:t>Compliance risk</a:t>
            </a:r>
            <a:br>
              <a:rPr lang="en-US" sz="2100" b="1" dirty="0"/>
            </a:br>
            <a:r>
              <a:rPr lang="en-US" sz="2100" dirty="0"/>
              <a:t>Policies, processes &amp; training!</a:t>
            </a:r>
          </a:p>
        </p:txBody>
      </p:sp>
      <p:grpSp>
        <p:nvGrpSpPr>
          <p:cNvPr id="23" name="Group 22">
            <a:extLst>
              <a:ext uri="{FF2B5EF4-FFF2-40B4-BE49-F238E27FC236}">
                <a16:creationId xmlns:a16="http://schemas.microsoft.com/office/drawing/2014/main" id="{A8017DB3-5476-487B-8C77-79A4C4807DF7}"/>
              </a:ext>
            </a:extLst>
          </p:cNvPr>
          <p:cNvGrpSpPr/>
          <p:nvPr/>
        </p:nvGrpSpPr>
        <p:grpSpPr>
          <a:xfrm>
            <a:off x="366679" y="362996"/>
            <a:ext cx="949235" cy="949235"/>
            <a:chOff x="312972" y="724497"/>
            <a:chExt cx="949235" cy="949235"/>
          </a:xfrm>
        </p:grpSpPr>
        <p:sp>
          <p:nvSpPr>
            <p:cNvPr id="18" name="Oval 17">
              <a:extLst>
                <a:ext uri="{FF2B5EF4-FFF2-40B4-BE49-F238E27FC236}">
                  <a16:creationId xmlns:a16="http://schemas.microsoft.com/office/drawing/2014/main" id="{B9CBF9F7-2E12-4B70-9D06-7D105C80A909}"/>
                </a:ext>
              </a:extLst>
            </p:cNvPr>
            <p:cNvSpPr/>
            <p:nvPr/>
          </p:nvSpPr>
          <p:spPr>
            <a:xfrm>
              <a:off x="312972" y="724497"/>
              <a:ext cx="949235" cy="94923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6" name="Freeform: Shape 15">
              <a:extLst>
                <a:ext uri="{FF2B5EF4-FFF2-40B4-BE49-F238E27FC236}">
                  <a16:creationId xmlns:a16="http://schemas.microsoft.com/office/drawing/2014/main" id="{B1B8D7F2-5B19-4D5C-B68C-18E2CAB63BEE}"/>
                </a:ext>
              </a:extLst>
            </p:cNvPr>
            <p:cNvSpPr/>
            <p:nvPr/>
          </p:nvSpPr>
          <p:spPr>
            <a:xfrm>
              <a:off x="625944" y="966169"/>
              <a:ext cx="323290" cy="431054"/>
            </a:xfrm>
            <a:custGeom>
              <a:avLst/>
              <a:gdLst>
                <a:gd name="connsiteX0" fmla="*/ 355502 w 408058"/>
                <a:gd name="connsiteY0" fmla="*/ 73044 h 544078"/>
                <a:gd name="connsiteX1" fmla="*/ 270490 w 408058"/>
                <a:gd name="connsiteY1" fmla="*/ 73044 h 544078"/>
                <a:gd name="connsiteX2" fmla="*/ 202480 w 408058"/>
                <a:gd name="connsiteY2" fmla="*/ 5034 h 544078"/>
                <a:gd name="connsiteX3" fmla="*/ 134470 w 408058"/>
                <a:gd name="connsiteY3" fmla="*/ 73044 h 544078"/>
                <a:gd name="connsiteX4" fmla="*/ 49458 w 408058"/>
                <a:gd name="connsiteY4" fmla="*/ 73044 h 544078"/>
                <a:gd name="connsiteX5" fmla="*/ -1549 w 408058"/>
                <a:gd name="connsiteY5" fmla="*/ 124051 h 544078"/>
                <a:gd name="connsiteX6" fmla="*/ -1549 w 408058"/>
                <a:gd name="connsiteY6" fmla="*/ 498105 h 544078"/>
                <a:gd name="connsiteX7" fmla="*/ 49458 w 408058"/>
                <a:gd name="connsiteY7" fmla="*/ 549112 h 544078"/>
                <a:gd name="connsiteX8" fmla="*/ 355502 w 408058"/>
                <a:gd name="connsiteY8" fmla="*/ 549112 h 544078"/>
                <a:gd name="connsiteX9" fmla="*/ 406509 w 408058"/>
                <a:gd name="connsiteY9" fmla="*/ 498105 h 544078"/>
                <a:gd name="connsiteX10" fmla="*/ 406509 w 408058"/>
                <a:gd name="connsiteY10" fmla="*/ 124051 h 544078"/>
                <a:gd name="connsiteX11" fmla="*/ 355502 w 408058"/>
                <a:gd name="connsiteY11" fmla="*/ 73044 h 544078"/>
                <a:gd name="connsiteX12" fmla="*/ 100465 w 408058"/>
                <a:gd name="connsiteY12" fmla="*/ 455599 h 544078"/>
                <a:gd name="connsiteX13" fmla="*/ 74962 w 408058"/>
                <a:gd name="connsiteY13" fmla="*/ 430222 h 544078"/>
                <a:gd name="connsiteX14" fmla="*/ 74962 w 408058"/>
                <a:gd name="connsiteY14" fmla="*/ 430095 h 544078"/>
                <a:gd name="connsiteX15" fmla="*/ 100338 w 408058"/>
                <a:gd name="connsiteY15" fmla="*/ 404591 h 544078"/>
                <a:gd name="connsiteX16" fmla="*/ 100465 w 408058"/>
                <a:gd name="connsiteY16" fmla="*/ 404591 h 544078"/>
                <a:gd name="connsiteX17" fmla="*/ 125969 w 408058"/>
                <a:gd name="connsiteY17" fmla="*/ 429967 h 544078"/>
                <a:gd name="connsiteX18" fmla="*/ 125969 w 408058"/>
                <a:gd name="connsiteY18" fmla="*/ 430095 h 544078"/>
                <a:gd name="connsiteX19" fmla="*/ 100593 w 408058"/>
                <a:gd name="connsiteY19" fmla="*/ 455599 h 544078"/>
                <a:gd name="connsiteX20" fmla="*/ 100465 w 408058"/>
                <a:gd name="connsiteY20" fmla="*/ 455599 h 544078"/>
                <a:gd name="connsiteX21" fmla="*/ 100465 w 408058"/>
                <a:gd name="connsiteY21" fmla="*/ 353584 h 544078"/>
                <a:gd name="connsiteX22" fmla="*/ 74962 w 408058"/>
                <a:gd name="connsiteY22" fmla="*/ 328208 h 544078"/>
                <a:gd name="connsiteX23" fmla="*/ 74962 w 408058"/>
                <a:gd name="connsiteY23" fmla="*/ 328080 h 544078"/>
                <a:gd name="connsiteX24" fmla="*/ 100338 w 408058"/>
                <a:gd name="connsiteY24" fmla="*/ 302577 h 544078"/>
                <a:gd name="connsiteX25" fmla="*/ 100465 w 408058"/>
                <a:gd name="connsiteY25" fmla="*/ 302577 h 544078"/>
                <a:gd name="connsiteX26" fmla="*/ 125969 w 408058"/>
                <a:gd name="connsiteY26" fmla="*/ 327953 h 544078"/>
                <a:gd name="connsiteX27" fmla="*/ 125969 w 408058"/>
                <a:gd name="connsiteY27" fmla="*/ 328080 h 544078"/>
                <a:gd name="connsiteX28" fmla="*/ 100593 w 408058"/>
                <a:gd name="connsiteY28" fmla="*/ 353584 h 544078"/>
                <a:gd name="connsiteX29" fmla="*/ 100465 w 408058"/>
                <a:gd name="connsiteY29" fmla="*/ 353584 h 544078"/>
                <a:gd name="connsiteX30" fmla="*/ 100465 w 408058"/>
                <a:gd name="connsiteY30" fmla="*/ 251569 h 544078"/>
                <a:gd name="connsiteX31" fmla="*/ 74962 w 408058"/>
                <a:gd name="connsiteY31" fmla="*/ 226193 h 544078"/>
                <a:gd name="connsiteX32" fmla="*/ 74962 w 408058"/>
                <a:gd name="connsiteY32" fmla="*/ 226066 h 544078"/>
                <a:gd name="connsiteX33" fmla="*/ 100338 w 408058"/>
                <a:gd name="connsiteY33" fmla="*/ 200562 h 544078"/>
                <a:gd name="connsiteX34" fmla="*/ 100465 w 408058"/>
                <a:gd name="connsiteY34" fmla="*/ 200562 h 544078"/>
                <a:gd name="connsiteX35" fmla="*/ 125969 w 408058"/>
                <a:gd name="connsiteY35" fmla="*/ 225938 h 544078"/>
                <a:gd name="connsiteX36" fmla="*/ 125969 w 408058"/>
                <a:gd name="connsiteY36" fmla="*/ 226066 h 544078"/>
                <a:gd name="connsiteX37" fmla="*/ 100593 w 408058"/>
                <a:gd name="connsiteY37" fmla="*/ 251569 h 544078"/>
                <a:gd name="connsiteX38" fmla="*/ 100465 w 408058"/>
                <a:gd name="connsiteY38" fmla="*/ 251569 h 544078"/>
                <a:gd name="connsiteX39" fmla="*/ 202480 w 408058"/>
                <a:gd name="connsiteY39" fmla="*/ 47540 h 544078"/>
                <a:gd name="connsiteX40" fmla="*/ 227984 w 408058"/>
                <a:gd name="connsiteY40" fmla="*/ 72916 h 544078"/>
                <a:gd name="connsiteX41" fmla="*/ 227984 w 408058"/>
                <a:gd name="connsiteY41" fmla="*/ 73044 h 544078"/>
                <a:gd name="connsiteX42" fmla="*/ 202608 w 408058"/>
                <a:gd name="connsiteY42" fmla="*/ 98547 h 544078"/>
                <a:gd name="connsiteX43" fmla="*/ 202480 w 408058"/>
                <a:gd name="connsiteY43" fmla="*/ 98547 h 544078"/>
                <a:gd name="connsiteX44" fmla="*/ 176976 w 408058"/>
                <a:gd name="connsiteY44" fmla="*/ 73171 h 544078"/>
                <a:gd name="connsiteX45" fmla="*/ 176976 w 408058"/>
                <a:gd name="connsiteY45" fmla="*/ 73044 h 544078"/>
                <a:gd name="connsiteX46" fmla="*/ 202353 w 408058"/>
                <a:gd name="connsiteY46" fmla="*/ 47540 h 544078"/>
                <a:gd name="connsiteX47" fmla="*/ 202480 w 408058"/>
                <a:gd name="connsiteY47" fmla="*/ 47540 h 544078"/>
                <a:gd name="connsiteX48" fmla="*/ 338500 w 408058"/>
                <a:gd name="connsiteY48" fmla="*/ 438596 h 544078"/>
                <a:gd name="connsiteX49" fmla="*/ 329998 w 408058"/>
                <a:gd name="connsiteY49" fmla="*/ 447098 h 544078"/>
                <a:gd name="connsiteX50" fmla="*/ 176976 w 408058"/>
                <a:gd name="connsiteY50" fmla="*/ 447098 h 544078"/>
                <a:gd name="connsiteX51" fmla="*/ 168475 w 408058"/>
                <a:gd name="connsiteY51" fmla="*/ 438596 h 544078"/>
                <a:gd name="connsiteX52" fmla="*/ 168475 w 408058"/>
                <a:gd name="connsiteY52" fmla="*/ 421594 h 544078"/>
                <a:gd name="connsiteX53" fmla="*/ 176976 w 408058"/>
                <a:gd name="connsiteY53" fmla="*/ 413093 h 544078"/>
                <a:gd name="connsiteX54" fmla="*/ 329998 w 408058"/>
                <a:gd name="connsiteY54" fmla="*/ 413093 h 544078"/>
                <a:gd name="connsiteX55" fmla="*/ 338500 w 408058"/>
                <a:gd name="connsiteY55" fmla="*/ 421594 h 544078"/>
                <a:gd name="connsiteX56" fmla="*/ 338500 w 408058"/>
                <a:gd name="connsiteY56" fmla="*/ 336582 h 544078"/>
                <a:gd name="connsiteX57" fmla="*/ 329998 w 408058"/>
                <a:gd name="connsiteY57" fmla="*/ 345083 h 544078"/>
                <a:gd name="connsiteX58" fmla="*/ 176976 w 408058"/>
                <a:gd name="connsiteY58" fmla="*/ 345083 h 544078"/>
                <a:gd name="connsiteX59" fmla="*/ 168475 w 408058"/>
                <a:gd name="connsiteY59" fmla="*/ 336582 h 544078"/>
                <a:gd name="connsiteX60" fmla="*/ 168475 w 408058"/>
                <a:gd name="connsiteY60" fmla="*/ 319579 h 544078"/>
                <a:gd name="connsiteX61" fmla="*/ 176976 w 408058"/>
                <a:gd name="connsiteY61" fmla="*/ 311078 h 544078"/>
                <a:gd name="connsiteX62" fmla="*/ 329998 w 408058"/>
                <a:gd name="connsiteY62" fmla="*/ 311078 h 544078"/>
                <a:gd name="connsiteX63" fmla="*/ 338500 w 408058"/>
                <a:gd name="connsiteY63" fmla="*/ 319579 h 544078"/>
                <a:gd name="connsiteX64" fmla="*/ 338500 w 408058"/>
                <a:gd name="connsiteY64" fmla="*/ 234567 h 544078"/>
                <a:gd name="connsiteX65" fmla="*/ 329998 w 408058"/>
                <a:gd name="connsiteY65" fmla="*/ 243068 h 544078"/>
                <a:gd name="connsiteX66" fmla="*/ 176976 w 408058"/>
                <a:gd name="connsiteY66" fmla="*/ 243068 h 544078"/>
                <a:gd name="connsiteX67" fmla="*/ 168475 w 408058"/>
                <a:gd name="connsiteY67" fmla="*/ 234567 h 544078"/>
                <a:gd name="connsiteX68" fmla="*/ 168475 w 408058"/>
                <a:gd name="connsiteY68" fmla="*/ 217564 h 544078"/>
                <a:gd name="connsiteX69" fmla="*/ 176976 w 408058"/>
                <a:gd name="connsiteY69" fmla="*/ 209063 h 544078"/>
                <a:gd name="connsiteX70" fmla="*/ 329998 w 408058"/>
                <a:gd name="connsiteY70" fmla="*/ 209063 h 544078"/>
                <a:gd name="connsiteX71" fmla="*/ 338500 w 408058"/>
                <a:gd name="connsiteY71" fmla="*/ 217564 h 5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08058" h="544078">
                  <a:moveTo>
                    <a:pt x="355502" y="73044"/>
                  </a:moveTo>
                  <a:lnTo>
                    <a:pt x="270490" y="73044"/>
                  </a:lnTo>
                  <a:cubicBezTo>
                    <a:pt x="270458" y="35500"/>
                    <a:pt x="240024" y="5065"/>
                    <a:pt x="202480" y="5034"/>
                  </a:cubicBezTo>
                  <a:cubicBezTo>
                    <a:pt x="164936" y="5065"/>
                    <a:pt x="134502" y="35500"/>
                    <a:pt x="134470" y="73044"/>
                  </a:cubicBezTo>
                  <a:lnTo>
                    <a:pt x="49458" y="73044"/>
                  </a:lnTo>
                  <a:cubicBezTo>
                    <a:pt x="21287" y="73044"/>
                    <a:pt x="-1549" y="95880"/>
                    <a:pt x="-1549" y="124051"/>
                  </a:cubicBezTo>
                  <a:lnTo>
                    <a:pt x="-1549" y="498105"/>
                  </a:lnTo>
                  <a:cubicBezTo>
                    <a:pt x="-1549" y="526276"/>
                    <a:pt x="21287" y="549112"/>
                    <a:pt x="49458" y="549112"/>
                  </a:cubicBezTo>
                  <a:lnTo>
                    <a:pt x="355502" y="549112"/>
                  </a:lnTo>
                  <a:cubicBezTo>
                    <a:pt x="383673" y="549112"/>
                    <a:pt x="406509" y="526276"/>
                    <a:pt x="406509" y="498105"/>
                  </a:cubicBezTo>
                  <a:lnTo>
                    <a:pt x="406509" y="124051"/>
                  </a:lnTo>
                  <a:cubicBezTo>
                    <a:pt x="406509" y="95880"/>
                    <a:pt x="383673" y="73044"/>
                    <a:pt x="355502" y="73044"/>
                  </a:cubicBezTo>
                  <a:close/>
                  <a:moveTo>
                    <a:pt x="100465" y="455599"/>
                  </a:moveTo>
                  <a:cubicBezTo>
                    <a:pt x="86417" y="455630"/>
                    <a:pt x="74994" y="444271"/>
                    <a:pt x="74962" y="430222"/>
                  </a:cubicBezTo>
                  <a:cubicBezTo>
                    <a:pt x="74962" y="430180"/>
                    <a:pt x="74962" y="430137"/>
                    <a:pt x="74962" y="430095"/>
                  </a:cubicBezTo>
                  <a:cubicBezTo>
                    <a:pt x="74930" y="416047"/>
                    <a:pt x="86290" y="404623"/>
                    <a:pt x="100338" y="404591"/>
                  </a:cubicBezTo>
                  <a:cubicBezTo>
                    <a:pt x="100380" y="404591"/>
                    <a:pt x="100423" y="404591"/>
                    <a:pt x="100465" y="404591"/>
                  </a:cubicBezTo>
                  <a:cubicBezTo>
                    <a:pt x="114514" y="404559"/>
                    <a:pt x="125937" y="415919"/>
                    <a:pt x="125969" y="429967"/>
                  </a:cubicBezTo>
                  <a:cubicBezTo>
                    <a:pt x="125969" y="430010"/>
                    <a:pt x="125969" y="430053"/>
                    <a:pt x="125969" y="430095"/>
                  </a:cubicBezTo>
                  <a:cubicBezTo>
                    <a:pt x="126001" y="444143"/>
                    <a:pt x="114641" y="455567"/>
                    <a:pt x="100593" y="455599"/>
                  </a:cubicBezTo>
                  <a:cubicBezTo>
                    <a:pt x="100550" y="455599"/>
                    <a:pt x="100508" y="455599"/>
                    <a:pt x="100465" y="455599"/>
                  </a:cubicBezTo>
                  <a:close/>
                  <a:moveTo>
                    <a:pt x="100465" y="353584"/>
                  </a:moveTo>
                  <a:cubicBezTo>
                    <a:pt x="86417" y="353616"/>
                    <a:pt x="74994" y="342256"/>
                    <a:pt x="74962" y="328208"/>
                  </a:cubicBezTo>
                  <a:cubicBezTo>
                    <a:pt x="74962" y="328165"/>
                    <a:pt x="74962" y="328122"/>
                    <a:pt x="74962" y="328080"/>
                  </a:cubicBezTo>
                  <a:cubicBezTo>
                    <a:pt x="74930" y="314032"/>
                    <a:pt x="86290" y="302608"/>
                    <a:pt x="100338" y="302577"/>
                  </a:cubicBezTo>
                  <a:cubicBezTo>
                    <a:pt x="100380" y="302577"/>
                    <a:pt x="100423" y="302577"/>
                    <a:pt x="100465" y="302577"/>
                  </a:cubicBezTo>
                  <a:cubicBezTo>
                    <a:pt x="114514" y="302545"/>
                    <a:pt x="125937" y="313904"/>
                    <a:pt x="125969" y="327953"/>
                  </a:cubicBezTo>
                  <a:cubicBezTo>
                    <a:pt x="125969" y="327995"/>
                    <a:pt x="125969" y="328038"/>
                    <a:pt x="125969" y="328080"/>
                  </a:cubicBezTo>
                  <a:cubicBezTo>
                    <a:pt x="126001" y="342128"/>
                    <a:pt x="114641" y="353552"/>
                    <a:pt x="100593" y="353584"/>
                  </a:cubicBezTo>
                  <a:cubicBezTo>
                    <a:pt x="100550" y="353584"/>
                    <a:pt x="100508" y="353584"/>
                    <a:pt x="100465" y="353584"/>
                  </a:cubicBezTo>
                  <a:close/>
                  <a:moveTo>
                    <a:pt x="100465" y="251569"/>
                  </a:moveTo>
                  <a:cubicBezTo>
                    <a:pt x="86417" y="251601"/>
                    <a:pt x="74994" y="240241"/>
                    <a:pt x="74962" y="226193"/>
                  </a:cubicBezTo>
                  <a:cubicBezTo>
                    <a:pt x="74962" y="226150"/>
                    <a:pt x="74962" y="226108"/>
                    <a:pt x="74962" y="226066"/>
                  </a:cubicBezTo>
                  <a:cubicBezTo>
                    <a:pt x="74930" y="212017"/>
                    <a:pt x="86290" y="200594"/>
                    <a:pt x="100338" y="200562"/>
                  </a:cubicBezTo>
                  <a:cubicBezTo>
                    <a:pt x="100380" y="200562"/>
                    <a:pt x="100423" y="200562"/>
                    <a:pt x="100465" y="200562"/>
                  </a:cubicBezTo>
                  <a:cubicBezTo>
                    <a:pt x="114514" y="200530"/>
                    <a:pt x="125937" y="211890"/>
                    <a:pt x="125969" y="225938"/>
                  </a:cubicBezTo>
                  <a:cubicBezTo>
                    <a:pt x="125969" y="225981"/>
                    <a:pt x="125969" y="226023"/>
                    <a:pt x="125969" y="226066"/>
                  </a:cubicBezTo>
                  <a:cubicBezTo>
                    <a:pt x="126001" y="240114"/>
                    <a:pt x="114641" y="251537"/>
                    <a:pt x="100593" y="251569"/>
                  </a:cubicBezTo>
                  <a:cubicBezTo>
                    <a:pt x="100550" y="251569"/>
                    <a:pt x="100508" y="251569"/>
                    <a:pt x="100465" y="251569"/>
                  </a:cubicBezTo>
                  <a:close/>
                  <a:moveTo>
                    <a:pt x="202480" y="47540"/>
                  </a:moveTo>
                  <a:cubicBezTo>
                    <a:pt x="216529" y="47508"/>
                    <a:pt x="227952" y="58867"/>
                    <a:pt x="227984" y="72916"/>
                  </a:cubicBezTo>
                  <a:cubicBezTo>
                    <a:pt x="227984" y="72958"/>
                    <a:pt x="227984" y="73001"/>
                    <a:pt x="227984" y="73044"/>
                  </a:cubicBezTo>
                  <a:cubicBezTo>
                    <a:pt x="228016" y="87092"/>
                    <a:pt x="216656" y="98515"/>
                    <a:pt x="202608" y="98547"/>
                  </a:cubicBezTo>
                  <a:cubicBezTo>
                    <a:pt x="202565" y="98547"/>
                    <a:pt x="202523" y="98547"/>
                    <a:pt x="202480" y="98547"/>
                  </a:cubicBezTo>
                  <a:cubicBezTo>
                    <a:pt x="188432" y="98579"/>
                    <a:pt x="177009" y="87219"/>
                    <a:pt x="176976" y="73171"/>
                  </a:cubicBezTo>
                  <a:cubicBezTo>
                    <a:pt x="176976" y="73128"/>
                    <a:pt x="176976" y="73086"/>
                    <a:pt x="176976" y="73044"/>
                  </a:cubicBezTo>
                  <a:cubicBezTo>
                    <a:pt x="176945" y="58995"/>
                    <a:pt x="188304" y="47572"/>
                    <a:pt x="202353" y="47540"/>
                  </a:cubicBezTo>
                  <a:cubicBezTo>
                    <a:pt x="202395" y="47540"/>
                    <a:pt x="202437" y="47540"/>
                    <a:pt x="202480" y="47540"/>
                  </a:cubicBezTo>
                  <a:close/>
                  <a:moveTo>
                    <a:pt x="338500" y="438596"/>
                  </a:moveTo>
                  <a:cubicBezTo>
                    <a:pt x="338500" y="443293"/>
                    <a:pt x="334695" y="447098"/>
                    <a:pt x="329998" y="447098"/>
                  </a:cubicBezTo>
                  <a:lnTo>
                    <a:pt x="176976" y="447098"/>
                  </a:lnTo>
                  <a:cubicBezTo>
                    <a:pt x="172280" y="447098"/>
                    <a:pt x="168475" y="443293"/>
                    <a:pt x="168475" y="438596"/>
                  </a:cubicBezTo>
                  <a:lnTo>
                    <a:pt x="168475" y="421594"/>
                  </a:lnTo>
                  <a:cubicBezTo>
                    <a:pt x="168475" y="416897"/>
                    <a:pt x="172280" y="413093"/>
                    <a:pt x="176976" y="413093"/>
                  </a:cubicBezTo>
                  <a:lnTo>
                    <a:pt x="329998" y="413093"/>
                  </a:lnTo>
                  <a:cubicBezTo>
                    <a:pt x="334695" y="413093"/>
                    <a:pt x="338500" y="416897"/>
                    <a:pt x="338500" y="421594"/>
                  </a:cubicBezTo>
                  <a:close/>
                  <a:moveTo>
                    <a:pt x="338500" y="336582"/>
                  </a:moveTo>
                  <a:cubicBezTo>
                    <a:pt x="338500" y="341278"/>
                    <a:pt x="334695" y="345083"/>
                    <a:pt x="329998" y="345083"/>
                  </a:cubicBezTo>
                  <a:lnTo>
                    <a:pt x="176976" y="345083"/>
                  </a:lnTo>
                  <a:cubicBezTo>
                    <a:pt x="172280" y="345083"/>
                    <a:pt x="168475" y="341278"/>
                    <a:pt x="168475" y="336582"/>
                  </a:cubicBezTo>
                  <a:lnTo>
                    <a:pt x="168475" y="319579"/>
                  </a:lnTo>
                  <a:cubicBezTo>
                    <a:pt x="168475" y="314882"/>
                    <a:pt x="172280" y="311078"/>
                    <a:pt x="176976" y="311078"/>
                  </a:cubicBezTo>
                  <a:lnTo>
                    <a:pt x="329998" y="311078"/>
                  </a:lnTo>
                  <a:cubicBezTo>
                    <a:pt x="334695" y="311078"/>
                    <a:pt x="338500" y="314882"/>
                    <a:pt x="338500" y="319579"/>
                  </a:cubicBezTo>
                  <a:close/>
                  <a:moveTo>
                    <a:pt x="338500" y="234567"/>
                  </a:moveTo>
                  <a:cubicBezTo>
                    <a:pt x="338500" y="239264"/>
                    <a:pt x="334695" y="243068"/>
                    <a:pt x="329998" y="243068"/>
                  </a:cubicBezTo>
                  <a:lnTo>
                    <a:pt x="176976" y="243068"/>
                  </a:lnTo>
                  <a:cubicBezTo>
                    <a:pt x="172280" y="243068"/>
                    <a:pt x="168475" y="239264"/>
                    <a:pt x="168475" y="234567"/>
                  </a:cubicBezTo>
                  <a:lnTo>
                    <a:pt x="168475" y="217564"/>
                  </a:lnTo>
                  <a:cubicBezTo>
                    <a:pt x="168475" y="212867"/>
                    <a:pt x="172280" y="209063"/>
                    <a:pt x="176976" y="209063"/>
                  </a:cubicBezTo>
                  <a:lnTo>
                    <a:pt x="329998" y="209063"/>
                  </a:lnTo>
                  <a:cubicBezTo>
                    <a:pt x="334695" y="209063"/>
                    <a:pt x="338500" y="212867"/>
                    <a:pt x="338500" y="217564"/>
                  </a:cubicBezTo>
                  <a:close/>
                </a:path>
              </a:pathLst>
            </a:custGeom>
            <a:solidFill>
              <a:schemeClr val="bg1"/>
            </a:solidFill>
            <a:ln w="1063" cap="flat">
              <a:noFill/>
              <a:prstDash val="solid"/>
              <a:miter/>
            </a:ln>
          </p:spPr>
          <p:txBody>
            <a:bodyPr rtlCol="0" anchor="ctr"/>
            <a:lstStyle/>
            <a:p>
              <a:endParaRPr lang="en-ZA"/>
            </a:p>
          </p:txBody>
        </p:sp>
      </p:grpSp>
      <p:grpSp>
        <p:nvGrpSpPr>
          <p:cNvPr id="32" name="Group 31">
            <a:extLst>
              <a:ext uri="{FF2B5EF4-FFF2-40B4-BE49-F238E27FC236}">
                <a16:creationId xmlns:a16="http://schemas.microsoft.com/office/drawing/2014/main" id="{68A6EEC2-2AFC-45F6-A20A-8364C55D7EA2}"/>
              </a:ext>
            </a:extLst>
          </p:cNvPr>
          <p:cNvGrpSpPr/>
          <p:nvPr/>
        </p:nvGrpSpPr>
        <p:grpSpPr>
          <a:xfrm>
            <a:off x="366679" y="1425871"/>
            <a:ext cx="9272399" cy="949235"/>
            <a:chOff x="366679" y="1460040"/>
            <a:chExt cx="9272399" cy="949235"/>
          </a:xfrm>
        </p:grpSpPr>
        <p:grpSp>
          <p:nvGrpSpPr>
            <p:cNvPr id="24" name="Group 23">
              <a:extLst>
                <a:ext uri="{FF2B5EF4-FFF2-40B4-BE49-F238E27FC236}">
                  <a16:creationId xmlns:a16="http://schemas.microsoft.com/office/drawing/2014/main" id="{221FE614-BF0F-4D76-AE0C-03FC53A55900}"/>
                </a:ext>
              </a:extLst>
            </p:cNvPr>
            <p:cNvGrpSpPr/>
            <p:nvPr/>
          </p:nvGrpSpPr>
          <p:grpSpPr>
            <a:xfrm>
              <a:off x="366679" y="1460040"/>
              <a:ext cx="949235" cy="949235"/>
              <a:chOff x="312972" y="1561691"/>
              <a:chExt cx="949235" cy="949235"/>
            </a:xfrm>
          </p:grpSpPr>
          <p:sp>
            <p:nvSpPr>
              <p:cNvPr id="19" name="Oval 18">
                <a:extLst>
                  <a:ext uri="{FF2B5EF4-FFF2-40B4-BE49-F238E27FC236}">
                    <a16:creationId xmlns:a16="http://schemas.microsoft.com/office/drawing/2014/main" id="{8FA4FD17-0952-4EEE-B20A-9D83011FA9B6}"/>
                  </a:ext>
                </a:extLst>
              </p:cNvPr>
              <p:cNvSpPr/>
              <p:nvPr/>
            </p:nvSpPr>
            <p:spPr>
              <a:xfrm>
                <a:off x="312972" y="1561691"/>
                <a:ext cx="949235" cy="94923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7" name="Freeform: Shape 16">
                <a:extLst>
                  <a:ext uri="{FF2B5EF4-FFF2-40B4-BE49-F238E27FC236}">
                    <a16:creationId xmlns:a16="http://schemas.microsoft.com/office/drawing/2014/main" id="{A6B0A397-A6C1-4519-9149-62C7B9B8D6BB}"/>
                  </a:ext>
                </a:extLst>
              </p:cNvPr>
              <p:cNvSpPr/>
              <p:nvPr/>
            </p:nvSpPr>
            <p:spPr>
              <a:xfrm>
                <a:off x="608527" y="1797509"/>
                <a:ext cx="358124" cy="477598"/>
              </a:xfrm>
              <a:custGeom>
                <a:avLst/>
                <a:gdLst>
                  <a:gd name="connsiteX0" fmla="*/ 101630 w 408028"/>
                  <a:gd name="connsiteY0" fmla="*/ 390426 h 544149"/>
                  <a:gd name="connsiteX1" fmla="*/ 74936 w 408028"/>
                  <a:gd name="connsiteY1" fmla="*/ 377834 h 544149"/>
                  <a:gd name="connsiteX2" fmla="*/ 47913 w 408028"/>
                  <a:gd name="connsiteY2" fmla="*/ 363679 h 544149"/>
                  <a:gd name="connsiteX3" fmla="*/ -300 w 408028"/>
                  <a:gd name="connsiteY3" fmla="*/ 481888 h 544149"/>
                  <a:gd name="connsiteX4" fmla="*/ 9073 w 408028"/>
                  <a:gd name="connsiteY4" fmla="*/ 504034 h 544149"/>
                  <a:gd name="connsiteX5" fmla="*/ 16097 w 408028"/>
                  <a:gd name="connsiteY5" fmla="*/ 505267 h 544149"/>
                  <a:gd name="connsiteX6" fmla="*/ 72088 w 408028"/>
                  <a:gd name="connsiteY6" fmla="*/ 503142 h 544149"/>
                  <a:gd name="connsiteX7" fmla="*/ 110599 w 408028"/>
                  <a:gd name="connsiteY7" fmla="*/ 543820 h 544149"/>
                  <a:gd name="connsiteX8" fmla="*/ 134636 w 408028"/>
                  <a:gd name="connsiteY8" fmla="*/ 544447 h 544149"/>
                  <a:gd name="connsiteX9" fmla="*/ 138685 w 408028"/>
                  <a:gd name="connsiteY9" fmla="*/ 538507 h 544149"/>
                  <a:gd name="connsiteX10" fmla="*/ 193996 w 408028"/>
                  <a:gd name="connsiteY10" fmla="*/ 402891 h 544149"/>
                  <a:gd name="connsiteX11" fmla="*/ 156473 w 408028"/>
                  <a:gd name="connsiteY11" fmla="*/ 413071 h 544149"/>
                  <a:gd name="connsiteX12" fmla="*/ 101630 w 408028"/>
                  <a:gd name="connsiteY12" fmla="*/ 390426 h 544149"/>
                  <a:gd name="connsiteX13" fmla="*/ 405209 w 408028"/>
                  <a:gd name="connsiteY13" fmla="*/ 481888 h 544149"/>
                  <a:gd name="connsiteX14" fmla="*/ 356996 w 408028"/>
                  <a:gd name="connsiteY14" fmla="*/ 363679 h 544149"/>
                  <a:gd name="connsiteX15" fmla="*/ 329973 w 408028"/>
                  <a:gd name="connsiteY15" fmla="*/ 377834 h 544149"/>
                  <a:gd name="connsiteX16" fmla="*/ 303279 w 408028"/>
                  <a:gd name="connsiteY16" fmla="*/ 390426 h 544149"/>
                  <a:gd name="connsiteX17" fmla="*/ 248425 w 408028"/>
                  <a:gd name="connsiteY17" fmla="*/ 413135 h 544149"/>
                  <a:gd name="connsiteX18" fmla="*/ 210903 w 408028"/>
                  <a:gd name="connsiteY18" fmla="*/ 402955 h 544149"/>
                  <a:gd name="connsiteX19" fmla="*/ 266161 w 408028"/>
                  <a:gd name="connsiteY19" fmla="*/ 538570 h 544149"/>
                  <a:gd name="connsiteX20" fmla="*/ 288306 w 408028"/>
                  <a:gd name="connsiteY20" fmla="*/ 547932 h 544149"/>
                  <a:gd name="connsiteX21" fmla="*/ 294246 w 408028"/>
                  <a:gd name="connsiteY21" fmla="*/ 543884 h 544149"/>
                  <a:gd name="connsiteX22" fmla="*/ 332768 w 408028"/>
                  <a:gd name="connsiteY22" fmla="*/ 503205 h 544149"/>
                  <a:gd name="connsiteX23" fmla="*/ 388759 w 408028"/>
                  <a:gd name="connsiteY23" fmla="*/ 505331 h 544149"/>
                  <a:gd name="connsiteX24" fmla="*/ 406463 w 408028"/>
                  <a:gd name="connsiteY24" fmla="*/ 489061 h 544149"/>
                  <a:gd name="connsiteX25" fmla="*/ 405209 w 408028"/>
                  <a:gd name="connsiteY25" fmla="*/ 481888 h 544149"/>
                  <a:gd name="connsiteX26" fmla="*/ 277903 w 408028"/>
                  <a:gd name="connsiteY26" fmla="*/ 366378 h 544149"/>
                  <a:gd name="connsiteX27" fmla="*/ 319123 w 408028"/>
                  <a:gd name="connsiteY27" fmla="*/ 344976 h 544149"/>
                  <a:gd name="connsiteX28" fmla="*/ 349377 w 408028"/>
                  <a:gd name="connsiteY28" fmla="*/ 314159 h 544149"/>
                  <a:gd name="connsiteX29" fmla="*/ 376953 w 408028"/>
                  <a:gd name="connsiteY29" fmla="*/ 265543 h 544149"/>
                  <a:gd name="connsiteX30" fmla="*/ 388026 w 408028"/>
                  <a:gd name="connsiteY30" fmla="*/ 223483 h 544149"/>
                  <a:gd name="connsiteX31" fmla="*/ 388026 w 408028"/>
                  <a:gd name="connsiteY31" fmla="*/ 167343 h 544149"/>
                  <a:gd name="connsiteX32" fmla="*/ 376953 w 408028"/>
                  <a:gd name="connsiteY32" fmla="*/ 125283 h 544149"/>
                  <a:gd name="connsiteX33" fmla="*/ 349377 w 408028"/>
                  <a:gd name="connsiteY33" fmla="*/ 76667 h 544149"/>
                  <a:gd name="connsiteX34" fmla="*/ 319123 w 408028"/>
                  <a:gd name="connsiteY34" fmla="*/ 45850 h 544149"/>
                  <a:gd name="connsiteX35" fmla="*/ 271304 w 408028"/>
                  <a:gd name="connsiteY35" fmla="*/ 17786 h 544149"/>
                  <a:gd name="connsiteX36" fmla="*/ 229977 w 408028"/>
                  <a:gd name="connsiteY36" fmla="*/ 6510 h 544149"/>
                  <a:gd name="connsiteX37" fmla="*/ 174826 w 408028"/>
                  <a:gd name="connsiteY37" fmla="*/ 6510 h 544149"/>
                  <a:gd name="connsiteX38" fmla="*/ 133499 w 408028"/>
                  <a:gd name="connsiteY38" fmla="*/ 17786 h 544149"/>
                  <a:gd name="connsiteX39" fmla="*/ 85743 w 408028"/>
                  <a:gd name="connsiteY39" fmla="*/ 45850 h 544149"/>
                  <a:gd name="connsiteX40" fmla="*/ 55490 w 408028"/>
                  <a:gd name="connsiteY40" fmla="*/ 76667 h 544149"/>
                  <a:gd name="connsiteX41" fmla="*/ 27914 w 408028"/>
                  <a:gd name="connsiteY41" fmla="*/ 125283 h 544149"/>
                  <a:gd name="connsiteX42" fmla="*/ 16841 w 408028"/>
                  <a:gd name="connsiteY42" fmla="*/ 167343 h 544149"/>
                  <a:gd name="connsiteX43" fmla="*/ 16841 w 408028"/>
                  <a:gd name="connsiteY43" fmla="*/ 223473 h 544149"/>
                  <a:gd name="connsiteX44" fmla="*/ 27914 w 408028"/>
                  <a:gd name="connsiteY44" fmla="*/ 265543 h 544149"/>
                  <a:gd name="connsiteX45" fmla="*/ 55490 w 408028"/>
                  <a:gd name="connsiteY45" fmla="*/ 314159 h 544149"/>
                  <a:gd name="connsiteX46" fmla="*/ 85743 w 408028"/>
                  <a:gd name="connsiteY46" fmla="*/ 344976 h 544149"/>
                  <a:gd name="connsiteX47" fmla="*/ 126953 w 408028"/>
                  <a:gd name="connsiteY47" fmla="*/ 366378 h 544149"/>
                  <a:gd name="connsiteX48" fmla="*/ 179809 w 408028"/>
                  <a:gd name="connsiteY48" fmla="*/ 372563 h 544149"/>
                  <a:gd name="connsiteX49" fmla="*/ 225004 w 408028"/>
                  <a:gd name="connsiteY49" fmla="*/ 372563 h 544149"/>
                  <a:gd name="connsiteX50" fmla="*/ 277903 w 408028"/>
                  <a:gd name="connsiteY50" fmla="*/ 366378 h 544149"/>
                  <a:gd name="connsiteX51" fmla="*/ 102204 w 408028"/>
                  <a:gd name="connsiteY51" fmla="*/ 192103 h 544149"/>
                  <a:gd name="connsiteX52" fmla="*/ 202455 w 408028"/>
                  <a:gd name="connsiteY52" fmla="*/ 90089 h 544149"/>
                  <a:gd name="connsiteX53" fmla="*/ 302705 w 408028"/>
                  <a:gd name="connsiteY53" fmla="*/ 192103 h 544149"/>
                  <a:gd name="connsiteX54" fmla="*/ 202455 w 408028"/>
                  <a:gd name="connsiteY54" fmla="*/ 294118 h 544149"/>
                  <a:gd name="connsiteX55" fmla="*/ 102204 w 408028"/>
                  <a:gd name="connsiteY55" fmla="*/ 192103 h 54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8028" h="544149">
                    <a:moveTo>
                      <a:pt x="101630" y="390426"/>
                    </a:moveTo>
                    <a:cubicBezTo>
                      <a:pt x="92396" y="381192"/>
                      <a:pt x="97209" y="383795"/>
                      <a:pt x="74936" y="377834"/>
                    </a:cubicBezTo>
                    <a:cubicBezTo>
                      <a:pt x="64831" y="375124"/>
                      <a:pt x="55946" y="369917"/>
                      <a:pt x="47913" y="363679"/>
                    </a:cubicBezTo>
                    <a:lnTo>
                      <a:pt x="-300" y="481888"/>
                    </a:lnTo>
                    <a:cubicBezTo>
                      <a:pt x="-3828" y="490592"/>
                      <a:pt x="370" y="500506"/>
                      <a:pt x="9073" y="504034"/>
                    </a:cubicBezTo>
                    <a:cubicBezTo>
                      <a:pt x="11294" y="504937"/>
                      <a:pt x="13696" y="505362"/>
                      <a:pt x="16097" y="505267"/>
                    </a:cubicBezTo>
                    <a:lnTo>
                      <a:pt x="72088" y="503142"/>
                    </a:lnTo>
                    <a:lnTo>
                      <a:pt x="110599" y="543820"/>
                    </a:lnTo>
                    <a:cubicBezTo>
                      <a:pt x="117060" y="550631"/>
                      <a:pt x="127824" y="550908"/>
                      <a:pt x="134636" y="544447"/>
                    </a:cubicBezTo>
                    <a:cubicBezTo>
                      <a:pt x="136389" y="542779"/>
                      <a:pt x="137771" y="540749"/>
                      <a:pt x="138685" y="538507"/>
                    </a:cubicBezTo>
                    <a:lnTo>
                      <a:pt x="193996" y="402891"/>
                    </a:lnTo>
                    <a:cubicBezTo>
                      <a:pt x="182561" y="409437"/>
                      <a:pt x="169640" y="412933"/>
                      <a:pt x="156473" y="413071"/>
                    </a:cubicBezTo>
                    <a:cubicBezTo>
                      <a:pt x="135901" y="413145"/>
                      <a:pt x="116156" y="404995"/>
                      <a:pt x="101630" y="390426"/>
                    </a:cubicBezTo>
                    <a:close/>
                    <a:moveTo>
                      <a:pt x="405209" y="481888"/>
                    </a:moveTo>
                    <a:lnTo>
                      <a:pt x="356996" y="363679"/>
                    </a:lnTo>
                    <a:cubicBezTo>
                      <a:pt x="348963" y="369927"/>
                      <a:pt x="340079" y="375124"/>
                      <a:pt x="329973" y="377834"/>
                    </a:cubicBezTo>
                    <a:cubicBezTo>
                      <a:pt x="307583" y="383827"/>
                      <a:pt x="312492" y="381213"/>
                      <a:pt x="303279" y="390426"/>
                    </a:cubicBezTo>
                    <a:cubicBezTo>
                      <a:pt x="288763" y="405016"/>
                      <a:pt x="269008" y="413188"/>
                      <a:pt x="248425" y="413135"/>
                    </a:cubicBezTo>
                    <a:cubicBezTo>
                      <a:pt x="235259" y="412997"/>
                      <a:pt x="222337" y="409490"/>
                      <a:pt x="210903" y="402955"/>
                    </a:cubicBezTo>
                    <a:lnTo>
                      <a:pt x="266161" y="538570"/>
                    </a:lnTo>
                    <a:cubicBezTo>
                      <a:pt x="269689" y="547274"/>
                      <a:pt x="279603" y="551461"/>
                      <a:pt x="288306" y="547932"/>
                    </a:cubicBezTo>
                    <a:cubicBezTo>
                      <a:pt x="290548" y="547019"/>
                      <a:pt x="292578" y="545637"/>
                      <a:pt x="294246" y="543884"/>
                    </a:cubicBezTo>
                    <a:lnTo>
                      <a:pt x="332768" y="503205"/>
                    </a:lnTo>
                    <a:lnTo>
                      <a:pt x="388759" y="505331"/>
                    </a:lnTo>
                    <a:cubicBezTo>
                      <a:pt x="398142" y="505724"/>
                      <a:pt x="406069" y="498445"/>
                      <a:pt x="406463" y="489061"/>
                    </a:cubicBezTo>
                    <a:cubicBezTo>
                      <a:pt x="406569" y="486607"/>
                      <a:pt x="406144" y="484163"/>
                      <a:pt x="405209" y="481888"/>
                    </a:cubicBezTo>
                    <a:close/>
                    <a:moveTo>
                      <a:pt x="277903" y="366378"/>
                    </a:moveTo>
                    <a:cubicBezTo>
                      <a:pt x="294140" y="349854"/>
                      <a:pt x="295968" y="351278"/>
                      <a:pt x="319123" y="344976"/>
                    </a:cubicBezTo>
                    <a:cubicBezTo>
                      <a:pt x="333990" y="340843"/>
                      <a:pt x="345519" y="329100"/>
                      <a:pt x="349377" y="314159"/>
                    </a:cubicBezTo>
                    <a:cubicBezTo>
                      <a:pt x="357326" y="283980"/>
                      <a:pt x="355264" y="287593"/>
                      <a:pt x="376953" y="265543"/>
                    </a:cubicBezTo>
                    <a:cubicBezTo>
                      <a:pt x="387781" y="254449"/>
                      <a:pt x="391989" y="238477"/>
                      <a:pt x="388026" y="223483"/>
                    </a:cubicBezTo>
                    <a:cubicBezTo>
                      <a:pt x="380088" y="193325"/>
                      <a:pt x="380077" y="197533"/>
                      <a:pt x="388026" y="167343"/>
                    </a:cubicBezTo>
                    <a:cubicBezTo>
                      <a:pt x="391989" y="152349"/>
                      <a:pt x="387781" y="136377"/>
                      <a:pt x="376953" y="125283"/>
                    </a:cubicBezTo>
                    <a:cubicBezTo>
                      <a:pt x="355264" y="103201"/>
                      <a:pt x="357326" y="106836"/>
                      <a:pt x="349377" y="76667"/>
                    </a:cubicBezTo>
                    <a:cubicBezTo>
                      <a:pt x="345519" y="61726"/>
                      <a:pt x="333990" y="49984"/>
                      <a:pt x="319123" y="45850"/>
                    </a:cubicBezTo>
                    <a:cubicBezTo>
                      <a:pt x="289497" y="37763"/>
                      <a:pt x="293067" y="39878"/>
                      <a:pt x="271304" y="17786"/>
                    </a:cubicBezTo>
                    <a:cubicBezTo>
                      <a:pt x="260592" y="6808"/>
                      <a:pt x="244780" y="2494"/>
                      <a:pt x="229977" y="6510"/>
                    </a:cubicBezTo>
                    <a:cubicBezTo>
                      <a:pt x="200361" y="14587"/>
                      <a:pt x="204473" y="14598"/>
                      <a:pt x="174826" y="6510"/>
                    </a:cubicBezTo>
                    <a:cubicBezTo>
                      <a:pt x="160023" y="2494"/>
                      <a:pt x="144210" y="6808"/>
                      <a:pt x="133499" y="17786"/>
                    </a:cubicBezTo>
                    <a:cubicBezTo>
                      <a:pt x="111810" y="39867"/>
                      <a:pt x="115381" y="37763"/>
                      <a:pt x="85743" y="45850"/>
                    </a:cubicBezTo>
                    <a:cubicBezTo>
                      <a:pt x="70877" y="49984"/>
                      <a:pt x="59347" y="61726"/>
                      <a:pt x="55490" y="76667"/>
                    </a:cubicBezTo>
                    <a:cubicBezTo>
                      <a:pt x="47552" y="106836"/>
                      <a:pt x="49603" y="103233"/>
                      <a:pt x="27914" y="125283"/>
                    </a:cubicBezTo>
                    <a:cubicBezTo>
                      <a:pt x="17074" y="136377"/>
                      <a:pt x="12877" y="152349"/>
                      <a:pt x="16841" y="167343"/>
                    </a:cubicBezTo>
                    <a:cubicBezTo>
                      <a:pt x="24779" y="197480"/>
                      <a:pt x="24790" y="193272"/>
                      <a:pt x="16841" y="223473"/>
                    </a:cubicBezTo>
                    <a:cubicBezTo>
                      <a:pt x="12877" y="238467"/>
                      <a:pt x="17085" y="254438"/>
                      <a:pt x="27914" y="265543"/>
                    </a:cubicBezTo>
                    <a:cubicBezTo>
                      <a:pt x="49603" y="287625"/>
                      <a:pt x="47541" y="283980"/>
                      <a:pt x="55490" y="314159"/>
                    </a:cubicBezTo>
                    <a:cubicBezTo>
                      <a:pt x="59347" y="329100"/>
                      <a:pt x="70877" y="340843"/>
                      <a:pt x="85743" y="344976"/>
                    </a:cubicBezTo>
                    <a:cubicBezTo>
                      <a:pt x="109525" y="351459"/>
                      <a:pt x="111300" y="350439"/>
                      <a:pt x="126953" y="366378"/>
                    </a:cubicBezTo>
                    <a:cubicBezTo>
                      <a:pt x="140895" y="380682"/>
                      <a:pt x="162945" y="383264"/>
                      <a:pt x="179809" y="372563"/>
                    </a:cubicBezTo>
                    <a:cubicBezTo>
                      <a:pt x="193603" y="363806"/>
                      <a:pt x="211211" y="363806"/>
                      <a:pt x="225004" y="372563"/>
                    </a:cubicBezTo>
                    <a:cubicBezTo>
                      <a:pt x="241879" y="383285"/>
                      <a:pt x="263961" y="380703"/>
                      <a:pt x="277903" y="366378"/>
                    </a:cubicBezTo>
                    <a:close/>
                    <a:moveTo>
                      <a:pt x="102204" y="192103"/>
                    </a:moveTo>
                    <a:cubicBezTo>
                      <a:pt x="102204" y="135783"/>
                      <a:pt x="147090" y="90089"/>
                      <a:pt x="202455" y="90089"/>
                    </a:cubicBezTo>
                    <a:cubicBezTo>
                      <a:pt x="257819" y="90089"/>
                      <a:pt x="302705" y="135783"/>
                      <a:pt x="302705" y="192103"/>
                    </a:cubicBezTo>
                    <a:cubicBezTo>
                      <a:pt x="302705" y="248424"/>
                      <a:pt x="257819" y="294118"/>
                      <a:pt x="202455" y="294118"/>
                    </a:cubicBezTo>
                    <a:cubicBezTo>
                      <a:pt x="147090" y="294118"/>
                      <a:pt x="102204" y="248424"/>
                      <a:pt x="102204" y="192103"/>
                    </a:cubicBezTo>
                    <a:close/>
                  </a:path>
                </a:pathLst>
              </a:custGeom>
              <a:solidFill>
                <a:schemeClr val="bg1"/>
              </a:solidFill>
              <a:ln w="1063" cap="flat">
                <a:noFill/>
                <a:prstDash val="solid"/>
                <a:miter/>
              </a:ln>
            </p:spPr>
            <p:txBody>
              <a:bodyPr rtlCol="0" anchor="ctr"/>
              <a:lstStyle/>
              <a:p>
                <a:endParaRPr lang="en-ZA"/>
              </a:p>
            </p:txBody>
          </p:sp>
        </p:grpSp>
        <p:sp>
          <p:nvSpPr>
            <p:cNvPr id="28" name="Text Placeholder 2">
              <a:extLst>
                <a:ext uri="{FF2B5EF4-FFF2-40B4-BE49-F238E27FC236}">
                  <a16:creationId xmlns:a16="http://schemas.microsoft.com/office/drawing/2014/main" id="{6E280F04-D5D3-4E14-A040-8BB6C7108B4C}"/>
                </a:ext>
              </a:extLst>
            </p:cNvPr>
            <p:cNvSpPr txBox="1">
              <a:spLocks/>
            </p:cNvSpPr>
            <p:nvPr/>
          </p:nvSpPr>
          <p:spPr>
            <a:xfrm>
              <a:off x="1554101" y="1565325"/>
              <a:ext cx="8084977" cy="738664"/>
            </a:xfrm>
            <a:prstGeom prst="rect">
              <a:avLst/>
            </a:prstGeom>
          </p:spPr>
          <p:txBody>
            <a:bodyPr anchor="ctr">
              <a:noAutofit/>
            </a:bodyPr>
            <a:lstStyle>
              <a:lvl1pPr marL="342908" indent="-342908" algn="l" defTabSz="914423" rtl="0" eaLnBrk="1" latinLnBrk="0" hangingPunct="1">
                <a:spcBef>
                  <a:spcPct val="20000"/>
                </a:spcBef>
                <a:buFont typeface="Arial" panose="020B0604020202020204" pitchFamily="34" charset="0"/>
                <a:buChar char="•"/>
                <a:defRPr sz="2000" kern="1200">
                  <a:solidFill>
                    <a:schemeClr val="accent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1800" kern="1200">
                  <a:solidFill>
                    <a:schemeClr val="accent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1600" kern="1200">
                  <a:solidFill>
                    <a:schemeClr val="accent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3000"/>
                </a:spcAft>
                <a:buClr>
                  <a:schemeClr val="tx2"/>
                </a:buClr>
                <a:buFont typeface="Arial" panose="020B0604020202020204" pitchFamily="34" charset="0"/>
                <a:buNone/>
              </a:pPr>
              <a:r>
                <a:rPr lang="en-US" sz="2100" b="1" dirty="0"/>
                <a:t>Reputational risk</a:t>
              </a:r>
              <a:br>
                <a:rPr lang="en-US" sz="2100" b="1" dirty="0"/>
              </a:br>
              <a:r>
                <a:rPr lang="en-US" sz="2100" dirty="0"/>
                <a:t>Employees &amp; </a:t>
              </a:r>
              <a:r>
                <a:rPr lang="en-US" sz="2100" dirty="0" err="1"/>
                <a:t>organisation</a:t>
              </a:r>
              <a:endParaRPr lang="en-US" sz="2100" dirty="0"/>
            </a:p>
          </p:txBody>
        </p:sp>
      </p:grpSp>
      <p:grpSp>
        <p:nvGrpSpPr>
          <p:cNvPr id="33" name="Group 32">
            <a:extLst>
              <a:ext uri="{FF2B5EF4-FFF2-40B4-BE49-F238E27FC236}">
                <a16:creationId xmlns:a16="http://schemas.microsoft.com/office/drawing/2014/main" id="{C4A768C5-9E40-46C2-9B95-B39FC6E79F33}"/>
              </a:ext>
            </a:extLst>
          </p:cNvPr>
          <p:cNvGrpSpPr/>
          <p:nvPr/>
        </p:nvGrpSpPr>
        <p:grpSpPr>
          <a:xfrm>
            <a:off x="366679" y="2488746"/>
            <a:ext cx="9272399" cy="949235"/>
            <a:chOff x="366679" y="2543738"/>
            <a:chExt cx="9272399" cy="949235"/>
          </a:xfrm>
        </p:grpSpPr>
        <p:grpSp>
          <p:nvGrpSpPr>
            <p:cNvPr id="25" name="Group 24">
              <a:extLst>
                <a:ext uri="{FF2B5EF4-FFF2-40B4-BE49-F238E27FC236}">
                  <a16:creationId xmlns:a16="http://schemas.microsoft.com/office/drawing/2014/main" id="{20BB9DA4-3808-4154-A097-00BD14DA0F33}"/>
                </a:ext>
              </a:extLst>
            </p:cNvPr>
            <p:cNvGrpSpPr/>
            <p:nvPr/>
          </p:nvGrpSpPr>
          <p:grpSpPr>
            <a:xfrm>
              <a:off x="366679" y="2543738"/>
              <a:ext cx="949235" cy="949235"/>
              <a:chOff x="312972" y="2472675"/>
              <a:chExt cx="949235" cy="949235"/>
            </a:xfrm>
          </p:grpSpPr>
          <p:sp>
            <p:nvSpPr>
              <p:cNvPr id="20" name="Oval 19">
                <a:extLst>
                  <a:ext uri="{FF2B5EF4-FFF2-40B4-BE49-F238E27FC236}">
                    <a16:creationId xmlns:a16="http://schemas.microsoft.com/office/drawing/2014/main" id="{F404865B-D846-404F-84B3-6A791622BC40}"/>
                  </a:ext>
                </a:extLst>
              </p:cNvPr>
              <p:cNvSpPr/>
              <p:nvPr/>
            </p:nvSpPr>
            <p:spPr>
              <a:xfrm>
                <a:off x="312972" y="2472675"/>
                <a:ext cx="949235" cy="94923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3" name="Freeform: Shape 12">
                <a:extLst>
                  <a:ext uri="{FF2B5EF4-FFF2-40B4-BE49-F238E27FC236}">
                    <a16:creationId xmlns:a16="http://schemas.microsoft.com/office/drawing/2014/main" id="{E2DB3357-B762-47FA-9CA2-609043CC1FC9}"/>
                  </a:ext>
                </a:extLst>
              </p:cNvPr>
              <p:cNvSpPr/>
              <p:nvPr/>
            </p:nvSpPr>
            <p:spPr>
              <a:xfrm>
                <a:off x="578764" y="2764570"/>
                <a:ext cx="417650" cy="365444"/>
              </a:xfrm>
              <a:custGeom>
                <a:avLst/>
                <a:gdLst>
                  <a:gd name="connsiteX0" fmla="*/ 508524 w 544078"/>
                  <a:gd name="connsiteY0" fmla="*/ 141053 h 476068"/>
                  <a:gd name="connsiteX1" fmla="*/ 32455 w 544078"/>
                  <a:gd name="connsiteY1" fmla="*/ 141053 h 476068"/>
                  <a:gd name="connsiteX2" fmla="*/ -1549 w 544078"/>
                  <a:gd name="connsiteY2" fmla="*/ 107048 h 476068"/>
                  <a:gd name="connsiteX3" fmla="*/ -1549 w 544078"/>
                  <a:gd name="connsiteY3" fmla="*/ 39039 h 476068"/>
                  <a:gd name="connsiteX4" fmla="*/ 32455 w 544078"/>
                  <a:gd name="connsiteY4" fmla="*/ 5034 h 476068"/>
                  <a:gd name="connsiteX5" fmla="*/ 508524 w 544078"/>
                  <a:gd name="connsiteY5" fmla="*/ 5034 h 476068"/>
                  <a:gd name="connsiteX6" fmla="*/ 542529 w 544078"/>
                  <a:gd name="connsiteY6" fmla="*/ 39039 h 476068"/>
                  <a:gd name="connsiteX7" fmla="*/ 542529 w 544078"/>
                  <a:gd name="connsiteY7" fmla="*/ 107048 h 476068"/>
                  <a:gd name="connsiteX8" fmla="*/ 508524 w 544078"/>
                  <a:gd name="connsiteY8" fmla="*/ 141053 h 476068"/>
                  <a:gd name="connsiteX9" fmla="*/ 457517 w 544078"/>
                  <a:gd name="connsiteY9" fmla="*/ 47540 h 476068"/>
                  <a:gd name="connsiteX10" fmla="*/ 432013 w 544078"/>
                  <a:gd name="connsiteY10" fmla="*/ 73044 h 476068"/>
                  <a:gd name="connsiteX11" fmla="*/ 457517 w 544078"/>
                  <a:gd name="connsiteY11" fmla="*/ 98547 h 476068"/>
                  <a:gd name="connsiteX12" fmla="*/ 483021 w 544078"/>
                  <a:gd name="connsiteY12" fmla="*/ 73044 h 476068"/>
                  <a:gd name="connsiteX13" fmla="*/ 457517 w 544078"/>
                  <a:gd name="connsiteY13" fmla="*/ 47540 h 476068"/>
                  <a:gd name="connsiteX14" fmla="*/ 389507 w 544078"/>
                  <a:gd name="connsiteY14" fmla="*/ 47540 h 476068"/>
                  <a:gd name="connsiteX15" fmla="*/ 364003 w 544078"/>
                  <a:gd name="connsiteY15" fmla="*/ 73044 h 476068"/>
                  <a:gd name="connsiteX16" fmla="*/ 389507 w 544078"/>
                  <a:gd name="connsiteY16" fmla="*/ 98547 h 476068"/>
                  <a:gd name="connsiteX17" fmla="*/ 415011 w 544078"/>
                  <a:gd name="connsiteY17" fmla="*/ 73044 h 476068"/>
                  <a:gd name="connsiteX18" fmla="*/ 389507 w 544078"/>
                  <a:gd name="connsiteY18" fmla="*/ 47540 h 476068"/>
                  <a:gd name="connsiteX19" fmla="*/ 508524 w 544078"/>
                  <a:gd name="connsiteY19" fmla="*/ 311078 h 476068"/>
                  <a:gd name="connsiteX20" fmla="*/ 32455 w 544078"/>
                  <a:gd name="connsiteY20" fmla="*/ 311078 h 476068"/>
                  <a:gd name="connsiteX21" fmla="*/ -1549 w 544078"/>
                  <a:gd name="connsiteY21" fmla="*/ 277073 h 476068"/>
                  <a:gd name="connsiteX22" fmla="*/ -1549 w 544078"/>
                  <a:gd name="connsiteY22" fmla="*/ 209063 h 476068"/>
                  <a:gd name="connsiteX23" fmla="*/ 32455 w 544078"/>
                  <a:gd name="connsiteY23" fmla="*/ 175058 h 476068"/>
                  <a:gd name="connsiteX24" fmla="*/ 508524 w 544078"/>
                  <a:gd name="connsiteY24" fmla="*/ 175058 h 476068"/>
                  <a:gd name="connsiteX25" fmla="*/ 542529 w 544078"/>
                  <a:gd name="connsiteY25" fmla="*/ 209063 h 476068"/>
                  <a:gd name="connsiteX26" fmla="*/ 542529 w 544078"/>
                  <a:gd name="connsiteY26" fmla="*/ 277073 h 476068"/>
                  <a:gd name="connsiteX27" fmla="*/ 508524 w 544078"/>
                  <a:gd name="connsiteY27" fmla="*/ 311078 h 476068"/>
                  <a:gd name="connsiteX28" fmla="*/ 457517 w 544078"/>
                  <a:gd name="connsiteY28" fmla="*/ 217564 h 476068"/>
                  <a:gd name="connsiteX29" fmla="*/ 432013 w 544078"/>
                  <a:gd name="connsiteY29" fmla="*/ 243068 h 476068"/>
                  <a:gd name="connsiteX30" fmla="*/ 457517 w 544078"/>
                  <a:gd name="connsiteY30" fmla="*/ 268572 h 476068"/>
                  <a:gd name="connsiteX31" fmla="*/ 483021 w 544078"/>
                  <a:gd name="connsiteY31" fmla="*/ 243068 h 476068"/>
                  <a:gd name="connsiteX32" fmla="*/ 457517 w 544078"/>
                  <a:gd name="connsiteY32" fmla="*/ 217564 h 476068"/>
                  <a:gd name="connsiteX33" fmla="*/ 389507 w 544078"/>
                  <a:gd name="connsiteY33" fmla="*/ 217564 h 476068"/>
                  <a:gd name="connsiteX34" fmla="*/ 364003 w 544078"/>
                  <a:gd name="connsiteY34" fmla="*/ 243068 h 476068"/>
                  <a:gd name="connsiteX35" fmla="*/ 389507 w 544078"/>
                  <a:gd name="connsiteY35" fmla="*/ 268572 h 476068"/>
                  <a:gd name="connsiteX36" fmla="*/ 415011 w 544078"/>
                  <a:gd name="connsiteY36" fmla="*/ 243068 h 476068"/>
                  <a:gd name="connsiteX37" fmla="*/ 389507 w 544078"/>
                  <a:gd name="connsiteY37" fmla="*/ 217564 h 476068"/>
                  <a:gd name="connsiteX38" fmla="*/ 508524 w 544078"/>
                  <a:gd name="connsiteY38" fmla="*/ 481102 h 476068"/>
                  <a:gd name="connsiteX39" fmla="*/ 32455 w 544078"/>
                  <a:gd name="connsiteY39" fmla="*/ 481102 h 476068"/>
                  <a:gd name="connsiteX40" fmla="*/ -1549 w 544078"/>
                  <a:gd name="connsiteY40" fmla="*/ 447098 h 476068"/>
                  <a:gd name="connsiteX41" fmla="*/ -1549 w 544078"/>
                  <a:gd name="connsiteY41" fmla="*/ 379088 h 476068"/>
                  <a:gd name="connsiteX42" fmla="*/ 32455 w 544078"/>
                  <a:gd name="connsiteY42" fmla="*/ 345083 h 476068"/>
                  <a:gd name="connsiteX43" fmla="*/ 508524 w 544078"/>
                  <a:gd name="connsiteY43" fmla="*/ 345083 h 476068"/>
                  <a:gd name="connsiteX44" fmla="*/ 542529 w 544078"/>
                  <a:gd name="connsiteY44" fmla="*/ 379088 h 476068"/>
                  <a:gd name="connsiteX45" fmla="*/ 542529 w 544078"/>
                  <a:gd name="connsiteY45" fmla="*/ 447098 h 476068"/>
                  <a:gd name="connsiteX46" fmla="*/ 508524 w 544078"/>
                  <a:gd name="connsiteY46" fmla="*/ 481102 h 476068"/>
                  <a:gd name="connsiteX47" fmla="*/ 457517 w 544078"/>
                  <a:gd name="connsiteY47" fmla="*/ 387589 h 476068"/>
                  <a:gd name="connsiteX48" fmla="*/ 432013 w 544078"/>
                  <a:gd name="connsiteY48" fmla="*/ 413093 h 476068"/>
                  <a:gd name="connsiteX49" fmla="*/ 457517 w 544078"/>
                  <a:gd name="connsiteY49" fmla="*/ 438596 h 476068"/>
                  <a:gd name="connsiteX50" fmla="*/ 483021 w 544078"/>
                  <a:gd name="connsiteY50" fmla="*/ 413093 h 476068"/>
                  <a:gd name="connsiteX51" fmla="*/ 457517 w 544078"/>
                  <a:gd name="connsiteY51" fmla="*/ 387589 h 476068"/>
                  <a:gd name="connsiteX52" fmla="*/ 389507 w 544078"/>
                  <a:gd name="connsiteY52" fmla="*/ 387589 h 476068"/>
                  <a:gd name="connsiteX53" fmla="*/ 364003 w 544078"/>
                  <a:gd name="connsiteY53" fmla="*/ 413093 h 476068"/>
                  <a:gd name="connsiteX54" fmla="*/ 389507 w 544078"/>
                  <a:gd name="connsiteY54" fmla="*/ 438596 h 476068"/>
                  <a:gd name="connsiteX55" fmla="*/ 415011 w 544078"/>
                  <a:gd name="connsiteY55" fmla="*/ 413093 h 476068"/>
                  <a:gd name="connsiteX56" fmla="*/ 389507 w 544078"/>
                  <a:gd name="connsiteY56" fmla="*/ 387589 h 47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4078" h="476068">
                    <a:moveTo>
                      <a:pt x="508524" y="141053"/>
                    </a:moveTo>
                    <a:lnTo>
                      <a:pt x="32455" y="141053"/>
                    </a:lnTo>
                    <a:cubicBezTo>
                      <a:pt x="13678" y="141053"/>
                      <a:pt x="-1549" y="125825"/>
                      <a:pt x="-1549" y="107048"/>
                    </a:cubicBezTo>
                    <a:lnTo>
                      <a:pt x="-1549" y="39039"/>
                    </a:lnTo>
                    <a:cubicBezTo>
                      <a:pt x="-1549" y="20261"/>
                      <a:pt x="13678" y="5034"/>
                      <a:pt x="32455" y="5034"/>
                    </a:cubicBezTo>
                    <a:lnTo>
                      <a:pt x="508524" y="5034"/>
                    </a:lnTo>
                    <a:cubicBezTo>
                      <a:pt x="527301" y="5034"/>
                      <a:pt x="542529" y="20261"/>
                      <a:pt x="542529" y="39039"/>
                    </a:cubicBezTo>
                    <a:lnTo>
                      <a:pt x="542529" y="107048"/>
                    </a:lnTo>
                    <a:cubicBezTo>
                      <a:pt x="542529" y="125825"/>
                      <a:pt x="527301" y="141053"/>
                      <a:pt x="508524" y="141053"/>
                    </a:cubicBezTo>
                    <a:close/>
                    <a:moveTo>
                      <a:pt x="457517" y="47540"/>
                    </a:moveTo>
                    <a:cubicBezTo>
                      <a:pt x="443437" y="47540"/>
                      <a:pt x="432013" y="58963"/>
                      <a:pt x="432013" y="73044"/>
                    </a:cubicBezTo>
                    <a:cubicBezTo>
                      <a:pt x="432013" y="87134"/>
                      <a:pt x="443437" y="98547"/>
                      <a:pt x="457517" y="98547"/>
                    </a:cubicBezTo>
                    <a:cubicBezTo>
                      <a:pt x="471597" y="98547"/>
                      <a:pt x="483021" y="87134"/>
                      <a:pt x="483021" y="73044"/>
                    </a:cubicBezTo>
                    <a:cubicBezTo>
                      <a:pt x="483021" y="58963"/>
                      <a:pt x="471597" y="47540"/>
                      <a:pt x="457517" y="47540"/>
                    </a:cubicBezTo>
                    <a:close/>
                    <a:moveTo>
                      <a:pt x="389507" y="47540"/>
                    </a:moveTo>
                    <a:cubicBezTo>
                      <a:pt x="375427" y="47540"/>
                      <a:pt x="364003" y="58963"/>
                      <a:pt x="364003" y="73044"/>
                    </a:cubicBezTo>
                    <a:cubicBezTo>
                      <a:pt x="364003" y="87134"/>
                      <a:pt x="375427" y="98547"/>
                      <a:pt x="389507" y="98547"/>
                    </a:cubicBezTo>
                    <a:cubicBezTo>
                      <a:pt x="403587" y="98547"/>
                      <a:pt x="415011" y="87134"/>
                      <a:pt x="415011" y="73044"/>
                    </a:cubicBezTo>
                    <a:cubicBezTo>
                      <a:pt x="415011" y="58963"/>
                      <a:pt x="403587" y="47540"/>
                      <a:pt x="389507" y="47540"/>
                    </a:cubicBezTo>
                    <a:close/>
                    <a:moveTo>
                      <a:pt x="508524" y="311078"/>
                    </a:moveTo>
                    <a:lnTo>
                      <a:pt x="32455" y="311078"/>
                    </a:lnTo>
                    <a:cubicBezTo>
                      <a:pt x="13678" y="311078"/>
                      <a:pt x="-1549" y="295850"/>
                      <a:pt x="-1549" y="277073"/>
                    </a:cubicBezTo>
                    <a:lnTo>
                      <a:pt x="-1549" y="209063"/>
                    </a:lnTo>
                    <a:cubicBezTo>
                      <a:pt x="-1549" y="190286"/>
                      <a:pt x="13678" y="175058"/>
                      <a:pt x="32455" y="175058"/>
                    </a:cubicBezTo>
                    <a:lnTo>
                      <a:pt x="508524" y="175058"/>
                    </a:lnTo>
                    <a:cubicBezTo>
                      <a:pt x="527301" y="175058"/>
                      <a:pt x="542529" y="190286"/>
                      <a:pt x="542529" y="209063"/>
                    </a:cubicBezTo>
                    <a:lnTo>
                      <a:pt x="542529" y="277073"/>
                    </a:lnTo>
                    <a:cubicBezTo>
                      <a:pt x="542529" y="295850"/>
                      <a:pt x="527301" y="311078"/>
                      <a:pt x="508524" y="311078"/>
                    </a:cubicBezTo>
                    <a:close/>
                    <a:moveTo>
                      <a:pt x="457517" y="217564"/>
                    </a:moveTo>
                    <a:cubicBezTo>
                      <a:pt x="443437" y="217564"/>
                      <a:pt x="432013" y="228988"/>
                      <a:pt x="432013" y="243068"/>
                    </a:cubicBezTo>
                    <a:cubicBezTo>
                      <a:pt x="432013" y="257159"/>
                      <a:pt x="443437" y="268572"/>
                      <a:pt x="457517" y="268572"/>
                    </a:cubicBezTo>
                    <a:cubicBezTo>
                      <a:pt x="471597" y="268572"/>
                      <a:pt x="483021" y="257159"/>
                      <a:pt x="483021" y="243068"/>
                    </a:cubicBezTo>
                    <a:cubicBezTo>
                      <a:pt x="483021" y="228988"/>
                      <a:pt x="471597" y="217564"/>
                      <a:pt x="457517" y="217564"/>
                    </a:cubicBezTo>
                    <a:close/>
                    <a:moveTo>
                      <a:pt x="389507" y="217564"/>
                    </a:moveTo>
                    <a:cubicBezTo>
                      <a:pt x="375427" y="217564"/>
                      <a:pt x="364003" y="228988"/>
                      <a:pt x="364003" y="243068"/>
                    </a:cubicBezTo>
                    <a:cubicBezTo>
                      <a:pt x="364003" y="257159"/>
                      <a:pt x="375427" y="268572"/>
                      <a:pt x="389507" y="268572"/>
                    </a:cubicBezTo>
                    <a:cubicBezTo>
                      <a:pt x="403587" y="268572"/>
                      <a:pt x="415011" y="257159"/>
                      <a:pt x="415011" y="243068"/>
                    </a:cubicBezTo>
                    <a:cubicBezTo>
                      <a:pt x="415011" y="228988"/>
                      <a:pt x="403587" y="217564"/>
                      <a:pt x="389507" y="217564"/>
                    </a:cubicBezTo>
                    <a:close/>
                    <a:moveTo>
                      <a:pt x="508524" y="481102"/>
                    </a:moveTo>
                    <a:lnTo>
                      <a:pt x="32455" y="481102"/>
                    </a:lnTo>
                    <a:cubicBezTo>
                      <a:pt x="13678" y="481102"/>
                      <a:pt x="-1549" y="465875"/>
                      <a:pt x="-1549" y="447098"/>
                    </a:cubicBezTo>
                    <a:lnTo>
                      <a:pt x="-1549" y="379088"/>
                    </a:lnTo>
                    <a:cubicBezTo>
                      <a:pt x="-1549" y="360310"/>
                      <a:pt x="13678" y="345083"/>
                      <a:pt x="32455" y="345083"/>
                    </a:cubicBezTo>
                    <a:lnTo>
                      <a:pt x="508524" y="345083"/>
                    </a:lnTo>
                    <a:cubicBezTo>
                      <a:pt x="527301" y="345083"/>
                      <a:pt x="542529" y="360310"/>
                      <a:pt x="542529" y="379088"/>
                    </a:cubicBezTo>
                    <a:lnTo>
                      <a:pt x="542529" y="447098"/>
                    </a:lnTo>
                    <a:cubicBezTo>
                      <a:pt x="542529" y="465875"/>
                      <a:pt x="527301" y="481102"/>
                      <a:pt x="508524" y="481102"/>
                    </a:cubicBezTo>
                    <a:close/>
                    <a:moveTo>
                      <a:pt x="457517" y="387589"/>
                    </a:moveTo>
                    <a:cubicBezTo>
                      <a:pt x="443437" y="387589"/>
                      <a:pt x="432013" y="399012"/>
                      <a:pt x="432013" y="413093"/>
                    </a:cubicBezTo>
                    <a:cubicBezTo>
                      <a:pt x="432013" y="427183"/>
                      <a:pt x="443437" y="438596"/>
                      <a:pt x="457517" y="438596"/>
                    </a:cubicBezTo>
                    <a:cubicBezTo>
                      <a:pt x="471597" y="438596"/>
                      <a:pt x="483021" y="427183"/>
                      <a:pt x="483021" y="413093"/>
                    </a:cubicBezTo>
                    <a:cubicBezTo>
                      <a:pt x="483021" y="399012"/>
                      <a:pt x="471597" y="387589"/>
                      <a:pt x="457517" y="387589"/>
                    </a:cubicBezTo>
                    <a:close/>
                    <a:moveTo>
                      <a:pt x="389507" y="387589"/>
                    </a:moveTo>
                    <a:cubicBezTo>
                      <a:pt x="375427" y="387589"/>
                      <a:pt x="364003" y="399012"/>
                      <a:pt x="364003" y="413093"/>
                    </a:cubicBezTo>
                    <a:cubicBezTo>
                      <a:pt x="364003" y="427183"/>
                      <a:pt x="375427" y="438596"/>
                      <a:pt x="389507" y="438596"/>
                    </a:cubicBezTo>
                    <a:cubicBezTo>
                      <a:pt x="403587" y="438596"/>
                      <a:pt x="415011" y="427183"/>
                      <a:pt x="415011" y="413093"/>
                    </a:cubicBezTo>
                    <a:cubicBezTo>
                      <a:pt x="415011" y="399012"/>
                      <a:pt x="403587" y="387589"/>
                      <a:pt x="389507" y="387589"/>
                    </a:cubicBezTo>
                    <a:close/>
                  </a:path>
                </a:pathLst>
              </a:custGeom>
              <a:solidFill>
                <a:schemeClr val="bg1"/>
              </a:solidFill>
              <a:ln w="1063" cap="flat">
                <a:noFill/>
                <a:prstDash val="solid"/>
                <a:miter/>
              </a:ln>
            </p:spPr>
            <p:txBody>
              <a:bodyPr rtlCol="0" anchor="ctr"/>
              <a:lstStyle/>
              <a:p>
                <a:endParaRPr lang="en-ZA"/>
              </a:p>
            </p:txBody>
          </p:sp>
        </p:grpSp>
        <p:sp>
          <p:nvSpPr>
            <p:cNvPr id="29" name="Text Placeholder 2">
              <a:extLst>
                <a:ext uri="{FF2B5EF4-FFF2-40B4-BE49-F238E27FC236}">
                  <a16:creationId xmlns:a16="http://schemas.microsoft.com/office/drawing/2014/main" id="{96BD14E6-2F73-481C-89CE-52CBA8D05FFD}"/>
                </a:ext>
              </a:extLst>
            </p:cNvPr>
            <p:cNvSpPr txBox="1">
              <a:spLocks/>
            </p:cNvSpPr>
            <p:nvPr/>
          </p:nvSpPr>
          <p:spPr>
            <a:xfrm>
              <a:off x="1554101" y="2649023"/>
              <a:ext cx="8084977" cy="738664"/>
            </a:xfrm>
            <a:prstGeom prst="rect">
              <a:avLst/>
            </a:prstGeom>
          </p:spPr>
          <p:txBody>
            <a:bodyPr anchor="ctr">
              <a:noAutofit/>
            </a:bodyPr>
            <a:lstStyle>
              <a:lvl1pPr marL="342908" indent="-342908" algn="l" defTabSz="914423" rtl="0" eaLnBrk="1" latinLnBrk="0" hangingPunct="1">
                <a:spcBef>
                  <a:spcPct val="20000"/>
                </a:spcBef>
                <a:buFont typeface="Arial" panose="020B0604020202020204" pitchFamily="34" charset="0"/>
                <a:buChar char="•"/>
                <a:defRPr sz="2000" kern="1200">
                  <a:solidFill>
                    <a:schemeClr val="accent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1800" kern="1200">
                  <a:solidFill>
                    <a:schemeClr val="accent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1600" kern="1200">
                  <a:solidFill>
                    <a:schemeClr val="accent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3000"/>
                </a:spcAft>
                <a:buClr>
                  <a:schemeClr val="tx2"/>
                </a:buClr>
                <a:buFont typeface="Arial" panose="020B0604020202020204" pitchFamily="34" charset="0"/>
                <a:buNone/>
              </a:pPr>
              <a:r>
                <a:rPr lang="en-US" sz="2100" b="1" dirty="0"/>
                <a:t>Cyber risk</a:t>
              </a:r>
              <a:br>
                <a:rPr lang="en-US" sz="2100" b="1" dirty="0"/>
              </a:br>
              <a:r>
                <a:rPr lang="en-US" sz="2100" dirty="0"/>
                <a:t>Hand-in-hand with POPIA, business continuity &amp; disaster recovery</a:t>
              </a:r>
            </a:p>
          </p:txBody>
        </p:sp>
      </p:grpSp>
      <p:grpSp>
        <p:nvGrpSpPr>
          <p:cNvPr id="34" name="Group 33">
            <a:extLst>
              <a:ext uri="{FF2B5EF4-FFF2-40B4-BE49-F238E27FC236}">
                <a16:creationId xmlns:a16="http://schemas.microsoft.com/office/drawing/2014/main" id="{D78DDF87-EAD5-4A72-9611-617346932124}"/>
              </a:ext>
            </a:extLst>
          </p:cNvPr>
          <p:cNvGrpSpPr/>
          <p:nvPr/>
        </p:nvGrpSpPr>
        <p:grpSpPr>
          <a:xfrm>
            <a:off x="366679" y="3551621"/>
            <a:ext cx="9272399" cy="949235"/>
            <a:chOff x="366679" y="3462086"/>
            <a:chExt cx="9272399" cy="949235"/>
          </a:xfrm>
        </p:grpSpPr>
        <p:grpSp>
          <p:nvGrpSpPr>
            <p:cNvPr id="26" name="Group 25">
              <a:extLst>
                <a:ext uri="{FF2B5EF4-FFF2-40B4-BE49-F238E27FC236}">
                  <a16:creationId xmlns:a16="http://schemas.microsoft.com/office/drawing/2014/main" id="{F70E5F7A-01D9-4248-80A9-17C86FD2AC43}"/>
                </a:ext>
              </a:extLst>
            </p:cNvPr>
            <p:cNvGrpSpPr/>
            <p:nvPr/>
          </p:nvGrpSpPr>
          <p:grpSpPr>
            <a:xfrm>
              <a:off x="366679" y="3462086"/>
              <a:ext cx="949235" cy="949235"/>
              <a:chOff x="312972" y="3421910"/>
              <a:chExt cx="949235" cy="949235"/>
            </a:xfrm>
          </p:grpSpPr>
          <p:sp>
            <p:nvSpPr>
              <p:cNvPr id="21" name="Oval 20">
                <a:extLst>
                  <a:ext uri="{FF2B5EF4-FFF2-40B4-BE49-F238E27FC236}">
                    <a16:creationId xmlns:a16="http://schemas.microsoft.com/office/drawing/2014/main" id="{797B319A-D5F7-4A6C-956A-23DA4CE44DEB}"/>
                  </a:ext>
                </a:extLst>
              </p:cNvPr>
              <p:cNvSpPr/>
              <p:nvPr/>
            </p:nvSpPr>
            <p:spPr>
              <a:xfrm>
                <a:off x="312972" y="3421910"/>
                <a:ext cx="949235" cy="94923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4" name="Freeform: Shape 13">
                <a:extLst>
                  <a:ext uri="{FF2B5EF4-FFF2-40B4-BE49-F238E27FC236}">
                    <a16:creationId xmlns:a16="http://schemas.microsoft.com/office/drawing/2014/main" id="{0AAC5C17-0061-4C9B-B112-794296B9F5AF}"/>
                  </a:ext>
                </a:extLst>
              </p:cNvPr>
              <p:cNvSpPr/>
              <p:nvPr/>
            </p:nvSpPr>
            <p:spPr>
              <a:xfrm>
                <a:off x="604866" y="3687701"/>
                <a:ext cx="365446" cy="417652"/>
              </a:xfrm>
              <a:custGeom>
                <a:avLst/>
                <a:gdLst>
                  <a:gd name="connsiteX0" fmla="*/ 236485 w 476068"/>
                  <a:gd name="connsiteY0" fmla="*/ 277073 h 544078"/>
                  <a:gd name="connsiteX1" fmla="*/ 372505 w 476068"/>
                  <a:gd name="connsiteY1" fmla="*/ 141053 h 544078"/>
                  <a:gd name="connsiteX2" fmla="*/ 236485 w 476068"/>
                  <a:gd name="connsiteY2" fmla="*/ 5034 h 544078"/>
                  <a:gd name="connsiteX3" fmla="*/ 100465 w 476068"/>
                  <a:gd name="connsiteY3" fmla="*/ 141053 h 544078"/>
                  <a:gd name="connsiteX4" fmla="*/ 236485 w 476068"/>
                  <a:gd name="connsiteY4" fmla="*/ 277073 h 544078"/>
                  <a:gd name="connsiteX5" fmla="*/ 331699 w 476068"/>
                  <a:gd name="connsiteY5" fmla="*/ 311078 h 544078"/>
                  <a:gd name="connsiteX6" fmla="*/ 313952 w 476068"/>
                  <a:gd name="connsiteY6" fmla="*/ 311078 h 544078"/>
                  <a:gd name="connsiteX7" fmla="*/ 236485 w 476068"/>
                  <a:gd name="connsiteY7" fmla="*/ 328080 h 544078"/>
                  <a:gd name="connsiteX8" fmla="*/ 159017 w 476068"/>
                  <a:gd name="connsiteY8" fmla="*/ 311078 h 544078"/>
                  <a:gd name="connsiteX9" fmla="*/ 141271 w 476068"/>
                  <a:gd name="connsiteY9" fmla="*/ 311078 h 544078"/>
                  <a:gd name="connsiteX10" fmla="*/ -1549 w 476068"/>
                  <a:gd name="connsiteY10" fmla="*/ 453898 h 544078"/>
                  <a:gd name="connsiteX11" fmla="*/ -1549 w 476068"/>
                  <a:gd name="connsiteY11" fmla="*/ 498105 h 544078"/>
                  <a:gd name="connsiteX12" fmla="*/ 49458 w 476068"/>
                  <a:gd name="connsiteY12" fmla="*/ 549112 h 544078"/>
                  <a:gd name="connsiteX13" fmla="*/ 423512 w 476068"/>
                  <a:gd name="connsiteY13" fmla="*/ 549112 h 544078"/>
                  <a:gd name="connsiteX14" fmla="*/ 474519 w 476068"/>
                  <a:gd name="connsiteY14" fmla="*/ 498105 h 544078"/>
                  <a:gd name="connsiteX15" fmla="*/ 474519 w 476068"/>
                  <a:gd name="connsiteY15" fmla="*/ 453898 h 544078"/>
                  <a:gd name="connsiteX16" fmla="*/ 331730 w 476068"/>
                  <a:gd name="connsiteY16" fmla="*/ 311078 h 54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068" h="544078">
                    <a:moveTo>
                      <a:pt x="236485" y="277073"/>
                    </a:moveTo>
                    <a:cubicBezTo>
                      <a:pt x="311604" y="277073"/>
                      <a:pt x="372505" y="216172"/>
                      <a:pt x="372505" y="141053"/>
                    </a:cubicBezTo>
                    <a:cubicBezTo>
                      <a:pt x="372505" y="65934"/>
                      <a:pt x="311604" y="5034"/>
                      <a:pt x="236485" y="5034"/>
                    </a:cubicBezTo>
                    <a:cubicBezTo>
                      <a:pt x="161366" y="5034"/>
                      <a:pt x="100465" y="65934"/>
                      <a:pt x="100465" y="141053"/>
                    </a:cubicBezTo>
                    <a:cubicBezTo>
                      <a:pt x="100465" y="216172"/>
                      <a:pt x="161366" y="277073"/>
                      <a:pt x="236485" y="277073"/>
                    </a:cubicBezTo>
                    <a:close/>
                    <a:moveTo>
                      <a:pt x="331699" y="311078"/>
                    </a:moveTo>
                    <a:lnTo>
                      <a:pt x="313952" y="311078"/>
                    </a:lnTo>
                    <a:cubicBezTo>
                      <a:pt x="289660" y="322278"/>
                      <a:pt x="263232" y="328069"/>
                      <a:pt x="236485" y="328080"/>
                    </a:cubicBezTo>
                    <a:cubicBezTo>
                      <a:pt x="209738" y="328059"/>
                      <a:pt x="183310" y="322267"/>
                      <a:pt x="159017" y="311078"/>
                    </a:cubicBezTo>
                    <a:lnTo>
                      <a:pt x="141271" y="311078"/>
                    </a:lnTo>
                    <a:cubicBezTo>
                      <a:pt x="62401" y="311099"/>
                      <a:pt x="-1528" y="375028"/>
                      <a:pt x="-1549" y="453898"/>
                    </a:cubicBezTo>
                    <a:lnTo>
                      <a:pt x="-1549" y="498105"/>
                    </a:lnTo>
                    <a:cubicBezTo>
                      <a:pt x="-1549" y="526276"/>
                      <a:pt x="21287" y="549112"/>
                      <a:pt x="49458" y="549112"/>
                    </a:cubicBezTo>
                    <a:lnTo>
                      <a:pt x="423512" y="549112"/>
                    </a:lnTo>
                    <a:cubicBezTo>
                      <a:pt x="451683" y="549112"/>
                      <a:pt x="474519" y="526276"/>
                      <a:pt x="474519" y="498105"/>
                    </a:cubicBezTo>
                    <a:lnTo>
                      <a:pt x="474519" y="453898"/>
                    </a:lnTo>
                    <a:cubicBezTo>
                      <a:pt x="474498" y="375039"/>
                      <a:pt x="410590" y="311110"/>
                      <a:pt x="331730" y="311078"/>
                    </a:cubicBezTo>
                    <a:close/>
                  </a:path>
                </a:pathLst>
              </a:custGeom>
              <a:solidFill>
                <a:schemeClr val="bg1"/>
              </a:solidFill>
              <a:ln w="1063" cap="flat">
                <a:noFill/>
                <a:prstDash val="solid"/>
                <a:miter/>
              </a:ln>
            </p:spPr>
            <p:txBody>
              <a:bodyPr rtlCol="0" anchor="ctr"/>
              <a:lstStyle/>
              <a:p>
                <a:endParaRPr lang="en-ZA"/>
              </a:p>
            </p:txBody>
          </p:sp>
        </p:grpSp>
        <p:sp>
          <p:nvSpPr>
            <p:cNvPr id="30" name="Text Placeholder 2">
              <a:extLst>
                <a:ext uri="{FF2B5EF4-FFF2-40B4-BE49-F238E27FC236}">
                  <a16:creationId xmlns:a16="http://schemas.microsoft.com/office/drawing/2014/main" id="{077E4CA6-8D8D-4BDB-914B-C54EBEA0C16A}"/>
                </a:ext>
              </a:extLst>
            </p:cNvPr>
            <p:cNvSpPr txBox="1">
              <a:spLocks/>
            </p:cNvSpPr>
            <p:nvPr/>
          </p:nvSpPr>
          <p:spPr>
            <a:xfrm>
              <a:off x="1554101" y="3567371"/>
              <a:ext cx="8084977" cy="738664"/>
            </a:xfrm>
            <a:prstGeom prst="rect">
              <a:avLst/>
            </a:prstGeom>
          </p:spPr>
          <p:txBody>
            <a:bodyPr anchor="ctr">
              <a:noAutofit/>
            </a:bodyPr>
            <a:lstStyle>
              <a:lvl1pPr marL="342908" indent="-342908" algn="l" defTabSz="914423" rtl="0" eaLnBrk="1" latinLnBrk="0" hangingPunct="1">
                <a:spcBef>
                  <a:spcPct val="20000"/>
                </a:spcBef>
                <a:buFont typeface="Arial" panose="020B0604020202020204" pitchFamily="34" charset="0"/>
                <a:buChar char="•"/>
                <a:defRPr sz="2000" kern="1200">
                  <a:solidFill>
                    <a:schemeClr val="accent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1800" kern="1200">
                  <a:solidFill>
                    <a:schemeClr val="accent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1600" kern="1200">
                  <a:solidFill>
                    <a:schemeClr val="accent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3000"/>
                </a:spcAft>
                <a:buClr>
                  <a:schemeClr val="tx2"/>
                </a:buClr>
                <a:buFont typeface="Arial" panose="020B0604020202020204" pitchFamily="34" charset="0"/>
                <a:buNone/>
              </a:pPr>
              <a:r>
                <a:rPr lang="en-US" sz="2100" b="1" dirty="0"/>
                <a:t>Human resources risk</a:t>
              </a:r>
              <a:br>
                <a:rPr lang="en-US" sz="2100" b="1" dirty="0"/>
              </a:br>
              <a:r>
                <a:rPr lang="en-US" sz="2100" dirty="0"/>
                <a:t>Employee data risks</a:t>
              </a:r>
            </a:p>
          </p:txBody>
        </p:sp>
      </p:grpSp>
      <p:grpSp>
        <p:nvGrpSpPr>
          <p:cNvPr id="35" name="Group 34">
            <a:extLst>
              <a:ext uri="{FF2B5EF4-FFF2-40B4-BE49-F238E27FC236}">
                <a16:creationId xmlns:a16="http://schemas.microsoft.com/office/drawing/2014/main" id="{027EB5B2-A110-4027-AFD4-C5C4CB0BD7B2}"/>
              </a:ext>
            </a:extLst>
          </p:cNvPr>
          <p:cNvGrpSpPr/>
          <p:nvPr/>
        </p:nvGrpSpPr>
        <p:grpSpPr>
          <a:xfrm>
            <a:off x="366679" y="4614497"/>
            <a:ext cx="9272399" cy="949235"/>
            <a:chOff x="366679" y="4614497"/>
            <a:chExt cx="9272399" cy="949235"/>
          </a:xfrm>
        </p:grpSpPr>
        <p:grpSp>
          <p:nvGrpSpPr>
            <p:cNvPr id="27" name="Group 26">
              <a:extLst>
                <a:ext uri="{FF2B5EF4-FFF2-40B4-BE49-F238E27FC236}">
                  <a16:creationId xmlns:a16="http://schemas.microsoft.com/office/drawing/2014/main" id="{1294257E-B992-4BE5-82F3-C8658BA9B551}"/>
                </a:ext>
              </a:extLst>
            </p:cNvPr>
            <p:cNvGrpSpPr/>
            <p:nvPr/>
          </p:nvGrpSpPr>
          <p:grpSpPr>
            <a:xfrm>
              <a:off x="366679" y="4614497"/>
              <a:ext cx="949235" cy="949235"/>
              <a:chOff x="312972" y="4663440"/>
              <a:chExt cx="949235" cy="949235"/>
            </a:xfrm>
          </p:grpSpPr>
          <p:sp>
            <p:nvSpPr>
              <p:cNvPr id="22" name="Oval 21">
                <a:extLst>
                  <a:ext uri="{FF2B5EF4-FFF2-40B4-BE49-F238E27FC236}">
                    <a16:creationId xmlns:a16="http://schemas.microsoft.com/office/drawing/2014/main" id="{83AFEC58-AAA2-4ABF-BF16-505D699CD989}"/>
                  </a:ext>
                </a:extLst>
              </p:cNvPr>
              <p:cNvSpPr/>
              <p:nvPr/>
            </p:nvSpPr>
            <p:spPr>
              <a:xfrm>
                <a:off x="312972" y="4663440"/>
                <a:ext cx="949235" cy="94923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5" name="Freeform: Shape 14">
                <a:extLst>
                  <a:ext uri="{FF2B5EF4-FFF2-40B4-BE49-F238E27FC236}">
                    <a16:creationId xmlns:a16="http://schemas.microsoft.com/office/drawing/2014/main" id="{5F2A8B3E-110F-4C78-808E-A091DF5652F0}"/>
                  </a:ext>
                </a:extLst>
              </p:cNvPr>
              <p:cNvSpPr/>
              <p:nvPr/>
            </p:nvSpPr>
            <p:spPr>
              <a:xfrm>
                <a:off x="547567" y="4898044"/>
                <a:ext cx="480044" cy="480026"/>
              </a:xfrm>
              <a:custGeom>
                <a:avLst/>
                <a:gdLst>
                  <a:gd name="connsiteX0" fmla="*/ 534982 w 544020"/>
                  <a:gd name="connsiteY0" fmla="*/ 216839 h 543997"/>
                  <a:gd name="connsiteX1" fmla="*/ 510945 w 544020"/>
                  <a:gd name="connsiteY1" fmla="*/ 192845 h 543997"/>
                  <a:gd name="connsiteX2" fmla="*/ 474878 w 544020"/>
                  <a:gd name="connsiteY2" fmla="*/ 192845 h 543997"/>
                  <a:gd name="connsiteX3" fmla="*/ 468863 w 544020"/>
                  <a:gd name="connsiteY3" fmla="*/ 198848 h 543997"/>
                  <a:gd name="connsiteX4" fmla="*/ 348635 w 544020"/>
                  <a:gd name="connsiteY4" fmla="*/ 78631 h 543997"/>
                  <a:gd name="connsiteX5" fmla="*/ 354649 w 544020"/>
                  <a:gd name="connsiteY5" fmla="*/ 72616 h 543997"/>
                  <a:gd name="connsiteX6" fmla="*/ 354649 w 544020"/>
                  <a:gd name="connsiteY6" fmla="*/ 36549 h 543997"/>
                  <a:gd name="connsiteX7" fmla="*/ 330602 w 544020"/>
                  <a:gd name="connsiteY7" fmla="*/ 12502 h 543997"/>
                  <a:gd name="connsiteX8" fmla="*/ 294535 w 544020"/>
                  <a:gd name="connsiteY8" fmla="*/ 12502 h 543997"/>
                  <a:gd name="connsiteX9" fmla="*/ 162309 w 544020"/>
                  <a:gd name="connsiteY9" fmla="*/ 144707 h 543997"/>
                  <a:gd name="connsiteX10" fmla="*/ 162309 w 544020"/>
                  <a:gd name="connsiteY10" fmla="*/ 180773 h 543997"/>
                  <a:gd name="connsiteX11" fmla="*/ 186357 w 544020"/>
                  <a:gd name="connsiteY11" fmla="*/ 204821 h 543997"/>
                  <a:gd name="connsiteX12" fmla="*/ 222424 w 544020"/>
                  <a:gd name="connsiteY12" fmla="*/ 204821 h 543997"/>
                  <a:gd name="connsiteX13" fmla="*/ 228427 w 544020"/>
                  <a:gd name="connsiteY13" fmla="*/ 198806 h 543997"/>
                  <a:gd name="connsiteX14" fmla="*/ 270509 w 544020"/>
                  <a:gd name="connsiteY14" fmla="*/ 240887 h 543997"/>
                  <a:gd name="connsiteX15" fmla="*/ 184434 w 544020"/>
                  <a:gd name="connsiteY15" fmla="*/ 326962 h 543997"/>
                  <a:gd name="connsiteX16" fmla="*/ 178430 w 544020"/>
                  <a:gd name="connsiteY16" fmla="*/ 320947 h 543997"/>
                  <a:gd name="connsiteX17" fmla="*/ 130344 w 544020"/>
                  <a:gd name="connsiteY17" fmla="*/ 320937 h 543997"/>
                  <a:gd name="connsiteX18" fmla="*/ 130334 w 544020"/>
                  <a:gd name="connsiteY18" fmla="*/ 320947 h 543997"/>
                  <a:gd name="connsiteX19" fmla="*/ 8405 w 544020"/>
                  <a:gd name="connsiteY19" fmla="*/ 442887 h 543997"/>
                  <a:gd name="connsiteX20" fmla="*/ 8405 w 544020"/>
                  <a:gd name="connsiteY20" fmla="*/ 490972 h 543997"/>
                  <a:gd name="connsiteX21" fmla="*/ 56490 w 544020"/>
                  <a:gd name="connsiteY21" fmla="*/ 539068 h 543997"/>
                  <a:gd name="connsiteX22" fmla="*/ 104575 w 544020"/>
                  <a:gd name="connsiteY22" fmla="*/ 539078 h 543997"/>
                  <a:gd name="connsiteX23" fmla="*/ 104586 w 544020"/>
                  <a:gd name="connsiteY23" fmla="*/ 539068 h 543997"/>
                  <a:gd name="connsiteX24" fmla="*/ 226515 w 544020"/>
                  <a:gd name="connsiteY24" fmla="*/ 417128 h 543997"/>
                  <a:gd name="connsiteX25" fmla="*/ 226515 w 544020"/>
                  <a:gd name="connsiteY25" fmla="*/ 369043 h 543997"/>
                  <a:gd name="connsiteX26" fmla="*/ 220500 w 544020"/>
                  <a:gd name="connsiteY26" fmla="*/ 363028 h 543997"/>
                  <a:gd name="connsiteX27" fmla="*/ 306575 w 544020"/>
                  <a:gd name="connsiteY27" fmla="*/ 276953 h 543997"/>
                  <a:gd name="connsiteX28" fmla="*/ 348656 w 544020"/>
                  <a:gd name="connsiteY28" fmla="*/ 319035 h 543997"/>
                  <a:gd name="connsiteX29" fmla="*/ 342652 w 544020"/>
                  <a:gd name="connsiteY29" fmla="*/ 325049 h 543997"/>
                  <a:gd name="connsiteX30" fmla="*/ 342652 w 544020"/>
                  <a:gd name="connsiteY30" fmla="*/ 361116 h 543997"/>
                  <a:gd name="connsiteX31" fmla="*/ 366689 w 544020"/>
                  <a:gd name="connsiteY31" fmla="*/ 385163 h 543997"/>
                  <a:gd name="connsiteX32" fmla="*/ 402756 w 544020"/>
                  <a:gd name="connsiteY32" fmla="*/ 385163 h 543997"/>
                  <a:gd name="connsiteX33" fmla="*/ 535003 w 544020"/>
                  <a:gd name="connsiteY33" fmla="*/ 252906 h 543997"/>
                  <a:gd name="connsiteX34" fmla="*/ 535003 w 544020"/>
                  <a:gd name="connsiteY34" fmla="*/ 216839 h 54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4020" h="543997">
                    <a:moveTo>
                      <a:pt x="534982" y="216839"/>
                    </a:moveTo>
                    <a:lnTo>
                      <a:pt x="510945" y="192845"/>
                    </a:lnTo>
                    <a:cubicBezTo>
                      <a:pt x="500987" y="182887"/>
                      <a:pt x="484835" y="182887"/>
                      <a:pt x="474878" y="192845"/>
                    </a:cubicBezTo>
                    <a:lnTo>
                      <a:pt x="468863" y="198848"/>
                    </a:lnTo>
                    <a:lnTo>
                      <a:pt x="348635" y="78631"/>
                    </a:lnTo>
                    <a:lnTo>
                      <a:pt x="354649" y="72616"/>
                    </a:lnTo>
                    <a:cubicBezTo>
                      <a:pt x="364607" y="62659"/>
                      <a:pt x="364607" y="46507"/>
                      <a:pt x="354649" y="36549"/>
                    </a:cubicBezTo>
                    <a:lnTo>
                      <a:pt x="330602" y="12502"/>
                    </a:lnTo>
                    <a:cubicBezTo>
                      <a:pt x="320645" y="2544"/>
                      <a:pt x="304492" y="2544"/>
                      <a:pt x="294535" y="12502"/>
                    </a:cubicBezTo>
                    <a:lnTo>
                      <a:pt x="162309" y="144707"/>
                    </a:lnTo>
                    <a:cubicBezTo>
                      <a:pt x="152352" y="154663"/>
                      <a:pt x="152352" y="170816"/>
                      <a:pt x="162309" y="180773"/>
                    </a:cubicBezTo>
                    <a:lnTo>
                      <a:pt x="186357" y="204821"/>
                    </a:lnTo>
                    <a:cubicBezTo>
                      <a:pt x="196314" y="214778"/>
                      <a:pt x="212466" y="214778"/>
                      <a:pt x="222424" y="204821"/>
                    </a:cubicBezTo>
                    <a:lnTo>
                      <a:pt x="228427" y="198806"/>
                    </a:lnTo>
                    <a:lnTo>
                      <a:pt x="270509" y="240887"/>
                    </a:lnTo>
                    <a:lnTo>
                      <a:pt x="184434" y="326962"/>
                    </a:lnTo>
                    <a:lnTo>
                      <a:pt x="178430" y="320947"/>
                    </a:lnTo>
                    <a:cubicBezTo>
                      <a:pt x="165146" y="307664"/>
                      <a:pt x="143617" y="307664"/>
                      <a:pt x="130344" y="320937"/>
                    </a:cubicBezTo>
                    <a:cubicBezTo>
                      <a:pt x="130334" y="320947"/>
                      <a:pt x="130334" y="320947"/>
                      <a:pt x="130334" y="320947"/>
                    </a:cubicBezTo>
                    <a:lnTo>
                      <a:pt x="8405" y="442887"/>
                    </a:lnTo>
                    <a:cubicBezTo>
                      <a:pt x="-4868" y="456170"/>
                      <a:pt x="-4868" y="477689"/>
                      <a:pt x="8405" y="490972"/>
                    </a:cubicBezTo>
                    <a:lnTo>
                      <a:pt x="56490" y="539068"/>
                    </a:lnTo>
                    <a:cubicBezTo>
                      <a:pt x="69773" y="552351"/>
                      <a:pt x="91303" y="552351"/>
                      <a:pt x="104575" y="539078"/>
                    </a:cubicBezTo>
                    <a:cubicBezTo>
                      <a:pt x="104586" y="539068"/>
                      <a:pt x="104586" y="539068"/>
                      <a:pt x="104586" y="539068"/>
                    </a:cubicBezTo>
                    <a:lnTo>
                      <a:pt x="226515" y="417128"/>
                    </a:lnTo>
                    <a:cubicBezTo>
                      <a:pt x="239787" y="403845"/>
                      <a:pt x="239787" y="382326"/>
                      <a:pt x="226515" y="369043"/>
                    </a:cubicBezTo>
                    <a:lnTo>
                      <a:pt x="220500" y="363028"/>
                    </a:lnTo>
                    <a:lnTo>
                      <a:pt x="306575" y="276953"/>
                    </a:lnTo>
                    <a:lnTo>
                      <a:pt x="348656" y="319035"/>
                    </a:lnTo>
                    <a:lnTo>
                      <a:pt x="342652" y="325049"/>
                    </a:lnTo>
                    <a:cubicBezTo>
                      <a:pt x="332695" y="335006"/>
                      <a:pt x="332695" y="351159"/>
                      <a:pt x="342652" y="361116"/>
                    </a:cubicBezTo>
                    <a:lnTo>
                      <a:pt x="366689" y="385163"/>
                    </a:lnTo>
                    <a:cubicBezTo>
                      <a:pt x="376647" y="395121"/>
                      <a:pt x="392799" y="395121"/>
                      <a:pt x="402756" y="385163"/>
                    </a:cubicBezTo>
                    <a:lnTo>
                      <a:pt x="535003" y="252906"/>
                    </a:lnTo>
                    <a:cubicBezTo>
                      <a:pt x="544960" y="242949"/>
                      <a:pt x="544960" y="226797"/>
                      <a:pt x="535003" y="216839"/>
                    </a:cubicBezTo>
                    <a:close/>
                  </a:path>
                </a:pathLst>
              </a:custGeom>
              <a:solidFill>
                <a:schemeClr val="bg1"/>
              </a:solidFill>
              <a:ln w="1063" cap="flat">
                <a:noFill/>
                <a:prstDash val="solid"/>
                <a:miter/>
              </a:ln>
            </p:spPr>
            <p:txBody>
              <a:bodyPr rtlCol="0" anchor="ctr"/>
              <a:lstStyle/>
              <a:p>
                <a:endParaRPr lang="en-ZA"/>
              </a:p>
            </p:txBody>
          </p:sp>
        </p:grpSp>
        <p:sp>
          <p:nvSpPr>
            <p:cNvPr id="31" name="Text Placeholder 2">
              <a:extLst>
                <a:ext uri="{FF2B5EF4-FFF2-40B4-BE49-F238E27FC236}">
                  <a16:creationId xmlns:a16="http://schemas.microsoft.com/office/drawing/2014/main" id="{BD344D85-E8D6-4644-A2B0-CEE4B753503F}"/>
                </a:ext>
              </a:extLst>
            </p:cNvPr>
            <p:cNvSpPr txBox="1">
              <a:spLocks/>
            </p:cNvSpPr>
            <p:nvPr/>
          </p:nvSpPr>
          <p:spPr>
            <a:xfrm>
              <a:off x="1554101" y="4719782"/>
              <a:ext cx="8084977" cy="738664"/>
            </a:xfrm>
            <a:prstGeom prst="rect">
              <a:avLst/>
            </a:prstGeom>
          </p:spPr>
          <p:txBody>
            <a:bodyPr anchor="ctr">
              <a:noAutofit/>
            </a:bodyPr>
            <a:lstStyle>
              <a:lvl1pPr marL="342908" indent="-342908" algn="l" defTabSz="914423" rtl="0" eaLnBrk="1" latinLnBrk="0" hangingPunct="1">
                <a:spcBef>
                  <a:spcPct val="20000"/>
                </a:spcBef>
                <a:buFont typeface="Arial" panose="020B0604020202020204" pitchFamily="34" charset="0"/>
                <a:buChar char="•"/>
                <a:defRPr sz="2000" kern="1200">
                  <a:solidFill>
                    <a:schemeClr val="accent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1800" kern="1200">
                  <a:solidFill>
                    <a:schemeClr val="accent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1600" kern="1200">
                  <a:solidFill>
                    <a:schemeClr val="accent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1400" kern="1200">
                  <a:solidFill>
                    <a:schemeClr val="accent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3000"/>
                </a:spcAft>
                <a:buClr>
                  <a:schemeClr val="tx2"/>
                </a:buClr>
                <a:buFont typeface="Arial" panose="020B0604020202020204" pitchFamily="34" charset="0"/>
                <a:buNone/>
              </a:pPr>
              <a:r>
                <a:rPr lang="en-US" sz="2100" b="1" dirty="0"/>
                <a:t>Legal risk</a:t>
              </a:r>
              <a:br>
                <a:rPr lang="en-US" sz="2100" b="1" dirty="0"/>
              </a:br>
              <a:r>
                <a:rPr lang="en-US" sz="2100" dirty="0"/>
                <a:t>Fines and ultimately imprisonment</a:t>
              </a:r>
            </a:p>
          </p:txBody>
        </p:sp>
      </p:grpSp>
    </p:spTree>
    <p:extLst>
      <p:ext uri="{BB962C8B-B14F-4D97-AF65-F5344CB8AC3E}">
        <p14:creationId xmlns:p14="http://schemas.microsoft.com/office/powerpoint/2010/main" val="67715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554E-F977-4A7F-BAC7-6EAFB0046990}"/>
              </a:ext>
            </a:extLst>
          </p:cNvPr>
          <p:cNvSpPr txBox="1">
            <a:spLocks/>
          </p:cNvSpPr>
          <p:nvPr/>
        </p:nvSpPr>
        <p:spPr>
          <a:xfrm>
            <a:off x="0" y="2531201"/>
            <a:ext cx="99060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401" b="1" dirty="0">
              <a:solidFill>
                <a:srgbClr val="9CCB47"/>
              </a:solidFill>
            </a:endParaRPr>
          </a:p>
        </p:txBody>
      </p:sp>
      <p:sp>
        <p:nvSpPr>
          <p:cNvPr id="3" name="Title 2">
            <a:extLst>
              <a:ext uri="{FF2B5EF4-FFF2-40B4-BE49-F238E27FC236}">
                <a16:creationId xmlns:a16="http://schemas.microsoft.com/office/drawing/2014/main" id="{31478F83-4455-4D2B-8C52-B432D6FF16FC}"/>
              </a:ext>
            </a:extLst>
          </p:cNvPr>
          <p:cNvSpPr>
            <a:spLocks noGrp="1"/>
          </p:cNvSpPr>
          <p:nvPr>
            <p:ph type="title"/>
          </p:nvPr>
        </p:nvSpPr>
        <p:spPr/>
        <p:txBody>
          <a:bodyPr/>
          <a:lstStyle/>
          <a:p>
            <a:r>
              <a:rPr lang="en-ZA" dirty="0"/>
              <a:t>Impact on Business</a:t>
            </a:r>
          </a:p>
        </p:txBody>
      </p:sp>
    </p:spTree>
    <p:extLst>
      <p:ext uri="{BB962C8B-B14F-4D97-AF65-F5344CB8AC3E}">
        <p14:creationId xmlns:p14="http://schemas.microsoft.com/office/powerpoint/2010/main" val="3668549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007F8-2A63-47E3-A826-DA623FE3E5AA}"/>
              </a:ext>
            </a:extLst>
          </p:cNvPr>
          <p:cNvSpPr>
            <a:spLocks noGrp="1"/>
          </p:cNvSpPr>
          <p:nvPr>
            <p:ph type="title"/>
          </p:nvPr>
        </p:nvSpPr>
        <p:spPr/>
        <p:txBody>
          <a:bodyPr/>
          <a:lstStyle/>
          <a:p>
            <a:r>
              <a:rPr lang="en-ZA" dirty="0"/>
              <a:t>Impact on business</a:t>
            </a:r>
          </a:p>
        </p:txBody>
      </p:sp>
      <p:sp>
        <p:nvSpPr>
          <p:cNvPr id="3" name="Text Placeholder 2">
            <a:extLst>
              <a:ext uri="{FF2B5EF4-FFF2-40B4-BE49-F238E27FC236}">
                <a16:creationId xmlns:a16="http://schemas.microsoft.com/office/drawing/2014/main" id="{796BC6A3-4CB8-4576-97DC-57AC00873A8B}"/>
              </a:ext>
            </a:extLst>
          </p:cNvPr>
          <p:cNvSpPr>
            <a:spLocks noGrp="1"/>
          </p:cNvSpPr>
          <p:nvPr>
            <p:ph type="body" sz="quarter" idx="10"/>
          </p:nvPr>
        </p:nvSpPr>
        <p:spPr>
          <a:xfrm>
            <a:off x="241150" y="1077644"/>
            <a:ext cx="9437688" cy="4364218"/>
          </a:xfrm>
        </p:spPr>
        <p:txBody>
          <a:bodyPr/>
          <a:lstStyle/>
          <a:p>
            <a:pPr>
              <a:spcBef>
                <a:spcPts val="0"/>
              </a:spcBef>
              <a:spcAft>
                <a:spcPts val="1800"/>
              </a:spcAft>
              <a:buClr>
                <a:schemeClr val="tx2"/>
              </a:buClr>
              <a:buFont typeface="Wingdings" panose="05000000000000000000" pitchFamily="2" charset="2"/>
              <a:buChar char="§"/>
            </a:pPr>
            <a:r>
              <a:rPr lang="en-US" sz="1700" dirty="0"/>
              <a:t>The new regulation as outlined by the Regulator has made all </a:t>
            </a:r>
            <a:r>
              <a:rPr lang="en-US" sz="1700" dirty="0" err="1"/>
              <a:t>organisations</a:t>
            </a:r>
            <a:r>
              <a:rPr lang="en-US" sz="1700" dirty="0"/>
              <a:t> in SA the responsible parties. </a:t>
            </a:r>
          </a:p>
          <a:p>
            <a:pPr>
              <a:spcBef>
                <a:spcPts val="0"/>
              </a:spcBef>
              <a:spcAft>
                <a:spcPts val="1800"/>
              </a:spcAft>
              <a:buClr>
                <a:schemeClr val="tx2"/>
              </a:buClr>
              <a:buFont typeface="Wingdings" panose="05000000000000000000" pitchFamily="2" charset="2"/>
              <a:buChar char="§"/>
            </a:pPr>
            <a:r>
              <a:rPr lang="en-US" sz="1700" dirty="0"/>
              <a:t>They have to within the best of their abilities and within reason adhere to the outlined requirements of the ACT.</a:t>
            </a:r>
          </a:p>
          <a:p>
            <a:pPr>
              <a:spcBef>
                <a:spcPts val="0"/>
              </a:spcBef>
              <a:spcAft>
                <a:spcPts val="1800"/>
              </a:spcAft>
              <a:buClr>
                <a:schemeClr val="tx2"/>
              </a:buClr>
              <a:buFont typeface="Wingdings" panose="05000000000000000000" pitchFamily="2" charset="2"/>
              <a:buChar char="§"/>
            </a:pPr>
            <a:r>
              <a:rPr lang="en-US" sz="1700" dirty="0"/>
              <a:t>They need to create an environment of security &amp; responsible </a:t>
            </a:r>
            <a:r>
              <a:rPr lang="en-US" sz="1700" dirty="0" err="1"/>
              <a:t>behaviour</a:t>
            </a:r>
            <a:r>
              <a:rPr lang="en-US" sz="1700" dirty="0"/>
              <a:t>.</a:t>
            </a:r>
          </a:p>
          <a:p>
            <a:pPr>
              <a:spcBef>
                <a:spcPts val="0"/>
              </a:spcBef>
              <a:spcAft>
                <a:spcPts val="600"/>
              </a:spcAft>
              <a:buClr>
                <a:schemeClr val="tx2"/>
              </a:buClr>
              <a:buFont typeface="Wingdings" panose="05000000000000000000" pitchFamily="2" charset="2"/>
              <a:buChar char="§"/>
            </a:pPr>
            <a:r>
              <a:rPr lang="en-US" sz="1700" dirty="0"/>
              <a:t>Leadership.</a:t>
            </a:r>
          </a:p>
          <a:p>
            <a:pPr lvl="1">
              <a:spcBef>
                <a:spcPts val="0"/>
              </a:spcBef>
              <a:spcAft>
                <a:spcPts val="600"/>
              </a:spcAft>
              <a:buClr>
                <a:schemeClr val="tx2"/>
              </a:buClr>
              <a:buFont typeface="Arial" panose="020B0604020202020204" pitchFamily="34" charset="0"/>
              <a:buChar char="•"/>
            </a:pPr>
            <a:r>
              <a:rPr lang="en-US" sz="1400" dirty="0"/>
              <a:t>Understand the requirements of POPIA, especially for areas under their influence</a:t>
            </a:r>
          </a:p>
          <a:p>
            <a:pPr lvl="1">
              <a:spcBef>
                <a:spcPts val="0"/>
              </a:spcBef>
              <a:spcAft>
                <a:spcPts val="600"/>
              </a:spcAft>
              <a:buClr>
                <a:schemeClr val="tx2"/>
              </a:buClr>
              <a:buFont typeface="Arial" panose="020B0604020202020204" pitchFamily="34" charset="0"/>
              <a:buChar char="•"/>
            </a:pPr>
            <a:r>
              <a:rPr lang="en-US" sz="1400" dirty="0"/>
              <a:t>Drive the adoption of the appropriate </a:t>
            </a:r>
            <a:r>
              <a:rPr lang="en-US" sz="1400" dirty="0" err="1"/>
              <a:t>behaviours</a:t>
            </a:r>
            <a:r>
              <a:rPr lang="en-US" sz="1400" dirty="0"/>
              <a:t> throughout the organization.</a:t>
            </a:r>
          </a:p>
          <a:p>
            <a:pPr lvl="1">
              <a:spcBef>
                <a:spcPts val="0"/>
              </a:spcBef>
              <a:spcAft>
                <a:spcPts val="1800"/>
              </a:spcAft>
              <a:buClr>
                <a:schemeClr val="tx2"/>
              </a:buClr>
              <a:buFont typeface="Arial" panose="020B0604020202020204" pitchFamily="34" charset="0"/>
              <a:buChar char="•"/>
            </a:pPr>
            <a:r>
              <a:rPr lang="en-US" sz="1400" dirty="0"/>
              <a:t>Understand and regularly assess and respond to any privacy risk to their areas of operation.</a:t>
            </a:r>
          </a:p>
          <a:p>
            <a:pPr>
              <a:spcBef>
                <a:spcPts val="0"/>
              </a:spcBef>
              <a:spcAft>
                <a:spcPts val="1800"/>
              </a:spcAft>
              <a:buClr>
                <a:schemeClr val="tx2"/>
              </a:buClr>
              <a:buFont typeface="Wingdings" panose="05000000000000000000" pitchFamily="2" charset="2"/>
              <a:buChar char="§"/>
            </a:pPr>
            <a:r>
              <a:rPr lang="en-US" sz="1700" dirty="0"/>
              <a:t>If the </a:t>
            </a:r>
            <a:r>
              <a:rPr lang="en-US" sz="1700" dirty="0" err="1"/>
              <a:t>organisation</a:t>
            </a:r>
            <a:r>
              <a:rPr lang="en-US" sz="1700" dirty="0"/>
              <a:t> complies, they reduce the risk of exposure to data subjects </a:t>
            </a:r>
            <a:br>
              <a:rPr lang="en-US" sz="1700" dirty="0"/>
            </a:br>
            <a:endParaRPr lang="en-US" sz="1700" dirty="0"/>
          </a:p>
        </p:txBody>
      </p:sp>
    </p:spTree>
    <p:extLst>
      <p:ext uri="{BB962C8B-B14F-4D97-AF65-F5344CB8AC3E}">
        <p14:creationId xmlns:p14="http://schemas.microsoft.com/office/powerpoint/2010/main" val="440293871"/>
      </p:ext>
    </p:extLst>
  </p:cSld>
  <p:clrMapOvr>
    <a:masterClrMapping/>
  </p:clrMapOvr>
</p:sld>
</file>

<file path=ppt/theme/theme1.xml><?xml version="1.0" encoding="utf-8"?>
<a:theme xmlns:a="http://schemas.openxmlformats.org/drawingml/2006/main" name="1_Custom Design">
  <a:themeElements>
    <a:clrScheme name="CCG Systems">
      <a:dk1>
        <a:srgbClr val="000000"/>
      </a:dk1>
      <a:lt1>
        <a:sysClr val="window" lastClr="FFFFFF"/>
      </a:lt1>
      <a:dk2>
        <a:srgbClr val="9CCB47"/>
      </a:dk2>
      <a:lt2>
        <a:srgbClr val="EEECE1"/>
      </a:lt2>
      <a:accent1>
        <a:srgbClr val="626265"/>
      </a:accent1>
      <a:accent2>
        <a:srgbClr val="C0504D"/>
      </a:accent2>
      <a:accent3>
        <a:srgbClr val="9CCB47"/>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CCG Systems">
      <a:dk1>
        <a:srgbClr val="000000"/>
      </a:dk1>
      <a:lt1>
        <a:sysClr val="window" lastClr="FFFFFF"/>
      </a:lt1>
      <a:dk2>
        <a:srgbClr val="9CCB47"/>
      </a:dk2>
      <a:lt2>
        <a:srgbClr val="EEECE1"/>
      </a:lt2>
      <a:accent1>
        <a:srgbClr val="626265"/>
      </a:accent1>
      <a:accent2>
        <a:srgbClr val="C0504D"/>
      </a:accent2>
      <a:accent3>
        <a:srgbClr val="9CCB47"/>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CG Systems">
      <a:dk1>
        <a:srgbClr val="000000"/>
      </a:dk1>
      <a:lt1>
        <a:sysClr val="window" lastClr="FFFFFF"/>
      </a:lt1>
      <a:dk2>
        <a:srgbClr val="9CCB47"/>
      </a:dk2>
      <a:lt2>
        <a:srgbClr val="EEECE1"/>
      </a:lt2>
      <a:accent1>
        <a:srgbClr val="626265"/>
      </a:accent1>
      <a:accent2>
        <a:srgbClr val="C0504D"/>
      </a:accent2>
      <a:accent3>
        <a:srgbClr val="9CCB47"/>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CCG Systems">
      <a:dk1>
        <a:srgbClr val="000000"/>
      </a:dk1>
      <a:lt1>
        <a:sysClr val="window" lastClr="FFFFFF"/>
      </a:lt1>
      <a:dk2>
        <a:srgbClr val="9CCB47"/>
      </a:dk2>
      <a:lt2>
        <a:srgbClr val="EEECE1"/>
      </a:lt2>
      <a:accent1>
        <a:srgbClr val="626265"/>
      </a:accent1>
      <a:accent2>
        <a:srgbClr val="C0504D"/>
      </a:accent2>
      <a:accent3>
        <a:srgbClr val="9CCB47"/>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CCG Systems">
      <a:dk1>
        <a:srgbClr val="000000"/>
      </a:dk1>
      <a:lt1>
        <a:sysClr val="window" lastClr="FFFFFF"/>
      </a:lt1>
      <a:dk2>
        <a:srgbClr val="9CCB47"/>
      </a:dk2>
      <a:lt2>
        <a:srgbClr val="EEECE1"/>
      </a:lt2>
      <a:accent1>
        <a:srgbClr val="626265"/>
      </a:accent1>
      <a:accent2>
        <a:srgbClr val="C0504D"/>
      </a:accent2>
      <a:accent3>
        <a:srgbClr val="9CCB47"/>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AB3CA2C2ED7746A57190BC6AAC60AC" ma:contentTypeVersion="13" ma:contentTypeDescription="Create a new document." ma:contentTypeScope="" ma:versionID="d86b22a82be7e91cadc22802e147f1b3">
  <xsd:schema xmlns:xsd="http://www.w3.org/2001/XMLSchema" xmlns:xs="http://www.w3.org/2001/XMLSchema" xmlns:p="http://schemas.microsoft.com/office/2006/metadata/properties" xmlns:ns2="6d26d6e2-9622-4254-94cf-28f4717c0d6b" xmlns:ns3="2ac314a2-945b-4e23-8e2a-3ec74a4cc5ff" targetNamespace="http://schemas.microsoft.com/office/2006/metadata/properties" ma:root="true" ma:fieldsID="74ab7289a024fb424fed3ceafcf341b8" ns2:_="" ns3:_="">
    <xsd:import namespace="6d26d6e2-9622-4254-94cf-28f4717c0d6b"/>
    <xsd:import namespace="2ac314a2-945b-4e23-8e2a-3ec74a4cc5f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6d6e2-9622-4254-94cf-28f4717c0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c314a2-945b-4e23-8e2a-3ec74a4cc5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7B4315-6FB0-45D4-BC10-3693EE96E8C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6F4317-6BC8-439C-9DCF-C9F8D4FC63CE}">
  <ds:schemaRefs>
    <ds:schemaRef ds:uri="http://schemas.microsoft.com/sharepoint/v3/contenttype/forms"/>
  </ds:schemaRefs>
</ds:datastoreItem>
</file>

<file path=customXml/itemProps3.xml><?xml version="1.0" encoding="utf-8"?>
<ds:datastoreItem xmlns:ds="http://schemas.openxmlformats.org/officeDocument/2006/customXml" ds:itemID="{9302BBBA-D53B-4521-B06F-F20166C9F0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26d6e2-9622-4254-94cf-28f4717c0d6b"/>
    <ds:schemaRef ds:uri="2ac314a2-945b-4e23-8e2a-3ec74a4cc5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842</TotalTime>
  <Words>3409</Words>
  <Application>Microsoft Macintosh PowerPoint</Application>
  <PresentationFormat>A4 Paper (210x297 mm)</PresentationFormat>
  <Paragraphs>320</Paragraphs>
  <Slides>18</Slides>
  <Notes>17</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18</vt:i4>
      </vt:variant>
    </vt:vector>
  </HeadingPairs>
  <TitlesOfParts>
    <vt:vector size="26" baseType="lpstr">
      <vt:lpstr>Arial</vt:lpstr>
      <vt:lpstr>Calibri</vt:lpstr>
      <vt:lpstr>Wingdings</vt:lpstr>
      <vt:lpstr>1_Custom Design</vt:lpstr>
      <vt:lpstr>2_Custom Design</vt:lpstr>
      <vt:lpstr>Custom Design</vt:lpstr>
      <vt:lpstr>3_Custom Design</vt:lpstr>
      <vt:lpstr>4_Custom Design</vt:lpstr>
      <vt:lpstr>PowerPoint Presentation</vt:lpstr>
      <vt:lpstr>POPIA issues when working from home</vt:lpstr>
      <vt:lpstr>The roadmap</vt:lpstr>
      <vt:lpstr>What is POPIA?</vt:lpstr>
      <vt:lpstr>Why does it exist?</vt:lpstr>
      <vt:lpstr>The current environment</vt:lpstr>
      <vt:lpstr>PowerPoint Presentation</vt:lpstr>
      <vt:lpstr>Impact on Business</vt:lpstr>
      <vt:lpstr>Impact on business</vt:lpstr>
      <vt:lpstr>A comprehensive data privacy program will increase your profits and valuation.</vt:lpstr>
      <vt:lpstr>A comprehensive data privacy program will increase your profits and valuation.</vt:lpstr>
      <vt:lpstr>Impact on Employees</vt:lpstr>
      <vt:lpstr>Impact on employees</vt:lpstr>
      <vt:lpstr>Remote working</vt:lpstr>
      <vt:lpstr>Implement the right systems</vt:lpstr>
      <vt:lpstr>Options</vt:lpstr>
      <vt:lpstr>In conclusion – reasons why full compliance is key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Jaco Liebenberg</cp:lastModifiedBy>
  <cp:revision>37</cp:revision>
  <dcterms:created xsi:type="dcterms:W3CDTF">2018-06-03T12:50:28Z</dcterms:created>
  <dcterms:modified xsi:type="dcterms:W3CDTF">2021-09-22T09:00:09Z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0x01010041AB3CA2C2ED7746A57190BC6AAC60AC</vt:lpwstr>
  </property>
</Properties>
</file>