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4" r:id="rId4"/>
    <p:sldId id="287" r:id="rId5"/>
    <p:sldId id="288" r:id="rId6"/>
    <p:sldId id="289" r:id="rId7"/>
    <p:sldId id="290" r:id="rId8"/>
    <p:sldId id="291" r:id="rId9"/>
    <p:sldId id="292" r:id="rId10"/>
    <p:sldId id="293" r:id="rId11"/>
    <p:sldId id="336" r:id="rId12"/>
    <p:sldId id="337" r:id="rId13"/>
    <p:sldId id="294" r:id="rId14"/>
    <p:sldId id="335" r:id="rId15"/>
    <p:sldId id="339" r:id="rId16"/>
    <p:sldId id="338" r:id="rId17"/>
    <p:sldId id="340" r:id="rId18"/>
    <p:sldId id="261" r:id="rId1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0C8"/>
    <a:srgbClr val="209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968" autoAdjust="0"/>
  </p:normalViewPr>
  <p:slideViewPr>
    <p:cSldViewPr snapToGrid="0">
      <p:cViewPr varScale="1">
        <p:scale>
          <a:sx n="57" d="100"/>
          <a:sy n="57" d="100"/>
        </p:scale>
        <p:origin x="21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Z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1CC7858-EAFE-49CE-86FF-B0BBC229ACBB}" type="datetimeFigureOut">
              <a:rPr lang="en-ZA" smtClean="0"/>
              <a:t>2021/09/14</a:t>
            </a:fld>
            <a:endParaRPr lang="en-ZA"/>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Z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Z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7BEA0A4-BF1B-4304-BB16-748FEC2DDA86}" type="slidenum">
              <a:rPr lang="en-ZA" smtClean="0"/>
              <a:t>‹#›</a:t>
            </a:fld>
            <a:endParaRPr lang="en-ZA"/>
          </a:p>
        </p:txBody>
      </p:sp>
    </p:spTree>
    <p:extLst>
      <p:ext uri="{BB962C8B-B14F-4D97-AF65-F5344CB8AC3E}">
        <p14:creationId xmlns:p14="http://schemas.microsoft.com/office/powerpoint/2010/main" val="158103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to you all, and all protocols observed. </a:t>
            </a:r>
          </a:p>
          <a:p>
            <a:endParaRPr lang="en-US" dirty="0"/>
          </a:p>
          <a:p>
            <a:r>
              <a:rPr lang="en-US" dirty="0"/>
              <a:t>I trust that you and your loved ones are well and are safe during this time. </a:t>
            </a:r>
          </a:p>
          <a:p>
            <a:endParaRPr lang="en-US" dirty="0"/>
          </a:p>
          <a:p>
            <a:r>
              <a:rPr lang="en-US" dirty="0"/>
              <a:t>Thank you to CIGFARO for inviting me to your conference and sharing insights with you on financial reporting in our current economic environment. </a:t>
            </a:r>
          </a:p>
          <a:p>
            <a:endParaRPr lang="en-US" dirty="0"/>
          </a:p>
          <a:p>
            <a:r>
              <a:rPr lang="en-US" dirty="0"/>
              <a:t>When I speak to an audience of finance professionals, I always think – what is it that they want to hear from me today? </a:t>
            </a:r>
          </a:p>
          <a:p>
            <a:pPr marL="176679" indent="-176679">
              <a:buFont typeface="Arial" panose="020B0604020202020204" pitchFamily="34" charset="0"/>
              <a:buChar char="•"/>
            </a:pPr>
            <a:r>
              <a:rPr lang="en-US" dirty="0"/>
              <a:t>Is it the new accounting Standard that we are issuing that is no doubt going to make their lives more difficult? </a:t>
            </a:r>
          </a:p>
          <a:p>
            <a:pPr marL="176679" indent="-176679">
              <a:buFont typeface="Arial" panose="020B0604020202020204" pitchFamily="34" charset="0"/>
              <a:buChar char="•"/>
            </a:pPr>
            <a:r>
              <a:rPr lang="en-US" dirty="0"/>
              <a:t>Is it the things we’ve identified that could be improved? </a:t>
            </a:r>
          </a:p>
          <a:p>
            <a:pPr marL="176679" indent="-176679">
              <a:buFont typeface="Arial" panose="020B0604020202020204" pitchFamily="34" charset="0"/>
              <a:buChar char="•"/>
            </a:pPr>
            <a:r>
              <a:rPr lang="en-US" dirty="0"/>
              <a:t>Is it a discussion on audit issues? </a:t>
            </a:r>
          </a:p>
          <a:p>
            <a:endParaRPr lang="en-US" dirty="0"/>
          </a:p>
          <a:p>
            <a:r>
              <a:rPr lang="en-US" dirty="0"/>
              <a:t>In the time where we find ourselves in an environment where our time and other resources are constrained, we need to be purposeful in our actions. This requires reflection and includes being more mindful about our broader role as finance professionals in executing our day to day responsibilities, and our ultimate purpose in preparing the financial statements. </a:t>
            </a:r>
          </a:p>
          <a:p>
            <a:endParaRPr lang="en-US" dirty="0"/>
          </a:p>
          <a:p>
            <a:r>
              <a:rPr lang="en-US" dirty="0"/>
              <a:t>What we often do not consider is the role that financial statements play in strengthening the system of financial management. There are four “pillars” that result in stronger financial management:</a:t>
            </a:r>
            <a:endParaRPr lang="en-US" dirty="0">
              <a:sym typeface="Wingdings" panose="05000000000000000000" pitchFamily="2" charset="2"/>
            </a:endParaRPr>
          </a:p>
          <a:p>
            <a:pPr marL="176679" indent="-176679">
              <a:buFont typeface="Arial" panose="020B0604020202020204" pitchFamily="34" charset="0"/>
              <a:buChar char="•"/>
            </a:pPr>
            <a:r>
              <a:rPr lang="en-US" dirty="0">
                <a:sym typeface="Wingdings" panose="05000000000000000000" pitchFamily="2" charset="2"/>
              </a:rPr>
              <a:t>A credible, transparent outcomes-based budget that includes public participation.</a:t>
            </a:r>
          </a:p>
          <a:p>
            <a:pPr marL="176679" indent="-176679">
              <a:buFont typeface="Arial" panose="020B0604020202020204" pitchFamily="34" charset="0"/>
              <a:buChar char="•"/>
            </a:pPr>
            <a:r>
              <a:rPr lang="en-US" dirty="0">
                <a:sym typeface="Wingdings" panose="05000000000000000000" pitchFamily="2" charset="2"/>
              </a:rPr>
              <a:t>Financial statements prepared using generally </a:t>
            </a:r>
            <a:r>
              <a:rPr lang="en-US" dirty="0" err="1">
                <a:sym typeface="Wingdings" panose="05000000000000000000" pitchFamily="2" charset="2"/>
              </a:rPr>
              <a:t>recognised</a:t>
            </a:r>
            <a:r>
              <a:rPr lang="en-US" dirty="0">
                <a:sym typeface="Wingdings" panose="05000000000000000000" pitchFamily="2" charset="2"/>
              </a:rPr>
              <a:t> principles that provide information to its users that helps them make the decisions they need to. </a:t>
            </a:r>
          </a:p>
          <a:p>
            <a:pPr marL="176679" indent="-176679">
              <a:buFont typeface="Arial" panose="020B0604020202020204" pitchFamily="34" charset="0"/>
              <a:buChar char="•"/>
            </a:pPr>
            <a:r>
              <a:rPr lang="en-US" dirty="0">
                <a:sym typeface="Wingdings" panose="05000000000000000000" pitchFamily="2" charset="2"/>
              </a:rPr>
              <a:t>Assurance on the financial statements by independent auditors. </a:t>
            </a:r>
          </a:p>
          <a:p>
            <a:pPr marL="176679" indent="-176679">
              <a:buFont typeface="Arial" panose="020B0604020202020204" pitchFamily="34" charset="0"/>
              <a:buChar char="•"/>
            </a:pPr>
            <a:r>
              <a:rPr lang="en-US" dirty="0">
                <a:sym typeface="Wingdings" panose="05000000000000000000" pitchFamily="2" charset="2"/>
              </a:rPr>
              <a:t>The exercise of robust oversight over the planning, execution and assurance phases. </a:t>
            </a:r>
          </a:p>
          <a:p>
            <a:endParaRPr lang="en-US" dirty="0">
              <a:sym typeface="Wingdings" panose="05000000000000000000" pitchFamily="2" charset="2"/>
            </a:endParaRPr>
          </a:p>
          <a:p>
            <a:r>
              <a:rPr lang="en-US" dirty="0">
                <a:sym typeface="Wingdings" panose="05000000000000000000" pitchFamily="2" charset="2"/>
              </a:rPr>
              <a:t>What we need to reflect on as finance professionals is how financial statements leads to s</a:t>
            </a:r>
            <a:r>
              <a:rPr lang="en-US" dirty="0"/>
              <a:t>tronger financial management, which means better decision-making, better accountability, and as a result, better fiscal policy, frameworks and decisions. </a:t>
            </a:r>
          </a:p>
          <a:p>
            <a:endParaRPr lang="en-US" dirty="0"/>
          </a:p>
          <a:p>
            <a:r>
              <a:rPr lang="en-US" dirty="0"/>
              <a:t>So let’s unpack this a bit…</a:t>
            </a:r>
          </a:p>
          <a:p>
            <a:endParaRPr lang="en-US" dirty="0"/>
          </a:p>
        </p:txBody>
      </p:sp>
      <p:sp>
        <p:nvSpPr>
          <p:cNvPr id="4" name="Slide Number Placeholder 3"/>
          <p:cNvSpPr>
            <a:spLocks noGrp="1"/>
          </p:cNvSpPr>
          <p:nvPr>
            <p:ph type="sldNum" sz="quarter" idx="5"/>
          </p:nvPr>
        </p:nvSpPr>
        <p:spPr/>
        <p:txBody>
          <a:bodyPr/>
          <a:lstStyle/>
          <a:p>
            <a:fld id="{87BEA0A4-BF1B-4304-BB16-748FEC2DDA86}" type="slidenum">
              <a:rPr lang="en-ZA" smtClean="0"/>
              <a:t>1</a:t>
            </a:fld>
            <a:endParaRPr lang="en-ZA"/>
          </a:p>
        </p:txBody>
      </p:sp>
    </p:spTree>
    <p:extLst>
      <p:ext uri="{BB962C8B-B14F-4D97-AF65-F5344CB8AC3E}">
        <p14:creationId xmlns:p14="http://schemas.microsoft.com/office/powerpoint/2010/main" val="29696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staff of the ASB we published a document last year outlining potential “risk” areas to consider in preparing the financial statements. </a:t>
            </a:r>
          </a:p>
          <a:p>
            <a:endParaRPr lang="en-US" dirty="0"/>
          </a:p>
          <a:p>
            <a:r>
              <a:rPr lang="en-US" dirty="0"/>
              <a:t>These are largely unchanged. I would however just like to add a slight nuance for you to think about when you prepare your financial statements, and that is really how the information you provide in your financial statements could be relevant to policy makers + how the information contributes to a broader public financial management issues. </a:t>
            </a:r>
          </a:p>
          <a:p>
            <a:endParaRPr lang="en-US" dirty="0"/>
          </a:p>
          <a:p>
            <a:r>
              <a:rPr lang="en-US" dirty="0"/>
              <a:t>If we reflect on slide 6, you would have seen the areas where support was provided, and the key issues that are of concern from a policy perspective. </a:t>
            </a:r>
          </a:p>
          <a:p>
            <a:endParaRPr lang="en-US" dirty="0"/>
          </a:p>
          <a:p>
            <a:r>
              <a:rPr lang="en-US" dirty="0"/>
              <a:t>These could include: [Not exhaustive, just some ideas]</a:t>
            </a:r>
          </a:p>
          <a:p>
            <a:endParaRPr lang="en-US" dirty="0"/>
          </a:p>
          <a:p>
            <a:r>
              <a:rPr lang="en-US" dirty="0"/>
              <a:t>[Slide]</a:t>
            </a:r>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11</a:t>
            </a:fld>
            <a:endParaRPr lang="en-ZA"/>
          </a:p>
        </p:txBody>
      </p:sp>
    </p:spTree>
    <p:extLst>
      <p:ext uri="{BB962C8B-B14F-4D97-AF65-F5344CB8AC3E}">
        <p14:creationId xmlns:p14="http://schemas.microsoft.com/office/powerpoint/2010/main" val="185427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t>
            </a:r>
          </a:p>
          <a:p>
            <a:endParaRPr lang="en-US" dirty="0"/>
          </a:p>
          <a:p>
            <a:r>
              <a:rPr lang="en-US" dirty="0"/>
              <a:t>Just a reminder of the importance of the cash flow statement and how this affects policy makers. They often want to know the actual cash inflows and outflows and it is critical that equal importance is given to the cash flow statement as the statements of financial performance and position. </a:t>
            </a:r>
          </a:p>
        </p:txBody>
      </p:sp>
      <p:sp>
        <p:nvSpPr>
          <p:cNvPr id="4" name="Slide Number Placeholder 3"/>
          <p:cNvSpPr>
            <a:spLocks noGrp="1"/>
          </p:cNvSpPr>
          <p:nvPr>
            <p:ph type="sldNum" sz="quarter" idx="5"/>
          </p:nvPr>
        </p:nvSpPr>
        <p:spPr/>
        <p:txBody>
          <a:bodyPr/>
          <a:lstStyle/>
          <a:p>
            <a:fld id="{87BEA0A4-BF1B-4304-BB16-748FEC2DDA86}" type="slidenum">
              <a:rPr lang="en-ZA" smtClean="0"/>
              <a:t>12</a:t>
            </a:fld>
            <a:endParaRPr lang="en-ZA"/>
          </a:p>
        </p:txBody>
      </p:sp>
    </p:spTree>
    <p:extLst>
      <p:ext uri="{BB962C8B-B14F-4D97-AF65-F5344CB8AC3E}">
        <p14:creationId xmlns:p14="http://schemas.microsoft.com/office/powerpoint/2010/main" val="189145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into the reporting period for 2021 again feeling the effects of the pandemic, dire economic consequences, and the elections, it is important that the messages are not overly negative, overly optimistic, should be balanced, and meet other qualities.  </a:t>
            </a:r>
          </a:p>
          <a:p>
            <a:endParaRPr lang="en-US" dirty="0"/>
          </a:p>
          <a:p>
            <a:r>
              <a:rPr lang="en-US" dirty="0"/>
              <a:t>The financial statements should produce information that meets what we call “qualitative characteristics” and they are outlined in the Conceptual Framework. Information should be:</a:t>
            </a:r>
          </a:p>
          <a:p>
            <a:endParaRPr lang="en-US" dirty="0"/>
          </a:p>
          <a:p>
            <a:pPr marL="176679" indent="-176679">
              <a:buFont typeface="Arial" panose="020B0604020202020204" pitchFamily="34" charset="0"/>
              <a:buChar char="•"/>
            </a:pPr>
            <a:r>
              <a:rPr lang="en-US" dirty="0"/>
              <a:t>Relevant – capable of making a difference. Materiality is part of relevance. If omitted or misstated information could influence users’ decision then it is material. </a:t>
            </a:r>
          </a:p>
          <a:p>
            <a:pPr marL="176679" indent="-176679">
              <a:buFont typeface="Arial" panose="020B0604020202020204" pitchFamily="34" charset="0"/>
              <a:buChar char="•"/>
            </a:pPr>
            <a:r>
              <a:rPr lang="en-US" dirty="0"/>
              <a:t>Faithfully representative – represents underlying economic phenomena, complete, neutral and free from error. </a:t>
            </a:r>
          </a:p>
          <a:p>
            <a:pPr marL="176679" indent="-176679">
              <a:buFont typeface="Arial" panose="020B0604020202020204" pitchFamily="34" charset="0"/>
              <a:buChar char="•"/>
            </a:pPr>
            <a:r>
              <a:rPr lang="en-US" dirty="0"/>
              <a:t>Understandable – plain language, presented in an easily understandable way. </a:t>
            </a:r>
          </a:p>
          <a:p>
            <a:pPr marL="176679" indent="-176679">
              <a:buFont typeface="Arial" panose="020B0604020202020204" pitchFamily="34" charset="0"/>
              <a:buChar char="•"/>
            </a:pPr>
            <a:r>
              <a:rPr lang="en-US" dirty="0"/>
              <a:t>Timely – make information available to users before it loses its capacity to be relevant. </a:t>
            </a:r>
          </a:p>
          <a:p>
            <a:pPr marL="176679" indent="-176679">
              <a:buFont typeface="Arial" panose="020B0604020202020204" pitchFamily="34" charset="0"/>
              <a:buChar char="•"/>
            </a:pPr>
            <a:r>
              <a:rPr lang="en-US" dirty="0"/>
              <a:t>Comparable – allows users to identify similarities or differences in information. </a:t>
            </a:r>
          </a:p>
          <a:p>
            <a:pPr marL="176679" indent="-176679">
              <a:buFont typeface="Arial" panose="020B0604020202020204" pitchFamily="34" charset="0"/>
              <a:buChar char="•"/>
            </a:pPr>
            <a:r>
              <a:rPr lang="en-US" dirty="0"/>
              <a:t>Verifiable – assures that explanatory and prospective information is faithfully representative. Information disclosed, methodologies adopted, factors and circumstances that support opinions expressed are transparent. </a:t>
            </a:r>
          </a:p>
          <a:p>
            <a:r>
              <a:rPr lang="en-US" dirty="0"/>
              <a:t> </a:t>
            </a:r>
          </a:p>
          <a:p>
            <a:endParaRPr lang="en-US" dirty="0"/>
          </a:p>
          <a:p>
            <a:endParaRPr lang="en-US" dirty="0"/>
          </a:p>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13</a:t>
            </a:fld>
            <a:endParaRPr lang="en-ZA"/>
          </a:p>
        </p:txBody>
      </p:sp>
    </p:spTree>
    <p:extLst>
      <p:ext uri="{BB962C8B-B14F-4D97-AF65-F5344CB8AC3E}">
        <p14:creationId xmlns:p14="http://schemas.microsoft.com/office/powerpoint/2010/main" val="6338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37"/>
              </a:spcBef>
              <a:spcAft>
                <a:spcPts val="849"/>
              </a:spcAft>
            </a:pPr>
            <a:r>
              <a:rPr lang="en-ZA" sz="2000" dirty="0">
                <a:latin typeface="Arial" panose="020B0604020202020204" pitchFamily="34" charset="0"/>
                <a:ea typeface="Calibri" panose="020F0502020204030204" pitchFamily="34" charset="0"/>
                <a:cs typeface="Times New Roman" panose="02020603050405020304" pitchFamily="18" charset="0"/>
              </a:rPr>
              <a:t>Given the uncertain environment within which we prepare financial statements, preparers should disclose: </a:t>
            </a:r>
          </a:p>
          <a:p>
            <a:pPr algn="just">
              <a:lnSpc>
                <a:spcPct val="115000"/>
              </a:lnSpc>
              <a:spcBef>
                <a:spcPts val="637"/>
              </a:spcBef>
              <a:spcAft>
                <a:spcPts val="849"/>
              </a:spcAft>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364135" indent="-364135" algn="just">
              <a:lnSpc>
                <a:spcPct val="115000"/>
              </a:lnSpc>
              <a:spcBef>
                <a:spcPts val="637"/>
              </a:spcBef>
              <a:spcAft>
                <a:spcPts val="849"/>
              </a:spcAft>
              <a:buFont typeface="+mj-lt"/>
              <a:buAutoNum type="arabicPeriod"/>
            </a:pPr>
            <a:r>
              <a:rPr lang="en-ZA" sz="2000" dirty="0">
                <a:latin typeface="Arial" panose="020B0604020202020204" pitchFamily="34" charset="0"/>
                <a:ea typeface="Calibri" panose="020F0502020204030204" pitchFamily="34" charset="0"/>
                <a:cs typeface="Times New Roman" panose="02020603050405020304" pitchFamily="18" charset="0"/>
              </a:rPr>
              <a:t>Areas of judgement in the application of the accounting policies – Explain how the accounting policies have been applied, e.g. how control exists over certain assets or entities, or considering the existence of risks and rewards in analysing lease and financial asset arrangements.  </a:t>
            </a:r>
          </a:p>
          <a:p>
            <a:pPr marL="364135" indent="-364135" algn="just">
              <a:lnSpc>
                <a:spcPct val="115000"/>
              </a:lnSpc>
              <a:spcBef>
                <a:spcPts val="637"/>
              </a:spcBef>
              <a:spcAft>
                <a:spcPts val="849"/>
              </a:spcAft>
              <a:buFont typeface="+mj-lt"/>
              <a:buAutoNum type="arabicPeriod"/>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364135" indent="-364135" algn="just">
              <a:lnSpc>
                <a:spcPct val="115000"/>
              </a:lnSpc>
              <a:spcBef>
                <a:spcPts val="637"/>
              </a:spcBef>
              <a:spcAft>
                <a:spcPts val="849"/>
              </a:spcAft>
              <a:buFont typeface="+mj-lt"/>
              <a:buAutoNum type="arabicPeriod"/>
            </a:pPr>
            <a:r>
              <a:rPr lang="en-ZA" sz="2000" dirty="0">
                <a:latin typeface="Arial" panose="020B0604020202020204" pitchFamily="34" charset="0"/>
                <a:ea typeface="Calibri" panose="020F0502020204030204" pitchFamily="34" charset="0"/>
                <a:cs typeface="Times New Roman" panose="02020603050405020304" pitchFamily="18" charset="0"/>
              </a:rPr>
              <a:t>Areas of judgement in measuring assets and liabilities – Disclose management’s most difficult, subjective and complex judgements related to estimates included in the financial statements. Specifically, entities should disclose assumptions and uncertainties that may result in a material adjustment to the carrying amounts of assets and liabilities in the next financial year.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14</a:t>
            </a:fld>
            <a:endParaRPr lang="en-ZA"/>
          </a:p>
        </p:txBody>
      </p:sp>
    </p:spTree>
    <p:extLst>
      <p:ext uri="{BB962C8B-B14F-4D97-AF65-F5344CB8AC3E}">
        <p14:creationId xmlns:p14="http://schemas.microsoft.com/office/powerpoint/2010/main" val="310655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15</a:t>
            </a:fld>
            <a:endParaRPr lang="en-ZA"/>
          </a:p>
        </p:txBody>
      </p:sp>
    </p:spTree>
    <p:extLst>
      <p:ext uri="{BB962C8B-B14F-4D97-AF65-F5344CB8AC3E}">
        <p14:creationId xmlns:p14="http://schemas.microsoft.com/office/powerpoint/2010/main" val="96269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16</a:t>
            </a:fld>
            <a:endParaRPr lang="en-ZA"/>
          </a:p>
        </p:txBody>
      </p:sp>
    </p:spTree>
    <p:extLst>
      <p:ext uri="{BB962C8B-B14F-4D97-AF65-F5344CB8AC3E}">
        <p14:creationId xmlns:p14="http://schemas.microsoft.com/office/powerpoint/2010/main" val="317877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17</a:t>
            </a:fld>
            <a:endParaRPr lang="en-ZA"/>
          </a:p>
        </p:txBody>
      </p:sp>
    </p:spTree>
    <p:extLst>
      <p:ext uri="{BB962C8B-B14F-4D97-AF65-F5344CB8AC3E}">
        <p14:creationId xmlns:p14="http://schemas.microsoft.com/office/powerpoint/2010/main" val="19730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3</a:t>
            </a:fld>
            <a:endParaRPr lang="en-ZA"/>
          </a:p>
        </p:txBody>
      </p:sp>
    </p:spTree>
    <p:extLst>
      <p:ext uri="{BB962C8B-B14F-4D97-AF65-F5344CB8AC3E}">
        <p14:creationId xmlns:p14="http://schemas.microsoft.com/office/powerpoint/2010/main" val="296929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on this slide is drawn from the International Monetary Fund’s Fiscal Monitor: Database of country fiscal measures in response to COVID-19 (July 2021) and the World Economic Outlook Update (July 2021).</a:t>
            </a:r>
          </a:p>
          <a:p>
            <a:endParaRPr lang="en-US" dirty="0"/>
          </a:p>
          <a:p>
            <a:r>
              <a:rPr lang="en-US" dirty="0"/>
              <a:t>The pandemic and its effects are not over </a:t>
            </a:r>
            <a:r>
              <a:rPr lang="en-US" dirty="0">
                <a:sym typeface="Wingdings" panose="05000000000000000000" pitchFamily="2" charset="2"/>
              </a:rPr>
              <a:t> this particularly the case in emerging economies where a steady recovery is not assured as long as segments of the population remain susceptible to the virus and recovery. </a:t>
            </a:r>
            <a:r>
              <a:rPr lang="en-US" dirty="0"/>
              <a:t> </a:t>
            </a:r>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4</a:t>
            </a:fld>
            <a:endParaRPr lang="en-ZA"/>
          </a:p>
        </p:txBody>
      </p:sp>
    </p:spTree>
    <p:extLst>
      <p:ext uri="{BB962C8B-B14F-4D97-AF65-F5344CB8AC3E}">
        <p14:creationId xmlns:p14="http://schemas.microsoft.com/office/powerpoint/2010/main" val="66622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5</a:t>
            </a:fld>
            <a:endParaRPr lang="en-ZA"/>
          </a:p>
        </p:txBody>
      </p:sp>
    </p:spTree>
    <p:extLst>
      <p:ext uri="{BB962C8B-B14F-4D97-AF65-F5344CB8AC3E}">
        <p14:creationId xmlns:p14="http://schemas.microsoft.com/office/powerpoint/2010/main" val="225380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at the General Government Sector (national, provincial and local government). </a:t>
            </a:r>
          </a:p>
          <a:p>
            <a:endParaRPr lang="en-US" dirty="0"/>
          </a:p>
          <a:p>
            <a:pPr marL="176679" indent="-176679">
              <a:buFont typeface="Arial" panose="020B0604020202020204" pitchFamily="34" charset="0"/>
              <a:buChar char="•"/>
            </a:pPr>
            <a:r>
              <a:rPr lang="en-US" dirty="0"/>
              <a:t>Additional spending = medical supplies, medical staff, security during lockdown, vaccine </a:t>
            </a:r>
            <a:r>
              <a:rPr lang="en-US" dirty="0" err="1"/>
              <a:t>programme</a:t>
            </a:r>
            <a:r>
              <a:rPr lang="en-US" dirty="0"/>
              <a:t> and rollout, relief funds. </a:t>
            </a:r>
          </a:p>
          <a:p>
            <a:pPr marL="176679" indent="-176679">
              <a:buFont typeface="Arial" panose="020B0604020202020204" pitchFamily="34" charset="0"/>
              <a:buChar char="•"/>
            </a:pPr>
            <a:r>
              <a:rPr lang="en-US" dirty="0"/>
              <a:t>Foregone revenue = VAT and excise duty on essential goods/services (e.g. </a:t>
            </a:r>
            <a:r>
              <a:rPr lang="en-US" dirty="0" err="1"/>
              <a:t>sanitisers</a:t>
            </a:r>
            <a:r>
              <a:rPr lang="en-US" dirty="0"/>
              <a:t>). </a:t>
            </a:r>
          </a:p>
          <a:p>
            <a:pPr marL="176679" indent="-176679">
              <a:buFont typeface="Arial" panose="020B0604020202020204" pitchFamily="34" charset="0"/>
              <a:buChar char="•"/>
            </a:pPr>
            <a:r>
              <a:rPr lang="en-US" dirty="0"/>
              <a:t>Guarantees = Grant loans to qualifying businesses to support operating expenditure, salaries, restart costs. </a:t>
            </a:r>
          </a:p>
          <a:p>
            <a:pPr marL="176679" indent="-176679">
              <a:buFont typeface="Arial" panose="020B0604020202020204" pitchFamily="34" charset="0"/>
              <a:buChar char="•"/>
            </a:pPr>
            <a:r>
              <a:rPr lang="en-US" dirty="0"/>
              <a:t>Deferred revenue = Delays in payment of PAYE</a:t>
            </a:r>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6</a:t>
            </a:fld>
            <a:endParaRPr lang="en-ZA"/>
          </a:p>
        </p:txBody>
      </p:sp>
    </p:spTree>
    <p:extLst>
      <p:ext uri="{BB962C8B-B14F-4D97-AF65-F5344CB8AC3E}">
        <p14:creationId xmlns:p14="http://schemas.microsoft.com/office/powerpoint/2010/main" val="281639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7</a:t>
            </a:fld>
            <a:endParaRPr lang="en-ZA"/>
          </a:p>
        </p:txBody>
      </p:sp>
    </p:spTree>
    <p:extLst>
      <p:ext uri="{BB962C8B-B14F-4D97-AF65-F5344CB8AC3E}">
        <p14:creationId xmlns:p14="http://schemas.microsoft.com/office/powerpoint/2010/main" val="314480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live in an information age…</a:t>
            </a:r>
          </a:p>
          <a:p>
            <a:pPr marL="0" indent="0">
              <a:buFont typeface="Arial" panose="020B0604020202020204" pitchFamily="34" charset="0"/>
              <a:buNone/>
            </a:pPr>
            <a:endParaRPr lang="en-US" dirty="0"/>
          </a:p>
          <a:p>
            <a:pPr marL="176679" indent="-176679">
              <a:buFont typeface="Arial" panose="020B0604020202020204" pitchFamily="34" charset="0"/>
              <a:buChar char="•"/>
            </a:pPr>
            <a:r>
              <a:rPr lang="en-US" dirty="0"/>
              <a:t>In our current environment, we have no shortage of access to data, including financial data. </a:t>
            </a:r>
          </a:p>
          <a:p>
            <a:pPr marL="176679" indent="-176679">
              <a:buFont typeface="Arial" panose="020B0604020202020204" pitchFamily="34" charset="0"/>
              <a:buChar char="•"/>
            </a:pPr>
            <a:r>
              <a:rPr lang="en-US" dirty="0"/>
              <a:t>Throughout the year entities process thousands of transactions, events happen, and circumstances exist within our communities and areas of responsibility – “data”. </a:t>
            </a: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where the role of accountants is important. </a:t>
            </a: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accounting is about numbers and a certain level of precision, accounting is fundamentally a social science. </a:t>
            </a: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role when we prepare financial statements is to </a:t>
            </a:r>
            <a:r>
              <a:rPr lang="en-US" dirty="0" err="1"/>
              <a:t>analyse</a:t>
            </a:r>
            <a:r>
              <a:rPr lang="en-US" dirty="0"/>
              <a:t> data and interpret it in a way that is meaningful to users of the financial statements. </a:t>
            </a: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if we know that our role is to interpret data and provide key messages to users of the financial statements, the next questions is (a) to whom do we need to provide information, and (b) what do they want to know? </a:t>
            </a:r>
          </a:p>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8</a:t>
            </a:fld>
            <a:endParaRPr lang="en-ZA"/>
          </a:p>
        </p:txBody>
      </p:sp>
    </p:spTree>
    <p:extLst>
      <p:ext uri="{BB962C8B-B14F-4D97-AF65-F5344CB8AC3E}">
        <p14:creationId xmlns:p14="http://schemas.microsoft.com/office/powerpoint/2010/main" val="147349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statements produced as part of a public financial management system are meant to address the needs of a variety of users. This is often the only tool that is publicly available to – for example – members of the public when they want information about a municipality, public entity, or government department. </a:t>
            </a:r>
          </a:p>
          <a:p>
            <a:endParaRPr lang="en-US" dirty="0"/>
          </a:p>
          <a:p>
            <a:r>
              <a:rPr lang="en-US" dirty="0"/>
              <a:t>As a tool used for public accountability, the range of users is broad. </a:t>
            </a:r>
          </a:p>
          <a:p>
            <a:endParaRPr lang="en-US" dirty="0"/>
          </a:p>
          <a:p>
            <a:r>
              <a:rPr lang="en-US" dirty="0"/>
              <a:t>[Discuss list on slide]</a:t>
            </a:r>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9</a:t>
            </a:fld>
            <a:endParaRPr lang="en-ZA"/>
          </a:p>
        </p:txBody>
      </p:sp>
    </p:spTree>
    <p:extLst>
      <p:ext uri="{BB962C8B-B14F-4D97-AF65-F5344CB8AC3E}">
        <p14:creationId xmlns:p14="http://schemas.microsoft.com/office/powerpoint/2010/main" val="171780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these complex times, we need relevant, credible, well interpreted financial data to be provided in the financial statements. </a:t>
            </a:r>
          </a:p>
          <a:p>
            <a:endParaRPr lang="en-US" dirty="0"/>
          </a:p>
          <a:p>
            <a:r>
              <a:rPr lang="en-US" dirty="0"/>
              <a:t>The financial statements should be geared towards giving users the information they need to (a) hold entities accountable and (b) make decisions. </a:t>
            </a:r>
          </a:p>
          <a:p>
            <a:endParaRPr lang="en-US" dirty="0"/>
          </a:p>
          <a:p>
            <a:r>
              <a:rPr lang="en-US" dirty="0"/>
              <a:t>The Conceptual Framework to the Standards of GRAP outline comprehensively the range of accountability and other decisions that users are likely to make based on the financial statements. </a:t>
            </a:r>
          </a:p>
          <a:p>
            <a:endParaRPr lang="en-US" dirty="0"/>
          </a:p>
          <a:p>
            <a:r>
              <a:rPr lang="en-US" dirty="0"/>
              <a:t>From my earlier slide, significant resources have been provided to support the effects of the pandemic, and users of the financial statements will continue to have an interest in this information going forward. </a:t>
            </a:r>
          </a:p>
          <a:p>
            <a:endParaRPr lang="en-US" dirty="0"/>
          </a:p>
          <a:p>
            <a:r>
              <a:rPr lang="en-US" dirty="0"/>
              <a:t>In the context of making decisions, it is important to remember the role that the financial statements play for policy makers and how they would potentially use this information to influence future frameworks, policies and reforms. </a:t>
            </a:r>
          </a:p>
          <a:p>
            <a:endParaRPr lang="en-US" dirty="0"/>
          </a:p>
          <a:p>
            <a:r>
              <a:rPr lang="en-US" dirty="0"/>
              <a:t>What is important in thinking about the messages is balancing the needs of various users and the focus and context of the messages. </a:t>
            </a:r>
          </a:p>
          <a:p>
            <a:endParaRPr lang="en-US" dirty="0"/>
          </a:p>
          <a:p>
            <a:endParaRPr lang="en-ZA" dirty="0"/>
          </a:p>
        </p:txBody>
      </p:sp>
      <p:sp>
        <p:nvSpPr>
          <p:cNvPr id="4" name="Slide Number Placeholder 3"/>
          <p:cNvSpPr>
            <a:spLocks noGrp="1"/>
          </p:cNvSpPr>
          <p:nvPr>
            <p:ph type="sldNum" sz="quarter" idx="5"/>
          </p:nvPr>
        </p:nvSpPr>
        <p:spPr/>
        <p:txBody>
          <a:bodyPr/>
          <a:lstStyle/>
          <a:p>
            <a:fld id="{87BEA0A4-BF1B-4304-BB16-748FEC2DDA86}" type="slidenum">
              <a:rPr lang="en-ZA" smtClean="0"/>
              <a:t>10</a:t>
            </a:fld>
            <a:endParaRPr lang="en-ZA"/>
          </a:p>
        </p:txBody>
      </p:sp>
    </p:spTree>
    <p:extLst>
      <p:ext uri="{BB962C8B-B14F-4D97-AF65-F5344CB8AC3E}">
        <p14:creationId xmlns:p14="http://schemas.microsoft.com/office/powerpoint/2010/main" val="27464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6E5729-6E52-4D55-BB86-23B9B09DCF88}" type="datetime1">
              <a:rPr lang="en-ZA" smtClean="0"/>
              <a:t>2021/09/14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2651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EA5F9-F564-4440-AEA6-DF790CD11C98}" type="datetime1">
              <a:rPr lang="en-ZA" smtClean="0"/>
              <a:t>2021/09/14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284854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F5FD8-3041-4127-AE58-F8C7957CBA9A}" type="datetime1">
              <a:rPr lang="en-ZA" smtClean="0"/>
              <a:t>2021/09/14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231327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14848-24B1-4F0F-A6AA-7D4B96133D9B}" type="datetime1">
              <a:rPr lang="en-ZA" smtClean="0"/>
              <a:t>2021/09/14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105927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DEE428-03E8-4C57-A9D1-67C5D434E891}" type="datetime1">
              <a:rPr lang="en-ZA" smtClean="0"/>
              <a:t>2021/09/14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308885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CD88C7-0897-467D-B04E-E1C48EFEB69C}" type="datetime1">
              <a:rPr lang="en-ZA" smtClean="0"/>
              <a:t>2021/09/14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238992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C56A6-4917-4BDD-8027-E9CE169BA524}" type="datetime1">
              <a:rPr lang="en-ZA" smtClean="0"/>
              <a:t>2021/09/14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328384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A1317-7715-4A42-A98F-3E8CE7BF96B5}" type="datetime1">
              <a:rPr lang="en-ZA" smtClean="0"/>
              <a:t>2021/09/14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239306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0E3B5-EE3E-4A4D-A404-FE597125132E}" type="datetime1">
              <a:rPr lang="en-ZA" smtClean="0"/>
              <a:t>2021/09/14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300915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BD1F71-BD6A-480D-8DE5-A57F64FC05CF}" type="datetime1">
              <a:rPr lang="en-ZA" smtClean="0"/>
              <a:t>2021/09/14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3396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AF61F-456B-497D-8FC4-6CCB61667D7C}" type="datetime1">
              <a:rPr lang="en-ZA" smtClean="0"/>
              <a:t>2021/09/14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83E3C5-DF38-4D28-9448-6CFD2C7B67B3}" type="slidenum">
              <a:rPr lang="en-ZA" smtClean="0"/>
              <a:t>‹#›</a:t>
            </a:fld>
            <a:endParaRPr lang="en-ZA"/>
          </a:p>
        </p:txBody>
      </p:sp>
    </p:spTree>
    <p:extLst>
      <p:ext uri="{BB962C8B-B14F-4D97-AF65-F5344CB8AC3E}">
        <p14:creationId xmlns:p14="http://schemas.microsoft.com/office/powerpoint/2010/main" val="207125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30EB9-8507-4064-8220-F141756550F6}" type="datetime1">
              <a:rPr lang="en-ZA" smtClean="0"/>
              <a:t>2021/09/14</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3E3C5-DF38-4D28-9448-6CFD2C7B67B3}" type="slidenum">
              <a:rPr lang="en-ZA" smtClean="0"/>
              <a:t>‹#›</a:t>
            </a:fld>
            <a:endParaRPr lang="en-ZA"/>
          </a:p>
        </p:txBody>
      </p:sp>
    </p:spTree>
    <p:extLst>
      <p:ext uri="{BB962C8B-B14F-4D97-AF65-F5344CB8AC3E}">
        <p14:creationId xmlns:p14="http://schemas.microsoft.com/office/powerpoint/2010/main" val="3872799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asb.co.za"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asb.co.z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generated with very high confidence">
            <a:extLst>
              <a:ext uri="{FF2B5EF4-FFF2-40B4-BE49-F238E27FC236}">
                <a16:creationId xmlns:a16="http://schemas.microsoft.com/office/drawing/2014/main" id="{43BE37BB-0C9B-4DDF-948A-70A5FEA98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275" y="5374518"/>
            <a:ext cx="2055173" cy="1391656"/>
          </a:xfrm>
          <a:prstGeom prst="rect">
            <a:avLst/>
          </a:prstGeom>
        </p:spPr>
      </p:pic>
      <p:sp>
        <p:nvSpPr>
          <p:cNvPr id="3" name="Rectangle 2">
            <a:extLst>
              <a:ext uri="{FF2B5EF4-FFF2-40B4-BE49-F238E27FC236}">
                <a16:creationId xmlns:a16="http://schemas.microsoft.com/office/drawing/2014/main" id="{6BBFBEC8-F04E-40DE-94AC-7C228F84235D}"/>
              </a:ext>
            </a:extLst>
          </p:cNvPr>
          <p:cNvSpPr/>
          <p:nvPr/>
        </p:nvSpPr>
        <p:spPr>
          <a:xfrm>
            <a:off x="1" y="6286749"/>
            <a:ext cx="5402072" cy="571251"/>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B2787CDF-4DBD-47B7-A5F7-D0F54ABEF566}"/>
              </a:ext>
            </a:extLst>
          </p:cNvPr>
          <p:cNvSpPr/>
          <p:nvPr/>
        </p:nvSpPr>
        <p:spPr>
          <a:xfrm>
            <a:off x="7717650" y="6283070"/>
            <a:ext cx="1426350" cy="571251"/>
          </a:xfrm>
          <a:prstGeom prst="rect">
            <a:avLst/>
          </a:prstGeom>
          <a:solidFill>
            <a:srgbClr val="209889"/>
          </a:solidFill>
          <a:ln>
            <a:solidFill>
              <a:srgbClr val="20988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11" name="Rectangle 10">
            <a:extLst>
              <a:ext uri="{FF2B5EF4-FFF2-40B4-BE49-F238E27FC236}">
                <a16:creationId xmlns:a16="http://schemas.microsoft.com/office/drawing/2014/main" id="{806FA406-6AA8-4AB4-BACE-6D4FB3E8E9ED}"/>
              </a:ext>
            </a:extLst>
          </p:cNvPr>
          <p:cNvSpPr/>
          <p:nvPr/>
        </p:nvSpPr>
        <p:spPr>
          <a:xfrm>
            <a:off x="273085" y="6468871"/>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34D99048-EAE7-477C-BDF5-80C696CDB686}"/>
              </a:ext>
            </a:extLst>
          </p:cNvPr>
          <p:cNvSpPr/>
          <p:nvPr/>
        </p:nvSpPr>
        <p:spPr>
          <a:xfrm>
            <a:off x="847299" y="6468871"/>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8468C480-5EA3-4289-9B1D-CC9D02D47512}"/>
              </a:ext>
            </a:extLst>
          </p:cNvPr>
          <p:cNvSpPr/>
          <p:nvPr/>
        </p:nvSpPr>
        <p:spPr>
          <a:xfrm>
            <a:off x="1408159"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D8043B89-96ED-4760-9F0D-44BDDE253D1B}"/>
              </a:ext>
            </a:extLst>
          </p:cNvPr>
          <p:cNvSpPr/>
          <p:nvPr/>
        </p:nvSpPr>
        <p:spPr>
          <a:xfrm>
            <a:off x="1969019"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7905616E-45BD-4737-80F4-7614A0D97F50}"/>
              </a:ext>
            </a:extLst>
          </p:cNvPr>
          <p:cNvSpPr/>
          <p:nvPr/>
        </p:nvSpPr>
        <p:spPr>
          <a:xfrm>
            <a:off x="2526101"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a:extLst>
              <a:ext uri="{FF2B5EF4-FFF2-40B4-BE49-F238E27FC236}">
                <a16:creationId xmlns:a16="http://schemas.microsoft.com/office/drawing/2014/main" id="{37D405AF-BAD6-4191-8D9C-01484F1C81B1}"/>
              </a:ext>
            </a:extLst>
          </p:cNvPr>
          <p:cNvSpPr/>
          <p:nvPr/>
        </p:nvSpPr>
        <p:spPr>
          <a:xfrm>
            <a:off x="3091505"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40A1FE91-99E8-410F-9A70-56D1236D4E3E}"/>
              </a:ext>
            </a:extLst>
          </p:cNvPr>
          <p:cNvSpPr/>
          <p:nvPr/>
        </p:nvSpPr>
        <p:spPr>
          <a:xfrm>
            <a:off x="4754864"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D0B3FD45-48AE-4F56-A7E1-667811EB1D2B}"/>
              </a:ext>
            </a:extLst>
          </p:cNvPr>
          <p:cNvSpPr/>
          <p:nvPr/>
        </p:nvSpPr>
        <p:spPr>
          <a:xfrm>
            <a:off x="4177268"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3D6B6FBA-EE82-4DE6-901B-E1CA1383AD42}"/>
              </a:ext>
            </a:extLst>
          </p:cNvPr>
          <p:cNvSpPr/>
          <p:nvPr/>
        </p:nvSpPr>
        <p:spPr>
          <a:xfrm>
            <a:off x="3639618"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E027BF41-1459-4B05-9B1F-8F727B44368B}"/>
              </a:ext>
            </a:extLst>
          </p:cNvPr>
          <p:cNvSpPr/>
          <p:nvPr/>
        </p:nvSpPr>
        <p:spPr>
          <a:xfrm>
            <a:off x="7988588"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18CC56C9-DA26-490D-A23B-FB9B07213B76}"/>
              </a:ext>
            </a:extLst>
          </p:cNvPr>
          <p:cNvSpPr/>
          <p:nvPr/>
        </p:nvSpPr>
        <p:spPr>
          <a:xfrm>
            <a:off x="8579797" y="6465193"/>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7">
            <a:extLst>
              <a:ext uri="{FF2B5EF4-FFF2-40B4-BE49-F238E27FC236}">
                <a16:creationId xmlns:a16="http://schemas.microsoft.com/office/drawing/2014/main" id="{B857F405-83E0-442D-8D3B-F44B8F9385DE}"/>
              </a:ext>
            </a:extLst>
          </p:cNvPr>
          <p:cNvSpPr>
            <a:spLocks noGrp="1" noChangeArrowheads="1"/>
          </p:cNvSpPr>
          <p:nvPr>
            <p:ph type="subTitle" idx="1"/>
          </p:nvPr>
        </p:nvSpPr>
        <p:spPr>
          <a:xfrm>
            <a:off x="978782" y="1438839"/>
            <a:ext cx="7552164" cy="2148563"/>
          </a:xfrm>
        </p:spPr>
        <p:txBody>
          <a:bodyPr>
            <a:noAutofit/>
          </a:bodyPr>
          <a:lstStyle/>
          <a:p>
            <a:pPr eaLnBrk="1" hangingPunct="1">
              <a:lnSpc>
                <a:spcPct val="114000"/>
              </a:lnSpc>
              <a:spcBef>
                <a:spcPts val="600"/>
              </a:spcBef>
            </a:pPr>
            <a:r>
              <a:rPr lang="en-US" altLang="en-US" sz="4800" b="1" dirty="0">
                <a:latin typeface="Arial" panose="020B0604020202020204" pitchFamily="34" charset="0"/>
                <a:cs typeface="Arial" panose="020B0604020202020204" pitchFamily="34" charset="0"/>
              </a:rPr>
              <a:t>New fiscal integrity required when tough times call for tougher financial management</a:t>
            </a:r>
          </a:p>
        </p:txBody>
      </p:sp>
      <p:sp>
        <p:nvSpPr>
          <p:cNvPr id="5" name="Slide Number Placeholder 4">
            <a:extLst>
              <a:ext uri="{FF2B5EF4-FFF2-40B4-BE49-F238E27FC236}">
                <a16:creationId xmlns:a16="http://schemas.microsoft.com/office/drawing/2014/main" id="{9A6E4D61-A9AB-48DD-BF63-1B2D81E63A1A}"/>
              </a:ext>
            </a:extLst>
          </p:cNvPr>
          <p:cNvSpPr>
            <a:spLocks noGrp="1"/>
          </p:cNvSpPr>
          <p:nvPr>
            <p:ph type="sldNum" sz="quarter" idx="12"/>
          </p:nvPr>
        </p:nvSpPr>
        <p:spPr/>
        <p:txBody>
          <a:bodyPr/>
          <a:lstStyle/>
          <a:p>
            <a:fld id="{3783E3C5-DF38-4D28-9448-6CFD2C7B67B3}" type="slidenum">
              <a:rPr lang="en-ZA" smtClean="0"/>
              <a:t>1</a:t>
            </a:fld>
            <a:endParaRPr lang="en-ZA"/>
          </a:p>
        </p:txBody>
      </p:sp>
    </p:spTree>
    <p:extLst>
      <p:ext uri="{BB962C8B-B14F-4D97-AF65-F5344CB8AC3E}">
        <p14:creationId xmlns:p14="http://schemas.microsoft.com/office/powerpoint/2010/main" val="369630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798815" y="726188"/>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Key messages + to whom?</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815355"/>
            <a:ext cx="8689679" cy="4270800"/>
          </a:xfrm>
        </p:spPr>
        <p:txBody>
          <a:bodyPr>
            <a:normAutofit/>
          </a:bodyPr>
          <a:lstStyle/>
          <a:p>
            <a:pPr>
              <a:lnSpc>
                <a:spcPct val="100000"/>
              </a:lnSpc>
            </a:pPr>
            <a:r>
              <a:rPr lang="en-US" sz="3200" dirty="0">
                <a:latin typeface="Arial" panose="020B0604020202020204" pitchFamily="34" charset="0"/>
                <a:cs typeface="Arial" panose="020B0604020202020204" pitchFamily="34" charset="0"/>
              </a:rPr>
              <a:t>Information to hold entities accountable </a:t>
            </a:r>
            <a:r>
              <a:rPr lang="en-US" sz="3200" dirty="0">
                <a:latin typeface="Arial" panose="020B0604020202020204" pitchFamily="34" charset="0"/>
                <a:cs typeface="Arial" panose="020B0604020202020204" pitchFamily="34" charset="0"/>
                <a:sym typeface="Wingdings" panose="05000000000000000000" pitchFamily="2" charset="2"/>
              </a:rPr>
              <a:t> resources given + how used, liabilities incurred, revenue</a:t>
            </a:r>
            <a:r>
              <a:rPr lang="en-US" sz="3200" dirty="0">
                <a:latin typeface="Arial" panose="020B0604020202020204" pitchFamily="34" charset="0"/>
                <a:cs typeface="Arial" panose="020B0604020202020204" pitchFamily="34" charset="0"/>
              </a:rPr>
              <a:t> collection, expenditure management. </a:t>
            </a:r>
          </a:p>
          <a:p>
            <a:pPr>
              <a:lnSpc>
                <a:spcPct val="100000"/>
              </a:lnSpc>
            </a:pPr>
            <a:r>
              <a:rPr lang="en-US" sz="3200" dirty="0">
                <a:latin typeface="Arial" panose="020B0604020202020204" pitchFamily="34" charset="0"/>
                <a:cs typeface="Arial" panose="020B0604020202020204" pitchFamily="34" charset="0"/>
              </a:rPr>
              <a:t>Information to make decisions </a:t>
            </a:r>
            <a:r>
              <a:rPr lang="en-US" sz="3200" dirty="0">
                <a:latin typeface="Arial" panose="020B0604020202020204" pitchFamily="34" charset="0"/>
                <a:cs typeface="Arial" panose="020B0604020202020204" pitchFamily="34" charset="0"/>
                <a:sym typeface="Wingdings" panose="05000000000000000000" pitchFamily="2" charset="2"/>
              </a:rPr>
              <a:t> In context of the pandemic and economic recovery, how can you give policy makers + others what is relevant.  </a:t>
            </a:r>
            <a:endParaRPr lang="en-US" sz="3200" dirty="0">
              <a:latin typeface="Arial" panose="020B0604020202020204" pitchFamily="34" charset="0"/>
              <a:cs typeface="Arial" panose="020B0604020202020204" pitchFamily="34" charset="0"/>
            </a:endParaRPr>
          </a:p>
          <a:p>
            <a:pPr marL="0" indent="0">
              <a:lnSpc>
                <a:spcPct val="100000"/>
              </a:lnSpc>
              <a:buNone/>
            </a:pP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10</a:t>
            </a:fld>
            <a:endParaRPr lang="en-ZA" dirty="0"/>
          </a:p>
        </p:txBody>
      </p:sp>
    </p:spTree>
    <p:extLst>
      <p:ext uri="{BB962C8B-B14F-4D97-AF65-F5344CB8AC3E}">
        <p14:creationId xmlns:p14="http://schemas.microsoft.com/office/powerpoint/2010/main" val="227045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798815" y="726188"/>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Potential focus areas</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815355"/>
            <a:ext cx="8689679" cy="4270800"/>
          </a:xfrm>
        </p:spPr>
        <p:txBody>
          <a:bodyPr>
            <a:normAutofit/>
          </a:bodyPr>
          <a:lstStyle/>
          <a:p>
            <a:pPr marL="0" indent="0">
              <a:lnSpc>
                <a:spcPct val="100000"/>
              </a:lnSpc>
              <a:buNone/>
            </a:pPr>
            <a:r>
              <a:rPr lang="en-US" sz="3200" u="sng" dirty="0">
                <a:latin typeface="Arial" panose="020B0604020202020204" pitchFamily="34" charset="0"/>
                <a:cs typeface="Arial" panose="020B0604020202020204" pitchFamily="34" charset="0"/>
              </a:rPr>
              <a:t>Inflows: </a:t>
            </a:r>
          </a:p>
          <a:p>
            <a:pPr>
              <a:lnSpc>
                <a:spcPct val="100000"/>
              </a:lnSpc>
            </a:pPr>
            <a:r>
              <a:rPr lang="en-US" sz="3200" dirty="0">
                <a:latin typeface="Arial" panose="020B0604020202020204" pitchFamily="34" charset="0"/>
                <a:cs typeface="Arial" panose="020B0604020202020204" pitchFamily="34" charset="0"/>
              </a:rPr>
              <a:t>Revenue (entitlement, nature, collection), exposure to credit risk. </a:t>
            </a:r>
          </a:p>
          <a:p>
            <a:pPr>
              <a:lnSpc>
                <a:spcPct val="100000"/>
              </a:lnSpc>
            </a:pPr>
            <a:r>
              <a:rPr lang="en-US" sz="3200" dirty="0">
                <a:latin typeface="Arial" panose="020B0604020202020204" pitchFamily="34" charset="0"/>
                <a:cs typeface="Arial" panose="020B0604020202020204" pitchFamily="34" charset="0"/>
              </a:rPr>
              <a:t>Debt (borrowings) – Nature, what funded, maturity analysis. </a:t>
            </a:r>
          </a:p>
          <a:p>
            <a:pPr>
              <a:lnSpc>
                <a:spcPct val="100000"/>
              </a:lnSpc>
            </a:pPr>
            <a:endParaRPr lang="en-US" sz="3200" dirty="0">
              <a:latin typeface="Arial" panose="020B0604020202020204" pitchFamily="34" charset="0"/>
              <a:cs typeface="Arial" panose="020B0604020202020204" pitchFamily="34" charset="0"/>
            </a:endParaRPr>
          </a:p>
          <a:p>
            <a:pPr marL="0" indent="0">
              <a:lnSpc>
                <a:spcPct val="100000"/>
              </a:lnSpc>
              <a:buNone/>
            </a:pPr>
            <a:endParaRPr lang="en-US" sz="3200" dirty="0">
              <a:latin typeface="Arial" panose="020B0604020202020204" pitchFamily="34" charset="0"/>
              <a:cs typeface="Arial" panose="020B0604020202020204" pitchFamily="34" charset="0"/>
            </a:endParaRPr>
          </a:p>
          <a:p>
            <a:pPr marL="0" indent="0">
              <a:lnSpc>
                <a:spcPct val="100000"/>
              </a:lnSpc>
              <a:buNone/>
            </a:pP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11</a:t>
            </a:fld>
            <a:endParaRPr lang="en-ZA" dirty="0"/>
          </a:p>
        </p:txBody>
      </p:sp>
    </p:spTree>
    <p:extLst>
      <p:ext uri="{BB962C8B-B14F-4D97-AF65-F5344CB8AC3E}">
        <p14:creationId xmlns:p14="http://schemas.microsoft.com/office/powerpoint/2010/main" val="281912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798815" y="726188"/>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Potential focus areas</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815355"/>
            <a:ext cx="8689679" cy="4270800"/>
          </a:xfrm>
        </p:spPr>
        <p:txBody>
          <a:bodyPr>
            <a:normAutofit/>
          </a:bodyPr>
          <a:lstStyle/>
          <a:p>
            <a:pPr marL="0" indent="0">
              <a:lnSpc>
                <a:spcPct val="100000"/>
              </a:lnSpc>
              <a:buNone/>
            </a:pPr>
            <a:r>
              <a:rPr lang="en-US" sz="3200" u="sng" dirty="0">
                <a:latin typeface="Arial" panose="020B0604020202020204" pitchFamily="34" charset="0"/>
                <a:cs typeface="Arial" panose="020B0604020202020204" pitchFamily="34" charset="0"/>
              </a:rPr>
              <a:t>Outflows:</a:t>
            </a:r>
          </a:p>
          <a:p>
            <a:pPr>
              <a:lnSpc>
                <a:spcPct val="100000"/>
              </a:lnSpc>
            </a:pPr>
            <a:r>
              <a:rPr lang="en-US" sz="3200" dirty="0">
                <a:latin typeface="Arial" panose="020B0604020202020204" pitchFamily="34" charset="0"/>
                <a:cs typeface="Arial" panose="020B0604020202020204" pitchFamily="34" charset="0"/>
              </a:rPr>
              <a:t>Investments – monetary (credit risk, maturity), capital expenditure on assets, impairment. </a:t>
            </a:r>
          </a:p>
          <a:p>
            <a:pPr>
              <a:lnSpc>
                <a:spcPct val="100000"/>
              </a:lnSpc>
            </a:pPr>
            <a:r>
              <a:rPr lang="en-US" sz="3200" dirty="0">
                <a:latin typeface="Arial" panose="020B0604020202020204" pitchFamily="34" charset="0"/>
                <a:cs typeface="Arial" panose="020B0604020202020204" pitchFamily="34" charset="0"/>
              </a:rPr>
              <a:t>Expenditure on employees – all benefits. </a:t>
            </a:r>
          </a:p>
          <a:p>
            <a:pPr>
              <a:lnSpc>
                <a:spcPct val="100000"/>
              </a:lnSpc>
            </a:pPr>
            <a:r>
              <a:rPr lang="en-US" sz="3200" dirty="0">
                <a:latin typeface="Arial" panose="020B0604020202020204" pitchFamily="34" charset="0"/>
                <a:cs typeface="Arial" panose="020B0604020202020204" pitchFamily="34" charset="0"/>
              </a:rPr>
              <a:t>Expenditure on climate related issues – e.g. rehabilitation costs of landfills. </a:t>
            </a:r>
          </a:p>
          <a:p>
            <a:pPr>
              <a:lnSpc>
                <a:spcPct val="100000"/>
              </a:lnSpc>
            </a:pPr>
            <a:r>
              <a:rPr lang="en-US" sz="3200" dirty="0">
                <a:latin typeface="Arial" panose="020B0604020202020204" pitchFamily="34" charset="0"/>
                <a:cs typeface="Arial" panose="020B0604020202020204" pitchFamily="34" charset="0"/>
              </a:rPr>
              <a:t>“Contingencies” – e.g. guarantees. </a:t>
            </a:r>
          </a:p>
          <a:p>
            <a:pPr>
              <a:lnSpc>
                <a:spcPct val="100000"/>
              </a:lnSpc>
            </a:pPr>
            <a:endParaRPr lang="en-US" sz="3200" dirty="0">
              <a:latin typeface="Arial" panose="020B0604020202020204" pitchFamily="34" charset="0"/>
              <a:cs typeface="Arial" panose="020B0604020202020204" pitchFamily="34" charset="0"/>
            </a:endParaRPr>
          </a:p>
          <a:p>
            <a:pPr marL="0" indent="0">
              <a:lnSpc>
                <a:spcPct val="100000"/>
              </a:lnSpc>
              <a:buNone/>
            </a:pPr>
            <a:endParaRPr lang="en-US" sz="3200" dirty="0">
              <a:latin typeface="Arial" panose="020B0604020202020204" pitchFamily="34" charset="0"/>
              <a:cs typeface="Arial" panose="020B0604020202020204" pitchFamily="34" charset="0"/>
            </a:endParaRPr>
          </a:p>
          <a:p>
            <a:pPr marL="0" indent="0">
              <a:lnSpc>
                <a:spcPct val="100000"/>
              </a:lnSpc>
              <a:buNone/>
            </a:pP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12</a:t>
            </a:fld>
            <a:endParaRPr lang="en-ZA" dirty="0"/>
          </a:p>
        </p:txBody>
      </p:sp>
    </p:spTree>
    <p:extLst>
      <p:ext uri="{BB962C8B-B14F-4D97-AF65-F5344CB8AC3E}">
        <p14:creationId xmlns:p14="http://schemas.microsoft.com/office/powerpoint/2010/main" val="19020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798815" y="726188"/>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Qualities of good financial statements</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815355"/>
            <a:ext cx="8689679" cy="4270800"/>
          </a:xfrm>
        </p:spPr>
        <p:txBody>
          <a:bodyPr>
            <a:normAutofit/>
          </a:bodyPr>
          <a:lstStyle/>
          <a:p>
            <a:pPr marL="0" indent="0">
              <a:lnSpc>
                <a:spcPct val="100000"/>
              </a:lnSpc>
              <a:buNone/>
            </a:pPr>
            <a:r>
              <a:rPr lang="en-US" sz="3200" dirty="0">
                <a:latin typeface="Arial" panose="020B0604020202020204" pitchFamily="34" charset="0"/>
                <a:cs typeface="Arial" panose="020B0604020202020204" pitchFamily="34" charset="0"/>
              </a:rPr>
              <a:t> </a:t>
            </a:r>
          </a:p>
          <a:p>
            <a:pPr marL="0" indent="0">
              <a:lnSpc>
                <a:spcPct val="100000"/>
              </a:lnSpc>
              <a:buNone/>
            </a:pPr>
            <a:endParaRPr lang="en-US" sz="3200" dirty="0">
              <a:latin typeface="Arial" panose="020B0604020202020204" pitchFamily="34" charset="0"/>
              <a:cs typeface="Arial" panose="020B0604020202020204" pitchFamily="34" charset="0"/>
            </a:endParaRPr>
          </a:p>
          <a:p>
            <a:pPr marL="0" indent="0">
              <a:lnSpc>
                <a:spcPct val="100000"/>
              </a:lnSpc>
              <a:buNone/>
            </a:pPr>
            <a:r>
              <a:rPr lang="en-US" sz="3200" dirty="0">
                <a:latin typeface="Arial" panose="020B0604020202020204" pitchFamily="34" charset="0"/>
                <a:cs typeface="Arial" panose="020B0604020202020204" pitchFamily="34" charset="0"/>
              </a:rPr>
              <a:t> </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13</a:t>
            </a:fld>
            <a:endParaRPr lang="en-ZA" dirty="0"/>
          </a:p>
        </p:txBody>
      </p:sp>
      <p:sp>
        <p:nvSpPr>
          <p:cNvPr id="22" name="Content Placeholder 12">
            <a:extLst>
              <a:ext uri="{FF2B5EF4-FFF2-40B4-BE49-F238E27FC236}">
                <a16:creationId xmlns:a16="http://schemas.microsoft.com/office/drawing/2014/main" id="{B1FE697E-4EBE-44E5-9C23-E7A46B060209}"/>
              </a:ext>
            </a:extLst>
          </p:cNvPr>
          <p:cNvSpPr txBox="1">
            <a:spLocks/>
          </p:cNvSpPr>
          <p:nvPr/>
        </p:nvSpPr>
        <p:spPr>
          <a:xfrm>
            <a:off x="415335" y="1967755"/>
            <a:ext cx="8100015" cy="4195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dirty="0">
                <a:latin typeface="Arial" panose="020B0604020202020204" pitchFamily="34" charset="0"/>
                <a:cs typeface="Arial" panose="020B0604020202020204" pitchFamily="34" charset="0"/>
              </a:rPr>
              <a:t>Relevant </a:t>
            </a:r>
            <a:r>
              <a:rPr lang="en-US" sz="3200" dirty="0">
                <a:latin typeface="Arial" panose="020B0604020202020204" pitchFamily="34" charset="0"/>
                <a:cs typeface="Arial" panose="020B0604020202020204" pitchFamily="34" charset="0"/>
                <a:sym typeface="Wingdings" panose="05000000000000000000" pitchFamily="2" charset="2"/>
              </a:rPr>
              <a:t> material</a:t>
            </a:r>
            <a:endParaRPr lang="en-US" sz="3200" dirty="0">
              <a:latin typeface="Arial" panose="020B0604020202020204" pitchFamily="34" charset="0"/>
              <a:cs typeface="Arial" panose="020B0604020202020204" pitchFamily="34" charset="0"/>
            </a:endParaRPr>
          </a:p>
          <a:p>
            <a:pPr>
              <a:lnSpc>
                <a:spcPct val="100000"/>
              </a:lnSpc>
            </a:pPr>
            <a:r>
              <a:rPr lang="en-US" sz="3200" dirty="0">
                <a:latin typeface="Arial" panose="020B0604020202020204" pitchFamily="34" charset="0"/>
                <a:cs typeface="Arial" panose="020B0604020202020204" pitchFamily="34" charset="0"/>
              </a:rPr>
              <a:t>Faithfully representative</a:t>
            </a:r>
          </a:p>
          <a:p>
            <a:pPr>
              <a:lnSpc>
                <a:spcPct val="100000"/>
              </a:lnSpc>
            </a:pPr>
            <a:r>
              <a:rPr lang="en-US" sz="3200" dirty="0">
                <a:latin typeface="Arial" panose="020B0604020202020204" pitchFamily="34" charset="0"/>
                <a:cs typeface="Arial" panose="020B0604020202020204" pitchFamily="34" charset="0"/>
              </a:rPr>
              <a:t>Understandable</a:t>
            </a:r>
          </a:p>
          <a:p>
            <a:pPr>
              <a:lnSpc>
                <a:spcPct val="100000"/>
              </a:lnSpc>
            </a:pPr>
            <a:r>
              <a:rPr lang="en-US" sz="3200" dirty="0">
                <a:latin typeface="Arial" panose="020B0604020202020204" pitchFamily="34" charset="0"/>
                <a:cs typeface="Arial" panose="020B0604020202020204" pitchFamily="34" charset="0"/>
              </a:rPr>
              <a:t>Timely</a:t>
            </a:r>
          </a:p>
          <a:p>
            <a:pPr>
              <a:lnSpc>
                <a:spcPct val="100000"/>
              </a:lnSpc>
            </a:pPr>
            <a:r>
              <a:rPr lang="en-US" sz="3200" dirty="0">
                <a:latin typeface="Arial" panose="020B0604020202020204" pitchFamily="34" charset="0"/>
                <a:cs typeface="Arial" panose="020B0604020202020204" pitchFamily="34" charset="0"/>
              </a:rPr>
              <a:t>Comparable</a:t>
            </a:r>
          </a:p>
          <a:p>
            <a:pPr>
              <a:lnSpc>
                <a:spcPct val="100000"/>
              </a:lnSpc>
            </a:pPr>
            <a:r>
              <a:rPr lang="en-US" sz="3200" dirty="0">
                <a:latin typeface="Arial" panose="020B0604020202020204" pitchFamily="34" charset="0"/>
                <a:cs typeface="Arial" panose="020B0604020202020204" pitchFamily="34" charset="0"/>
              </a:rPr>
              <a:t>Verifiable</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42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689969"/>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Qualities of good financial statements</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648781"/>
            <a:ext cx="8689679" cy="4437374"/>
          </a:xfrm>
        </p:spPr>
        <p:txBody>
          <a:bodyPr>
            <a:normAutofit/>
          </a:bodyPr>
          <a:lstStyle/>
          <a:p>
            <a:pPr marL="0" indent="0">
              <a:lnSpc>
                <a:spcPct val="100000"/>
              </a:lnSpc>
              <a:buNone/>
            </a:pPr>
            <a:r>
              <a:rPr lang="en-US" sz="3200" dirty="0">
                <a:latin typeface="Arial" panose="020B0604020202020204" pitchFamily="34" charset="0"/>
                <a:cs typeface="Arial" panose="020B0604020202020204" pitchFamily="34" charset="0"/>
              </a:rPr>
              <a:t>Areas of judgement in:</a:t>
            </a:r>
          </a:p>
          <a:p>
            <a:pPr>
              <a:lnSpc>
                <a:spcPct val="100000"/>
              </a:lnSpc>
            </a:pPr>
            <a:r>
              <a:rPr lang="en-US" sz="3200" dirty="0">
                <a:latin typeface="Arial" panose="020B0604020202020204" pitchFamily="34" charset="0"/>
                <a:cs typeface="Arial" panose="020B0604020202020204" pitchFamily="34" charset="0"/>
              </a:rPr>
              <a:t>Application of accounting policies. </a:t>
            </a:r>
          </a:p>
          <a:p>
            <a:pPr>
              <a:lnSpc>
                <a:spcPct val="100000"/>
              </a:lnSpc>
            </a:pPr>
            <a:r>
              <a:rPr lang="en-US" sz="3200" dirty="0">
                <a:latin typeface="Arial" panose="020B0604020202020204" pitchFamily="34" charset="0"/>
                <a:cs typeface="Arial" panose="020B0604020202020204" pitchFamily="34" charset="0"/>
              </a:rPr>
              <a:t>Measurement of assets and liabilities. </a:t>
            </a:r>
          </a:p>
          <a:p>
            <a:pPr marL="361950" indent="-361950">
              <a:lnSpc>
                <a:spcPct val="100000"/>
              </a:lnSpc>
            </a:pP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14</a:t>
            </a:fld>
            <a:endParaRPr lang="en-ZA" dirty="0"/>
          </a:p>
        </p:txBody>
      </p:sp>
    </p:spTree>
    <p:extLst>
      <p:ext uri="{BB962C8B-B14F-4D97-AF65-F5344CB8AC3E}">
        <p14:creationId xmlns:p14="http://schemas.microsoft.com/office/powerpoint/2010/main" val="257443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5519596" y="2783542"/>
            <a:ext cx="3203901" cy="1681262"/>
          </a:xfrm>
        </p:spPr>
        <p:txBody>
          <a:bodyPr>
            <a:normAutofit/>
          </a:bodyPr>
          <a:lstStyle/>
          <a:p>
            <a:pPr algn="ctr"/>
            <a:r>
              <a:rPr lang="en-US" b="1" dirty="0">
                <a:latin typeface="Arial" panose="020B0604020202020204" pitchFamily="34" charset="0"/>
                <a:cs typeface="Arial" panose="020B0604020202020204" pitchFamily="34" charset="0"/>
              </a:rPr>
              <a:t>In closing…</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8" name="Slide Number Placeholder 17">
            <a:extLst>
              <a:ext uri="{FF2B5EF4-FFF2-40B4-BE49-F238E27FC236}">
                <a16:creationId xmlns:a16="http://schemas.microsoft.com/office/drawing/2014/main" id="{FCA58DFD-E7B0-41DA-88D3-422F35980796}"/>
              </a:ext>
            </a:extLst>
          </p:cNvPr>
          <p:cNvSpPr>
            <a:spLocks noGrp="1"/>
          </p:cNvSpPr>
          <p:nvPr>
            <p:ph type="sldNum" sz="quarter" idx="12"/>
          </p:nvPr>
        </p:nvSpPr>
        <p:spPr/>
        <p:txBody>
          <a:bodyPr/>
          <a:lstStyle/>
          <a:p>
            <a:fld id="{3783E3C5-DF38-4D28-9448-6CFD2C7B67B3}" type="slidenum">
              <a:rPr lang="en-ZA" smtClean="0"/>
              <a:t>15</a:t>
            </a:fld>
            <a:endParaRPr lang="en-ZA" dirty="0"/>
          </a:p>
        </p:txBody>
      </p:sp>
      <p:pic>
        <p:nvPicPr>
          <p:cNvPr id="19" name="Picture 18" descr="Hand holding a seedling">
            <a:extLst>
              <a:ext uri="{FF2B5EF4-FFF2-40B4-BE49-F238E27FC236}">
                <a16:creationId xmlns:a16="http://schemas.microsoft.com/office/drawing/2014/main" id="{288FA3D2-03C4-4B13-A2FD-78697DB90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35" y="2118113"/>
            <a:ext cx="5039666" cy="3341391"/>
          </a:xfrm>
          <a:prstGeom prst="rect">
            <a:avLst/>
          </a:prstGeom>
        </p:spPr>
      </p:pic>
    </p:spTree>
    <p:extLst>
      <p:ext uri="{BB962C8B-B14F-4D97-AF65-F5344CB8AC3E}">
        <p14:creationId xmlns:p14="http://schemas.microsoft.com/office/powerpoint/2010/main" val="259094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689969"/>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In closing….</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648781"/>
            <a:ext cx="8689679" cy="4437374"/>
          </a:xfrm>
        </p:spPr>
        <p:txBody>
          <a:bodyPr>
            <a:normAutofit/>
          </a:bodyPr>
          <a:lstStyle/>
          <a:p>
            <a:pPr marL="361950" indent="-361950">
              <a:lnSpc>
                <a:spcPct val="100000"/>
              </a:lnSpc>
            </a:pPr>
            <a:r>
              <a:rPr lang="en-US" sz="3200" dirty="0">
                <a:latin typeface="Arial" panose="020B0604020202020204" pitchFamily="34" charset="0"/>
                <a:cs typeface="Arial" panose="020B0604020202020204" pitchFamily="34" charset="0"/>
              </a:rPr>
              <a:t>African Bank, VBS Bank, Steinhoff, Tongaat-Hulett…all synonymous of when accounting and accountants failed. </a:t>
            </a:r>
          </a:p>
          <a:p>
            <a:pPr marL="361950" indent="-361950">
              <a:lnSpc>
                <a:spcPct val="100000"/>
              </a:lnSpc>
            </a:pPr>
            <a:r>
              <a:rPr lang="en-US" sz="3200" dirty="0">
                <a:latin typeface="Arial" panose="020B0604020202020204" pitchFamily="34" charset="0"/>
                <a:cs typeface="Arial" panose="020B0604020202020204" pitchFamily="34" charset="0"/>
              </a:rPr>
              <a:t>We cannot afford one of these in public sector. </a:t>
            </a:r>
          </a:p>
          <a:p>
            <a:pPr marL="361950" indent="-361950">
              <a:lnSpc>
                <a:spcPct val="100000"/>
              </a:lnSpc>
            </a:pPr>
            <a:r>
              <a:rPr lang="en-US" sz="3200" dirty="0">
                <a:latin typeface="Arial" panose="020B0604020202020204" pitchFamily="34" charset="0"/>
                <a:cs typeface="Arial" panose="020B0604020202020204" pitchFamily="34" charset="0"/>
              </a:rPr>
              <a:t>Unlike these companies that could call on government help, we cannot do the same. </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16</a:t>
            </a:fld>
            <a:endParaRPr lang="en-ZA" dirty="0"/>
          </a:p>
        </p:txBody>
      </p:sp>
    </p:spTree>
    <p:extLst>
      <p:ext uri="{BB962C8B-B14F-4D97-AF65-F5344CB8AC3E}">
        <p14:creationId xmlns:p14="http://schemas.microsoft.com/office/powerpoint/2010/main" val="270747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689969"/>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In closing….</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648781"/>
            <a:ext cx="8689679" cy="4437374"/>
          </a:xfrm>
        </p:spPr>
        <p:txBody>
          <a:bodyPr>
            <a:normAutofit/>
          </a:bodyPr>
          <a:lstStyle/>
          <a:p>
            <a:pPr marL="361950" indent="-361950">
              <a:lnSpc>
                <a:spcPct val="100000"/>
              </a:lnSpc>
            </a:pPr>
            <a:r>
              <a:rPr lang="en-US" sz="3200" dirty="0">
                <a:latin typeface="Arial" panose="020B0604020202020204" pitchFamily="34" charset="0"/>
                <a:cs typeface="Arial" panose="020B0604020202020204" pitchFamily="34" charset="0"/>
              </a:rPr>
              <a:t>It is our role as accountants to ensure that we provide credible information in the financial statements that is useful and can be used. </a:t>
            </a:r>
          </a:p>
          <a:p>
            <a:pPr marL="361950" indent="-361950">
              <a:lnSpc>
                <a:spcPct val="100000"/>
              </a:lnSpc>
            </a:pPr>
            <a:r>
              <a:rPr lang="en-US" sz="3200" dirty="0">
                <a:latin typeface="Arial" panose="020B0604020202020204" pitchFamily="34" charset="0"/>
                <a:cs typeface="Arial" panose="020B0604020202020204" pitchFamily="34" charset="0"/>
              </a:rPr>
              <a:t>The ask is greater now than ever before…</a:t>
            </a:r>
          </a:p>
          <a:p>
            <a:pPr marL="361950" indent="-361950">
              <a:lnSpc>
                <a:spcPct val="100000"/>
              </a:lnSpc>
            </a:pPr>
            <a:r>
              <a:rPr lang="en-US" sz="3200" dirty="0">
                <a:latin typeface="Arial" panose="020B0604020202020204" pitchFamily="34" charset="0"/>
                <a:cs typeface="Arial" panose="020B0604020202020204" pitchFamily="34" charset="0"/>
              </a:rPr>
              <a:t>We need to do better, and its never too late to start. </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17</a:t>
            </a:fld>
            <a:endParaRPr lang="en-ZA" dirty="0"/>
          </a:p>
        </p:txBody>
      </p:sp>
    </p:spTree>
    <p:extLst>
      <p:ext uri="{BB962C8B-B14F-4D97-AF65-F5344CB8AC3E}">
        <p14:creationId xmlns:p14="http://schemas.microsoft.com/office/powerpoint/2010/main" val="83862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a:solidFill>
              <a:srgbClr val="2CBAA4"/>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generated with very high confidence">
            <a:extLst>
              <a:ext uri="{FF2B5EF4-FFF2-40B4-BE49-F238E27FC236}">
                <a16:creationId xmlns:a16="http://schemas.microsoft.com/office/drawing/2014/main" id="{54689814-35DE-45A9-913E-A8274183D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395" y="1123527"/>
            <a:ext cx="4944387" cy="4604800"/>
          </a:xfrm>
          <a:prstGeom prst="rect">
            <a:avLst/>
          </a:prstGeom>
        </p:spPr>
      </p:pic>
      <p:sp>
        <p:nvSpPr>
          <p:cNvPr id="3" name="TextBox 2">
            <a:extLst>
              <a:ext uri="{FF2B5EF4-FFF2-40B4-BE49-F238E27FC236}">
                <a16:creationId xmlns:a16="http://schemas.microsoft.com/office/drawing/2014/main" id="{05F97158-4966-4A95-982F-D0FC5B799992}"/>
              </a:ext>
            </a:extLst>
          </p:cNvPr>
          <p:cNvSpPr txBox="1"/>
          <p:nvPr/>
        </p:nvSpPr>
        <p:spPr>
          <a:xfrm>
            <a:off x="243844" y="3425927"/>
            <a:ext cx="7802876" cy="3762568"/>
          </a:xfrm>
          <a:custGeom>
            <a:avLst/>
            <a:gdLst>
              <a:gd name="connsiteX0" fmla="*/ 0 w 7201988"/>
              <a:gd name="connsiteY0" fmla="*/ 0 h 2264229"/>
              <a:gd name="connsiteX1" fmla="*/ 7201988 w 7201988"/>
              <a:gd name="connsiteY1" fmla="*/ 0 h 2264229"/>
              <a:gd name="connsiteX2" fmla="*/ 7201988 w 7201988"/>
              <a:gd name="connsiteY2" fmla="*/ 2264229 h 2264229"/>
              <a:gd name="connsiteX3" fmla="*/ 0 w 7201988"/>
              <a:gd name="connsiteY3" fmla="*/ 2264229 h 2264229"/>
              <a:gd name="connsiteX4" fmla="*/ 0 w 7201988"/>
              <a:gd name="connsiteY4" fmla="*/ 0 h 2264229"/>
              <a:gd name="connsiteX0" fmla="*/ 0 w 7410994"/>
              <a:gd name="connsiteY0" fmla="*/ 0 h 3622766"/>
              <a:gd name="connsiteX1" fmla="*/ 7410994 w 7410994"/>
              <a:gd name="connsiteY1" fmla="*/ 1358537 h 3622766"/>
              <a:gd name="connsiteX2" fmla="*/ 7410994 w 7410994"/>
              <a:gd name="connsiteY2" fmla="*/ 3622766 h 3622766"/>
              <a:gd name="connsiteX3" fmla="*/ 209006 w 7410994"/>
              <a:gd name="connsiteY3" fmla="*/ 3622766 h 3622766"/>
              <a:gd name="connsiteX4" fmla="*/ 0 w 7410994"/>
              <a:gd name="connsiteY4" fmla="*/ 0 h 3622766"/>
              <a:gd name="connsiteX0" fmla="*/ 0 w 7550331"/>
              <a:gd name="connsiteY0" fmla="*/ 60960 h 3683726"/>
              <a:gd name="connsiteX1" fmla="*/ 7550331 w 7550331"/>
              <a:gd name="connsiteY1" fmla="*/ 0 h 3683726"/>
              <a:gd name="connsiteX2" fmla="*/ 7410994 w 7550331"/>
              <a:gd name="connsiteY2" fmla="*/ 3683726 h 3683726"/>
              <a:gd name="connsiteX3" fmla="*/ 209006 w 7550331"/>
              <a:gd name="connsiteY3" fmla="*/ 3683726 h 3683726"/>
              <a:gd name="connsiteX4" fmla="*/ 0 w 7550331"/>
              <a:gd name="connsiteY4" fmla="*/ 60960 h 3683726"/>
              <a:gd name="connsiteX0" fmla="*/ 0 w 7611291"/>
              <a:gd name="connsiteY0" fmla="*/ 60960 h 3692435"/>
              <a:gd name="connsiteX1" fmla="*/ 7550331 w 7611291"/>
              <a:gd name="connsiteY1" fmla="*/ 0 h 3692435"/>
              <a:gd name="connsiteX2" fmla="*/ 7611291 w 7611291"/>
              <a:gd name="connsiteY2" fmla="*/ 3692435 h 3692435"/>
              <a:gd name="connsiteX3" fmla="*/ 209006 w 7611291"/>
              <a:gd name="connsiteY3" fmla="*/ 3683726 h 3692435"/>
              <a:gd name="connsiteX4" fmla="*/ 0 w 7611291"/>
              <a:gd name="connsiteY4" fmla="*/ 60960 h 3692435"/>
              <a:gd name="connsiteX0" fmla="*/ 0 w 7611291"/>
              <a:gd name="connsiteY0" fmla="*/ 60960 h 4544910"/>
              <a:gd name="connsiteX1" fmla="*/ 7550331 w 7611291"/>
              <a:gd name="connsiteY1" fmla="*/ 0 h 4544910"/>
              <a:gd name="connsiteX2" fmla="*/ 7611291 w 7611291"/>
              <a:gd name="connsiteY2" fmla="*/ 3692435 h 4544910"/>
              <a:gd name="connsiteX3" fmla="*/ 209006 w 7611291"/>
              <a:gd name="connsiteY3" fmla="*/ 3683726 h 4544910"/>
              <a:gd name="connsiteX4" fmla="*/ 0 w 7611291"/>
              <a:gd name="connsiteY4" fmla="*/ 60960 h 4544910"/>
              <a:gd name="connsiteX0" fmla="*/ 0 w 7611291"/>
              <a:gd name="connsiteY0" fmla="*/ 60960 h 4884489"/>
              <a:gd name="connsiteX1" fmla="*/ 7550331 w 7611291"/>
              <a:gd name="connsiteY1" fmla="*/ 0 h 4884489"/>
              <a:gd name="connsiteX2" fmla="*/ 7611291 w 7611291"/>
              <a:gd name="connsiteY2" fmla="*/ 3692435 h 4884489"/>
              <a:gd name="connsiteX3" fmla="*/ 278675 w 7611291"/>
              <a:gd name="connsiteY3" fmla="*/ 4632960 h 4884489"/>
              <a:gd name="connsiteX4" fmla="*/ 0 w 7611291"/>
              <a:gd name="connsiteY4" fmla="*/ 60960 h 4884489"/>
              <a:gd name="connsiteX0" fmla="*/ 0 w 7550331"/>
              <a:gd name="connsiteY0" fmla="*/ 60960 h 5170601"/>
              <a:gd name="connsiteX1" fmla="*/ 7550331 w 7550331"/>
              <a:gd name="connsiteY1" fmla="*/ 0 h 5170601"/>
              <a:gd name="connsiteX2" fmla="*/ 7515497 w 7550331"/>
              <a:gd name="connsiteY2" fmla="*/ 4180115 h 5170601"/>
              <a:gd name="connsiteX3" fmla="*/ 278675 w 7550331"/>
              <a:gd name="connsiteY3" fmla="*/ 4632960 h 5170601"/>
              <a:gd name="connsiteX4" fmla="*/ 0 w 7550331"/>
              <a:gd name="connsiteY4" fmla="*/ 60960 h 517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0331" h="5170601">
                <a:moveTo>
                  <a:pt x="0" y="60960"/>
                </a:moveTo>
                <a:lnTo>
                  <a:pt x="7550331" y="0"/>
                </a:lnTo>
                <a:lnTo>
                  <a:pt x="7515497" y="4180115"/>
                </a:lnTo>
                <a:cubicBezTo>
                  <a:pt x="5100320" y="6101806"/>
                  <a:pt x="2746103" y="4635863"/>
                  <a:pt x="278675" y="4632960"/>
                </a:cubicBezTo>
                <a:lnTo>
                  <a:pt x="0" y="60960"/>
                </a:lnTo>
                <a:close/>
              </a:path>
            </a:pathLst>
          </a:custGeom>
          <a:noFill/>
        </p:spPr>
        <p:txBody>
          <a:bodyPr wrap="square" rtlCol="0">
            <a:spAutoFit/>
          </a:bodyPr>
          <a:lstStyle/>
          <a:p>
            <a:pPr>
              <a:spcBef>
                <a:spcPct val="75000"/>
              </a:spcBef>
            </a:pPr>
            <a:r>
              <a:rPr lang="en-ZA" altLang="en-US" dirty="0"/>
              <a:t>Tel: (011) 697-0660</a:t>
            </a:r>
          </a:p>
          <a:p>
            <a:pPr>
              <a:spcBef>
                <a:spcPct val="75000"/>
              </a:spcBef>
            </a:pPr>
            <a:r>
              <a:rPr lang="en-ZA" altLang="en-US" dirty="0"/>
              <a:t>Fax: (011) 697-0666</a:t>
            </a:r>
          </a:p>
          <a:p>
            <a:pPr>
              <a:spcBef>
                <a:spcPct val="75000"/>
              </a:spcBef>
            </a:pPr>
            <a:r>
              <a:rPr lang="en-ZA" altLang="en-US" dirty="0"/>
              <a:t>Email: </a:t>
            </a:r>
            <a:r>
              <a:rPr lang="en-ZA" altLang="en-US" dirty="0">
                <a:solidFill>
                  <a:srgbClr val="A8D0C8"/>
                </a:solidFill>
                <a:hlinkClick r:id="rId3">
                  <a:extLst>
                    <a:ext uri="{A12FA001-AC4F-418D-AE19-62706E023703}">
                      <ahyp:hlinkClr xmlns:ahyp="http://schemas.microsoft.com/office/drawing/2018/hyperlinkcolor" val="tx"/>
                    </a:ext>
                  </a:extLst>
                </a:hlinkClick>
              </a:rPr>
              <a:t>info@asb.co.za</a:t>
            </a:r>
            <a:endParaRPr lang="en-ZA" altLang="en-US" dirty="0">
              <a:solidFill>
                <a:srgbClr val="A8D0C8"/>
              </a:solidFill>
            </a:endParaRPr>
          </a:p>
          <a:p>
            <a:pPr>
              <a:spcBef>
                <a:spcPct val="75000"/>
              </a:spcBef>
            </a:pPr>
            <a:r>
              <a:rPr lang="en-ZA" altLang="en-US" dirty="0"/>
              <a:t>Website: </a:t>
            </a:r>
            <a:r>
              <a:rPr lang="en-ZA" altLang="en-US" dirty="0">
                <a:solidFill>
                  <a:srgbClr val="A8D0C8"/>
                </a:solidFill>
                <a:hlinkClick r:id="rId4">
                  <a:extLst>
                    <a:ext uri="{A12FA001-AC4F-418D-AE19-62706E023703}">
                      <ahyp:hlinkClr xmlns:ahyp="http://schemas.microsoft.com/office/drawing/2018/hyperlinkcolor" val="tx"/>
                    </a:ext>
                  </a:extLst>
                </a:hlinkClick>
              </a:rPr>
              <a:t>www.asb.co.za</a:t>
            </a:r>
            <a:endParaRPr lang="en-ZA" altLang="en-US" dirty="0">
              <a:solidFill>
                <a:srgbClr val="A8D0C8"/>
              </a:solidFill>
            </a:endParaRPr>
          </a:p>
          <a:p>
            <a:pPr>
              <a:spcBef>
                <a:spcPct val="75000"/>
              </a:spcBef>
            </a:pPr>
            <a:r>
              <a:rPr lang="en-ZA" altLang="en-US" dirty="0"/>
              <a:t>     </a:t>
            </a:r>
          </a:p>
          <a:p>
            <a:pPr>
              <a:spcBef>
                <a:spcPct val="75000"/>
              </a:spcBef>
            </a:pPr>
            <a:endParaRPr lang="en-ZA" altLang="en-US" dirty="0"/>
          </a:p>
          <a:p>
            <a:pPr>
              <a:spcBef>
                <a:spcPct val="75000"/>
              </a:spcBef>
            </a:pPr>
            <a:endParaRPr lang="en-ZA" altLang="en-US" dirty="0"/>
          </a:p>
          <a:p>
            <a:pPr>
              <a:spcBef>
                <a:spcPct val="75000"/>
              </a:spcBef>
            </a:pPr>
            <a:endParaRPr lang="en-GB" altLang="en-US" dirty="0"/>
          </a:p>
        </p:txBody>
      </p:sp>
      <p:sp>
        <p:nvSpPr>
          <p:cNvPr id="5" name="TextBox 4">
            <a:extLst>
              <a:ext uri="{FF2B5EF4-FFF2-40B4-BE49-F238E27FC236}">
                <a16:creationId xmlns:a16="http://schemas.microsoft.com/office/drawing/2014/main" id="{00149D30-F48D-4D3C-A2AC-B6E9C37F1728}"/>
              </a:ext>
            </a:extLst>
          </p:cNvPr>
          <p:cNvSpPr txBox="1"/>
          <p:nvPr/>
        </p:nvSpPr>
        <p:spPr>
          <a:xfrm>
            <a:off x="243844" y="2612572"/>
            <a:ext cx="2247385" cy="584775"/>
          </a:xfrm>
          <a:prstGeom prst="rect">
            <a:avLst/>
          </a:prstGeom>
          <a:noFill/>
        </p:spPr>
        <p:txBody>
          <a:bodyPr wrap="square" rtlCol="0">
            <a:spAutoFit/>
          </a:bodyPr>
          <a:lstStyle/>
          <a:p>
            <a:r>
              <a:rPr lang="en-ZA" altLang="en-US" sz="2400" b="1" dirty="0">
                <a:solidFill>
                  <a:srgbClr val="209889"/>
                </a:solidFill>
              </a:rPr>
              <a:t>Contact</a:t>
            </a:r>
            <a:r>
              <a:rPr lang="en-ZA" altLang="en-US" sz="3200" b="1" dirty="0"/>
              <a:t> </a:t>
            </a:r>
            <a:r>
              <a:rPr lang="en-ZA" altLang="en-US" sz="2400" b="1" dirty="0">
                <a:solidFill>
                  <a:srgbClr val="209889"/>
                </a:solidFill>
              </a:rPr>
              <a:t>details</a:t>
            </a:r>
            <a:endParaRPr lang="en-ZA" sz="2400" dirty="0">
              <a:solidFill>
                <a:srgbClr val="209889"/>
              </a:solidFill>
            </a:endParaRPr>
          </a:p>
        </p:txBody>
      </p:sp>
      <p:sp>
        <p:nvSpPr>
          <p:cNvPr id="7" name="Slide Number Placeholder 6">
            <a:extLst>
              <a:ext uri="{FF2B5EF4-FFF2-40B4-BE49-F238E27FC236}">
                <a16:creationId xmlns:a16="http://schemas.microsoft.com/office/drawing/2014/main" id="{5C801B71-5EC0-432A-85DD-FF7C12D93994}"/>
              </a:ext>
            </a:extLst>
          </p:cNvPr>
          <p:cNvSpPr>
            <a:spLocks noGrp="1"/>
          </p:cNvSpPr>
          <p:nvPr>
            <p:ph type="sldNum" sz="quarter" idx="12"/>
          </p:nvPr>
        </p:nvSpPr>
        <p:spPr/>
        <p:txBody>
          <a:bodyPr/>
          <a:lstStyle/>
          <a:p>
            <a:fld id="{3783E3C5-DF38-4D28-9448-6CFD2C7B67B3}" type="slidenum">
              <a:rPr lang="en-ZA" smtClean="0"/>
              <a:t>18</a:t>
            </a:fld>
            <a:endParaRPr lang="en-ZA"/>
          </a:p>
        </p:txBody>
      </p:sp>
    </p:spTree>
    <p:extLst>
      <p:ext uri="{BB962C8B-B14F-4D97-AF65-F5344CB8AC3E}">
        <p14:creationId xmlns:p14="http://schemas.microsoft.com/office/powerpoint/2010/main" val="411092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733817" y="689969"/>
            <a:ext cx="7147248" cy="692995"/>
          </a:xfrm>
        </p:spPr>
        <p:txBody>
          <a:bodyPr>
            <a:normAutofit fontScale="90000"/>
          </a:bodyPr>
          <a:lstStyle/>
          <a:p>
            <a:pPr algn="ctr"/>
            <a:r>
              <a:rPr lang="en-US" altLang="en-US" b="1" dirty="0">
                <a:latin typeface="Arial" panose="020B0604020202020204" pitchFamily="34" charset="0"/>
                <a:cs typeface="Arial" panose="020B0604020202020204" pitchFamily="34" charset="0"/>
              </a:rPr>
              <a:t>Disclaimer</a:t>
            </a:r>
            <a:endParaRPr lang="en-Z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89D1A3-750F-442E-82EC-2BD85547E3D8}"/>
              </a:ext>
            </a:extLst>
          </p:cNvPr>
          <p:cNvSpPr>
            <a:spLocks noGrp="1"/>
          </p:cNvSpPr>
          <p:nvPr>
            <p:ph idx="1"/>
          </p:nvPr>
        </p:nvSpPr>
        <p:spPr>
          <a:xfrm>
            <a:off x="478971" y="2351313"/>
            <a:ext cx="8402094" cy="3178630"/>
          </a:xfrm>
        </p:spPr>
        <p:txBody>
          <a:bodyPr>
            <a:normAutofit/>
          </a:bodyPr>
          <a:lstStyle/>
          <a:p>
            <a:pPr marL="0" indent="0" algn="ctr">
              <a:buNone/>
            </a:pPr>
            <a:r>
              <a:rPr lang="en-GB" altLang="en-US" sz="3200" b="1" i="1" dirty="0">
                <a:latin typeface="Arial" panose="020B0604020202020204" pitchFamily="34" charset="0"/>
                <a:cs typeface="Arial" panose="020B0604020202020204" pitchFamily="34" charset="0"/>
              </a:rPr>
              <a:t>The views and opinions expressed in this presentation are those of the individual. Official positions of the ASB on accounting matters are determined only after extensive due process and deliberation</a:t>
            </a:r>
            <a:r>
              <a:rPr lang="en-GB" altLang="en-US" sz="3200" b="1" dirty="0">
                <a:latin typeface="Arial" panose="020B0604020202020204" pitchFamily="34" charset="0"/>
                <a:cs typeface="Arial" panose="020B0604020202020204" pitchFamily="34" charset="0"/>
              </a:rPr>
              <a:t>.</a:t>
            </a:r>
            <a:endParaRPr lang="en-ZA"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8" name="Slide Number Placeholder 17">
            <a:extLst>
              <a:ext uri="{FF2B5EF4-FFF2-40B4-BE49-F238E27FC236}">
                <a16:creationId xmlns:a16="http://schemas.microsoft.com/office/drawing/2014/main" id="{41635C43-24D6-4DAA-ACB8-7E24B438BE0E}"/>
              </a:ext>
            </a:extLst>
          </p:cNvPr>
          <p:cNvSpPr>
            <a:spLocks noGrp="1"/>
          </p:cNvSpPr>
          <p:nvPr>
            <p:ph type="sldNum" sz="quarter" idx="12"/>
          </p:nvPr>
        </p:nvSpPr>
        <p:spPr/>
        <p:txBody>
          <a:bodyPr/>
          <a:lstStyle/>
          <a:p>
            <a:fld id="{3783E3C5-DF38-4D28-9448-6CFD2C7B67B3}" type="slidenum">
              <a:rPr lang="en-ZA" smtClean="0"/>
              <a:t>2</a:t>
            </a:fld>
            <a:endParaRPr lang="en-ZA" dirty="0"/>
          </a:p>
        </p:txBody>
      </p:sp>
    </p:spTree>
    <p:extLst>
      <p:ext uri="{BB962C8B-B14F-4D97-AF65-F5344CB8AC3E}">
        <p14:creationId xmlns:p14="http://schemas.microsoft.com/office/powerpoint/2010/main" val="144823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4668760" y="2783542"/>
            <a:ext cx="4054738" cy="1681262"/>
          </a:xfrm>
        </p:spPr>
        <p:txBody>
          <a:bodyPr>
            <a:normAutofit fontScale="90000"/>
          </a:bodyPr>
          <a:lstStyle/>
          <a:p>
            <a:pPr algn="ctr"/>
            <a:r>
              <a:rPr lang="en-US" b="1" dirty="0">
                <a:latin typeface="Arial" panose="020B0604020202020204" pitchFamily="34" charset="0"/>
                <a:cs typeface="Arial" panose="020B0604020202020204" pitchFamily="34" charset="0"/>
              </a:rPr>
              <a:t>Reflections on where we are…</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8" name="Slide Number Placeholder 17">
            <a:extLst>
              <a:ext uri="{FF2B5EF4-FFF2-40B4-BE49-F238E27FC236}">
                <a16:creationId xmlns:a16="http://schemas.microsoft.com/office/drawing/2014/main" id="{FCA58DFD-E7B0-41DA-88D3-422F35980796}"/>
              </a:ext>
            </a:extLst>
          </p:cNvPr>
          <p:cNvSpPr>
            <a:spLocks noGrp="1"/>
          </p:cNvSpPr>
          <p:nvPr>
            <p:ph type="sldNum" sz="quarter" idx="12"/>
          </p:nvPr>
        </p:nvSpPr>
        <p:spPr/>
        <p:txBody>
          <a:bodyPr/>
          <a:lstStyle/>
          <a:p>
            <a:fld id="{3783E3C5-DF38-4D28-9448-6CFD2C7B67B3}" type="slidenum">
              <a:rPr lang="en-ZA" smtClean="0"/>
              <a:t>3</a:t>
            </a:fld>
            <a:endParaRPr lang="en-ZA" dirty="0"/>
          </a:p>
        </p:txBody>
      </p:sp>
      <p:pic>
        <p:nvPicPr>
          <p:cNvPr id="22" name="Picture 21" descr="Bull and bear figurines in chrome">
            <a:extLst>
              <a:ext uri="{FF2B5EF4-FFF2-40B4-BE49-F238E27FC236}">
                <a16:creationId xmlns:a16="http://schemas.microsoft.com/office/drawing/2014/main" id="{7794D47F-6B63-4FA4-8118-0C769AEBC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6" y="1851212"/>
            <a:ext cx="4410636" cy="2940424"/>
          </a:xfrm>
          <a:prstGeom prst="rect">
            <a:avLst/>
          </a:prstGeom>
        </p:spPr>
      </p:pic>
    </p:spTree>
    <p:extLst>
      <p:ext uri="{BB962C8B-B14F-4D97-AF65-F5344CB8AC3E}">
        <p14:creationId xmlns:p14="http://schemas.microsoft.com/office/powerpoint/2010/main" val="145746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958909"/>
            <a:ext cx="7147248" cy="692995"/>
          </a:xfrm>
        </p:spPr>
        <p:txBody>
          <a:bodyPr>
            <a:normAutofit fontScale="90000"/>
          </a:bodyPr>
          <a:lstStyle/>
          <a:p>
            <a:pPr algn="ctr"/>
            <a:r>
              <a:rPr lang="en-US" sz="4400" b="1" dirty="0">
                <a:latin typeface="Arial" panose="020B0604020202020204" pitchFamily="34" charset="0"/>
                <a:cs typeface="Arial" panose="020B0604020202020204" pitchFamily="34" charset="0"/>
              </a:rPr>
              <a:t>The pandemic and its effects are not over… </a:t>
            </a:r>
            <a:br>
              <a:rPr lang="en-US" sz="4400" dirty="0">
                <a:latin typeface="Arial" panose="020B0604020202020204" pitchFamily="34" charset="0"/>
                <a:cs typeface="Arial" panose="020B0604020202020204" pitchFamily="34" charset="0"/>
              </a:rPr>
            </a:b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783250"/>
            <a:ext cx="8689679" cy="4066693"/>
          </a:xfrm>
        </p:spPr>
        <p:txBody>
          <a:bodyPr>
            <a:normAutofit/>
          </a:bodyPr>
          <a:lstStyle/>
          <a:p>
            <a:pPr marL="0" indent="0">
              <a:lnSpc>
                <a:spcPct val="100000"/>
              </a:lnSpc>
              <a:buNone/>
            </a:pPr>
            <a:r>
              <a:rPr lang="en-US" sz="3200" dirty="0">
                <a:latin typeface="Arial" panose="020B0604020202020204" pitchFamily="34" charset="0"/>
                <a:cs typeface="Arial" panose="020B0604020202020204" pitchFamily="34" charset="0"/>
              </a:rPr>
              <a:t>Broader access to vaccines only expected by end 2022. </a:t>
            </a:r>
          </a:p>
          <a:p>
            <a:pPr>
              <a:lnSpc>
                <a:spcPct val="100000"/>
              </a:lnSpc>
            </a:pPr>
            <a:r>
              <a:rPr lang="en-US" sz="3200" dirty="0">
                <a:latin typeface="Arial" panose="020B0604020202020204" pitchFamily="34" charset="0"/>
                <a:cs typeface="Arial" panose="020B0604020202020204" pitchFamily="34" charset="0"/>
              </a:rPr>
              <a:t>Advanced economies </a:t>
            </a:r>
            <a:r>
              <a:rPr lang="en-US" sz="3200" dirty="0">
                <a:latin typeface="Arial" panose="020B0604020202020204" pitchFamily="34" charset="0"/>
                <a:cs typeface="Arial" panose="020B0604020202020204" pitchFamily="34" charset="0"/>
                <a:sym typeface="Wingdings" panose="05000000000000000000" pitchFamily="2" charset="2"/>
              </a:rPr>
              <a:t> 40% vaccinated. </a:t>
            </a:r>
          </a:p>
          <a:p>
            <a:pPr>
              <a:lnSpc>
                <a:spcPct val="100000"/>
              </a:lnSpc>
            </a:pPr>
            <a:r>
              <a:rPr lang="en-US" sz="3200" dirty="0">
                <a:latin typeface="Arial" panose="020B0604020202020204" pitchFamily="34" charset="0"/>
                <a:cs typeface="Arial" panose="020B0604020202020204" pitchFamily="34" charset="0"/>
                <a:sym typeface="Wingdings" panose="05000000000000000000" pitchFamily="2" charset="2"/>
              </a:rPr>
              <a:t>Emerging  ½ of advanced economies. </a:t>
            </a:r>
          </a:p>
          <a:p>
            <a:pPr>
              <a:lnSpc>
                <a:spcPct val="100000"/>
              </a:lnSpc>
            </a:pPr>
            <a:r>
              <a:rPr lang="en-US" sz="3200" dirty="0">
                <a:latin typeface="Arial" panose="020B0604020202020204" pitchFamily="34" charset="0"/>
                <a:cs typeface="Arial" panose="020B0604020202020204" pitchFamily="34" charset="0"/>
                <a:sym typeface="Wingdings" panose="05000000000000000000" pitchFamily="2" charset="2"/>
              </a:rPr>
              <a:t>Low income  Fraction.</a:t>
            </a:r>
            <a:endParaRPr lang="en-US" sz="3200" dirty="0">
              <a:latin typeface="Arial" panose="020B0604020202020204" pitchFamily="34" charset="0"/>
              <a:cs typeface="Arial" panose="020B0604020202020204" pitchFamily="34" charset="0"/>
            </a:endParaRPr>
          </a:p>
          <a:p>
            <a:pPr marL="0" indent="0">
              <a:lnSpc>
                <a:spcPct val="100000"/>
              </a:lnSpc>
              <a:buNone/>
            </a:pP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4</a:t>
            </a:fld>
            <a:endParaRPr lang="en-ZA" dirty="0"/>
          </a:p>
        </p:txBody>
      </p:sp>
      <p:sp>
        <p:nvSpPr>
          <p:cNvPr id="3" name="TextBox 2">
            <a:extLst>
              <a:ext uri="{FF2B5EF4-FFF2-40B4-BE49-F238E27FC236}">
                <a16:creationId xmlns:a16="http://schemas.microsoft.com/office/drawing/2014/main" id="{3F42BD51-EADE-4309-84F9-A983A9E92CC2}"/>
              </a:ext>
            </a:extLst>
          </p:cNvPr>
          <p:cNvSpPr txBox="1"/>
          <p:nvPr/>
        </p:nvSpPr>
        <p:spPr>
          <a:xfrm>
            <a:off x="144150" y="5821983"/>
            <a:ext cx="894606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Information drawn from IMF July 2021 Fiscal Monitor and World Economic Outlook July 2021</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45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958909"/>
            <a:ext cx="7147248" cy="692995"/>
          </a:xfrm>
        </p:spPr>
        <p:txBody>
          <a:bodyPr>
            <a:normAutofit fontScale="90000"/>
          </a:bodyPr>
          <a:lstStyle/>
          <a:p>
            <a:pPr algn="ctr"/>
            <a:r>
              <a:rPr lang="en-US" sz="4400" b="1" dirty="0">
                <a:latin typeface="Arial" panose="020B0604020202020204" pitchFamily="34" charset="0"/>
                <a:cs typeface="Arial" panose="020B0604020202020204" pitchFamily="34" charset="0"/>
              </a:rPr>
              <a:t>The pandemic and its effects are not over… </a:t>
            </a:r>
            <a:br>
              <a:rPr lang="en-US" sz="4400" dirty="0">
                <a:latin typeface="Arial" panose="020B0604020202020204" pitchFamily="34" charset="0"/>
                <a:cs typeface="Arial" panose="020B0604020202020204" pitchFamily="34" charset="0"/>
              </a:rPr>
            </a:b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783250"/>
            <a:ext cx="8689679" cy="4066693"/>
          </a:xfrm>
        </p:spPr>
        <p:txBody>
          <a:bodyPr>
            <a:normAutofit/>
          </a:bodyPr>
          <a:lstStyle/>
          <a:p>
            <a:pPr>
              <a:lnSpc>
                <a:spcPct val="100000"/>
              </a:lnSpc>
            </a:pPr>
            <a:r>
              <a:rPr lang="en-US" sz="3200" dirty="0">
                <a:latin typeface="Arial" panose="020B0604020202020204" pitchFamily="34" charset="0"/>
                <a:cs typeface="Arial" panose="020B0604020202020204" pitchFamily="34" charset="0"/>
              </a:rPr>
              <a:t>Low recovery of employment which is highly uneven. </a:t>
            </a:r>
          </a:p>
          <a:p>
            <a:pPr>
              <a:lnSpc>
                <a:spcPct val="100000"/>
              </a:lnSpc>
            </a:pPr>
            <a:r>
              <a:rPr lang="en-US" sz="3200" dirty="0">
                <a:latin typeface="Arial" panose="020B0604020202020204" pitchFamily="34" charset="0"/>
                <a:cs typeface="Arial" panose="020B0604020202020204" pitchFamily="34" charset="0"/>
              </a:rPr>
              <a:t>Youth, lower skill, women have lowest rates of return to work. </a:t>
            </a:r>
          </a:p>
          <a:p>
            <a:pPr>
              <a:lnSpc>
                <a:spcPct val="100000"/>
              </a:lnSpc>
            </a:pPr>
            <a:r>
              <a:rPr lang="en-US" sz="3200" dirty="0">
                <a:latin typeface="Arial" panose="020B0604020202020204" pitchFamily="34" charset="0"/>
                <a:cs typeface="Arial" panose="020B0604020202020204" pitchFamily="34" charset="0"/>
              </a:rPr>
              <a:t>Forecast debt to GDP in 2021 will be 77.5%...</a:t>
            </a:r>
            <a:endParaRPr lang="en-ZA" sz="3200" dirty="0">
              <a:latin typeface="Arial" panose="020B0604020202020204" pitchFamily="34" charset="0"/>
              <a:cs typeface="Arial" panose="020B0604020202020204" pitchFamily="34" charset="0"/>
            </a:endParaRPr>
          </a:p>
          <a:p>
            <a:pPr marL="0" indent="0">
              <a:lnSpc>
                <a:spcPct val="100000"/>
              </a:lnSpc>
              <a:buNone/>
            </a:pP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5</a:t>
            </a:fld>
            <a:endParaRPr lang="en-ZA" dirty="0"/>
          </a:p>
        </p:txBody>
      </p:sp>
      <p:sp>
        <p:nvSpPr>
          <p:cNvPr id="3" name="TextBox 2">
            <a:extLst>
              <a:ext uri="{FF2B5EF4-FFF2-40B4-BE49-F238E27FC236}">
                <a16:creationId xmlns:a16="http://schemas.microsoft.com/office/drawing/2014/main" id="{3F42BD51-EADE-4309-84F9-A983A9E92CC2}"/>
              </a:ext>
            </a:extLst>
          </p:cNvPr>
          <p:cNvSpPr txBox="1"/>
          <p:nvPr/>
        </p:nvSpPr>
        <p:spPr>
          <a:xfrm>
            <a:off x="144150" y="5821983"/>
            <a:ext cx="894606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Information drawn from IMF July 2021 Fiscal Monitor and World Economic Outlook July 2021</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16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958909"/>
            <a:ext cx="7147248" cy="692995"/>
          </a:xfrm>
        </p:spPr>
        <p:txBody>
          <a:bodyPr>
            <a:normAutofit fontScale="90000"/>
          </a:bodyPr>
          <a:lstStyle/>
          <a:p>
            <a:pPr algn="ctr"/>
            <a:r>
              <a:rPr lang="en-US" sz="4400" b="1" dirty="0">
                <a:latin typeface="Arial" panose="020B0604020202020204" pitchFamily="34" charset="0"/>
                <a:cs typeface="Arial" panose="020B0604020202020204" pitchFamily="34" charset="0"/>
              </a:rPr>
              <a:t>The pandemic and its effects are not over… </a:t>
            </a:r>
            <a:br>
              <a:rPr lang="en-US" sz="4400" dirty="0">
                <a:latin typeface="Arial" panose="020B0604020202020204" pitchFamily="34" charset="0"/>
                <a:cs typeface="Arial" panose="020B0604020202020204" pitchFamily="34" charset="0"/>
              </a:rPr>
            </a:b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783250"/>
            <a:ext cx="8689679" cy="4066693"/>
          </a:xfrm>
        </p:spPr>
        <p:txBody>
          <a:bodyPr>
            <a:normAutofit/>
          </a:bodyPr>
          <a:lstStyle/>
          <a:p>
            <a:pPr marL="0" indent="0">
              <a:lnSpc>
                <a:spcPct val="100000"/>
              </a:lnSpc>
              <a:buNone/>
            </a:pPr>
            <a:r>
              <a:rPr lang="en-US" sz="3200" dirty="0">
                <a:latin typeface="Arial" panose="020B0604020202020204" pitchFamily="34" charset="0"/>
                <a:cs typeface="Arial" panose="020B0604020202020204" pitchFamily="34" charset="0"/>
              </a:rPr>
              <a:t>Support provided in response to the pandemic: </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6</a:t>
            </a:fld>
            <a:endParaRPr lang="en-ZA" dirty="0"/>
          </a:p>
        </p:txBody>
      </p:sp>
      <p:sp>
        <p:nvSpPr>
          <p:cNvPr id="3" name="TextBox 2">
            <a:extLst>
              <a:ext uri="{FF2B5EF4-FFF2-40B4-BE49-F238E27FC236}">
                <a16:creationId xmlns:a16="http://schemas.microsoft.com/office/drawing/2014/main" id="{3F42BD51-EADE-4309-84F9-A983A9E92CC2}"/>
              </a:ext>
            </a:extLst>
          </p:cNvPr>
          <p:cNvSpPr txBox="1"/>
          <p:nvPr/>
        </p:nvSpPr>
        <p:spPr>
          <a:xfrm>
            <a:off x="144150" y="5821983"/>
            <a:ext cx="894606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Information drawn from IMF July 2021 Fiscal Monitor and World Economic Outlook July 2021</a:t>
            </a:r>
            <a:endParaRPr lang="en-ZA" sz="1600" dirty="0">
              <a:latin typeface="Arial" panose="020B0604020202020204" pitchFamily="34" charset="0"/>
              <a:cs typeface="Arial" panose="020B0604020202020204" pitchFamily="34" charset="0"/>
            </a:endParaRPr>
          </a:p>
        </p:txBody>
      </p:sp>
      <p:graphicFrame>
        <p:nvGraphicFramePr>
          <p:cNvPr id="5" name="Table 17">
            <a:extLst>
              <a:ext uri="{FF2B5EF4-FFF2-40B4-BE49-F238E27FC236}">
                <a16:creationId xmlns:a16="http://schemas.microsoft.com/office/drawing/2014/main" id="{FFF89C0A-5170-4213-98A4-6B1C252110CD}"/>
              </a:ext>
            </a:extLst>
          </p:cNvPr>
          <p:cNvGraphicFramePr>
            <a:graphicFrameLocks noGrp="1"/>
          </p:cNvGraphicFramePr>
          <p:nvPr>
            <p:extLst>
              <p:ext uri="{D42A27DB-BD31-4B8C-83A1-F6EECF244321}">
                <p14:modId xmlns:p14="http://schemas.microsoft.com/office/powerpoint/2010/main" val="4294312580"/>
              </p:ext>
            </p:extLst>
          </p:nvPr>
        </p:nvGraphicFramePr>
        <p:xfrm>
          <a:off x="1134389" y="2606174"/>
          <a:ext cx="7078386" cy="2590800"/>
        </p:xfrm>
        <a:graphic>
          <a:graphicData uri="http://schemas.openxmlformats.org/drawingml/2006/table">
            <a:tbl>
              <a:tblPr firstRow="1" bandRow="1">
                <a:tableStyleId>{5C22544A-7EE6-4342-B048-85BDC9FD1C3A}</a:tableStyleId>
              </a:tblPr>
              <a:tblGrid>
                <a:gridCol w="3539193">
                  <a:extLst>
                    <a:ext uri="{9D8B030D-6E8A-4147-A177-3AD203B41FA5}">
                      <a16:colId xmlns:a16="http://schemas.microsoft.com/office/drawing/2014/main" val="1671506878"/>
                    </a:ext>
                  </a:extLst>
                </a:gridCol>
                <a:gridCol w="3539193">
                  <a:extLst>
                    <a:ext uri="{9D8B030D-6E8A-4147-A177-3AD203B41FA5}">
                      <a16:colId xmlns:a16="http://schemas.microsoft.com/office/drawing/2014/main" val="2369594904"/>
                    </a:ext>
                  </a:extLst>
                </a:gridCol>
              </a:tblGrid>
              <a:tr h="370840">
                <a:tc>
                  <a:txBody>
                    <a:bodyPr/>
                    <a:lstStyle/>
                    <a:p>
                      <a:endParaRPr lang="en-ZA" sz="2800"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R</a:t>
                      </a:r>
                      <a:endParaRPr lang="en-ZA" sz="28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372068844"/>
                  </a:ext>
                </a:extLst>
              </a:tr>
              <a:tr h="370840">
                <a:tc>
                  <a:txBody>
                    <a:bodyPr/>
                    <a:lstStyle/>
                    <a:p>
                      <a:r>
                        <a:rPr lang="en-US" sz="2800" dirty="0">
                          <a:solidFill>
                            <a:schemeClr val="tx1"/>
                          </a:solidFill>
                          <a:latin typeface="Arial" panose="020B0604020202020204" pitchFamily="34" charset="0"/>
                          <a:cs typeface="Arial" panose="020B0604020202020204" pitchFamily="34" charset="0"/>
                        </a:rPr>
                        <a:t>Additional spending </a:t>
                      </a:r>
                      <a:endParaRPr lang="en-ZA" sz="280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US" sz="2800" dirty="0">
                          <a:solidFill>
                            <a:schemeClr val="tx1"/>
                          </a:solidFill>
                          <a:latin typeface="Arial" panose="020B0604020202020204" pitchFamily="34" charset="0"/>
                          <a:cs typeface="Arial" panose="020B0604020202020204" pitchFamily="34" charset="0"/>
                        </a:rPr>
                        <a:t>R227 bn</a:t>
                      </a:r>
                      <a:endParaRPr lang="en-ZA" sz="28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13199522"/>
                  </a:ext>
                </a:extLst>
              </a:tr>
              <a:tr h="370840">
                <a:tc>
                  <a:txBody>
                    <a:bodyPr/>
                    <a:lstStyle/>
                    <a:p>
                      <a:r>
                        <a:rPr lang="en-US" sz="2800" dirty="0">
                          <a:solidFill>
                            <a:schemeClr val="tx1"/>
                          </a:solidFill>
                          <a:latin typeface="Arial" panose="020B0604020202020204" pitchFamily="34" charset="0"/>
                          <a:cs typeface="Arial" panose="020B0604020202020204" pitchFamily="34" charset="0"/>
                        </a:rPr>
                        <a:t>Foregone revenue</a:t>
                      </a:r>
                      <a:endParaRPr lang="en-ZA" sz="280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US" sz="2800" dirty="0">
                          <a:solidFill>
                            <a:schemeClr val="tx1"/>
                          </a:solidFill>
                          <a:latin typeface="Arial" panose="020B0604020202020204" pitchFamily="34" charset="0"/>
                          <a:cs typeface="Arial" panose="020B0604020202020204" pitchFamily="34" charset="0"/>
                        </a:rPr>
                        <a:t>R26 bn</a:t>
                      </a:r>
                      <a:endParaRPr lang="en-ZA" sz="28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30542036"/>
                  </a:ext>
                </a:extLst>
              </a:tr>
              <a:tr h="370840">
                <a:tc>
                  <a:txBody>
                    <a:bodyPr/>
                    <a:lstStyle/>
                    <a:p>
                      <a:r>
                        <a:rPr lang="en-US" sz="2800" dirty="0">
                          <a:solidFill>
                            <a:schemeClr val="tx1"/>
                          </a:solidFill>
                          <a:latin typeface="Arial" panose="020B0604020202020204" pitchFamily="34" charset="0"/>
                          <a:cs typeface="Arial" panose="020B0604020202020204" pitchFamily="34" charset="0"/>
                        </a:rPr>
                        <a:t>Guarantees</a:t>
                      </a:r>
                      <a:endParaRPr lang="en-ZA" sz="280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US" sz="2800" dirty="0">
                          <a:solidFill>
                            <a:schemeClr val="tx1"/>
                          </a:solidFill>
                          <a:latin typeface="Arial" panose="020B0604020202020204" pitchFamily="34" charset="0"/>
                          <a:cs typeface="Arial" panose="020B0604020202020204" pitchFamily="34" charset="0"/>
                        </a:rPr>
                        <a:t>R200 bn</a:t>
                      </a:r>
                      <a:endParaRPr lang="en-ZA" sz="28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72267889"/>
                  </a:ext>
                </a:extLst>
              </a:tr>
              <a:tr h="370840">
                <a:tc>
                  <a:txBody>
                    <a:bodyPr/>
                    <a:lstStyle/>
                    <a:p>
                      <a:r>
                        <a:rPr lang="en-US" sz="2800" dirty="0">
                          <a:solidFill>
                            <a:schemeClr val="tx1"/>
                          </a:solidFill>
                          <a:latin typeface="Arial" panose="020B0604020202020204" pitchFamily="34" charset="0"/>
                          <a:cs typeface="Arial" panose="020B0604020202020204" pitchFamily="34" charset="0"/>
                        </a:rPr>
                        <a:t>Deferred revenue</a:t>
                      </a:r>
                      <a:endParaRPr lang="en-ZA" sz="280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US" sz="2800" dirty="0">
                          <a:solidFill>
                            <a:schemeClr val="tx1"/>
                          </a:solidFill>
                          <a:latin typeface="Arial" panose="020B0604020202020204" pitchFamily="34" charset="0"/>
                          <a:cs typeface="Arial" panose="020B0604020202020204" pitchFamily="34" charset="0"/>
                        </a:rPr>
                        <a:t>R203 m</a:t>
                      </a:r>
                      <a:endParaRPr lang="en-ZA" sz="28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27016307"/>
                  </a:ext>
                </a:extLst>
              </a:tr>
            </a:tbl>
          </a:graphicData>
        </a:graphic>
      </p:graphicFrame>
    </p:spTree>
    <p:extLst>
      <p:ext uri="{BB962C8B-B14F-4D97-AF65-F5344CB8AC3E}">
        <p14:creationId xmlns:p14="http://schemas.microsoft.com/office/powerpoint/2010/main" val="250887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16854" y="958909"/>
            <a:ext cx="7147248" cy="692995"/>
          </a:xfrm>
        </p:spPr>
        <p:txBody>
          <a:bodyPr>
            <a:normAutofit fontScale="90000"/>
          </a:bodyPr>
          <a:lstStyle/>
          <a:p>
            <a:pPr algn="ctr"/>
            <a:r>
              <a:rPr lang="en-US" sz="4400" b="1" dirty="0">
                <a:latin typeface="Arial" panose="020B0604020202020204" pitchFamily="34" charset="0"/>
                <a:cs typeface="Arial" panose="020B0604020202020204" pitchFamily="34" charset="0"/>
              </a:rPr>
              <a:t>The pandemic and its effects are not over… </a:t>
            </a:r>
            <a:br>
              <a:rPr lang="en-US" sz="4400" dirty="0">
                <a:latin typeface="Arial" panose="020B0604020202020204" pitchFamily="34" charset="0"/>
                <a:cs typeface="Arial" panose="020B0604020202020204" pitchFamily="34" charset="0"/>
              </a:rPr>
            </a:b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949824"/>
            <a:ext cx="8689679" cy="3679005"/>
          </a:xfrm>
        </p:spPr>
        <p:txBody>
          <a:bodyPr>
            <a:normAutofit/>
          </a:bodyPr>
          <a:lstStyle/>
          <a:p>
            <a:pPr marL="0" indent="0">
              <a:lnSpc>
                <a:spcPct val="100000"/>
              </a:lnSpc>
              <a:buNone/>
            </a:pPr>
            <a:r>
              <a:rPr lang="en-US" sz="3200" dirty="0">
                <a:latin typeface="Arial" panose="020B0604020202020204" pitchFamily="34" charset="0"/>
                <a:cs typeface="Arial" panose="020B0604020202020204" pitchFamily="34" charset="0"/>
              </a:rPr>
              <a:t>Fiscally need to respond to</a:t>
            </a:r>
          </a:p>
          <a:p>
            <a:pPr marL="363538" indent="-363538">
              <a:lnSpc>
                <a:spcPct val="100000"/>
              </a:lnSpc>
            </a:pPr>
            <a:r>
              <a:rPr lang="en-US" sz="3200" dirty="0">
                <a:latin typeface="Arial" panose="020B0604020202020204" pitchFamily="34" charset="0"/>
                <a:cs typeface="Arial" panose="020B0604020202020204" pitchFamily="34" charset="0"/>
              </a:rPr>
              <a:t>the effects of the pandemic. </a:t>
            </a:r>
          </a:p>
          <a:p>
            <a:pPr marL="363538" indent="-363538">
              <a:lnSpc>
                <a:spcPct val="100000"/>
              </a:lnSpc>
            </a:pPr>
            <a:r>
              <a:rPr lang="en-US" sz="3200" dirty="0">
                <a:latin typeface="Arial" panose="020B0604020202020204" pitchFamily="34" charset="0"/>
                <a:cs typeface="Arial" panose="020B0604020202020204" pitchFamily="34" charset="0"/>
              </a:rPr>
              <a:t>respond to social needs to address unemployment, poverty and inequality</a:t>
            </a:r>
          </a:p>
          <a:p>
            <a:pPr marL="363538" indent="-363538">
              <a:lnSpc>
                <a:spcPct val="100000"/>
              </a:lnSpc>
            </a:pPr>
            <a:r>
              <a:rPr lang="en-US" sz="3200" dirty="0">
                <a:latin typeface="Arial" panose="020B0604020202020204" pitchFamily="34" charset="0"/>
                <a:cs typeface="Arial" panose="020B0604020202020204" pitchFamily="34" charset="0"/>
              </a:rPr>
              <a:t>other economic factors.</a:t>
            </a:r>
          </a:p>
          <a:p>
            <a:pPr marL="0" indent="0">
              <a:lnSpc>
                <a:spcPct val="100000"/>
              </a:lnSpc>
              <a:buNone/>
            </a:pPr>
            <a:r>
              <a:rPr lang="en-US" sz="3200" dirty="0">
                <a:latin typeface="Arial" panose="020B0604020202020204" pitchFamily="34" charset="0"/>
                <a:cs typeface="Arial" panose="020B0604020202020204" pitchFamily="34" charset="0"/>
              </a:rPr>
              <a:t> </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7</a:t>
            </a:fld>
            <a:endParaRPr lang="en-ZA" dirty="0"/>
          </a:p>
        </p:txBody>
      </p:sp>
      <p:sp>
        <p:nvSpPr>
          <p:cNvPr id="3" name="TextBox 2">
            <a:extLst>
              <a:ext uri="{FF2B5EF4-FFF2-40B4-BE49-F238E27FC236}">
                <a16:creationId xmlns:a16="http://schemas.microsoft.com/office/drawing/2014/main" id="{3F42BD51-EADE-4309-84F9-A983A9E92CC2}"/>
              </a:ext>
            </a:extLst>
          </p:cNvPr>
          <p:cNvSpPr txBox="1"/>
          <p:nvPr/>
        </p:nvSpPr>
        <p:spPr>
          <a:xfrm>
            <a:off x="144150" y="5821983"/>
            <a:ext cx="894606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Information drawn from IMF July 2021 Fiscal Monitor and World Economic Outlook July 2021</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77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658472" y="695010"/>
            <a:ext cx="7294142" cy="692995"/>
          </a:xfrm>
        </p:spPr>
        <p:txBody>
          <a:bodyPr>
            <a:normAutofit fontScale="90000"/>
          </a:bodyPr>
          <a:lstStyle/>
          <a:p>
            <a:pPr algn="ctr"/>
            <a:r>
              <a:rPr lang="en-US" b="1" dirty="0">
                <a:latin typeface="Arial" panose="020B0604020202020204" pitchFamily="34" charset="0"/>
                <a:cs typeface="Arial" panose="020B0604020202020204" pitchFamily="34" charset="0"/>
              </a:rPr>
              <a:t>We live in an information age</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949824"/>
            <a:ext cx="8689679" cy="3679005"/>
          </a:xfrm>
        </p:spPr>
        <p:txBody>
          <a:bodyPr>
            <a:normAutofit/>
          </a:bodyPr>
          <a:lstStyle/>
          <a:p>
            <a:pPr>
              <a:lnSpc>
                <a:spcPct val="100000"/>
              </a:lnSpc>
            </a:pPr>
            <a:r>
              <a:rPr lang="en-US" sz="3200" dirty="0">
                <a:latin typeface="Arial" panose="020B0604020202020204" pitchFamily="34" charset="0"/>
                <a:cs typeface="Arial" panose="020B0604020202020204" pitchFamily="34" charset="0"/>
              </a:rPr>
              <a:t>We need information, not just data. </a:t>
            </a:r>
          </a:p>
          <a:p>
            <a:pPr>
              <a:lnSpc>
                <a:spcPct val="100000"/>
              </a:lnSpc>
            </a:pPr>
            <a:r>
              <a:rPr lang="en-US" sz="3200" dirty="0">
                <a:latin typeface="Arial" panose="020B0604020202020204" pitchFamily="34" charset="0"/>
                <a:cs typeface="Arial" panose="020B0604020202020204" pitchFamily="34" charset="0"/>
              </a:rPr>
              <a:t>Role of accountant is to aggregate and interpret information in the financial statements in a way that is useful for users. </a:t>
            </a:r>
          </a:p>
          <a:p>
            <a:pPr>
              <a:lnSpc>
                <a:spcPct val="100000"/>
              </a:lnSpc>
            </a:pPr>
            <a:r>
              <a:rPr lang="en-US" sz="3200" dirty="0">
                <a:latin typeface="Arial" panose="020B0604020202020204" pitchFamily="34" charset="0"/>
                <a:cs typeface="Arial" panose="020B0604020202020204" pitchFamily="34" charset="0"/>
              </a:rPr>
              <a:t>The next question is what information + to whom? </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8</a:t>
            </a:fld>
            <a:endParaRPr lang="en-ZA" dirty="0"/>
          </a:p>
        </p:txBody>
      </p:sp>
    </p:spTree>
    <p:extLst>
      <p:ext uri="{BB962C8B-B14F-4D97-AF65-F5344CB8AC3E}">
        <p14:creationId xmlns:p14="http://schemas.microsoft.com/office/powerpoint/2010/main" val="400938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8904-5C0D-4B30-8465-88605F954257}"/>
              </a:ext>
            </a:extLst>
          </p:cNvPr>
          <p:cNvSpPr>
            <a:spLocks noGrp="1"/>
          </p:cNvSpPr>
          <p:nvPr>
            <p:ph type="title"/>
          </p:nvPr>
        </p:nvSpPr>
        <p:spPr>
          <a:xfrm>
            <a:off x="1798815" y="726188"/>
            <a:ext cx="7147248" cy="692995"/>
          </a:xfrm>
        </p:spPr>
        <p:txBody>
          <a:bodyPr>
            <a:normAutofit fontScale="90000"/>
          </a:bodyPr>
          <a:lstStyle/>
          <a:p>
            <a:pPr algn="ctr"/>
            <a:r>
              <a:rPr lang="en-US" b="1" dirty="0">
                <a:latin typeface="Arial" panose="020B0604020202020204" pitchFamily="34" charset="0"/>
                <a:cs typeface="Arial" panose="020B0604020202020204" pitchFamily="34" charset="0"/>
              </a:rPr>
              <a:t>Key messages + to whom?</a:t>
            </a:r>
            <a:endParaRPr lang="en-ZA"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FD0ECF-40C5-47BA-A187-DBD082E850F8}"/>
              </a:ext>
            </a:extLst>
          </p:cNvPr>
          <p:cNvSpPr/>
          <p:nvPr/>
        </p:nvSpPr>
        <p:spPr>
          <a:xfrm>
            <a:off x="-1" y="6267046"/>
            <a:ext cx="9144001" cy="568788"/>
          </a:xfrm>
          <a:prstGeom prst="rect">
            <a:avLst/>
          </a:prstGeom>
          <a:solidFill>
            <a:srgbClr val="209889"/>
          </a:solidFill>
          <a:ln>
            <a:solidFill>
              <a:srgbClr val="2098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Rectangle 5">
            <a:extLst>
              <a:ext uri="{FF2B5EF4-FFF2-40B4-BE49-F238E27FC236}">
                <a16:creationId xmlns:a16="http://schemas.microsoft.com/office/drawing/2014/main" id="{7D4D927C-6ADF-4D03-8D15-35D53B818360}"/>
              </a:ext>
            </a:extLst>
          </p:cNvPr>
          <p:cNvSpPr/>
          <p:nvPr/>
        </p:nvSpPr>
        <p:spPr>
          <a:xfrm>
            <a:off x="5519597"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7" name="Rectangle 6">
            <a:extLst>
              <a:ext uri="{FF2B5EF4-FFF2-40B4-BE49-F238E27FC236}">
                <a16:creationId xmlns:a16="http://schemas.microsoft.com/office/drawing/2014/main" id="{C688C8C9-6D91-466A-8278-D3D15D5E0E96}"/>
              </a:ext>
            </a:extLst>
          </p:cNvPr>
          <p:cNvSpPr/>
          <p:nvPr/>
        </p:nvSpPr>
        <p:spPr>
          <a:xfrm>
            <a:off x="1961811"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 name="Rectangle 7">
            <a:extLst>
              <a:ext uri="{FF2B5EF4-FFF2-40B4-BE49-F238E27FC236}">
                <a16:creationId xmlns:a16="http://schemas.microsoft.com/office/drawing/2014/main" id="{3AEDE3F2-E8FC-4DF8-8912-1F2F88926F55}"/>
              </a:ext>
            </a:extLst>
          </p:cNvPr>
          <p:cNvSpPr/>
          <p:nvPr/>
        </p:nvSpPr>
        <p:spPr>
          <a:xfrm>
            <a:off x="375950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9" name="Rectangle 8">
            <a:extLst>
              <a:ext uri="{FF2B5EF4-FFF2-40B4-BE49-F238E27FC236}">
                <a16:creationId xmlns:a16="http://schemas.microsoft.com/office/drawing/2014/main" id="{BE1556E4-F6A4-43DB-BC37-3A2A28CB88D7}"/>
              </a:ext>
            </a:extLst>
          </p:cNvPr>
          <p:cNvSpPr/>
          <p:nvPr/>
        </p:nvSpPr>
        <p:spPr>
          <a:xfrm>
            <a:off x="4330050" y="6441268"/>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9">
            <a:extLst>
              <a:ext uri="{FF2B5EF4-FFF2-40B4-BE49-F238E27FC236}">
                <a16:creationId xmlns:a16="http://schemas.microsoft.com/office/drawing/2014/main" id="{87F5BCDF-EB51-4D1A-B819-FBF1CCE28D0C}"/>
              </a:ext>
            </a:extLst>
          </p:cNvPr>
          <p:cNvSpPr/>
          <p:nvPr/>
        </p:nvSpPr>
        <p:spPr>
          <a:xfrm>
            <a:off x="492398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1" name="Rectangle 10">
            <a:extLst>
              <a:ext uri="{FF2B5EF4-FFF2-40B4-BE49-F238E27FC236}">
                <a16:creationId xmlns:a16="http://schemas.microsoft.com/office/drawing/2014/main" id="{D78FEFAD-C668-4C30-8F51-ECF3CD4E2D9F}"/>
              </a:ext>
            </a:extLst>
          </p:cNvPr>
          <p:cNvSpPr/>
          <p:nvPr/>
        </p:nvSpPr>
        <p:spPr>
          <a:xfrm>
            <a:off x="317154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11">
            <a:extLst>
              <a:ext uri="{FF2B5EF4-FFF2-40B4-BE49-F238E27FC236}">
                <a16:creationId xmlns:a16="http://schemas.microsoft.com/office/drawing/2014/main" id="{6F115C82-AEE1-4906-ADFA-5BC01445FD21}"/>
              </a:ext>
            </a:extLst>
          </p:cNvPr>
          <p:cNvSpPr/>
          <p:nvPr/>
        </p:nvSpPr>
        <p:spPr>
          <a:xfrm>
            <a:off x="2576180"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4" name="Rectangle 13">
            <a:extLst>
              <a:ext uri="{FF2B5EF4-FFF2-40B4-BE49-F238E27FC236}">
                <a16:creationId xmlns:a16="http://schemas.microsoft.com/office/drawing/2014/main" id="{5AA86992-51A5-40CF-8F2E-859A5BC13FE3}"/>
              </a:ext>
            </a:extLst>
          </p:cNvPr>
          <p:cNvSpPr/>
          <p:nvPr/>
        </p:nvSpPr>
        <p:spPr>
          <a:xfrm>
            <a:off x="6090143"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28340084-537B-4B03-A0AF-F5F14052E48D}"/>
              </a:ext>
            </a:extLst>
          </p:cNvPr>
          <p:cNvSpPr/>
          <p:nvPr/>
        </p:nvSpPr>
        <p:spPr>
          <a:xfrm>
            <a:off x="6726316"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6" name="Rectangle 15">
            <a:extLst>
              <a:ext uri="{FF2B5EF4-FFF2-40B4-BE49-F238E27FC236}">
                <a16:creationId xmlns:a16="http://schemas.microsoft.com/office/drawing/2014/main" id="{3E337448-5F23-471A-8E78-ECB0C54D6A02}"/>
              </a:ext>
            </a:extLst>
          </p:cNvPr>
          <p:cNvSpPr/>
          <p:nvPr/>
        </p:nvSpPr>
        <p:spPr>
          <a:xfrm>
            <a:off x="7330875"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7" name="Rectangle 16">
            <a:extLst>
              <a:ext uri="{FF2B5EF4-FFF2-40B4-BE49-F238E27FC236}">
                <a16:creationId xmlns:a16="http://schemas.microsoft.com/office/drawing/2014/main" id="{697B279A-633F-4EC8-8E09-AE24A753945F}"/>
              </a:ext>
            </a:extLst>
          </p:cNvPr>
          <p:cNvSpPr/>
          <p:nvPr/>
        </p:nvSpPr>
        <p:spPr>
          <a:xfrm>
            <a:off x="7924808"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1" name="Rectangle 20">
            <a:extLst>
              <a:ext uri="{FF2B5EF4-FFF2-40B4-BE49-F238E27FC236}">
                <a16:creationId xmlns:a16="http://schemas.microsoft.com/office/drawing/2014/main" id="{193C37CE-B621-4639-93F8-91A5963C341F}"/>
              </a:ext>
            </a:extLst>
          </p:cNvPr>
          <p:cNvSpPr/>
          <p:nvPr/>
        </p:nvSpPr>
        <p:spPr>
          <a:xfrm>
            <a:off x="8534404" y="6435674"/>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3" name="Rectangle 22">
            <a:extLst>
              <a:ext uri="{FF2B5EF4-FFF2-40B4-BE49-F238E27FC236}">
                <a16:creationId xmlns:a16="http://schemas.microsoft.com/office/drawing/2014/main" id="{F267E58F-FA0E-4A68-BEBD-4FD3EB5BFA46}"/>
              </a:ext>
            </a:extLst>
          </p:cNvPr>
          <p:cNvSpPr/>
          <p:nvPr/>
        </p:nvSpPr>
        <p:spPr>
          <a:xfrm>
            <a:off x="1377603"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4" name="Rectangle 23">
            <a:extLst>
              <a:ext uri="{FF2B5EF4-FFF2-40B4-BE49-F238E27FC236}">
                <a16:creationId xmlns:a16="http://schemas.microsoft.com/office/drawing/2014/main" id="{5C79E816-491C-4828-855E-94B580A31137}"/>
              </a:ext>
            </a:extLst>
          </p:cNvPr>
          <p:cNvSpPr/>
          <p:nvPr/>
        </p:nvSpPr>
        <p:spPr>
          <a:xfrm>
            <a:off x="808034"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50" name="Picture 49" descr="A close up of a logo&#10;&#10;Description generated with very high confidence">
            <a:extLst>
              <a:ext uri="{FF2B5EF4-FFF2-40B4-BE49-F238E27FC236}">
                <a16:creationId xmlns:a16="http://schemas.microsoft.com/office/drawing/2014/main" id="{04510C8C-C25C-4654-A9CF-689E7251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7" y="306560"/>
            <a:ext cx="1378313" cy="1212621"/>
          </a:xfrm>
          <a:prstGeom prst="rect">
            <a:avLst/>
          </a:prstGeom>
        </p:spPr>
      </p:pic>
      <p:sp>
        <p:nvSpPr>
          <p:cNvPr id="26" name="Rectangle 25">
            <a:extLst>
              <a:ext uri="{FF2B5EF4-FFF2-40B4-BE49-F238E27FC236}">
                <a16:creationId xmlns:a16="http://schemas.microsoft.com/office/drawing/2014/main" id="{322D7968-34E2-400A-A7A2-16A30AB7E65E}"/>
              </a:ext>
            </a:extLst>
          </p:cNvPr>
          <p:cNvSpPr/>
          <p:nvPr/>
        </p:nvSpPr>
        <p:spPr>
          <a:xfrm>
            <a:off x="262935" y="6447937"/>
            <a:ext cx="308113" cy="207006"/>
          </a:xfrm>
          <a:prstGeom prst="rect">
            <a:avLst/>
          </a:prstGeom>
          <a:solidFill>
            <a:srgbClr val="A8D0C8"/>
          </a:solidFill>
          <a:ln>
            <a:solidFill>
              <a:srgbClr val="A8D0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Content Placeholder 12">
            <a:extLst>
              <a:ext uri="{FF2B5EF4-FFF2-40B4-BE49-F238E27FC236}">
                <a16:creationId xmlns:a16="http://schemas.microsoft.com/office/drawing/2014/main" id="{1348A333-7477-4D52-BF92-1D825195958C}"/>
              </a:ext>
            </a:extLst>
          </p:cNvPr>
          <p:cNvSpPr>
            <a:spLocks noGrp="1"/>
          </p:cNvSpPr>
          <p:nvPr>
            <p:ph idx="1"/>
          </p:nvPr>
        </p:nvSpPr>
        <p:spPr>
          <a:xfrm>
            <a:off x="262935" y="1815355"/>
            <a:ext cx="8689679" cy="3490746"/>
          </a:xfrm>
        </p:spPr>
        <p:txBody>
          <a:bodyPr>
            <a:normAutofit/>
          </a:bodyPr>
          <a:lstStyle/>
          <a:p>
            <a:pPr>
              <a:lnSpc>
                <a:spcPct val="100000"/>
              </a:lnSpc>
            </a:pPr>
            <a:r>
              <a:rPr lang="en-US" sz="3200" dirty="0">
                <a:latin typeface="Arial" panose="020B0604020202020204" pitchFamily="34" charset="0"/>
                <a:cs typeface="Arial" panose="020B0604020202020204" pitchFamily="34" charset="0"/>
              </a:rPr>
              <a:t>Resource providers – Lenders, taxpayers, ratepayers, creditors, rating agencies. </a:t>
            </a:r>
          </a:p>
          <a:p>
            <a:pPr>
              <a:lnSpc>
                <a:spcPct val="100000"/>
              </a:lnSpc>
            </a:pPr>
            <a:r>
              <a:rPr lang="en-US" sz="3200" dirty="0">
                <a:latin typeface="Arial" panose="020B0604020202020204" pitchFamily="34" charset="0"/>
                <a:cs typeface="Arial" panose="020B0604020202020204" pitchFamily="34" charset="0"/>
              </a:rPr>
              <a:t>Service recipients – Those who depend on government services.</a:t>
            </a:r>
          </a:p>
          <a:p>
            <a:pPr>
              <a:lnSpc>
                <a:spcPct val="100000"/>
              </a:lnSpc>
            </a:pPr>
            <a:r>
              <a:rPr lang="en-US" sz="3200" dirty="0">
                <a:latin typeface="Arial" panose="020B0604020202020204" pitchFamily="34" charset="0"/>
                <a:cs typeface="Arial" panose="020B0604020202020204" pitchFamily="34" charset="0"/>
              </a:rPr>
              <a:t>Representatives – Parliament, Legislatures, Municipal Councils.</a:t>
            </a:r>
            <a:endParaRPr lang="en-ZA" sz="32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65B47E2F-56AD-40F3-8C2C-736F7A05F228}"/>
              </a:ext>
            </a:extLst>
          </p:cNvPr>
          <p:cNvSpPr>
            <a:spLocks noGrp="1"/>
          </p:cNvSpPr>
          <p:nvPr>
            <p:ph type="sldNum" sz="quarter" idx="12"/>
          </p:nvPr>
        </p:nvSpPr>
        <p:spPr/>
        <p:txBody>
          <a:bodyPr/>
          <a:lstStyle/>
          <a:p>
            <a:fld id="{3783E3C5-DF38-4D28-9448-6CFD2C7B67B3}" type="slidenum">
              <a:rPr lang="en-ZA" smtClean="0"/>
              <a:t>9</a:t>
            </a:fld>
            <a:endParaRPr lang="en-ZA" dirty="0"/>
          </a:p>
        </p:txBody>
      </p:sp>
    </p:spTree>
    <p:extLst>
      <p:ext uri="{BB962C8B-B14F-4D97-AF65-F5344CB8AC3E}">
        <p14:creationId xmlns:p14="http://schemas.microsoft.com/office/powerpoint/2010/main" val="8557183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2070</Words>
  <Application>Microsoft Office PowerPoint</Application>
  <PresentationFormat>On-screen Show (4:3)</PresentationFormat>
  <Paragraphs>205</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Disclaimer</vt:lpstr>
      <vt:lpstr>Reflections on where we are…</vt:lpstr>
      <vt:lpstr>The pandemic and its effects are not over…  </vt:lpstr>
      <vt:lpstr>The pandemic and its effects are not over…  </vt:lpstr>
      <vt:lpstr>The pandemic and its effects are not over…  </vt:lpstr>
      <vt:lpstr>The pandemic and its effects are not over…  </vt:lpstr>
      <vt:lpstr>We live in an information age</vt:lpstr>
      <vt:lpstr>Key messages + to whom?</vt:lpstr>
      <vt:lpstr>Key messages + to whom?</vt:lpstr>
      <vt:lpstr>Potential focus areas</vt:lpstr>
      <vt:lpstr>Potential focus areas</vt:lpstr>
      <vt:lpstr>Qualities of good financial statements</vt:lpstr>
      <vt:lpstr>Qualities of good financial statements</vt:lpstr>
      <vt:lpstr>In closing…</vt:lpstr>
      <vt:lpstr>In closing….</vt:lpstr>
      <vt:lpstr>In 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Julianne Vissie</dc:creator>
  <cp:lastModifiedBy>Jeanine Poggiolini</cp:lastModifiedBy>
  <cp:revision>132</cp:revision>
  <cp:lastPrinted>2021-09-14T14:54:58Z</cp:lastPrinted>
  <dcterms:created xsi:type="dcterms:W3CDTF">2019-04-11T13:01:16Z</dcterms:created>
  <dcterms:modified xsi:type="dcterms:W3CDTF">2021-09-15T07:49:06Z</dcterms:modified>
</cp:coreProperties>
</file>