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8" r:id="rId4"/>
  </p:sldMasterIdLst>
  <p:notesMasterIdLst>
    <p:notesMasterId r:id="rId26"/>
  </p:notesMasterIdLst>
  <p:sldIdLst>
    <p:sldId id="256" r:id="rId5"/>
    <p:sldId id="324" r:id="rId6"/>
    <p:sldId id="346" r:id="rId7"/>
    <p:sldId id="356" r:id="rId8"/>
    <p:sldId id="357" r:id="rId9"/>
    <p:sldId id="358" r:id="rId10"/>
    <p:sldId id="340" r:id="rId11"/>
    <p:sldId id="329" r:id="rId12"/>
    <p:sldId id="330" r:id="rId13"/>
    <p:sldId id="331" r:id="rId14"/>
    <p:sldId id="347" r:id="rId15"/>
    <p:sldId id="348" r:id="rId16"/>
    <p:sldId id="349" r:id="rId17"/>
    <p:sldId id="345" r:id="rId18"/>
    <p:sldId id="350" r:id="rId19"/>
    <p:sldId id="351" r:id="rId20"/>
    <p:sldId id="352" r:id="rId21"/>
    <p:sldId id="353" r:id="rId22"/>
    <p:sldId id="354" r:id="rId23"/>
    <p:sldId id="355" r:id="rId24"/>
    <p:sldId id="303"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4660"/>
  </p:normalViewPr>
  <p:slideViewPr>
    <p:cSldViewPr>
      <p:cViewPr varScale="1">
        <p:scale>
          <a:sx n="45" d="100"/>
          <a:sy n="45" d="100"/>
        </p:scale>
        <p:origin x="145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1483BECF-5D72-4562-8349-1EAC43936085}" type="datetimeFigureOut">
              <a:rPr lang="en-ZA" smtClean="0"/>
              <a:t>2019/07/08</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B034C34B-4328-4CA9-B6D1-4B7C9038E57A}" type="slidenum">
              <a:rPr lang="en-ZA" smtClean="0"/>
              <a:t>‹#›</a:t>
            </a:fld>
            <a:endParaRPr lang="en-ZA"/>
          </a:p>
        </p:txBody>
      </p:sp>
    </p:spTree>
    <p:extLst>
      <p:ext uri="{BB962C8B-B14F-4D97-AF65-F5344CB8AC3E}">
        <p14:creationId xmlns:p14="http://schemas.microsoft.com/office/powerpoint/2010/main" val="280169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4C34B-4328-4CA9-B6D1-4B7C9038E57A}" type="slidenum">
              <a:rPr lang="en-ZA" smtClean="0"/>
              <a:t>1</a:t>
            </a:fld>
            <a:endParaRPr lang="en-ZA"/>
          </a:p>
        </p:txBody>
      </p:sp>
    </p:spTree>
    <p:extLst>
      <p:ext uri="{BB962C8B-B14F-4D97-AF65-F5344CB8AC3E}">
        <p14:creationId xmlns:p14="http://schemas.microsoft.com/office/powerpoint/2010/main" val="2520396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034C34B-4328-4CA9-B6D1-4B7C9038E57A}" type="slidenum">
              <a:rPr lang="en-ZA" smtClean="0"/>
              <a:t>15</a:t>
            </a:fld>
            <a:endParaRPr lang="en-ZA"/>
          </a:p>
        </p:txBody>
      </p:sp>
    </p:spTree>
    <p:extLst>
      <p:ext uri="{BB962C8B-B14F-4D97-AF65-F5344CB8AC3E}">
        <p14:creationId xmlns:p14="http://schemas.microsoft.com/office/powerpoint/2010/main" val="192026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034C34B-4328-4CA9-B6D1-4B7C9038E57A}" type="slidenum">
              <a:rPr lang="en-ZA" smtClean="0"/>
              <a:t>16</a:t>
            </a:fld>
            <a:endParaRPr lang="en-ZA"/>
          </a:p>
        </p:txBody>
      </p:sp>
    </p:spTree>
    <p:extLst>
      <p:ext uri="{BB962C8B-B14F-4D97-AF65-F5344CB8AC3E}">
        <p14:creationId xmlns:p14="http://schemas.microsoft.com/office/powerpoint/2010/main" val="2342306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034C34B-4328-4CA9-B6D1-4B7C9038E57A}" type="slidenum">
              <a:rPr lang="en-ZA" smtClean="0"/>
              <a:t>17</a:t>
            </a:fld>
            <a:endParaRPr lang="en-ZA"/>
          </a:p>
        </p:txBody>
      </p:sp>
    </p:spTree>
    <p:extLst>
      <p:ext uri="{BB962C8B-B14F-4D97-AF65-F5344CB8AC3E}">
        <p14:creationId xmlns:p14="http://schemas.microsoft.com/office/powerpoint/2010/main" val="3541370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034C34B-4328-4CA9-B6D1-4B7C9038E57A}" type="slidenum">
              <a:rPr lang="en-ZA" smtClean="0"/>
              <a:t>18</a:t>
            </a:fld>
            <a:endParaRPr lang="en-ZA"/>
          </a:p>
        </p:txBody>
      </p:sp>
    </p:spTree>
    <p:extLst>
      <p:ext uri="{BB962C8B-B14F-4D97-AF65-F5344CB8AC3E}">
        <p14:creationId xmlns:p14="http://schemas.microsoft.com/office/powerpoint/2010/main" val="250782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034C34B-4328-4CA9-B6D1-4B7C9038E57A}" type="slidenum">
              <a:rPr lang="en-ZA" smtClean="0"/>
              <a:t>19</a:t>
            </a:fld>
            <a:endParaRPr lang="en-ZA"/>
          </a:p>
        </p:txBody>
      </p:sp>
    </p:spTree>
    <p:extLst>
      <p:ext uri="{BB962C8B-B14F-4D97-AF65-F5344CB8AC3E}">
        <p14:creationId xmlns:p14="http://schemas.microsoft.com/office/powerpoint/2010/main" val="2763507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034C34B-4328-4CA9-B6D1-4B7C9038E57A}" type="slidenum">
              <a:rPr lang="en-ZA" smtClean="0"/>
              <a:t>20</a:t>
            </a:fld>
            <a:endParaRPr lang="en-ZA"/>
          </a:p>
        </p:txBody>
      </p:sp>
    </p:spTree>
    <p:extLst>
      <p:ext uri="{BB962C8B-B14F-4D97-AF65-F5344CB8AC3E}">
        <p14:creationId xmlns:p14="http://schemas.microsoft.com/office/powerpoint/2010/main" val="270663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359A93-DAD1-400D-AEDD-C08769C2142E}" type="slidenum">
              <a:rPr lang="en-US" smtClean="0"/>
              <a:t>21</a:t>
            </a:fld>
            <a:endParaRPr lang="en-US"/>
          </a:p>
        </p:txBody>
      </p:sp>
    </p:spTree>
    <p:extLst>
      <p:ext uri="{BB962C8B-B14F-4D97-AF65-F5344CB8AC3E}">
        <p14:creationId xmlns:p14="http://schemas.microsoft.com/office/powerpoint/2010/main" val="392360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034C34B-4328-4CA9-B6D1-4B7C9038E57A}" type="slidenum">
              <a:rPr lang="en-ZA" smtClean="0"/>
              <a:t>2</a:t>
            </a:fld>
            <a:endParaRPr lang="en-ZA"/>
          </a:p>
        </p:txBody>
      </p:sp>
    </p:spTree>
    <p:extLst>
      <p:ext uri="{BB962C8B-B14F-4D97-AF65-F5344CB8AC3E}">
        <p14:creationId xmlns:p14="http://schemas.microsoft.com/office/powerpoint/2010/main" val="125860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034C34B-4328-4CA9-B6D1-4B7C9038E57A}" type="slidenum">
              <a:rPr lang="en-ZA" smtClean="0"/>
              <a:t>3</a:t>
            </a:fld>
            <a:endParaRPr lang="en-ZA"/>
          </a:p>
        </p:txBody>
      </p:sp>
    </p:spTree>
    <p:extLst>
      <p:ext uri="{BB962C8B-B14F-4D97-AF65-F5344CB8AC3E}">
        <p14:creationId xmlns:p14="http://schemas.microsoft.com/office/powerpoint/2010/main" val="57565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034C34B-4328-4CA9-B6D1-4B7C9038E57A}" type="slidenum">
              <a:rPr lang="en-ZA" smtClean="0"/>
              <a:t>4</a:t>
            </a:fld>
            <a:endParaRPr lang="en-ZA"/>
          </a:p>
        </p:txBody>
      </p:sp>
    </p:spTree>
    <p:extLst>
      <p:ext uri="{BB962C8B-B14F-4D97-AF65-F5344CB8AC3E}">
        <p14:creationId xmlns:p14="http://schemas.microsoft.com/office/powerpoint/2010/main" val="411193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034C34B-4328-4CA9-B6D1-4B7C9038E57A}" type="slidenum">
              <a:rPr lang="en-ZA" smtClean="0"/>
              <a:t>5</a:t>
            </a:fld>
            <a:endParaRPr lang="en-ZA"/>
          </a:p>
        </p:txBody>
      </p:sp>
    </p:spTree>
    <p:extLst>
      <p:ext uri="{BB962C8B-B14F-4D97-AF65-F5344CB8AC3E}">
        <p14:creationId xmlns:p14="http://schemas.microsoft.com/office/powerpoint/2010/main" val="102010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4C34B-4328-4CA9-B6D1-4B7C9038E57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0358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034C34B-4328-4CA9-B6D1-4B7C9038E57A}" type="slidenum">
              <a:rPr lang="en-ZA" smtClean="0"/>
              <a:t>8</a:t>
            </a:fld>
            <a:endParaRPr lang="en-ZA"/>
          </a:p>
        </p:txBody>
      </p:sp>
    </p:spTree>
    <p:extLst>
      <p:ext uri="{BB962C8B-B14F-4D97-AF65-F5344CB8AC3E}">
        <p14:creationId xmlns:p14="http://schemas.microsoft.com/office/powerpoint/2010/main" val="363011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034C34B-4328-4CA9-B6D1-4B7C9038E57A}" type="slidenum">
              <a:rPr lang="en-ZA" smtClean="0"/>
              <a:t>13</a:t>
            </a:fld>
            <a:endParaRPr lang="en-ZA"/>
          </a:p>
        </p:txBody>
      </p:sp>
    </p:spTree>
    <p:extLst>
      <p:ext uri="{BB962C8B-B14F-4D97-AF65-F5344CB8AC3E}">
        <p14:creationId xmlns:p14="http://schemas.microsoft.com/office/powerpoint/2010/main" val="2509940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034C34B-4328-4CA9-B6D1-4B7C9038E57A}" type="slidenum">
              <a:rPr lang="en-ZA" smtClean="0"/>
              <a:t>14</a:t>
            </a:fld>
            <a:endParaRPr lang="en-ZA"/>
          </a:p>
        </p:txBody>
      </p:sp>
    </p:spTree>
    <p:extLst>
      <p:ext uri="{BB962C8B-B14F-4D97-AF65-F5344CB8AC3E}">
        <p14:creationId xmlns:p14="http://schemas.microsoft.com/office/powerpoint/2010/main" val="123981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177E3AE5-085A-4C72-8CFD-8E30BA0689FA}" type="datetime1">
              <a:rPr lang="en-US" smtClean="0"/>
              <a:t>7/8/2019</a:t>
            </a:fld>
            <a:endParaRPr lang="en-ZA"/>
          </a:p>
        </p:txBody>
      </p:sp>
      <p:sp>
        <p:nvSpPr>
          <p:cNvPr id="5" name="Footer Placeholder 4"/>
          <p:cNvSpPr>
            <a:spLocks noGrp="1"/>
          </p:cNvSpPr>
          <p:nvPr>
            <p:ph type="ftr" sz="quarter" idx="11"/>
          </p:nvPr>
        </p:nvSpPr>
        <p:spPr/>
        <p:txBody>
          <a:bodyPr/>
          <a:lstStyle/>
          <a:p>
            <a:r>
              <a:rPr lang="en-ZA"/>
              <a:t>2</a:t>
            </a:r>
          </a:p>
        </p:txBody>
      </p:sp>
      <p:sp>
        <p:nvSpPr>
          <p:cNvPr id="6" name="Slide Number Placeholder 5"/>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3DE6D47-FD19-4853-A8D1-E2E8236EDDEA}" type="datetime1">
              <a:rPr lang="en-US" smtClean="0"/>
              <a:t>7/8/2019</a:t>
            </a:fld>
            <a:endParaRPr lang="en-ZA"/>
          </a:p>
        </p:txBody>
      </p:sp>
      <p:sp>
        <p:nvSpPr>
          <p:cNvPr id="5" name="Footer Placeholder 4"/>
          <p:cNvSpPr>
            <a:spLocks noGrp="1"/>
          </p:cNvSpPr>
          <p:nvPr>
            <p:ph type="ftr" sz="quarter" idx="11"/>
          </p:nvPr>
        </p:nvSpPr>
        <p:spPr/>
        <p:txBody>
          <a:bodyPr/>
          <a:lstStyle/>
          <a:p>
            <a:r>
              <a:rPr lang="en-ZA"/>
              <a:t>2</a:t>
            </a:r>
          </a:p>
        </p:txBody>
      </p:sp>
      <p:sp>
        <p:nvSpPr>
          <p:cNvPr id="6" name="Slide Number Placeholder 5"/>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FA6BFA5-126B-4502-B00D-CFA9F9A25386}" type="datetime1">
              <a:rPr lang="en-US" smtClean="0"/>
              <a:t>7/8/2019</a:t>
            </a:fld>
            <a:endParaRPr lang="en-ZA"/>
          </a:p>
        </p:txBody>
      </p:sp>
      <p:sp>
        <p:nvSpPr>
          <p:cNvPr id="5" name="Footer Placeholder 4"/>
          <p:cNvSpPr>
            <a:spLocks noGrp="1"/>
          </p:cNvSpPr>
          <p:nvPr>
            <p:ph type="ftr" sz="quarter" idx="11"/>
          </p:nvPr>
        </p:nvSpPr>
        <p:spPr/>
        <p:txBody>
          <a:bodyPr/>
          <a:lstStyle/>
          <a:p>
            <a:r>
              <a:rPr lang="en-ZA"/>
              <a:t>2</a:t>
            </a:r>
          </a:p>
        </p:txBody>
      </p:sp>
      <p:sp>
        <p:nvSpPr>
          <p:cNvPr id="6" name="Slide Number Placeholder 5"/>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538D9BFC-0095-4D6B-822C-FB4CC30888E0}" type="datetime1">
              <a:rPr lang="en-US" smtClean="0">
                <a:solidFill>
                  <a:prstClr val="black">
                    <a:tint val="75000"/>
                  </a:prstClr>
                </a:solidFill>
              </a:rPr>
              <a:pPr/>
              <a:t>7/8/2019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Clean Audit Strategy 2015-16</a:t>
            </a: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1332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9098B00-4E06-472D-A9A2-2BA829CFB7B6}" type="datetime1">
              <a:rPr lang="en-US" smtClean="0">
                <a:solidFill>
                  <a:prstClr val="black">
                    <a:tint val="75000"/>
                  </a:prstClr>
                </a:solidFill>
              </a:rPr>
              <a:pPr/>
              <a:t>7/8/2019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Clean Audit Strategy 2015-16</a:t>
            </a: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78815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476940-6A81-4DCC-91F5-33AB966AAD27}" type="datetime1">
              <a:rPr lang="en-US" smtClean="0">
                <a:solidFill>
                  <a:prstClr val="black">
                    <a:tint val="75000"/>
                  </a:prstClr>
                </a:solidFill>
              </a:rPr>
              <a:pPr/>
              <a:t>7/8/2019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Clean Audit Strategy 2015-16</a:t>
            </a: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12502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E4D90C52-BBFB-4030-90B3-F5ABCFF70E52}" type="datetime1">
              <a:rPr lang="en-US" smtClean="0">
                <a:solidFill>
                  <a:prstClr val="black">
                    <a:tint val="75000"/>
                  </a:prstClr>
                </a:solidFill>
              </a:rPr>
              <a:pPr/>
              <a:t>7/8/2019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a:solidFill>
                  <a:prstClr val="black">
                    <a:tint val="75000"/>
                  </a:prstClr>
                </a:solidFill>
              </a:rPr>
              <a:t>Clean Audit Strategy 2015-16</a:t>
            </a:r>
          </a:p>
        </p:txBody>
      </p:sp>
      <p:sp>
        <p:nvSpPr>
          <p:cNvPr id="7" name="Slide Number Placeholder 6"/>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181232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F593FAB-7F99-4694-866B-65ABE17F4569}" type="datetime1">
              <a:rPr lang="en-US" smtClean="0">
                <a:solidFill>
                  <a:prstClr val="black">
                    <a:tint val="75000"/>
                  </a:prstClr>
                </a:solidFill>
              </a:rPr>
              <a:pPr/>
              <a:t>7/8/2019</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r>
              <a:rPr lang="en-ZA">
                <a:solidFill>
                  <a:prstClr val="black">
                    <a:tint val="75000"/>
                  </a:prstClr>
                </a:solidFill>
              </a:rPr>
              <a:t>Clean Audit Strategy 2015-16</a:t>
            </a:r>
          </a:p>
        </p:txBody>
      </p:sp>
      <p:sp>
        <p:nvSpPr>
          <p:cNvPr id="9" name="Slide Number Placeholder 8"/>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05633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8A3FB8B-90A5-4475-A3F2-E70B854A88C5}" type="datetime1">
              <a:rPr lang="en-US" smtClean="0">
                <a:solidFill>
                  <a:prstClr val="black">
                    <a:tint val="75000"/>
                  </a:prstClr>
                </a:solidFill>
              </a:rPr>
              <a:pPr/>
              <a:t>7/8/2019</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r>
              <a:rPr lang="en-ZA">
                <a:solidFill>
                  <a:prstClr val="black">
                    <a:tint val="75000"/>
                  </a:prstClr>
                </a:solidFill>
              </a:rPr>
              <a:t>Clean Audit Strategy 2015-16</a:t>
            </a:r>
          </a:p>
        </p:txBody>
      </p:sp>
      <p:sp>
        <p:nvSpPr>
          <p:cNvPr id="5" name="Slide Number Placeholder 4"/>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21324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573AB-A6A4-416D-963B-A94FA5D6F592}" type="datetime1">
              <a:rPr lang="en-US" smtClean="0">
                <a:solidFill>
                  <a:prstClr val="black">
                    <a:tint val="75000"/>
                  </a:prstClr>
                </a:solidFill>
              </a:rPr>
              <a:pPr/>
              <a:t>7/8/2019</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r>
              <a:rPr lang="en-ZA">
                <a:solidFill>
                  <a:prstClr val="black">
                    <a:tint val="75000"/>
                  </a:prstClr>
                </a:solidFill>
              </a:rPr>
              <a:t>Clean Audit Strategy 2015-16</a:t>
            </a:r>
          </a:p>
        </p:txBody>
      </p:sp>
      <p:sp>
        <p:nvSpPr>
          <p:cNvPr id="4" name="Slide Number Placeholder 3"/>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847958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9C713-9B26-4947-84D5-24E0C46F605F}" type="datetime1">
              <a:rPr lang="en-US" smtClean="0">
                <a:solidFill>
                  <a:prstClr val="black">
                    <a:tint val="75000"/>
                  </a:prstClr>
                </a:solidFill>
              </a:rPr>
              <a:pPr/>
              <a:t>7/8/2019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a:solidFill>
                  <a:prstClr val="black">
                    <a:tint val="75000"/>
                  </a:prstClr>
                </a:solidFill>
              </a:rPr>
              <a:t>Clean Audit Strategy 2015-16</a:t>
            </a:r>
          </a:p>
        </p:txBody>
      </p:sp>
      <p:sp>
        <p:nvSpPr>
          <p:cNvPr id="7" name="Slide Number Placeholder 6"/>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851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FD75795-D3A4-437A-B5BD-30C9FC06EF00}" type="datetime1">
              <a:rPr lang="en-US" smtClean="0"/>
              <a:t>7/8/2019</a:t>
            </a:fld>
            <a:endParaRPr lang="en-ZA"/>
          </a:p>
        </p:txBody>
      </p:sp>
      <p:sp>
        <p:nvSpPr>
          <p:cNvPr id="5" name="Footer Placeholder 4"/>
          <p:cNvSpPr>
            <a:spLocks noGrp="1"/>
          </p:cNvSpPr>
          <p:nvPr>
            <p:ph type="ftr" sz="quarter" idx="11"/>
          </p:nvPr>
        </p:nvSpPr>
        <p:spPr/>
        <p:txBody>
          <a:bodyPr/>
          <a:lstStyle/>
          <a:p>
            <a:r>
              <a:rPr lang="en-ZA"/>
              <a:t>2</a:t>
            </a:r>
          </a:p>
        </p:txBody>
      </p:sp>
      <p:sp>
        <p:nvSpPr>
          <p:cNvPr id="6" name="Slide Number Placeholder 5"/>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2F6FFB-16F4-4C0A-94B2-1ACF8817BEF6}" type="datetime1">
              <a:rPr lang="en-US" smtClean="0">
                <a:solidFill>
                  <a:prstClr val="black">
                    <a:tint val="75000"/>
                  </a:prstClr>
                </a:solidFill>
              </a:rPr>
              <a:pPr/>
              <a:t>7/8/2019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a:solidFill>
                  <a:prstClr val="black">
                    <a:tint val="75000"/>
                  </a:prstClr>
                </a:solidFill>
              </a:rPr>
              <a:t>Clean Audit Strategy 2015-16</a:t>
            </a:r>
          </a:p>
        </p:txBody>
      </p:sp>
      <p:sp>
        <p:nvSpPr>
          <p:cNvPr id="7" name="Slide Number Placeholder 6"/>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20769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CF866F8-910C-4628-B696-E6244B744F03}" type="datetime1">
              <a:rPr lang="en-US" smtClean="0">
                <a:solidFill>
                  <a:prstClr val="black">
                    <a:tint val="75000"/>
                  </a:prstClr>
                </a:solidFill>
              </a:rPr>
              <a:pPr/>
              <a:t>7/8/2019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Clean Audit Strategy 2015-16</a:t>
            </a: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84326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8A1D32E-FF70-4033-B351-0BE93D3F82A9}" type="datetime1">
              <a:rPr lang="en-US" smtClean="0">
                <a:solidFill>
                  <a:prstClr val="black">
                    <a:tint val="75000"/>
                  </a:prstClr>
                </a:solidFill>
              </a:rPr>
              <a:pPr/>
              <a:t>7/8/2019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Clean Audit Strategy 2015-16</a:t>
            </a:r>
          </a:p>
        </p:txBody>
      </p:sp>
      <p:sp>
        <p:nvSpPr>
          <p:cNvPr id="6" name="Slide Number Placeholder 5"/>
          <p:cNvSpPr>
            <a:spLocks noGrp="1"/>
          </p:cNvSpPr>
          <p:nvPr>
            <p:ph type="sldNum" sz="quarter" idx="12"/>
          </p:nvPr>
        </p:nvSpPr>
        <p:spPr/>
        <p:txBody>
          <a:body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8463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6654800" y="609600"/>
            <a:ext cx="0" cy="5638800"/>
          </a:xfrm>
          <a:prstGeom prst="line">
            <a:avLst/>
          </a:prstGeom>
          <a:noFill/>
          <a:ln w="19050">
            <a:solidFill>
              <a:srgbClr val="FF9933"/>
            </a:solidFill>
            <a:round/>
            <a:headEnd/>
            <a:tailEnd/>
          </a:ln>
          <a:effectLst/>
        </p:spPr>
        <p:txBody>
          <a:bodyPr/>
          <a:lstStyle/>
          <a:p>
            <a:pPr eaLnBrk="0" fontAlgn="base" hangingPunct="0">
              <a:spcBef>
                <a:spcPct val="0"/>
              </a:spcBef>
              <a:spcAft>
                <a:spcPct val="0"/>
              </a:spcAft>
              <a:defRPr/>
            </a:pPr>
            <a:endParaRPr lang="en-US" sz="4000" dirty="0">
              <a:solidFill>
                <a:srgbClr val="000000"/>
              </a:solidFill>
              <a:latin typeface="Times" pitchFamily="18" charset="0"/>
            </a:endParaRPr>
          </a:p>
        </p:txBody>
      </p:sp>
      <p:sp>
        <p:nvSpPr>
          <p:cNvPr id="5" name="Line 3"/>
          <p:cNvSpPr>
            <a:spLocks noChangeShapeType="1"/>
          </p:cNvSpPr>
          <p:nvPr/>
        </p:nvSpPr>
        <p:spPr bwMode="auto">
          <a:xfrm>
            <a:off x="609600" y="4203700"/>
            <a:ext cx="8001000" cy="0"/>
          </a:xfrm>
          <a:prstGeom prst="line">
            <a:avLst/>
          </a:prstGeom>
          <a:noFill/>
          <a:ln w="19050">
            <a:solidFill>
              <a:srgbClr val="FF9933"/>
            </a:solidFill>
            <a:round/>
            <a:headEnd/>
            <a:tailEnd/>
          </a:ln>
          <a:effectLst/>
        </p:spPr>
        <p:txBody>
          <a:bodyPr/>
          <a:lstStyle/>
          <a:p>
            <a:pPr eaLnBrk="0" fontAlgn="base" hangingPunct="0">
              <a:spcBef>
                <a:spcPct val="0"/>
              </a:spcBef>
              <a:spcAft>
                <a:spcPct val="0"/>
              </a:spcAft>
              <a:defRPr/>
            </a:pPr>
            <a:endParaRPr lang="en-US" sz="4000" dirty="0">
              <a:solidFill>
                <a:srgbClr val="000000"/>
              </a:solidFill>
              <a:latin typeface="Times" pitchFamily="18" charset="0"/>
            </a:endParaRPr>
          </a:p>
        </p:txBody>
      </p:sp>
      <p:pic>
        <p:nvPicPr>
          <p:cNvPr id="6" name="Picture 6" descr=" Letterheads"/>
          <p:cNvPicPr>
            <a:picLocks noChangeAspect="1" noChangeArrowheads="1"/>
          </p:cNvPicPr>
          <p:nvPr userDrawn="1"/>
        </p:nvPicPr>
        <p:blipFill>
          <a:blip r:embed="rId2" cstate="print"/>
          <a:srcRect/>
          <a:stretch>
            <a:fillRect/>
          </a:stretch>
        </p:blipFill>
        <p:spPr bwMode="auto">
          <a:xfrm>
            <a:off x="371475" y="1257300"/>
            <a:ext cx="6188075" cy="1212850"/>
          </a:xfrm>
          <a:prstGeom prst="rect">
            <a:avLst/>
          </a:prstGeom>
          <a:noFill/>
          <a:ln w="9525">
            <a:noFill/>
            <a:miter lim="800000"/>
            <a:headEnd/>
            <a:tailEnd/>
          </a:ln>
        </p:spPr>
      </p:pic>
      <p:sp>
        <p:nvSpPr>
          <p:cNvPr id="475140" name="Rectangle 4"/>
          <p:cNvSpPr>
            <a:spLocks noGrp="1" noChangeArrowheads="1"/>
          </p:cNvSpPr>
          <p:nvPr>
            <p:ph type="ctrTitle" sz="quarter"/>
          </p:nvPr>
        </p:nvSpPr>
        <p:spPr>
          <a:xfrm>
            <a:off x="2767013" y="2459038"/>
            <a:ext cx="3840162" cy="914400"/>
          </a:xfrm>
        </p:spPr>
        <p:txBody>
          <a:bodyPr/>
          <a:lstStyle>
            <a:lvl1pPr algn="ctr">
              <a:defRPr>
                <a:solidFill>
                  <a:srgbClr val="FFFFFF"/>
                </a:solidFill>
              </a:defRPr>
            </a:lvl1pPr>
          </a:lstStyle>
          <a:p>
            <a:r>
              <a:rPr lang="en-ZA"/>
              <a:t>Click to edit Master title style</a:t>
            </a:r>
          </a:p>
        </p:txBody>
      </p:sp>
      <p:sp>
        <p:nvSpPr>
          <p:cNvPr id="475141" name="Rectangle 5"/>
          <p:cNvSpPr>
            <a:spLocks noGrp="1" noChangeArrowheads="1"/>
          </p:cNvSpPr>
          <p:nvPr>
            <p:ph type="subTitle" sz="quarter" idx="1"/>
          </p:nvPr>
        </p:nvSpPr>
        <p:spPr>
          <a:xfrm>
            <a:off x="3787775" y="3449638"/>
            <a:ext cx="2133600" cy="488950"/>
          </a:xfrm>
        </p:spPr>
        <p:txBody>
          <a:bodyPr>
            <a:spAutoFit/>
          </a:bodyPr>
          <a:lstStyle>
            <a:lvl1pPr algn="ctr">
              <a:defRPr sz="1300" b="1">
                <a:solidFill>
                  <a:srgbClr val="FFFFFF"/>
                </a:solidFill>
              </a:defRPr>
            </a:lvl1pPr>
          </a:lstStyle>
          <a:p>
            <a:r>
              <a:rPr lang="en-ZA"/>
              <a:t>Click to edit Master subtitle style</a:t>
            </a:r>
          </a:p>
        </p:txBody>
      </p:sp>
    </p:spTree>
    <p:extLst>
      <p:ext uri="{BB962C8B-B14F-4D97-AF65-F5344CB8AC3E}">
        <p14:creationId xmlns:p14="http://schemas.microsoft.com/office/powerpoint/2010/main" val="2602340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4"/>
          </p:nvPr>
        </p:nvSpPr>
        <p:spPr bwMode="auto">
          <a:xfrm>
            <a:off x="8604448" y="6525344"/>
            <a:ext cx="39687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b="1" i="1">
                <a:latin typeface="Calibri" panose="020F0502020204030204" pitchFamily="34" charset="0"/>
                <a:cs typeface="+mn-cs"/>
              </a:defRPr>
            </a:lvl1pPr>
          </a:lstStyle>
          <a:p>
            <a:pPr>
              <a:defRPr/>
            </a:pPr>
            <a:fld id="{1507617D-FD9E-401A-9799-5B2046C0441D}" type="slidenum">
              <a:rPr lang="en-ZA" smtClean="0">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3503980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4"/>
          </p:nvPr>
        </p:nvSpPr>
        <p:spPr bwMode="auto">
          <a:xfrm>
            <a:off x="8604448" y="6525344"/>
            <a:ext cx="39687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b="1" i="1">
                <a:latin typeface="Calibri" panose="020F0502020204030204" pitchFamily="34" charset="0"/>
                <a:cs typeface="+mn-cs"/>
              </a:defRPr>
            </a:lvl1pPr>
          </a:lstStyle>
          <a:p>
            <a:pPr>
              <a:defRPr/>
            </a:pPr>
            <a:fld id="{1507617D-FD9E-401A-9799-5B2046C0441D}" type="slidenum">
              <a:rPr lang="en-ZA" smtClean="0">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3774126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388" y="1123950"/>
            <a:ext cx="4208462" cy="5113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40250" y="1123950"/>
            <a:ext cx="4208463" cy="5113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4"/>
          </p:nvPr>
        </p:nvSpPr>
        <p:spPr bwMode="auto">
          <a:xfrm>
            <a:off x="8604448" y="6525344"/>
            <a:ext cx="39687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b="1" i="1">
                <a:latin typeface="Calibri" panose="020F0502020204030204" pitchFamily="34" charset="0"/>
                <a:cs typeface="+mn-cs"/>
              </a:defRPr>
            </a:lvl1pPr>
          </a:lstStyle>
          <a:p>
            <a:pPr>
              <a:defRPr/>
            </a:pPr>
            <a:fld id="{1507617D-FD9E-401A-9799-5B2046C0441D}" type="slidenum">
              <a:rPr lang="en-ZA" smtClean="0">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2382424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1C3D2203-0FC9-4751-A871-75941907249F}"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5642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E49E239E-7EC1-4363-A007-CC9732BD583E}"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2184231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4"/>
          </p:nvPr>
        </p:nvSpPr>
        <p:spPr bwMode="auto">
          <a:xfrm>
            <a:off x="8604448" y="6525344"/>
            <a:ext cx="39687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b="1" i="1">
                <a:latin typeface="Calibri" panose="020F0502020204030204" pitchFamily="34" charset="0"/>
                <a:cs typeface="+mn-cs"/>
              </a:defRPr>
            </a:lvl1pPr>
          </a:lstStyle>
          <a:p>
            <a:pPr>
              <a:defRPr/>
            </a:pPr>
            <a:fld id="{1507617D-FD9E-401A-9799-5B2046C0441D}" type="slidenum">
              <a:rPr lang="en-ZA" smtClean="0">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188866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8C509A-D0A9-4C2F-AAEF-64E6A27951A8}" type="datetime1">
              <a:rPr lang="en-US" smtClean="0"/>
              <a:t>7/8/2019</a:t>
            </a:fld>
            <a:endParaRPr lang="en-ZA"/>
          </a:p>
        </p:txBody>
      </p:sp>
      <p:sp>
        <p:nvSpPr>
          <p:cNvPr id="5" name="Footer Placeholder 4"/>
          <p:cNvSpPr>
            <a:spLocks noGrp="1"/>
          </p:cNvSpPr>
          <p:nvPr>
            <p:ph type="ftr" sz="quarter" idx="11"/>
          </p:nvPr>
        </p:nvSpPr>
        <p:spPr/>
        <p:txBody>
          <a:bodyPr/>
          <a:lstStyle/>
          <a:p>
            <a:r>
              <a:rPr lang="en-ZA"/>
              <a:t>2</a:t>
            </a:r>
          </a:p>
        </p:txBody>
      </p:sp>
      <p:sp>
        <p:nvSpPr>
          <p:cNvPr id="6" name="Slide Number Placeholder 5"/>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b="1" i="1">
                <a:solidFill>
                  <a:schemeClr val="tx1"/>
                </a:solidFill>
              </a:defRPr>
            </a:lvl1pPr>
          </a:lstStyle>
          <a:p>
            <a:pPr>
              <a:defRPr/>
            </a:pPr>
            <a:fld id="{F7D4FDE7-4B0D-411E-97EE-0FFA788917DD}" type="slidenum">
              <a:rPr lang="en-ZA" smtClean="0">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3643598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D28B3B43-1D9A-4DC6-99EC-037A9DF3D34F}"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2604217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F25C7FDC-A83A-4A95-B18D-9138AF1CB0B4}"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3167994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88" y="398463"/>
            <a:ext cx="2144712" cy="583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388" y="398463"/>
            <a:ext cx="6286500"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5F274C97-4091-4AA3-8F68-1FDF920222C6}"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431387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9388" y="398463"/>
            <a:ext cx="8583612" cy="5838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a:ln/>
        </p:spPr>
        <p:txBody>
          <a:bodyPr/>
          <a:lstStyle>
            <a:lvl1pPr>
              <a:defRPr/>
            </a:lvl1pPr>
          </a:lstStyle>
          <a:p>
            <a:pPr>
              <a:defRPr/>
            </a:pPr>
            <a:fld id="{528C9519-5CAF-403F-83F2-DB13D49A5B31}"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2355087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339975" y="398463"/>
            <a:ext cx="6423025" cy="366712"/>
          </a:xfrm>
        </p:spPr>
        <p:txBody>
          <a:bodyPr/>
          <a:lstStyle/>
          <a:p>
            <a:r>
              <a:rPr lang="en-US"/>
              <a:t>Click to edit Master title style</a:t>
            </a:r>
          </a:p>
        </p:txBody>
      </p:sp>
      <p:sp>
        <p:nvSpPr>
          <p:cNvPr id="3" name="Content Placeholder 2"/>
          <p:cNvSpPr>
            <a:spLocks noGrp="1"/>
          </p:cNvSpPr>
          <p:nvPr>
            <p:ph sz="quarter" idx="1"/>
          </p:nvPr>
        </p:nvSpPr>
        <p:spPr>
          <a:xfrm>
            <a:off x="179388" y="1123950"/>
            <a:ext cx="4208462" cy="247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40250" y="1123950"/>
            <a:ext cx="4208463" cy="247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79388" y="3756025"/>
            <a:ext cx="4208462" cy="248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540250" y="3756025"/>
            <a:ext cx="4208463" cy="248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0EE17B5E-01A6-44F0-9013-0D9F451ED6D7}"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3957841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9975" y="398463"/>
            <a:ext cx="6423025" cy="366712"/>
          </a:xfrm>
        </p:spPr>
        <p:txBody>
          <a:bodyPr/>
          <a:lstStyle/>
          <a:p>
            <a:r>
              <a:rPr lang="en-US"/>
              <a:t>Click to edit Master title style</a:t>
            </a:r>
          </a:p>
        </p:txBody>
      </p:sp>
      <p:sp>
        <p:nvSpPr>
          <p:cNvPr id="3" name="Text Placeholder 2"/>
          <p:cNvSpPr>
            <a:spLocks noGrp="1"/>
          </p:cNvSpPr>
          <p:nvPr>
            <p:ph type="body" sz="half" idx="1"/>
          </p:nvPr>
        </p:nvSpPr>
        <p:spPr>
          <a:xfrm>
            <a:off x="179388" y="1123950"/>
            <a:ext cx="4208462"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40250" y="1123950"/>
            <a:ext cx="4208463"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ABAFC2FF-8765-46C0-B103-2ACD8CAF88CE}"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32656319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39975" y="398463"/>
            <a:ext cx="6423025" cy="366712"/>
          </a:xfrm>
        </p:spPr>
        <p:txBody>
          <a:bodyPr/>
          <a:lstStyle/>
          <a:p>
            <a:r>
              <a:rPr lang="en-US"/>
              <a:t>Click to edit Master title style</a:t>
            </a:r>
          </a:p>
        </p:txBody>
      </p:sp>
      <p:sp>
        <p:nvSpPr>
          <p:cNvPr id="3" name="Table Placeholder 2"/>
          <p:cNvSpPr>
            <a:spLocks noGrp="1"/>
          </p:cNvSpPr>
          <p:nvPr>
            <p:ph type="tbl" idx="1"/>
          </p:nvPr>
        </p:nvSpPr>
        <p:spPr>
          <a:xfrm>
            <a:off x="179388" y="1123950"/>
            <a:ext cx="8569325" cy="5113338"/>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BC10ECBF-3FA6-4FA6-96B2-5D2351A3E72F}"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94674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6654800" y="609600"/>
            <a:ext cx="0" cy="5638800"/>
          </a:xfrm>
          <a:prstGeom prst="line">
            <a:avLst/>
          </a:prstGeom>
          <a:noFill/>
          <a:ln w="19050">
            <a:solidFill>
              <a:srgbClr val="FF9933"/>
            </a:solidFill>
            <a:round/>
            <a:headEnd/>
            <a:tailEnd/>
          </a:ln>
          <a:effectLst/>
        </p:spPr>
        <p:txBody>
          <a:bodyPr/>
          <a:lstStyle/>
          <a:p>
            <a:pPr eaLnBrk="0" fontAlgn="base" hangingPunct="0">
              <a:spcBef>
                <a:spcPct val="0"/>
              </a:spcBef>
              <a:spcAft>
                <a:spcPct val="0"/>
              </a:spcAft>
              <a:defRPr/>
            </a:pPr>
            <a:endParaRPr lang="en-US" sz="4000" dirty="0">
              <a:solidFill>
                <a:srgbClr val="000000"/>
              </a:solidFill>
              <a:latin typeface="Times" pitchFamily="18" charset="0"/>
            </a:endParaRPr>
          </a:p>
        </p:txBody>
      </p:sp>
      <p:sp>
        <p:nvSpPr>
          <p:cNvPr id="5" name="Line 3"/>
          <p:cNvSpPr>
            <a:spLocks noChangeShapeType="1"/>
          </p:cNvSpPr>
          <p:nvPr/>
        </p:nvSpPr>
        <p:spPr bwMode="auto">
          <a:xfrm>
            <a:off x="609600" y="4203700"/>
            <a:ext cx="8001000" cy="0"/>
          </a:xfrm>
          <a:prstGeom prst="line">
            <a:avLst/>
          </a:prstGeom>
          <a:noFill/>
          <a:ln w="19050">
            <a:solidFill>
              <a:srgbClr val="FF9933"/>
            </a:solidFill>
            <a:round/>
            <a:headEnd/>
            <a:tailEnd/>
          </a:ln>
          <a:effectLst/>
        </p:spPr>
        <p:txBody>
          <a:bodyPr/>
          <a:lstStyle/>
          <a:p>
            <a:pPr eaLnBrk="0" fontAlgn="base" hangingPunct="0">
              <a:spcBef>
                <a:spcPct val="0"/>
              </a:spcBef>
              <a:spcAft>
                <a:spcPct val="0"/>
              </a:spcAft>
              <a:defRPr/>
            </a:pPr>
            <a:endParaRPr lang="en-US" sz="4000" dirty="0">
              <a:solidFill>
                <a:srgbClr val="000000"/>
              </a:solidFill>
              <a:latin typeface="Times" pitchFamily="18" charset="0"/>
            </a:endParaRPr>
          </a:p>
        </p:txBody>
      </p:sp>
      <p:pic>
        <p:nvPicPr>
          <p:cNvPr id="6" name="Picture 6" descr=" Letterheads"/>
          <p:cNvPicPr>
            <a:picLocks noChangeAspect="1" noChangeArrowheads="1"/>
          </p:cNvPicPr>
          <p:nvPr userDrawn="1"/>
        </p:nvPicPr>
        <p:blipFill>
          <a:blip r:embed="rId2" cstate="print"/>
          <a:srcRect/>
          <a:stretch>
            <a:fillRect/>
          </a:stretch>
        </p:blipFill>
        <p:spPr bwMode="auto">
          <a:xfrm>
            <a:off x="371475" y="1257300"/>
            <a:ext cx="6188075" cy="1212850"/>
          </a:xfrm>
          <a:prstGeom prst="rect">
            <a:avLst/>
          </a:prstGeom>
          <a:noFill/>
          <a:ln w="9525">
            <a:noFill/>
            <a:miter lim="800000"/>
            <a:headEnd/>
            <a:tailEnd/>
          </a:ln>
        </p:spPr>
      </p:pic>
      <p:sp>
        <p:nvSpPr>
          <p:cNvPr id="475140" name="Rectangle 4"/>
          <p:cNvSpPr>
            <a:spLocks noGrp="1" noChangeArrowheads="1"/>
          </p:cNvSpPr>
          <p:nvPr>
            <p:ph type="ctrTitle" sz="quarter"/>
          </p:nvPr>
        </p:nvSpPr>
        <p:spPr>
          <a:xfrm>
            <a:off x="2767013" y="2459038"/>
            <a:ext cx="3840162" cy="914400"/>
          </a:xfrm>
        </p:spPr>
        <p:txBody>
          <a:bodyPr/>
          <a:lstStyle>
            <a:lvl1pPr algn="ctr">
              <a:defRPr>
                <a:solidFill>
                  <a:srgbClr val="FFFFFF"/>
                </a:solidFill>
              </a:defRPr>
            </a:lvl1pPr>
          </a:lstStyle>
          <a:p>
            <a:r>
              <a:rPr lang="en-ZA"/>
              <a:t>Click to edit Master title style</a:t>
            </a:r>
          </a:p>
        </p:txBody>
      </p:sp>
      <p:sp>
        <p:nvSpPr>
          <p:cNvPr id="475141" name="Rectangle 5"/>
          <p:cNvSpPr>
            <a:spLocks noGrp="1" noChangeArrowheads="1"/>
          </p:cNvSpPr>
          <p:nvPr>
            <p:ph type="subTitle" sz="quarter" idx="1"/>
          </p:nvPr>
        </p:nvSpPr>
        <p:spPr>
          <a:xfrm>
            <a:off x="3787775" y="3449638"/>
            <a:ext cx="2133600" cy="488950"/>
          </a:xfrm>
        </p:spPr>
        <p:txBody>
          <a:bodyPr>
            <a:spAutoFit/>
          </a:bodyPr>
          <a:lstStyle>
            <a:lvl1pPr algn="ctr">
              <a:defRPr sz="1300" b="1">
                <a:solidFill>
                  <a:srgbClr val="FFFFFF"/>
                </a:solidFill>
              </a:defRPr>
            </a:lvl1pPr>
          </a:lstStyle>
          <a:p>
            <a:r>
              <a:rPr lang="en-ZA"/>
              <a:t>Click to edit Master subtitle style</a:t>
            </a:r>
          </a:p>
        </p:txBody>
      </p:sp>
    </p:spTree>
    <p:extLst>
      <p:ext uri="{BB962C8B-B14F-4D97-AF65-F5344CB8AC3E}">
        <p14:creationId xmlns:p14="http://schemas.microsoft.com/office/powerpoint/2010/main" val="2239850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4"/>
          </p:nvPr>
        </p:nvSpPr>
        <p:spPr bwMode="auto">
          <a:xfrm>
            <a:off x="8604448" y="6525344"/>
            <a:ext cx="39687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b="1" i="1">
                <a:latin typeface="Calibri" panose="020F0502020204030204" pitchFamily="34" charset="0"/>
                <a:cs typeface="+mn-cs"/>
              </a:defRPr>
            </a:lvl1pPr>
          </a:lstStyle>
          <a:p>
            <a:pPr>
              <a:defRPr/>
            </a:pPr>
            <a:fld id="{1507617D-FD9E-401A-9799-5B2046C0441D}" type="slidenum">
              <a:rPr lang="en-ZA" smtClean="0">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284909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A0005FBC-27BF-4B1C-9585-AA2378FF3D6F}" type="datetime1">
              <a:rPr lang="en-US" smtClean="0"/>
              <a:t>7/8/2019</a:t>
            </a:fld>
            <a:endParaRPr lang="en-ZA"/>
          </a:p>
        </p:txBody>
      </p:sp>
      <p:sp>
        <p:nvSpPr>
          <p:cNvPr id="6" name="Footer Placeholder 5"/>
          <p:cNvSpPr>
            <a:spLocks noGrp="1"/>
          </p:cNvSpPr>
          <p:nvPr>
            <p:ph type="ftr" sz="quarter" idx="11"/>
          </p:nvPr>
        </p:nvSpPr>
        <p:spPr/>
        <p:txBody>
          <a:bodyPr/>
          <a:lstStyle/>
          <a:p>
            <a:r>
              <a:rPr lang="en-ZA"/>
              <a:t>2</a:t>
            </a:r>
          </a:p>
        </p:txBody>
      </p:sp>
      <p:sp>
        <p:nvSpPr>
          <p:cNvPr id="7" name="Slide Number Placeholder 6"/>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4"/>
          </p:nvPr>
        </p:nvSpPr>
        <p:spPr bwMode="auto">
          <a:xfrm>
            <a:off x="8604448" y="6525344"/>
            <a:ext cx="39687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b="1" i="1">
                <a:latin typeface="Calibri" panose="020F0502020204030204" pitchFamily="34" charset="0"/>
                <a:cs typeface="+mn-cs"/>
              </a:defRPr>
            </a:lvl1pPr>
          </a:lstStyle>
          <a:p>
            <a:pPr>
              <a:defRPr/>
            </a:pPr>
            <a:fld id="{1507617D-FD9E-401A-9799-5B2046C0441D}" type="slidenum">
              <a:rPr lang="en-ZA" smtClean="0">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3283612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388" y="1123950"/>
            <a:ext cx="4208462" cy="5113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40250" y="1123950"/>
            <a:ext cx="4208463" cy="5113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4"/>
          </p:nvPr>
        </p:nvSpPr>
        <p:spPr bwMode="auto">
          <a:xfrm>
            <a:off x="8604448" y="6525344"/>
            <a:ext cx="39687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b="1" i="1">
                <a:latin typeface="Calibri" panose="020F0502020204030204" pitchFamily="34" charset="0"/>
                <a:cs typeface="+mn-cs"/>
              </a:defRPr>
            </a:lvl1pPr>
          </a:lstStyle>
          <a:p>
            <a:pPr>
              <a:defRPr/>
            </a:pPr>
            <a:fld id="{1507617D-FD9E-401A-9799-5B2046C0441D}" type="slidenum">
              <a:rPr lang="en-ZA" smtClean="0">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4054304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1C3D2203-0FC9-4751-A871-75941907249F}"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370061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E49E239E-7EC1-4363-A007-CC9732BD583E}"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48688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4"/>
          </p:nvPr>
        </p:nvSpPr>
        <p:spPr bwMode="auto">
          <a:xfrm>
            <a:off x="8604448" y="6525344"/>
            <a:ext cx="39687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b="1" i="1">
                <a:latin typeface="Calibri" panose="020F0502020204030204" pitchFamily="34" charset="0"/>
                <a:cs typeface="+mn-cs"/>
              </a:defRPr>
            </a:lvl1pPr>
          </a:lstStyle>
          <a:p>
            <a:pPr>
              <a:defRPr/>
            </a:pPr>
            <a:fld id="{1507617D-FD9E-401A-9799-5B2046C0441D}" type="slidenum">
              <a:rPr lang="en-ZA" smtClean="0">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1265615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b="1" i="1">
                <a:solidFill>
                  <a:schemeClr val="tx1"/>
                </a:solidFill>
              </a:defRPr>
            </a:lvl1pPr>
          </a:lstStyle>
          <a:p>
            <a:pPr>
              <a:defRPr/>
            </a:pPr>
            <a:fld id="{F7D4FDE7-4B0D-411E-97EE-0FFA788917DD}" type="slidenum">
              <a:rPr lang="en-ZA" smtClean="0">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3283010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D28B3B43-1D9A-4DC6-99EC-037A9DF3D34F}"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435788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F25C7FDC-A83A-4A95-B18D-9138AF1CB0B4}"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3100530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88" y="398463"/>
            <a:ext cx="2144712" cy="583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388" y="398463"/>
            <a:ext cx="6286500"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5F274C97-4091-4AA3-8F68-1FDF920222C6}"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12347587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9388" y="398463"/>
            <a:ext cx="8583612" cy="5838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a:ln/>
        </p:spPr>
        <p:txBody>
          <a:bodyPr/>
          <a:lstStyle>
            <a:lvl1pPr>
              <a:defRPr/>
            </a:lvl1pPr>
          </a:lstStyle>
          <a:p>
            <a:pPr>
              <a:defRPr/>
            </a:pPr>
            <a:fld id="{528C9519-5CAF-403F-83F2-DB13D49A5B31}"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110289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212C8687-4440-42F0-971C-BAC60660E2FA}" type="datetime1">
              <a:rPr lang="en-US" smtClean="0"/>
              <a:t>7/8/2019</a:t>
            </a:fld>
            <a:endParaRPr lang="en-ZA"/>
          </a:p>
        </p:txBody>
      </p:sp>
      <p:sp>
        <p:nvSpPr>
          <p:cNvPr id="8" name="Footer Placeholder 7"/>
          <p:cNvSpPr>
            <a:spLocks noGrp="1"/>
          </p:cNvSpPr>
          <p:nvPr>
            <p:ph type="ftr" sz="quarter" idx="11"/>
          </p:nvPr>
        </p:nvSpPr>
        <p:spPr/>
        <p:txBody>
          <a:bodyPr/>
          <a:lstStyle/>
          <a:p>
            <a:r>
              <a:rPr lang="en-ZA"/>
              <a:t>2</a:t>
            </a:r>
          </a:p>
        </p:txBody>
      </p:sp>
      <p:sp>
        <p:nvSpPr>
          <p:cNvPr id="9" name="Slide Number Placeholder 8"/>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339975" y="398463"/>
            <a:ext cx="6423025" cy="366712"/>
          </a:xfrm>
        </p:spPr>
        <p:txBody>
          <a:bodyPr/>
          <a:lstStyle/>
          <a:p>
            <a:r>
              <a:rPr lang="en-US"/>
              <a:t>Click to edit Master title style</a:t>
            </a:r>
          </a:p>
        </p:txBody>
      </p:sp>
      <p:sp>
        <p:nvSpPr>
          <p:cNvPr id="3" name="Content Placeholder 2"/>
          <p:cNvSpPr>
            <a:spLocks noGrp="1"/>
          </p:cNvSpPr>
          <p:nvPr>
            <p:ph sz="quarter" idx="1"/>
          </p:nvPr>
        </p:nvSpPr>
        <p:spPr>
          <a:xfrm>
            <a:off x="179388" y="1123950"/>
            <a:ext cx="4208462" cy="247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40250" y="1123950"/>
            <a:ext cx="4208463" cy="247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79388" y="3756025"/>
            <a:ext cx="4208462" cy="248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540250" y="3756025"/>
            <a:ext cx="4208463" cy="248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0EE17B5E-01A6-44F0-9013-0D9F451ED6D7}"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1519433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9975" y="398463"/>
            <a:ext cx="6423025" cy="366712"/>
          </a:xfrm>
        </p:spPr>
        <p:txBody>
          <a:bodyPr/>
          <a:lstStyle/>
          <a:p>
            <a:r>
              <a:rPr lang="en-US"/>
              <a:t>Click to edit Master title style</a:t>
            </a:r>
          </a:p>
        </p:txBody>
      </p:sp>
      <p:sp>
        <p:nvSpPr>
          <p:cNvPr id="3" name="Text Placeholder 2"/>
          <p:cNvSpPr>
            <a:spLocks noGrp="1"/>
          </p:cNvSpPr>
          <p:nvPr>
            <p:ph type="body" sz="half" idx="1"/>
          </p:nvPr>
        </p:nvSpPr>
        <p:spPr>
          <a:xfrm>
            <a:off x="179388" y="1123950"/>
            <a:ext cx="4208462"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40250" y="1123950"/>
            <a:ext cx="4208463"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ABAFC2FF-8765-46C0-B103-2ACD8CAF88CE}"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2545148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39975" y="398463"/>
            <a:ext cx="6423025" cy="366712"/>
          </a:xfrm>
        </p:spPr>
        <p:txBody>
          <a:bodyPr/>
          <a:lstStyle/>
          <a:p>
            <a:r>
              <a:rPr lang="en-US"/>
              <a:t>Click to edit Master title style</a:t>
            </a:r>
          </a:p>
        </p:txBody>
      </p:sp>
      <p:sp>
        <p:nvSpPr>
          <p:cNvPr id="3" name="Table Placeholder 2"/>
          <p:cNvSpPr>
            <a:spLocks noGrp="1"/>
          </p:cNvSpPr>
          <p:nvPr>
            <p:ph type="tbl" idx="1"/>
          </p:nvPr>
        </p:nvSpPr>
        <p:spPr>
          <a:xfrm>
            <a:off x="179388" y="1123950"/>
            <a:ext cx="8569325" cy="5113338"/>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BC10ECBF-3FA6-4FA6-96B2-5D2351A3E72F}" type="slidenum">
              <a:rPr lang="en-ZA">
                <a:solidFill>
                  <a:srgbClr val="000000"/>
                </a:solidFill>
              </a:rPr>
              <a:pPr>
                <a:defRPr/>
              </a:pPr>
              <a:t>‹#›</a:t>
            </a:fld>
            <a:endParaRPr lang="en-ZA" dirty="0">
              <a:solidFill>
                <a:srgbClr val="000000"/>
              </a:solidFill>
            </a:endParaRPr>
          </a:p>
        </p:txBody>
      </p:sp>
    </p:spTree>
    <p:extLst>
      <p:ext uri="{BB962C8B-B14F-4D97-AF65-F5344CB8AC3E}">
        <p14:creationId xmlns:p14="http://schemas.microsoft.com/office/powerpoint/2010/main" val="416137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ED83F55-00A6-4FC1-923C-4E27C3F07B08}" type="datetime1">
              <a:rPr lang="en-US" smtClean="0"/>
              <a:t>7/8/2019</a:t>
            </a:fld>
            <a:endParaRPr lang="en-ZA"/>
          </a:p>
        </p:txBody>
      </p:sp>
      <p:sp>
        <p:nvSpPr>
          <p:cNvPr id="4" name="Footer Placeholder 3"/>
          <p:cNvSpPr>
            <a:spLocks noGrp="1"/>
          </p:cNvSpPr>
          <p:nvPr>
            <p:ph type="ftr" sz="quarter" idx="11"/>
          </p:nvPr>
        </p:nvSpPr>
        <p:spPr/>
        <p:txBody>
          <a:bodyPr/>
          <a:lstStyle/>
          <a:p>
            <a:r>
              <a:rPr lang="en-ZA"/>
              <a:t>2</a:t>
            </a:r>
          </a:p>
        </p:txBody>
      </p:sp>
      <p:sp>
        <p:nvSpPr>
          <p:cNvPr id="5" name="Slide Number Placeholder 4"/>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5B5BA-D749-4966-ADE1-4D183B911D80}" type="datetime1">
              <a:rPr lang="en-US" smtClean="0"/>
              <a:t>7/8/2019</a:t>
            </a:fld>
            <a:endParaRPr lang="en-ZA"/>
          </a:p>
        </p:txBody>
      </p:sp>
      <p:sp>
        <p:nvSpPr>
          <p:cNvPr id="3" name="Footer Placeholder 2"/>
          <p:cNvSpPr>
            <a:spLocks noGrp="1"/>
          </p:cNvSpPr>
          <p:nvPr>
            <p:ph type="ftr" sz="quarter" idx="11"/>
          </p:nvPr>
        </p:nvSpPr>
        <p:spPr/>
        <p:txBody>
          <a:bodyPr/>
          <a:lstStyle/>
          <a:p>
            <a:r>
              <a:rPr lang="en-ZA"/>
              <a:t>2</a:t>
            </a:r>
          </a:p>
        </p:txBody>
      </p:sp>
      <p:sp>
        <p:nvSpPr>
          <p:cNvPr id="4" name="Slide Number Placeholder 3"/>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2FDE18-49C5-4B6B-944F-BCA13AC59F0A}" type="datetime1">
              <a:rPr lang="en-US" smtClean="0"/>
              <a:t>7/8/2019</a:t>
            </a:fld>
            <a:endParaRPr lang="en-ZA"/>
          </a:p>
        </p:txBody>
      </p:sp>
      <p:sp>
        <p:nvSpPr>
          <p:cNvPr id="6" name="Footer Placeholder 5"/>
          <p:cNvSpPr>
            <a:spLocks noGrp="1"/>
          </p:cNvSpPr>
          <p:nvPr>
            <p:ph type="ftr" sz="quarter" idx="11"/>
          </p:nvPr>
        </p:nvSpPr>
        <p:spPr/>
        <p:txBody>
          <a:bodyPr/>
          <a:lstStyle/>
          <a:p>
            <a:r>
              <a:rPr lang="en-ZA"/>
              <a:t>2</a:t>
            </a:r>
          </a:p>
        </p:txBody>
      </p:sp>
      <p:sp>
        <p:nvSpPr>
          <p:cNvPr id="7" name="Slide Number Placeholder 6"/>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6157B-20DB-42FD-91AC-BC2244AD7C75}" type="datetime1">
              <a:rPr lang="en-US" smtClean="0"/>
              <a:t>7/8/2019</a:t>
            </a:fld>
            <a:endParaRPr lang="en-ZA"/>
          </a:p>
        </p:txBody>
      </p:sp>
      <p:sp>
        <p:nvSpPr>
          <p:cNvPr id="6" name="Footer Placeholder 5"/>
          <p:cNvSpPr>
            <a:spLocks noGrp="1"/>
          </p:cNvSpPr>
          <p:nvPr>
            <p:ph type="ftr" sz="quarter" idx="11"/>
          </p:nvPr>
        </p:nvSpPr>
        <p:spPr/>
        <p:txBody>
          <a:bodyPr/>
          <a:lstStyle/>
          <a:p>
            <a:r>
              <a:rPr lang="en-ZA"/>
              <a:t>2</a:t>
            </a:r>
          </a:p>
        </p:txBody>
      </p:sp>
      <p:sp>
        <p:nvSpPr>
          <p:cNvPr id="7" name="Slide Number Placeholder 6"/>
          <p:cNvSpPr>
            <a:spLocks noGrp="1"/>
          </p:cNvSpPr>
          <p:nvPr>
            <p:ph type="sldNum" sz="quarter" idx="12"/>
          </p:nvPr>
        </p:nvSpPr>
        <p:spPr/>
        <p:txBody>
          <a:bodyPr/>
          <a:lstStyle/>
          <a:p>
            <a:fld id="{61D74632-5AF5-49E1-8345-0D25A626A076}"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jpe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3.jpeg"/><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27E88-362A-41B6-9AC0-BDE053E52BDC}" type="datetime1">
              <a:rPr lang="en-US" smtClean="0"/>
              <a:t>7/8/2019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74632-5AF5-49E1-8345-0D25A626A076}"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DCC13-E110-4519-8DC9-189AE45A3A2C}" type="datetime1">
              <a:rPr lang="en-US" smtClean="0">
                <a:solidFill>
                  <a:prstClr val="black">
                    <a:tint val="75000"/>
                  </a:prstClr>
                </a:solidFill>
              </a:rPr>
              <a:pPr/>
              <a:t>7/8/2019</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solidFill>
                  <a:prstClr val="black">
                    <a:tint val="75000"/>
                  </a:prstClr>
                </a:solidFill>
              </a:rPr>
              <a:t>Clean Audit Strategy 2015-16</a:t>
            </a: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74632-5AF5-49E1-8345-0D25A626A07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07496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339975" y="398463"/>
            <a:ext cx="6423025" cy="366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ZA"/>
              <a:t>Click to edit Master title style</a:t>
            </a:r>
          </a:p>
        </p:txBody>
      </p:sp>
      <p:sp>
        <p:nvSpPr>
          <p:cNvPr id="2051" name="Rectangle 3"/>
          <p:cNvSpPr>
            <a:spLocks noGrp="1" noChangeArrowheads="1"/>
          </p:cNvSpPr>
          <p:nvPr>
            <p:ph type="body" idx="1"/>
          </p:nvPr>
        </p:nvSpPr>
        <p:spPr bwMode="auto">
          <a:xfrm>
            <a:off x="179388" y="1123950"/>
            <a:ext cx="8569325" cy="5113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p:txBody>
      </p:sp>
      <p:sp>
        <p:nvSpPr>
          <p:cNvPr id="474116" name="Rectangle 4"/>
          <p:cNvSpPr>
            <a:spLocks noChangeArrowheads="1"/>
          </p:cNvSpPr>
          <p:nvPr/>
        </p:nvSpPr>
        <p:spPr bwMode="auto">
          <a:xfrm>
            <a:off x="165100" y="800100"/>
            <a:ext cx="8978900" cy="209550"/>
          </a:xfrm>
          <a:prstGeom prst="rect">
            <a:avLst/>
          </a:prstGeom>
          <a:gradFill rotWithShape="1">
            <a:gsLst>
              <a:gs pos="0">
                <a:srgbClr val="008000">
                  <a:gamma/>
                  <a:shade val="60392"/>
                  <a:invGamma/>
                  <a:alpha val="84000"/>
                </a:srgbClr>
              </a:gs>
              <a:gs pos="50000">
                <a:srgbClr val="008000">
                  <a:alpha val="45000"/>
                </a:srgbClr>
              </a:gs>
              <a:gs pos="100000">
                <a:srgbClr val="008000">
                  <a:gamma/>
                  <a:shade val="60392"/>
                  <a:invGamma/>
                  <a:alpha val="84000"/>
                </a:srgbClr>
              </a:gs>
            </a:gsLst>
            <a:lin ang="5400000" scaled="1"/>
          </a:gradFill>
          <a:ln w="9525">
            <a:solidFill>
              <a:srgbClr val="008000"/>
            </a:solidFill>
            <a:miter lim="800000"/>
            <a:headEnd/>
            <a:tailEnd/>
          </a:ln>
          <a:effectLst/>
        </p:spPr>
        <p:txBody>
          <a:bodyPr wrap="none" anchor="ctr"/>
          <a:lstStyle/>
          <a:p>
            <a:pPr eaLnBrk="0" fontAlgn="base" hangingPunct="0">
              <a:spcBef>
                <a:spcPct val="0"/>
              </a:spcBef>
              <a:spcAft>
                <a:spcPct val="0"/>
              </a:spcAft>
              <a:defRPr/>
            </a:pPr>
            <a:endParaRPr lang="en-US" sz="4000" dirty="0">
              <a:solidFill>
                <a:srgbClr val="000000"/>
              </a:solidFill>
              <a:latin typeface="Times" pitchFamily="18" charset="0"/>
            </a:endParaRPr>
          </a:p>
        </p:txBody>
      </p:sp>
      <p:sp>
        <p:nvSpPr>
          <p:cNvPr id="474117" name="Rectangle 5"/>
          <p:cNvSpPr>
            <a:spLocks noGrp="1" noChangeArrowheads="1"/>
          </p:cNvSpPr>
          <p:nvPr>
            <p:ph type="sldNum" sz="quarter" idx="4"/>
          </p:nvPr>
        </p:nvSpPr>
        <p:spPr bwMode="auto">
          <a:xfrm>
            <a:off x="8604448" y="6525344"/>
            <a:ext cx="39687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b="1" i="1">
                <a:latin typeface="Calibri" panose="020F0502020204030204" pitchFamily="34" charset="0"/>
                <a:cs typeface="+mn-cs"/>
              </a:defRPr>
            </a:lvl1pPr>
          </a:lstStyle>
          <a:p>
            <a:pPr fontAlgn="base">
              <a:spcBef>
                <a:spcPct val="0"/>
              </a:spcBef>
              <a:spcAft>
                <a:spcPct val="0"/>
              </a:spcAft>
              <a:defRPr/>
            </a:pPr>
            <a:fld id="{1507617D-FD9E-401A-9799-5B2046C0441D}" type="slidenum">
              <a:rPr lang="en-ZA" smtClean="0">
                <a:solidFill>
                  <a:srgbClr val="000000"/>
                </a:solidFill>
              </a:rPr>
              <a:pPr fontAlgn="base">
                <a:spcBef>
                  <a:spcPct val="0"/>
                </a:spcBef>
                <a:spcAft>
                  <a:spcPct val="0"/>
                </a:spcAft>
                <a:defRPr/>
              </a:pPr>
              <a:t>‹#›</a:t>
            </a:fld>
            <a:endParaRPr lang="en-ZA" dirty="0">
              <a:solidFill>
                <a:srgbClr val="000000"/>
              </a:solidFill>
            </a:endParaRPr>
          </a:p>
        </p:txBody>
      </p:sp>
      <p:pic>
        <p:nvPicPr>
          <p:cNvPr id="2056" name="Picture 6" descr=" Letterheads"/>
          <p:cNvPicPr>
            <a:picLocks noChangeAspect="1" noChangeArrowheads="1"/>
          </p:cNvPicPr>
          <p:nvPr userDrawn="1"/>
        </p:nvPicPr>
        <p:blipFill>
          <a:blip r:embed="rId17" cstate="print"/>
          <a:srcRect/>
          <a:stretch>
            <a:fillRect/>
          </a:stretch>
        </p:blipFill>
        <p:spPr bwMode="auto">
          <a:xfrm>
            <a:off x="180975" y="161925"/>
            <a:ext cx="3175000" cy="622300"/>
          </a:xfrm>
          <a:prstGeom prst="rect">
            <a:avLst/>
          </a:prstGeom>
          <a:noFill/>
          <a:ln w="9525">
            <a:noFill/>
            <a:miter lim="800000"/>
            <a:headEnd/>
            <a:tailEnd/>
          </a:ln>
        </p:spPr>
      </p:pic>
    </p:spTree>
    <p:extLst>
      <p:ext uri="{BB962C8B-B14F-4D97-AF65-F5344CB8AC3E}">
        <p14:creationId xmlns:p14="http://schemas.microsoft.com/office/powerpoint/2010/main" val="1294628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dt="0"/>
  <p:txStyles>
    <p:titleStyle>
      <a:lvl1pPr algn="r" rtl="0" eaLnBrk="0" fontAlgn="base" hangingPunct="0">
        <a:spcBef>
          <a:spcPct val="0"/>
        </a:spcBef>
        <a:spcAft>
          <a:spcPct val="0"/>
        </a:spcAft>
        <a:defRPr sz="4400" b="1" i="1">
          <a:solidFill>
            <a:srgbClr val="002B56"/>
          </a:solidFill>
          <a:latin typeface="+mj-lt"/>
          <a:ea typeface="+mj-ea"/>
          <a:cs typeface="+mj-cs"/>
        </a:defRPr>
      </a:lvl1pPr>
      <a:lvl2pPr algn="r" rtl="0" eaLnBrk="0" fontAlgn="base" hangingPunct="0">
        <a:spcBef>
          <a:spcPct val="0"/>
        </a:spcBef>
        <a:spcAft>
          <a:spcPct val="0"/>
        </a:spcAft>
        <a:defRPr sz="4400" b="1" i="1">
          <a:solidFill>
            <a:srgbClr val="002B56"/>
          </a:solidFill>
          <a:latin typeface="Arial" charset="0"/>
          <a:cs typeface="Times New Roman" pitchFamily="18" charset="0"/>
        </a:defRPr>
      </a:lvl2pPr>
      <a:lvl3pPr algn="r" rtl="0" eaLnBrk="0" fontAlgn="base" hangingPunct="0">
        <a:spcBef>
          <a:spcPct val="0"/>
        </a:spcBef>
        <a:spcAft>
          <a:spcPct val="0"/>
        </a:spcAft>
        <a:defRPr sz="4400" b="1" i="1">
          <a:solidFill>
            <a:srgbClr val="002B56"/>
          </a:solidFill>
          <a:latin typeface="Arial" charset="0"/>
          <a:cs typeface="Times New Roman" pitchFamily="18" charset="0"/>
        </a:defRPr>
      </a:lvl3pPr>
      <a:lvl4pPr algn="r" rtl="0" eaLnBrk="0" fontAlgn="base" hangingPunct="0">
        <a:spcBef>
          <a:spcPct val="0"/>
        </a:spcBef>
        <a:spcAft>
          <a:spcPct val="0"/>
        </a:spcAft>
        <a:defRPr sz="4400" b="1" i="1">
          <a:solidFill>
            <a:srgbClr val="002B56"/>
          </a:solidFill>
          <a:latin typeface="Arial" charset="0"/>
          <a:cs typeface="Times New Roman" pitchFamily="18" charset="0"/>
        </a:defRPr>
      </a:lvl4pPr>
      <a:lvl5pPr algn="r" rtl="0" eaLnBrk="0" fontAlgn="base" hangingPunct="0">
        <a:spcBef>
          <a:spcPct val="0"/>
        </a:spcBef>
        <a:spcAft>
          <a:spcPct val="0"/>
        </a:spcAft>
        <a:defRPr sz="4400" b="1" i="1">
          <a:solidFill>
            <a:srgbClr val="002B56"/>
          </a:solidFill>
          <a:latin typeface="Arial" charset="0"/>
          <a:cs typeface="Times New Roman" pitchFamily="18" charset="0"/>
        </a:defRPr>
      </a:lvl5pPr>
      <a:lvl6pPr marL="457200" algn="r" rtl="0" fontAlgn="base">
        <a:spcBef>
          <a:spcPct val="0"/>
        </a:spcBef>
        <a:spcAft>
          <a:spcPct val="0"/>
        </a:spcAft>
        <a:defRPr b="1" i="1">
          <a:solidFill>
            <a:srgbClr val="002B56"/>
          </a:solidFill>
          <a:latin typeface="Arial" charset="0"/>
          <a:cs typeface="Times New Roman" pitchFamily="18" charset="0"/>
        </a:defRPr>
      </a:lvl6pPr>
      <a:lvl7pPr marL="914400" algn="r" rtl="0" fontAlgn="base">
        <a:spcBef>
          <a:spcPct val="0"/>
        </a:spcBef>
        <a:spcAft>
          <a:spcPct val="0"/>
        </a:spcAft>
        <a:defRPr b="1" i="1">
          <a:solidFill>
            <a:srgbClr val="002B56"/>
          </a:solidFill>
          <a:latin typeface="Arial" charset="0"/>
          <a:cs typeface="Times New Roman" pitchFamily="18" charset="0"/>
        </a:defRPr>
      </a:lvl7pPr>
      <a:lvl8pPr marL="1371600" algn="r" rtl="0" fontAlgn="base">
        <a:spcBef>
          <a:spcPct val="0"/>
        </a:spcBef>
        <a:spcAft>
          <a:spcPct val="0"/>
        </a:spcAft>
        <a:defRPr b="1" i="1">
          <a:solidFill>
            <a:srgbClr val="002B56"/>
          </a:solidFill>
          <a:latin typeface="Arial" charset="0"/>
          <a:cs typeface="Times New Roman" pitchFamily="18" charset="0"/>
        </a:defRPr>
      </a:lvl8pPr>
      <a:lvl9pPr marL="1828800" algn="r" rtl="0" fontAlgn="base">
        <a:spcBef>
          <a:spcPct val="0"/>
        </a:spcBef>
        <a:spcAft>
          <a:spcPct val="0"/>
        </a:spcAft>
        <a:defRPr b="1" i="1">
          <a:solidFill>
            <a:srgbClr val="002B56"/>
          </a:solidFill>
          <a:latin typeface="Arial" charset="0"/>
          <a:cs typeface="Times New Roman" pitchFamily="18" charset="0"/>
        </a:defRPr>
      </a:lvl9pPr>
    </p:titleStyle>
    <p:bodyStyle>
      <a:lvl1pPr marL="342900" indent="-342900" algn="l" rtl="0" eaLnBrk="0" fontAlgn="base" hangingPunct="0">
        <a:spcBef>
          <a:spcPct val="50000"/>
        </a:spcBef>
        <a:spcAft>
          <a:spcPct val="0"/>
        </a:spcAft>
        <a:buSzPct val="90000"/>
        <a:buChar char="•"/>
        <a:defRPr sz="1500">
          <a:solidFill>
            <a:srgbClr val="002B56"/>
          </a:solidFill>
          <a:latin typeface="+mn-lt"/>
          <a:ea typeface="+mn-ea"/>
          <a:cs typeface="+mn-cs"/>
        </a:defRPr>
      </a:lvl1pPr>
      <a:lvl2pPr marL="531813" indent="-257175" algn="l" rtl="0" eaLnBrk="0" fontAlgn="base" hangingPunct="0">
        <a:spcBef>
          <a:spcPct val="50000"/>
        </a:spcBef>
        <a:spcAft>
          <a:spcPct val="0"/>
        </a:spcAft>
        <a:buSzPct val="90000"/>
        <a:buBlip>
          <a:blip r:embed="rId18"/>
        </a:buBlip>
        <a:defRPr sz="1400">
          <a:solidFill>
            <a:srgbClr val="002B56"/>
          </a:solidFill>
          <a:latin typeface="+mn-lt"/>
          <a:cs typeface="+mn-cs"/>
        </a:defRPr>
      </a:lvl2pPr>
      <a:lvl3pPr marL="893763" indent="-182563" algn="l" rtl="0" eaLnBrk="0" fontAlgn="base" hangingPunct="0">
        <a:spcBef>
          <a:spcPct val="50000"/>
        </a:spcBef>
        <a:spcAft>
          <a:spcPct val="0"/>
        </a:spcAft>
        <a:buBlip>
          <a:blip r:embed="rId18"/>
        </a:buBlip>
        <a:defRPr sz="1300">
          <a:solidFill>
            <a:srgbClr val="002B56"/>
          </a:solidFill>
          <a:latin typeface="+mn-lt"/>
          <a:cs typeface="+mn-cs"/>
        </a:defRPr>
      </a:lvl3pPr>
      <a:lvl4pPr marL="2005013" indent="-61913" algn="l" rtl="0" eaLnBrk="0" fontAlgn="base" hangingPunct="0">
        <a:spcBef>
          <a:spcPct val="15000"/>
        </a:spcBef>
        <a:spcAft>
          <a:spcPct val="15000"/>
        </a:spcAft>
        <a:buBlip>
          <a:blip r:embed="rId18"/>
        </a:buBlip>
        <a:defRPr sz="1400" b="1">
          <a:solidFill>
            <a:srgbClr val="001224"/>
          </a:solidFill>
          <a:latin typeface="+mn-lt"/>
          <a:cs typeface="+mn-cs"/>
        </a:defRPr>
      </a:lvl4pPr>
      <a:lvl5pPr marL="2519363" indent="-63500" algn="l" rtl="0" eaLnBrk="0" fontAlgn="base" hangingPunct="0">
        <a:spcBef>
          <a:spcPct val="15000"/>
        </a:spcBef>
        <a:spcAft>
          <a:spcPct val="15000"/>
        </a:spcAft>
        <a:buBlip>
          <a:blip r:embed="rId18"/>
        </a:buBlip>
        <a:defRPr sz="1400" b="1">
          <a:solidFill>
            <a:srgbClr val="001224"/>
          </a:solidFill>
          <a:latin typeface="+mn-lt"/>
          <a:cs typeface="+mn-cs"/>
        </a:defRPr>
      </a:lvl5pPr>
      <a:lvl6pPr marL="2976563" indent="-63500" algn="l" rtl="0" fontAlgn="base">
        <a:spcBef>
          <a:spcPct val="15000"/>
        </a:spcBef>
        <a:spcAft>
          <a:spcPct val="15000"/>
        </a:spcAft>
        <a:buBlip>
          <a:blip r:embed="rId18"/>
        </a:buBlip>
        <a:defRPr sz="1400" b="1">
          <a:solidFill>
            <a:srgbClr val="001224"/>
          </a:solidFill>
          <a:latin typeface="+mn-lt"/>
          <a:cs typeface="+mn-cs"/>
        </a:defRPr>
      </a:lvl6pPr>
      <a:lvl7pPr marL="3433763" indent="-63500" algn="l" rtl="0" fontAlgn="base">
        <a:spcBef>
          <a:spcPct val="15000"/>
        </a:spcBef>
        <a:spcAft>
          <a:spcPct val="15000"/>
        </a:spcAft>
        <a:buBlip>
          <a:blip r:embed="rId18"/>
        </a:buBlip>
        <a:defRPr sz="1400" b="1">
          <a:solidFill>
            <a:srgbClr val="001224"/>
          </a:solidFill>
          <a:latin typeface="+mn-lt"/>
          <a:cs typeface="+mn-cs"/>
        </a:defRPr>
      </a:lvl7pPr>
      <a:lvl8pPr marL="3890963" indent="-63500" algn="l" rtl="0" fontAlgn="base">
        <a:spcBef>
          <a:spcPct val="15000"/>
        </a:spcBef>
        <a:spcAft>
          <a:spcPct val="15000"/>
        </a:spcAft>
        <a:buBlip>
          <a:blip r:embed="rId18"/>
        </a:buBlip>
        <a:defRPr sz="1400" b="1">
          <a:solidFill>
            <a:srgbClr val="001224"/>
          </a:solidFill>
          <a:latin typeface="+mn-lt"/>
          <a:cs typeface="+mn-cs"/>
        </a:defRPr>
      </a:lvl8pPr>
      <a:lvl9pPr marL="4348163" indent="-63500" algn="l" rtl="0" fontAlgn="base">
        <a:spcBef>
          <a:spcPct val="15000"/>
        </a:spcBef>
        <a:spcAft>
          <a:spcPct val="15000"/>
        </a:spcAft>
        <a:buBlip>
          <a:blip r:embed="rId18"/>
        </a:buBlip>
        <a:defRPr sz="1400" b="1">
          <a:solidFill>
            <a:srgbClr val="00122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339975" y="398463"/>
            <a:ext cx="6423025" cy="366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ZA"/>
              <a:t>Click to edit Master title style</a:t>
            </a:r>
          </a:p>
        </p:txBody>
      </p:sp>
      <p:sp>
        <p:nvSpPr>
          <p:cNvPr id="2051" name="Rectangle 3"/>
          <p:cNvSpPr>
            <a:spLocks noGrp="1" noChangeArrowheads="1"/>
          </p:cNvSpPr>
          <p:nvPr>
            <p:ph type="body" idx="1"/>
          </p:nvPr>
        </p:nvSpPr>
        <p:spPr bwMode="auto">
          <a:xfrm>
            <a:off x="179388" y="1123950"/>
            <a:ext cx="8569325" cy="5113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p:txBody>
      </p:sp>
      <p:sp>
        <p:nvSpPr>
          <p:cNvPr id="474116" name="Rectangle 4"/>
          <p:cNvSpPr>
            <a:spLocks noChangeArrowheads="1"/>
          </p:cNvSpPr>
          <p:nvPr/>
        </p:nvSpPr>
        <p:spPr bwMode="auto">
          <a:xfrm>
            <a:off x="165100" y="800100"/>
            <a:ext cx="8978900" cy="209550"/>
          </a:xfrm>
          <a:prstGeom prst="rect">
            <a:avLst/>
          </a:prstGeom>
          <a:gradFill rotWithShape="1">
            <a:gsLst>
              <a:gs pos="0">
                <a:srgbClr val="008000">
                  <a:gamma/>
                  <a:shade val="60392"/>
                  <a:invGamma/>
                  <a:alpha val="84000"/>
                </a:srgbClr>
              </a:gs>
              <a:gs pos="50000">
                <a:srgbClr val="008000">
                  <a:alpha val="45000"/>
                </a:srgbClr>
              </a:gs>
              <a:gs pos="100000">
                <a:srgbClr val="008000">
                  <a:gamma/>
                  <a:shade val="60392"/>
                  <a:invGamma/>
                  <a:alpha val="84000"/>
                </a:srgbClr>
              </a:gs>
            </a:gsLst>
            <a:lin ang="5400000" scaled="1"/>
          </a:gradFill>
          <a:ln w="9525">
            <a:solidFill>
              <a:srgbClr val="008000"/>
            </a:solidFill>
            <a:miter lim="800000"/>
            <a:headEnd/>
            <a:tailEnd/>
          </a:ln>
          <a:effectLst/>
        </p:spPr>
        <p:txBody>
          <a:bodyPr wrap="none" anchor="ctr"/>
          <a:lstStyle/>
          <a:p>
            <a:pPr eaLnBrk="0" fontAlgn="base" hangingPunct="0">
              <a:spcBef>
                <a:spcPct val="0"/>
              </a:spcBef>
              <a:spcAft>
                <a:spcPct val="0"/>
              </a:spcAft>
              <a:defRPr/>
            </a:pPr>
            <a:endParaRPr lang="en-US" sz="4000" dirty="0">
              <a:solidFill>
                <a:srgbClr val="000000"/>
              </a:solidFill>
              <a:latin typeface="Times" pitchFamily="18" charset="0"/>
            </a:endParaRPr>
          </a:p>
        </p:txBody>
      </p:sp>
      <p:sp>
        <p:nvSpPr>
          <p:cNvPr id="474117" name="Rectangle 5"/>
          <p:cNvSpPr>
            <a:spLocks noGrp="1" noChangeArrowheads="1"/>
          </p:cNvSpPr>
          <p:nvPr>
            <p:ph type="sldNum" sz="quarter" idx="4"/>
          </p:nvPr>
        </p:nvSpPr>
        <p:spPr bwMode="auto">
          <a:xfrm>
            <a:off x="8604448" y="6525344"/>
            <a:ext cx="39687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b="1" i="1">
                <a:latin typeface="Calibri" panose="020F0502020204030204" pitchFamily="34" charset="0"/>
                <a:cs typeface="+mn-cs"/>
              </a:defRPr>
            </a:lvl1pPr>
          </a:lstStyle>
          <a:p>
            <a:pPr fontAlgn="base">
              <a:spcBef>
                <a:spcPct val="0"/>
              </a:spcBef>
              <a:spcAft>
                <a:spcPct val="0"/>
              </a:spcAft>
              <a:defRPr/>
            </a:pPr>
            <a:fld id="{1507617D-FD9E-401A-9799-5B2046C0441D}" type="slidenum">
              <a:rPr lang="en-ZA" smtClean="0">
                <a:solidFill>
                  <a:srgbClr val="000000"/>
                </a:solidFill>
              </a:rPr>
              <a:pPr fontAlgn="base">
                <a:spcBef>
                  <a:spcPct val="0"/>
                </a:spcBef>
                <a:spcAft>
                  <a:spcPct val="0"/>
                </a:spcAft>
                <a:defRPr/>
              </a:pPr>
              <a:t>‹#›</a:t>
            </a:fld>
            <a:endParaRPr lang="en-ZA" dirty="0">
              <a:solidFill>
                <a:srgbClr val="000000"/>
              </a:solidFill>
            </a:endParaRPr>
          </a:p>
        </p:txBody>
      </p:sp>
      <p:pic>
        <p:nvPicPr>
          <p:cNvPr id="2056" name="Picture 6" descr=" Letterheads"/>
          <p:cNvPicPr>
            <a:picLocks noChangeAspect="1" noChangeArrowheads="1"/>
          </p:cNvPicPr>
          <p:nvPr userDrawn="1"/>
        </p:nvPicPr>
        <p:blipFill>
          <a:blip r:embed="rId17" cstate="print"/>
          <a:srcRect/>
          <a:stretch>
            <a:fillRect/>
          </a:stretch>
        </p:blipFill>
        <p:spPr bwMode="auto">
          <a:xfrm>
            <a:off x="180975" y="161925"/>
            <a:ext cx="3175000" cy="622300"/>
          </a:xfrm>
          <a:prstGeom prst="rect">
            <a:avLst/>
          </a:prstGeom>
          <a:noFill/>
          <a:ln w="9525">
            <a:noFill/>
            <a:miter lim="800000"/>
            <a:headEnd/>
            <a:tailEnd/>
          </a:ln>
        </p:spPr>
      </p:pic>
    </p:spTree>
    <p:extLst>
      <p:ext uri="{BB962C8B-B14F-4D97-AF65-F5344CB8AC3E}">
        <p14:creationId xmlns:p14="http://schemas.microsoft.com/office/powerpoint/2010/main" val="280185431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hdr="0" dt="0"/>
  <p:txStyles>
    <p:titleStyle>
      <a:lvl1pPr algn="r" rtl="0" eaLnBrk="0" fontAlgn="base" hangingPunct="0">
        <a:spcBef>
          <a:spcPct val="0"/>
        </a:spcBef>
        <a:spcAft>
          <a:spcPct val="0"/>
        </a:spcAft>
        <a:defRPr sz="4400" b="1" i="1">
          <a:solidFill>
            <a:srgbClr val="002B56"/>
          </a:solidFill>
          <a:latin typeface="+mj-lt"/>
          <a:ea typeface="+mj-ea"/>
          <a:cs typeface="+mj-cs"/>
        </a:defRPr>
      </a:lvl1pPr>
      <a:lvl2pPr algn="r" rtl="0" eaLnBrk="0" fontAlgn="base" hangingPunct="0">
        <a:spcBef>
          <a:spcPct val="0"/>
        </a:spcBef>
        <a:spcAft>
          <a:spcPct val="0"/>
        </a:spcAft>
        <a:defRPr sz="4400" b="1" i="1">
          <a:solidFill>
            <a:srgbClr val="002B56"/>
          </a:solidFill>
          <a:latin typeface="Arial" charset="0"/>
          <a:cs typeface="Times New Roman" pitchFamily="18" charset="0"/>
        </a:defRPr>
      </a:lvl2pPr>
      <a:lvl3pPr algn="r" rtl="0" eaLnBrk="0" fontAlgn="base" hangingPunct="0">
        <a:spcBef>
          <a:spcPct val="0"/>
        </a:spcBef>
        <a:spcAft>
          <a:spcPct val="0"/>
        </a:spcAft>
        <a:defRPr sz="4400" b="1" i="1">
          <a:solidFill>
            <a:srgbClr val="002B56"/>
          </a:solidFill>
          <a:latin typeface="Arial" charset="0"/>
          <a:cs typeface="Times New Roman" pitchFamily="18" charset="0"/>
        </a:defRPr>
      </a:lvl3pPr>
      <a:lvl4pPr algn="r" rtl="0" eaLnBrk="0" fontAlgn="base" hangingPunct="0">
        <a:spcBef>
          <a:spcPct val="0"/>
        </a:spcBef>
        <a:spcAft>
          <a:spcPct val="0"/>
        </a:spcAft>
        <a:defRPr sz="4400" b="1" i="1">
          <a:solidFill>
            <a:srgbClr val="002B56"/>
          </a:solidFill>
          <a:latin typeface="Arial" charset="0"/>
          <a:cs typeface="Times New Roman" pitchFamily="18" charset="0"/>
        </a:defRPr>
      </a:lvl4pPr>
      <a:lvl5pPr algn="r" rtl="0" eaLnBrk="0" fontAlgn="base" hangingPunct="0">
        <a:spcBef>
          <a:spcPct val="0"/>
        </a:spcBef>
        <a:spcAft>
          <a:spcPct val="0"/>
        </a:spcAft>
        <a:defRPr sz="4400" b="1" i="1">
          <a:solidFill>
            <a:srgbClr val="002B56"/>
          </a:solidFill>
          <a:latin typeface="Arial" charset="0"/>
          <a:cs typeface="Times New Roman" pitchFamily="18" charset="0"/>
        </a:defRPr>
      </a:lvl5pPr>
      <a:lvl6pPr marL="457200" algn="r" rtl="0" fontAlgn="base">
        <a:spcBef>
          <a:spcPct val="0"/>
        </a:spcBef>
        <a:spcAft>
          <a:spcPct val="0"/>
        </a:spcAft>
        <a:defRPr b="1" i="1">
          <a:solidFill>
            <a:srgbClr val="002B56"/>
          </a:solidFill>
          <a:latin typeface="Arial" charset="0"/>
          <a:cs typeface="Times New Roman" pitchFamily="18" charset="0"/>
        </a:defRPr>
      </a:lvl6pPr>
      <a:lvl7pPr marL="914400" algn="r" rtl="0" fontAlgn="base">
        <a:spcBef>
          <a:spcPct val="0"/>
        </a:spcBef>
        <a:spcAft>
          <a:spcPct val="0"/>
        </a:spcAft>
        <a:defRPr b="1" i="1">
          <a:solidFill>
            <a:srgbClr val="002B56"/>
          </a:solidFill>
          <a:latin typeface="Arial" charset="0"/>
          <a:cs typeface="Times New Roman" pitchFamily="18" charset="0"/>
        </a:defRPr>
      </a:lvl7pPr>
      <a:lvl8pPr marL="1371600" algn="r" rtl="0" fontAlgn="base">
        <a:spcBef>
          <a:spcPct val="0"/>
        </a:spcBef>
        <a:spcAft>
          <a:spcPct val="0"/>
        </a:spcAft>
        <a:defRPr b="1" i="1">
          <a:solidFill>
            <a:srgbClr val="002B56"/>
          </a:solidFill>
          <a:latin typeface="Arial" charset="0"/>
          <a:cs typeface="Times New Roman" pitchFamily="18" charset="0"/>
        </a:defRPr>
      </a:lvl8pPr>
      <a:lvl9pPr marL="1828800" algn="r" rtl="0" fontAlgn="base">
        <a:spcBef>
          <a:spcPct val="0"/>
        </a:spcBef>
        <a:spcAft>
          <a:spcPct val="0"/>
        </a:spcAft>
        <a:defRPr b="1" i="1">
          <a:solidFill>
            <a:srgbClr val="002B56"/>
          </a:solidFill>
          <a:latin typeface="Arial" charset="0"/>
          <a:cs typeface="Times New Roman" pitchFamily="18" charset="0"/>
        </a:defRPr>
      </a:lvl9pPr>
    </p:titleStyle>
    <p:bodyStyle>
      <a:lvl1pPr marL="342900" indent="-342900" algn="l" rtl="0" eaLnBrk="0" fontAlgn="base" hangingPunct="0">
        <a:spcBef>
          <a:spcPct val="50000"/>
        </a:spcBef>
        <a:spcAft>
          <a:spcPct val="0"/>
        </a:spcAft>
        <a:buSzPct val="90000"/>
        <a:buChar char="•"/>
        <a:defRPr sz="1500">
          <a:solidFill>
            <a:srgbClr val="002B56"/>
          </a:solidFill>
          <a:latin typeface="+mn-lt"/>
          <a:ea typeface="+mn-ea"/>
          <a:cs typeface="+mn-cs"/>
        </a:defRPr>
      </a:lvl1pPr>
      <a:lvl2pPr marL="531813" indent="-257175" algn="l" rtl="0" eaLnBrk="0" fontAlgn="base" hangingPunct="0">
        <a:spcBef>
          <a:spcPct val="50000"/>
        </a:spcBef>
        <a:spcAft>
          <a:spcPct val="0"/>
        </a:spcAft>
        <a:buSzPct val="90000"/>
        <a:buBlip>
          <a:blip r:embed="rId18"/>
        </a:buBlip>
        <a:defRPr sz="1400">
          <a:solidFill>
            <a:srgbClr val="002B56"/>
          </a:solidFill>
          <a:latin typeface="+mn-lt"/>
          <a:cs typeface="+mn-cs"/>
        </a:defRPr>
      </a:lvl2pPr>
      <a:lvl3pPr marL="893763" indent="-182563" algn="l" rtl="0" eaLnBrk="0" fontAlgn="base" hangingPunct="0">
        <a:spcBef>
          <a:spcPct val="50000"/>
        </a:spcBef>
        <a:spcAft>
          <a:spcPct val="0"/>
        </a:spcAft>
        <a:buBlip>
          <a:blip r:embed="rId18"/>
        </a:buBlip>
        <a:defRPr sz="1300">
          <a:solidFill>
            <a:srgbClr val="002B56"/>
          </a:solidFill>
          <a:latin typeface="+mn-lt"/>
          <a:cs typeface="+mn-cs"/>
        </a:defRPr>
      </a:lvl3pPr>
      <a:lvl4pPr marL="2005013" indent="-61913" algn="l" rtl="0" eaLnBrk="0" fontAlgn="base" hangingPunct="0">
        <a:spcBef>
          <a:spcPct val="15000"/>
        </a:spcBef>
        <a:spcAft>
          <a:spcPct val="15000"/>
        </a:spcAft>
        <a:buBlip>
          <a:blip r:embed="rId18"/>
        </a:buBlip>
        <a:defRPr sz="1400" b="1">
          <a:solidFill>
            <a:srgbClr val="001224"/>
          </a:solidFill>
          <a:latin typeface="+mn-lt"/>
          <a:cs typeface="+mn-cs"/>
        </a:defRPr>
      </a:lvl4pPr>
      <a:lvl5pPr marL="2519363" indent="-63500" algn="l" rtl="0" eaLnBrk="0" fontAlgn="base" hangingPunct="0">
        <a:spcBef>
          <a:spcPct val="15000"/>
        </a:spcBef>
        <a:spcAft>
          <a:spcPct val="15000"/>
        </a:spcAft>
        <a:buBlip>
          <a:blip r:embed="rId18"/>
        </a:buBlip>
        <a:defRPr sz="1400" b="1">
          <a:solidFill>
            <a:srgbClr val="001224"/>
          </a:solidFill>
          <a:latin typeface="+mn-lt"/>
          <a:cs typeface="+mn-cs"/>
        </a:defRPr>
      </a:lvl5pPr>
      <a:lvl6pPr marL="2976563" indent="-63500" algn="l" rtl="0" fontAlgn="base">
        <a:spcBef>
          <a:spcPct val="15000"/>
        </a:spcBef>
        <a:spcAft>
          <a:spcPct val="15000"/>
        </a:spcAft>
        <a:buBlip>
          <a:blip r:embed="rId18"/>
        </a:buBlip>
        <a:defRPr sz="1400" b="1">
          <a:solidFill>
            <a:srgbClr val="001224"/>
          </a:solidFill>
          <a:latin typeface="+mn-lt"/>
          <a:cs typeface="+mn-cs"/>
        </a:defRPr>
      </a:lvl6pPr>
      <a:lvl7pPr marL="3433763" indent="-63500" algn="l" rtl="0" fontAlgn="base">
        <a:spcBef>
          <a:spcPct val="15000"/>
        </a:spcBef>
        <a:spcAft>
          <a:spcPct val="15000"/>
        </a:spcAft>
        <a:buBlip>
          <a:blip r:embed="rId18"/>
        </a:buBlip>
        <a:defRPr sz="1400" b="1">
          <a:solidFill>
            <a:srgbClr val="001224"/>
          </a:solidFill>
          <a:latin typeface="+mn-lt"/>
          <a:cs typeface="+mn-cs"/>
        </a:defRPr>
      </a:lvl7pPr>
      <a:lvl8pPr marL="3890963" indent="-63500" algn="l" rtl="0" fontAlgn="base">
        <a:spcBef>
          <a:spcPct val="15000"/>
        </a:spcBef>
        <a:spcAft>
          <a:spcPct val="15000"/>
        </a:spcAft>
        <a:buBlip>
          <a:blip r:embed="rId18"/>
        </a:buBlip>
        <a:defRPr sz="1400" b="1">
          <a:solidFill>
            <a:srgbClr val="001224"/>
          </a:solidFill>
          <a:latin typeface="+mn-lt"/>
          <a:cs typeface="+mn-cs"/>
        </a:defRPr>
      </a:lvl8pPr>
      <a:lvl9pPr marL="4348163" indent="-63500" algn="l" rtl="0" fontAlgn="base">
        <a:spcBef>
          <a:spcPct val="15000"/>
        </a:spcBef>
        <a:spcAft>
          <a:spcPct val="15000"/>
        </a:spcAft>
        <a:buBlip>
          <a:blip r:embed="rId18"/>
        </a:buBlip>
        <a:defRPr sz="1400" b="1">
          <a:solidFill>
            <a:srgbClr val="00122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D74632-5AF5-49E1-8345-0D25A626A076}" type="slidenum">
              <a:rPr lang="en-ZA" b="1" smtClean="0">
                <a:solidFill>
                  <a:schemeClr val="tx1"/>
                </a:solidFill>
              </a:rPr>
              <a:pPr/>
              <a:t>1</a:t>
            </a:fld>
            <a:endParaRPr lang="en-ZA" b="1" dirty="0">
              <a:solidFill>
                <a:schemeClr val="tx1"/>
              </a:solidFill>
            </a:endParaRPr>
          </a:p>
        </p:txBody>
      </p:sp>
      <p:sp>
        <p:nvSpPr>
          <p:cNvPr id="2" name="Title 1"/>
          <p:cNvSpPr>
            <a:spLocks noGrp="1"/>
          </p:cNvSpPr>
          <p:nvPr>
            <p:ph type="ctrTitle"/>
          </p:nvPr>
        </p:nvSpPr>
        <p:spPr>
          <a:xfrm rot="10800000" flipV="1">
            <a:off x="467544" y="1124744"/>
            <a:ext cx="8280920" cy="4968552"/>
          </a:xfrm>
        </p:spPr>
        <p:txBody>
          <a:bodyPr>
            <a:normAutofit fontScale="90000"/>
          </a:bodyPr>
          <a:lstStyle/>
          <a:p>
            <a:pPr>
              <a:spcBef>
                <a:spcPct val="20000"/>
              </a:spcBef>
              <a:defRPr/>
            </a:pPr>
            <a:r>
              <a:rPr lang="en-ZA" sz="3200" b="1" dirty="0">
                <a:latin typeface="Arial" pitchFamily="34" charset="0"/>
                <a:cs typeface="Arial" pitchFamily="34" charset="0"/>
              </a:rPr>
              <a:t>CIGFARO </a:t>
            </a:r>
            <a:br>
              <a:rPr lang="en-ZA" sz="3200" b="1" dirty="0">
                <a:latin typeface="Arial" pitchFamily="34" charset="0"/>
                <a:cs typeface="Arial" pitchFamily="34" charset="0"/>
              </a:rPr>
            </a:br>
            <a:r>
              <a:rPr lang="en-ZA" sz="3200" b="1" dirty="0">
                <a:latin typeface="Arial" pitchFamily="34" charset="0"/>
                <a:cs typeface="Arial" pitchFamily="34" charset="0"/>
              </a:rPr>
              <a:t>PUBLIC SECTOR FINANCE SEMINAR</a:t>
            </a:r>
            <a:br>
              <a:rPr lang="en-ZA" sz="3200" b="1" dirty="0">
                <a:latin typeface="Arial" pitchFamily="34" charset="0"/>
                <a:cs typeface="Arial" pitchFamily="34" charset="0"/>
              </a:rPr>
            </a:br>
            <a:br>
              <a:rPr lang="en-ZA" sz="3200" b="1" dirty="0">
                <a:latin typeface="Arial" pitchFamily="34" charset="0"/>
                <a:cs typeface="Arial" pitchFamily="34" charset="0"/>
              </a:rPr>
            </a:br>
            <a:br>
              <a:rPr lang="en-ZA" sz="3200" b="1" dirty="0">
                <a:latin typeface="Arial" pitchFamily="34" charset="0"/>
                <a:cs typeface="Arial" pitchFamily="34" charset="0"/>
              </a:rPr>
            </a:br>
            <a:r>
              <a:rPr lang="en-ZA" sz="3200" b="1" dirty="0">
                <a:latin typeface="Arial" pitchFamily="34" charset="0"/>
                <a:cs typeface="Arial" pitchFamily="34" charset="0"/>
              </a:rPr>
              <a:t>CONTRACT MANAGEMENT</a:t>
            </a:r>
            <a:br>
              <a:rPr lang="en-ZA" sz="6000" b="1" dirty="0">
                <a:latin typeface="Arial" pitchFamily="34" charset="0"/>
                <a:cs typeface="Arial" pitchFamily="34" charset="0"/>
              </a:rPr>
            </a:br>
            <a:br>
              <a:rPr lang="en-ZA" sz="6000" b="1" dirty="0">
                <a:latin typeface="Arial" pitchFamily="34" charset="0"/>
                <a:cs typeface="Arial" pitchFamily="34" charset="0"/>
              </a:rPr>
            </a:br>
            <a:r>
              <a:rPr lang="en-ZA" sz="3100" b="1" dirty="0">
                <a:latin typeface="Arial" pitchFamily="34" charset="0"/>
                <a:cs typeface="Arial" pitchFamily="34" charset="0"/>
              </a:rPr>
              <a:t>KGOMOTSO KUMBE (ACCA) (CIA)</a:t>
            </a:r>
            <a:br>
              <a:rPr lang="en-ZA" sz="3100" b="1" dirty="0">
                <a:latin typeface="Arial" pitchFamily="34" charset="0"/>
                <a:cs typeface="Arial" pitchFamily="34" charset="0"/>
              </a:rPr>
            </a:br>
            <a:r>
              <a:rPr lang="en-ZA" sz="3100" b="1" dirty="0">
                <a:latin typeface="Arial" pitchFamily="34" charset="0"/>
                <a:cs typeface="Arial" pitchFamily="34" charset="0"/>
              </a:rPr>
              <a:t>	</a:t>
            </a:r>
            <a:br>
              <a:rPr lang="en-ZA" sz="3100" b="1" dirty="0">
                <a:latin typeface="Arial" pitchFamily="34" charset="0"/>
                <a:cs typeface="Arial" pitchFamily="34" charset="0"/>
              </a:rPr>
            </a:br>
            <a:r>
              <a:rPr lang="en-ZA" sz="3200" b="1" dirty="0">
                <a:latin typeface="Arial" pitchFamily="34" charset="0"/>
                <a:cs typeface="Arial" pitchFamily="34" charset="0"/>
              </a:rPr>
              <a:t>08 JULY 2019</a:t>
            </a:r>
            <a:br>
              <a:rPr lang="en-ZA" sz="3200" b="1" dirty="0">
                <a:latin typeface="Arial" pitchFamily="34" charset="0"/>
                <a:cs typeface="Arial" pitchFamily="34" charset="0"/>
              </a:rPr>
            </a:br>
            <a:br>
              <a:rPr lang="en-ZA" sz="2800" b="1" i="1" dirty="0">
                <a:latin typeface="Arial" pitchFamily="34" charset="0"/>
                <a:cs typeface="Arial" pitchFamily="34" charset="0"/>
              </a:rPr>
            </a:br>
            <a:endParaRPr lang="en-ZA" sz="2800" dirty="0"/>
          </a:p>
        </p:txBody>
      </p:sp>
      <p:pic>
        <p:nvPicPr>
          <p:cNvPr id="4" name="Picture 3">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95428"/>
            <a:ext cx="5328592" cy="525260"/>
          </a:xfrm>
        </p:spPr>
        <p:txBody>
          <a:bodyPr>
            <a:normAutofit/>
          </a:bodyPr>
          <a:lstStyle/>
          <a:p>
            <a:r>
              <a:rPr lang="en-ZA" sz="2000" b="1" dirty="0">
                <a:latin typeface="Arial" pitchFamily="34" charset="0"/>
                <a:cs typeface="Arial" pitchFamily="34" charset="0"/>
              </a:rPr>
              <a:t>PHASE II – Contract Files</a:t>
            </a:r>
          </a:p>
        </p:txBody>
      </p:sp>
      <p:sp>
        <p:nvSpPr>
          <p:cNvPr id="3" name="Content Placeholder 2"/>
          <p:cNvSpPr>
            <a:spLocks noGrp="1"/>
          </p:cNvSpPr>
          <p:nvPr>
            <p:ph idx="1"/>
          </p:nvPr>
        </p:nvSpPr>
        <p:spPr>
          <a:xfrm>
            <a:off x="457200" y="1124744"/>
            <a:ext cx="8229600" cy="5001425"/>
          </a:xfrm>
        </p:spPr>
        <p:txBody>
          <a:bodyPr>
            <a:normAutofit fontScale="55000" lnSpcReduction="20000"/>
          </a:bodyPr>
          <a:lstStyle/>
          <a:p>
            <a:pPr marL="0" indent="0" algn="just">
              <a:lnSpc>
                <a:spcPct val="115000"/>
              </a:lnSpc>
              <a:spcAft>
                <a:spcPts val="1000"/>
              </a:spcAft>
              <a:buNone/>
            </a:pPr>
            <a:r>
              <a:rPr lang="en-US" b="1" dirty="0">
                <a:latin typeface="Arial"/>
                <a:ea typeface="Calibri"/>
                <a:cs typeface="Times New Roman"/>
              </a:rPr>
              <a:t>Create a Manual Filing System on site</a:t>
            </a:r>
            <a:endParaRPr lang="en-ZA" dirty="0">
              <a:ea typeface="Calibri"/>
              <a:cs typeface="Times New Roman"/>
            </a:endParaRPr>
          </a:p>
          <a:p>
            <a:pPr marL="457200" algn="just">
              <a:lnSpc>
                <a:spcPct val="115000"/>
              </a:lnSpc>
              <a:spcAft>
                <a:spcPts val="1000"/>
              </a:spcAft>
            </a:pPr>
            <a:r>
              <a:rPr lang="en-US" dirty="0">
                <a:latin typeface="Arial"/>
                <a:ea typeface="Calibri"/>
                <a:cs typeface="Times New Roman"/>
              </a:rPr>
              <a:t>Using the approved File Plan, allocate unique numbers per contract.</a:t>
            </a:r>
            <a:endParaRPr lang="en-ZA" dirty="0">
              <a:ea typeface="Calibri"/>
              <a:cs typeface="Times New Roman"/>
            </a:endParaRPr>
          </a:p>
          <a:p>
            <a:pPr marL="457200" algn="just">
              <a:lnSpc>
                <a:spcPct val="115000"/>
              </a:lnSpc>
              <a:spcAft>
                <a:spcPts val="1000"/>
              </a:spcAft>
            </a:pPr>
            <a:r>
              <a:rPr lang="en-US" dirty="0">
                <a:latin typeface="Arial"/>
                <a:ea typeface="Calibri"/>
                <a:cs typeface="Times New Roman"/>
              </a:rPr>
              <a:t>Open a manual file for each contract.</a:t>
            </a:r>
            <a:endParaRPr lang="en-ZA" dirty="0">
              <a:ea typeface="Calibri"/>
              <a:cs typeface="Times New Roman"/>
            </a:endParaRPr>
          </a:p>
          <a:p>
            <a:pPr marL="457200" algn="just">
              <a:lnSpc>
                <a:spcPct val="115000"/>
              </a:lnSpc>
              <a:spcAft>
                <a:spcPts val="1000"/>
              </a:spcAft>
            </a:pPr>
            <a:r>
              <a:rPr lang="en-US" dirty="0">
                <a:latin typeface="Arial"/>
                <a:ea typeface="Calibri"/>
                <a:cs typeface="Times New Roman"/>
              </a:rPr>
              <a:t>Include hard copy of contract documentation in file.</a:t>
            </a:r>
            <a:endParaRPr lang="en-ZA" dirty="0">
              <a:ea typeface="Calibri"/>
              <a:cs typeface="Times New Roman"/>
            </a:endParaRPr>
          </a:p>
          <a:p>
            <a:pPr marL="457200" algn="just">
              <a:lnSpc>
                <a:spcPct val="115000"/>
              </a:lnSpc>
              <a:spcAft>
                <a:spcPts val="1000"/>
              </a:spcAft>
            </a:pPr>
            <a:r>
              <a:rPr lang="en-US" dirty="0">
                <a:latin typeface="Arial"/>
                <a:ea typeface="Calibri"/>
                <a:cs typeface="Times New Roman"/>
              </a:rPr>
              <a:t>Should only a PDF copy be provided, print and file.</a:t>
            </a:r>
            <a:endParaRPr lang="en-ZA" dirty="0">
              <a:ea typeface="Calibri"/>
              <a:cs typeface="Times New Roman"/>
            </a:endParaRPr>
          </a:p>
          <a:p>
            <a:pPr marL="457200" algn="just">
              <a:lnSpc>
                <a:spcPct val="115000"/>
              </a:lnSpc>
              <a:spcAft>
                <a:spcPts val="1000"/>
              </a:spcAft>
            </a:pPr>
            <a:r>
              <a:rPr lang="en-US" dirty="0">
                <a:latin typeface="Arial"/>
                <a:ea typeface="Calibri"/>
                <a:cs typeface="Times New Roman"/>
              </a:rPr>
              <a:t>Create a file index to ensure completeness of documentation.</a:t>
            </a:r>
            <a:endParaRPr lang="en-ZA" dirty="0">
              <a:ea typeface="Calibri"/>
              <a:cs typeface="Times New Roman"/>
            </a:endParaRPr>
          </a:p>
          <a:p>
            <a:pPr marL="457200" algn="just">
              <a:lnSpc>
                <a:spcPct val="115000"/>
              </a:lnSpc>
              <a:spcAft>
                <a:spcPts val="1000"/>
              </a:spcAft>
            </a:pPr>
            <a:r>
              <a:rPr lang="en-US" dirty="0">
                <a:latin typeface="Arial"/>
                <a:ea typeface="Calibri"/>
                <a:cs typeface="Times New Roman"/>
              </a:rPr>
              <a:t>Create a route form to ensure that the file contents remain intact.</a:t>
            </a:r>
            <a:endParaRPr lang="en-ZA" dirty="0">
              <a:ea typeface="Calibri"/>
              <a:cs typeface="Times New Roman"/>
            </a:endParaRPr>
          </a:p>
          <a:p>
            <a:pPr marL="442913" indent="-266700" algn="just">
              <a:lnSpc>
                <a:spcPct val="115000"/>
              </a:lnSpc>
              <a:spcAft>
                <a:spcPts val="1000"/>
              </a:spcAft>
              <a:tabLst>
                <a:tab pos="180340" algn="l"/>
              </a:tabLst>
            </a:pPr>
            <a:r>
              <a:rPr lang="en-US" dirty="0">
                <a:latin typeface="Arial"/>
                <a:ea typeface="Calibri"/>
                <a:cs typeface="Times New Roman"/>
              </a:rPr>
              <a:t>Identify a central repository for the manual file to be safeguarded and made available on request.</a:t>
            </a:r>
            <a:endParaRPr lang="en-ZA" dirty="0">
              <a:ea typeface="Calibri"/>
              <a:cs typeface="Times New Roman"/>
            </a:endParaRPr>
          </a:p>
          <a:p>
            <a:pPr marL="442913" indent="-266700" algn="just">
              <a:lnSpc>
                <a:spcPct val="115000"/>
              </a:lnSpc>
              <a:spcAft>
                <a:spcPts val="1000"/>
              </a:spcAft>
            </a:pPr>
            <a:r>
              <a:rPr lang="en-US" dirty="0">
                <a:latin typeface="Arial"/>
                <a:ea typeface="Calibri"/>
                <a:cs typeface="Times New Roman"/>
              </a:rPr>
              <a:t>Identify a central repository on the Institution’s server to save the electronic PDF copy of      the contract.</a:t>
            </a:r>
            <a:endParaRPr lang="en-ZA" dirty="0">
              <a:ea typeface="Calibri"/>
              <a:cs typeface="Times New Roman"/>
            </a:endParaRPr>
          </a:p>
          <a:p>
            <a:pPr marL="457200" algn="just">
              <a:lnSpc>
                <a:spcPct val="115000"/>
              </a:lnSpc>
              <a:spcAft>
                <a:spcPts val="1000"/>
              </a:spcAft>
            </a:pPr>
            <a:r>
              <a:rPr lang="en-US" dirty="0">
                <a:latin typeface="Arial"/>
                <a:ea typeface="Calibri"/>
                <a:cs typeface="Times New Roman"/>
              </a:rPr>
              <a:t>Ensure that Officials are involved in the process.</a:t>
            </a:r>
            <a:endParaRPr lang="en-ZA" dirty="0">
              <a:ea typeface="Calibri"/>
              <a:cs typeface="Times New Roman"/>
            </a:endParaRPr>
          </a:p>
          <a:p>
            <a:endParaRPr lang="en-ZA" dirty="0"/>
          </a:p>
        </p:txBody>
      </p:sp>
      <p:sp>
        <p:nvSpPr>
          <p:cNvPr id="4" name="Slide Number Placeholder 3"/>
          <p:cNvSpPr>
            <a:spLocks noGrp="1"/>
          </p:cNvSpPr>
          <p:nvPr>
            <p:ph type="sldNum" sz="quarter" idx="12"/>
          </p:nvPr>
        </p:nvSpPr>
        <p:spPr/>
        <p:txBody>
          <a:bodyPr/>
          <a:lstStyle/>
          <a:p>
            <a:fld id="{61D74632-5AF5-49E1-8345-0D25A626A076}" type="slidenum">
              <a:rPr lang="en-ZA" smtClean="0">
                <a:solidFill>
                  <a:prstClr val="black">
                    <a:tint val="75000"/>
                  </a:prstClr>
                </a:solidFill>
              </a:rPr>
              <a:pPr/>
              <a:t>10</a:t>
            </a:fld>
            <a:endParaRPr lang="en-ZA">
              <a:solidFill>
                <a:prstClr val="black">
                  <a:tint val="75000"/>
                </a:prstClr>
              </a:solidFill>
            </a:endParaRPr>
          </a:p>
        </p:txBody>
      </p:sp>
      <p:pic>
        <p:nvPicPr>
          <p:cNvPr id="5" name="Picture 4">
            <a:extLst>
              <a:ext uri="{FF2B5EF4-FFF2-40B4-BE49-F238E27FC236}">
                <a16:creationId xmlns:a16="http://schemas.microsoft.com/office/drawing/2014/main" id="{F9D90940-2B9F-4CDB-AF3D-3C4DC6B8DF50}"/>
              </a:ext>
            </a:extLst>
          </p:cNvPr>
          <p:cNvPicPr>
            <a:picLocks noChangeAspect="1"/>
          </p:cNvPicPr>
          <p:nvPr/>
        </p:nvPicPr>
        <p:blipFill>
          <a:blip r:embed="rId2"/>
          <a:stretch>
            <a:fillRect/>
          </a:stretch>
        </p:blipFill>
        <p:spPr>
          <a:xfrm>
            <a:off x="8016142" y="101261"/>
            <a:ext cx="1127858" cy="908383"/>
          </a:xfrm>
          <a:prstGeom prst="rect">
            <a:avLst/>
          </a:prstGeom>
        </p:spPr>
      </p:pic>
    </p:spTree>
    <p:extLst>
      <p:ext uri="{BB962C8B-B14F-4D97-AF65-F5344CB8AC3E}">
        <p14:creationId xmlns:p14="http://schemas.microsoft.com/office/powerpoint/2010/main" val="349307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725700"/>
          </a:xfrm>
        </p:spPr>
        <p:txBody>
          <a:bodyPr>
            <a:normAutofit/>
          </a:bodyPr>
          <a:lstStyle/>
          <a:p>
            <a:r>
              <a:rPr lang="en-ZA" sz="2000" b="1" dirty="0">
                <a:latin typeface="Arial" pitchFamily="34" charset="0"/>
                <a:cs typeface="Arial" pitchFamily="34" charset="0"/>
              </a:rPr>
              <a:t>PHASE II – Contract Management</a:t>
            </a:r>
            <a:br>
              <a:rPr lang="en-ZA" sz="2000" b="1" dirty="0">
                <a:latin typeface="Arial" pitchFamily="34" charset="0"/>
                <a:cs typeface="Arial" pitchFamily="34" charset="0"/>
              </a:rPr>
            </a:br>
            <a:r>
              <a:rPr lang="en-ZA" sz="2000" b="1" dirty="0" err="1">
                <a:latin typeface="Arial" pitchFamily="34" charset="0"/>
                <a:cs typeface="Arial" pitchFamily="34" charset="0"/>
              </a:rPr>
              <a:t>Cont</a:t>
            </a:r>
            <a:r>
              <a:rPr lang="en-ZA" sz="2000" b="1" dirty="0">
                <a:latin typeface="Arial" pitchFamily="34" charset="0"/>
                <a:cs typeface="Arial" pitchFamily="34" charset="0"/>
              </a:rPr>
              <a:t>…</a:t>
            </a:r>
          </a:p>
        </p:txBody>
      </p:sp>
      <p:sp>
        <p:nvSpPr>
          <p:cNvPr id="3" name="Content Placeholder 2"/>
          <p:cNvSpPr>
            <a:spLocks noGrp="1"/>
          </p:cNvSpPr>
          <p:nvPr>
            <p:ph idx="1"/>
          </p:nvPr>
        </p:nvSpPr>
        <p:spPr>
          <a:xfrm>
            <a:off x="457200" y="1124744"/>
            <a:ext cx="8229600" cy="5472608"/>
          </a:xfrm>
        </p:spPr>
        <p:txBody>
          <a:bodyPr>
            <a:normAutofit fontScale="32500" lnSpcReduction="20000"/>
          </a:bodyPr>
          <a:lstStyle/>
          <a:p>
            <a:pPr marL="0" indent="0" algn="just">
              <a:lnSpc>
                <a:spcPct val="115000"/>
              </a:lnSpc>
              <a:spcAft>
                <a:spcPts val="1000"/>
              </a:spcAft>
              <a:buNone/>
            </a:pPr>
            <a:r>
              <a:rPr lang="en-US" sz="5600" dirty="0">
                <a:latin typeface="Arial" pitchFamily="34" charset="0"/>
                <a:ea typeface="Calibri"/>
                <a:cs typeface="Arial" pitchFamily="34" charset="0"/>
              </a:rPr>
              <a:t> </a:t>
            </a:r>
            <a:endParaRPr lang="en-ZA" sz="5600" dirty="0">
              <a:latin typeface="Arial" pitchFamily="34" charset="0"/>
              <a:ea typeface="Calibri"/>
              <a:cs typeface="Arial" pitchFamily="34" charset="0"/>
            </a:endParaRPr>
          </a:p>
          <a:p>
            <a:pPr marL="0" indent="0" algn="just">
              <a:lnSpc>
                <a:spcPct val="115000"/>
              </a:lnSpc>
              <a:spcAft>
                <a:spcPts val="1000"/>
              </a:spcAft>
              <a:buNone/>
            </a:pPr>
            <a:r>
              <a:rPr lang="en-US" sz="5600" b="1" dirty="0">
                <a:latin typeface="Arial" pitchFamily="34" charset="0"/>
                <a:ea typeface="Calibri"/>
                <a:cs typeface="Arial" pitchFamily="34" charset="0"/>
              </a:rPr>
              <a:t>Perform Financial and Legal Reviews for all contracts per Municipality and develop a Comprehensive Action Plans.</a:t>
            </a:r>
            <a:endParaRPr lang="en-ZA" sz="5600" dirty="0">
              <a:latin typeface="Arial" pitchFamily="34" charset="0"/>
              <a:ea typeface="Calibri"/>
              <a:cs typeface="Arial" pitchFamily="34" charset="0"/>
            </a:endParaRPr>
          </a:p>
          <a:p>
            <a:pPr marL="457200" indent="-457200" algn="just">
              <a:lnSpc>
                <a:spcPct val="115000"/>
              </a:lnSpc>
              <a:spcAft>
                <a:spcPts val="1000"/>
              </a:spcAft>
            </a:pPr>
            <a:r>
              <a:rPr lang="en-US" sz="5600" dirty="0">
                <a:latin typeface="Arial" pitchFamily="34" charset="0"/>
                <a:ea typeface="Calibri"/>
                <a:cs typeface="Arial" pitchFamily="34" charset="0"/>
              </a:rPr>
              <a:t>Liaise with the municipality and perform the Legal and Financial review based on value, risk and impact on service delivery, etc. </a:t>
            </a:r>
            <a:endParaRPr lang="en-ZA" sz="5600" dirty="0">
              <a:latin typeface="Arial" pitchFamily="34" charset="0"/>
              <a:ea typeface="Calibri"/>
              <a:cs typeface="Arial" pitchFamily="34" charset="0"/>
            </a:endParaRPr>
          </a:p>
          <a:p>
            <a:pPr algn="just">
              <a:lnSpc>
                <a:spcPct val="115000"/>
              </a:lnSpc>
              <a:spcAft>
                <a:spcPts val="1000"/>
              </a:spcAft>
            </a:pPr>
            <a:r>
              <a:rPr lang="en-US" sz="5600" dirty="0">
                <a:latin typeface="Arial" pitchFamily="34" charset="0"/>
                <a:ea typeface="Calibri"/>
                <a:cs typeface="Arial" pitchFamily="34" charset="0"/>
              </a:rPr>
              <a:t>Identify irregular contracts</a:t>
            </a:r>
            <a:endParaRPr lang="en-ZA" sz="5600" dirty="0">
              <a:latin typeface="Arial" pitchFamily="34" charset="0"/>
              <a:ea typeface="Calibri"/>
              <a:cs typeface="Arial" pitchFamily="34" charset="0"/>
            </a:endParaRPr>
          </a:p>
          <a:p>
            <a:pPr marL="457200" indent="-457200" algn="just">
              <a:lnSpc>
                <a:spcPct val="115000"/>
              </a:lnSpc>
              <a:spcAft>
                <a:spcPts val="1000"/>
              </a:spcAft>
            </a:pPr>
            <a:r>
              <a:rPr lang="en-US" sz="5600" dirty="0">
                <a:latin typeface="Arial" pitchFamily="34" charset="0"/>
                <a:ea typeface="Calibri"/>
                <a:cs typeface="Arial" pitchFamily="34" charset="0"/>
              </a:rPr>
              <a:t>Conduct reviews and prepare action plans using the standardized Financial and Legal Review Template and Action Plan.</a:t>
            </a:r>
            <a:endParaRPr lang="en-ZA" sz="5600" dirty="0">
              <a:latin typeface="Arial" pitchFamily="34" charset="0"/>
              <a:ea typeface="Calibri"/>
              <a:cs typeface="Arial" pitchFamily="34" charset="0"/>
            </a:endParaRPr>
          </a:p>
          <a:p>
            <a:pPr algn="just">
              <a:lnSpc>
                <a:spcPct val="115000"/>
              </a:lnSpc>
              <a:spcAft>
                <a:spcPts val="1000"/>
              </a:spcAft>
            </a:pPr>
            <a:r>
              <a:rPr lang="en-US" sz="5600" dirty="0">
                <a:latin typeface="Arial" pitchFamily="34" charset="0"/>
                <a:ea typeface="Calibri"/>
                <a:cs typeface="Arial" pitchFamily="34" charset="0"/>
              </a:rPr>
              <a:t>Develop contract action plans as well as standard contract close-out reports.</a:t>
            </a:r>
            <a:endParaRPr lang="en-ZA" sz="5600" dirty="0">
              <a:latin typeface="Arial" pitchFamily="34" charset="0"/>
              <a:ea typeface="Calibri"/>
              <a:cs typeface="Arial" pitchFamily="34" charset="0"/>
            </a:endParaRPr>
          </a:p>
          <a:p>
            <a:pPr algn="just">
              <a:lnSpc>
                <a:spcPct val="115000"/>
              </a:lnSpc>
              <a:spcAft>
                <a:spcPts val="1000"/>
              </a:spcAft>
            </a:pPr>
            <a:r>
              <a:rPr lang="en-US" sz="5600" dirty="0">
                <a:latin typeface="Arial" pitchFamily="34" charset="0"/>
                <a:ea typeface="Calibri"/>
                <a:cs typeface="Arial" pitchFamily="34" charset="0"/>
              </a:rPr>
              <a:t>Ensure that municipal officials are involved in the process.</a:t>
            </a:r>
            <a:endParaRPr lang="en-ZA" sz="5600" dirty="0">
              <a:latin typeface="Arial" pitchFamily="34" charset="0"/>
              <a:ea typeface="Calibri"/>
              <a:cs typeface="Arial" pitchFamily="34" charset="0"/>
            </a:endParaRPr>
          </a:p>
          <a:p>
            <a:endParaRPr lang="en-ZA"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74632-5AF5-49E1-8345-0D25A626A07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9D90940-2B9F-4CDB-AF3D-3C4DC6B8DF50}"/>
              </a:ext>
            </a:extLst>
          </p:cNvPr>
          <p:cNvPicPr>
            <a:picLocks noChangeAspect="1"/>
          </p:cNvPicPr>
          <p:nvPr/>
        </p:nvPicPr>
        <p:blipFill>
          <a:blip r:embed="rId2"/>
          <a:stretch>
            <a:fillRect/>
          </a:stretch>
        </p:blipFill>
        <p:spPr>
          <a:xfrm>
            <a:off x="7812360" y="91955"/>
            <a:ext cx="1127858" cy="908383"/>
          </a:xfrm>
          <a:prstGeom prst="rect">
            <a:avLst/>
          </a:prstGeom>
        </p:spPr>
      </p:pic>
    </p:spTree>
    <p:extLst>
      <p:ext uri="{BB962C8B-B14F-4D97-AF65-F5344CB8AC3E}">
        <p14:creationId xmlns:p14="http://schemas.microsoft.com/office/powerpoint/2010/main" val="373928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74632-5AF5-49E1-8345-0D25A626A076}"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9D90940-2B9F-4CDB-AF3D-3C4DC6B8DF50}"/>
              </a:ext>
            </a:extLst>
          </p:cNvPr>
          <p:cNvPicPr>
            <a:picLocks noChangeAspect="1"/>
          </p:cNvPicPr>
          <p:nvPr/>
        </p:nvPicPr>
        <p:blipFill>
          <a:blip r:embed="rId2"/>
          <a:stretch>
            <a:fillRect/>
          </a:stretch>
        </p:blipFill>
        <p:spPr>
          <a:xfrm>
            <a:off x="7812360" y="91955"/>
            <a:ext cx="1127858" cy="908383"/>
          </a:xfrm>
          <a:prstGeom prst="rect">
            <a:avLst/>
          </a:prstGeom>
        </p:spPr>
      </p:pic>
      <p:sp>
        <p:nvSpPr>
          <p:cNvPr id="3" name="Content Placeholder 2"/>
          <p:cNvSpPr>
            <a:spLocks noGrp="1"/>
          </p:cNvSpPr>
          <p:nvPr>
            <p:ph idx="1"/>
          </p:nvPr>
        </p:nvSpPr>
        <p:spPr>
          <a:xfrm>
            <a:off x="457200" y="1124744"/>
            <a:ext cx="8229600" cy="5472608"/>
          </a:xfrm>
        </p:spPr>
        <p:txBody>
          <a:bodyPr>
            <a:normAutofit/>
          </a:bodyPr>
          <a:lstStyle/>
          <a:p>
            <a:pPr marL="0" indent="0" algn="just">
              <a:lnSpc>
                <a:spcPct val="115000"/>
              </a:lnSpc>
              <a:spcAft>
                <a:spcPts val="1000"/>
              </a:spcAft>
              <a:buNone/>
            </a:pPr>
            <a:r>
              <a:rPr lang="en-US" sz="5600" dirty="0">
                <a:latin typeface="Arial" pitchFamily="34" charset="0"/>
                <a:ea typeface="Calibri"/>
                <a:cs typeface="Arial" pitchFamily="34" charset="0"/>
              </a:rPr>
              <a:t> </a:t>
            </a:r>
            <a:endParaRPr lang="en-ZA" sz="5600" dirty="0">
              <a:latin typeface="Arial" pitchFamily="34" charset="0"/>
              <a:ea typeface="Calibri"/>
              <a:cs typeface="Arial" pitchFamily="34" charset="0"/>
            </a:endParaRPr>
          </a:p>
          <a:p>
            <a:pPr marL="0" indent="0">
              <a:buNone/>
            </a:pPr>
            <a:endParaRPr lang="en-US" sz="4400" b="1" dirty="0"/>
          </a:p>
          <a:p>
            <a:pPr marL="0" indent="0" algn="ctr">
              <a:buNone/>
            </a:pPr>
            <a:r>
              <a:rPr lang="en-US" sz="4400" b="1" dirty="0"/>
              <a:t>CONTRACT MANAGEMENT</a:t>
            </a:r>
            <a:endParaRPr lang="en-ZA" sz="4400" b="1" dirty="0"/>
          </a:p>
        </p:txBody>
      </p:sp>
    </p:spTree>
    <p:extLst>
      <p:ext uri="{BB962C8B-B14F-4D97-AF65-F5344CB8AC3E}">
        <p14:creationId xmlns:p14="http://schemas.microsoft.com/office/powerpoint/2010/main" val="310653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48" y="223345"/>
            <a:ext cx="4618856" cy="562074"/>
          </a:xfrm>
        </p:spPr>
        <p:txBody>
          <a:bodyPr>
            <a:normAutofit/>
          </a:bodyPr>
          <a:lstStyle/>
          <a:p>
            <a:pPr algn="r"/>
            <a:r>
              <a:rPr lang="en-US" sz="2800" b="1" dirty="0">
                <a:latin typeface="Arial" pitchFamily="34" charset="0"/>
                <a:cs typeface="Arial" pitchFamily="34" charset="0"/>
              </a:rPr>
              <a:t>Legislative Background</a:t>
            </a:r>
          </a:p>
        </p:txBody>
      </p:sp>
      <p:sp>
        <p:nvSpPr>
          <p:cNvPr id="5" name="Slide Number Placeholder 4"/>
          <p:cNvSpPr>
            <a:spLocks noGrp="1"/>
          </p:cNvSpPr>
          <p:nvPr>
            <p:ph type="sldNum" sz="quarter" idx="12"/>
          </p:nvPr>
        </p:nvSpPr>
        <p:spPr/>
        <p:txBody>
          <a:bodyPr/>
          <a:lstStyle/>
          <a:p>
            <a:fld id="{61D74632-5AF5-49E1-8345-0D25A626A076}" type="slidenum">
              <a:rPr lang="en-ZA" b="1" smtClean="0">
                <a:solidFill>
                  <a:schemeClr val="tx1"/>
                </a:solidFill>
              </a:rPr>
              <a:pPr/>
              <a:t>13</a:t>
            </a:fld>
            <a:endParaRPr lang="en-ZA" b="1" dirty="0">
              <a:solidFill>
                <a:schemeClr val="tx1"/>
              </a:solidFill>
            </a:endParaRPr>
          </a:p>
        </p:txBody>
      </p:sp>
      <p:sp>
        <p:nvSpPr>
          <p:cNvPr id="6" name="Rectangle 5"/>
          <p:cNvSpPr/>
          <p:nvPr/>
        </p:nvSpPr>
        <p:spPr>
          <a:xfrm>
            <a:off x="179512" y="980728"/>
            <a:ext cx="8856984" cy="5355312"/>
          </a:xfrm>
          <a:prstGeom prst="rect">
            <a:avLst/>
          </a:prstGeom>
        </p:spPr>
        <p:txBody>
          <a:bodyPr wrap="square">
            <a:spAutoFit/>
          </a:bodyPr>
          <a:lstStyle/>
          <a:p>
            <a:r>
              <a:rPr lang="en-US" b="1" dirty="0">
                <a:latin typeface="Arial" pitchFamily="34" charset="0"/>
                <a:cs typeface="Arial" pitchFamily="34" charset="0"/>
              </a:rPr>
              <a:t>Section 116(2) of the MFMA states that the accounting officer of a municipality or municipal entity must— </a:t>
            </a:r>
          </a:p>
          <a:p>
            <a:endParaRPr lang="en-US" b="1" dirty="0">
              <a:latin typeface="Arial" pitchFamily="34" charset="0"/>
              <a:cs typeface="Arial" pitchFamily="34" charset="0"/>
            </a:endParaRPr>
          </a:p>
          <a:p>
            <a:pPr marL="342900" indent="-342900">
              <a:buAutoNum type="alphaLcParenBoth"/>
            </a:pPr>
            <a:r>
              <a:rPr lang="en-US" b="1" dirty="0">
                <a:latin typeface="Arial" pitchFamily="34" charset="0"/>
                <a:cs typeface="Arial" pitchFamily="34" charset="0"/>
              </a:rPr>
              <a:t>take all reasonable steps to ensure that a contract or agreement procured by the municipality or municipal entity is properly enforced; </a:t>
            </a:r>
          </a:p>
          <a:p>
            <a:endParaRPr lang="en-US" b="1" dirty="0">
              <a:latin typeface="Arial" pitchFamily="34" charset="0"/>
              <a:cs typeface="Arial" pitchFamily="34" charset="0"/>
            </a:endParaRPr>
          </a:p>
          <a:p>
            <a:r>
              <a:rPr lang="en-US" b="1" dirty="0">
                <a:latin typeface="Arial" pitchFamily="34" charset="0"/>
                <a:cs typeface="Arial" pitchFamily="34" charset="0"/>
              </a:rPr>
              <a:t>(b) monitor on a monthly basis the performance of the contractor under the contract or agreement; </a:t>
            </a:r>
          </a:p>
          <a:p>
            <a:endParaRPr lang="en-US" b="1" dirty="0">
              <a:latin typeface="Arial" pitchFamily="34" charset="0"/>
              <a:cs typeface="Arial" pitchFamily="34" charset="0"/>
            </a:endParaRPr>
          </a:p>
          <a:p>
            <a:r>
              <a:rPr lang="en-US" b="1" dirty="0">
                <a:latin typeface="Arial" pitchFamily="34" charset="0"/>
                <a:cs typeface="Arial" pitchFamily="34" charset="0"/>
              </a:rPr>
              <a:t>(c) establish capacity in the administration of the municipality or municipal entity— </a:t>
            </a:r>
          </a:p>
          <a:p>
            <a:pPr marL="762000" indent="-400050">
              <a:buAutoNum type="romanLcParenBoth"/>
            </a:pPr>
            <a:r>
              <a:rPr lang="en-US" b="1" dirty="0">
                <a:latin typeface="Arial" pitchFamily="34" charset="0"/>
                <a:cs typeface="Arial" pitchFamily="34" charset="0"/>
              </a:rPr>
              <a:t>to assist the accounting officer in carrying out the duties set out in paragraphs (a) and (b); and </a:t>
            </a:r>
          </a:p>
          <a:p>
            <a:pPr marL="361950"/>
            <a:r>
              <a:rPr lang="en-US" b="1" dirty="0">
                <a:latin typeface="Arial" pitchFamily="34" charset="0"/>
                <a:cs typeface="Arial" pitchFamily="34" charset="0"/>
              </a:rPr>
              <a:t>(ii) to oversee the day-to-day management of the contract or agreement; and</a:t>
            </a:r>
          </a:p>
          <a:p>
            <a:endParaRPr lang="en-US" b="1" dirty="0">
              <a:latin typeface="Arial" pitchFamily="34" charset="0"/>
              <a:cs typeface="Arial" pitchFamily="34" charset="0"/>
            </a:endParaRPr>
          </a:p>
          <a:p>
            <a:r>
              <a:rPr lang="en-US" b="1" dirty="0">
                <a:latin typeface="Arial" pitchFamily="34" charset="0"/>
                <a:cs typeface="Arial" pitchFamily="34" charset="0"/>
              </a:rPr>
              <a:t>(d) regularly report to the council of the municipality or the board of directors of the entity, as may be appropriate, on the management of the contract or agreement and the performance of the contractor. </a:t>
            </a: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Tree>
    <p:extLst>
      <p:ext uri="{BB962C8B-B14F-4D97-AF65-F5344CB8AC3E}">
        <p14:creationId xmlns:p14="http://schemas.microsoft.com/office/powerpoint/2010/main" val="189613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23344"/>
            <a:ext cx="4464496" cy="757383"/>
          </a:xfrm>
        </p:spPr>
        <p:txBody>
          <a:bodyPr>
            <a:normAutofit/>
          </a:bodyPr>
          <a:lstStyle/>
          <a:p>
            <a:pPr algn="r"/>
            <a:r>
              <a:rPr lang="en-US" sz="2200" b="1" dirty="0">
                <a:latin typeface="Arial" pitchFamily="34" charset="0"/>
                <a:cs typeface="Arial" pitchFamily="34" charset="0"/>
              </a:rPr>
              <a:t>Pillars of Contract Management</a:t>
            </a:r>
          </a:p>
        </p:txBody>
      </p:sp>
      <p:sp>
        <p:nvSpPr>
          <p:cNvPr id="5" name="Slide Number Placeholder 4"/>
          <p:cNvSpPr>
            <a:spLocks noGrp="1"/>
          </p:cNvSpPr>
          <p:nvPr>
            <p:ph type="sldNum" sz="quarter" idx="12"/>
          </p:nvPr>
        </p:nvSpPr>
        <p:spPr/>
        <p:txBody>
          <a:bodyPr/>
          <a:lstStyle/>
          <a:p>
            <a:fld id="{61D74632-5AF5-49E1-8345-0D25A626A076}" type="slidenum">
              <a:rPr lang="en-ZA" b="1" smtClean="0">
                <a:solidFill>
                  <a:schemeClr val="tx1"/>
                </a:solidFill>
              </a:rPr>
              <a:pPr/>
              <a:t>14</a:t>
            </a:fld>
            <a:endParaRPr lang="en-ZA" b="1" dirty="0">
              <a:solidFill>
                <a:schemeClr val="tx1"/>
              </a:solidFill>
            </a:endParaRPr>
          </a:p>
        </p:txBody>
      </p:sp>
      <p:sp>
        <p:nvSpPr>
          <p:cNvPr id="6" name="Rectangle 5"/>
          <p:cNvSpPr/>
          <p:nvPr/>
        </p:nvSpPr>
        <p:spPr>
          <a:xfrm>
            <a:off x="287016" y="1772816"/>
            <a:ext cx="8856984" cy="3385542"/>
          </a:xfrm>
          <a:prstGeom prst="rect">
            <a:avLst/>
          </a:prstGeom>
        </p:spPr>
        <p:txBody>
          <a:bodyPr wrap="square">
            <a:spAutoFit/>
          </a:bodyPr>
          <a:lstStyle/>
          <a:p>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latin typeface="Arial" panose="020B0604020202020204" pitchFamily="34" charset="0"/>
                <a:ea typeface="Calibri" panose="020F0502020204030204" pitchFamily="34" charset="0"/>
                <a:cs typeface="Times New Roman" panose="02020603050405020304" pitchFamily="18" charset="0"/>
              </a:rPr>
              <a:t>Government and Contract Management Teams</a:t>
            </a:r>
          </a:p>
          <a:p>
            <a:pPr marL="285750" indent="-285750">
              <a:buFont typeface="Arial" panose="020B0604020202020204" pitchFamily="34" charset="0"/>
              <a:buChar char="•"/>
            </a:pPr>
            <a:endParaRPr lang="en-US" sz="2800" b="1"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latin typeface="Arial" panose="020B0604020202020204" pitchFamily="34" charset="0"/>
                <a:ea typeface="Calibri" panose="020F0502020204030204" pitchFamily="34" charset="0"/>
                <a:cs typeface="Times New Roman" panose="02020603050405020304" pitchFamily="18" charset="0"/>
              </a:rPr>
              <a:t>Contract Administration</a:t>
            </a:r>
          </a:p>
          <a:p>
            <a:pPr marL="285750" indent="-285750">
              <a:buFont typeface="Arial" panose="020B0604020202020204" pitchFamily="34" charset="0"/>
              <a:buChar char="•"/>
            </a:pPr>
            <a:endParaRPr lang="en-US" sz="2800" b="1"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latin typeface="Arial" panose="020B0604020202020204" pitchFamily="34" charset="0"/>
                <a:ea typeface="Calibri" panose="020F0502020204030204" pitchFamily="34" charset="0"/>
                <a:cs typeface="Times New Roman" panose="02020603050405020304" pitchFamily="18" charset="0"/>
              </a:rPr>
              <a:t>Relationship Management</a:t>
            </a:r>
          </a:p>
          <a:p>
            <a:pPr marL="285750" indent="-285750">
              <a:buFont typeface="Arial" panose="020B0604020202020204" pitchFamily="34" charset="0"/>
              <a:buChar char="•"/>
            </a:pPr>
            <a:endParaRPr lang="en-US" sz="2800" b="1"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b="1" dirty="0">
                <a:latin typeface="Arial" panose="020B0604020202020204" pitchFamily="34" charset="0"/>
                <a:ea typeface="Calibri" panose="020F0502020204030204" pitchFamily="34" charset="0"/>
                <a:cs typeface="Times New Roman" panose="02020603050405020304" pitchFamily="18" charset="0"/>
              </a:rPr>
              <a:t>Performance Management</a:t>
            </a:r>
          </a:p>
        </p:txBody>
      </p:sp>
      <p:pic>
        <p:nvPicPr>
          <p:cNvPr id="7" name="Picture 6">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Tree>
    <p:extLst>
      <p:ext uri="{BB962C8B-B14F-4D97-AF65-F5344CB8AC3E}">
        <p14:creationId xmlns:p14="http://schemas.microsoft.com/office/powerpoint/2010/main" val="4198183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23344"/>
            <a:ext cx="4464496" cy="757383"/>
          </a:xfrm>
        </p:spPr>
        <p:txBody>
          <a:bodyPr>
            <a:normAutofit fontScale="90000"/>
          </a:bodyPr>
          <a:lstStyle/>
          <a:p>
            <a:pPr algn="r"/>
            <a:r>
              <a:rPr lang="en-ZA" b="1" dirty="0"/>
              <a:t>Goal Congruency</a:t>
            </a:r>
            <a:endParaRPr lang="en-US" sz="22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61D74632-5AF5-49E1-8345-0D25A626A076}" type="slidenum">
              <a:rPr lang="en-ZA" b="1" smtClean="0">
                <a:solidFill>
                  <a:schemeClr val="tx1"/>
                </a:solidFill>
              </a:rPr>
              <a:pPr/>
              <a:t>15</a:t>
            </a:fld>
            <a:endParaRPr lang="en-ZA" b="1" dirty="0">
              <a:solidFill>
                <a:schemeClr val="tx1"/>
              </a:solidFill>
            </a:endParaRPr>
          </a:p>
        </p:txBody>
      </p:sp>
      <p:sp>
        <p:nvSpPr>
          <p:cNvPr id="6" name="Rectangle 5"/>
          <p:cNvSpPr/>
          <p:nvPr/>
        </p:nvSpPr>
        <p:spPr>
          <a:xfrm>
            <a:off x="287016" y="1772816"/>
            <a:ext cx="8856984" cy="3816429"/>
          </a:xfrm>
          <a:prstGeom prst="rect">
            <a:avLst/>
          </a:prstGeom>
        </p:spPr>
        <p:txBody>
          <a:bodyPr wrap="square">
            <a:spAutoFit/>
          </a:bodyPr>
          <a:lstStyle/>
          <a:p>
            <a:r>
              <a:rPr lang="en-ZA" sz="3200" b="1" dirty="0"/>
              <a:t>Goal Congruency</a:t>
            </a:r>
          </a:p>
          <a:p>
            <a:endParaRPr lang="en-US" b="1" dirty="0">
              <a:latin typeface="Arial" panose="020B0604020202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ZA" sz="3200" dirty="0"/>
              <a:t>The </a:t>
            </a:r>
            <a:r>
              <a:rPr lang="en-ZA" sz="3200" b="1" dirty="0"/>
              <a:t>integration</a:t>
            </a:r>
            <a:r>
              <a:rPr lang="en-ZA" sz="3200" dirty="0"/>
              <a:t> and </a:t>
            </a:r>
            <a:r>
              <a:rPr lang="en-ZA" sz="3200" b="1" dirty="0"/>
              <a:t>alignment</a:t>
            </a:r>
            <a:r>
              <a:rPr lang="en-ZA" sz="3200" dirty="0"/>
              <a:t>;</a:t>
            </a:r>
          </a:p>
          <a:p>
            <a:endParaRPr lang="en-ZA" sz="3200" dirty="0"/>
          </a:p>
          <a:p>
            <a:pPr marL="457200" indent="-457200">
              <a:buFont typeface="Arial" panose="020B0604020202020204" pitchFamily="34" charset="0"/>
              <a:buChar char="•"/>
            </a:pPr>
            <a:r>
              <a:rPr lang="en-ZA" sz="3200" dirty="0"/>
              <a:t>of </a:t>
            </a:r>
            <a:r>
              <a:rPr lang="en-ZA" sz="3200" b="1" dirty="0"/>
              <a:t>multiple</a:t>
            </a:r>
            <a:r>
              <a:rPr lang="en-ZA" sz="3200" dirty="0"/>
              <a:t> organisational </a:t>
            </a:r>
            <a:r>
              <a:rPr lang="en-ZA" sz="3200" b="1" dirty="0"/>
              <a:t>goals</a:t>
            </a:r>
            <a:r>
              <a:rPr lang="en-ZA" sz="3200" dirty="0"/>
              <a:t>;</a:t>
            </a:r>
          </a:p>
          <a:p>
            <a:endParaRPr lang="en-ZA" sz="3200" dirty="0"/>
          </a:p>
          <a:p>
            <a:pPr marL="457200" indent="-457200">
              <a:buFont typeface="Arial" panose="020B0604020202020204" pitchFamily="34" charset="0"/>
              <a:buChar char="•"/>
            </a:pPr>
            <a:r>
              <a:rPr lang="en-ZA" sz="3200" dirty="0"/>
              <a:t>to achieve an </a:t>
            </a:r>
            <a:r>
              <a:rPr lang="en-ZA" sz="3200" b="1" dirty="0"/>
              <a:t>overarching mission</a:t>
            </a:r>
            <a:r>
              <a:rPr lang="en-ZA" sz="3200" dirty="0"/>
              <a:t> of an organisation</a:t>
            </a:r>
            <a:endParaRPr lang="en-US" sz="32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Tree>
    <p:extLst>
      <p:ext uri="{BB962C8B-B14F-4D97-AF65-F5344CB8AC3E}">
        <p14:creationId xmlns:p14="http://schemas.microsoft.com/office/powerpoint/2010/main" val="75687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23344"/>
            <a:ext cx="4464496" cy="757383"/>
          </a:xfrm>
        </p:spPr>
        <p:txBody>
          <a:bodyPr>
            <a:normAutofit fontScale="90000"/>
          </a:bodyPr>
          <a:lstStyle/>
          <a:p>
            <a:pPr algn="r"/>
            <a:r>
              <a:rPr lang="en-ZA" sz="3600" b="1" dirty="0"/>
              <a:t>Contract Management Oversight Committee</a:t>
            </a:r>
            <a:endParaRPr lang="en-US" sz="36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61D74632-5AF5-49E1-8345-0D25A626A076}" type="slidenum">
              <a:rPr lang="en-ZA" b="1" smtClean="0">
                <a:solidFill>
                  <a:schemeClr val="tx1"/>
                </a:solidFill>
              </a:rPr>
              <a:pPr/>
              <a:t>16</a:t>
            </a:fld>
            <a:endParaRPr lang="en-ZA" b="1" dirty="0">
              <a:solidFill>
                <a:schemeClr val="tx1"/>
              </a:solidFill>
            </a:endParaRPr>
          </a:p>
        </p:txBody>
      </p:sp>
      <p:sp>
        <p:nvSpPr>
          <p:cNvPr id="6" name="Rectangle 5"/>
          <p:cNvSpPr/>
          <p:nvPr/>
        </p:nvSpPr>
        <p:spPr>
          <a:xfrm>
            <a:off x="287016" y="1241326"/>
            <a:ext cx="8856984" cy="5262979"/>
          </a:xfrm>
          <a:prstGeom prst="rect">
            <a:avLst/>
          </a:prstGeom>
        </p:spPr>
        <p:txBody>
          <a:bodyPr wrap="square">
            <a:spAutoFit/>
          </a:bodyPr>
          <a:lstStyle/>
          <a:p>
            <a:r>
              <a:rPr lang="en-ZA" sz="2400" dirty="0"/>
              <a:t>The </a:t>
            </a:r>
            <a:r>
              <a:rPr lang="en-ZA" sz="2400" b="1" dirty="0"/>
              <a:t>contract management oversight committee</a:t>
            </a:r>
            <a:r>
              <a:rPr lang="en-ZA" sz="2400" dirty="0"/>
              <a:t> is responsible for </a:t>
            </a:r>
            <a:r>
              <a:rPr lang="en-ZA" sz="2400" b="1" dirty="0"/>
              <a:t>overseeing contractor performance</a:t>
            </a:r>
            <a:r>
              <a:rPr lang="en-ZA" sz="2400" dirty="0"/>
              <a:t> in relation to </a:t>
            </a:r>
            <a:r>
              <a:rPr lang="en-ZA" sz="2400" b="1" dirty="0"/>
              <a:t>achieving key project milestones</a:t>
            </a:r>
            <a:r>
              <a:rPr lang="en-ZA" sz="2400" dirty="0"/>
              <a:t> as well as </a:t>
            </a:r>
            <a:r>
              <a:rPr lang="en-ZA" sz="2400" b="1" dirty="0"/>
              <a:t>compliance with the contract terms and conditions.</a:t>
            </a:r>
            <a:r>
              <a:rPr lang="en-ZA" sz="2400" dirty="0"/>
              <a:t> The </a:t>
            </a:r>
            <a:r>
              <a:rPr lang="en-ZA" sz="2400" b="1" dirty="0"/>
              <a:t>oversight function</a:t>
            </a:r>
            <a:r>
              <a:rPr lang="en-ZA" sz="2400" dirty="0"/>
              <a:t> is conducted on a </a:t>
            </a:r>
            <a:r>
              <a:rPr lang="en-ZA" sz="2400" b="1" dirty="0"/>
              <a:t>monthly basis</a:t>
            </a:r>
          </a:p>
          <a:p>
            <a:endParaRPr lang="en-ZA" sz="2400" b="1" dirty="0"/>
          </a:p>
          <a:p>
            <a:r>
              <a:rPr lang="en-ZA" sz="2400" b="1" dirty="0"/>
              <a:t>Members of the contract management oversight committee</a:t>
            </a:r>
            <a:endParaRPr lang="en-ZA" sz="2400" dirty="0"/>
          </a:p>
          <a:p>
            <a:pPr marL="342900" lvl="0" indent="-342900">
              <a:buFont typeface="Wingdings" panose="05000000000000000000" pitchFamily="2" charset="2"/>
              <a:buChar char="§"/>
            </a:pPr>
            <a:r>
              <a:rPr lang="en-ZA" sz="2400" dirty="0"/>
              <a:t>Councillor responsible for Technical Services</a:t>
            </a:r>
          </a:p>
          <a:p>
            <a:pPr marL="342900" lvl="0" indent="-342900">
              <a:buFont typeface="Wingdings" panose="05000000000000000000" pitchFamily="2" charset="2"/>
              <a:buChar char="§"/>
            </a:pPr>
            <a:r>
              <a:rPr lang="en-ZA" sz="2400" dirty="0"/>
              <a:t>Accounting Officer</a:t>
            </a:r>
          </a:p>
          <a:p>
            <a:pPr marL="342900" lvl="0" indent="-342900">
              <a:buFont typeface="Wingdings" panose="05000000000000000000" pitchFamily="2" charset="2"/>
              <a:buChar char="§"/>
            </a:pPr>
            <a:r>
              <a:rPr lang="en-ZA" sz="2400" dirty="0"/>
              <a:t>Contract Management Champion</a:t>
            </a:r>
          </a:p>
          <a:p>
            <a:pPr marL="342900" lvl="0" indent="-342900">
              <a:buFont typeface="Wingdings" panose="05000000000000000000" pitchFamily="2" charset="2"/>
              <a:buChar char="§"/>
            </a:pPr>
            <a:r>
              <a:rPr lang="en-ZA" sz="2400" dirty="0"/>
              <a:t>All Senior Managers</a:t>
            </a:r>
          </a:p>
          <a:p>
            <a:pPr marL="342900" lvl="0" indent="-342900">
              <a:buFont typeface="Wingdings" panose="05000000000000000000" pitchFamily="2" charset="2"/>
              <a:buChar char="§"/>
            </a:pPr>
            <a:r>
              <a:rPr lang="en-ZA" sz="2400" dirty="0"/>
              <a:t>Any other officials (On an invitation basis)</a:t>
            </a:r>
          </a:p>
          <a:p>
            <a:pPr marL="342900" lvl="0" indent="-342900">
              <a:buFont typeface="Wingdings" panose="05000000000000000000" pitchFamily="2" charset="2"/>
              <a:buChar char="§"/>
            </a:pPr>
            <a:r>
              <a:rPr lang="en-ZA" sz="2400" dirty="0"/>
              <a:t>Service Provider (On an invitation basis)</a:t>
            </a:r>
          </a:p>
          <a:p>
            <a:pPr marL="342900" indent="-342900">
              <a:buFont typeface="Wingdings" panose="05000000000000000000" pitchFamily="2" charset="2"/>
              <a:buChar char="§"/>
            </a:pPr>
            <a:r>
              <a:rPr lang="en-ZA" sz="2400" dirty="0"/>
              <a:t>Any other technical experts (On an invitation basis)</a:t>
            </a:r>
            <a:endParaRPr lang="en-US" sz="2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Tree>
    <p:extLst>
      <p:ext uri="{BB962C8B-B14F-4D97-AF65-F5344CB8AC3E}">
        <p14:creationId xmlns:p14="http://schemas.microsoft.com/office/powerpoint/2010/main" val="3960482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693" y="167454"/>
            <a:ext cx="2304256" cy="757383"/>
          </a:xfrm>
        </p:spPr>
        <p:txBody>
          <a:bodyPr>
            <a:normAutofit/>
          </a:bodyPr>
          <a:lstStyle/>
          <a:p>
            <a:pPr algn="r"/>
            <a:r>
              <a:rPr lang="en-ZA" sz="3600" b="1" dirty="0"/>
              <a:t>Functions</a:t>
            </a:r>
            <a:endParaRPr lang="en-US" sz="36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61D74632-5AF5-49E1-8345-0D25A626A076}" type="slidenum">
              <a:rPr lang="en-ZA" b="1" smtClean="0">
                <a:solidFill>
                  <a:schemeClr val="tx1"/>
                </a:solidFill>
              </a:rPr>
              <a:pPr/>
              <a:t>17</a:t>
            </a:fld>
            <a:endParaRPr lang="en-ZA" b="1" dirty="0">
              <a:solidFill>
                <a:schemeClr val="tx1"/>
              </a:solidFill>
            </a:endParaRPr>
          </a:p>
        </p:txBody>
      </p:sp>
      <p:sp>
        <p:nvSpPr>
          <p:cNvPr id="6" name="Rectangle 5"/>
          <p:cNvSpPr/>
          <p:nvPr/>
        </p:nvSpPr>
        <p:spPr>
          <a:xfrm>
            <a:off x="276353" y="1058386"/>
            <a:ext cx="8856984" cy="5663089"/>
          </a:xfrm>
          <a:prstGeom prst="rect">
            <a:avLst/>
          </a:prstGeom>
        </p:spPr>
        <p:txBody>
          <a:bodyPr wrap="square">
            <a:spAutoFit/>
          </a:bodyPr>
          <a:lstStyle/>
          <a:p>
            <a:pPr marL="457200" lvl="0" indent="-457200">
              <a:buFont typeface="Wingdings" panose="05000000000000000000" pitchFamily="2" charset="2"/>
              <a:buChar char="Ø"/>
            </a:pPr>
            <a:r>
              <a:rPr lang="en-ZA" sz="2600" dirty="0"/>
              <a:t>Review the draft contract between the Municipality and the Service provider</a:t>
            </a:r>
          </a:p>
          <a:p>
            <a:pPr marL="457200" lvl="0" indent="-457200">
              <a:buFont typeface="Wingdings" panose="05000000000000000000" pitchFamily="2" charset="2"/>
              <a:buChar char="Ø"/>
            </a:pPr>
            <a:r>
              <a:rPr lang="en-ZA" sz="2600" dirty="0"/>
              <a:t>Receive and consider contract clarification matters and issue contract amendment directives where necessary.</a:t>
            </a:r>
          </a:p>
          <a:p>
            <a:pPr marL="457200" lvl="0" indent="-457200">
              <a:buFont typeface="Wingdings" panose="05000000000000000000" pitchFamily="2" charset="2"/>
              <a:buChar char="Ø"/>
            </a:pPr>
            <a:r>
              <a:rPr lang="en-ZA" sz="2600" dirty="0"/>
              <a:t>Recommend the contract to the Municipal Manager for approval</a:t>
            </a:r>
          </a:p>
          <a:p>
            <a:pPr marL="457200" lvl="0" indent="-457200">
              <a:buFont typeface="Wingdings" panose="05000000000000000000" pitchFamily="2" charset="2"/>
              <a:buChar char="Ø"/>
            </a:pPr>
            <a:r>
              <a:rPr lang="en-ZA" sz="2600" dirty="0"/>
              <a:t>Review the draft contract/project implementation plan</a:t>
            </a:r>
          </a:p>
          <a:p>
            <a:pPr marL="457200" lvl="0" indent="-457200">
              <a:buFont typeface="Wingdings" panose="05000000000000000000" pitchFamily="2" charset="2"/>
              <a:buChar char="Ø"/>
            </a:pPr>
            <a:r>
              <a:rPr lang="en-ZA" sz="2600" dirty="0"/>
              <a:t>Receive and consider contract/project implementation plan clarification matters and issue contract/project implementation plan amendment directives where necessary.</a:t>
            </a:r>
          </a:p>
          <a:p>
            <a:pPr marL="457200" lvl="0" indent="-457200">
              <a:buFont typeface="Wingdings" panose="05000000000000000000" pitchFamily="2" charset="2"/>
              <a:buChar char="Ø"/>
            </a:pPr>
            <a:r>
              <a:rPr lang="en-ZA" sz="2600" dirty="0"/>
              <a:t>Recommend the contract/project implementation plan to the Municipal Manager for approval</a:t>
            </a:r>
          </a:p>
          <a:p>
            <a:pPr marL="342900" indent="-342900">
              <a:buFont typeface="Arial" panose="020B0604020202020204" pitchFamily="34" charset="0"/>
              <a:buChar char="•"/>
            </a:pPr>
            <a:endParaRPr lang="en-US" sz="2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Tree>
    <p:extLst>
      <p:ext uri="{BB962C8B-B14F-4D97-AF65-F5344CB8AC3E}">
        <p14:creationId xmlns:p14="http://schemas.microsoft.com/office/powerpoint/2010/main" val="3367698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693" y="167454"/>
            <a:ext cx="2304256" cy="757383"/>
          </a:xfrm>
        </p:spPr>
        <p:txBody>
          <a:bodyPr>
            <a:normAutofit/>
          </a:bodyPr>
          <a:lstStyle/>
          <a:p>
            <a:pPr algn="r"/>
            <a:r>
              <a:rPr lang="en-ZA" sz="3600" b="1" dirty="0"/>
              <a:t>Functions</a:t>
            </a:r>
            <a:endParaRPr lang="en-US" sz="36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61D74632-5AF5-49E1-8345-0D25A626A076}" type="slidenum">
              <a:rPr lang="en-ZA" b="1" smtClean="0">
                <a:solidFill>
                  <a:schemeClr val="tx1"/>
                </a:solidFill>
              </a:rPr>
              <a:pPr/>
              <a:t>18</a:t>
            </a:fld>
            <a:endParaRPr lang="en-ZA" b="1" dirty="0">
              <a:solidFill>
                <a:schemeClr val="tx1"/>
              </a:solidFill>
            </a:endParaRPr>
          </a:p>
        </p:txBody>
      </p:sp>
      <p:sp>
        <p:nvSpPr>
          <p:cNvPr id="6" name="Rectangle 5"/>
          <p:cNvSpPr/>
          <p:nvPr/>
        </p:nvSpPr>
        <p:spPr>
          <a:xfrm>
            <a:off x="287016" y="1241326"/>
            <a:ext cx="8856984" cy="4893647"/>
          </a:xfrm>
          <a:prstGeom prst="rect">
            <a:avLst/>
          </a:prstGeom>
        </p:spPr>
        <p:txBody>
          <a:bodyPr wrap="square">
            <a:spAutoFit/>
          </a:bodyPr>
          <a:lstStyle/>
          <a:p>
            <a:pPr marL="342900" lvl="0" indent="-342900">
              <a:buFont typeface="Wingdings" panose="05000000000000000000" pitchFamily="2" charset="2"/>
              <a:buChar char="Ø"/>
            </a:pPr>
            <a:r>
              <a:rPr lang="en-ZA" sz="2400" b="1" dirty="0"/>
              <a:t>Oversee contract implementation on a monthly basis</a:t>
            </a:r>
            <a:r>
              <a:rPr lang="en-ZA" sz="2400" dirty="0"/>
              <a:t> by;</a:t>
            </a:r>
          </a:p>
          <a:p>
            <a:pPr marL="685800" lvl="0" indent="-342900">
              <a:buFont typeface="Wingdings" panose="05000000000000000000" pitchFamily="2" charset="2"/>
              <a:buChar char="ü"/>
            </a:pPr>
            <a:r>
              <a:rPr lang="en-ZA" sz="2400" dirty="0"/>
              <a:t>reviewing the project implementation summary report</a:t>
            </a:r>
          </a:p>
          <a:p>
            <a:pPr marL="701675" lvl="0" indent="-342900">
              <a:buFont typeface="Wingdings" panose="05000000000000000000" pitchFamily="2" charset="2"/>
              <a:buChar char="ü"/>
            </a:pPr>
            <a:r>
              <a:rPr lang="en-ZA" sz="2400" dirty="0"/>
              <a:t>determining if project implementation milestones are being       achieved</a:t>
            </a:r>
          </a:p>
          <a:p>
            <a:pPr marL="685800" lvl="0" indent="-342900">
              <a:buFont typeface="Wingdings" panose="05000000000000000000" pitchFamily="2" charset="2"/>
              <a:buChar char="ü"/>
            </a:pPr>
            <a:r>
              <a:rPr lang="en-ZA" sz="2400" dirty="0"/>
              <a:t>determining if payments are made in line with the project implementation plan</a:t>
            </a:r>
          </a:p>
          <a:p>
            <a:pPr marL="685800" lvl="0" indent="-342900">
              <a:buFont typeface="Wingdings" panose="05000000000000000000" pitchFamily="2" charset="2"/>
              <a:buChar char="ü"/>
            </a:pPr>
            <a:r>
              <a:rPr lang="en-ZA" sz="2400" dirty="0"/>
              <a:t>conducting project implementation engagements with the stakeholders</a:t>
            </a:r>
          </a:p>
          <a:p>
            <a:pPr marL="685800" lvl="0" indent="-342900">
              <a:buFont typeface="Wingdings" panose="05000000000000000000" pitchFamily="2" charset="2"/>
              <a:buChar char="ü"/>
            </a:pPr>
            <a:r>
              <a:rPr lang="en-ZA" sz="2400" dirty="0"/>
              <a:t>developing solutions for any matters escalated to the committee</a:t>
            </a:r>
          </a:p>
          <a:p>
            <a:pPr marL="342900" lvl="0" indent="-342900">
              <a:buFont typeface="Wingdings" panose="05000000000000000000" pitchFamily="2" charset="2"/>
              <a:buChar char="Ø"/>
            </a:pPr>
            <a:r>
              <a:rPr lang="en-ZA" sz="2400" dirty="0"/>
              <a:t>consider any possible future project implementation risks</a:t>
            </a:r>
          </a:p>
          <a:p>
            <a:pPr marL="342900" lvl="0" indent="-342900">
              <a:buFont typeface="Wingdings" panose="05000000000000000000" pitchFamily="2" charset="2"/>
              <a:buChar char="Ø"/>
            </a:pPr>
            <a:r>
              <a:rPr lang="en-ZA" sz="2400" dirty="0"/>
              <a:t>develop necessary mitigating measures/controls to the identified risks</a:t>
            </a:r>
          </a:p>
          <a:p>
            <a:pPr marL="342900" indent="-342900">
              <a:buFont typeface="Wingdings" panose="05000000000000000000" pitchFamily="2" charset="2"/>
              <a:buChar char="Ø"/>
            </a:pPr>
            <a:r>
              <a:rPr lang="en-ZA" sz="2400" dirty="0"/>
              <a:t>consider any matters pertaining to the project implementation</a:t>
            </a:r>
            <a:endParaRPr lang="en-US" sz="2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Tree>
    <p:extLst>
      <p:ext uri="{BB962C8B-B14F-4D97-AF65-F5344CB8AC3E}">
        <p14:creationId xmlns:p14="http://schemas.microsoft.com/office/powerpoint/2010/main" val="1267925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67454"/>
            <a:ext cx="4212149" cy="757383"/>
          </a:xfrm>
        </p:spPr>
        <p:txBody>
          <a:bodyPr>
            <a:normAutofit fontScale="90000"/>
          </a:bodyPr>
          <a:lstStyle/>
          <a:p>
            <a:pPr algn="r"/>
            <a:r>
              <a:rPr lang="en-ZA" sz="3600" b="1" dirty="0"/>
              <a:t>Contract Management Operational Committee</a:t>
            </a:r>
            <a:endParaRPr lang="en-US" sz="36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61D74632-5AF5-49E1-8345-0D25A626A076}" type="slidenum">
              <a:rPr lang="en-ZA" b="1" smtClean="0">
                <a:solidFill>
                  <a:schemeClr val="tx1"/>
                </a:solidFill>
              </a:rPr>
              <a:pPr/>
              <a:t>19</a:t>
            </a:fld>
            <a:endParaRPr lang="en-ZA" b="1" dirty="0">
              <a:solidFill>
                <a:schemeClr val="tx1"/>
              </a:solidFill>
            </a:endParaRPr>
          </a:p>
        </p:txBody>
      </p:sp>
      <p:sp>
        <p:nvSpPr>
          <p:cNvPr id="6" name="Rectangle 5"/>
          <p:cNvSpPr/>
          <p:nvPr/>
        </p:nvSpPr>
        <p:spPr>
          <a:xfrm>
            <a:off x="287016" y="1241326"/>
            <a:ext cx="8856984" cy="5262979"/>
          </a:xfrm>
          <a:prstGeom prst="rect">
            <a:avLst/>
          </a:prstGeom>
        </p:spPr>
        <p:txBody>
          <a:bodyPr wrap="square">
            <a:spAutoFit/>
          </a:bodyPr>
          <a:lstStyle/>
          <a:p>
            <a:r>
              <a:rPr lang="en-ZA" sz="2400" dirty="0"/>
              <a:t>A </a:t>
            </a:r>
            <a:r>
              <a:rPr lang="en-ZA" sz="2400" b="1" dirty="0"/>
              <a:t>Contract Management Operational Committee</a:t>
            </a:r>
            <a:r>
              <a:rPr lang="en-ZA" sz="2400" dirty="0"/>
              <a:t> is a </a:t>
            </a:r>
            <a:r>
              <a:rPr lang="en-ZA" sz="2400" b="1" dirty="0"/>
              <a:t>hands-on</a:t>
            </a:r>
            <a:r>
              <a:rPr lang="en-ZA" sz="2400" dirty="0"/>
              <a:t> committee tasked with </a:t>
            </a:r>
            <a:r>
              <a:rPr lang="en-ZA" sz="2400" b="1" dirty="0"/>
              <a:t>monitoring and managing </a:t>
            </a:r>
            <a:r>
              <a:rPr lang="en-ZA" sz="2400" dirty="0"/>
              <a:t>the </a:t>
            </a:r>
            <a:r>
              <a:rPr lang="en-ZA" sz="2400" b="1" dirty="0"/>
              <a:t>contract/project implementation plan</a:t>
            </a:r>
            <a:r>
              <a:rPr lang="en-ZA" sz="2400" dirty="0"/>
              <a:t> on a </a:t>
            </a:r>
            <a:r>
              <a:rPr lang="en-ZA" sz="2400" b="1" dirty="0"/>
              <a:t>day-to-day</a:t>
            </a:r>
            <a:r>
              <a:rPr lang="en-ZA" sz="2400" dirty="0"/>
              <a:t> basis, as well as </a:t>
            </a:r>
            <a:r>
              <a:rPr lang="en-ZA" sz="2400" b="1" dirty="0"/>
              <a:t>discussing performance</a:t>
            </a:r>
            <a:r>
              <a:rPr lang="en-ZA" sz="2400" dirty="0"/>
              <a:t> of the contracted party in pursuit of </a:t>
            </a:r>
            <a:r>
              <a:rPr lang="en-ZA" sz="2400" b="1" dirty="0"/>
              <a:t>achieving the contractual obligations</a:t>
            </a:r>
            <a:r>
              <a:rPr lang="en-ZA" sz="2400" dirty="0"/>
              <a:t>.</a:t>
            </a:r>
          </a:p>
          <a:p>
            <a:endParaRPr lang="en-US" sz="2400" dirty="0"/>
          </a:p>
          <a:p>
            <a:r>
              <a:rPr lang="en-ZA" sz="2400" b="1" dirty="0"/>
              <a:t>Members of the Contract Management Operational Committee</a:t>
            </a:r>
            <a:endParaRPr lang="en-ZA" sz="2400" dirty="0"/>
          </a:p>
          <a:p>
            <a:pPr marL="342900" lvl="0" indent="-342900">
              <a:buFont typeface="Wingdings" panose="05000000000000000000" pitchFamily="2" charset="2"/>
              <a:buChar char="§"/>
            </a:pPr>
            <a:r>
              <a:rPr lang="en-ZA" sz="2400" dirty="0"/>
              <a:t>Contract Management Champion</a:t>
            </a:r>
          </a:p>
          <a:p>
            <a:pPr marL="342900" lvl="0" indent="-342900">
              <a:buFont typeface="Wingdings" panose="05000000000000000000" pitchFamily="2" charset="2"/>
              <a:buChar char="§"/>
            </a:pPr>
            <a:r>
              <a:rPr lang="en-ZA" sz="2400" dirty="0"/>
              <a:t>Manager representing the User Section</a:t>
            </a:r>
          </a:p>
          <a:p>
            <a:pPr marL="342900" lvl="0" indent="-342900">
              <a:buFont typeface="Wingdings" panose="05000000000000000000" pitchFamily="2" charset="2"/>
              <a:buChar char="§"/>
            </a:pPr>
            <a:r>
              <a:rPr lang="en-ZA" sz="2400" dirty="0"/>
              <a:t>Manager representing the Budget &amp; Treasury Office</a:t>
            </a:r>
          </a:p>
          <a:p>
            <a:pPr marL="342900" lvl="0" indent="-342900">
              <a:buFont typeface="Wingdings" panose="05000000000000000000" pitchFamily="2" charset="2"/>
              <a:buChar char="§"/>
            </a:pPr>
            <a:r>
              <a:rPr lang="en-ZA" sz="2400" dirty="0"/>
              <a:t>Manager representing each Unit/Section in the Municipality</a:t>
            </a:r>
          </a:p>
          <a:p>
            <a:pPr marL="342900" lvl="0" indent="-342900">
              <a:buFont typeface="Wingdings" panose="05000000000000000000" pitchFamily="2" charset="2"/>
              <a:buChar char="§"/>
            </a:pPr>
            <a:r>
              <a:rPr lang="en-ZA" sz="2400" dirty="0"/>
              <a:t>Any other officials (On an invitation basis)</a:t>
            </a:r>
          </a:p>
          <a:p>
            <a:pPr marL="342900" lvl="0" indent="-342900">
              <a:buFont typeface="Wingdings" panose="05000000000000000000" pitchFamily="2" charset="2"/>
              <a:buChar char="§"/>
            </a:pPr>
            <a:r>
              <a:rPr lang="en-ZA" sz="2400" dirty="0"/>
              <a:t>Service Provider (On an invitation basis)</a:t>
            </a:r>
          </a:p>
          <a:p>
            <a:pPr marL="342900" indent="-342900">
              <a:buFont typeface="Wingdings" panose="05000000000000000000" pitchFamily="2" charset="2"/>
              <a:buChar char="§"/>
            </a:pPr>
            <a:r>
              <a:rPr lang="en-ZA" sz="2400" dirty="0"/>
              <a:t>Any other technical experts (On an invitation basis)</a:t>
            </a:r>
            <a:endParaRPr lang="en-US" sz="2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Tree>
    <p:extLst>
      <p:ext uri="{BB962C8B-B14F-4D97-AF65-F5344CB8AC3E}">
        <p14:creationId xmlns:p14="http://schemas.microsoft.com/office/powerpoint/2010/main" val="3930396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563072" cy="994122"/>
          </a:xfrm>
        </p:spPr>
        <p:txBody>
          <a:bodyPr>
            <a:normAutofit/>
          </a:bodyPr>
          <a:lstStyle/>
          <a:p>
            <a:r>
              <a:rPr lang="en-US" sz="2800" b="1" dirty="0">
                <a:latin typeface="Arial" panose="020B0604020202020204" pitchFamily="34" charset="0"/>
                <a:cs typeface="Arial" panose="020B0604020202020204" pitchFamily="34" charset="0"/>
              </a:rPr>
              <a:t>CONTENTS</a:t>
            </a:r>
          </a:p>
        </p:txBody>
      </p:sp>
      <p:sp>
        <p:nvSpPr>
          <p:cNvPr id="5" name="Slide Number Placeholder 4"/>
          <p:cNvSpPr>
            <a:spLocks noGrp="1"/>
          </p:cNvSpPr>
          <p:nvPr>
            <p:ph type="sldNum" sz="quarter" idx="12"/>
          </p:nvPr>
        </p:nvSpPr>
        <p:spPr/>
        <p:txBody>
          <a:bodyPr/>
          <a:lstStyle/>
          <a:p>
            <a:fld id="{61D74632-5AF5-49E1-8345-0D25A626A076}" type="slidenum">
              <a:rPr lang="en-ZA" b="1" smtClean="0">
                <a:solidFill>
                  <a:schemeClr val="tx1"/>
                </a:solidFill>
              </a:rPr>
              <a:pPr/>
              <a:t>2</a:t>
            </a:fld>
            <a:endParaRPr lang="en-ZA" b="1" dirty="0">
              <a:solidFill>
                <a:schemeClr val="tx1"/>
              </a:solidFill>
            </a:endParaRPr>
          </a:p>
        </p:txBody>
      </p:sp>
      <p:sp>
        <p:nvSpPr>
          <p:cNvPr id="6" name="Rectangle 5"/>
          <p:cNvSpPr/>
          <p:nvPr/>
        </p:nvSpPr>
        <p:spPr>
          <a:xfrm>
            <a:off x="323528" y="1844824"/>
            <a:ext cx="8496944" cy="4247317"/>
          </a:xfrm>
          <a:prstGeom prst="rect">
            <a:avLst/>
          </a:prstGeom>
        </p:spPr>
        <p:txBody>
          <a:bodyPr wrap="square">
            <a:spAutoFit/>
          </a:bodyPr>
          <a:lstStyle/>
          <a:p>
            <a:pPr marL="285750" indent="-285750">
              <a:buFont typeface="Arial" pitchFamily="34" charset="0"/>
              <a:buChar char="•"/>
            </a:pPr>
            <a:r>
              <a:rPr lang="en-US" sz="2400" b="1" dirty="0">
                <a:latin typeface="Arial" pitchFamily="34" charset="0"/>
                <a:cs typeface="Arial" pitchFamily="34" charset="0"/>
              </a:rPr>
              <a:t>Legislative Background</a:t>
            </a:r>
          </a:p>
          <a:p>
            <a:pPr marL="285750" indent="-285750">
              <a:buFont typeface="Arial" pitchFamily="34" charset="0"/>
              <a:buChar char="•"/>
            </a:pPr>
            <a:endParaRPr lang="en-US" sz="2400" b="1" dirty="0">
              <a:latin typeface="Arial" pitchFamily="34" charset="0"/>
              <a:cs typeface="Arial" pitchFamily="34" charset="0"/>
            </a:endParaRPr>
          </a:p>
          <a:p>
            <a:pPr marL="285750" indent="-285750">
              <a:buFont typeface="Arial" pitchFamily="34" charset="0"/>
              <a:buChar char="•"/>
            </a:pPr>
            <a:r>
              <a:rPr lang="en-US" sz="2400" b="1" dirty="0">
                <a:latin typeface="Arial" panose="020B0604020202020204" pitchFamily="34" charset="0"/>
                <a:ea typeface="Calibri" panose="020F0502020204030204" pitchFamily="34" charset="0"/>
                <a:cs typeface="Times New Roman" panose="02020603050405020304" pitchFamily="18" charset="0"/>
              </a:rPr>
              <a:t>Status Quo</a:t>
            </a:r>
          </a:p>
          <a:p>
            <a:pPr marL="285750" indent="-285750">
              <a:buFont typeface="Arial" pitchFamily="34" charset="0"/>
              <a:buChar char="•"/>
            </a:pPr>
            <a:endParaRPr lang="en-US" sz="2400" b="1"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itchFamily="34" charset="0"/>
              <a:buChar char="•"/>
            </a:pPr>
            <a:r>
              <a:rPr lang="en-US" sz="2400" b="1" dirty="0">
                <a:latin typeface="Arial" panose="020B0604020202020204" pitchFamily="34" charset="0"/>
                <a:ea typeface="Calibri" panose="020F0502020204030204" pitchFamily="34" charset="0"/>
                <a:cs typeface="Times New Roman" panose="02020603050405020304" pitchFamily="18" charset="0"/>
              </a:rPr>
              <a:t>Phase I - Scoping</a:t>
            </a:r>
          </a:p>
          <a:p>
            <a:pPr marL="285750" indent="-285750">
              <a:buFont typeface="Arial" pitchFamily="34" charset="0"/>
              <a:buChar char="•"/>
            </a:pPr>
            <a:endParaRPr lang="en-US" sz="2400" b="1"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itchFamily="34" charset="0"/>
              <a:buChar char="•"/>
            </a:pPr>
            <a:r>
              <a:rPr lang="en-US" sz="2400" b="1" dirty="0">
                <a:latin typeface="Arial" panose="020B0604020202020204" pitchFamily="34" charset="0"/>
                <a:ea typeface="Calibri" panose="020F0502020204030204" pitchFamily="34" charset="0"/>
                <a:cs typeface="Times New Roman" panose="02020603050405020304" pitchFamily="18" charset="0"/>
              </a:rPr>
              <a:t>Phase II – Document Management</a:t>
            </a:r>
          </a:p>
          <a:p>
            <a:pPr marL="285750" indent="-285750">
              <a:buFont typeface="Arial" pitchFamily="34" charset="0"/>
              <a:buChar char="•"/>
            </a:pPr>
            <a:endParaRPr lang="en-US" sz="2400" b="1"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itchFamily="34" charset="0"/>
              <a:buChar char="•"/>
            </a:pPr>
            <a:r>
              <a:rPr lang="en-US" sz="2400" b="1" dirty="0">
                <a:latin typeface="Arial" panose="020B0604020202020204" pitchFamily="34" charset="0"/>
                <a:ea typeface="Calibri" panose="020F0502020204030204" pitchFamily="34" charset="0"/>
                <a:cs typeface="Times New Roman" panose="02020603050405020304" pitchFamily="18" charset="0"/>
              </a:rPr>
              <a:t>Phase III – Contract Management Implementation</a:t>
            </a:r>
          </a:p>
          <a:p>
            <a:pPr marL="285750" indent="-285750">
              <a:buFont typeface="Arial" pitchFamily="34" charset="0"/>
              <a:buChar char="•"/>
            </a:pPr>
            <a:endParaRPr lang="en-US" b="1" dirty="0">
              <a:latin typeface="Arial" panose="020B060402020202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Tree>
    <p:extLst>
      <p:ext uri="{BB962C8B-B14F-4D97-AF65-F5344CB8AC3E}">
        <p14:creationId xmlns:p14="http://schemas.microsoft.com/office/powerpoint/2010/main" val="1028867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1" y="167454"/>
            <a:ext cx="2123917" cy="757383"/>
          </a:xfrm>
        </p:spPr>
        <p:txBody>
          <a:bodyPr>
            <a:normAutofit/>
          </a:bodyPr>
          <a:lstStyle/>
          <a:p>
            <a:pPr algn="r"/>
            <a:r>
              <a:rPr lang="en-ZA" sz="3600" b="1" dirty="0"/>
              <a:t>Functions</a:t>
            </a:r>
            <a:endParaRPr lang="en-US" sz="36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61D74632-5AF5-49E1-8345-0D25A626A076}" type="slidenum">
              <a:rPr lang="en-ZA" b="1" smtClean="0">
                <a:solidFill>
                  <a:schemeClr val="tx1"/>
                </a:solidFill>
              </a:rPr>
              <a:pPr/>
              <a:t>20</a:t>
            </a:fld>
            <a:endParaRPr lang="en-ZA" b="1" dirty="0">
              <a:solidFill>
                <a:schemeClr val="tx1"/>
              </a:solidFill>
            </a:endParaRPr>
          </a:p>
        </p:txBody>
      </p:sp>
      <p:sp>
        <p:nvSpPr>
          <p:cNvPr id="6" name="Rectangle 5"/>
          <p:cNvSpPr/>
          <p:nvPr/>
        </p:nvSpPr>
        <p:spPr>
          <a:xfrm>
            <a:off x="179512" y="1241326"/>
            <a:ext cx="8784976" cy="4893647"/>
          </a:xfrm>
          <a:prstGeom prst="rect">
            <a:avLst/>
          </a:prstGeom>
        </p:spPr>
        <p:txBody>
          <a:bodyPr wrap="square">
            <a:spAutoFit/>
          </a:bodyPr>
          <a:lstStyle/>
          <a:p>
            <a:pPr marL="342900" lvl="0" indent="-342900">
              <a:buFont typeface="Wingdings" panose="05000000000000000000" pitchFamily="2" charset="2"/>
              <a:buChar char="§"/>
            </a:pPr>
            <a:r>
              <a:rPr lang="en-ZA" sz="2400" dirty="0"/>
              <a:t>Prepare for, and conduct project hand-over to the contracted party</a:t>
            </a:r>
          </a:p>
          <a:p>
            <a:pPr marL="342900" lvl="0" indent="-342900">
              <a:buFont typeface="Wingdings" panose="05000000000000000000" pitchFamily="2" charset="2"/>
              <a:buChar char="§"/>
            </a:pPr>
            <a:r>
              <a:rPr lang="en-ZA" sz="2400" dirty="0"/>
              <a:t>Brief the contracted party on the contents of the contract</a:t>
            </a:r>
          </a:p>
          <a:p>
            <a:pPr marL="342900" lvl="0" indent="-342900">
              <a:buFont typeface="Wingdings" panose="05000000000000000000" pitchFamily="2" charset="2"/>
              <a:buChar char="§"/>
            </a:pPr>
            <a:r>
              <a:rPr lang="en-ZA" sz="2400" dirty="0"/>
              <a:t>Explain to the contracted party, the contents, requirements and timelines of the contract/project implementation plan</a:t>
            </a:r>
          </a:p>
          <a:p>
            <a:pPr marL="342900" lvl="0" indent="-342900">
              <a:buFont typeface="Wingdings" panose="05000000000000000000" pitchFamily="2" charset="2"/>
              <a:buChar char="§"/>
            </a:pPr>
            <a:r>
              <a:rPr lang="en-ZA" sz="2400" dirty="0"/>
              <a:t>Monitor contract/project implementation and ensure that the contract/project implementation plan is on schedule</a:t>
            </a:r>
          </a:p>
          <a:p>
            <a:pPr marL="342900" lvl="0" indent="-342900">
              <a:buFont typeface="Wingdings" panose="05000000000000000000" pitchFamily="2" charset="2"/>
              <a:buChar char="§"/>
            </a:pPr>
            <a:r>
              <a:rPr lang="en-ZA" sz="2400" dirty="0"/>
              <a:t>Identify any areas on poor performance as well as the related root causes</a:t>
            </a:r>
          </a:p>
          <a:p>
            <a:pPr marL="342900" lvl="0" indent="-342900">
              <a:buFont typeface="Wingdings" panose="05000000000000000000" pitchFamily="2" charset="2"/>
              <a:buChar char="§"/>
            </a:pPr>
            <a:r>
              <a:rPr lang="en-ZA" sz="2400" dirty="0"/>
              <a:t>Engage the contracted party and develop remedial actions to address the identified poor performance</a:t>
            </a:r>
          </a:p>
          <a:p>
            <a:pPr marL="342900" lvl="0" indent="-342900">
              <a:buFont typeface="Wingdings" panose="05000000000000000000" pitchFamily="2" charset="2"/>
              <a:buChar char="§"/>
            </a:pPr>
            <a:r>
              <a:rPr lang="en-ZA" sz="2400" dirty="0"/>
              <a:t>Monitor implementation of the developed remedial actions</a:t>
            </a:r>
          </a:p>
          <a:p>
            <a:pPr marL="342900" indent="-342900">
              <a:buFont typeface="Wingdings" panose="05000000000000000000" pitchFamily="2" charset="2"/>
              <a:buChar char="§"/>
            </a:pPr>
            <a:r>
              <a:rPr lang="en-ZA" sz="2400" dirty="0"/>
              <a:t>Ensure that the account of the contracted party is promptly settled</a:t>
            </a:r>
            <a:endParaRPr lang="en-US" sz="2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Tree>
    <p:extLst>
      <p:ext uri="{BB962C8B-B14F-4D97-AF65-F5344CB8AC3E}">
        <p14:creationId xmlns:p14="http://schemas.microsoft.com/office/powerpoint/2010/main" val="388652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5400" b="1"/>
          </a:p>
          <a:p>
            <a:pPr marL="0" indent="0" algn="ctr">
              <a:buNone/>
            </a:pPr>
            <a:r>
              <a:rPr lang="en-US" sz="5400" b="1"/>
              <a:t>THANK </a:t>
            </a:r>
            <a:r>
              <a:rPr lang="en-US" sz="5400" b="1" dirty="0"/>
              <a:t>YOU!</a:t>
            </a:r>
          </a:p>
          <a:p>
            <a:pPr marL="0" indent="0">
              <a:buNone/>
            </a:pPr>
            <a:endParaRPr lang="en-US" dirty="0"/>
          </a:p>
        </p:txBody>
      </p:sp>
      <p:pic>
        <p:nvPicPr>
          <p:cNvPr id="6" name="Picture 5" descr="C:\Users\Sello Motseleng\Documents\DOCS\DEPARTMENT OF FINANCE 2012\2014\SEPTEMBER\Finance Logo.jpg"/>
          <p:cNvPicPr/>
          <p:nvPr/>
        </p:nvPicPr>
        <p:blipFill>
          <a:blip r:embed="rId3"/>
          <a:srcRect/>
          <a:stretch>
            <a:fillRect/>
          </a:stretch>
        </p:blipFill>
        <p:spPr bwMode="auto">
          <a:xfrm>
            <a:off x="107504" y="44624"/>
            <a:ext cx="2880319" cy="105212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1D74632-5AF5-49E1-8345-0D25A626A076}" type="slidenum">
              <a:rPr lang="en-ZA" b="1" smtClean="0">
                <a:solidFill>
                  <a:schemeClr val="tx1"/>
                </a:solidFill>
              </a:rPr>
              <a:pPr/>
              <a:t>21</a:t>
            </a:fld>
            <a:endParaRPr lang="en-ZA" b="1" dirty="0">
              <a:solidFill>
                <a:schemeClr val="tx1"/>
              </a:solidFill>
            </a:endParaRPr>
          </a:p>
        </p:txBody>
      </p:sp>
    </p:spTree>
    <p:extLst>
      <p:ext uri="{BB962C8B-B14F-4D97-AF65-F5344CB8AC3E}">
        <p14:creationId xmlns:p14="http://schemas.microsoft.com/office/powerpoint/2010/main" val="369182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48" y="223345"/>
            <a:ext cx="4618856" cy="562074"/>
          </a:xfrm>
        </p:spPr>
        <p:txBody>
          <a:bodyPr>
            <a:normAutofit/>
          </a:bodyPr>
          <a:lstStyle/>
          <a:p>
            <a:pPr algn="r"/>
            <a:r>
              <a:rPr lang="en-US" sz="2800" b="1" dirty="0">
                <a:latin typeface="Arial" pitchFamily="34" charset="0"/>
                <a:cs typeface="Arial" pitchFamily="34" charset="0"/>
              </a:rPr>
              <a:t>Legislative Background</a:t>
            </a:r>
          </a:p>
        </p:txBody>
      </p:sp>
      <p:sp>
        <p:nvSpPr>
          <p:cNvPr id="5" name="Slide Number Placeholder 4"/>
          <p:cNvSpPr>
            <a:spLocks noGrp="1"/>
          </p:cNvSpPr>
          <p:nvPr>
            <p:ph type="sldNum" sz="quarter" idx="12"/>
          </p:nvPr>
        </p:nvSpPr>
        <p:spPr/>
        <p:txBody>
          <a:bodyPr/>
          <a:lstStyle/>
          <a:p>
            <a:fld id="{61D74632-5AF5-49E1-8345-0D25A626A076}" type="slidenum">
              <a:rPr lang="en-ZA" b="1" smtClean="0">
                <a:solidFill>
                  <a:schemeClr val="tx1"/>
                </a:solidFill>
              </a:rPr>
              <a:pPr/>
              <a:t>3</a:t>
            </a:fld>
            <a:endParaRPr lang="en-ZA" b="1" dirty="0">
              <a:solidFill>
                <a:schemeClr val="tx1"/>
              </a:solidFill>
            </a:endParaRPr>
          </a:p>
        </p:txBody>
      </p:sp>
      <p:sp>
        <p:nvSpPr>
          <p:cNvPr id="6" name="Rectangle 5"/>
          <p:cNvSpPr/>
          <p:nvPr/>
        </p:nvSpPr>
        <p:spPr>
          <a:xfrm>
            <a:off x="179512" y="980728"/>
            <a:ext cx="8856984" cy="5078313"/>
          </a:xfrm>
          <a:prstGeom prst="rect">
            <a:avLst/>
          </a:prstGeom>
        </p:spPr>
        <p:txBody>
          <a:bodyPr wrap="square">
            <a:spAutoFit/>
          </a:bodyPr>
          <a:lstStyle/>
          <a:p>
            <a:r>
              <a:rPr lang="en-US" b="1" dirty="0">
                <a:latin typeface="Arial" pitchFamily="34" charset="0"/>
                <a:cs typeface="Arial" pitchFamily="34" charset="0"/>
              </a:rPr>
              <a:t>Section 116(1) of the MFMA states that a contract or agreement procured through the supply chain management system of a municipality or municipal entity must—</a:t>
            </a:r>
          </a:p>
          <a:p>
            <a:endParaRPr lang="en-US" b="1" dirty="0">
              <a:latin typeface="Arial" pitchFamily="34" charset="0"/>
              <a:cs typeface="Arial" pitchFamily="34" charset="0"/>
            </a:endParaRPr>
          </a:p>
          <a:p>
            <a:pPr marL="342900" indent="-342900">
              <a:buAutoNum type="alphaLcParenBoth"/>
            </a:pPr>
            <a:r>
              <a:rPr lang="en-US" b="1" dirty="0">
                <a:latin typeface="Arial" pitchFamily="34" charset="0"/>
                <a:cs typeface="Arial" pitchFamily="34" charset="0"/>
              </a:rPr>
              <a:t>be in writing;</a:t>
            </a:r>
          </a:p>
          <a:p>
            <a:pPr marL="342900" indent="-342900">
              <a:buAutoNum type="alphaLcParenBoth"/>
            </a:pPr>
            <a:r>
              <a:rPr lang="en-US" b="1" dirty="0">
                <a:latin typeface="Arial" pitchFamily="34" charset="0"/>
                <a:cs typeface="Arial" pitchFamily="34" charset="0"/>
              </a:rPr>
              <a:t>stipulate the terms and conditions of the contract or agreement, which must include provisions providing for— </a:t>
            </a:r>
          </a:p>
          <a:p>
            <a:endParaRPr lang="en-US" b="1" dirty="0">
              <a:latin typeface="Arial" pitchFamily="34" charset="0"/>
              <a:cs typeface="Arial" pitchFamily="34" charset="0"/>
            </a:endParaRPr>
          </a:p>
          <a:p>
            <a:r>
              <a:rPr lang="en-US" b="1" dirty="0">
                <a:latin typeface="Arial" pitchFamily="34" charset="0"/>
                <a:cs typeface="Arial" pitchFamily="34" charset="0"/>
              </a:rPr>
              <a:t>(</a:t>
            </a:r>
            <a:r>
              <a:rPr lang="en-US" b="1" dirty="0" err="1">
                <a:latin typeface="Arial" pitchFamily="34" charset="0"/>
                <a:cs typeface="Arial" pitchFamily="34" charset="0"/>
              </a:rPr>
              <a:t>i</a:t>
            </a:r>
            <a:r>
              <a:rPr lang="en-US" b="1" dirty="0">
                <a:latin typeface="Arial" pitchFamily="34" charset="0"/>
                <a:cs typeface="Arial" pitchFamily="34" charset="0"/>
              </a:rPr>
              <a:t>) the termination of the contract or agreement in the case of non- or   underperformance; </a:t>
            </a:r>
          </a:p>
          <a:p>
            <a:endParaRPr lang="en-US" b="1" dirty="0">
              <a:latin typeface="Arial" pitchFamily="34" charset="0"/>
              <a:cs typeface="Arial" pitchFamily="34" charset="0"/>
            </a:endParaRPr>
          </a:p>
          <a:p>
            <a:r>
              <a:rPr lang="en-US" b="1" dirty="0">
                <a:latin typeface="Arial" pitchFamily="34" charset="0"/>
                <a:cs typeface="Arial" pitchFamily="34" charset="0"/>
              </a:rPr>
              <a:t>(ii) dispute resolution mechanisms to settle disputes between the parties; </a:t>
            </a:r>
          </a:p>
          <a:p>
            <a:endParaRPr lang="en-US" b="1" dirty="0">
              <a:latin typeface="Arial" pitchFamily="34" charset="0"/>
              <a:cs typeface="Arial" pitchFamily="34" charset="0"/>
            </a:endParaRPr>
          </a:p>
          <a:p>
            <a:r>
              <a:rPr lang="en-US" b="1" dirty="0">
                <a:latin typeface="Arial" pitchFamily="34" charset="0"/>
                <a:cs typeface="Arial" pitchFamily="34" charset="0"/>
              </a:rPr>
              <a:t>(iii) a periodic review of the contract or agreement once every three years in the case of a contract or agreement for longer than three years; and </a:t>
            </a:r>
          </a:p>
          <a:p>
            <a:endParaRPr lang="en-US" b="1" dirty="0">
              <a:latin typeface="Arial" pitchFamily="34" charset="0"/>
              <a:cs typeface="Arial" pitchFamily="34" charset="0"/>
            </a:endParaRPr>
          </a:p>
          <a:p>
            <a:r>
              <a:rPr lang="en-US" b="1" dirty="0">
                <a:latin typeface="Arial" pitchFamily="34" charset="0"/>
                <a:cs typeface="Arial" pitchFamily="34" charset="0"/>
              </a:rPr>
              <a:t>(iv) any other matters that may be prescribed.</a:t>
            </a: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Tree>
    <p:extLst>
      <p:ext uri="{BB962C8B-B14F-4D97-AF65-F5344CB8AC3E}">
        <p14:creationId xmlns:p14="http://schemas.microsoft.com/office/powerpoint/2010/main" val="80492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48" y="223345"/>
            <a:ext cx="4618856" cy="562074"/>
          </a:xfrm>
        </p:spPr>
        <p:txBody>
          <a:bodyPr>
            <a:normAutofit/>
          </a:bodyPr>
          <a:lstStyle/>
          <a:p>
            <a:pPr algn="r"/>
            <a:r>
              <a:rPr lang="en-US" sz="2800" b="1" dirty="0">
                <a:latin typeface="Arial" pitchFamily="34" charset="0"/>
                <a:cs typeface="Arial" pitchFamily="34" charset="0"/>
              </a:rPr>
              <a:t>Legislative Background</a:t>
            </a:r>
          </a:p>
        </p:txBody>
      </p:sp>
      <p:sp>
        <p:nvSpPr>
          <p:cNvPr id="5" name="Slide Number Placeholder 4"/>
          <p:cNvSpPr>
            <a:spLocks noGrp="1"/>
          </p:cNvSpPr>
          <p:nvPr>
            <p:ph type="sldNum" sz="quarter" idx="12"/>
          </p:nvPr>
        </p:nvSpPr>
        <p:spPr/>
        <p:txBody>
          <a:bodyPr/>
          <a:lstStyle/>
          <a:p>
            <a:fld id="{61D74632-5AF5-49E1-8345-0D25A626A076}" type="slidenum">
              <a:rPr lang="en-ZA" b="1" smtClean="0">
                <a:solidFill>
                  <a:schemeClr val="tx1"/>
                </a:solidFill>
              </a:rPr>
              <a:pPr/>
              <a:t>4</a:t>
            </a:fld>
            <a:endParaRPr lang="en-ZA" b="1" dirty="0">
              <a:solidFill>
                <a:schemeClr val="tx1"/>
              </a:solidFill>
            </a:endParaRPr>
          </a:p>
        </p:txBody>
      </p:sp>
      <p:sp>
        <p:nvSpPr>
          <p:cNvPr id="6" name="Rectangle 5"/>
          <p:cNvSpPr/>
          <p:nvPr/>
        </p:nvSpPr>
        <p:spPr>
          <a:xfrm>
            <a:off x="179512" y="980728"/>
            <a:ext cx="8856984" cy="5139869"/>
          </a:xfrm>
          <a:prstGeom prst="rect">
            <a:avLst/>
          </a:prstGeom>
        </p:spPr>
        <p:txBody>
          <a:bodyPr wrap="square">
            <a:spAutoFit/>
          </a:bodyPr>
          <a:lstStyle/>
          <a:p>
            <a:pPr eaLnBrk="0" fontAlgn="base" hangingPunct="0">
              <a:spcAft>
                <a:spcPct val="0"/>
              </a:spcAft>
              <a:defRPr/>
            </a:pPr>
            <a:r>
              <a:rPr lang="en-ZA" sz="1900" b="1" kern="0" dirty="0">
                <a:solidFill>
                  <a:srgbClr val="000000"/>
                </a:solidFill>
                <a:latin typeface="Arial"/>
              </a:rPr>
              <a:t>Definition</a:t>
            </a:r>
          </a:p>
          <a:p>
            <a:pPr eaLnBrk="0" fontAlgn="base" hangingPunct="0">
              <a:spcAft>
                <a:spcPct val="0"/>
              </a:spcAft>
              <a:defRPr/>
            </a:pPr>
            <a:endParaRPr lang="en-ZA" sz="1900" b="1" kern="0" dirty="0">
              <a:solidFill>
                <a:srgbClr val="000000"/>
              </a:solidFill>
              <a:latin typeface="Arial"/>
            </a:endParaRPr>
          </a:p>
          <a:p>
            <a:pPr marL="285750" lvl="0" indent="-285750" eaLnBrk="0" fontAlgn="base" hangingPunct="0">
              <a:spcAft>
                <a:spcPct val="0"/>
              </a:spcAft>
              <a:buFont typeface="Wingdings" panose="05000000000000000000" pitchFamily="2" charset="2"/>
              <a:buChar char="Ø"/>
              <a:defRPr/>
            </a:pPr>
            <a:r>
              <a:rPr lang="en-ZA" kern="0" dirty="0">
                <a:solidFill>
                  <a:srgbClr val="000000"/>
                </a:solidFill>
                <a:latin typeface="Arial"/>
              </a:rPr>
              <a:t>An </a:t>
            </a:r>
            <a:r>
              <a:rPr lang="en-ZA" b="1" kern="0" dirty="0">
                <a:solidFill>
                  <a:srgbClr val="000000"/>
                </a:solidFill>
                <a:latin typeface="Arial"/>
              </a:rPr>
              <a:t>Agreement</a:t>
            </a:r>
            <a:r>
              <a:rPr lang="en-ZA" kern="0" dirty="0">
                <a:solidFill>
                  <a:srgbClr val="000000"/>
                </a:solidFill>
                <a:latin typeface="Arial"/>
              </a:rPr>
              <a:t> (meeting of the minds) between parties which is </a:t>
            </a:r>
            <a:r>
              <a:rPr lang="en-ZA" b="1" kern="0" dirty="0">
                <a:solidFill>
                  <a:srgbClr val="000000"/>
                </a:solidFill>
                <a:latin typeface="Arial"/>
              </a:rPr>
              <a:t>legally binding</a:t>
            </a:r>
          </a:p>
          <a:p>
            <a:pPr lvl="0" eaLnBrk="0" fontAlgn="base" hangingPunct="0">
              <a:spcAft>
                <a:spcPct val="0"/>
              </a:spcAft>
              <a:defRPr/>
            </a:pPr>
            <a:endParaRPr lang="en-ZA" kern="0" dirty="0">
              <a:solidFill>
                <a:srgbClr val="000000"/>
              </a:solidFill>
              <a:latin typeface="Arial"/>
            </a:endParaRPr>
          </a:p>
          <a:p>
            <a:pPr marL="285750" lvl="0" indent="-285750" eaLnBrk="0" fontAlgn="base" hangingPunct="0">
              <a:spcAft>
                <a:spcPct val="0"/>
              </a:spcAft>
              <a:buFont typeface="Wingdings" panose="05000000000000000000" pitchFamily="2" charset="2"/>
              <a:buChar char="Ø"/>
              <a:defRPr/>
            </a:pPr>
            <a:r>
              <a:rPr lang="en-ZA" kern="0" dirty="0">
                <a:solidFill>
                  <a:srgbClr val="000000"/>
                </a:solidFill>
                <a:latin typeface="Arial"/>
              </a:rPr>
              <a:t>Formation of a contract  requires an </a:t>
            </a:r>
            <a:r>
              <a:rPr lang="en-ZA" b="1" u="sng" kern="0" dirty="0">
                <a:solidFill>
                  <a:srgbClr val="000000"/>
                </a:solidFill>
                <a:latin typeface="Arial"/>
              </a:rPr>
              <a:t>offer &amp; acceptance;</a:t>
            </a:r>
            <a:r>
              <a:rPr lang="en-ZA" kern="0" dirty="0">
                <a:solidFill>
                  <a:srgbClr val="000000"/>
                </a:solidFill>
                <a:latin typeface="Arial"/>
              </a:rPr>
              <a:t> and</a:t>
            </a:r>
          </a:p>
          <a:p>
            <a:pPr marL="285750" lvl="0" indent="-285750" eaLnBrk="0" fontAlgn="base" hangingPunct="0">
              <a:spcAft>
                <a:spcPct val="0"/>
              </a:spcAft>
              <a:buFont typeface="Wingdings" panose="05000000000000000000" pitchFamily="2" charset="2"/>
              <a:buChar char="Ø"/>
              <a:defRPr/>
            </a:pPr>
            <a:endParaRPr lang="en-ZA" kern="0" dirty="0">
              <a:solidFill>
                <a:srgbClr val="000000"/>
              </a:solidFill>
              <a:latin typeface="Arial"/>
            </a:endParaRPr>
          </a:p>
          <a:p>
            <a:pPr marL="285750" lvl="0" indent="-285750" eaLnBrk="0" fontAlgn="base" hangingPunct="0">
              <a:spcAft>
                <a:spcPct val="0"/>
              </a:spcAft>
              <a:buFont typeface="Wingdings" panose="05000000000000000000" pitchFamily="2" charset="2"/>
              <a:buChar char="Ø"/>
              <a:defRPr/>
            </a:pPr>
            <a:r>
              <a:rPr lang="en-ZA" kern="0" dirty="0">
                <a:solidFill>
                  <a:srgbClr val="000000"/>
                </a:solidFill>
                <a:latin typeface="Arial"/>
              </a:rPr>
              <a:t>Mutual intention to be bound.</a:t>
            </a:r>
          </a:p>
          <a:p>
            <a:pPr lvl="0" eaLnBrk="0" fontAlgn="base" hangingPunct="0">
              <a:spcAft>
                <a:spcPct val="0"/>
              </a:spcAft>
              <a:buFont typeface="Wingdings" panose="05000000000000000000" pitchFamily="2" charset="2"/>
              <a:buChar char="§"/>
              <a:defRPr/>
            </a:pPr>
            <a:endParaRPr lang="en-US" kern="0" dirty="0">
              <a:solidFill>
                <a:srgbClr val="000000"/>
              </a:solidFill>
              <a:latin typeface="Arial"/>
              <a:ea typeface="Calibri" panose="020F0502020204030204" pitchFamily="34" charset="0"/>
              <a:cs typeface="Times New Roman" panose="02020603050405020304" pitchFamily="18" charset="0"/>
            </a:endParaRPr>
          </a:p>
          <a:p>
            <a:pPr lvl="0" eaLnBrk="0" fontAlgn="base" hangingPunct="0">
              <a:spcAft>
                <a:spcPct val="0"/>
              </a:spcAft>
              <a:buFont typeface="Wingdings" panose="05000000000000000000" pitchFamily="2" charset="2"/>
              <a:buChar char="§"/>
              <a:defRPr/>
            </a:pPr>
            <a:endParaRPr lang="en-US" kern="0" dirty="0">
              <a:solidFill>
                <a:srgbClr val="000000"/>
              </a:solidFill>
              <a:latin typeface="Arial"/>
              <a:ea typeface="Calibri" panose="020F0502020204030204" pitchFamily="34" charset="0"/>
              <a:cs typeface="Times New Roman" panose="02020603050405020304" pitchFamily="18" charset="0"/>
            </a:endParaRPr>
          </a:p>
          <a:p>
            <a:pPr lvl="0" eaLnBrk="0" fontAlgn="base" hangingPunct="0">
              <a:spcBef>
                <a:spcPct val="0"/>
              </a:spcBef>
              <a:spcAft>
                <a:spcPct val="0"/>
              </a:spcAft>
              <a:defRPr/>
            </a:pPr>
            <a:r>
              <a:rPr lang="en-ZA" sz="2000" b="1" dirty="0">
                <a:solidFill>
                  <a:srgbClr val="000000"/>
                </a:solidFill>
                <a:latin typeface="Arial" panose="020B0604020202020204" pitchFamily="34" charset="0"/>
                <a:ea typeface="ＭＳ Ｐゴシック" panose="020B0600070205080204" pitchFamily="34" charset="-128"/>
              </a:rPr>
              <a:t>Types of Contracts</a:t>
            </a:r>
          </a:p>
          <a:p>
            <a:pPr eaLnBrk="0" fontAlgn="base" hangingPunct="0">
              <a:spcAft>
                <a:spcPct val="0"/>
              </a:spcAft>
              <a:defRPr/>
            </a:pPr>
            <a:endParaRPr lang="en-ZA" kern="0" dirty="0">
              <a:solidFill>
                <a:srgbClr val="000000"/>
              </a:solidFill>
              <a:latin typeface="Arial"/>
            </a:endParaRPr>
          </a:p>
          <a:p>
            <a:pPr marL="285750" indent="-285750" eaLnBrk="0" fontAlgn="base" hangingPunct="0">
              <a:spcAft>
                <a:spcPct val="0"/>
              </a:spcAft>
              <a:buFont typeface="Wingdings" panose="05000000000000000000" pitchFamily="2" charset="2"/>
              <a:buChar char="Ø"/>
              <a:defRPr/>
            </a:pPr>
            <a:r>
              <a:rPr lang="en-ZA" kern="0" dirty="0">
                <a:solidFill>
                  <a:srgbClr val="000000"/>
                </a:solidFill>
                <a:latin typeface="Arial"/>
              </a:rPr>
              <a:t>MOU/A (Memorandum of Understanding or Memorandum of Agreement)</a:t>
            </a:r>
          </a:p>
          <a:p>
            <a:pPr marL="285750" indent="-285750" eaLnBrk="0" fontAlgn="base" hangingPunct="0">
              <a:spcAft>
                <a:spcPct val="0"/>
              </a:spcAft>
              <a:buFont typeface="Wingdings" panose="05000000000000000000" pitchFamily="2" charset="2"/>
              <a:buChar char="Ø"/>
              <a:defRPr/>
            </a:pPr>
            <a:endParaRPr lang="en-ZA" kern="0" dirty="0">
              <a:solidFill>
                <a:srgbClr val="000000"/>
              </a:solidFill>
              <a:latin typeface="Arial"/>
            </a:endParaRPr>
          </a:p>
          <a:p>
            <a:pPr marL="285750" indent="-285750" eaLnBrk="0" fontAlgn="base" hangingPunct="0">
              <a:spcAft>
                <a:spcPct val="0"/>
              </a:spcAft>
              <a:buFont typeface="Wingdings" panose="05000000000000000000" pitchFamily="2" charset="2"/>
              <a:buChar char="Ø"/>
              <a:defRPr/>
            </a:pPr>
            <a:r>
              <a:rPr lang="en-ZA" kern="0" dirty="0">
                <a:solidFill>
                  <a:srgbClr val="000000"/>
                </a:solidFill>
                <a:latin typeface="Arial"/>
              </a:rPr>
              <a:t>SLA (Service Level Agreement)</a:t>
            </a:r>
          </a:p>
          <a:p>
            <a:pPr eaLnBrk="0" fontAlgn="base" hangingPunct="0">
              <a:spcAft>
                <a:spcPct val="0"/>
              </a:spcAft>
              <a:defRPr/>
            </a:pPr>
            <a:endParaRPr lang="en-ZA" kern="0" dirty="0">
              <a:solidFill>
                <a:srgbClr val="000000"/>
              </a:solidFill>
              <a:latin typeface="Arial"/>
            </a:endParaRPr>
          </a:p>
          <a:p>
            <a:pPr marL="285750" indent="-285750" eaLnBrk="0" fontAlgn="base" hangingPunct="0">
              <a:spcAft>
                <a:spcPct val="0"/>
              </a:spcAft>
              <a:buFont typeface="Wingdings" panose="05000000000000000000" pitchFamily="2" charset="2"/>
              <a:buChar char="Ø"/>
              <a:defRPr/>
            </a:pPr>
            <a:r>
              <a:rPr lang="en-ZA" kern="0" dirty="0">
                <a:solidFill>
                  <a:srgbClr val="000000"/>
                </a:solidFill>
                <a:latin typeface="Arial"/>
              </a:rPr>
              <a:t>Addendums</a:t>
            </a:r>
          </a:p>
          <a:p>
            <a:pPr lvl="0" eaLnBrk="0" fontAlgn="base" hangingPunct="0">
              <a:spcAft>
                <a:spcPct val="0"/>
              </a:spcAft>
              <a:buFont typeface="Wingdings" panose="05000000000000000000" pitchFamily="2" charset="2"/>
              <a:buChar char="§"/>
              <a:defRPr/>
            </a:pP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Tree>
    <p:extLst>
      <p:ext uri="{BB962C8B-B14F-4D97-AF65-F5344CB8AC3E}">
        <p14:creationId xmlns:p14="http://schemas.microsoft.com/office/powerpoint/2010/main" val="99376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8" y="223345"/>
            <a:ext cx="1944216" cy="562074"/>
          </a:xfrm>
        </p:spPr>
        <p:txBody>
          <a:bodyPr>
            <a:normAutofit/>
          </a:bodyPr>
          <a:lstStyle/>
          <a:p>
            <a:pPr algn="r"/>
            <a:r>
              <a:rPr lang="en-US" sz="2800" b="1" dirty="0">
                <a:latin typeface="Arial" pitchFamily="34" charset="0"/>
                <a:cs typeface="Arial" pitchFamily="34" charset="0"/>
              </a:rPr>
              <a:t>Contents</a:t>
            </a:r>
          </a:p>
        </p:txBody>
      </p:sp>
      <p:sp>
        <p:nvSpPr>
          <p:cNvPr id="5" name="Slide Number Placeholder 4"/>
          <p:cNvSpPr>
            <a:spLocks noGrp="1"/>
          </p:cNvSpPr>
          <p:nvPr>
            <p:ph type="sldNum" sz="quarter" idx="12"/>
          </p:nvPr>
        </p:nvSpPr>
        <p:spPr/>
        <p:txBody>
          <a:bodyPr/>
          <a:lstStyle/>
          <a:p>
            <a:fld id="{61D74632-5AF5-49E1-8345-0D25A626A076}" type="slidenum">
              <a:rPr lang="en-ZA" b="1" smtClean="0">
                <a:solidFill>
                  <a:schemeClr val="tx1"/>
                </a:solidFill>
              </a:rPr>
              <a:pPr/>
              <a:t>5</a:t>
            </a:fld>
            <a:endParaRPr lang="en-ZA" b="1" dirty="0">
              <a:solidFill>
                <a:schemeClr val="tx1"/>
              </a:solidFill>
            </a:endParaRPr>
          </a:p>
        </p:txBody>
      </p:sp>
      <p:sp>
        <p:nvSpPr>
          <p:cNvPr id="6" name="Rectangle 5"/>
          <p:cNvSpPr/>
          <p:nvPr/>
        </p:nvSpPr>
        <p:spPr>
          <a:xfrm>
            <a:off x="179512" y="980728"/>
            <a:ext cx="8856984" cy="5355312"/>
          </a:xfrm>
          <a:prstGeom prst="rect">
            <a:avLst/>
          </a:prstGeom>
        </p:spPr>
        <p:txBody>
          <a:bodyPr wrap="square">
            <a:spAutoFit/>
          </a:bodyPr>
          <a:lstStyle/>
          <a:p>
            <a:pPr marL="0" lvl="3" indent="0" eaLnBrk="0" fontAlgn="base" hangingPunct="0">
              <a:spcAft>
                <a:spcPct val="0"/>
              </a:spcAft>
              <a:buNone/>
              <a:defRPr/>
            </a:pPr>
            <a:r>
              <a:rPr lang="en-ZA" altLang="en-US" sz="1700" b="1" kern="0" dirty="0">
                <a:solidFill>
                  <a:srgbClr val="000000"/>
                </a:solidFill>
                <a:latin typeface="Arial"/>
              </a:rPr>
              <a:t>A contract must have at least the following clauses</a:t>
            </a:r>
          </a:p>
          <a:p>
            <a:pPr marL="0" lvl="3" indent="0" eaLnBrk="0" fontAlgn="base" hangingPunct="0">
              <a:spcAft>
                <a:spcPct val="0"/>
              </a:spcAft>
              <a:buNone/>
              <a:defRPr/>
            </a:pPr>
            <a:endParaRPr lang="en-ZA" altLang="en-US" sz="1700" b="1" kern="0" dirty="0">
              <a:solidFill>
                <a:srgbClr val="000000"/>
              </a:solidFill>
              <a:latin typeface="Arial"/>
            </a:endParaRPr>
          </a:p>
          <a:p>
            <a:pPr marL="0" lvl="3" indent="0" eaLnBrk="0" fontAlgn="base" hangingPunct="0">
              <a:spcAft>
                <a:spcPct val="0"/>
              </a:spcAft>
              <a:buNone/>
              <a:defRPr/>
            </a:pPr>
            <a:r>
              <a:rPr lang="en-ZA" altLang="en-US" sz="1700" b="1" kern="0" dirty="0">
                <a:solidFill>
                  <a:srgbClr val="000000"/>
                </a:solidFill>
                <a:latin typeface="Arial"/>
              </a:rPr>
              <a:t>Clauses must be drafted in a clear &amp; unambiguous manner</a:t>
            </a:r>
          </a:p>
          <a:p>
            <a:pPr marL="0" lvl="3" indent="0" eaLnBrk="0" fontAlgn="base" hangingPunct="0">
              <a:spcAft>
                <a:spcPct val="0"/>
              </a:spcAft>
              <a:buNone/>
              <a:defRPr/>
            </a:pPr>
            <a:r>
              <a:rPr lang="en-ZA" altLang="en-US" sz="1700" b="1" kern="0" dirty="0">
                <a:solidFill>
                  <a:srgbClr val="000000"/>
                </a:solidFill>
                <a:latin typeface="Arial"/>
              </a:rPr>
              <a:t>As a result, it does not lead to double interpretation. </a:t>
            </a:r>
          </a:p>
          <a:p>
            <a:pPr marL="0" lvl="3" indent="0" eaLnBrk="0" fontAlgn="base" hangingPunct="0">
              <a:spcAft>
                <a:spcPct val="0"/>
              </a:spcAft>
              <a:buNone/>
              <a:defRPr/>
            </a:pPr>
            <a:endParaRPr lang="en-ZA" altLang="en-US" sz="1700" b="1" kern="0" dirty="0">
              <a:solidFill>
                <a:srgbClr val="000000"/>
              </a:solidFill>
              <a:latin typeface="Arial"/>
            </a:endParaRPr>
          </a:p>
          <a:p>
            <a:pPr marL="0" lvl="3" indent="0" eaLnBrk="0" fontAlgn="base" hangingPunct="0">
              <a:spcAft>
                <a:spcPct val="0"/>
              </a:spcAft>
              <a:buNone/>
              <a:defRPr/>
            </a:pPr>
            <a:r>
              <a:rPr lang="en-ZA" altLang="en-US" sz="1700" b="1" kern="0" dirty="0">
                <a:solidFill>
                  <a:srgbClr val="000000"/>
                </a:solidFill>
                <a:latin typeface="Arial"/>
              </a:rPr>
              <a:t>Clauses must be definite. </a:t>
            </a:r>
          </a:p>
          <a:p>
            <a:pPr marL="550863" lvl="2" indent="-285750" eaLnBrk="0" fontAlgn="base" hangingPunct="0">
              <a:spcAft>
                <a:spcPct val="0"/>
              </a:spcAft>
              <a:buFont typeface="Wingdings" panose="05000000000000000000" pitchFamily="2" charset="2"/>
              <a:buChar char="Ø"/>
              <a:defRPr/>
            </a:pPr>
            <a:r>
              <a:rPr lang="en-ZA" sz="2000" kern="0" dirty="0">
                <a:solidFill>
                  <a:srgbClr val="000000"/>
                </a:solidFill>
                <a:latin typeface="Arial"/>
              </a:rPr>
              <a:t>commencement and duration of Contract;</a:t>
            </a:r>
          </a:p>
          <a:p>
            <a:pPr marL="550863" lvl="2" indent="-285750" eaLnBrk="0" fontAlgn="base" hangingPunct="0">
              <a:spcAft>
                <a:spcPct val="0"/>
              </a:spcAft>
              <a:buFont typeface="Wingdings" panose="05000000000000000000" pitchFamily="2" charset="2"/>
              <a:buChar char="Ø"/>
              <a:defRPr/>
            </a:pPr>
            <a:r>
              <a:rPr lang="en-ZA" sz="2000" kern="0" dirty="0">
                <a:solidFill>
                  <a:srgbClr val="000000"/>
                </a:solidFill>
                <a:latin typeface="Arial"/>
              </a:rPr>
              <a:t>Full description of Services (Service Levels);</a:t>
            </a:r>
          </a:p>
          <a:p>
            <a:pPr marL="550863" lvl="2" indent="-285750" eaLnBrk="0" fontAlgn="base" hangingPunct="0">
              <a:spcAft>
                <a:spcPct val="0"/>
              </a:spcAft>
              <a:buFont typeface="Wingdings" panose="05000000000000000000" pitchFamily="2" charset="2"/>
              <a:buChar char="Ø"/>
              <a:defRPr/>
            </a:pPr>
            <a:r>
              <a:rPr lang="en-ZA" sz="2000" kern="0" dirty="0">
                <a:solidFill>
                  <a:srgbClr val="000000"/>
                </a:solidFill>
                <a:latin typeface="Arial"/>
              </a:rPr>
              <a:t>Fees and payment (milestones attached to payment);</a:t>
            </a:r>
          </a:p>
          <a:p>
            <a:pPr marL="550863" lvl="2" indent="-285750" eaLnBrk="0" fontAlgn="base" hangingPunct="0">
              <a:spcAft>
                <a:spcPct val="0"/>
              </a:spcAft>
              <a:buFont typeface="Wingdings" panose="05000000000000000000" pitchFamily="2" charset="2"/>
              <a:buChar char="Ø"/>
              <a:defRPr/>
            </a:pPr>
            <a:r>
              <a:rPr lang="en-ZA" sz="2000" kern="0" dirty="0">
                <a:solidFill>
                  <a:srgbClr val="000000"/>
                </a:solidFill>
                <a:latin typeface="Arial"/>
              </a:rPr>
              <a:t>Delays or unsatisfactory performance;</a:t>
            </a:r>
          </a:p>
          <a:p>
            <a:pPr marL="550863" lvl="2" indent="-285750" eaLnBrk="0" fontAlgn="base" hangingPunct="0">
              <a:spcAft>
                <a:spcPct val="0"/>
              </a:spcAft>
              <a:buFont typeface="Wingdings" panose="05000000000000000000" pitchFamily="2" charset="2"/>
              <a:buChar char="Ø"/>
              <a:defRPr/>
            </a:pPr>
            <a:r>
              <a:rPr lang="en-ZA" sz="2000" kern="0" dirty="0">
                <a:solidFill>
                  <a:srgbClr val="000000"/>
                </a:solidFill>
                <a:latin typeface="Arial"/>
              </a:rPr>
              <a:t>Breach of Contract;</a:t>
            </a:r>
          </a:p>
          <a:p>
            <a:pPr marL="550863" lvl="2" indent="-285750" eaLnBrk="0" fontAlgn="base" hangingPunct="0">
              <a:spcAft>
                <a:spcPct val="0"/>
              </a:spcAft>
              <a:buFont typeface="Wingdings" panose="05000000000000000000" pitchFamily="2" charset="2"/>
              <a:buChar char="Ø"/>
              <a:defRPr/>
            </a:pPr>
            <a:r>
              <a:rPr lang="en-ZA" sz="2000" kern="0" dirty="0">
                <a:solidFill>
                  <a:srgbClr val="000000"/>
                </a:solidFill>
                <a:latin typeface="Arial"/>
              </a:rPr>
              <a:t>Termination clause;</a:t>
            </a:r>
          </a:p>
          <a:p>
            <a:pPr marL="550863" lvl="2" indent="-285750" eaLnBrk="0" fontAlgn="base" hangingPunct="0">
              <a:spcAft>
                <a:spcPct val="0"/>
              </a:spcAft>
              <a:buFont typeface="Wingdings" panose="05000000000000000000" pitchFamily="2" charset="2"/>
              <a:buChar char="Ø"/>
              <a:defRPr/>
            </a:pPr>
            <a:r>
              <a:rPr lang="en-ZA" sz="2000" kern="0" dirty="0">
                <a:solidFill>
                  <a:srgbClr val="000000"/>
                </a:solidFill>
                <a:latin typeface="Arial"/>
              </a:rPr>
              <a:t>Amendments and variations;</a:t>
            </a:r>
          </a:p>
          <a:p>
            <a:pPr marL="550863" lvl="2" indent="-285750" eaLnBrk="0" fontAlgn="base" hangingPunct="0">
              <a:spcAft>
                <a:spcPct val="0"/>
              </a:spcAft>
              <a:buFont typeface="Wingdings" panose="05000000000000000000" pitchFamily="2" charset="2"/>
              <a:buChar char="Ø"/>
              <a:defRPr/>
            </a:pPr>
            <a:r>
              <a:rPr lang="en-ZA" sz="2000" kern="0" dirty="0">
                <a:solidFill>
                  <a:srgbClr val="000000"/>
                </a:solidFill>
                <a:latin typeface="Arial"/>
              </a:rPr>
              <a:t>Warrantees and indemnity;</a:t>
            </a:r>
          </a:p>
          <a:p>
            <a:pPr marL="550863" lvl="2" indent="-285750" eaLnBrk="0" fontAlgn="base" hangingPunct="0">
              <a:spcAft>
                <a:spcPct val="0"/>
              </a:spcAft>
              <a:buFont typeface="Wingdings" panose="05000000000000000000" pitchFamily="2" charset="2"/>
              <a:buChar char="Ø"/>
              <a:defRPr/>
            </a:pPr>
            <a:r>
              <a:rPr lang="en-ZA" sz="2000" kern="0" dirty="0">
                <a:solidFill>
                  <a:srgbClr val="000000"/>
                </a:solidFill>
                <a:latin typeface="Arial"/>
              </a:rPr>
              <a:t>Dispute Resolution; </a:t>
            </a:r>
          </a:p>
          <a:p>
            <a:pPr marL="550863" lvl="2" indent="-285750" eaLnBrk="0" fontAlgn="base" hangingPunct="0">
              <a:spcAft>
                <a:spcPct val="0"/>
              </a:spcAft>
              <a:buFont typeface="Wingdings" panose="05000000000000000000" pitchFamily="2" charset="2"/>
              <a:buChar char="Ø"/>
              <a:defRPr/>
            </a:pPr>
            <a:r>
              <a:rPr lang="en-ZA" sz="2000" kern="0" dirty="0">
                <a:solidFill>
                  <a:srgbClr val="000000"/>
                </a:solidFill>
                <a:latin typeface="Arial"/>
              </a:rPr>
              <a:t>Intellectual Property rights; General clause (</a:t>
            </a:r>
            <a:r>
              <a:rPr lang="en-ZA" sz="2000" kern="0" dirty="0" err="1">
                <a:solidFill>
                  <a:srgbClr val="000000"/>
                </a:solidFill>
                <a:latin typeface="Arial"/>
              </a:rPr>
              <a:t>e.g</a:t>
            </a:r>
            <a:r>
              <a:rPr lang="en-ZA" sz="2000" kern="0" dirty="0">
                <a:solidFill>
                  <a:srgbClr val="000000"/>
                </a:solidFill>
                <a:latin typeface="Arial"/>
              </a:rPr>
              <a:t> waiver, cession or assignment, governing law, entire agreement, survival, indulgence); and</a:t>
            </a:r>
          </a:p>
          <a:p>
            <a:pPr marL="550863" lvl="2" indent="-285750" eaLnBrk="0" fontAlgn="base" hangingPunct="0">
              <a:spcAft>
                <a:spcPct val="0"/>
              </a:spcAft>
              <a:buFont typeface="Wingdings" panose="05000000000000000000" pitchFamily="2" charset="2"/>
              <a:buChar char="Ø"/>
              <a:defRPr/>
            </a:pPr>
            <a:r>
              <a:rPr lang="en-ZA" sz="2000" kern="0" dirty="0">
                <a:solidFill>
                  <a:srgbClr val="000000"/>
                </a:solidFill>
                <a:latin typeface="Arial"/>
              </a:rPr>
              <a:t>Notices and </a:t>
            </a:r>
            <a:r>
              <a:rPr lang="en-ZA" sz="2000" i="1" kern="0" dirty="0" err="1">
                <a:solidFill>
                  <a:srgbClr val="000000"/>
                </a:solidFill>
                <a:latin typeface="Arial"/>
              </a:rPr>
              <a:t>domicilium</a:t>
            </a:r>
            <a:r>
              <a:rPr lang="en-ZA" sz="2000" kern="0" dirty="0">
                <a:solidFill>
                  <a:srgbClr val="000000"/>
                </a:solidFill>
                <a:latin typeface="Arial"/>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Tree>
    <p:extLst>
      <p:ext uri="{BB962C8B-B14F-4D97-AF65-F5344CB8AC3E}">
        <p14:creationId xmlns:p14="http://schemas.microsoft.com/office/powerpoint/2010/main" val="187779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74632-5AF5-49E1-8345-0D25A626A076}" type="slidenum">
              <a:rPr kumimoji="0" lang="en-ZA"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
        <p:nvSpPr>
          <p:cNvPr id="6" name="Rectangle 5"/>
          <p:cNvSpPr/>
          <p:nvPr/>
        </p:nvSpPr>
        <p:spPr>
          <a:xfrm>
            <a:off x="323528" y="1844824"/>
            <a:ext cx="8496944" cy="3508653"/>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dirty="0">
              <a:solidFill>
                <a:prstClr val="black"/>
              </a:solidFill>
              <a:latin typeface="Arial" pitchFamily="34" charset="0"/>
              <a:cs typeface="Arial"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NORTH WEST PROVINCIAL TREASURY</a:t>
            </a:r>
          </a:p>
          <a:p>
            <a:pPr marR="0" lvl="0" algn="ctr" defTabSz="914400" rtl="0" eaLnBrk="1" fontAlgn="auto" latinLnBrk="0" hangingPunct="1">
              <a:lnSpc>
                <a:spcPct val="100000"/>
              </a:lnSpc>
              <a:spcBef>
                <a:spcPts val="0"/>
              </a:spcBef>
              <a:spcAft>
                <a:spcPts val="0"/>
              </a:spcAft>
              <a:buClrTx/>
              <a:buSzTx/>
              <a:tabLst/>
              <a:defRPr/>
            </a:pPr>
            <a:endParaRPr lang="en-US" sz="2400" b="1" dirty="0">
              <a:solidFill>
                <a:prstClr val="black"/>
              </a:solidFill>
              <a:latin typeface="Arial" pitchFamily="34" charset="0"/>
              <a:cs typeface="Arial"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CONTRACT MANAGEMENT INTERVENTION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16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0" y="0"/>
            <a:ext cx="9144000" cy="51435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defRPr/>
            </a:pPr>
            <a:endParaRPr lang="en-ZA" sz="2400" kern="0" dirty="0">
              <a:solidFill>
                <a:srgbClr val="FFFFFF"/>
              </a:solidFill>
              <a:ea typeface="ＭＳ Ｐゴシック"/>
            </a:endParaRPr>
          </a:p>
        </p:txBody>
      </p:sp>
      <p:sp>
        <p:nvSpPr>
          <p:cNvPr id="35" name="Pentagon 34"/>
          <p:cNvSpPr/>
          <p:nvPr/>
        </p:nvSpPr>
        <p:spPr bwMode="auto">
          <a:xfrm>
            <a:off x="783271" y="2492896"/>
            <a:ext cx="2592288" cy="1296144"/>
          </a:xfrm>
          <a:prstGeom prst="homePlate">
            <a:avLst/>
          </a:prstGeom>
          <a:gradFill rotWithShape="1">
            <a:gsLst>
              <a:gs pos="0">
                <a:srgbClr val="468A4B">
                  <a:tint val="50000"/>
                  <a:satMod val="300000"/>
                </a:srgbClr>
              </a:gs>
              <a:gs pos="35000">
                <a:srgbClr val="468A4B">
                  <a:tint val="37000"/>
                  <a:satMod val="300000"/>
                </a:srgbClr>
              </a:gs>
              <a:gs pos="100000">
                <a:srgbClr val="468A4B">
                  <a:tint val="15000"/>
                  <a:satMod val="350000"/>
                </a:srgbClr>
              </a:gs>
            </a:gsLst>
            <a:lin ang="16200000" scaled="1"/>
          </a:gra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marL="342900" indent="-342900">
              <a:buFont typeface="Arial" pitchFamily="34" charset="0"/>
              <a:buChar char="•"/>
              <a:defRPr/>
            </a:pPr>
            <a:r>
              <a:rPr lang="en-ZA" sz="2000" b="1" kern="0" dirty="0">
                <a:solidFill>
                  <a:srgbClr val="003399">
                    <a:lumMod val="50000"/>
                  </a:srgbClr>
                </a:solidFill>
                <a:ea typeface="ＭＳ Ｐゴシック"/>
              </a:rPr>
              <a:t>No Contract Management System</a:t>
            </a:r>
          </a:p>
        </p:txBody>
      </p:sp>
      <p:sp>
        <p:nvSpPr>
          <p:cNvPr id="36" name="Rectangle 35"/>
          <p:cNvSpPr/>
          <p:nvPr/>
        </p:nvSpPr>
        <p:spPr bwMode="auto">
          <a:xfrm>
            <a:off x="384458" y="44624"/>
            <a:ext cx="4320480" cy="2088232"/>
          </a:xfrm>
          <a:prstGeom prst="rect">
            <a:avLst/>
          </a:prstGeom>
          <a:solidFill>
            <a:srgbClr val="FFFFFF"/>
          </a:solidFill>
          <a:ln w="25400"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defRPr/>
            </a:pPr>
            <a:r>
              <a:rPr lang="en-ZA" sz="2400" b="1" kern="0" dirty="0">
                <a:solidFill>
                  <a:srgbClr val="FF0000"/>
                </a:solidFill>
                <a:ea typeface="ＭＳ Ｐゴシック"/>
              </a:rPr>
              <a:t>Problem:</a:t>
            </a:r>
          </a:p>
          <a:p>
            <a:pPr marL="269875" lvl="1" indent="-269875" algn="just">
              <a:buClr>
                <a:srgbClr val="336699">
                  <a:lumMod val="75000"/>
                </a:srgbClr>
              </a:buClr>
              <a:buFont typeface="Wingdings" pitchFamily="2" charset="2"/>
              <a:buChar char="§"/>
              <a:defRPr/>
            </a:pPr>
            <a:r>
              <a:rPr lang="en-US" sz="1400" b="1" kern="0" dirty="0">
                <a:solidFill>
                  <a:srgbClr val="FF0000"/>
                </a:solidFill>
                <a:latin typeface="Cambria" pitchFamily="18" charset="0"/>
                <a:ea typeface="ＭＳ Ｐゴシック"/>
              </a:rPr>
              <a:t>Audit Queries </a:t>
            </a:r>
            <a:r>
              <a:rPr lang="en-US" sz="1400" b="1" kern="0" dirty="0">
                <a:solidFill>
                  <a:srgbClr val="336699"/>
                </a:solidFill>
                <a:latin typeface="Cambria" pitchFamily="18" charset="0"/>
                <a:ea typeface="ＭＳ Ｐゴシック"/>
              </a:rPr>
              <a:t>– </a:t>
            </a:r>
            <a:r>
              <a:rPr lang="en-US" sz="1400" kern="0" dirty="0">
                <a:solidFill>
                  <a:srgbClr val="336699"/>
                </a:solidFill>
                <a:latin typeface="Cambria" pitchFamily="18" charset="0"/>
                <a:ea typeface="ＭＳ Ｐゴシック"/>
              </a:rPr>
              <a:t>numerous audit queries pointing towards weak Contract Management systems</a:t>
            </a:r>
            <a:endParaRPr lang="en-ZA" sz="1400" kern="0" dirty="0">
              <a:solidFill>
                <a:srgbClr val="336699"/>
              </a:solidFill>
              <a:latin typeface="Cambria" pitchFamily="18" charset="0"/>
              <a:ea typeface="ＭＳ Ｐゴシック"/>
            </a:endParaRPr>
          </a:p>
          <a:p>
            <a:pPr marL="269875" lvl="1" indent="-269875" algn="just">
              <a:buClr>
                <a:srgbClr val="336699">
                  <a:lumMod val="75000"/>
                </a:srgbClr>
              </a:buClr>
              <a:buFont typeface="Wingdings" pitchFamily="2" charset="2"/>
              <a:buChar char="§"/>
              <a:defRPr/>
            </a:pPr>
            <a:r>
              <a:rPr lang="en-US" sz="1400" b="1" kern="0" dirty="0">
                <a:solidFill>
                  <a:srgbClr val="FF0000"/>
                </a:solidFill>
                <a:latin typeface="Cambria" pitchFamily="18" charset="0"/>
                <a:ea typeface="ＭＳ Ｐゴシック"/>
              </a:rPr>
              <a:t>Insufficient understanding </a:t>
            </a:r>
            <a:r>
              <a:rPr lang="en-US" sz="1400" kern="0" dirty="0">
                <a:solidFill>
                  <a:srgbClr val="336699"/>
                </a:solidFill>
                <a:latin typeface="Cambria" pitchFamily="18" charset="0"/>
                <a:ea typeface="ＭＳ Ｐゴシック"/>
              </a:rPr>
              <a:t>– there was insufficient understanding of contract management as a function</a:t>
            </a:r>
            <a:endParaRPr lang="en-ZA" sz="1400" kern="0" dirty="0">
              <a:solidFill>
                <a:srgbClr val="336699"/>
              </a:solidFill>
              <a:latin typeface="Cambria" pitchFamily="18" charset="0"/>
              <a:ea typeface="ＭＳ Ｐゴシック"/>
            </a:endParaRPr>
          </a:p>
          <a:p>
            <a:pPr marL="269875" lvl="1" indent="-269875" algn="just">
              <a:buClr>
                <a:srgbClr val="336699">
                  <a:lumMod val="75000"/>
                </a:srgbClr>
              </a:buClr>
              <a:buFont typeface="Wingdings" pitchFamily="2" charset="2"/>
              <a:buChar char="§"/>
              <a:defRPr/>
            </a:pPr>
            <a:r>
              <a:rPr lang="en-US" sz="1400" b="1" kern="0" dirty="0">
                <a:solidFill>
                  <a:srgbClr val="FF0000"/>
                </a:solidFill>
                <a:latin typeface="Cambria" pitchFamily="18" charset="0"/>
                <a:ea typeface="ＭＳ Ｐゴシック"/>
              </a:rPr>
              <a:t>Systems and processes  </a:t>
            </a:r>
            <a:r>
              <a:rPr lang="en-US" sz="1400" kern="0" dirty="0">
                <a:solidFill>
                  <a:srgbClr val="336699"/>
                </a:solidFill>
                <a:latin typeface="Cambria" pitchFamily="18" charset="0"/>
                <a:ea typeface="ＭＳ Ｐゴシック"/>
              </a:rPr>
              <a:t>- </a:t>
            </a:r>
            <a:r>
              <a:rPr lang="en-ZA" sz="1400" kern="0" dirty="0">
                <a:solidFill>
                  <a:srgbClr val="336699"/>
                </a:solidFill>
                <a:latin typeface="Cambria" pitchFamily="18" charset="0"/>
                <a:ea typeface="ＭＳ Ｐゴシック"/>
              </a:rPr>
              <a:t>there were no discernible practices for managing supplier performance</a:t>
            </a:r>
          </a:p>
          <a:p>
            <a:pPr algn="just">
              <a:defRPr/>
            </a:pPr>
            <a:endParaRPr lang="en-ZA" sz="2400" kern="0" dirty="0">
              <a:solidFill>
                <a:srgbClr val="FFFFFF"/>
              </a:solidFill>
              <a:ea typeface="ＭＳ Ｐゴシック"/>
            </a:endParaRPr>
          </a:p>
        </p:txBody>
      </p:sp>
      <p:sp>
        <p:nvSpPr>
          <p:cNvPr id="37" name="Rectangle 36"/>
          <p:cNvSpPr/>
          <p:nvPr/>
        </p:nvSpPr>
        <p:spPr bwMode="auto">
          <a:xfrm>
            <a:off x="5037282" y="44624"/>
            <a:ext cx="3774373" cy="2448272"/>
          </a:xfrm>
          <a:prstGeom prst="rect">
            <a:avLst/>
          </a:prstGeom>
          <a:solidFill>
            <a:srgbClr val="FFFFFF"/>
          </a:solidFill>
          <a:ln w="25400"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defRPr/>
            </a:pPr>
            <a:r>
              <a:rPr lang="en-ZA" sz="2400" b="1" kern="0" dirty="0">
                <a:solidFill>
                  <a:srgbClr val="FF0000"/>
                </a:solidFill>
                <a:ea typeface="ＭＳ Ｐゴシック"/>
              </a:rPr>
              <a:t>Impact:</a:t>
            </a:r>
          </a:p>
          <a:p>
            <a:pPr marL="269875" lvl="1" indent="-269875" algn="just">
              <a:buClr>
                <a:srgbClr val="336699">
                  <a:lumMod val="75000"/>
                </a:srgbClr>
              </a:buClr>
              <a:buFont typeface="Wingdings" pitchFamily="2" charset="2"/>
              <a:buChar char="§"/>
              <a:defRPr/>
            </a:pPr>
            <a:r>
              <a:rPr lang="en-ZA" sz="1400" b="1" kern="0" dirty="0">
                <a:solidFill>
                  <a:srgbClr val="FF0000"/>
                </a:solidFill>
                <a:latin typeface="Cambria" pitchFamily="18" charset="0"/>
                <a:ea typeface="ＭＳ Ｐゴシック"/>
              </a:rPr>
              <a:t>Effective </a:t>
            </a:r>
            <a:r>
              <a:rPr lang="en-ZA" sz="1400" kern="0" dirty="0">
                <a:solidFill>
                  <a:srgbClr val="336699"/>
                </a:solidFill>
                <a:latin typeface="Cambria" pitchFamily="18" charset="0"/>
                <a:ea typeface="ＭＳ Ｐゴシック"/>
              </a:rPr>
              <a:t> Contract Management systems &amp; practices </a:t>
            </a:r>
          </a:p>
          <a:p>
            <a:pPr marL="269875" lvl="1" indent="-269875" algn="just">
              <a:buClr>
                <a:srgbClr val="336699">
                  <a:lumMod val="75000"/>
                </a:srgbClr>
              </a:buClr>
              <a:buFont typeface="Wingdings" pitchFamily="2" charset="2"/>
              <a:buChar char="§"/>
              <a:defRPr/>
            </a:pPr>
            <a:r>
              <a:rPr lang="en-ZA" sz="1400" b="1" kern="0" dirty="0">
                <a:solidFill>
                  <a:srgbClr val="FF0000"/>
                </a:solidFill>
                <a:latin typeface="Cambria" pitchFamily="18" charset="0"/>
                <a:ea typeface="ＭＳ Ｐゴシック"/>
              </a:rPr>
              <a:t>Quality of contracts </a:t>
            </a:r>
            <a:r>
              <a:rPr lang="en-ZA" sz="1400" kern="0" dirty="0">
                <a:solidFill>
                  <a:srgbClr val="336699"/>
                </a:solidFill>
                <a:latin typeface="Cambria" pitchFamily="18" charset="0"/>
                <a:ea typeface="ＭＳ Ｐゴシック"/>
              </a:rPr>
              <a:t>documents improved</a:t>
            </a:r>
          </a:p>
          <a:p>
            <a:pPr marL="269875" lvl="1" indent="-269875" algn="just">
              <a:buClr>
                <a:srgbClr val="336699">
                  <a:lumMod val="75000"/>
                </a:srgbClr>
              </a:buClr>
              <a:buFont typeface="Wingdings" pitchFamily="2" charset="2"/>
              <a:buChar char="§"/>
              <a:defRPr/>
            </a:pPr>
            <a:r>
              <a:rPr lang="en-ZA" sz="1400" b="1" kern="0" dirty="0">
                <a:solidFill>
                  <a:srgbClr val="FF0000"/>
                </a:solidFill>
                <a:latin typeface="Cambria" pitchFamily="18" charset="0"/>
                <a:ea typeface="ＭＳ Ｐゴシック"/>
              </a:rPr>
              <a:t>Reduction </a:t>
            </a:r>
            <a:r>
              <a:rPr lang="en-ZA" sz="1400" kern="0" dirty="0">
                <a:solidFill>
                  <a:srgbClr val="336699"/>
                </a:solidFill>
                <a:latin typeface="Cambria" pitchFamily="18" charset="0"/>
                <a:ea typeface="ＭＳ Ｐゴシック"/>
              </a:rPr>
              <a:t>in audit queries relating to Contract Management</a:t>
            </a:r>
          </a:p>
          <a:p>
            <a:pPr marL="269875" lvl="1" indent="-269875" algn="just">
              <a:buClr>
                <a:srgbClr val="336699">
                  <a:lumMod val="75000"/>
                </a:srgbClr>
              </a:buClr>
              <a:buFont typeface="Wingdings" pitchFamily="2" charset="2"/>
              <a:buChar char="§"/>
              <a:defRPr/>
            </a:pPr>
            <a:r>
              <a:rPr lang="en-ZA" sz="1400" b="1" kern="0" dirty="0">
                <a:solidFill>
                  <a:srgbClr val="FF0000"/>
                </a:solidFill>
                <a:latin typeface="Cambria" pitchFamily="18" charset="0"/>
                <a:ea typeface="ＭＳ Ｐゴシック"/>
              </a:rPr>
              <a:t>Improved </a:t>
            </a:r>
            <a:r>
              <a:rPr lang="en-ZA" sz="1400" kern="0" dirty="0">
                <a:solidFill>
                  <a:srgbClr val="336699"/>
                </a:solidFill>
                <a:latin typeface="Cambria" pitchFamily="18" charset="0"/>
                <a:ea typeface="ＭＳ Ｐゴシック"/>
              </a:rPr>
              <a:t>supplier performance management</a:t>
            </a:r>
          </a:p>
          <a:p>
            <a:pPr marL="269875" lvl="1" indent="-269875" algn="just">
              <a:buClr>
                <a:srgbClr val="336699">
                  <a:lumMod val="75000"/>
                </a:srgbClr>
              </a:buClr>
              <a:buFont typeface="Wingdings" pitchFamily="2" charset="2"/>
              <a:buChar char="§"/>
              <a:defRPr/>
            </a:pPr>
            <a:r>
              <a:rPr lang="en-ZA" sz="1400" b="1" kern="0" dirty="0">
                <a:solidFill>
                  <a:srgbClr val="FF0000"/>
                </a:solidFill>
                <a:latin typeface="Cambria" pitchFamily="18" charset="0"/>
                <a:ea typeface="ＭＳ Ｐゴシック"/>
              </a:rPr>
              <a:t>Levels of exposure to risk  </a:t>
            </a:r>
            <a:r>
              <a:rPr lang="en-ZA" sz="1400" kern="0" dirty="0">
                <a:solidFill>
                  <a:srgbClr val="336699"/>
                </a:solidFill>
                <a:latin typeface="Cambria" pitchFamily="18" charset="0"/>
                <a:ea typeface="ＭＳ Ｐゴシック"/>
              </a:rPr>
              <a:t>for the state significantly reduced </a:t>
            </a:r>
          </a:p>
          <a:p>
            <a:pPr algn="just">
              <a:defRPr/>
            </a:pPr>
            <a:endParaRPr lang="en-ZA" sz="2400" kern="0" dirty="0">
              <a:solidFill>
                <a:srgbClr val="FFFFFF"/>
              </a:solidFill>
              <a:ea typeface="ＭＳ Ｐゴシック"/>
            </a:endParaRPr>
          </a:p>
          <a:p>
            <a:pPr algn="just">
              <a:defRPr/>
            </a:pPr>
            <a:endParaRPr lang="en-ZA" sz="2400" kern="0" dirty="0">
              <a:solidFill>
                <a:srgbClr val="FFFFFF"/>
              </a:solidFill>
              <a:ea typeface="ＭＳ Ｐゴシック"/>
            </a:endParaRPr>
          </a:p>
        </p:txBody>
      </p:sp>
      <p:sp>
        <p:nvSpPr>
          <p:cNvPr id="38" name="Rectangle 37"/>
          <p:cNvSpPr/>
          <p:nvPr/>
        </p:nvSpPr>
        <p:spPr bwMode="auto">
          <a:xfrm>
            <a:off x="4716016" y="4049688"/>
            <a:ext cx="4254011" cy="2808312"/>
          </a:xfrm>
          <a:prstGeom prst="rect">
            <a:avLst/>
          </a:prstGeom>
          <a:solidFill>
            <a:srgbClr val="FFFFFF"/>
          </a:solidFill>
          <a:ln w="25400"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r>
              <a:rPr lang="en-ZA" sz="2400" b="1" kern="0" dirty="0">
                <a:solidFill>
                  <a:srgbClr val="FF0000"/>
                </a:solidFill>
                <a:ea typeface="ＭＳ Ｐゴシック"/>
              </a:rPr>
              <a:t>Solution:</a:t>
            </a:r>
          </a:p>
          <a:p>
            <a:pPr marL="360363" indent="-360363" algn="just">
              <a:buClr>
                <a:srgbClr val="003399">
                  <a:lumMod val="50000"/>
                </a:srgbClr>
              </a:buClr>
              <a:buFont typeface="Wingdings" pitchFamily="2" charset="2"/>
              <a:buChar char="§"/>
              <a:defRPr/>
            </a:pPr>
            <a:r>
              <a:rPr lang="en-ZA" sz="1400" b="1" kern="0" dirty="0">
                <a:solidFill>
                  <a:srgbClr val="FF0000"/>
                </a:solidFill>
                <a:latin typeface="Cambria" pitchFamily="18" charset="0"/>
                <a:ea typeface="ＭＳ Ｐゴシック"/>
              </a:rPr>
              <a:t>Phase 1 </a:t>
            </a:r>
            <a:r>
              <a:rPr lang="en-ZA" sz="1400" kern="0" dirty="0">
                <a:solidFill>
                  <a:srgbClr val="336699"/>
                </a:solidFill>
                <a:latin typeface="Cambria" pitchFamily="18" charset="0"/>
                <a:ea typeface="ＭＳ Ｐゴシック"/>
              </a:rPr>
              <a:t>D</a:t>
            </a:r>
            <a:r>
              <a:rPr lang="en-US" sz="1400" kern="0" dirty="0">
                <a:solidFill>
                  <a:srgbClr val="336699"/>
                </a:solidFill>
                <a:latin typeface="Cambria" pitchFamily="18" charset="0"/>
                <a:ea typeface="ＭＳ Ｐゴシック"/>
              </a:rPr>
              <a:t>eveloped a Provincial Framework for Contract Management, contract registers and a common document filing system and provided training to implement the Contract Management framework</a:t>
            </a:r>
            <a:endParaRPr lang="en-ZA" sz="1400" kern="0" dirty="0">
              <a:solidFill>
                <a:srgbClr val="336699"/>
              </a:solidFill>
              <a:latin typeface="Cambria" pitchFamily="18" charset="0"/>
              <a:ea typeface="ＭＳ Ｐゴシック"/>
            </a:endParaRPr>
          </a:p>
          <a:p>
            <a:pPr marL="360363" indent="-360363" algn="just">
              <a:buClr>
                <a:srgbClr val="003399">
                  <a:lumMod val="50000"/>
                </a:srgbClr>
              </a:buClr>
              <a:buFont typeface="Wingdings" pitchFamily="2" charset="2"/>
              <a:buChar char="§"/>
              <a:defRPr/>
            </a:pPr>
            <a:r>
              <a:rPr lang="en-ZA" sz="1400" b="1" kern="0" dirty="0">
                <a:solidFill>
                  <a:srgbClr val="FF0000"/>
                </a:solidFill>
                <a:latin typeface="Cambria" pitchFamily="18" charset="0"/>
                <a:ea typeface="ＭＳ Ｐゴシック"/>
              </a:rPr>
              <a:t>Phase 2 </a:t>
            </a:r>
            <a:r>
              <a:rPr lang="en-ZA" sz="1400" kern="0" dirty="0">
                <a:solidFill>
                  <a:srgbClr val="336699"/>
                </a:solidFill>
                <a:latin typeface="Cambria" pitchFamily="18" charset="0"/>
                <a:ea typeface="ＭＳ Ｐゴシック"/>
              </a:rPr>
              <a:t> Conducted </a:t>
            </a:r>
            <a:r>
              <a:rPr lang="en-US" sz="1400" kern="0" dirty="0">
                <a:solidFill>
                  <a:srgbClr val="002060"/>
                </a:solidFill>
                <a:ea typeface="Times New Roman" pitchFamily="18" charset="0"/>
                <a:cs typeface="Times" pitchFamily="18" charset="0"/>
              </a:rPr>
              <a:t> </a:t>
            </a:r>
            <a:r>
              <a:rPr lang="en-US" sz="1400" kern="0" dirty="0">
                <a:solidFill>
                  <a:srgbClr val="336699"/>
                </a:solidFill>
                <a:latin typeface="Cambria" pitchFamily="18" charset="0"/>
                <a:ea typeface="ＭＳ Ｐゴシック"/>
              </a:rPr>
              <a:t>an extensive review of existing contract documents; assessed  the quality of  contracts  to determine the level of exposure &amp; risk for the state; &amp; identified instances where savings can be realized</a:t>
            </a:r>
            <a:r>
              <a:rPr lang="en-US" sz="1400" kern="0" dirty="0">
                <a:solidFill>
                  <a:srgbClr val="002060"/>
                </a:solidFill>
                <a:ea typeface="Times New Roman" pitchFamily="18" charset="0"/>
                <a:cs typeface="Times" pitchFamily="18" charset="0"/>
              </a:rPr>
              <a:t> </a:t>
            </a:r>
          </a:p>
          <a:p>
            <a:pPr marL="360363" indent="-360363" algn="just">
              <a:buClr>
                <a:srgbClr val="003399">
                  <a:lumMod val="50000"/>
                </a:srgbClr>
              </a:buClr>
              <a:buFont typeface="Wingdings" pitchFamily="2" charset="2"/>
              <a:buChar char="§"/>
              <a:defRPr/>
            </a:pPr>
            <a:r>
              <a:rPr lang="en-ZA" sz="1400" b="1" kern="0" dirty="0">
                <a:solidFill>
                  <a:srgbClr val="FF0000"/>
                </a:solidFill>
                <a:latin typeface="Cambria" pitchFamily="18" charset="0"/>
                <a:ea typeface="ＭＳ Ｐゴシック"/>
              </a:rPr>
              <a:t>Phase 3 </a:t>
            </a:r>
            <a:r>
              <a:rPr lang="en-US" sz="1400" kern="0" dirty="0">
                <a:solidFill>
                  <a:srgbClr val="336699"/>
                </a:solidFill>
                <a:latin typeface="Cambria" pitchFamily="18" charset="0"/>
                <a:ea typeface="ＭＳ Ｐゴシック"/>
              </a:rPr>
              <a:t>Provided Post Implementation Support.</a:t>
            </a:r>
            <a:endParaRPr lang="en-ZA" sz="2400" b="1" kern="0" dirty="0">
              <a:solidFill>
                <a:srgbClr val="FF0000"/>
              </a:solidFill>
              <a:latin typeface="Cambria" pitchFamily="18" charset="0"/>
              <a:ea typeface="ＭＳ Ｐゴシック"/>
            </a:endParaRPr>
          </a:p>
        </p:txBody>
      </p:sp>
      <p:sp>
        <p:nvSpPr>
          <p:cNvPr id="39" name="Rectangle 38"/>
          <p:cNvSpPr/>
          <p:nvPr/>
        </p:nvSpPr>
        <p:spPr bwMode="auto">
          <a:xfrm>
            <a:off x="323528" y="3933056"/>
            <a:ext cx="3755494" cy="2551212"/>
          </a:xfrm>
          <a:prstGeom prst="rect">
            <a:avLst/>
          </a:prstGeom>
          <a:solidFill>
            <a:srgbClr val="FFFFFF"/>
          </a:solidFill>
          <a:ln w="25400"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defRPr/>
            </a:pPr>
            <a:r>
              <a:rPr lang="en-ZA" sz="2400" b="1" kern="0" dirty="0">
                <a:solidFill>
                  <a:srgbClr val="FF0000"/>
                </a:solidFill>
                <a:ea typeface="ＭＳ Ｐゴシック"/>
              </a:rPr>
              <a:t>Situation:</a:t>
            </a:r>
          </a:p>
          <a:p>
            <a:pPr marL="269875" lvl="1" indent="-269875" algn="just">
              <a:buClr>
                <a:srgbClr val="336699">
                  <a:lumMod val="75000"/>
                </a:srgbClr>
              </a:buClr>
              <a:buFont typeface="Wingdings" pitchFamily="2" charset="2"/>
              <a:buChar char="§"/>
              <a:defRPr/>
            </a:pPr>
            <a:r>
              <a:rPr lang="en-ZA" sz="1400" kern="0" dirty="0">
                <a:solidFill>
                  <a:srgbClr val="336699"/>
                </a:solidFill>
                <a:latin typeface="Cambria" pitchFamily="18" charset="0"/>
                <a:ea typeface="ＭＳ Ｐゴシック"/>
              </a:rPr>
              <a:t>NW Treasury designed this Project  - Contract Management - to address the challenges  and improve the status of  AG’s reports</a:t>
            </a:r>
          </a:p>
          <a:p>
            <a:pPr marL="0" lvl="1" algn="just">
              <a:buClr>
                <a:srgbClr val="336699">
                  <a:lumMod val="75000"/>
                </a:srgbClr>
              </a:buClr>
              <a:defRPr/>
            </a:pPr>
            <a:endParaRPr lang="en-ZA" sz="1400" kern="0" dirty="0">
              <a:solidFill>
                <a:srgbClr val="336699"/>
              </a:solidFill>
              <a:latin typeface="Cambria" pitchFamily="18" charset="0"/>
              <a:ea typeface="ＭＳ Ｐゴシック"/>
            </a:endParaRPr>
          </a:p>
          <a:p>
            <a:pPr marL="269875" lvl="1" indent="-269875" algn="just">
              <a:buClr>
                <a:srgbClr val="336699">
                  <a:lumMod val="75000"/>
                </a:srgbClr>
              </a:buClr>
              <a:buFont typeface="Wingdings" pitchFamily="2" charset="2"/>
              <a:buChar char="§"/>
              <a:defRPr/>
            </a:pPr>
            <a:r>
              <a:rPr lang="en-ZA" sz="1400" kern="0" dirty="0">
                <a:solidFill>
                  <a:srgbClr val="336699"/>
                </a:solidFill>
                <a:latin typeface="Cambria" pitchFamily="18" charset="0"/>
                <a:ea typeface="ＭＳ Ｐゴシック"/>
              </a:rPr>
              <a:t>Targeted 22   Municipalities</a:t>
            </a:r>
          </a:p>
          <a:p>
            <a:pPr marL="269875" lvl="1" indent="-269875" algn="just">
              <a:buClr>
                <a:srgbClr val="336699">
                  <a:lumMod val="75000"/>
                </a:srgbClr>
              </a:buClr>
              <a:buFont typeface="Wingdings" pitchFamily="2" charset="2"/>
              <a:buChar char="§"/>
              <a:defRPr/>
            </a:pPr>
            <a:endParaRPr lang="en-ZA" sz="1400" kern="0" dirty="0">
              <a:solidFill>
                <a:srgbClr val="336699"/>
              </a:solidFill>
              <a:latin typeface="Cambria" pitchFamily="18" charset="0"/>
              <a:ea typeface="ＭＳ Ｐゴシック"/>
            </a:endParaRPr>
          </a:p>
          <a:p>
            <a:pPr algn="just">
              <a:defRPr/>
            </a:pPr>
            <a:endParaRPr lang="en-ZA" sz="2400" kern="0" dirty="0">
              <a:solidFill>
                <a:srgbClr val="FFFFFF"/>
              </a:solidFill>
              <a:ea typeface="ＭＳ Ｐゴシック"/>
            </a:endParaRPr>
          </a:p>
        </p:txBody>
      </p:sp>
      <p:sp>
        <p:nvSpPr>
          <p:cNvPr id="40" name="Rounded Rectangle 39"/>
          <p:cNvSpPr/>
          <p:nvPr/>
        </p:nvSpPr>
        <p:spPr bwMode="auto">
          <a:xfrm>
            <a:off x="3635896" y="2420888"/>
            <a:ext cx="2060537" cy="288032"/>
          </a:xfrm>
          <a:prstGeom prst="roundRect">
            <a:avLst/>
          </a:prstGeom>
          <a:gradFill rotWithShape="1">
            <a:gsLst>
              <a:gs pos="0">
                <a:srgbClr val="468A4B">
                  <a:shade val="51000"/>
                  <a:satMod val="130000"/>
                </a:srgbClr>
              </a:gs>
              <a:gs pos="80000">
                <a:srgbClr val="468A4B">
                  <a:shade val="93000"/>
                  <a:satMod val="130000"/>
                </a:srgbClr>
              </a:gs>
              <a:gs pos="100000">
                <a:srgbClr val="468A4B">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a:defRPr/>
            </a:pPr>
            <a:r>
              <a:rPr lang="en-ZA" sz="1400" kern="0" dirty="0">
                <a:solidFill>
                  <a:srgbClr val="FFFFFF"/>
                </a:solidFill>
                <a:ea typeface="ＭＳ Ｐゴシック"/>
              </a:rPr>
              <a:t>Creation of registers</a:t>
            </a:r>
          </a:p>
        </p:txBody>
      </p:sp>
      <p:sp>
        <p:nvSpPr>
          <p:cNvPr id="41" name="Rounded Rectangle 40"/>
          <p:cNvSpPr/>
          <p:nvPr/>
        </p:nvSpPr>
        <p:spPr bwMode="auto">
          <a:xfrm>
            <a:off x="3635896" y="3140968"/>
            <a:ext cx="2060537" cy="288032"/>
          </a:xfrm>
          <a:prstGeom prst="roundRect">
            <a:avLst/>
          </a:prstGeom>
          <a:gradFill rotWithShape="1">
            <a:gsLst>
              <a:gs pos="0">
                <a:srgbClr val="468A4B">
                  <a:shade val="51000"/>
                  <a:satMod val="130000"/>
                </a:srgbClr>
              </a:gs>
              <a:gs pos="80000">
                <a:srgbClr val="468A4B">
                  <a:shade val="93000"/>
                  <a:satMod val="130000"/>
                </a:srgbClr>
              </a:gs>
              <a:gs pos="100000">
                <a:srgbClr val="468A4B">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a:defRPr/>
            </a:pPr>
            <a:r>
              <a:rPr lang="en-ZA" sz="1400" kern="0" dirty="0">
                <a:solidFill>
                  <a:srgbClr val="FFFFFF"/>
                </a:solidFill>
                <a:ea typeface="ＭＳ Ｐゴシック"/>
              </a:rPr>
              <a:t>Contract reviews</a:t>
            </a:r>
          </a:p>
        </p:txBody>
      </p:sp>
      <p:sp>
        <p:nvSpPr>
          <p:cNvPr id="42" name="Rounded Rectangle 41"/>
          <p:cNvSpPr/>
          <p:nvPr/>
        </p:nvSpPr>
        <p:spPr bwMode="auto">
          <a:xfrm>
            <a:off x="3635896" y="3501008"/>
            <a:ext cx="2060537" cy="504056"/>
          </a:xfrm>
          <a:prstGeom prst="roundRect">
            <a:avLst/>
          </a:prstGeom>
          <a:gradFill rotWithShape="1">
            <a:gsLst>
              <a:gs pos="0">
                <a:srgbClr val="468A4B">
                  <a:shade val="51000"/>
                  <a:satMod val="130000"/>
                </a:srgbClr>
              </a:gs>
              <a:gs pos="80000">
                <a:srgbClr val="468A4B">
                  <a:shade val="93000"/>
                  <a:satMod val="130000"/>
                </a:srgbClr>
              </a:gs>
              <a:gs pos="100000">
                <a:srgbClr val="468A4B">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a:defRPr/>
            </a:pPr>
            <a:r>
              <a:rPr lang="en-ZA" sz="1400" kern="0" dirty="0">
                <a:solidFill>
                  <a:srgbClr val="FFFFFF"/>
                </a:solidFill>
                <a:ea typeface="ＭＳ Ｐゴシック"/>
              </a:rPr>
              <a:t>Standardised Contracts</a:t>
            </a:r>
          </a:p>
        </p:txBody>
      </p:sp>
      <p:cxnSp>
        <p:nvCxnSpPr>
          <p:cNvPr id="43" name="Straight Connector 42"/>
          <p:cNvCxnSpPr/>
          <p:nvPr/>
        </p:nvCxnSpPr>
        <p:spPr bwMode="auto">
          <a:xfrm flipH="1">
            <a:off x="66469" y="404664"/>
            <a:ext cx="384458" cy="0"/>
          </a:xfrm>
          <a:prstGeom prst="line">
            <a:avLst/>
          </a:prstGeom>
          <a:noFill/>
          <a:ln w="25400" cap="flat" cmpd="sng" algn="ctr">
            <a:solidFill>
              <a:srgbClr val="468A4B"/>
            </a:solidFill>
            <a:prstDash val="sysDash"/>
            <a:headEnd type="none" w="med" len="med"/>
            <a:tailEnd type="none" w="med" len="med"/>
          </a:ln>
          <a:effectLst>
            <a:outerShdw blurRad="40000" dist="20000" dir="5400000" rotWithShape="0">
              <a:srgbClr val="000000">
                <a:alpha val="38000"/>
              </a:srgbClr>
            </a:outerShdw>
          </a:effectLst>
        </p:spPr>
      </p:cxnSp>
      <p:cxnSp>
        <p:nvCxnSpPr>
          <p:cNvPr id="44" name="Straight Connector 43"/>
          <p:cNvCxnSpPr/>
          <p:nvPr/>
        </p:nvCxnSpPr>
        <p:spPr bwMode="auto">
          <a:xfrm>
            <a:off x="66469" y="404664"/>
            <a:ext cx="0" cy="3024336"/>
          </a:xfrm>
          <a:prstGeom prst="line">
            <a:avLst/>
          </a:prstGeom>
          <a:noFill/>
          <a:ln w="25400" cap="flat" cmpd="sng" algn="ctr">
            <a:solidFill>
              <a:srgbClr val="468A4B"/>
            </a:solidFill>
            <a:prstDash val="sysDash"/>
            <a:headEnd type="none" w="med" len="med"/>
            <a:tailEnd type="none" w="med" len="med"/>
          </a:ln>
          <a:effectLst>
            <a:outerShdw blurRad="40000" dist="20000" dir="5400000" rotWithShape="0">
              <a:srgbClr val="000000">
                <a:alpha val="38000"/>
              </a:srgbClr>
            </a:outerShdw>
          </a:effectLst>
        </p:spPr>
      </p:cxnSp>
      <p:cxnSp>
        <p:nvCxnSpPr>
          <p:cNvPr id="45" name="Straight Arrow Connector 44"/>
          <p:cNvCxnSpPr/>
          <p:nvPr/>
        </p:nvCxnSpPr>
        <p:spPr bwMode="auto">
          <a:xfrm>
            <a:off x="66470" y="3429000"/>
            <a:ext cx="650334" cy="0"/>
          </a:xfrm>
          <a:prstGeom prst="straightConnector1">
            <a:avLst/>
          </a:prstGeom>
          <a:noFill/>
          <a:ln w="25400" cap="flat" cmpd="sng" algn="ctr">
            <a:solidFill>
              <a:srgbClr val="468A4B"/>
            </a:solidFill>
            <a:prstDash val="sysDash"/>
            <a:headEnd type="none" w="med" len="med"/>
            <a:tailEnd type="arrow"/>
          </a:ln>
          <a:effectLst>
            <a:outerShdw blurRad="40000" dist="20000" dir="5400000" rotWithShape="0">
              <a:srgbClr val="000000">
                <a:alpha val="38000"/>
              </a:srgbClr>
            </a:outerShdw>
          </a:effectLst>
        </p:spPr>
      </p:cxnSp>
      <p:cxnSp>
        <p:nvCxnSpPr>
          <p:cNvPr id="46" name="Straight Arrow Connector 45"/>
          <p:cNvCxnSpPr/>
          <p:nvPr/>
        </p:nvCxnSpPr>
        <p:spPr bwMode="auto">
          <a:xfrm>
            <a:off x="3389915" y="3140968"/>
            <a:ext cx="251520" cy="0"/>
          </a:xfrm>
          <a:prstGeom prst="straightConnector1">
            <a:avLst/>
          </a:prstGeom>
          <a:noFill/>
          <a:ln w="25400" cap="flat" cmpd="sng" algn="ctr">
            <a:solidFill>
              <a:srgbClr val="468A4B"/>
            </a:solidFill>
            <a:prstDash val="sysDash"/>
            <a:headEnd type="none" w="med" len="med"/>
            <a:tailEnd type="arrow"/>
          </a:ln>
          <a:effectLst>
            <a:outerShdw blurRad="40000" dist="20000" dir="5400000" rotWithShape="0">
              <a:srgbClr val="000000">
                <a:alpha val="38000"/>
              </a:srgbClr>
            </a:outerShdw>
          </a:effectLst>
        </p:spPr>
      </p:cxnSp>
      <p:cxnSp>
        <p:nvCxnSpPr>
          <p:cNvPr id="47" name="Straight Arrow Connector 46"/>
          <p:cNvCxnSpPr/>
          <p:nvPr/>
        </p:nvCxnSpPr>
        <p:spPr bwMode="auto">
          <a:xfrm>
            <a:off x="5716327" y="3140968"/>
            <a:ext cx="251520" cy="0"/>
          </a:xfrm>
          <a:prstGeom prst="straightConnector1">
            <a:avLst/>
          </a:prstGeom>
          <a:noFill/>
          <a:ln w="25400" cap="flat" cmpd="sng" algn="ctr">
            <a:solidFill>
              <a:srgbClr val="468A4B"/>
            </a:solidFill>
            <a:prstDash val="sysDash"/>
            <a:headEnd type="none" w="med" len="med"/>
            <a:tailEnd type="arrow"/>
          </a:ln>
          <a:effectLst>
            <a:outerShdw blurRad="40000" dist="20000" dir="5400000" rotWithShape="0">
              <a:srgbClr val="000000">
                <a:alpha val="38000"/>
              </a:srgbClr>
            </a:outerShdw>
          </a:effectLst>
        </p:spPr>
      </p:cxnSp>
      <p:cxnSp>
        <p:nvCxnSpPr>
          <p:cNvPr id="48" name="Straight Connector 47"/>
          <p:cNvCxnSpPr/>
          <p:nvPr/>
        </p:nvCxnSpPr>
        <p:spPr bwMode="auto">
          <a:xfrm>
            <a:off x="4539995" y="4090001"/>
            <a:ext cx="0" cy="994792"/>
          </a:xfrm>
          <a:prstGeom prst="line">
            <a:avLst/>
          </a:prstGeom>
          <a:noFill/>
          <a:ln w="25400" cap="flat" cmpd="sng" algn="ctr">
            <a:solidFill>
              <a:srgbClr val="468A4B"/>
            </a:solidFill>
            <a:prstDash val="sysDash"/>
            <a:headEnd type="none" w="med" len="med"/>
            <a:tailEnd type="none" w="med" len="med"/>
          </a:ln>
          <a:effectLst>
            <a:outerShdw blurRad="40000" dist="20000" dir="5400000" rotWithShape="0">
              <a:srgbClr val="000000">
                <a:alpha val="38000"/>
              </a:srgbClr>
            </a:outerShdw>
          </a:effectLst>
        </p:spPr>
      </p:cxnSp>
      <p:cxnSp>
        <p:nvCxnSpPr>
          <p:cNvPr id="49" name="Straight Connector 48"/>
          <p:cNvCxnSpPr/>
          <p:nvPr/>
        </p:nvCxnSpPr>
        <p:spPr bwMode="auto">
          <a:xfrm flipH="1">
            <a:off x="4139952" y="5084793"/>
            <a:ext cx="384458" cy="0"/>
          </a:xfrm>
          <a:prstGeom prst="line">
            <a:avLst/>
          </a:prstGeom>
          <a:noFill/>
          <a:ln w="25400" cap="flat" cmpd="sng" algn="ctr">
            <a:solidFill>
              <a:srgbClr val="468A4B"/>
            </a:solidFill>
            <a:prstDash val="sysDash"/>
            <a:headEnd type="none" w="med" len="med"/>
            <a:tailEnd type="none" w="med" len="med"/>
          </a:ln>
          <a:effectLst>
            <a:outerShdw blurRad="40000" dist="20000" dir="5400000" rotWithShape="0">
              <a:srgbClr val="000000">
                <a:alpha val="38000"/>
              </a:srgbClr>
            </a:outerShdw>
          </a:effectLst>
        </p:spPr>
      </p:cxnSp>
      <p:cxnSp>
        <p:nvCxnSpPr>
          <p:cNvPr id="50" name="Straight Connector 49"/>
          <p:cNvCxnSpPr/>
          <p:nvPr/>
        </p:nvCxnSpPr>
        <p:spPr bwMode="auto">
          <a:xfrm flipH="1" flipV="1">
            <a:off x="8375084" y="908572"/>
            <a:ext cx="583865" cy="149"/>
          </a:xfrm>
          <a:prstGeom prst="line">
            <a:avLst/>
          </a:prstGeom>
          <a:noFill/>
          <a:ln w="25400" cap="flat" cmpd="sng" algn="ctr">
            <a:solidFill>
              <a:srgbClr val="468A4B"/>
            </a:solidFill>
            <a:prstDash val="sysDash"/>
            <a:headEnd type="none" w="med" len="med"/>
            <a:tailEnd type="none" w="med" len="med"/>
          </a:ln>
          <a:effectLst>
            <a:outerShdw blurRad="40000" dist="20000" dir="5400000" rotWithShape="0">
              <a:srgbClr val="000000">
                <a:alpha val="38000"/>
              </a:srgbClr>
            </a:outerShdw>
          </a:effectLst>
        </p:spPr>
      </p:cxnSp>
      <p:cxnSp>
        <p:nvCxnSpPr>
          <p:cNvPr id="51" name="Straight Connector 50"/>
          <p:cNvCxnSpPr/>
          <p:nvPr/>
        </p:nvCxnSpPr>
        <p:spPr bwMode="auto">
          <a:xfrm>
            <a:off x="8958949" y="895973"/>
            <a:ext cx="0" cy="2461171"/>
          </a:xfrm>
          <a:prstGeom prst="line">
            <a:avLst/>
          </a:prstGeom>
          <a:noFill/>
          <a:ln w="25400" cap="flat" cmpd="sng" algn="ctr">
            <a:solidFill>
              <a:srgbClr val="468A4B"/>
            </a:solidFill>
            <a:prstDash val="sysDash"/>
            <a:headEnd type="none" w="med" len="med"/>
            <a:tailEnd type="none" w="med" len="med"/>
          </a:ln>
          <a:effectLst>
            <a:outerShdw blurRad="40000" dist="20000" dir="5400000" rotWithShape="0">
              <a:srgbClr val="000000">
                <a:alpha val="38000"/>
              </a:srgbClr>
            </a:outerShdw>
          </a:effectLst>
        </p:spPr>
      </p:cxnSp>
      <p:cxnSp>
        <p:nvCxnSpPr>
          <p:cNvPr id="52" name="Straight Connector 51"/>
          <p:cNvCxnSpPr/>
          <p:nvPr/>
        </p:nvCxnSpPr>
        <p:spPr bwMode="auto">
          <a:xfrm flipH="1" flipV="1">
            <a:off x="8375084" y="3356995"/>
            <a:ext cx="583865" cy="149"/>
          </a:xfrm>
          <a:prstGeom prst="line">
            <a:avLst/>
          </a:prstGeom>
          <a:noFill/>
          <a:ln w="25400" cap="flat" cmpd="sng" algn="ctr">
            <a:solidFill>
              <a:srgbClr val="468A4B"/>
            </a:solidFill>
            <a:prstDash val="sysDash"/>
            <a:headEnd type="none" w="med" len="med"/>
            <a:tailEnd type="none" w="med" len="med"/>
          </a:ln>
          <a:effectLst>
            <a:outerShdw blurRad="40000" dist="20000" dir="5400000" rotWithShape="0">
              <a:srgbClr val="000000">
                <a:alpha val="38000"/>
              </a:srgbClr>
            </a:outerShdw>
          </a:effectLst>
        </p:spPr>
      </p:cxnSp>
      <p:sp>
        <p:nvSpPr>
          <p:cNvPr id="53" name="Pentagon 52"/>
          <p:cNvSpPr/>
          <p:nvPr/>
        </p:nvSpPr>
        <p:spPr bwMode="auto">
          <a:xfrm>
            <a:off x="6034316" y="2492895"/>
            <a:ext cx="2592288" cy="1597105"/>
          </a:xfrm>
          <a:prstGeom prst="homePlate">
            <a:avLst/>
          </a:prstGeom>
          <a:gradFill rotWithShape="1">
            <a:gsLst>
              <a:gs pos="0">
                <a:srgbClr val="468A4B">
                  <a:tint val="50000"/>
                  <a:satMod val="300000"/>
                </a:srgbClr>
              </a:gs>
              <a:gs pos="35000">
                <a:srgbClr val="468A4B">
                  <a:tint val="37000"/>
                  <a:satMod val="300000"/>
                </a:srgbClr>
              </a:gs>
              <a:gs pos="100000">
                <a:srgbClr val="468A4B">
                  <a:tint val="15000"/>
                  <a:satMod val="350000"/>
                </a:srgbClr>
              </a:gs>
            </a:gsLst>
            <a:lin ang="16200000" scaled="1"/>
          </a:gra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marL="342900" indent="-342900">
              <a:buFont typeface="Arial" pitchFamily="34" charset="0"/>
              <a:buChar char="•"/>
              <a:defRPr/>
            </a:pPr>
            <a:r>
              <a:rPr lang="en-ZA" sz="2000" b="1" kern="0" dirty="0">
                <a:solidFill>
                  <a:srgbClr val="336699">
                    <a:lumMod val="50000"/>
                  </a:srgbClr>
                </a:solidFill>
                <a:ea typeface="ＭＳ Ｐゴシック"/>
              </a:rPr>
              <a:t>Municipal &amp; Consolidated Provincial </a:t>
            </a:r>
            <a:r>
              <a:rPr lang="en-ZA" sz="2000" b="1" kern="0" dirty="0">
                <a:solidFill>
                  <a:srgbClr val="003399">
                    <a:lumMod val="50000"/>
                  </a:srgbClr>
                </a:solidFill>
                <a:ea typeface="ＭＳ Ｐゴシック"/>
              </a:rPr>
              <a:t>Contract Management</a:t>
            </a:r>
            <a:r>
              <a:rPr lang="en-ZA" sz="2000" b="1" kern="0" dirty="0">
                <a:solidFill>
                  <a:srgbClr val="336699">
                    <a:lumMod val="50000"/>
                  </a:srgbClr>
                </a:solidFill>
                <a:ea typeface="ＭＳ Ｐゴシック"/>
              </a:rPr>
              <a:t> system</a:t>
            </a:r>
          </a:p>
        </p:txBody>
      </p:sp>
      <p:sp>
        <p:nvSpPr>
          <p:cNvPr id="54" name="Curved Right Arrow 53"/>
          <p:cNvSpPr/>
          <p:nvPr/>
        </p:nvSpPr>
        <p:spPr bwMode="auto">
          <a:xfrm>
            <a:off x="1" y="1340768"/>
            <a:ext cx="650334" cy="4176464"/>
          </a:xfrm>
          <a:prstGeom prst="curvedRightArrow">
            <a:avLst/>
          </a:prstGeom>
          <a:solidFill>
            <a:srgbClr val="FF00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ZA" sz="2400" kern="0" dirty="0">
              <a:solidFill>
                <a:srgbClr val="FFFFFF"/>
              </a:solidFill>
              <a:ea typeface="ＭＳ Ｐゴシック"/>
            </a:endParaRPr>
          </a:p>
        </p:txBody>
      </p:sp>
      <p:sp>
        <p:nvSpPr>
          <p:cNvPr id="55" name="Rounded Rectangle 54"/>
          <p:cNvSpPr/>
          <p:nvPr/>
        </p:nvSpPr>
        <p:spPr bwMode="auto">
          <a:xfrm>
            <a:off x="3635896" y="2780928"/>
            <a:ext cx="2060537" cy="288032"/>
          </a:xfrm>
          <a:prstGeom prst="roundRect">
            <a:avLst/>
          </a:prstGeom>
          <a:gradFill rotWithShape="1">
            <a:gsLst>
              <a:gs pos="0">
                <a:srgbClr val="468A4B">
                  <a:shade val="51000"/>
                  <a:satMod val="130000"/>
                </a:srgbClr>
              </a:gs>
              <a:gs pos="80000">
                <a:srgbClr val="468A4B">
                  <a:shade val="93000"/>
                  <a:satMod val="130000"/>
                </a:srgbClr>
              </a:gs>
              <a:gs pos="100000">
                <a:srgbClr val="468A4B">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a:defRPr/>
            </a:pPr>
            <a:r>
              <a:rPr lang="en-ZA" sz="1400" kern="0" dirty="0">
                <a:solidFill>
                  <a:srgbClr val="FFFFFF"/>
                </a:solidFill>
                <a:ea typeface="ＭＳ Ｐゴシック"/>
              </a:rPr>
              <a:t>Filing Method</a:t>
            </a:r>
          </a:p>
        </p:txBody>
      </p:sp>
      <p:sp>
        <p:nvSpPr>
          <p:cNvPr id="57" name="Curved Right Arrow 56"/>
          <p:cNvSpPr/>
          <p:nvPr/>
        </p:nvSpPr>
        <p:spPr bwMode="auto">
          <a:xfrm rot="10800000">
            <a:off x="8493666" y="1268760"/>
            <a:ext cx="650334" cy="4176464"/>
          </a:xfrm>
          <a:prstGeom prst="curvedRightArrow">
            <a:avLst/>
          </a:prstGeom>
          <a:solidFill>
            <a:srgbClr val="FF00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ZA" sz="2400" kern="0" dirty="0">
              <a:solidFill>
                <a:srgbClr val="FFFFFF"/>
              </a:solidFill>
              <a:ea typeface="ＭＳ Ｐゴシック"/>
            </a:endParaRPr>
          </a:p>
        </p:txBody>
      </p:sp>
      <p:sp>
        <p:nvSpPr>
          <p:cNvPr id="11" name="Slide Number Placeholder 10"/>
          <p:cNvSpPr>
            <a:spLocks noGrp="1"/>
          </p:cNvSpPr>
          <p:nvPr>
            <p:ph type="sldNum" sz="quarter" idx="4"/>
          </p:nvPr>
        </p:nvSpPr>
        <p:spPr/>
        <p:txBody>
          <a:bodyPr/>
          <a:lstStyle/>
          <a:p>
            <a:pPr>
              <a:defRPr/>
            </a:pPr>
            <a:fld id="{1507617D-FD9E-401A-9799-5B2046C0441D}" type="slidenum">
              <a:rPr lang="en-ZA" smtClean="0">
                <a:solidFill>
                  <a:srgbClr val="000000"/>
                </a:solidFill>
              </a:rPr>
              <a:pPr>
                <a:defRPr/>
              </a:pPr>
              <a:t>7</a:t>
            </a:fld>
            <a:endParaRPr lang="en-ZA" dirty="0">
              <a:solidFill>
                <a:srgbClr val="000000"/>
              </a:solidFill>
            </a:endParaRPr>
          </a:p>
        </p:txBody>
      </p:sp>
    </p:spTree>
    <p:extLst>
      <p:ext uri="{BB962C8B-B14F-4D97-AF65-F5344CB8AC3E}">
        <p14:creationId xmlns:p14="http://schemas.microsoft.com/office/powerpoint/2010/main" val="80990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normAutofit/>
          </a:bodyPr>
          <a:lstStyle/>
          <a:p>
            <a:pPr marL="285750" indent="-285750">
              <a:defRPr/>
            </a:pPr>
            <a:r>
              <a:rPr lang="en-ZA" sz="2000" b="1" dirty="0">
                <a:latin typeface="Arial" pitchFamily="34" charset="0"/>
                <a:cs typeface="Arial" pitchFamily="34" charset="0"/>
              </a:rPr>
              <a:t>Phase I - SCOPING</a:t>
            </a:r>
          </a:p>
        </p:txBody>
      </p:sp>
      <p:sp>
        <p:nvSpPr>
          <p:cNvPr id="3" name="Content Placeholder 2"/>
          <p:cNvSpPr>
            <a:spLocks noGrp="1"/>
          </p:cNvSpPr>
          <p:nvPr>
            <p:ph idx="1"/>
          </p:nvPr>
        </p:nvSpPr>
        <p:spPr>
          <a:xfrm>
            <a:off x="0" y="1124744"/>
            <a:ext cx="9144000" cy="5123656"/>
          </a:xfrm>
        </p:spPr>
        <p:txBody>
          <a:bodyPr>
            <a:normAutofit fontScale="92500" lnSpcReduction="20000"/>
          </a:bodyPr>
          <a:lstStyle/>
          <a:p>
            <a:pPr marL="0" lvl="0" indent="0" algn="just">
              <a:buNone/>
            </a:pPr>
            <a:r>
              <a:rPr lang="en-US" sz="1800" b="1" dirty="0">
                <a:latin typeface="Arial"/>
                <a:ea typeface="Calibri"/>
                <a:cs typeface="Times New Roman"/>
              </a:rPr>
              <a:t>Identification of Extend of Work</a:t>
            </a:r>
            <a:endParaRPr lang="en-ZA" sz="1800" b="1" dirty="0">
              <a:ea typeface="Calibri"/>
              <a:cs typeface="Times New Roman"/>
            </a:endParaRPr>
          </a:p>
          <a:p>
            <a:pPr marL="0" indent="0" algn="just">
              <a:spcAft>
                <a:spcPts val="0"/>
              </a:spcAft>
              <a:buNone/>
            </a:pPr>
            <a:endParaRPr lang="en-ZA" sz="1800" dirty="0">
              <a:ea typeface="Calibri"/>
              <a:cs typeface="Times New Roman"/>
            </a:endParaRPr>
          </a:p>
          <a:p>
            <a:pPr lvl="0" algn="just">
              <a:buFont typeface="Symbol"/>
              <a:buChar char=""/>
            </a:pPr>
            <a:r>
              <a:rPr lang="en-US" sz="1800" dirty="0">
                <a:latin typeface="Arial"/>
                <a:ea typeface="Calibri"/>
                <a:cs typeface="Times New Roman"/>
              </a:rPr>
              <a:t>Obtain the current and previous year commitment register</a:t>
            </a:r>
            <a:endParaRPr lang="en-ZA" sz="1800" dirty="0">
              <a:ea typeface="Calibri"/>
              <a:cs typeface="Times New Roman"/>
            </a:endParaRPr>
          </a:p>
          <a:p>
            <a:pPr lvl="0" algn="just">
              <a:buFont typeface="Symbol"/>
              <a:buChar char=""/>
            </a:pPr>
            <a:endParaRPr lang="en-US" sz="1800" dirty="0">
              <a:latin typeface="Arial"/>
              <a:ea typeface="Calibri"/>
              <a:cs typeface="Times New Roman"/>
            </a:endParaRPr>
          </a:p>
          <a:p>
            <a:pPr lvl="0" algn="just">
              <a:buFont typeface="Symbol"/>
              <a:buChar char=""/>
            </a:pPr>
            <a:r>
              <a:rPr lang="en-US" sz="1800" dirty="0">
                <a:latin typeface="Arial"/>
                <a:ea typeface="Calibri"/>
                <a:cs typeface="Times New Roman"/>
              </a:rPr>
              <a:t>Obtain the current and previous year retention  register</a:t>
            </a:r>
            <a:endParaRPr lang="en-ZA" sz="1800" dirty="0">
              <a:ea typeface="Calibri"/>
              <a:cs typeface="Times New Roman"/>
            </a:endParaRPr>
          </a:p>
          <a:p>
            <a:pPr lvl="0" algn="just">
              <a:buFont typeface="Symbol"/>
              <a:buChar char=""/>
            </a:pPr>
            <a:endParaRPr lang="en-US" sz="1800" dirty="0">
              <a:latin typeface="Arial"/>
              <a:ea typeface="Calibri"/>
              <a:cs typeface="Times New Roman"/>
            </a:endParaRPr>
          </a:p>
          <a:p>
            <a:pPr lvl="0" algn="just">
              <a:buFont typeface="Symbol"/>
              <a:buChar char=""/>
            </a:pPr>
            <a:r>
              <a:rPr lang="en-US" sz="1800" dirty="0">
                <a:latin typeface="Arial"/>
                <a:ea typeface="Calibri"/>
                <a:cs typeface="Times New Roman"/>
              </a:rPr>
              <a:t>Obtain existing contract registers, order books, expenditure reports; monthly spend analysis reports and payment vouchers.</a:t>
            </a:r>
            <a:endParaRPr lang="en-ZA" sz="1800" dirty="0">
              <a:ea typeface="Calibri"/>
              <a:cs typeface="Times New Roman"/>
            </a:endParaRPr>
          </a:p>
          <a:p>
            <a:pPr lvl="0" algn="just">
              <a:buFont typeface="Symbol"/>
              <a:buChar char=""/>
            </a:pPr>
            <a:endParaRPr lang="en-US" sz="1800" dirty="0">
              <a:latin typeface="Arial"/>
              <a:ea typeface="Calibri"/>
              <a:cs typeface="Times New Roman"/>
            </a:endParaRPr>
          </a:p>
          <a:p>
            <a:pPr lvl="0" algn="just">
              <a:buFont typeface="Symbol"/>
              <a:buChar char=""/>
            </a:pPr>
            <a:r>
              <a:rPr lang="en-US" sz="1800" dirty="0">
                <a:latin typeface="Arial"/>
                <a:ea typeface="Calibri"/>
                <a:cs typeface="Times New Roman"/>
              </a:rPr>
              <a:t>Filter data by supplier, order number, and perform analysis to quantify payments that total more than R200 000 for Municipalities per supplier.</a:t>
            </a:r>
            <a:endParaRPr lang="en-ZA" sz="1800" dirty="0">
              <a:ea typeface="Calibri"/>
              <a:cs typeface="Times New Roman"/>
            </a:endParaRPr>
          </a:p>
          <a:p>
            <a:pPr lvl="0" algn="just">
              <a:buFont typeface="Symbol"/>
              <a:buChar char=""/>
            </a:pPr>
            <a:endParaRPr lang="en-US" sz="1800" dirty="0">
              <a:latin typeface="Arial"/>
              <a:ea typeface="Calibri"/>
              <a:cs typeface="Times New Roman"/>
            </a:endParaRPr>
          </a:p>
          <a:p>
            <a:pPr lvl="0" algn="just">
              <a:buFont typeface="Symbol"/>
              <a:buChar char=""/>
            </a:pPr>
            <a:r>
              <a:rPr lang="en-US" sz="1800" dirty="0">
                <a:latin typeface="Arial"/>
                <a:ea typeface="Calibri"/>
                <a:cs typeface="Times New Roman"/>
              </a:rPr>
              <a:t>Using this information request contract documentation, from the Institutions.</a:t>
            </a:r>
            <a:endParaRPr lang="en-ZA" sz="1800" dirty="0">
              <a:ea typeface="Calibri"/>
              <a:cs typeface="Times New Roman"/>
            </a:endParaRPr>
          </a:p>
          <a:p>
            <a:pPr lvl="0" algn="just">
              <a:buFont typeface="Symbol"/>
              <a:buChar char=""/>
            </a:pPr>
            <a:endParaRPr lang="en-US" sz="1800" dirty="0">
              <a:latin typeface="Arial"/>
              <a:ea typeface="Calibri"/>
              <a:cs typeface="Times New Roman"/>
            </a:endParaRPr>
          </a:p>
          <a:p>
            <a:pPr lvl="0" algn="just">
              <a:buFont typeface="Symbol"/>
              <a:buChar char=""/>
            </a:pPr>
            <a:r>
              <a:rPr lang="en-US" sz="1800" dirty="0">
                <a:latin typeface="Arial"/>
                <a:ea typeface="Calibri"/>
                <a:cs typeface="Times New Roman"/>
              </a:rPr>
              <a:t>Liaise with the Legal Support Services, Contracts Management Section, Supply Chain Management Unit, </a:t>
            </a:r>
            <a:r>
              <a:rPr lang="en-US" sz="1800" dirty="0" err="1">
                <a:latin typeface="Arial"/>
                <a:ea typeface="Calibri"/>
                <a:cs typeface="Times New Roman"/>
              </a:rPr>
              <a:t>Programme</a:t>
            </a:r>
            <a:r>
              <a:rPr lang="en-US" sz="1800" dirty="0">
                <a:latin typeface="Arial"/>
                <a:ea typeface="Calibri"/>
                <a:cs typeface="Times New Roman"/>
              </a:rPr>
              <a:t> and Project Managers to collect contract documentation from the identified Institutions.</a:t>
            </a:r>
            <a:endParaRPr lang="en-ZA" sz="1800" dirty="0">
              <a:ea typeface="Calibri"/>
              <a:cs typeface="Times New Roman"/>
            </a:endParaRPr>
          </a:p>
          <a:p>
            <a:pPr lvl="0" algn="just">
              <a:spcAft>
                <a:spcPts val="1000"/>
              </a:spcAft>
              <a:buFont typeface="Symbol"/>
              <a:buChar char=""/>
            </a:pPr>
            <a:endParaRPr lang="en-US" sz="1800" dirty="0">
              <a:latin typeface="Arial"/>
              <a:ea typeface="Calibri"/>
              <a:cs typeface="Times New Roman"/>
            </a:endParaRPr>
          </a:p>
          <a:p>
            <a:pPr lvl="0" algn="just">
              <a:spcAft>
                <a:spcPts val="1000"/>
              </a:spcAft>
              <a:buFont typeface="Symbol"/>
              <a:buChar char=""/>
            </a:pPr>
            <a:r>
              <a:rPr lang="en-US" sz="1800" dirty="0">
                <a:latin typeface="Arial"/>
                <a:ea typeface="Calibri"/>
                <a:cs typeface="Times New Roman"/>
              </a:rPr>
              <a:t>Compile a report in a prescribed format on the potential contract identified</a:t>
            </a:r>
            <a:endParaRPr lang="en-ZA" sz="1800" dirty="0">
              <a:ea typeface="Calibri"/>
              <a:cs typeface="Times New Roman"/>
            </a:endParaRPr>
          </a:p>
          <a:p>
            <a:pPr lvl="2" algn="just">
              <a:buFont typeface="Wingdings" panose="05000000000000000000" pitchFamily="2" charset="2"/>
              <a:buChar char="§"/>
            </a:pPr>
            <a:endParaRPr lang="en-GB" sz="1800" dirty="0"/>
          </a:p>
          <a:p>
            <a:pPr lvl="1"/>
            <a:endParaRPr lang="en-GB" sz="1800" dirty="0"/>
          </a:p>
        </p:txBody>
      </p:sp>
      <p:sp>
        <p:nvSpPr>
          <p:cNvPr id="5" name="Rectangle 6"/>
          <p:cNvSpPr txBox="1">
            <a:spLocks noChangeArrowheads="1"/>
          </p:cNvSpPr>
          <p:nvPr/>
        </p:nvSpPr>
        <p:spPr bwMode="auto">
          <a:xfrm>
            <a:off x="3124200" y="6248400"/>
            <a:ext cx="2895600" cy="457200"/>
          </a:xfrm>
          <a:prstGeom prst="rect">
            <a:avLst/>
          </a:prstGeom>
          <a:noFill/>
          <a:ln>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3" rIns="91424" bIns="45713" numCol="1" anchor="t" anchorCtr="0" compatLnSpc="1">
            <a:prstTxWarp prst="textNoShape">
              <a:avLst/>
            </a:prstTxWarp>
          </a:bodyPr>
          <a:lstStyle>
            <a:defPPr>
              <a:defRPr lang="en-US"/>
            </a:defPPr>
            <a:lvl1pPr algn="r" rtl="0" eaLnBrk="0" fontAlgn="base" hangingPunct="0">
              <a:spcBef>
                <a:spcPct val="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5pPr>
            <a:lvl6pPr marL="2514600" indent="-228600" algn="ctr" defTabSz="914400" rtl="0" eaLnBrk="0" fontAlgn="base" latinLnBrk="0" hangingPunct="0">
              <a:spcBef>
                <a:spcPct val="2000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6pPr>
            <a:lvl7pPr marL="2971800" indent="-228600" algn="ctr" defTabSz="914400" rtl="0" eaLnBrk="0" fontAlgn="base" latinLnBrk="0" hangingPunct="0">
              <a:spcBef>
                <a:spcPct val="2000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7pPr>
            <a:lvl8pPr marL="3429000" indent="-228600" algn="ctr" defTabSz="914400" rtl="0" eaLnBrk="0" fontAlgn="base" latinLnBrk="0" hangingPunct="0">
              <a:spcBef>
                <a:spcPct val="2000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8pPr>
            <a:lvl9pPr marL="3886200" indent="-228600" algn="ctr" defTabSz="914400" rtl="0" eaLnBrk="0" fontAlgn="base" latinLnBrk="0" hangingPunct="0">
              <a:spcBef>
                <a:spcPct val="2000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9pPr>
          </a:lstStyle>
          <a:p>
            <a:pPr algn="ctr"/>
            <a:fld id="{BFD81BF5-7105-4DE4-8E92-852D568A46F7}" type="slidenum">
              <a:rPr lang="en-GB" altLang="en-US" sz="1400" smtClean="0">
                <a:solidFill>
                  <a:srgbClr val="000000"/>
                </a:solidFill>
                <a:effectLst/>
                <a:latin typeface="Shruti" pitchFamily="2"/>
              </a:rPr>
              <a:pPr algn="ctr"/>
              <a:t>8</a:t>
            </a:fld>
            <a:endParaRPr lang="en-GB" altLang="en-US" sz="1400" dirty="0">
              <a:solidFill>
                <a:srgbClr val="000000"/>
              </a:solidFill>
              <a:effectLst/>
              <a:latin typeface="Shruti" pitchFamily="2"/>
            </a:endParaRPr>
          </a:p>
        </p:txBody>
      </p:sp>
      <p:pic>
        <p:nvPicPr>
          <p:cNvPr id="4" name="Picture 3">
            <a:extLst>
              <a:ext uri="{FF2B5EF4-FFF2-40B4-BE49-F238E27FC236}">
                <a16:creationId xmlns:a16="http://schemas.microsoft.com/office/drawing/2014/main" id="{F9D90940-2B9F-4CDB-AF3D-3C4DC6B8DF50}"/>
              </a:ext>
            </a:extLst>
          </p:cNvPr>
          <p:cNvPicPr>
            <a:picLocks noChangeAspect="1"/>
          </p:cNvPicPr>
          <p:nvPr/>
        </p:nvPicPr>
        <p:blipFill>
          <a:blip r:embed="rId3"/>
          <a:stretch>
            <a:fillRect/>
          </a:stretch>
        </p:blipFill>
        <p:spPr>
          <a:xfrm>
            <a:off x="7308304" y="91955"/>
            <a:ext cx="1127858" cy="908383"/>
          </a:xfrm>
          <a:prstGeom prst="rect">
            <a:avLst/>
          </a:prstGeom>
        </p:spPr>
      </p:pic>
    </p:spTree>
    <p:extLst>
      <p:ext uri="{BB962C8B-B14F-4D97-AF65-F5344CB8AC3E}">
        <p14:creationId xmlns:p14="http://schemas.microsoft.com/office/powerpoint/2010/main" val="2780958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95428"/>
            <a:ext cx="5184576" cy="617143"/>
          </a:xfrm>
        </p:spPr>
        <p:txBody>
          <a:bodyPr>
            <a:normAutofit/>
          </a:bodyPr>
          <a:lstStyle/>
          <a:p>
            <a:r>
              <a:rPr lang="en-ZA" sz="2000" b="1" dirty="0">
                <a:latin typeface="Arial" pitchFamily="34" charset="0"/>
                <a:cs typeface="Arial" pitchFamily="34" charset="0"/>
              </a:rPr>
              <a:t>PHASE II – Contract Register</a:t>
            </a:r>
          </a:p>
        </p:txBody>
      </p:sp>
      <p:sp>
        <p:nvSpPr>
          <p:cNvPr id="3" name="Content Placeholder 2"/>
          <p:cNvSpPr>
            <a:spLocks noGrp="1"/>
          </p:cNvSpPr>
          <p:nvPr>
            <p:ph idx="1"/>
          </p:nvPr>
        </p:nvSpPr>
        <p:spPr>
          <a:xfrm>
            <a:off x="457200" y="1052736"/>
            <a:ext cx="8229600" cy="5328592"/>
          </a:xfrm>
        </p:spPr>
        <p:txBody>
          <a:bodyPr>
            <a:normAutofit fontScale="25000" lnSpcReduction="20000"/>
          </a:bodyPr>
          <a:lstStyle/>
          <a:p>
            <a:pPr marL="0" indent="0" algn="just">
              <a:lnSpc>
                <a:spcPct val="115000"/>
              </a:lnSpc>
              <a:spcAft>
                <a:spcPts val="1000"/>
              </a:spcAft>
              <a:buNone/>
            </a:pPr>
            <a:r>
              <a:rPr lang="en-US" sz="6400" b="1" dirty="0">
                <a:latin typeface="Arial" pitchFamily="34" charset="0"/>
                <a:ea typeface="Calibri"/>
                <a:cs typeface="Arial" pitchFamily="34" charset="0"/>
              </a:rPr>
              <a:t>Create and Populate Contract Registers</a:t>
            </a:r>
            <a:endParaRPr lang="en-ZA" sz="6400" dirty="0">
              <a:latin typeface="Arial" pitchFamily="34" charset="0"/>
              <a:ea typeface="Calibri"/>
              <a:cs typeface="Arial" pitchFamily="34" charset="0"/>
            </a:endParaRPr>
          </a:p>
          <a:p>
            <a:pPr lvl="0" algn="just">
              <a:buFont typeface="Symbol"/>
              <a:buChar char=""/>
            </a:pPr>
            <a:r>
              <a:rPr lang="en-US" sz="6400" dirty="0">
                <a:latin typeface="Arial" pitchFamily="34" charset="0"/>
                <a:ea typeface="Calibri"/>
                <a:cs typeface="Arial" pitchFamily="34" charset="0"/>
              </a:rPr>
              <a:t>Obtain the Contract Register template from PT.</a:t>
            </a:r>
            <a:endParaRPr lang="en-ZA" sz="6400" dirty="0">
              <a:latin typeface="Arial" pitchFamily="34" charset="0"/>
              <a:ea typeface="Calibri"/>
              <a:cs typeface="Arial" pitchFamily="34" charset="0"/>
            </a:endParaRPr>
          </a:p>
          <a:p>
            <a:pPr lvl="0" algn="just">
              <a:buFont typeface="Symbol"/>
              <a:buChar char=""/>
            </a:pPr>
            <a:r>
              <a:rPr lang="en-US" sz="6400" dirty="0">
                <a:latin typeface="Arial" pitchFamily="34" charset="0"/>
                <a:ea typeface="Calibri"/>
                <a:cs typeface="Arial" pitchFamily="34" charset="0"/>
              </a:rPr>
              <a:t>Allocate unique contract numbers for each contract in line with the approved File Plan issued by the Department of Arts and Culture in terms of the National Archives Act.</a:t>
            </a:r>
            <a:endParaRPr lang="en-ZA" sz="6400" dirty="0">
              <a:latin typeface="Arial" pitchFamily="34" charset="0"/>
              <a:ea typeface="Calibri"/>
              <a:cs typeface="Arial" pitchFamily="34" charset="0"/>
            </a:endParaRPr>
          </a:p>
          <a:p>
            <a:pPr lvl="0" algn="just">
              <a:spcAft>
                <a:spcPts val="1000"/>
              </a:spcAft>
              <a:buFont typeface="Symbol"/>
              <a:buChar char=""/>
            </a:pPr>
            <a:r>
              <a:rPr lang="en-US" sz="6400" dirty="0">
                <a:latin typeface="Arial" pitchFamily="34" charset="0"/>
                <a:ea typeface="Calibri"/>
                <a:cs typeface="Arial" pitchFamily="34" charset="0"/>
              </a:rPr>
              <a:t>Extract relevant information from contracts and capture contract information into registers per institution.  The following information will be important:</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a:latin typeface="Arial" pitchFamily="34" charset="0"/>
                <a:ea typeface="Calibri"/>
                <a:cs typeface="Arial" pitchFamily="34" charset="0"/>
              </a:rPr>
              <a:t>Contract Number;</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a:latin typeface="Arial" pitchFamily="34" charset="0"/>
                <a:ea typeface="Calibri"/>
                <a:cs typeface="Arial" pitchFamily="34" charset="0"/>
              </a:rPr>
              <a:t>Bid Number;</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a:latin typeface="Arial" pitchFamily="34" charset="0"/>
                <a:ea typeface="Calibri"/>
                <a:cs typeface="Arial" pitchFamily="34" charset="0"/>
              </a:rPr>
              <a:t>Order Number;</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a:latin typeface="Arial" pitchFamily="34" charset="0"/>
                <a:ea typeface="Calibri"/>
                <a:cs typeface="Arial" pitchFamily="34" charset="0"/>
              </a:rPr>
              <a:t>Contract Type;</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a:latin typeface="Arial" pitchFamily="34" charset="0"/>
                <a:ea typeface="Calibri"/>
                <a:cs typeface="Arial" pitchFamily="34" charset="0"/>
              </a:rPr>
              <a:t>Appointed Bidder;</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a:latin typeface="Arial" pitchFamily="34" charset="0"/>
                <a:ea typeface="Calibri"/>
                <a:cs typeface="Arial" pitchFamily="34" charset="0"/>
              </a:rPr>
              <a:t>Central Supplier Database Registration Number;</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a:latin typeface="Arial" pitchFamily="34" charset="0"/>
                <a:ea typeface="Calibri"/>
                <a:cs typeface="Arial" pitchFamily="34" charset="0"/>
              </a:rPr>
              <a:t>Contracting Party Type;</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err="1">
                <a:latin typeface="Arial" pitchFamily="34" charset="0"/>
                <a:ea typeface="Calibri"/>
                <a:cs typeface="Arial" pitchFamily="34" charset="0"/>
              </a:rPr>
              <a:t>Programme</a:t>
            </a:r>
            <a:r>
              <a:rPr lang="en-US" sz="6400" dirty="0">
                <a:latin typeface="Arial" pitchFamily="34" charset="0"/>
                <a:ea typeface="Calibri"/>
                <a:cs typeface="Arial" pitchFamily="34" charset="0"/>
              </a:rPr>
              <a:t>/Sub-</a:t>
            </a:r>
            <a:r>
              <a:rPr lang="en-US" sz="6400" dirty="0" err="1">
                <a:latin typeface="Arial" pitchFamily="34" charset="0"/>
                <a:ea typeface="Calibri"/>
                <a:cs typeface="Arial" pitchFamily="34" charset="0"/>
              </a:rPr>
              <a:t>Programme</a:t>
            </a:r>
            <a:r>
              <a:rPr lang="en-US" sz="6400" dirty="0">
                <a:latin typeface="Arial" pitchFamily="34" charset="0"/>
                <a:ea typeface="Calibri"/>
                <a:cs typeface="Arial" pitchFamily="34" charset="0"/>
              </a:rPr>
              <a:t>/ Vote/ SCOA Item;</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a:latin typeface="Arial" pitchFamily="34" charset="0"/>
                <a:ea typeface="Calibri"/>
                <a:cs typeface="Arial" pitchFamily="34" charset="0"/>
              </a:rPr>
              <a:t>Contract value;</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a:latin typeface="Arial" pitchFamily="34" charset="0"/>
                <a:ea typeface="Calibri"/>
                <a:cs typeface="Arial" pitchFamily="34" charset="0"/>
              </a:rPr>
              <a:t>Percentage escalation;</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a:latin typeface="Arial" pitchFamily="34" charset="0"/>
                <a:ea typeface="Calibri"/>
                <a:cs typeface="Arial" pitchFamily="34" charset="0"/>
              </a:rPr>
              <a:t>Contract start date, end date and duration;</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a:latin typeface="Arial" pitchFamily="34" charset="0"/>
                <a:ea typeface="Calibri"/>
                <a:cs typeface="Arial" pitchFamily="34" charset="0"/>
              </a:rPr>
              <a:t>Contract status (Existing, cancelled, terminated);</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a:latin typeface="Arial" pitchFamily="34" charset="0"/>
                <a:ea typeface="Calibri"/>
                <a:cs typeface="Arial" pitchFamily="34" charset="0"/>
              </a:rPr>
              <a:t>Contract extension period and value;</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a:latin typeface="Arial" pitchFamily="34" charset="0"/>
                <a:ea typeface="Calibri"/>
                <a:cs typeface="Arial" pitchFamily="34" charset="0"/>
              </a:rPr>
              <a:t>Payment milestones; and</a:t>
            </a:r>
            <a:endParaRPr lang="en-ZA" sz="6400" dirty="0">
              <a:latin typeface="Arial" pitchFamily="34" charset="0"/>
              <a:ea typeface="Calibri"/>
              <a:cs typeface="Arial" pitchFamily="34" charset="0"/>
            </a:endParaRPr>
          </a:p>
          <a:p>
            <a:pPr marL="457200" indent="-360000" algn="just">
              <a:lnSpc>
                <a:spcPct val="115000"/>
              </a:lnSpc>
              <a:spcBef>
                <a:spcPts val="0"/>
              </a:spcBef>
            </a:pPr>
            <a:r>
              <a:rPr lang="en-US" sz="6400" dirty="0">
                <a:latin typeface="Arial" pitchFamily="34" charset="0"/>
                <a:ea typeface="Calibri"/>
                <a:cs typeface="Arial" pitchFamily="34" charset="0"/>
              </a:rPr>
              <a:t>Penalties.</a:t>
            </a:r>
            <a:endParaRPr lang="en-ZA" sz="6400" dirty="0">
              <a:latin typeface="Arial" pitchFamily="34" charset="0"/>
              <a:ea typeface="Calibri"/>
              <a:cs typeface="Arial" pitchFamily="34" charset="0"/>
            </a:endParaRPr>
          </a:p>
          <a:p>
            <a:endParaRPr lang="en-ZA" dirty="0"/>
          </a:p>
        </p:txBody>
      </p:sp>
      <p:sp>
        <p:nvSpPr>
          <p:cNvPr id="4" name="Slide Number Placeholder 3"/>
          <p:cNvSpPr>
            <a:spLocks noGrp="1"/>
          </p:cNvSpPr>
          <p:nvPr>
            <p:ph type="sldNum" sz="quarter" idx="12"/>
          </p:nvPr>
        </p:nvSpPr>
        <p:spPr/>
        <p:txBody>
          <a:bodyPr/>
          <a:lstStyle/>
          <a:p>
            <a:fld id="{61D74632-5AF5-49E1-8345-0D25A626A076}" type="slidenum">
              <a:rPr lang="en-ZA" smtClean="0">
                <a:solidFill>
                  <a:prstClr val="black">
                    <a:tint val="75000"/>
                  </a:prstClr>
                </a:solidFill>
              </a:rPr>
              <a:pPr/>
              <a:t>9</a:t>
            </a:fld>
            <a:endParaRPr lang="en-ZA">
              <a:solidFill>
                <a:prstClr val="black">
                  <a:tint val="75000"/>
                </a:prstClr>
              </a:solidFill>
            </a:endParaRPr>
          </a:p>
        </p:txBody>
      </p:sp>
      <p:pic>
        <p:nvPicPr>
          <p:cNvPr id="5" name="Picture 4">
            <a:extLst>
              <a:ext uri="{FF2B5EF4-FFF2-40B4-BE49-F238E27FC236}">
                <a16:creationId xmlns:a16="http://schemas.microsoft.com/office/drawing/2014/main" id="{F9D90940-2B9F-4CDB-AF3D-3C4DC6B8DF50}"/>
              </a:ext>
            </a:extLst>
          </p:cNvPr>
          <p:cNvPicPr>
            <a:picLocks noChangeAspect="1"/>
          </p:cNvPicPr>
          <p:nvPr/>
        </p:nvPicPr>
        <p:blipFill>
          <a:blip r:embed="rId2"/>
          <a:stretch>
            <a:fillRect/>
          </a:stretch>
        </p:blipFill>
        <p:spPr>
          <a:xfrm>
            <a:off x="7884368" y="95428"/>
            <a:ext cx="1127858" cy="908383"/>
          </a:xfrm>
          <a:prstGeom prst="rect">
            <a:avLst/>
          </a:prstGeom>
        </p:spPr>
      </p:pic>
    </p:spTree>
    <p:extLst>
      <p:ext uri="{BB962C8B-B14F-4D97-AF65-F5344CB8AC3E}">
        <p14:creationId xmlns:p14="http://schemas.microsoft.com/office/powerpoint/2010/main" val="4032535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FI Project Beyond Presentation Template v3">
  <a:themeElements>
    <a:clrScheme name="GFI Project Beyond Presentation Template v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FI Project Beyond Presentation Template v3">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GFI Project Beyond Presentation Template v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FI Project Beyond Presentation Template v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FI Project Beyond Presentation Template v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FI Project Beyond Presentation Template v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FI Project Beyond Presentation Template v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FI Project Beyond Presentation Template v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FI Project Beyond Presentation Template v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GFI Project Beyond Presentation Template v3">
  <a:themeElements>
    <a:clrScheme name="GFI Project Beyond Presentation Template v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FI Project Beyond Presentation Template v3">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GFI Project Beyond Presentation Template v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FI Project Beyond Presentation Template v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FI Project Beyond Presentation Template v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FI Project Beyond Presentation Template v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FI Project Beyond Presentation Template v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FI Project Beyond Presentation Template v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FI Project Beyond Presentation Template v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19774</TotalTime>
  <Words>1571</Words>
  <Application>Microsoft Office PowerPoint</Application>
  <PresentationFormat>On-screen Show (4:3)</PresentationFormat>
  <Paragraphs>266</Paragraphs>
  <Slides>21</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Arial</vt:lpstr>
      <vt:lpstr>Calibri</vt:lpstr>
      <vt:lpstr>Cambria</vt:lpstr>
      <vt:lpstr>Shruti</vt:lpstr>
      <vt:lpstr>Symbol</vt:lpstr>
      <vt:lpstr>Times</vt:lpstr>
      <vt:lpstr>Wingdings</vt:lpstr>
      <vt:lpstr>Office Theme</vt:lpstr>
      <vt:lpstr>2_Office Theme</vt:lpstr>
      <vt:lpstr>GFI Project Beyond Presentation Template v3</vt:lpstr>
      <vt:lpstr>1_GFI Project Beyond Presentation Template v3</vt:lpstr>
      <vt:lpstr>CIGFARO  PUBLIC SECTOR FINANCE SEMINAR   CONTRACT MANAGEMENT  KGOMOTSO KUMBE (ACCA) (CIA)   08 JULY 2019  </vt:lpstr>
      <vt:lpstr>CONTENTS</vt:lpstr>
      <vt:lpstr>Legislative Background</vt:lpstr>
      <vt:lpstr>Legislative Background</vt:lpstr>
      <vt:lpstr>Contents</vt:lpstr>
      <vt:lpstr>PowerPoint Presentation</vt:lpstr>
      <vt:lpstr>PowerPoint Presentation</vt:lpstr>
      <vt:lpstr>Phase I - SCOPING</vt:lpstr>
      <vt:lpstr>PHASE II – Contract Register</vt:lpstr>
      <vt:lpstr>PHASE II – Contract Files</vt:lpstr>
      <vt:lpstr>PHASE II – Contract Management Cont…</vt:lpstr>
      <vt:lpstr>PowerPoint Presentation</vt:lpstr>
      <vt:lpstr>Legislative Background</vt:lpstr>
      <vt:lpstr>Pillars of Contract Management</vt:lpstr>
      <vt:lpstr>Goal Congruency</vt:lpstr>
      <vt:lpstr>Contract Management Oversight Committee</vt:lpstr>
      <vt:lpstr>Functions</vt:lpstr>
      <vt:lpstr>Functions</vt:lpstr>
      <vt:lpstr>Contract Management Operational Committee</vt:lpstr>
      <vt:lpstr>Functions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PRESENTATION</dc:title>
  <dc:creator>Sello Motseleng</dc:creator>
  <cp:lastModifiedBy>Ocean Makalima</cp:lastModifiedBy>
  <cp:revision>406</cp:revision>
  <cp:lastPrinted>2017-10-16T12:54:56Z</cp:lastPrinted>
  <dcterms:created xsi:type="dcterms:W3CDTF">2014-09-05T13:30:36Z</dcterms:created>
  <dcterms:modified xsi:type="dcterms:W3CDTF">2019-07-08T09:29:32Z</dcterms:modified>
</cp:coreProperties>
</file>