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706" r:id="rId3"/>
  </p:sldMasterIdLst>
  <p:notesMasterIdLst>
    <p:notesMasterId r:id="rId33"/>
  </p:notesMasterIdLst>
  <p:sldIdLst>
    <p:sldId id="274" r:id="rId4"/>
    <p:sldId id="258" r:id="rId5"/>
    <p:sldId id="356" r:id="rId6"/>
    <p:sldId id="304" r:id="rId7"/>
    <p:sldId id="335" r:id="rId8"/>
    <p:sldId id="357" r:id="rId9"/>
    <p:sldId id="359" r:id="rId10"/>
    <p:sldId id="333" r:id="rId11"/>
    <p:sldId id="316" r:id="rId12"/>
    <p:sldId id="336" r:id="rId13"/>
    <p:sldId id="337" r:id="rId14"/>
    <p:sldId id="358" r:id="rId15"/>
    <p:sldId id="361" r:id="rId16"/>
    <p:sldId id="351" r:id="rId17"/>
    <p:sldId id="338" r:id="rId18"/>
    <p:sldId id="341" r:id="rId19"/>
    <p:sldId id="342" r:id="rId20"/>
    <p:sldId id="343" r:id="rId21"/>
    <p:sldId id="345" r:id="rId22"/>
    <p:sldId id="332" r:id="rId23"/>
    <p:sldId id="349" r:id="rId24"/>
    <p:sldId id="350" r:id="rId25"/>
    <p:sldId id="322" r:id="rId26"/>
    <p:sldId id="330" r:id="rId27"/>
    <p:sldId id="360" r:id="rId28"/>
    <p:sldId id="363" r:id="rId29"/>
    <p:sldId id="364" r:id="rId30"/>
    <p:sldId id="354" r:id="rId31"/>
    <p:sldId id="348" r:id="rId32"/>
  </p:sldIdLst>
  <p:sldSz cx="12192000" cy="6858000"/>
  <p:notesSz cx="697388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FFFF"/>
    <a:srgbClr val="3399FF"/>
    <a:srgbClr val="33CCFF"/>
    <a:srgbClr val="A50021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7" autoAdjust="0"/>
  </p:normalViewPr>
  <p:slideViewPr>
    <p:cSldViewPr>
      <p:cViewPr varScale="1">
        <p:scale>
          <a:sx n="44" d="100"/>
          <a:sy n="44" d="100"/>
        </p:scale>
        <p:origin x="66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09158-A0CB-4A12-B78C-BB5AA1D9ABCC}" type="doc">
      <dgm:prSet loTypeId="urn:microsoft.com/office/officeart/2005/8/layout/cycle2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ZA"/>
        </a:p>
      </dgm:t>
    </dgm:pt>
    <dgm:pt modelId="{DCDF53E8-B86A-47B9-8BCF-74F5C3E6BAD6}">
      <dgm:prSet phldrT="[Text]"/>
      <dgm:spPr/>
      <dgm:t>
        <a:bodyPr/>
        <a:lstStyle/>
        <a:p>
          <a:r>
            <a:rPr lang="en-ZA" dirty="0" smtClean="0"/>
            <a:t>1. </a:t>
          </a:r>
        </a:p>
        <a:p>
          <a:r>
            <a:rPr lang="en-ZA" dirty="0" smtClean="0"/>
            <a:t>Assess opportunity</a:t>
          </a:r>
          <a:endParaRPr lang="en-ZA" dirty="0"/>
        </a:p>
      </dgm:t>
    </dgm:pt>
    <dgm:pt modelId="{4F00B937-8FDE-4BAD-AC24-76638E05C46F}" type="parTrans" cxnId="{53091803-8DBA-44CB-8FDF-C301D6866F5D}">
      <dgm:prSet/>
      <dgm:spPr/>
      <dgm:t>
        <a:bodyPr/>
        <a:lstStyle/>
        <a:p>
          <a:endParaRPr lang="en-ZA"/>
        </a:p>
      </dgm:t>
    </dgm:pt>
    <dgm:pt modelId="{98A61AC1-94A0-4D71-A1D9-C4300ABA23D4}" type="sibTrans" cxnId="{53091803-8DBA-44CB-8FDF-C301D6866F5D}">
      <dgm:prSet/>
      <dgm:spPr/>
      <dgm:t>
        <a:bodyPr/>
        <a:lstStyle/>
        <a:p>
          <a:endParaRPr lang="en-ZA"/>
        </a:p>
      </dgm:t>
    </dgm:pt>
    <dgm:pt modelId="{FBF99279-30CD-4A2B-807F-9A12D1FE9E96}">
      <dgm:prSet phldrT="[Text]"/>
      <dgm:spPr/>
      <dgm:t>
        <a:bodyPr/>
        <a:lstStyle/>
        <a:p>
          <a:r>
            <a:rPr lang="en-ZA" dirty="0" smtClean="0"/>
            <a:t>2.</a:t>
          </a:r>
        </a:p>
        <a:p>
          <a:r>
            <a:rPr lang="en-ZA" dirty="0" smtClean="0"/>
            <a:t>Define Internal requirements</a:t>
          </a:r>
          <a:endParaRPr lang="en-ZA" dirty="0"/>
        </a:p>
      </dgm:t>
    </dgm:pt>
    <dgm:pt modelId="{7595FA20-865F-4621-AC98-76002F27CFC8}" type="parTrans" cxnId="{7EC3EFB1-8B21-48EB-BB2C-AA02DE49663F}">
      <dgm:prSet/>
      <dgm:spPr/>
      <dgm:t>
        <a:bodyPr/>
        <a:lstStyle/>
        <a:p>
          <a:endParaRPr lang="en-ZA"/>
        </a:p>
      </dgm:t>
    </dgm:pt>
    <dgm:pt modelId="{D3981262-F85C-45CE-8909-787CC0E09F3F}" type="sibTrans" cxnId="{7EC3EFB1-8B21-48EB-BB2C-AA02DE49663F}">
      <dgm:prSet/>
      <dgm:spPr/>
      <dgm:t>
        <a:bodyPr/>
        <a:lstStyle/>
        <a:p>
          <a:endParaRPr lang="en-ZA"/>
        </a:p>
      </dgm:t>
    </dgm:pt>
    <dgm:pt modelId="{E47CD299-3170-4A4C-A1F9-DAB9D78B6A06}">
      <dgm:prSet phldrT="[Text]"/>
      <dgm:spPr/>
      <dgm:t>
        <a:bodyPr/>
        <a:lstStyle/>
        <a:p>
          <a:r>
            <a:rPr lang="en-ZA" dirty="0" smtClean="0"/>
            <a:t>3. </a:t>
          </a:r>
        </a:p>
        <a:p>
          <a:r>
            <a:rPr lang="en-ZA" dirty="0" smtClean="0"/>
            <a:t>Assess External Supply Market</a:t>
          </a:r>
          <a:endParaRPr lang="en-ZA" dirty="0"/>
        </a:p>
      </dgm:t>
    </dgm:pt>
    <dgm:pt modelId="{2B1D9D32-6F2D-424E-BABC-41F5B9E59F53}" type="parTrans" cxnId="{51BDF4A7-2006-48CA-9A71-F5AA2409C340}">
      <dgm:prSet/>
      <dgm:spPr/>
      <dgm:t>
        <a:bodyPr/>
        <a:lstStyle/>
        <a:p>
          <a:endParaRPr lang="en-ZA"/>
        </a:p>
      </dgm:t>
    </dgm:pt>
    <dgm:pt modelId="{4354CA42-3A97-49B9-9FC0-1B135C3000F5}" type="sibTrans" cxnId="{51BDF4A7-2006-48CA-9A71-F5AA2409C340}">
      <dgm:prSet/>
      <dgm:spPr/>
      <dgm:t>
        <a:bodyPr/>
        <a:lstStyle/>
        <a:p>
          <a:endParaRPr lang="en-ZA"/>
        </a:p>
      </dgm:t>
    </dgm:pt>
    <dgm:pt modelId="{6F9EB991-7E1F-4BDC-A739-CA39F8659C25}">
      <dgm:prSet phldrT="[Text]"/>
      <dgm:spPr/>
      <dgm:t>
        <a:bodyPr/>
        <a:lstStyle/>
        <a:p>
          <a:r>
            <a:rPr lang="en-ZA" dirty="0" smtClean="0"/>
            <a:t>4. </a:t>
          </a:r>
        </a:p>
        <a:p>
          <a:r>
            <a:rPr lang="en-ZA" dirty="0" smtClean="0"/>
            <a:t>Develop Sourcing Strategy</a:t>
          </a:r>
          <a:endParaRPr lang="en-ZA" dirty="0"/>
        </a:p>
      </dgm:t>
    </dgm:pt>
    <dgm:pt modelId="{AEF6FB7C-54FE-43E0-88A1-D1EBDDC8EA12}" type="parTrans" cxnId="{67A9C8A5-424D-42B4-ADC3-A6EA3F224BA1}">
      <dgm:prSet/>
      <dgm:spPr/>
      <dgm:t>
        <a:bodyPr/>
        <a:lstStyle/>
        <a:p>
          <a:endParaRPr lang="en-ZA"/>
        </a:p>
      </dgm:t>
    </dgm:pt>
    <dgm:pt modelId="{EEA5A82F-DA25-430F-B36A-957971CF6BAF}" type="sibTrans" cxnId="{67A9C8A5-424D-42B4-ADC3-A6EA3F224BA1}">
      <dgm:prSet/>
      <dgm:spPr/>
      <dgm:t>
        <a:bodyPr/>
        <a:lstStyle/>
        <a:p>
          <a:endParaRPr lang="en-ZA"/>
        </a:p>
      </dgm:t>
    </dgm:pt>
    <dgm:pt modelId="{B862F365-E142-43AE-8668-CFD9C05DDE14}">
      <dgm:prSet phldrT="[Text]"/>
      <dgm:spPr/>
      <dgm:t>
        <a:bodyPr/>
        <a:lstStyle/>
        <a:p>
          <a:r>
            <a:rPr lang="en-ZA" dirty="0" smtClean="0"/>
            <a:t>5.</a:t>
          </a:r>
        </a:p>
        <a:p>
          <a:r>
            <a:rPr lang="en-ZA" dirty="0" smtClean="0"/>
            <a:t>Execute Sourcing Strategy</a:t>
          </a:r>
          <a:endParaRPr lang="en-ZA" dirty="0"/>
        </a:p>
      </dgm:t>
    </dgm:pt>
    <dgm:pt modelId="{6B98009F-FA94-40E7-B548-1121DA8E12B2}" type="parTrans" cxnId="{CE87F18D-F96C-4272-985C-7C77AE1A4449}">
      <dgm:prSet/>
      <dgm:spPr/>
      <dgm:t>
        <a:bodyPr/>
        <a:lstStyle/>
        <a:p>
          <a:endParaRPr lang="en-ZA"/>
        </a:p>
      </dgm:t>
    </dgm:pt>
    <dgm:pt modelId="{BBD8B582-DBC4-4932-8F36-F7BC8E8FB884}" type="sibTrans" cxnId="{CE87F18D-F96C-4272-985C-7C77AE1A4449}">
      <dgm:prSet/>
      <dgm:spPr/>
      <dgm:t>
        <a:bodyPr/>
        <a:lstStyle/>
        <a:p>
          <a:endParaRPr lang="en-ZA"/>
        </a:p>
      </dgm:t>
    </dgm:pt>
    <dgm:pt modelId="{597F92AC-FD3A-4B8D-BBAE-DB5B5A4C719A}">
      <dgm:prSet phldrT="[Text]"/>
      <dgm:spPr/>
      <dgm:t>
        <a:bodyPr/>
        <a:lstStyle/>
        <a:p>
          <a:r>
            <a:rPr lang="en-ZA" dirty="0" smtClean="0"/>
            <a:t>6. </a:t>
          </a:r>
        </a:p>
        <a:p>
          <a:r>
            <a:rPr lang="en-ZA" dirty="0" smtClean="0"/>
            <a:t>Implement Sourcing Decisions</a:t>
          </a:r>
          <a:endParaRPr lang="en-ZA" dirty="0"/>
        </a:p>
      </dgm:t>
    </dgm:pt>
    <dgm:pt modelId="{02B54D22-BE64-4923-AB47-D2D39C781A8A}" type="parTrans" cxnId="{67489E4F-F596-4A01-88F8-DF2A2AABF2C0}">
      <dgm:prSet/>
      <dgm:spPr/>
      <dgm:t>
        <a:bodyPr/>
        <a:lstStyle/>
        <a:p>
          <a:endParaRPr lang="en-ZA"/>
        </a:p>
      </dgm:t>
    </dgm:pt>
    <dgm:pt modelId="{7E5B061C-2822-446E-855D-4D58B9AC3CC0}" type="sibTrans" cxnId="{67489E4F-F596-4A01-88F8-DF2A2AABF2C0}">
      <dgm:prSet/>
      <dgm:spPr/>
      <dgm:t>
        <a:bodyPr/>
        <a:lstStyle/>
        <a:p>
          <a:endParaRPr lang="en-ZA"/>
        </a:p>
      </dgm:t>
    </dgm:pt>
    <dgm:pt modelId="{843F9D62-BFD4-4C18-92E4-8F61CE9BD81B}" type="pres">
      <dgm:prSet presAssocID="{A6209158-A0CB-4A12-B78C-BB5AA1D9ABC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3E20B9-0753-45E2-8BE5-4E9084A47808}" type="pres">
      <dgm:prSet presAssocID="{DCDF53E8-B86A-47B9-8BCF-74F5C3E6BAD6}" presName="node" presStyleLbl="node1" presStyleIdx="0" presStyleCnt="6" custScaleX="121000" custScaleY="1210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2F93A86-41CE-407B-8C5A-87C07378D29D}" type="pres">
      <dgm:prSet presAssocID="{98A61AC1-94A0-4D71-A1D9-C4300ABA23D4}" presName="sibTrans" presStyleLbl="sibTrans2D1" presStyleIdx="0" presStyleCnt="6"/>
      <dgm:spPr/>
      <dgm:t>
        <a:bodyPr/>
        <a:lstStyle/>
        <a:p>
          <a:endParaRPr lang="en-US"/>
        </a:p>
      </dgm:t>
    </dgm:pt>
    <dgm:pt modelId="{B3AA72B5-2A1A-4D7C-B7F4-7B85798FEED8}" type="pres">
      <dgm:prSet presAssocID="{98A61AC1-94A0-4D71-A1D9-C4300ABA23D4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466AFCE7-C242-42A9-9266-F51A682897BC}" type="pres">
      <dgm:prSet presAssocID="{FBF99279-30CD-4A2B-807F-9A12D1FE9E96}" presName="node" presStyleLbl="node1" presStyleIdx="1" presStyleCnt="6" custScaleX="121000" custScaleY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B9860-9B4D-465E-AF85-DBFCB008943C}" type="pres">
      <dgm:prSet presAssocID="{D3981262-F85C-45CE-8909-787CC0E09F3F}" presName="sibTrans" presStyleLbl="sibTrans2D1" presStyleIdx="1" presStyleCnt="6"/>
      <dgm:spPr/>
      <dgm:t>
        <a:bodyPr/>
        <a:lstStyle/>
        <a:p>
          <a:endParaRPr lang="en-US"/>
        </a:p>
      </dgm:t>
    </dgm:pt>
    <dgm:pt modelId="{6FE4E4A5-A937-43B1-B59A-C31A9BAE2396}" type="pres">
      <dgm:prSet presAssocID="{D3981262-F85C-45CE-8909-787CC0E09F3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2085E057-40D3-4FBB-8B21-098A74D22AEB}" type="pres">
      <dgm:prSet presAssocID="{E47CD299-3170-4A4C-A1F9-DAB9D78B6A06}" presName="node" presStyleLbl="node1" presStyleIdx="2" presStyleCnt="6" custScaleX="121000" custScaleY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16AF9-9E42-49BC-A679-A6DECF3DB561}" type="pres">
      <dgm:prSet presAssocID="{4354CA42-3A97-49B9-9FC0-1B135C3000F5}" presName="sibTrans" presStyleLbl="sibTrans2D1" presStyleIdx="2" presStyleCnt="6"/>
      <dgm:spPr/>
      <dgm:t>
        <a:bodyPr/>
        <a:lstStyle/>
        <a:p>
          <a:endParaRPr lang="en-US"/>
        </a:p>
      </dgm:t>
    </dgm:pt>
    <dgm:pt modelId="{AA78F69A-C086-4FA1-AA84-96F7B1C7A84B}" type="pres">
      <dgm:prSet presAssocID="{4354CA42-3A97-49B9-9FC0-1B135C3000F5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18E5CCFD-15C6-4A44-ACB4-9E0CBDD4EFD1}" type="pres">
      <dgm:prSet presAssocID="{6F9EB991-7E1F-4BDC-A739-CA39F8659C25}" presName="node" presStyleLbl="node1" presStyleIdx="3" presStyleCnt="6" custScaleX="121000" custScaleY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B6752-B295-47AC-B6FA-DDF8287845A9}" type="pres">
      <dgm:prSet presAssocID="{EEA5A82F-DA25-430F-B36A-957971CF6BAF}" presName="sibTrans" presStyleLbl="sibTrans2D1" presStyleIdx="3" presStyleCnt="6"/>
      <dgm:spPr/>
      <dgm:t>
        <a:bodyPr/>
        <a:lstStyle/>
        <a:p>
          <a:endParaRPr lang="en-US"/>
        </a:p>
      </dgm:t>
    </dgm:pt>
    <dgm:pt modelId="{BF45E2E3-68CA-43A1-894B-E11979EEE4A0}" type="pres">
      <dgm:prSet presAssocID="{EEA5A82F-DA25-430F-B36A-957971CF6BAF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563828DB-3FA2-499A-AEC3-4D51BA2F1147}" type="pres">
      <dgm:prSet presAssocID="{B862F365-E142-43AE-8668-CFD9C05DDE14}" presName="node" presStyleLbl="node1" presStyleIdx="4" presStyleCnt="6" custScaleX="121000" custScaleY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65634-56F0-40AC-A257-A3AA300AFC88}" type="pres">
      <dgm:prSet presAssocID="{BBD8B582-DBC4-4932-8F36-F7BC8E8FB884}" presName="sibTrans" presStyleLbl="sibTrans2D1" presStyleIdx="4" presStyleCnt="6"/>
      <dgm:spPr/>
      <dgm:t>
        <a:bodyPr/>
        <a:lstStyle/>
        <a:p>
          <a:endParaRPr lang="en-US"/>
        </a:p>
      </dgm:t>
    </dgm:pt>
    <dgm:pt modelId="{4C65A6D7-1AF2-4BB5-9D7A-B2C1D67CDFEC}" type="pres">
      <dgm:prSet presAssocID="{BBD8B582-DBC4-4932-8F36-F7BC8E8FB88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E469CD96-E248-48EF-BD48-42A9C45C4703}" type="pres">
      <dgm:prSet presAssocID="{597F92AC-FD3A-4B8D-BBAE-DB5B5A4C719A}" presName="node" presStyleLbl="node1" presStyleIdx="5" presStyleCnt="6" custScaleX="121000" custScaleY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AA75B-897F-4E1E-B8B8-B6B2D522DDE5}" type="pres">
      <dgm:prSet presAssocID="{7E5B061C-2822-446E-855D-4D58B9AC3CC0}" presName="sibTrans" presStyleLbl="sibTrans2D1" presStyleIdx="5" presStyleCnt="6"/>
      <dgm:spPr/>
      <dgm:t>
        <a:bodyPr/>
        <a:lstStyle/>
        <a:p>
          <a:endParaRPr lang="en-US"/>
        </a:p>
      </dgm:t>
    </dgm:pt>
    <dgm:pt modelId="{1BEEE49A-B642-49DA-B69A-5700BC123675}" type="pres">
      <dgm:prSet presAssocID="{7E5B061C-2822-446E-855D-4D58B9AC3CC0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67489E4F-F596-4A01-88F8-DF2A2AABF2C0}" srcId="{A6209158-A0CB-4A12-B78C-BB5AA1D9ABCC}" destId="{597F92AC-FD3A-4B8D-BBAE-DB5B5A4C719A}" srcOrd="5" destOrd="0" parTransId="{02B54D22-BE64-4923-AB47-D2D39C781A8A}" sibTransId="{7E5B061C-2822-446E-855D-4D58B9AC3CC0}"/>
    <dgm:cxn modelId="{51BDF4A7-2006-48CA-9A71-F5AA2409C340}" srcId="{A6209158-A0CB-4A12-B78C-BB5AA1D9ABCC}" destId="{E47CD299-3170-4A4C-A1F9-DAB9D78B6A06}" srcOrd="2" destOrd="0" parTransId="{2B1D9D32-6F2D-424E-BABC-41F5B9E59F53}" sibTransId="{4354CA42-3A97-49B9-9FC0-1B135C3000F5}"/>
    <dgm:cxn modelId="{0301F452-93FD-41D6-84B3-42491DA64A8A}" type="presOf" srcId="{4354CA42-3A97-49B9-9FC0-1B135C3000F5}" destId="{AA78F69A-C086-4FA1-AA84-96F7B1C7A84B}" srcOrd="1" destOrd="0" presId="urn:microsoft.com/office/officeart/2005/8/layout/cycle2"/>
    <dgm:cxn modelId="{67A9C8A5-424D-42B4-ADC3-A6EA3F224BA1}" srcId="{A6209158-A0CB-4A12-B78C-BB5AA1D9ABCC}" destId="{6F9EB991-7E1F-4BDC-A739-CA39F8659C25}" srcOrd="3" destOrd="0" parTransId="{AEF6FB7C-54FE-43E0-88A1-D1EBDDC8EA12}" sibTransId="{EEA5A82F-DA25-430F-B36A-957971CF6BAF}"/>
    <dgm:cxn modelId="{76E92C3D-EDC6-4F72-8D1D-6152A5EEA110}" type="presOf" srcId="{7E5B061C-2822-446E-855D-4D58B9AC3CC0}" destId="{CC1AA75B-897F-4E1E-B8B8-B6B2D522DDE5}" srcOrd="0" destOrd="0" presId="urn:microsoft.com/office/officeart/2005/8/layout/cycle2"/>
    <dgm:cxn modelId="{D51FA416-F0C1-4616-A18F-601C3ABD3355}" type="presOf" srcId="{A6209158-A0CB-4A12-B78C-BB5AA1D9ABCC}" destId="{843F9D62-BFD4-4C18-92E4-8F61CE9BD81B}" srcOrd="0" destOrd="0" presId="urn:microsoft.com/office/officeart/2005/8/layout/cycle2"/>
    <dgm:cxn modelId="{814EDFB8-101C-49CF-8766-61221861614B}" type="presOf" srcId="{EEA5A82F-DA25-430F-B36A-957971CF6BAF}" destId="{BF45E2E3-68CA-43A1-894B-E11979EEE4A0}" srcOrd="1" destOrd="0" presId="urn:microsoft.com/office/officeart/2005/8/layout/cycle2"/>
    <dgm:cxn modelId="{62E49A10-AF0B-40D2-B7CF-57918EEB43C4}" type="presOf" srcId="{BBD8B582-DBC4-4932-8F36-F7BC8E8FB884}" destId="{4C65A6D7-1AF2-4BB5-9D7A-B2C1D67CDFEC}" srcOrd="1" destOrd="0" presId="urn:microsoft.com/office/officeart/2005/8/layout/cycle2"/>
    <dgm:cxn modelId="{99517168-9A3F-4B8B-96DB-7B223478BE45}" type="presOf" srcId="{4354CA42-3A97-49B9-9FC0-1B135C3000F5}" destId="{89216AF9-9E42-49BC-A679-A6DECF3DB561}" srcOrd="0" destOrd="0" presId="urn:microsoft.com/office/officeart/2005/8/layout/cycle2"/>
    <dgm:cxn modelId="{ADE2E050-2222-47E9-896F-5D03B4B84D56}" type="presOf" srcId="{E47CD299-3170-4A4C-A1F9-DAB9D78B6A06}" destId="{2085E057-40D3-4FBB-8B21-098A74D22AEB}" srcOrd="0" destOrd="0" presId="urn:microsoft.com/office/officeart/2005/8/layout/cycle2"/>
    <dgm:cxn modelId="{CE87F18D-F96C-4272-985C-7C77AE1A4449}" srcId="{A6209158-A0CB-4A12-B78C-BB5AA1D9ABCC}" destId="{B862F365-E142-43AE-8668-CFD9C05DDE14}" srcOrd="4" destOrd="0" parTransId="{6B98009F-FA94-40E7-B548-1121DA8E12B2}" sibTransId="{BBD8B582-DBC4-4932-8F36-F7BC8E8FB884}"/>
    <dgm:cxn modelId="{7E506A8C-1BAD-42A7-A581-C450F1A51EBE}" type="presOf" srcId="{98A61AC1-94A0-4D71-A1D9-C4300ABA23D4}" destId="{B3AA72B5-2A1A-4D7C-B7F4-7B85798FEED8}" srcOrd="1" destOrd="0" presId="urn:microsoft.com/office/officeart/2005/8/layout/cycle2"/>
    <dgm:cxn modelId="{53091803-8DBA-44CB-8FDF-C301D6866F5D}" srcId="{A6209158-A0CB-4A12-B78C-BB5AA1D9ABCC}" destId="{DCDF53E8-B86A-47B9-8BCF-74F5C3E6BAD6}" srcOrd="0" destOrd="0" parTransId="{4F00B937-8FDE-4BAD-AC24-76638E05C46F}" sibTransId="{98A61AC1-94A0-4D71-A1D9-C4300ABA23D4}"/>
    <dgm:cxn modelId="{2099621C-85D8-4622-916F-8EDEF17CFBBC}" type="presOf" srcId="{EEA5A82F-DA25-430F-B36A-957971CF6BAF}" destId="{2F3B6752-B295-47AC-B6FA-DDF8287845A9}" srcOrd="0" destOrd="0" presId="urn:microsoft.com/office/officeart/2005/8/layout/cycle2"/>
    <dgm:cxn modelId="{D84DACC4-1AA5-43C2-BEF1-4E74ADD3AD7E}" type="presOf" srcId="{D3981262-F85C-45CE-8909-787CC0E09F3F}" destId="{C54B9860-9B4D-465E-AF85-DBFCB008943C}" srcOrd="0" destOrd="0" presId="urn:microsoft.com/office/officeart/2005/8/layout/cycle2"/>
    <dgm:cxn modelId="{AEC47E18-B9F4-4AF3-9D51-34D6FE4AD9CA}" type="presOf" srcId="{DCDF53E8-B86A-47B9-8BCF-74F5C3E6BAD6}" destId="{3B3E20B9-0753-45E2-8BE5-4E9084A47808}" srcOrd="0" destOrd="0" presId="urn:microsoft.com/office/officeart/2005/8/layout/cycle2"/>
    <dgm:cxn modelId="{42C81F76-EE79-4E9B-8140-0478DDC7DC60}" type="presOf" srcId="{D3981262-F85C-45CE-8909-787CC0E09F3F}" destId="{6FE4E4A5-A937-43B1-B59A-C31A9BAE2396}" srcOrd="1" destOrd="0" presId="urn:microsoft.com/office/officeart/2005/8/layout/cycle2"/>
    <dgm:cxn modelId="{DF6E02D6-9D5D-4C20-87B5-AF7C91A80933}" type="presOf" srcId="{597F92AC-FD3A-4B8D-BBAE-DB5B5A4C719A}" destId="{E469CD96-E248-48EF-BD48-42A9C45C4703}" srcOrd="0" destOrd="0" presId="urn:microsoft.com/office/officeart/2005/8/layout/cycle2"/>
    <dgm:cxn modelId="{9A86E596-5380-4B7F-8569-74CF80212BAE}" type="presOf" srcId="{FBF99279-30CD-4A2B-807F-9A12D1FE9E96}" destId="{466AFCE7-C242-42A9-9266-F51A682897BC}" srcOrd="0" destOrd="0" presId="urn:microsoft.com/office/officeart/2005/8/layout/cycle2"/>
    <dgm:cxn modelId="{7EC3EFB1-8B21-48EB-BB2C-AA02DE49663F}" srcId="{A6209158-A0CB-4A12-B78C-BB5AA1D9ABCC}" destId="{FBF99279-30CD-4A2B-807F-9A12D1FE9E96}" srcOrd="1" destOrd="0" parTransId="{7595FA20-865F-4621-AC98-76002F27CFC8}" sibTransId="{D3981262-F85C-45CE-8909-787CC0E09F3F}"/>
    <dgm:cxn modelId="{A30B0F1E-FA30-4BCC-8C7C-4895C9C4831D}" type="presOf" srcId="{6F9EB991-7E1F-4BDC-A739-CA39F8659C25}" destId="{18E5CCFD-15C6-4A44-ACB4-9E0CBDD4EFD1}" srcOrd="0" destOrd="0" presId="urn:microsoft.com/office/officeart/2005/8/layout/cycle2"/>
    <dgm:cxn modelId="{D1753385-B2C6-44A4-BDA6-B60DB46877FF}" type="presOf" srcId="{7E5B061C-2822-446E-855D-4D58B9AC3CC0}" destId="{1BEEE49A-B642-49DA-B69A-5700BC123675}" srcOrd="1" destOrd="0" presId="urn:microsoft.com/office/officeart/2005/8/layout/cycle2"/>
    <dgm:cxn modelId="{66F98524-CFF5-444C-9AA0-482D89DE2C2A}" type="presOf" srcId="{98A61AC1-94A0-4D71-A1D9-C4300ABA23D4}" destId="{82F93A86-41CE-407B-8C5A-87C07378D29D}" srcOrd="0" destOrd="0" presId="urn:microsoft.com/office/officeart/2005/8/layout/cycle2"/>
    <dgm:cxn modelId="{8A67478C-4822-41F0-8D53-8D0D9F57F735}" type="presOf" srcId="{B862F365-E142-43AE-8668-CFD9C05DDE14}" destId="{563828DB-3FA2-499A-AEC3-4D51BA2F1147}" srcOrd="0" destOrd="0" presId="urn:microsoft.com/office/officeart/2005/8/layout/cycle2"/>
    <dgm:cxn modelId="{7C7C58F1-4FAB-4F8D-8807-1D518FF6C9E4}" type="presOf" srcId="{BBD8B582-DBC4-4932-8F36-F7BC8E8FB884}" destId="{E5E65634-56F0-40AC-A257-A3AA300AFC88}" srcOrd="0" destOrd="0" presId="urn:microsoft.com/office/officeart/2005/8/layout/cycle2"/>
    <dgm:cxn modelId="{5676BD39-BD62-4A9E-9D8D-4494CF95950F}" type="presParOf" srcId="{843F9D62-BFD4-4C18-92E4-8F61CE9BD81B}" destId="{3B3E20B9-0753-45E2-8BE5-4E9084A47808}" srcOrd="0" destOrd="0" presId="urn:microsoft.com/office/officeart/2005/8/layout/cycle2"/>
    <dgm:cxn modelId="{5C4265D3-852F-46B4-91F3-2F2B48D073DC}" type="presParOf" srcId="{843F9D62-BFD4-4C18-92E4-8F61CE9BD81B}" destId="{82F93A86-41CE-407B-8C5A-87C07378D29D}" srcOrd="1" destOrd="0" presId="urn:microsoft.com/office/officeart/2005/8/layout/cycle2"/>
    <dgm:cxn modelId="{D1D038C6-1755-4784-BC40-D85E2AA6C2CA}" type="presParOf" srcId="{82F93A86-41CE-407B-8C5A-87C07378D29D}" destId="{B3AA72B5-2A1A-4D7C-B7F4-7B85798FEED8}" srcOrd="0" destOrd="0" presId="urn:microsoft.com/office/officeart/2005/8/layout/cycle2"/>
    <dgm:cxn modelId="{1846CF71-6BD2-4F6F-8421-81F25C890CB2}" type="presParOf" srcId="{843F9D62-BFD4-4C18-92E4-8F61CE9BD81B}" destId="{466AFCE7-C242-42A9-9266-F51A682897BC}" srcOrd="2" destOrd="0" presId="urn:microsoft.com/office/officeart/2005/8/layout/cycle2"/>
    <dgm:cxn modelId="{D951AA17-B463-4769-B8D2-FEB04DEC3A40}" type="presParOf" srcId="{843F9D62-BFD4-4C18-92E4-8F61CE9BD81B}" destId="{C54B9860-9B4D-465E-AF85-DBFCB008943C}" srcOrd="3" destOrd="0" presId="urn:microsoft.com/office/officeart/2005/8/layout/cycle2"/>
    <dgm:cxn modelId="{6895BC0E-CC00-4D95-952E-50E6FAA207F2}" type="presParOf" srcId="{C54B9860-9B4D-465E-AF85-DBFCB008943C}" destId="{6FE4E4A5-A937-43B1-B59A-C31A9BAE2396}" srcOrd="0" destOrd="0" presId="urn:microsoft.com/office/officeart/2005/8/layout/cycle2"/>
    <dgm:cxn modelId="{BCB4B3F9-FFFB-449E-8937-ABE4FD7C250E}" type="presParOf" srcId="{843F9D62-BFD4-4C18-92E4-8F61CE9BD81B}" destId="{2085E057-40D3-4FBB-8B21-098A74D22AEB}" srcOrd="4" destOrd="0" presId="urn:microsoft.com/office/officeart/2005/8/layout/cycle2"/>
    <dgm:cxn modelId="{7C777E9C-BE97-45CF-8B11-F89C0E297645}" type="presParOf" srcId="{843F9D62-BFD4-4C18-92E4-8F61CE9BD81B}" destId="{89216AF9-9E42-49BC-A679-A6DECF3DB561}" srcOrd="5" destOrd="0" presId="urn:microsoft.com/office/officeart/2005/8/layout/cycle2"/>
    <dgm:cxn modelId="{1482078D-1B0A-4979-AE08-9A0EDBDEACD3}" type="presParOf" srcId="{89216AF9-9E42-49BC-A679-A6DECF3DB561}" destId="{AA78F69A-C086-4FA1-AA84-96F7B1C7A84B}" srcOrd="0" destOrd="0" presId="urn:microsoft.com/office/officeart/2005/8/layout/cycle2"/>
    <dgm:cxn modelId="{9C9E11AB-5F1C-4D16-98BF-0F70360A3126}" type="presParOf" srcId="{843F9D62-BFD4-4C18-92E4-8F61CE9BD81B}" destId="{18E5CCFD-15C6-4A44-ACB4-9E0CBDD4EFD1}" srcOrd="6" destOrd="0" presId="urn:microsoft.com/office/officeart/2005/8/layout/cycle2"/>
    <dgm:cxn modelId="{9F9BDB0E-EB8B-4976-A2C8-CEFC50FD21C1}" type="presParOf" srcId="{843F9D62-BFD4-4C18-92E4-8F61CE9BD81B}" destId="{2F3B6752-B295-47AC-B6FA-DDF8287845A9}" srcOrd="7" destOrd="0" presId="urn:microsoft.com/office/officeart/2005/8/layout/cycle2"/>
    <dgm:cxn modelId="{1F2EF208-E0EA-4D5C-BB41-722E0E9C2D69}" type="presParOf" srcId="{2F3B6752-B295-47AC-B6FA-DDF8287845A9}" destId="{BF45E2E3-68CA-43A1-894B-E11979EEE4A0}" srcOrd="0" destOrd="0" presId="urn:microsoft.com/office/officeart/2005/8/layout/cycle2"/>
    <dgm:cxn modelId="{CDB43D92-1AA9-4CF5-9373-7ED45B1FD4BE}" type="presParOf" srcId="{843F9D62-BFD4-4C18-92E4-8F61CE9BD81B}" destId="{563828DB-3FA2-499A-AEC3-4D51BA2F1147}" srcOrd="8" destOrd="0" presId="urn:microsoft.com/office/officeart/2005/8/layout/cycle2"/>
    <dgm:cxn modelId="{6D8D90BF-16C7-421B-B0E6-73F17B45EFF7}" type="presParOf" srcId="{843F9D62-BFD4-4C18-92E4-8F61CE9BD81B}" destId="{E5E65634-56F0-40AC-A257-A3AA300AFC88}" srcOrd="9" destOrd="0" presId="urn:microsoft.com/office/officeart/2005/8/layout/cycle2"/>
    <dgm:cxn modelId="{4F19718C-4AD4-4638-8B83-3D8966F3751F}" type="presParOf" srcId="{E5E65634-56F0-40AC-A257-A3AA300AFC88}" destId="{4C65A6D7-1AF2-4BB5-9D7A-B2C1D67CDFEC}" srcOrd="0" destOrd="0" presId="urn:microsoft.com/office/officeart/2005/8/layout/cycle2"/>
    <dgm:cxn modelId="{053451F4-4CA5-4362-A13F-13A7A90B0074}" type="presParOf" srcId="{843F9D62-BFD4-4C18-92E4-8F61CE9BD81B}" destId="{E469CD96-E248-48EF-BD48-42A9C45C4703}" srcOrd="10" destOrd="0" presId="urn:microsoft.com/office/officeart/2005/8/layout/cycle2"/>
    <dgm:cxn modelId="{A97126D9-264F-4EF1-82EB-7A97234A6C3F}" type="presParOf" srcId="{843F9D62-BFD4-4C18-92E4-8F61CE9BD81B}" destId="{CC1AA75B-897F-4E1E-B8B8-B6B2D522DDE5}" srcOrd="11" destOrd="0" presId="urn:microsoft.com/office/officeart/2005/8/layout/cycle2"/>
    <dgm:cxn modelId="{0401072E-3CD1-4200-8750-189BAB4E7AAA}" type="presParOf" srcId="{CC1AA75B-897F-4E1E-B8B8-B6B2D522DDE5}" destId="{1BEEE49A-B642-49DA-B69A-5700BC12367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0F1818-3EAA-4D03-BE79-DB4E65875DE0}" type="doc">
      <dgm:prSet loTypeId="urn:microsoft.com/office/officeart/2005/8/layout/chevron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121C1F1E-210B-4E07-BED6-179981F71DBD}">
      <dgm:prSet phldrT="[Text]"/>
      <dgm:spPr/>
      <dgm:t>
        <a:bodyPr/>
        <a:lstStyle/>
        <a:p>
          <a:r>
            <a:rPr lang="en-US" dirty="0" smtClean="0"/>
            <a:t>NATIONAL TREASURY</a:t>
          </a:r>
          <a:endParaRPr lang="en-US" dirty="0"/>
        </a:p>
      </dgm:t>
    </dgm:pt>
    <dgm:pt modelId="{B999A1CB-5C0F-4271-8BB1-90787899E84C}" type="parTrans" cxnId="{BCC5E559-7DFA-4BAB-B156-6F52E754DB1D}">
      <dgm:prSet/>
      <dgm:spPr/>
      <dgm:t>
        <a:bodyPr/>
        <a:lstStyle/>
        <a:p>
          <a:endParaRPr lang="en-US"/>
        </a:p>
      </dgm:t>
    </dgm:pt>
    <dgm:pt modelId="{F14CFE80-09EC-4AD6-B41C-2322125AB5A4}" type="sibTrans" cxnId="{BCC5E559-7DFA-4BAB-B156-6F52E754DB1D}">
      <dgm:prSet/>
      <dgm:spPr/>
      <dgm:t>
        <a:bodyPr/>
        <a:lstStyle/>
        <a:p>
          <a:endParaRPr lang="en-US"/>
        </a:p>
      </dgm:t>
    </dgm:pt>
    <dgm:pt modelId="{7D64E695-6403-4B48-9CA0-C9CA3781C8A7}">
      <dgm:prSet phldrT="[Text]"/>
      <dgm:spPr/>
      <dgm:t>
        <a:bodyPr/>
        <a:lstStyle/>
        <a:p>
          <a:r>
            <a:rPr lang="en-US" dirty="0" smtClean="0"/>
            <a:t>Consistency in policy application and effective contract management </a:t>
          </a:r>
          <a:endParaRPr lang="en-US" dirty="0"/>
        </a:p>
      </dgm:t>
    </dgm:pt>
    <dgm:pt modelId="{2D0B7E6D-1E10-4AFE-91C9-0130174BD420}" type="parTrans" cxnId="{8545B1B5-47A5-44B6-B7A0-057DE9C500B3}">
      <dgm:prSet/>
      <dgm:spPr/>
      <dgm:t>
        <a:bodyPr/>
        <a:lstStyle/>
        <a:p>
          <a:endParaRPr lang="en-US"/>
        </a:p>
      </dgm:t>
    </dgm:pt>
    <dgm:pt modelId="{E1E9C52F-2BDC-418B-A683-D9AAB3A92784}" type="sibTrans" cxnId="{8545B1B5-47A5-44B6-B7A0-057DE9C500B3}">
      <dgm:prSet/>
      <dgm:spPr/>
      <dgm:t>
        <a:bodyPr/>
        <a:lstStyle/>
        <a:p>
          <a:endParaRPr lang="en-US"/>
        </a:p>
      </dgm:t>
    </dgm:pt>
    <dgm:pt modelId="{A234A9A5-1154-4B1F-AB77-B7402E5E7899}">
      <dgm:prSet phldrT="[Text]"/>
      <dgm:spPr/>
      <dgm:t>
        <a:bodyPr/>
        <a:lstStyle/>
        <a:p>
          <a:r>
            <a:rPr lang="en-US" dirty="0" smtClean="0"/>
            <a:t>Negotiate better prices based on bulk buying</a:t>
          </a:r>
          <a:endParaRPr lang="en-US" dirty="0"/>
        </a:p>
      </dgm:t>
    </dgm:pt>
    <dgm:pt modelId="{E9A2AA7C-D99C-433A-AA08-8973405B0F2E}" type="parTrans" cxnId="{E2B842E4-88B2-4313-94B2-90A131370E55}">
      <dgm:prSet/>
      <dgm:spPr/>
      <dgm:t>
        <a:bodyPr/>
        <a:lstStyle/>
        <a:p>
          <a:endParaRPr lang="en-US"/>
        </a:p>
      </dgm:t>
    </dgm:pt>
    <dgm:pt modelId="{90680FD5-B993-49D7-9DB0-DECEA9994F13}" type="sibTrans" cxnId="{E2B842E4-88B2-4313-94B2-90A131370E55}">
      <dgm:prSet/>
      <dgm:spPr/>
      <dgm:t>
        <a:bodyPr/>
        <a:lstStyle/>
        <a:p>
          <a:endParaRPr lang="en-US"/>
        </a:p>
      </dgm:t>
    </dgm:pt>
    <dgm:pt modelId="{604BFEBA-BCF1-4D6D-953C-4957B91D8FA5}">
      <dgm:prSet phldrT="[Text]"/>
      <dgm:spPr/>
      <dgm:t>
        <a:bodyPr/>
        <a:lstStyle/>
        <a:p>
          <a:r>
            <a:rPr lang="en-US" dirty="0" smtClean="0"/>
            <a:t>INDUSTRY</a:t>
          </a:r>
          <a:endParaRPr lang="en-US" dirty="0"/>
        </a:p>
      </dgm:t>
    </dgm:pt>
    <dgm:pt modelId="{707A3EFB-428B-4D3A-A02A-4F5702DF83BA}" type="parTrans" cxnId="{9310D792-1B9B-4A74-8FAB-A79664EF52B5}">
      <dgm:prSet/>
      <dgm:spPr/>
      <dgm:t>
        <a:bodyPr/>
        <a:lstStyle/>
        <a:p>
          <a:endParaRPr lang="en-US"/>
        </a:p>
      </dgm:t>
    </dgm:pt>
    <dgm:pt modelId="{E3A27980-66DD-4748-ABD7-72D2C64CE9A8}" type="sibTrans" cxnId="{9310D792-1B9B-4A74-8FAB-A79664EF52B5}">
      <dgm:prSet/>
      <dgm:spPr/>
      <dgm:t>
        <a:bodyPr/>
        <a:lstStyle/>
        <a:p>
          <a:endParaRPr lang="en-US"/>
        </a:p>
      </dgm:t>
    </dgm:pt>
    <dgm:pt modelId="{C0C31956-6640-4F87-80EE-3910A9CCF9AB}">
      <dgm:prSet phldrT="[Text]"/>
      <dgm:spPr/>
      <dgm:t>
        <a:bodyPr/>
        <a:lstStyle/>
        <a:p>
          <a:r>
            <a:rPr lang="en-US" dirty="0" smtClean="0"/>
            <a:t>Less administration burden </a:t>
          </a:r>
          <a:endParaRPr lang="en-US" dirty="0"/>
        </a:p>
      </dgm:t>
    </dgm:pt>
    <dgm:pt modelId="{D1DDA124-EB49-418A-90FF-FC2618B5E40B}" type="parTrans" cxnId="{09B2CBFC-69F7-4C4A-A7A4-95AC1D4C38C7}">
      <dgm:prSet/>
      <dgm:spPr/>
      <dgm:t>
        <a:bodyPr/>
        <a:lstStyle/>
        <a:p>
          <a:endParaRPr lang="en-US"/>
        </a:p>
      </dgm:t>
    </dgm:pt>
    <dgm:pt modelId="{CFCC83D1-8869-436B-84F7-102F5998D416}" type="sibTrans" cxnId="{09B2CBFC-69F7-4C4A-A7A4-95AC1D4C38C7}">
      <dgm:prSet/>
      <dgm:spPr/>
      <dgm:t>
        <a:bodyPr/>
        <a:lstStyle/>
        <a:p>
          <a:endParaRPr lang="en-US"/>
        </a:p>
      </dgm:t>
    </dgm:pt>
    <dgm:pt modelId="{210990CB-3D79-41CD-A58B-EEDCA52ACF52}">
      <dgm:prSet phldrT="[Text]"/>
      <dgm:spPr/>
      <dgm:t>
        <a:bodyPr/>
        <a:lstStyle/>
        <a:p>
          <a:r>
            <a:rPr lang="en-US" dirty="0" smtClean="0"/>
            <a:t>Enable suppliers to negotiate better prices for the materials/products manufactures</a:t>
          </a:r>
          <a:endParaRPr lang="en-US" dirty="0"/>
        </a:p>
      </dgm:t>
    </dgm:pt>
    <dgm:pt modelId="{3308957E-66ED-453C-B7A6-B2F4256A9A9B}" type="parTrans" cxnId="{EDCDEAC3-B034-4C1B-8969-71BA02160D17}">
      <dgm:prSet/>
      <dgm:spPr/>
      <dgm:t>
        <a:bodyPr/>
        <a:lstStyle/>
        <a:p>
          <a:endParaRPr lang="en-US"/>
        </a:p>
      </dgm:t>
    </dgm:pt>
    <dgm:pt modelId="{598A348E-D4FD-4D3A-BD02-3B5F619001AA}" type="sibTrans" cxnId="{EDCDEAC3-B034-4C1B-8969-71BA02160D17}">
      <dgm:prSet/>
      <dgm:spPr/>
      <dgm:t>
        <a:bodyPr/>
        <a:lstStyle/>
        <a:p>
          <a:endParaRPr lang="en-US"/>
        </a:p>
      </dgm:t>
    </dgm:pt>
    <dgm:pt modelId="{1B6907AE-1239-4A96-9F83-9AF23D92C4AC}">
      <dgm:prSet phldrT="[Text]"/>
      <dgm:spPr/>
      <dgm:t>
        <a:bodyPr/>
        <a:lstStyle/>
        <a:p>
          <a:r>
            <a:rPr lang="en-US" dirty="0" smtClean="0"/>
            <a:t>END-USERS</a:t>
          </a:r>
          <a:endParaRPr lang="en-US" dirty="0"/>
        </a:p>
      </dgm:t>
    </dgm:pt>
    <dgm:pt modelId="{EFF84176-5773-4E29-937B-ED351E77F9B1}" type="parTrans" cxnId="{D2E3668D-6E1C-432C-93BA-44AD7063F1CF}">
      <dgm:prSet/>
      <dgm:spPr/>
      <dgm:t>
        <a:bodyPr/>
        <a:lstStyle/>
        <a:p>
          <a:endParaRPr lang="en-US"/>
        </a:p>
      </dgm:t>
    </dgm:pt>
    <dgm:pt modelId="{34FCE788-D91B-4C0A-92B8-E385AF4FA38B}" type="sibTrans" cxnId="{D2E3668D-6E1C-432C-93BA-44AD7063F1CF}">
      <dgm:prSet/>
      <dgm:spPr/>
      <dgm:t>
        <a:bodyPr/>
        <a:lstStyle/>
        <a:p>
          <a:endParaRPr lang="en-US"/>
        </a:p>
      </dgm:t>
    </dgm:pt>
    <dgm:pt modelId="{C8A5B280-4098-4CAB-B880-17705790C27C}">
      <dgm:prSet phldrT="[Text]"/>
      <dgm:spPr/>
      <dgm:t>
        <a:bodyPr/>
        <a:lstStyle/>
        <a:p>
          <a:r>
            <a:rPr lang="en-US" dirty="0" smtClean="0"/>
            <a:t>Access to products and availability (Right products delivered in full and on-time) </a:t>
          </a:r>
          <a:endParaRPr lang="en-US" dirty="0"/>
        </a:p>
      </dgm:t>
    </dgm:pt>
    <dgm:pt modelId="{24DA11DA-1FC1-4E8B-A8F4-899A7CCD12FF}" type="parTrans" cxnId="{45DF4EEA-EC36-4143-8325-0FB18244759C}">
      <dgm:prSet/>
      <dgm:spPr/>
      <dgm:t>
        <a:bodyPr/>
        <a:lstStyle/>
        <a:p>
          <a:endParaRPr lang="en-US"/>
        </a:p>
      </dgm:t>
    </dgm:pt>
    <dgm:pt modelId="{53ABD647-D53F-48DD-909D-A4072CF17D7B}" type="sibTrans" cxnId="{45DF4EEA-EC36-4143-8325-0FB18244759C}">
      <dgm:prSet/>
      <dgm:spPr/>
      <dgm:t>
        <a:bodyPr/>
        <a:lstStyle/>
        <a:p>
          <a:endParaRPr lang="en-US"/>
        </a:p>
      </dgm:t>
    </dgm:pt>
    <dgm:pt modelId="{B6890021-5ADA-45CD-8A53-376E0B5AB84F}">
      <dgm:prSet phldrT="[Text]"/>
      <dgm:spPr/>
      <dgm:t>
        <a:bodyPr/>
        <a:lstStyle/>
        <a:p>
          <a:r>
            <a:rPr lang="en-US" dirty="0" smtClean="0"/>
            <a:t>Quality products and service delivery</a:t>
          </a:r>
          <a:endParaRPr lang="en-US" dirty="0"/>
        </a:p>
      </dgm:t>
    </dgm:pt>
    <dgm:pt modelId="{2DDC92F4-40F6-433B-9E05-733658D98E5E}" type="parTrans" cxnId="{9C83B9CE-3262-4AC8-9373-5DE39A016E78}">
      <dgm:prSet/>
      <dgm:spPr/>
      <dgm:t>
        <a:bodyPr/>
        <a:lstStyle/>
        <a:p>
          <a:endParaRPr lang="en-US"/>
        </a:p>
      </dgm:t>
    </dgm:pt>
    <dgm:pt modelId="{5165B952-D0F5-4A81-B13F-2336D429DA78}" type="sibTrans" cxnId="{9C83B9CE-3262-4AC8-9373-5DE39A016E78}">
      <dgm:prSet/>
      <dgm:spPr/>
      <dgm:t>
        <a:bodyPr/>
        <a:lstStyle/>
        <a:p>
          <a:endParaRPr lang="en-US"/>
        </a:p>
      </dgm:t>
    </dgm:pt>
    <dgm:pt modelId="{F6BFAE8A-A9D9-45EB-BEC5-F52323E5E919}">
      <dgm:prSet phldrT="[Text]"/>
      <dgm:spPr/>
      <dgm:t>
        <a:bodyPr/>
        <a:lstStyle/>
        <a:p>
          <a:r>
            <a:rPr lang="en-US" dirty="0" smtClean="0"/>
            <a:t>Scarce procurement skills are better utilized</a:t>
          </a:r>
          <a:endParaRPr lang="en-US" dirty="0"/>
        </a:p>
      </dgm:t>
    </dgm:pt>
    <dgm:pt modelId="{0AC81F9A-9A64-4C48-875F-90B63C6FC99D}" type="parTrans" cxnId="{ED526BFE-C075-40D3-951C-96203887F675}">
      <dgm:prSet/>
      <dgm:spPr/>
      <dgm:t>
        <a:bodyPr/>
        <a:lstStyle/>
        <a:p>
          <a:endParaRPr lang="en-US"/>
        </a:p>
      </dgm:t>
    </dgm:pt>
    <dgm:pt modelId="{4066E667-130B-4CF6-809D-2E43A7E49A4D}" type="sibTrans" cxnId="{ED526BFE-C075-40D3-951C-96203887F675}">
      <dgm:prSet/>
      <dgm:spPr/>
      <dgm:t>
        <a:bodyPr/>
        <a:lstStyle/>
        <a:p>
          <a:endParaRPr lang="en-US"/>
        </a:p>
      </dgm:t>
    </dgm:pt>
    <dgm:pt modelId="{3F48D02A-B5D4-42F2-AE29-A1A9ED5C9635}">
      <dgm:prSet phldrT="[Text]"/>
      <dgm:spPr/>
      <dgm:t>
        <a:bodyPr/>
        <a:lstStyle/>
        <a:p>
          <a:r>
            <a:rPr lang="en-US" dirty="0" smtClean="0"/>
            <a:t>Market intelligence can be shared across public sector and maintaining sustainable competition</a:t>
          </a:r>
          <a:endParaRPr lang="en-US" dirty="0"/>
        </a:p>
      </dgm:t>
    </dgm:pt>
    <dgm:pt modelId="{CE95C36F-8309-4CF1-876D-8DE4D54E05D0}" type="parTrans" cxnId="{0C4A4EA4-4088-408A-8932-4012DB4E8E3A}">
      <dgm:prSet/>
      <dgm:spPr/>
      <dgm:t>
        <a:bodyPr/>
        <a:lstStyle/>
        <a:p>
          <a:endParaRPr lang="en-US"/>
        </a:p>
      </dgm:t>
    </dgm:pt>
    <dgm:pt modelId="{05A393B2-9E7B-48A4-818A-9EB4D90A5B87}" type="sibTrans" cxnId="{0C4A4EA4-4088-408A-8932-4012DB4E8E3A}">
      <dgm:prSet/>
      <dgm:spPr/>
      <dgm:t>
        <a:bodyPr/>
        <a:lstStyle/>
        <a:p>
          <a:endParaRPr lang="en-US"/>
        </a:p>
      </dgm:t>
    </dgm:pt>
    <dgm:pt modelId="{F6B68124-9890-4B6D-BE95-59C840E07474}">
      <dgm:prSet phldrT="[Text]"/>
      <dgm:spPr/>
      <dgm:t>
        <a:bodyPr/>
        <a:lstStyle/>
        <a:p>
          <a:r>
            <a:rPr lang="en-US" dirty="0" smtClean="0"/>
            <a:t>Opportunity for improved distribution planning</a:t>
          </a:r>
          <a:endParaRPr lang="en-US" dirty="0"/>
        </a:p>
      </dgm:t>
    </dgm:pt>
    <dgm:pt modelId="{19CF746C-E21D-4A29-BD41-69E3FD89BE2F}" type="parTrans" cxnId="{49710349-76B9-449A-B72D-1B225991E72C}">
      <dgm:prSet/>
      <dgm:spPr/>
      <dgm:t>
        <a:bodyPr/>
        <a:lstStyle/>
        <a:p>
          <a:endParaRPr lang="en-US"/>
        </a:p>
      </dgm:t>
    </dgm:pt>
    <dgm:pt modelId="{181A05EE-37CB-4DCC-AB9C-5BA97FFA06C3}" type="sibTrans" cxnId="{49710349-76B9-449A-B72D-1B225991E72C}">
      <dgm:prSet/>
      <dgm:spPr/>
      <dgm:t>
        <a:bodyPr/>
        <a:lstStyle/>
        <a:p>
          <a:endParaRPr lang="en-US"/>
        </a:p>
      </dgm:t>
    </dgm:pt>
    <dgm:pt modelId="{DAAD51F4-BB6D-4F2D-9058-52F384838FB5}">
      <dgm:prSet phldrT="[Text]"/>
      <dgm:spPr/>
      <dgm:t>
        <a:bodyPr/>
        <a:lstStyle/>
        <a:p>
          <a:r>
            <a:rPr lang="en-US" dirty="0" smtClean="0"/>
            <a:t>Managing business risk i.e. forex exchange fluctuations</a:t>
          </a:r>
          <a:endParaRPr lang="en-US" dirty="0"/>
        </a:p>
      </dgm:t>
    </dgm:pt>
    <dgm:pt modelId="{64CA45BE-32B4-4DB0-BA82-8E1EE501F406}" type="parTrans" cxnId="{6E4C5E1C-5E8C-4EB7-8C61-ED16CB746D55}">
      <dgm:prSet/>
      <dgm:spPr/>
      <dgm:t>
        <a:bodyPr/>
        <a:lstStyle/>
        <a:p>
          <a:endParaRPr lang="en-US"/>
        </a:p>
      </dgm:t>
    </dgm:pt>
    <dgm:pt modelId="{106C143D-2B35-49B7-8706-106AAD132ECD}" type="sibTrans" cxnId="{6E4C5E1C-5E8C-4EB7-8C61-ED16CB746D55}">
      <dgm:prSet/>
      <dgm:spPr/>
      <dgm:t>
        <a:bodyPr/>
        <a:lstStyle/>
        <a:p>
          <a:endParaRPr lang="en-US"/>
        </a:p>
      </dgm:t>
    </dgm:pt>
    <dgm:pt modelId="{F9CC1327-5A0D-486F-85B6-2645EF9A8923}">
      <dgm:prSet phldrT="[Text]"/>
      <dgm:spPr/>
      <dgm:t>
        <a:bodyPr/>
        <a:lstStyle/>
        <a:p>
          <a:r>
            <a:rPr lang="en-US" dirty="0" smtClean="0"/>
            <a:t>Less administration burden</a:t>
          </a:r>
          <a:endParaRPr lang="en-US" dirty="0"/>
        </a:p>
      </dgm:t>
    </dgm:pt>
    <dgm:pt modelId="{DF965B43-37ED-42A5-98D8-C0E869AE4DCD}" type="parTrans" cxnId="{CA6AFB99-3264-46E4-951D-1AC2BBCE13E1}">
      <dgm:prSet/>
      <dgm:spPr/>
      <dgm:t>
        <a:bodyPr/>
        <a:lstStyle/>
        <a:p>
          <a:endParaRPr lang="en-US"/>
        </a:p>
      </dgm:t>
    </dgm:pt>
    <dgm:pt modelId="{4A876773-CD08-4C31-A1F0-1A6494AF464E}" type="sibTrans" cxnId="{CA6AFB99-3264-46E4-951D-1AC2BBCE13E1}">
      <dgm:prSet/>
      <dgm:spPr/>
      <dgm:t>
        <a:bodyPr/>
        <a:lstStyle/>
        <a:p>
          <a:endParaRPr lang="en-US"/>
        </a:p>
      </dgm:t>
    </dgm:pt>
    <dgm:pt modelId="{8A8301AC-BC46-42EF-8176-4D887FC24234}">
      <dgm:prSet phldrT="[Text]"/>
      <dgm:spPr/>
      <dgm:t>
        <a:bodyPr/>
        <a:lstStyle/>
        <a:p>
          <a:r>
            <a:rPr lang="en-US" dirty="0" smtClean="0"/>
            <a:t>Close monitoring and reporting on supplier performance</a:t>
          </a:r>
          <a:endParaRPr lang="en-US" dirty="0"/>
        </a:p>
      </dgm:t>
    </dgm:pt>
    <dgm:pt modelId="{D415F348-41D9-4428-8724-A7C8D8918A3C}" type="parTrans" cxnId="{E3AC0B28-0D3C-48F8-BEC4-B83BE67CCFC9}">
      <dgm:prSet/>
      <dgm:spPr/>
      <dgm:t>
        <a:bodyPr/>
        <a:lstStyle/>
        <a:p>
          <a:endParaRPr lang="en-US"/>
        </a:p>
      </dgm:t>
    </dgm:pt>
    <dgm:pt modelId="{E528EB05-1BD9-4141-B241-F377882FB7FD}" type="sibTrans" cxnId="{E3AC0B28-0D3C-48F8-BEC4-B83BE67CCFC9}">
      <dgm:prSet/>
      <dgm:spPr/>
      <dgm:t>
        <a:bodyPr/>
        <a:lstStyle/>
        <a:p>
          <a:endParaRPr lang="en-US"/>
        </a:p>
      </dgm:t>
    </dgm:pt>
    <dgm:pt modelId="{7FFFD7F8-F21E-447D-AECE-40555EC90B91}" type="pres">
      <dgm:prSet presAssocID="{380F1818-3EAA-4D03-BE79-DB4E65875DE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D1440D-D7C5-48B1-BF1D-9037E6A3EA4E}" type="pres">
      <dgm:prSet presAssocID="{121C1F1E-210B-4E07-BED6-179981F71DBD}" presName="composite" presStyleCnt="0"/>
      <dgm:spPr/>
    </dgm:pt>
    <dgm:pt modelId="{964C7096-0D12-428D-A198-3D62A299AE48}" type="pres">
      <dgm:prSet presAssocID="{121C1F1E-210B-4E07-BED6-179981F71DB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2EEF9-2DA4-400A-8092-853992379D22}" type="pres">
      <dgm:prSet presAssocID="{121C1F1E-210B-4E07-BED6-179981F71DB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1E384-1BDF-47CC-91CA-B396938716C3}" type="pres">
      <dgm:prSet presAssocID="{F14CFE80-09EC-4AD6-B41C-2322125AB5A4}" presName="sp" presStyleCnt="0"/>
      <dgm:spPr/>
    </dgm:pt>
    <dgm:pt modelId="{0432D550-294E-4EE1-83DB-5C263A00DF63}" type="pres">
      <dgm:prSet presAssocID="{604BFEBA-BCF1-4D6D-953C-4957B91D8FA5}" presName="composite" presStyleCnt="0"/>
      <dgm:spPr/>
    </dgm:pt>
    <dgm:pt modelId="{021E3FDF-D7DA-46EA-A137-4D2CC5EEED07}" type="pres">
      <dgm:prSet presAssocID="{604BFEBA-BCF1-4D6D-953C-4957B91D8FA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54EEC-325E-46E3-8235-44374953489D}" type="pres">
      <dgm:prSet presAssocID="{604BFEBA-BCF1-4D6D-953C-4957B91D8FA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92E23-BFA2-4D12-9D6D-705F87AAA8FC}" type="pres">
      <dgm:prSet presAssocID="{E3A27980-66DD-4748-ABD7-72D2C64CE9A8}" presName="sp" presStyleCnt="0"/>
      <dgm:spPr/>
    </dgm:pt>
    <dgm:pt modelId="{32401A2B-FF24-424A-AEC5-BCBC808E6CA4}" type="pres">
      <dgm:prSet presAssocID="{1B6907AE-1239-4A96-9F83-9AF23D92C4AC}" presName="composite" presStyleCnt="0"/>
      <dgm:spPr/>
    </dgm:pt>
    <dgm:pt modelId="{2E73D466-24E5-44EE-845F-B9407DC1C25A}" type="pres">
      <dgm:prSet presAssocID="{1B6907AE-1239-4A96-9F83-9AF23D92C4A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0C989-BA38-435E-8343-425D00FA53B1}" type="pres">
      <dgm:prSet presAssocID="{1B6907AE-1239-4A96-9F83-9AF23D92C4A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10D792-1B9B-4A74-8FAB-A79664EF52B5}" srcId="{380F1818-3EAA-4D03-BE79-DB4E65875DE0}" destId="{604BFEBA-BCF1-4D6D-953C-4957B91D8FA5}" srcOrd="1" destOrd="0" parTransId="{707A3EFB-428B-4D3A-A02A-4F5702DF83BA}" sibTransId="{E3A27980-66DD-4748-ABD7-72D2C64CE9A8}"/>
    <dgm:cxn modelId="{11E7C5DD-E932-4B10-9A91-7F4C66BFF0DA}" type="presOf" srcId="{C8A5B280-4098-4CAB-B880-17705790C27C}" destId="{B1F0C989-BA38-435E-8343-425D00FA53B1}" srcOrd="0" destOrd="0" presId="urn:microsoft.com/office/officeart/2005/8/layout/chevron2"/>
    <dgm:cxn modelId="{38578A0A-54AD-4DB8-8C38-56A7492FBCE1}" type="presOf" srcId="{604BFEBA-BCF1-4D6D-953C-4957B91D8FA5}" destId="{021E3FDF-D7DA-46EA-A137-4D2CC5EEED07}" srcOrd="0" destOrd="0" presId="urn:microsoft.com/office/officeart/2005/8/layout/chevron2"/>
    <dgm:cxn modelId="{B413246C-83C2-429B-9A00-8D115C1DD81B}" type="presOf" srcId="{F6BFAE8A-A9D9-45EB-BEC5-F52323E5E919}" destId="{98F2EEF9-2DA4-400A-8092-853992379D22}" srcOrd="0" destOrd="3" presId="urn:microsoft.com/office/officeart/2005/8/layout/chevron2"/>
    <dgm:cxn modelId="{26410400-A2E6-46BF-B6E9-E297C93299CF}" type="presOf" srcId="{C0C31956-6640-4F87-80EE-3910A9CCF9AB}" destId="{47954EEC-325E-46E3-8235-44374953489D}" srcOrd="0" destOrd="0" presId="urn:microsoft.com/office/officeart/2005/8/layout/chevron2"/>
    <dgm:cxn modelId="{053AA727-242B-4C1C-B4AB-0C4EB9495D09}" type="presOf" srcId="{3F48D02A-B5D4-42F2-AE29-A1A9ED5C9635}" destId="{98F2EEF9-2DA4-400A-8092-853992379D22}" srcOrd="0" destOrd="2" presId="urn:microsoft.com/office/officeart/2005/8/layout/chevron2"/>
    <dgm:cxn modelId="{669CBB94-5EEA-4F88-AC22-54C6F6971137}" type="presOf" srcId="{DAAD51F4-BB6D-4F2D-9058-52F384838FB5}" destId="{47954EEC-325E-46E3-8235-44374953489D}" srcOrd="0" destOrd="3" presId="urn:microsoft.com/office/officeart/2005/8/layout/chevron2"/>
    <dgm:cxn modelId="{49710349-76B9-449A-B72D-1B225991E72C}" srcId="{604BFEBA-BCF1-4D6D-953C-4957B91D8FA5}" destId="{F6B68124-9890-4B6D-BE95-59C840E07474}" srcOrd="2" destOrd="0" parTransId="{19CF746C-E21D-4A29-BD41-69E3FD89BE2F}" sibTransId="{181A05EE-37CB-4DCC-AB9C-5BA97FFA06C3}"/>
    <dgm:cxn modelId="{8545B1B5-47A5-44B6-B7A0-057DE9C500B3}" srcId="{121C1F1E-210B-4E07-BED6-179981F71DBD}" destId="{7D64E695-6403-4B48-9CA0-C9CA3781C8A7}" srcOrd="0" destOrd="0" parTransId="{2D0B7E6D-1E10-4AFE-91C9-0130174BD420}" sibTransId="{E1E9C52F-2BDC-418B-A683-D9AAB3A92784}"/>
    <dgm:cxn modelId="{F0068DBA-32DB-4AFD-A4C5-EB421193D4BA}" type="presOf" srcId="{A234A9A5-1154-4B1F-AB77-B7402E5E7899}" destId="{98F2EEF9-2DA4-400A-8092-853992379D22}" srcOrd="0" destOrd="1" presId="urn:microsoft.com/office/officeart/2005/8/layout/chevron2"/>
    <dgm:cxn modelId="{45DF4EEA-EC36-4143-8325-0FB18244759C}" srcId="{1B6907AE-1239-4A96-9F83-9AF23D92C4AC}" destId="{C8A5B280-4098-4CAB-B880-17705790C27C}" srcOrd="0" destOrd="0" parTransId="{24DA11DA-1FC1-4E8B-A8F4-899A7CCD12FF}" sibTransId="{53ABD647-D53F-48DD-909D-A4072CF17D7B}"/>
    <dgm:cxn modelId="{09B2CBFC-69F7-4C4A-A7A4-95AC1D4C38C7}" srcId="{604BFEBA-BCF1-4D6D-953C-4957B91D8FA5}" destId="{C0C31956-6640-4F87-80EE-3910A9CCF9AB}" srcOrd="0" destOrd="0" parTransId="{D1DDA124-EB49-418A-90FF-FC2618B5E40B}" sibTransId="{CFCC83D1-8869-436B-84F7-102F5998D416}"/>
    <dgm:cxn modelId="{6E4C5E1C-5E8C-4EB7-8C61-ED16CB746D55}" srcId="{604BFEBA-BCF1-4D6D-953C-4957B91D8FA5}" destId="{DAAD51F4-BB6D-4F2D-9058-52F384838FB5}" srcOrd="3" destOrd="0" parTransId="{64CA45BE-32B4-4DB0-BA82-8E1EE501F406}" sibTransId="{106C143D-2B35-49B7-8706-106AAD132ECD}"/>
    <dgm:cxn modelId="{976A5BB1-4B12-4A6D-906E-FB6BC0C06239}" type="presOf" srcId="{B6890021-5ADA-45CD-8A53-376E0B5AB84F}" destId="{B1F0C989-BA38-435E-8343-425D00FA53B1}" srcOrd="0" destOrd="1" presId="urn:microsoft.com/office/officeart/2005/8/layout/chevron2"/>
    <dgm:cxn modelId="{ED526BFE-C075-40D3-951C-96203887F675}" srcId="{121C1F1E-210B-4E07-BED6-179981F71DBD}" destId="{F6BFAE8A-A9D9-45EB-BEC5-F52323E5E919}" srcOrd="3" destOrd="0" parTransId="{0AC81F9A-9A64-4C48-875F-90B63C6FC99D}" sibTransId="{4066E667-130B-4CF6-809D-2E43A7E49A4D}"/>
    <dgm:cxn modelId="{0C4A4EA4-4088-408A-8932-4012DB4E8E3A}" srcId="{121C1F1E-210B-4E07-BED6-179981F71DBD}" destId="{3F48D02A-B5D4-42F2-AE29-A1A9ED5C9635}" srcOrd="2" destOrd="0" parTransId="{CE95C36F-8309-4CF1-876D-8DE4D54E05D0}" sibTransId="{05A393B2-9E7B-48A4-818A-9EB4D90A5B87}"/>
    <dgm:cxn modelId="{F45446E7-BBE2-4F7F-9FE9-7463185751C3}" type="presOf" srcId="{380F1818-3EAA-4D03-BE79-DB4E65875DE0}" destId="{7FFFD7F8-F21E-447D-AECE-40555EC90B91}" srcOrd="0" destOrd="0" presId="urn:microsoft.com/office/officeart/2005/8/layout/chevron2"/>
    <dgm:cxn modelId="{0FC92DFB-023A-4ADA-8822-C7930836FB06}" type="presOf" srcId="{210990CB-3D79-41CD-A58B-EEDCA52ACF52}" destId="{47954EEC-325E-46E3-8235-44374953489D}" srcOrd="0" destOrd="1" presId="urn:microsoft.com/office/officeart/2005/8/layout/chevron2"/>
    <dgm:cxn modelId="{169740AC-E345-46B6-B6C4-3366FEECDA11}" type="presOf" srcId="{1B6907AE-1239-4A96-9F83-9AF23D92C4AC}" destId="{2E73D466-24E5-44EE-845F-B9407DC1C25A}" srcOrd="0" destOrd="0" presId="urn:microsoft.com/office/officeart/2005/8/layout/chevron2"/>
    <dgm:cxn modelId="{E2B842E4-88B2-4313-94B2-90A131370E55}" srcId="{121C1F1E-210B-4E07-BED6-179981F71DBD}" destId="{A234A9A5-1154-4B1F-AB77-B7402E5E7899}" srcOrd="1" destOrd="0" parTransId="{E9A2AA7C-D99C-433A-AA08-8973405B0F2E}" sibTransId="{90680FD5-B993-49D7-9DB0-DECEA9994F13}"/>
    <dgm:cxn modelId="{CA6AFB99-3264-46E4-951D-1AC2BBCE13E1}" srcId="{1B6907AE-1239-4A96-9F83-9AF23D92C4AC}" destId="{F9CC1327-5A0D-486F-85B6-2645EF9A8923}" srcOrd="2" destOrd="0" parTransId="{DF965B43-37ED-42A5-98D8-C0E869AE4DCD}" sibTransId="{4A876773-CD08-4C31-A1F0-1A6494AF464E}"/>
    <dgm:cxn modelId="{EDCDEAC3-B034-4C1B-8969-71BA02160D17}" srcId="{604BFEBA-BCF1-4D6D-953C-4957B91D8FA5}" destId="{210990CB-3D79-41CD-A58B-EEDCA52ACF52}" srcOrd="1" destOrd="0" parTransId="{3308957E-66ED-453C-B7A6-B2F4256A9A9B}" sibTransId="{598A348E-D4FD-4D3A-BD02-3B5F619001AA}"/>
    <dgm:cxn modelId="{0CED8CE1-A72E-4A4D-B3CE-10B483D98FF1}" type="presOf" srcId="{121C1F1E-210B-4E07-BED6-179981F71DBD}" destId="{964C7096-0D12-428D-A198-3D62A299AE48}" srcOrd="0" destOrd="0" presId="urn:microsoft.com/office/officeart/2005/8/layout/chevron2"/>
    <dgm:cxn modelId="{C4152DFF-42E3-4A40-9510-46720919DBEF}" type="presOf" srcId="{7D64E695-6403-4B48-9CA0-C9CA3781C8A7}" destId="{98F2EEF9-2DA4-400A-8092-853992379D22}" srcOrd="0" destOrd="0" presId="urn:microsoft.com/office/officeart/2005/8/layout/chevron2"/>
    <dgm:cxn modelId="{BCC5E559-7DFA-4BAB-B156-6F52E754DB1D}" srcId="{380F1818-3EAA-4D03-BE79-DB4E65875DE0}" destId="{121C1F1E-210B-4E07-BED6-179981F71DBD}" srcOrd="0" destOrd="0" parTransId="{B999A1CB-5C0F-4271-8BB1-90787899E84C}" sibTransId="{F14CFE80-09EC-4AD6-B41C-2322125AB5A4}"/>
    <dgm:cxn modelId="{19D31AC5-4FC6-4344-AA29-D3EB73B995AA}" type="presOf" srcId="{F9CC1327-5A0D-486F-85B6-2645EF9A8923}" destId="{B1F0C989-BA38-435E-8343-425D00FA53B1}" srcOrd="0" destOrd="2" presId="urn:microsoft.com/office/officeart/2005/8/layout/chevron2"/>
    <dgm:cxn modelId="{E89A76F1-832C-4C61-937D-8D6925880390}" type="presOf" srcId="{8A8301AC-BC46-42EF-8176-4D887FC24234}" destId="{B1F0C989-BA38-435E-8343-425D00FA53B1}" srcOrd="0" destOrd="3" presId="urn:microsoft.com/office/officeart/2005/8/layout/chevron2"/>
    <dgm:cxn modelId="{D2E3668D-6E1C-432C-93BA-44AD7063F1CF}" srcId="{380F1818-3EAA-4D03-BE79-DB4E65875DE0}" destId="{1B6907AE-1239-4A96-9F83-9AF23D92C4AC}" srcOrd="2" destOrd="0" parTransId="{EFF84176-5773-4E29-937B-ED351E77F9B1}" sibTransId="{34FCE788-D91B-4C0A-92B8-E385AF4FA38B}"/>
    <dgm:cxn modelId="{FE0C0892-8C1D-4752-88C9-4EBDB1A6E4AE}" type="presOf" srcId="{F6B68124-9890-4B6D-BE95-59C840E07474}" destId="{47954EEC-325E-46E3-8235-44374953489D}" srcOrd="0" destOrd="2" presId="urn:microsoft.com/office/officeart/2005/8/layout/chevron2"/>
    <dgm:cxn modelId="{9C83B9CE-3262-4AC8-9373-5DE39A016E78}" srcId="{1B6907AE-1239-4A96-9F83-9AF23D92C4AC}" destId="{B6890021-5ADA-45CD-8A53-376E0B5AB84F}" srcOrd="1" destOrd="0" parTransId="{2DDC92F4-40F6-433B-9E05-733658D98E5E}" sibTransId="{5165B952-D0F5-4A81-B13F-2336D429DA78}"/>
    <dgm:cxn modelId="{E3AC0B28-0D3C-48F8-BEC4-B83BE67CCFC9}" srcId="{1B6907AE-1239-4A96-9F83-9AF23D92C4AC}" destId="{8A8301AC-BC46-42EF-8176-4D887FC24234}" srcOrd="3" destOrd="0" parTransId="{D415F348-41D9-4428-8724-A7C8D8918A3C}" sibTransId="{E528EB05-1BD9-4141-B241-F377882FB7FD}"/>
    <dgm:cxn modelId="{E9B3146C-43F3-4D5C-8965-0784A04557F7}" type="presParOf" srcId="{7FFFD7F8-F21E-447D-AECE-40555EC90B91}" destId="{D1D1440D-D7C5-48B1-BF1D-9037E6A3EA4E}" srcOrd="0" destOrd="0" presId="urn:microsoft.com/office/officeart/2005/8/layout/chevron2"/>
    <dgm:cxn modelId="{6647DF85-BBAC-40D7-A121-32DAA367A090}" type="presParOf" srcId="{D1D1440D-D7C5-48B1-BF1D-9037E6A3EA4E}" destId="{964C7096-0D12-428D-A198-3D62A299AE48}" srcOrd="0" destOrd="0" presId="urn:microsoft.com/office/officeart/2005/8/layout/chevron2"/>
    <dgm:cxn modelId="{03AC7F62-B1AE-483C-95E2-019EA4839927}" type="presParOf" srcId="{D1D1440D-D7C5-48B1-BF1D-9037E6A3EA4E}" destId="{98F2EEF9-2DA4-400A-8092-853992379D22}" srcOrd="1" destOrd="0" presId="urn:microsoft.com/office/officeart/2005/8/layout/chevron2"/>
    <dgm:cxn modelId="{D79861FE-141A-4265-80FC-237858CFA527}" type="presParOf" srcId="{7FFFD7F8-F21E-447D-AECE-40555EC90B91}" destId="{C351E384-1BDF-47CC-91CA-B396938716C3}" srcOrd="1" destOrd="0" presId="urn:microsoft.com/office/officeart/2005/8/layout/chevron2"/>
    <dgm:cxn modelId="{92108A5C-4244-4EE4-90BA-CC6813B790DF}" type="presParOf" srcId="{7FFFD7F8-F21E-447D-AECE-40555EC90B91}" destId="{0432D550-294E-4EE1-83DB-5C263A00DF63}" srcOrd="2" destOrd="0" presId="urn:microsoft.com/office/officeart/2005/8/layout/chevron2"/>
    <dgm:cxn modelId="{CC0915E5-5106-427E-BC25-81D0C1900156}" type="presParOf" srcId="{0432D550-294E-4EE1-83DB-5C263A00DF63}" destId="{021E3FDF-D7DA-46EA-A137-4D2CC5EEED07}" srcOrd="0" destOrd="0" presId="urn:microsoft.com/office/officeart/2005/8/layout/chevron2"/>
    <dgm:cxn modelId="{14EBBFDE-5285-4706-A7FF-4A8B4D1ADDE7}" type="presParOf" srcId="{0432D550-294E-4EE1-83DB-5C263A00DF63}" destId="{47954EEC-325E-46E3-8235-44374953489D}" srcOrd="1" destOrd="0" presId="urn:microsoft.com/office/officeart/2005/8/layout/chevron2"/>
    <dgm:cxn modelId="{33CCCFEF-0C37-4007-B850-57401AB5000A}" type="presParOf" srcId="{7FFFD7F8-F21E-447D-AECE-40555EC90B91}" destId="{8C492E23-BFA2-4D12-9D6D-705F87AAA8FC}" srcOrd="3" destOrd="0" presId="urn:microsoft.com/office/officeart/2005/8/layout/chevron2"/>
    <dgm:cxn modelId="{053CE541-84E2-4A7E-8D91-94984B5AB43A}" type="presParOf" srcId="{7FFFD7F8-F21E-447D-AECE-40555EC90B91}" destId="{32401A2B-FF24-424A-AEC5-BCBC808E6CA4}" srcOrd="4" destOrd="0" presId="urn:microsoft.com/office/officeart/2005/8/layout/chevron2"/>
    <dgm:cxn modelId="{CE901A8E-0ACB-4987-9240-9183A57B62B2}" type="presParOf" srcId="{32401A2B-FF24-424A-AEC5-BCBC808E6CA4}" destId="{2E73D466-24E5-44EE-845F-B9407DC1C25A}" srcOrd="0" destOrd="0" presId="urn:microsoft.com/office/officeart/2005/8/layout/chevron2"/>
    <dgm:cxn modelId="{03BAA3D5-72CF-41D5-B222-60B0F33F2473}" type="presParOf" srcId="{32401A2B-FF24-424A-AEC5-BCBC808E6CA4}" destId="{B1F0C989-BA38-435E-8343-425D00FA53B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8FD8BB-F12D-471A-ADE2-6212F61B0094}" type="doc">
      <dgm:prSet loTypeId="urn:microsoft.com/office/officeart/2005/8/layout/radial6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ZA"/>
        </a:p>
      </dgm:t>
    </dgm:pt>
    <dgm:pt modelId="{0D2115EF-04A8-46C4-876D-62D535F293D5}">
      <dgm:prSet phldrT="[Text]"/>
      <dgm:spPr/>
      <dgm:t>
        <a:bodyPr/>
        <a:lstStyle/>
        <a:p>
          <a:r>
            <a:rPr lang="en-ZA" dirty="0" smtClean="0"/>
            <a:t>Key Results</a:t>
          </a:r>
          <a:endParaRPr lang="en-ZA" dirty="0"/>
        </a:p>
      </dgm:t>
    </dgm:pt>
    <dgm:pt modelId="{8E973B4D-3126-43A4-9EEE-1FFB453CA1BE}" type="parTrans" cxnId="{52EED400-6053-4244-A55C-6A42A922E88C}">
      <dgm:prSet/>
      <dgm:spPr/>
      <dgm:t>
        <a:bodyPr/>
        <a:lstStyle/>
        <a:p>
          <a:endParaRPr lang="en-ZA"/>
        </a:p>
      </dgm:t>
    </dgm:pt>
    <dgm:pt modelId="{761078E0-706F-44B3-A3FB-59BC88585860}" type="sibTrans" cxnId="{52EED400-6053-4244-A55C-6A42A922E88C}">
      <dgm:prSet/>
      <dgm:spPr/>
      <dgm:t>
        <a:bodyPr/>
        <a:lstStyle/>
        <a:p>
          <a:endParaRPr lang="en-ZA"/>
        </a:p>
      </dgm:t>
    </dgm:pt>
    <dgm:pt modelId="{F4B8D79A-95D6-4422-99CF-EBA1134C23FD}">
      <dgm:prSet phldrT="[Text]"/>
      <dgm:spPr/>
      <dgm:t>
        <a:bodyPr/>
        <a:lstStyle/>
        <a:p>
          <a:r>
            <a:rPr lang="en-ZA" dirty="0" smtClean="0"/>
            <a:t>Efficient Procurement Management</a:t>
          </a:r>
          <a:endParaRPr lang="en-ZA" dirty="0"/>
        </a:p>
      </dgm:t>
    </dgm:pt>
    <dgm:pt modelId="{152B63FB-0264-4839-8EC6-6AD3A17D7605}" type="parTrans" cxnId="{C358BD63-1B21-47A2-81F6-BD9AB6234B5F}">
      <dgm:prSet/>
      <dgm:spPr/>
      <dgm:t>
        <a:bodyPr/>
        <a:lstStyle/>
        <a:p>
          <a:endParaRPr lang="en-ZA"/>
        </a:p>
      </dgm:t>
    </dgm:pt>
    <dgm:pt modelId="{267A44EB-3C3F-4E4D-8D67-00879743A2FC}" type="sibTrans" cxnId="{C358BD63-1B21-47A2-81F6-BD9AB6234B5F}">
      <dgm:prSet/>
      <dgm:spPr/>
      <dgm:t>
        <a:bodyPr/>
        <a:lstStyle/>
        <a:p>
          <a:endParaRPr lang="en-ZA"/>
        </a:p>
      </dgm:t>
    </dgm:pt>
    <dgm:pt modelId="{36112DA9-10B1-4E51-B585-313F2E41544D}">
      <dgm:prSet phldrT="[Text]"/>
      <dgm:spPr/>
      <dgm:t>
        <a:bodyPr/>
        <a:lstStyle/>
        <a:p>
          <a:r>
            <a:rPr lang="en-ZA" dirty="0" smtClean="0"/>
            <a:t>Low internal administrative cost for institutional-level services</a:t>
          </a:r>
          <a:endParaRPr lang="en-ZA" dirty="0"/>
        </a:p>
      </dgm:t>
    </dgm:pt>
    <dgm:pt modelId="{0AB19062-73EC-494A-B0EB-18A19C83598A}" type="parTrans" cxnId="{0F02265F-8A8B-492B-884F-6CAE5124BE28}">
      <dgm:prSet/>
      <dgm:spPr/>
      <dgm:t>
        <a:bodyPr/>
        <a:lstStyle/>
        <a:p>
          <a:endParaRPr lang="en-ZA"/>
        </a:p>
      </dgm:t>
    </dgm:pt>
    <dgm:pt modelId="{07ABD965-F5F5-406B-9D4F-78D14D00D86B}" type="sibTrans" cxnId="{0F02265F-8A8B-492B-884F-6CAE5124BE28}">
      <dgm:prSet/>
      <dgm:spPr/>
      <dgm:t>
        <a:bodyPr/>
        <a:lstStyle/>
        <a:p>
          <a:endParaRPr lang="en-ZA"/>
        </a:p>
      </dgm:t>
    </dgm:pt>
    <dgm:pt modelId="{0CEA92CE-965F-4B30-888C-E94788E788B6}">
      <dgm:prSet phldrT="[Text]"/>
      <dgm:spPr/>
      <dgm:t>
        <a:bodyPr/>
        <a:lstStyle/>
        <a:p>
          <a:r>
            <a:rPr lang="en-ZA" dirty="0" smtClean="0"/>
            <a:t>Lowered cost for suppliers</a:t>
          </a:r>
          <a:endParaRPr lang="en-ZA" dirty="0"/>
        </a:p>
      </dgm:t>
    </dgm:pt>
    <dgm:pt modelId="{2E224A01-CA37-4700-909D-CD0C7106B802}" type="parTrans" cxnId="{2C54E955-5101-4D21-9734-A867F767C885}">
      <dgm:prSet/>
      <dgm:spPr/>
      <dgm:t>
        <a:bodyPr/>
        <a:lstStyle/>
        <a:p>
          <a:endParaRPr lang="en-ZA"/>
        </a:p>
      </dgm:t>
    </dgm:pt>
    <dgm:pt modelId="{E684DB47-A7F5-4307-9DD7-CED0BAE22A81}" type="sibTrans" cxnId="{2C54E955-5101-4D21-9734-A867F767C885}">
      <dgm:prSet/>
      <dgm:spPr/>
      <dgm:t>
        <a:bodyPr/>
        <a:lstStyle/>
        <a:p>
          <a:endParaRPr lang="en-ZA"/>
        </a:p>
      </dgm:t>
    </dgm:pt>
    <dgm:pt modelId="{21695AE4-B95C-41C6-9A72-1D253481DE56}">
      <dgm:prSet phldrT="[Text]"/>
      <dgm:spPr/>
      <dgm:t>
        <a:bodyPr/>
        <a:lstStyle/>
        <a:p>
          <a:r>
            <a:rPr lang="en-ZA" dirty="0" smtClean="0"/>
            <a:t>Leverage category spend across all departments</a:t>
          </a:r>
          <a:endParaRPr lang="en-ZA" dirty="0"/>
        </a:p>
      </dgm:t>
    </dgm:pt>
    <dgm:pt modelId="{8F763431-FE3C-4551-BA1E-F8C0A3DF3E70}" type="parTrans" cxnId="{8758623C-8BE8-460F-AE7B-67CE769D29A4}">
      <dgm:prSet/>
      <dgm:spPr/>
      <dgm:t>
        <a:bodyPr/>
        <a:lstStyle/>
        <a:p>
          <a:endParaRPr lang="en-ZA"/>
        </a:p>
      </dgm:t>
    </dgm:pt>
    <dgm:pt modelId="{1A354BB2-5A10-49D9-9048-A25D1020E0FA}" type="sibTrans" cxnId="{8758623C-8BE8-460F-AE7B-67CE769D29A4}">
      <dgm:prSet/>
      <dgm:spPr/>
      <dgm:t>
        <a:bodyPr/>
        <a:lstStyle/>
        <a:p>
          <a:endParaRPr lang="en-ZA"/>
        </a:p>
      </dgm:t>
    </dgm:pt>
    <dgm:pt modelId="{DE4A4486-B876-47FD-AFE1-8F56938241A7}">
      <dgm:prSet phldrT="[Text]"/>
      <dgm:spPr/>
      <dgm:t>
        <a:bodyPr/>
        <a:lstStyle/>
        <a:p>
          <a:r>
            <a:rPr lang="en-ZA" dirty="0" smtClean="0"/>
            <a:t>Realisation of targeted saving based on current spend portfolio</a:t>
          </a:r>
          <a:endParaRPr lang="en-ZA" dirty="0"/>
        </a:p>
      </dgm:t>
    </dgm:pt>
    <dgm:pt modelId="{3E62ED43-3FF3-4CB3-B435-E2BFD37FDA1D}" type="parTrans" cxnId="{781B04D8-DE53-45DD-8EF9-26292EC4E5C2}">
      <dgm:prSet/>
      <dgm:spPr/>
      <dgm:t>
        <a:bodyPr/>
        <a:lstStyle/>
        <a:p>
          <a:endParaRPr lang="en-ZA"/>
        </a:p>
      </dgm:t>
    </dgm:pt>
    <dgm:pt modelId="{D1AD3A1B-32ED-4B1A-92DB-924AE2E49195}" type="sibTrans" cxnId="{781B04D8-DE53-45DD-8EF9-26292EC4E5C2}">
      <dgm:prSet/>
      <dgm:spPr/>
      <dgm:t>
        <a:bodyPr/>
        <a:lstStyle/>
        <a:p>
          <a:endParaRPr lang="en-ZA"/>
        </a:p>
      </dgm:t>
    </dgm:pt>
    <dgm:pt modelId="{D403DCFE-99B9-467B-B05B-03688ADEC4BA}">
      <dgm:prSet phldrT="[Text]"/>
      <dgm:spPr/>
      <dgm:t>
        <a:bodyPr/>
        <a:lstStyle/>
        <a:p>
          <a:r>
            <a:rPr lang="en-ZA" dirty="0" smtClean="0"/>
            <a:t>Improve quality of services</a:t>
          </a:r>
          <a:endParaRPr lang="en-ZA" dirty="0"/>
        </a:p>
      </dgm:t>
    </dgm:pt>
    <dgm:pt modelId="{092A8CF5-E402-4421-ACF5-96FD19BDDE8A}" type="parTrans" cxnId="{75009C03-6E3E-466F-90DD-383D4186437F}">
      <dgm:prSet/>
      <dgm:spPr/>
      <dgm:t>
        <a:bodyPr/>
        <a:lstStyle/>
        <a:p>
          <a:endParaRPr lang="en-ZA"/>
        </a:p>
      </dgm:t>
    </dgm:pt>
    <dgm:pt modelId="{A7895738-1559-4039-BE79-47E860B1F0DD}" type="sibTrans" cxnId="{75009C03-6E3E-466F-90DD-383D4186437F}">
      <dgm:prSet/>
      <dgm:spPr/>
      <dgm:t>
        <a:bodyPr/>
        <a:lstStyle/>
        <a:p>
          <a:endParaRPr lang="en-ZA"/>
        </a:p>
      </dgm:t>
    </dgm:pt>
    <dgm:pt modelId="{F67067D6-1792-4084-843F-A3C6889E2DBB}" type="pres">
      <dgm:prSet presAssocID="{5F8FD8BB-F12D-471A-ADE2-6212F61B009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2A7FB4-3D33-432F-BB84-6171906296C1}" type="pres">
      <dgm:prSet presAssocID="{0D2115EF-04A8-46C4-876D-62D535F293D5}" presName="centerShape" presStyleLbl="node0" presStyleIdx="0" presStyleCnt="1"/>
      <dgm:spPr/>
      <dgm:t>
        <a:bodyPr/>
        <a:lstStyle/>
        <a:p>
          <a:endParaRPr lang="en-ZA"/>
        </a:p>
      </dgm:t>
    </dgm:pt>
    <dgm:pt modelId="{5CDB5B1F-1331-40C9-9B49-760258C3A70F}" type="pres">
      <dgm:prSet presAssocID="{F4B8D79A-95D6-4422-99CF-EBA1134C23FD}" presName="node" presStyleLbl="node1" presStyleIdx="0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8F245-8770-4798-BC72-B22F908D5343}" type="pres">
      <dgm:prSet presAssocID="{F4B8D79A-95D6-4422-99CF-EBA1134C23FD}" presName="dummy" presStyleCnt="0"/>
      <dgm:spPr/>
    </dgm:pt>
    <dgm:pt modelId="{8891643F-E21B-45C7-A74B-1D856DA4E015}" type="pres">
      <dgm:prSet presAssocID="{267A44EB-3C3F-4E4D-8D67-00879743A2FC}" presName="sibTrans" presStyleLbl="sibTrans2D1" presStyleIdx="0" presStyleCnt="6"/>
      <dgm:spPr/>
      <dgm:t>
        <a:bodyPr/>
        <a:lstStyle/>
        <a:p>
          <a:endParaRPr lang="en-US"/>
        </a:p>
      </dgm:t>
    </dgm:pt>
    <dgm:pt modelId="{2FDBB4AB-DFA4-4CBF-BD7A-1B8B651470B4}" type="pres">
      <dgm:prSet presAssocID="{36112DA9-10B1-4E51-B585-313F2E41544D}" presName="node" presStyleLbl="node1" presStyleIdx="1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020D9-5840-4BAA-BA4B-5FE8C6906458}" type="pres">
      <dgm:prSet presAssocID="{36112DA9-10B1-4E51-B585-313F2E41544D}" presName="dummy" presStyleCnt="0"/>
      <dgm:spPr/>
    </dgm:pt>
    <dgm:pt modelId="{3EA69AE8-8617-49FF-AAAF-57F8C547CF3C}" type="pres">
      <dgm:prSet presAssocID="{07ABD965-F5F5-406B-9D4F-78D14D00D86B}" presName="sibTrans" presStyleLbl="sibTrans2D1" presStyleIdx="1" presStyleCnt="6"/>
      <dgm:spPr/>
      <dgm:t>
        <a:bodyPr/>
        <a:lstStyle/>
        <a:p>
          <a:endParaRPr lang="en-US"/>
        </a:p>
      </dgm:t>
    </dgm:pt>
    <dgm:pt modelId="{DB21E680-CCBA-4D87-99A6-CC8EC8B387EE}" type="pres">
      <dgm:prSet presAssocID="{0CEA92CE-965F-4B30-888C-E94788E788B6}" presName="node" presStyleLbl="node1" presStyleIdx="2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2D0DC27-B4AD-4CCD-8453-2E835CBEC609}" type="pres">
      <dgm:prSet presAssocID="{0CEA92CE-965F-4B30-888C-E94788E788B6}" presName="dummy" presStyleCnt="0"/>
      <dgm:spPr/>
    </dgm:pt>
    <dgm:pt modelId="{9448863F-0E24-4AC6-9C93-0587F0B14750}" type="pres">
      <dgm:prSet presAssocID="{E684DB47-A7F5-4307-9DD7-CED0BAE22A81}" presName="sibTrans" presStyleLbl="sibTrans2D1" presStyleIdx="2" presStyleCnt="6"/>
      <dgm:spPr/>
      <dgm:t>
        <a:bodyPr/>
        <a:lstStyle/>
        <a:p>
          <a:endParaRPr lang="en-US"/>
        </a:p>
      </dgm:t>
    </dgm:pt>
    <dgm:pt modelId="{7BB33330-639C-4CEA-99DA-678947247E98}" type="pres">
      <dgm:prSet presAssocID="{21695AE4-B95C-41C6-9A72-1D253481DE56}" presName="node" presStyleLbl="node1" presStyleIdx="3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054C6AB-1851-438C-BCBA-A2909D762FF2}" type="pres">
      <dgm:prSet presAssocID="{21695AE4-B95C-41C6-9A72-1D253481DE56}" presName="dummy" presStyleCnt="0"/>
      <dgm:spPr/>
    </dgm:pt>
    <dgm:pt modelId="{4B86C035-D103-4F8A-8F96-3A05E8048C82}" type="pres">
      <dgm:prSet presAssocID="{1A354BB2-5A10-49D9-9048-A25D1020E0FA}" presName="sibTrans" presStyleLbl="sibTrans2D1" presStyleIdx="3" presStyleCnt="6"/>
      <dgm:spPr/>
      <dgm:t>
        <a:bodyPr/>
        <a:lstStyle/>
        <a:p>
          <a:endParaRPr lang="en-US"/>
        </a:p>
      </dgm:t>
    </dgm:pt>
    <dgm:pt modelId="{004A52BC-78A1-4BA8-9BEC-AEF0940A1164}" type="pres">
      <dgm:prSet presAssocID="{DE4A4486-B876-47FD-AFE1-8F56938241A7}" presName="node" presStyleLbl="node1" presStyleIdx="4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B6245-95C1-4A05-8A80-235374920E5A}" type="pres">
      <dgm:prSet presAssocID="{DE4A4486-B876-47FD-AFE1-8F56938241A7}" presName="dummy" presStyleCnt="0"/>
      <dgm:spPr/>
    </dgm:pt>
    <dgm:pt modelId="{E8ACD5DF-C981-45D7-A041-55F2CE8A62DB}" type="pres">
      <dgm:prSet presAssocID="{D1AD3A1B-32ED-4B1A-92DB-924AE2E49195}" presName="sibTrans" presStyleLbl="sibTrans2D1" presStyleIdx="4" presStyleCnt="6"/>
      <dgm:spPr/>
      <dgm:t>
        <a:bodyPr/>
        <a:lstStyle/>
        <a:p>
          <a:endParaRPr lang="en-US"/>
        </a:p>
      </dgm:t>
    </dgm:pt>
    <dgm:pt modelId="{513B2C91-78D7-455F-8D6A-9C485A825C66}" type="pres">
      <dgm:prSet presAssocID="{D403DCFE-99B9-467B-B05B-03688ADEC4BA}" presName="node" presStyleLbl="node1" presStyleIdx="5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962B97A-E1AA-480F-BEC8-B09C40A73FE9}" type="pres">
      <dgm:prSet presAssocID="{D403DCFE-99B9-467B-B05B-03688ADEC4BA}" presName="dummy" presStyleCnt="0"/>
      <dgm:spPr/>
    </dgm:pt>
    <dgm:pt modelId="{BF5EC111-E7C4-43AA-A117-7ADE2F6F3908}" type="pres">
      <dgm:prSet presAssocID="{A7895738-1559-4039-BE79-47E860B1F0DD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52EED400-6053-4244-A55C-6A42A922E88C}" srcId="{5F8FD8BB-F12D-471A-ADE2-6212F61B0094}" destId="{0D2115EF-04A8-46C4-876D-62D535F293D5}" srcOrd="0" destOrd="0" parTransId="{8E973B4D-3126-43A4-9EEE-1FFB453CA1BE}" sibTransId="{761078E0-706F-44B3-A3FB-59BC88585860}"/>
    <dgm:cxn modelId="{781B04D8-DE53-45DD-8EF9-26292EC4E5C2}" srcId="{0D2115EF-04A8-46C4-876D-62D535F293D5}" destId="{DE4A4486-B876-47FD-AFE1-8F56938241A7}" srcOrd="4" destOrd="0" parTransId="{3E62ED43-3FF3-4CB3-B435-E2BFD37FDA1D}" sibTransId="{D1AD3A1B-32ED-4B1A-92DB-924AE2E49195}"/>
    <dgm:cxn modelId="{47F68497-7FE4-44D0-9B57-0EE631CCCAFE}" type="presOf" srcId="{D1AD3A1B-32ED-4B1A-92DB-924AE2E49195}" destId="{E8ACD5DF-C981-45D7-A041-55F2CE8A62DB}" srcOrd="0" destOrd="0" presId="urn:microsoft.com/office/officeart/2005/8/layout/radial6"/>
    <dgm:cxn modelId="{75009C03-6E3E-466F-90DD-383D4186437F}" srcId="{0D2115EF-04A8-46C4-876D-62D535F293D5}" destId="{D403DCFE-99B9-467B-B05B-03688ADEC4BA}" srcOrd="5" destOrd="0" parTransId="{092A8CF5-E402-4421-ACF5-96FD19BDDE8A}" sibTransId="{A7895738-1559-4039-BE79-47E860B1F0DD}"/>
    <dgm:cxn modelId="{AD9836A4-F6A8-4B95-8D5A-FFBAC6B3C19B}" type="presOf" srcId="{1A354BB2-5A10-49D9-9048-A25D1020E0FA}" destId="{4B86C035-D103-4F8A-8F96-3A05E8048C82}" srcOrd="0" destOrd="0" presId="urn:microsoft.com/office/officeart/2005/8/layout/radial6"/>
    <dgm:cxn modelId="{E0FB240C-EF0F-4191-9528-EC4D2B5B7250}" type="presOf" srcId="{A7895738-1559-4039-BE79-47E860B1F0DD}" destId="{BF5EC111-E7C4-43AA-A117-7ADE2F6F3908}" srcOrd="0" destOrd="0" presId="urn:microsoft.com/office/officeart/2005/8/layout/radial6"/>
    <dgm:cxn modelId="{29F9D345-9CF2-4F5D-84C5-8FBC09DB2868}" type="presOf" srcId="{DE4A4486-B876-47FD-AFE1-8F56938241A7}" destId="{004A52BC-78A1-4BA8-9BEC-AEF0940A1164}" srcOrd="0" destOrd="0" presId="urn:microsoft.com/office/officeart/2005/8/layout/radial6"/>
    <dgm:cxn modelId="{C358BD63-1B21-47A2-81F6-BD9AB6234B5F}" srcId="{0D2115EF-04A8-46C4-876D-62D535F293D5}" destId="{F4B8D79A-95D6-4422-99CF-EBA1134C23FD}" srcOrd="0" destOrd="0" parTransId="{152B63FB-0264-4839-8EC6-6AD3A17D7605}" sibTransId="{267A44EB-3C3F-4E4D-8D67-00879743A2FC}"/>
    <dgm:cxn modelId="{EA883271-0087-49FB-98D0-8E7E71ED5645}" type="presOf" srcId="{07ABD965-F5F5-406B-9D4F-78D14D00D86B}" destId="{3EA69AE8-8617-49FF-AAAF-57F8C547CF3C}" srcOrd="0" destOrd="0" presId="urn:microsoft.com/office/officeart/2005/8/layout/radial6"/>
    <dgm:cxn modelId="{504C6E10-24D7-427E-A8D7-87F67DE4D6F6}" type="presOf" srcId="{21695AE4-B95C-41C6-9A72-1D253481DE56}" destId="{7BB33330-639C-4CEA-99DA-678947247E98}" srcOrd="0" destOrd="0" presId="urn:microsoft.com/office/officeart/2005/8/layout/radial6"/>
    <dgm:cxn modelId="{36E84B95-CA36-4473-94D5-60E1C9DCE17A}" type="presOf" srcId="{5F8FD8BB-F12D-471A-ADE2-6212F61B0094}" destId="{F67067D6-1792-4084-843F-A3C6889E2DBB}" srcOrd="0" destOrd="0" presId="urn:microsoft.com/office/officeart/2005/8/layout/radial6"/>
    <dgm:cxn modelId="{2BEC9ED6-DE47-4338-87AF-59466A282956}" type="presOf" srcId="{36112DA9-10B1-4E51-B585-313F2E41544D}" destId="{2FDBB4AB-DFA4-4CBF-BD7A-1B8B651470B4}" srcOrd="0" destOrd="0" presId="urn:microsoft.com/office/officeart/2005/8/layout/radial6"/>
    <dgm:cxn modelId="{AE62B7BB-AE0A-4A2B-924D-F10B68767A13}" type="presOf" srcId="{0D2115EF-04A8-46C4-876D-62D535F293D5}" destId="{E62A7FB4-3D33-432F-BB84-6171906296C1}" srcOrd="0" destOrd="0" presId="urn:microsoft.com/office/officeart/2005/8/layout/radial6"/>
    <dgm:cxn modelId="{97F41731-E28A-4C50-96D8-B193A1FB8D3E}" type="presOf" srcId="{D403DCFE-99B9-467B-B05B-03688ADEC4BA}" destId="{513B2C91-78D7-455F-8D6A-9C485A825C66}" srcOrd="0" destOrd="0" presId="urn:microsoft.com/office/officeart/2005/8/layout/radial6"/>
    <dgm:cxn modelId="{E6163903-1832-4C1A-A618-47B783EF9BDC}" type="presOf" srcId="{0CEA92CE-965F-4B30-888C-E94788E788B6}" destId="{DB21E680-CCBA-4D87-99A6-CC8EC8B387EE}" srcOrd="0" destOrd="0" presId="urn:microsoft.com/office/officeart/2005/8/layout/radial6"/>
    <dgm:cxn modelId="{2C54E955-5101-4D21-9734-A867F767C885}" srcId="{0D2115EF-04A8-46C4-876D-62D535F293D5}" destId="{0CEA92CE-965F-4B30-888C-E94788E788B6}" srcOrd="2" destOrd="0" parTransId="{2E224A01-CA37-4700-909D-CD0C7106B802}" sibTransId="{E684DB47-A7F5-4307-9DD7-CED0BAE22A81}"/>
    <dgm:cxn modelId="{5B0176B1-BD6B-466B-9808-E2F4F7DE68E2}" type="presOf" srcId="{E684DB47-A7F5-4307-9DD7-CED0BAE22A81}" destId="{9448863F-0E24-4AC6-9C93-0587F0B14750}" srcOrd="0" destOrd="0" presId="urn:microsoft.com/office/officeart/2005/8/layout/radial6"/>
    <dgm:cxn modelId="{12149E9D-6A89-499B-B002-68B799E722DD}" type="presOf" srcId="{267A44EB-3C3F-4E4D-8D67-00879743A2FC}" destId="{8891643F-E21B-45C7-A74B-1D856DA4E015}" srcOrd="0" destOrd="0" presId="urn:microsoft.com/office/officeart/2005/8/layout/radial6"/>
    <dgm:cxn modelId="{0F02265F-8A8B-492B-884F-6CAE5124BE28}" srcId="{0D2115EF-04A8-46C4-876D-62D535F293D5}" destId="{36112DA9-10B1-4E51-B585-313F2E41544D}" srcOrd="1" destOrd="0" parTransId="{0AB19062-73EC-494A-B0EB-18A19C83598A}" sibTransId="{07ABD965-F5F5-406B-9D4F-78D14D00D86B}"/>
    <dgm:cxn modelId="{61566544-F990-4F80-8EB8-0270E427D131}" type="presOf" srcId="{F4B8D79A-95D6-4422-99CF-EBA1134C23FD}" destId="{5CDB5B1F-1331-40C9-9B49-760258C3A70F}" srcOrd="0" destOrd="0" presId="urn:microsoft.com/office/officeart/2005/8/layout/radial6"/>
    <dgm:cxn modelId="{8758623C-8BE8-460F-AE7B-67CE769D29A4}" srcId="{0D2115EF-04A8-46C4-876D-62D535F293D5}" destId="{21695AE4-B95C-41C6-9A72-1D253481DE56}" srcOrd="3" destOrd="0" parTransId="{8F763431-FE3C-4551-BA1E-F8C0A3DF3E70}" sibTransId="{1A354BB2-5A10-49D9-9048-A25D1020E0FA}"/>
    <dgm:cxn modelId="{8BCAD092-B05A-4C92-A74A-46D8A0A9C35C}" type="presParOf" srcId="{F67067D6-1792-4084-843F-A3C6889E2DBB}" destId="{E62A7FB4-3D33-432F-BB84-6171906296C1}" srcOrd="0" destOrd="0" presId="urn:microsoft.com/office/officeart/2005/8/layout/radial6"/>
    <dgm:cxn modelId="{2F85A0BE-DF7E-4BBB-BB9B-12E37297D380}" type="presParOf" srcId="{F67067D6-1792-4084-843F-A3C6889E2DBB}" destId="{5CDB5B1F-1331-40C9-9B49-760258C3A70F}" srcOrd="1" destOrd="0" presId="urn:microsoft.com/office/officeart/2005/8/layout/radial6"/>
    <dgm:cxn modelId="{6FB7823B-928E-4C90-99B5-8DE60EAB8554}" type="presParOf" srcId="{F67067D6-1792-4084-843F-A3C6889E2DBB}" destId="{3C38F245-8770-4798-BC72-B22F908D5343}" srcOrd="2" destOrd="0" presId="urn:microsoft.com/office/officeart/2005/8/layout/radial6"/>
    <dgm:cxn modelId="{AA04BCEC-086E-47FE-996D-CF76B6FBF0C3}" type="presParOf" srcId="{F67067D6-1792-4084-843F-A3C6889E2DBB}" destId="{8891643F-E21B-45C7-A74B-1D856DA4E015}" srcOrd="3" destOrd="0" presId="urn:microsoft.com/office/officeart/2005/8/layout/radial6"/>
    <dgm:cxn modelId="{A6B86B7D-8D5B-4E0B-99F6-65864CE1DB6B}" type="presParOf" srcId="{F67067D6-1792-4084-843F-A3C6889E2DBB}" destId="{2FDBB4AB-DFA4-4CBF-BD7A-1B8B651470B4}" srcOrd="4" destOrd="0" presId="urn:microsoft.com/office/officeart/2005/8/layout/radial6"/>
    <dgm:cxn modelId="{6868CD4C-6487-4497-92D5-285F2F8C5938}" type="presParOf" srcId="{F67067D6-1792-4084-843F-A3C6889E2DBB}" destId="{739020D9-5840-4BAA-BA4B-5FE8C6906458}" srcOrd="5" destOrd="0" presId="urn:microsoft.com/office/officeart/2005/8/layout/radial6"/>
    <dgm:cxn modelId="{8524F3BB-1F66-4A7D-A720-E869AF4EB377}" type="presParOf" srcId="{F67067D6-1792-4084-843F-A3C6889E2DBB}" destId="{3EA69AE8-8617-49FF-AAAF-57F8C547CF3C}" srcOrd="6" destOrd="0" presId="urn:microsoft.com/office/officeart/2005/8/layout/radial6"/>
    <dgm:cxn modelId="{850AEFBE-1145-43BA-91C9-26B51D72BC77}" type="presParOf" srcId="{F67067D6-1792-4084-843F-A3C6889E2DBB}" destId="{DB21E680-CCBA-4D87-99A6-CC8EC8B387EE}" srcOrd="7" destOrd="0" presId="urn:microsoft.com/office/officeart/2005/8/layout/radial6"/>
    <dgm:cxn modelId="{778C2084-E883-4017-909B-5B3165AAE141}" type="presParOf" srcId="{F67067D6-1792-4084-843F-A3C6889E2DBB}" destId="{12D0DC27-B4AD-4CCD-8453-2E835CBEC609}" srcOrd="8" destOrd="0" presId="urn:microsoft.com/office/officeart/2005/8/layout/radial6"/>
    <dgm:cxn modelId="{7434C38C-8BA8-4CF1-9184-A77548E25FEA}" type="presParOf" srcId="{F67067D6-1792-4084-843F-A3C6889E2DBB}" destId="{9448863F-0E24-4AC6-9C93-0587F0B14750}" srcOrd="9" destOrd="0" presId="urn:microsoft.com/office/officeart/2005/8/layout/radial6"/>
    <dgm:cxn modelId="{02CD7E97-57F5-4A56-A475-ED7015933B4B}" type="presParOf" srcId="{F67067D6-1792-4084-843F-A3C6889E2DBB}" destId="{7BB33330-639C-4CEA-99DA-678947247E98}" srcOrd="10" destOrd="0" presId="urn:microsoft.com/office/officeart/2005/8/layout/radial6"/>
    <dgm:cxn modelId="{4D9CE492-F690-4EDA-A5E0-CBCE4363ECA2}" type="presParOf" srcId="{F67067D6-1792-4084-843F-A3C6889E2DBB}" destId="{8054C6AB-1851-438C-BCBA-A2909D762FF2}" srcOrd="11" destOrd="0" presId="urn:microsoft.com/office/officeart/2005/8/layout/radial6"/>
    <dgm:cxn modelId="{895F3E9F-D091-478C-83A3-7B48D5C060ED}" type="presParOf" srcId="{F67067D6-1792-4084-843F-A3C6889E2DBB}" destId="{4B86C035-D103-4F8A-8F96-3A05E8048C82}" srcOrd="12" destOrd="0" presId="urn:microsoft.com/office/officeart/2005/8/layout/radial6"/>
    <dgm:cxn modelId="{A9402060-22D9-4236-8C28-F6BD5B7AB3E0}" type="presParOf" srcId="{F67067D6-1792-4084-843F-A3C6889E2DBB}" destId="{004A52BC-78A1-4BA8-9BEC-AEF0940A1164}" srcOrd="13" destOrd="0" presId="urn:microsoft.com/office/officeart/2005/8/layout/radial6"/>
    <dgm:cxn modelId="{22836ADA-03C2-478C-A206-09BF50107895}" type="presParOf" srcId="{F67067D6-1792-4084-843F-A3C6889E2DBB}" destId="{320B6245-95C1-4A05-8A80-235374920E5A}" srcOrd="14" destOrd="0" presId="urn:microsoft.com/office/officeart/2005/8/layout/radial6"/>
    <dgm:cxn modelId="{55EA743D-1466-4503-AF02-E4CD9C7B7AEC}" type="presParOf" srcId="{F67067D6-1792-4084-843F-A3C6889E2DBB}" destId="{E8ACD5DF-C981-45D7-A041-55F2CE8A62DB}" srcOrd="15" destOrd="0" presId="urn:microsoft.com/office/officeart/2005/8/layout/radial6"/>
    <dgm:cxn modelId="{22654C25-3958-47B7-8972-74B739E8A555}" type="presParOf" srcId="{F67067D6-1792-4084-843F-A3C6889E2DBB}" destId="{513B2C91-78D7-455F-8D6A-9C485A825C66}" srcOrd="16" destOrd="0" presId="urn:microsoft.com/office/officeart/2005/8/layout/radial6"/>
    <dgm:cxn modelId="{2B70A098-4655-4FC6-B142-5DA90D71D594}" type="presParOf" srcId="{F67067D6-1792-4084-843F-A3C6889E2DBB}" destId="{D962B97A-E1AA-480F-BEC8-B09C40A73FE9}" srcOrd="17" destOrd="0" presId="urn:microsoft.com/office/officeart/2005/8/layout/radial6"/>
    <dgm:cxn modelId="{3F599CD0-DE3B-4D9C-BCB6-2200287E4B81}" type="presParOf" srcId="{F67067D6-1792-4084-843F-A3C6889E2DBB}" destId="{BF5EC111-E7C4-43AA-A117-7ADE2F6F3908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E20B9-0753-45E2-8BE5-4E9084A47808}">
      <dsp:nvSpPr>
        <dsp:cNvPr id="0" name=""/>
        <dsp:cNvSpPr/>
      </dsp:nvSpPr>
      <dsp:spPr>
        <a:xfrm>
          <a:off x="2662188" y="-130334"/>
          <a:ext cx="1533623" cy="15336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1.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Assess opportunity</a:t>
          </a:r>
          <a:endParaRPr lang="en-ZA" sz="1400" kern="1200" dirty="0"/>
        </a:p>
      </dsp:txBody>
      <dsp:txXfrm>
        <a:off x="2886782" y="94260"/>
        <a:ext cx="1084435" cy="1084435"/>
      </dsp:txXfrm>
    </dsp:sp>
    <dsp:sp modelId="{82F93A86-41CE-407B-8C5A-87C07378D29D}">
      <dsp:nvSpPr>
        <dsp:cNvPr id="0" name=""/>
        <dsp:cNvSpPr/>
      </dsp:nvSpPr>
      <dsp:spPr>
        <a:xfrm rot="1800000">
          <a:off x="4150421" y="895700"/>
          <a:ext cx="196046" cy="4277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100" kern="1200"/>
        </a:p>
      </dsp:txBody>
      <dsp:txXfrm>
        <a:off x="4154361" y="966550"/>
        <a:ext cx="137232" cy="256660"/>
      </dsp:txXfrm>
    </dsp:sp>
    <dsp:sp modelId="{466AFCE7-C242-42A9-9266-F51A682897BC}">
      <dsp:nvSpPr>
        <dsp:cNvPr id="0" name=""/>
        <dsp:cNvSpPr/>
      </dsp:nvSpPr>
      <dsp:spPr>
        <a:xfrm>
          <a:off x="4310687" y="821426"/>
          <a:ext cx="1533623" cy="15336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2.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Define Internal requirements</a:t>
          </a:r>
          <a:endParaRPr lang="en-ZA" sz="1400" kern="1200" dirty="0"/>
        </a:p>
      </dsp:txBody>
      <dsp:txXfrm>
        <a:off x="4535281" y="1046020"/>
        <a:ext cx="1084435" cy="1084435"/>
      </dsp:txXfrm>
    </dsp:sp>
    <dsp:sp modelId="{C54B9860-9B4D-465E-AF85-DBFCB008943C}">
      <dsp:nvSpPr>
        <dsp:cNvPr id="0" name=""/>
        <dsp:cNvSpPr/>
      </dsp:nvSpPr>
      <dsp:spPr>
        <a:xfrm rot="5400000">
          <a:off x="4979475" y="2320568"/>
          <a:ext cx="196046" cy="4277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100" kern="1200"/>
        </a:p>
      </dsp:txBody>
      <dsp:txXfrm>
        <a:off x="5008882" y="2376714"/>
        <a:ext cx="137232" cy="256660"/>
      </dsp:txXfrm>
    </dsp:sp>
    <dsp:sp modelId="{2085E057-40D3-4FBB-8B21-098A74D22AEB}">
      <dsp:nvSpPr>
        <dsp:cNvPr id="0" name=""/>
        <dsp:cNvSpPr/>
      </dsp:nvSpPr>
      <dsp:spPr>
        <a:xfrm>
          <a:off x="4310687" y="2724949"/>
          <a:ext cx="1533623" cy="15336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3.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Assess External Supply Market</a:t>
          </a:r>
          <a:endParaRPr lang="en-ZA" sz="1400" kern="1200" dirty="0"/>
        </a:p>
      </dsp:txBody>
      <dsp:txXfrm>
        <a:off x="4535281" y="2949543"/>
        <a:ext cx="1084435" cy="1084435"/>
      </dsp:txXfrm>
    </dsp:sp>
    <dsp:sp modelId="{89216AF9-9E42-49BC-A679-A6DECF3DB561}">
      <dsp:nvSpPr>
        <dsp:cNvPr id="0" name=""/>
        <dsp:cNvSpPr/>
      </dsp:nvSpPr>
      <dsp:spPr>
        <a:xfrm rot="9000000">
          <a:off x="4160031" y="3750984"/>
          <a:ext cx="196046" cy="4277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100" kern="1200"/>
        </a:p>
      </dsp:txBody>
      <dsp:txXfrm rot="10800000">
        <a:off x="4214905" y="3821834"/>
        <a:ext cx="137232" cy="256660"/>
      </dsp:txXfrm>
    </dsp:sp>
    <dsp:sp modelId="{18E5CCFD-15C6-4A44-ACB4-9E0CBDD4EFD1}">
      <dsp:nvSpPr>
        <dsp:cNvPr id="0" name=""/>
        <dsp:cNvSpPr/>
      </dsp:nvSpPr>
      <dsp:spPr>
        <a:xfrm>
          <a:off x="2662188" y="3676710"/>
          <a:ext cx="1533623" cy="15336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4.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Develop Sourcing Strategy</a:t>
          </a:r>
          <a:endParaRPr lang="en-ZA" sz="1400" kern="1200" dirty="0"/>
        </a:p>
      </dsp:txBody>
      <dsp:txXfrm>
        <a:off x="2886782" y="3901304"/>
        <a:ext cx="1084435" cy="1084435"/>
      </dsp:txXfrm>
    </dsp:sp>
    <dsp:sp modelId="{2F3B6752-B295-47AC-B6FA-DDF8287845A9}">
      <dsp:nvSpPr>
        <dsp:cNvPr id="0" name=""/>
        <dsp:cNvSpPr/>
      </dsp:nvSpPr>
      <dsp:spPr>
        <a:xfrm rot="12600000">
          <a:off x="2511532" y="3756532"/>
          <a:ext cx="196046" cy="4277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100" kern="1200"/>
        </a:p>
      </dsp:txBody>
      <dsp:txXfrm rot="10800000">
        <a:off x="2566406" y="3856789"/>
        <a:ext cx="137232" cy="256660"/>
      </dsp:txXfrm>
    </dsp:sp>
    <dsp:sp modelId="{563828DB-3FA2-499A-AEC3-4D51BA2F1147}">
      <dsp:nvSpPr>
        <dsp:cNvPr id="0" name=""/>
        <dsp:cNvSpPr/>
      </dsp:nvSpPr>
      <dsp:spPr>
        <a:xfrm>
          <a:off x="1013689" y="2724949"/>
          <a:ext cx="1533623" cy="15336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5.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Execute Sourcing Strategy</a:t>
          </a:r>
          <a:endParaRPr lang="en-ZA" sz="1400" kern="1200" dirty="0"/>
        </a:p>
      </dsp:txBody>
      <dsp:txXfrm>
        <a:off x="1238283" y="2949543"/>
        <a:ext cx="1084435" cy="1084435"/>
      </dsp:txXfrm>
    </dsp:sp>
    <dsp:sp modelId="{E5E65634-56F0-40AC-A257-A3AA300AFC88}">
      <dsp:nvSpPr>
        <dsp:cNvPr id="0" name=""/>
        <dsp:cNvSpPr/>
      </dsp:nvSpPr>
      <dsp:spPr>
        <a:xfrm rot="16200000">
          <a:off x="1682477" y="2331665"/>
          <a:ext cx="196046" cy="4277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100" kern="1200"/>
        </a:p>
      </dsp:txBody>
      <dsp:txXfrm>
        <a:off x="1711884" y="2446625"/>
        <a:ext cx="137232" cy="256660"/>
      </dsp:txXfrm>
    </dsp:sp>
    <dsp:sp modelId="{E469CD96-E248-48EF-BD48-42A9C45C4703}">
      <dsp:nvSpPr>
        <dsp:cNvPr id="0" name=""/>
        <dsp:cNvSpPr/>
      </dsp:nvSpPr>
      <dsp:spPr>
        <a:xfrm>
          <a:off x="1013689" y="821426"/>
          <a:ext cx="1533623" cy="15336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6.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Implement Sourcing Decisions</a:t>
          </a:r>
          <a:endParaRPr lang="en-ZA" sz="1400" kern="1200" dirty="0"/>
        </a:p>
      </dsp:txBody>
      <dsp:txXfrm>
        <a:off x="1238283" y="1046020"/>
        <a:ext cx="1084435" cy="1084435"/>
      </dsp:txXfrm>
    </dsp:sp>
    <dsp:sp modelId="{CC1AA75B-897F-4E1E-B8B8-B6B2D522DDE5}">
      <dsp:nvSpPr>
        <dsp:cNvPr id="0" name=""/>
        <dsp:cNvSpPr/>
      </dsp:nvSpPr>
      <dsp:spPr>
        <a:xfrm rot="19800000">
          <a:off x="2501922" y="901248"/>
          <a:ext cx="196046" cy="4277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100" kern="1200"/>
        </a:p>
      </dsp:txBody>
      <dsp:txXfrm>
        <a:off x="2505862" y="1001505"/>
        <a:ext cx="137232" cy="256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C7096-0D12-428D-A198-3D62A299AE48}">
      <dsp:nvSpPr>
        <dsp:cNvPr id="0" name=""/>
        <dsp:cNvSpPr/>
      </dsp:nvSpPr>
      <dsp:spPr>
        <a:xfrm rot="5400000">
          <a:off x="-247798" y="249366"/>
          <a:ext cx="1651992" cy="115639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NATIONAL TREASURY</a:t>
          </a:r>
          <a:endParaRPr lang="en-US" sz="1600" kern="1200" dirty="0"/>
        </a:p>
      </dsp:txBody>
      <dsp:txXfrm rot="-5400000">
        <a:off x="1" y="579764"/>
        <a:ext cx="1156394" cy="495598"/>
      </dsp:txXfrm>
    </dsp:sp>
    <dsp:sp modelId="{98F2EEF9-2DA4-400A-8092-853992379D22}">
      <dsp:nvSpPr>
        <dsp:cNvPr id="0" name=""/>
        <dsp:cNvSpPr/>
      </dsp:nvSpPr>
      <dsp:spPr>
        <a:xfrm rot="5400000">
          <a:off x="4422799" y="-3264837"/>
          <a:ext cx="1073794" cy="760660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Consistency in policy application and effective contract management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Negotiate better prices based on bulk buying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Market intelligence can be shared across public sector and maintaining sustainable competition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Scarce procurement skills are better utilized</a:t>
          </a:r>
          <a:endParaRPr lang="en-US" sz="1300" kern="1200" dirty="0"/>
        </a:p>
      </dsp:txBody>
      <dsp:txXfrm rot="-5400000">
        <a:off x="1156394" y="53986"/>
        <a:ext cx="7554187" cy="968958"/>
      </dsp:txXfrm>
    </dsp:sp>
    <dsp:sp modelId="{021E3FDF-D7DA-46EA-A137-4D2CC5EEED07}">
      <dsp:nvSpPr>
        <dsp:cNvPr id="0" name=""/>
        <dsp:cNvSpPr/>
      </dsp:nvSpPr>
      <dsp:spPr>
        <a:xfrm rot="5400000">
          <a:off x="-247798" y="1707802"/>
          <a:ext cx="1651992" cy="115639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INDUSTRY</a:t>
          </a:r>
          <a:endParaRPr lang="en-US" sz="1600" kern="1200" dirty="0"/>
        </a:p>
      </dsp:txBody>
      <dsp:txXfrm rot="-5400000">
        <a:off x="1" y="2038200"/>
        <a:ext cx="1156394" cy="495598"/>
      </dsp:txXfrm>
    </dsp:sp>
    <dsp:sp modelId="{47954EEC-325E-46E3-8235-44374953489D}">
      <dsp:nvSpPr>
        <dsp:cNvPr id="0" name=""/>
        <dsp:cNvSpPr/>
      </dsp:nvSpPr>
      <dsp:spPr>
        <a:xfrm rot="5400000">
          <a:off x="4422799" y="-1806401"/>
          <a:ext cx="1073794" cy="760660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Less administration burden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Enable suppliers to negotiate better prices for the materials/products manufactures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Opportunity for improved distribution planning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Managing business risk i.e. forex exchange fluctuations</a:t>
          </a:r>
          <a:endParaRPr lang="en-US" sz="1300" kern="1200" dirty="0"/>
        </a:p>
      </dsp:txBody>
      <dsp:txXfrm rot="-5400000">
        <a:off x="1156394" y="1512422"/>
        <a:ext cx="7554187" cy="968958"/>
      </dsp:txXfrm>
    </dsp:sp>
    <dsp:sp modelId="{2E73D466-24E5-44EE-845F-B9407DC1C25A}">
      <dsp:nvSpPr>
        <dsp:cNvPr id="0" name=""/>
        <dsp:cNvSpPr/>
      </dsp:nvSpPr>
      <dsp:spPr>
        <a:xfrm rot="5400000">
          <a:off x="-247798" y="3166238"/>
          <a:ext cx="1651992" cy="115639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END-USERS</a:t>
          </a:r>
          <a:endParaRPr lang="en-US" sz="1600" kern="1200" dirty="0"/>
        </a:p>
      </dsp:txBody>
      <dsp:txXfrm rot="-5400000">
        <a:off x="1" y="3496636"/>
        <a:ext cx="1156394" cy="495598"/>
      </dsp:txXfrm>
    </dsp:sp>
    <dsp:sp modelId="{B1F0C989-BA38-435E-8343-425D00FA53B1}">
      <dsp:nvSpPr>
        <dsp:cNvPr id="0" name=""/>
        <dsp:cNvSpPr/>
      </dsp:nvSpPr>
      <dsp:spPr>
        <a:xfrm rot="5400000">
          <a:off x="4422799" y="-347965"/>
          <a:ext cx="1073794" cy="760660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Access to products and availability (Right products delivered in full and on-time)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Quality products and service delivery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Less administration burden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Close monitoring and reporting on supplier performance</a:t>
          </a:r>
          <a:endParaRPr lang="en-US" sz="1300" kern="1200" dirty="0"/>
        </a:p>
      </dsp:txBody>
      <dsp:txXfrm rot="-5400000">
        <a:off x="1156394" y="2970858"/>
        <a:ext cx="7554187" cy="968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EC111-E7C4-43AA-A117-7ADE2F6F3908}">
      <dsp:nvSpPr>
        <dsp:cNvPr id="0" name=""/>
        <dsp:cNvSpPr/>
      </dsp:nvSpPr>
      <dsp:spPr>
        <a:xfrm>
          <a:off x="1831734" y="620154"/>
          <a:ext cx="4246091" cy="4246091"/>
        </a:xfrm>
        <a:prstGeom prst="blockArc">
          <a:avLst>
            <a:gd name="adj1" fmla="val 12600000"/>
            <a:gd name="adj2" fmla="val 16200000"/>
            <a:gd name="adj3" fmla="val 452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ACD5DF-C981-45D7-A041-55F2CE8A62DB}">
      <dsp:nvSpPr>
        <dsp:cNvPr id="0" name=""/>
        <dsp:cNvSpPr/>
      </dsp:nvSpPr>
      <dsp:spPr>
        <a:xfrm>
          <a:off x="1831734" y="620154"/>
          <a:ext cx="4246091" cy="4246091"/>
        </a:xfrm>
        <a:prstGeom prst="blockArc">
          <a:avLst>
            <a:gd name="adj1" fmla="val 9000000"/>
            <a:gd name="adj2" fmla="val 12600000"/>
            <a:gd name="adj3" fmla="val 452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86C035-D103-4F8A-8F96-3A05E8048C82}">
      <dsp:nvSpPr>
        <dsp:cNvPr id="0" name=""/>
        <dsp:cNvSpPr/>
      </dsp:nvSpPr>
      <dsp:spPr>
        <a:xfrm>
          <a:off x="1831734" y="620154"/>
          <a:ext cx="4246091" cy="4246091"/>
        </a:xfrm>
        <a:prstGeom prst="blockArc">
          <a:avLst>
            <a:gd name="adj1" fmla="val 5400000"/>
            <a:gd name="adj2" fmla="val 9000000"/>
            <a:gd name="adj3" fmla="val 452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48863F-0E24-4AC6-9C93-0587F0B14750}">
      <dsp:nvSpPr>
        <dsp:cNvPr id="0" name=""/>
        <dsp:cNvSpPr/>
      </dsp:nvSpPr>
      <dsp:spPr>
        <a:xfrm>
          <a:off x="1831734" y="620154"/>
          <a:ext cx="4246091" cy="4246091"/>
        </a:xfrm>
        <a:prstGeom prst="blockArc">
          <a:avLst>
            <a:gd name="adj1" fmla="val 1800000"/>
            <a:gd name="adj2" fmla="val 5400000"/>
            <a:gd name="adj3" fmla="val 452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A69AE8-8617-49FF-AAAF-57F8C547CF3C}">
      <dsp:nvSpPr>
        <dsp:cNvPr id="0" name=""/>
        <dsp:cNvSpPr/>
      </dsp:nvSpPr>
      <dsp:spPr>
        <a:xfrm>
          <a:off x="1831734" y="620154"/>
          <a:ext cx="4246091" cy="4246091"/>
        </a:xfrm>
        <a:prstGeom prst="blockArc">
          <a:avLst>
            <a:gd name="adj1" fmla="val 19800000"/>
            <a:gd name="adj2" fmla="val 1800000"/>
            <a:gd name="adj3" fmla="val 452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91643F-E21B-45C7-A74B-1D856DA4E015}">
      <dsp:nvSpPr>
        <dsp:cNvPr id="0" name=""/>
        <dsp:cNvSpPr/>
      </dsp:nvSpPr>
      <dsp:spPr>
        <a:xfrm>
          <a:off x="1831734" y="620154"/>
          <a:ext cx="4246091" cy="4246091"/>
        </a:xfrm>
        <a:prstGeom prst="blockArc">
          <a:avLst>
            <a:gd name="adj1" fmla="val 16200000"/>
            <a:gd name="adj2" fmla="val 19800000"/>
            <a:gd name="adj3" fmla="val 452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2A7FB4-3D33-432F-BB84-6171906296C1}">
      <dsp:nvSpPr>
        <dsp:cNvPr id="0" name=""/>
        <dsp:cNvSpPr/>
      </dsp:nvSpPr>
      <dsp:spPr>
        <a:xfrm>
          <a:off x="3002774" y="1791194"/>
          <a:ext cx="1904010" cy="190401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900" kern="1200" dirty="0" smtClean="0"/>
            <a:t>Key Results</a:t>
          </a:r>
          <a:endParaRPr lang="en-ZA" sz="2900" kern="1200" dirty="0"/>
        </a:p>
      </dsp:txBody>
      <dsp:txXfrm>
        <a:off x="3281610" y="2070030"/>
        <a:ext cx="1346338" cy="1346338"/>
      </dsp:txXfrm>
    </dsp:sp>
    <dsp:sp modelId="{5CDB5B1F-1331-40C9-9B49-760258C3A70F}">
      <dsp:nvSpPr>
        <dsp:cNvPr id="0" name=""/>
        <dsp:cNvSpPr/>
      </dsp:nvSpPr>
      <dsp:spPr>
        <a:xfrm>
          <a:off x="3067796" y="-218847"/>
          <a:ext cx="1773966" cy="17739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/>
            <a:t>Efficient Procurement Management</a:t>
          </a:r>
          <a:endParaRPr lang="en-ZA" sz="1500" kern="1200" dirty="0"/>
        </a:p>
      </dsp:txBody>
      <dsp:txXfrm>
        <a:off x="3327587" y="40944"/>
        <a:ext cx="1254384" cy="1254384"/>
      </dsp:txXfrm>
    </dsp:sp>
    <dsp:sp modelId="{2FDBB4AB-DFA4-4CBF-BD7A-1B8B651470B4}">
      <dsp:nvSpPr>
        <dsp:cNvPr id="0" name=""/>
        <dsp:cNvSpPr/>
      </dsp:nvSpPr>
      <dsp:spPr>
        <a:xfrm>
          <a:off x="4864855" y="818684"/>
          <a:ext cx="1773966" cy="17739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/>
            <a:t>Low internal administrative cost for institutional-level services</a:t>
          </a:r>
          <a:endParaRPr lang="en-ZA" sz="1500" kern="1200" dirty="0"/>
        </a:p>
      </dsp:txBody>
      <dsp:txXfrm>
        <a:off x="5124646" y="1078475"/>
        <a:ext cx="1254384" cy="1254384"/>
      </dsp:txXfrm>
    </dsp:sp>
    <dsp:sp modelId="{DB21E680-CCBA-4D87-99A6-CC8EC8B387EE}">
      <dsp:nvSpPr>
        <dsp:cNvPr id="0" name=""/>
        <dsp:cNvSpPr/>
      </dsp:nvSpPr>
      <dsp:spPr>
        <a:xfrm>
          <a:off x="4864855" y="2893749"/>
          <a:ext cx="1773966" cy="17739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/>
            <a:t>Lowered cost for suppliers</a:t>
          </a:r>
          <a:endParaRPr lang="en-ZA" sz="1500" kern="1200" dirty="0"/>
        </a:p>
      </dsp:txBody>
      <dsp:txXfrm>
        <a:off x="5124646" y="3153540"/>
        <a:ext cx="1254384" cy="1254384"/>
      </dsp:txXfrm>
    </dsp:sp>
    <dsp:sp modelId="{7BB33330-639C-4CEA-99DA-678947247E98}">
      <dsp:nvSpPr>
        <dsp:cNvPr id="0" name=""/>
        <dsp:cNvSpPr/>
      </dsp:nvSpPr>
      <dsp:spPr>
        <a:xfrm>
          <a:off x="3067796" y="3931281"/>
          <a:ext cx="1773966" cy="17739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/>
            <a:t>Leverage category spend across all departments</a:t>
          </a:r>
          <a:endParaRPr lang="en-ZA" sz="1500" kern="1200" dirty="0"/>
        </a:p>
      </dsp:txBody>
      <dsp:txXfrm>
        <a:off x="3327587" y="4191072"/>
        <a:ext cx="1254384" cy="1254384"/>
      </dsp:txXfrm>
    </dsp:sp>
    <dsp:sp modelId="{004A52BC-78A1-4BA8-9BEC-AEF0940A1164}">
      <dsp:nvSpPr>
        <dsp:cNvPr id="0" name=""/>
        <dsp:cNvSpPr/>
      </dsp:nvSpPr>
      <dsp:spPr>
        <a:xfrm>
          <a:off x="1270738" y="2893749"/>
          <a:ext cx="1773966" cy="17739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/>
            <a:t>Realisation of targeted saving based on current spend portfolio</a:t>
          </a:r>
          <a:endParaRPr lang="en-ZA" sz="1500" kern="1200" dirty="0"/>
        </a:p>
      </dsp:txBody>
      <dsp:txXfrm>
        <a:off x="1530529" y="3153540"/>
        <a:ext cx="1254384" cy="1254384"/>
      </dsp:txXfrm>
    </dsp:sp>
    <dsp:sp modelId="{513B2C91-78D7-455F-8D6A-9C485A825C66}">
      <dsp:nvSpPr>
        <dsp:cNvPr id="0" name=""/>
        <dsp:cNvSpPr/>
      </dsp:nvSpPr>
      <dsp:spPr>
        <a:xfrm>
          <a:off x="1270738" y="818684"/>
          <a:ext cx="1773966" cy="17739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/>
            <a:t>Improve quality of services</a:t>
          </a:r>
          <a:endParaRPr lang="en-ZA" sz="1500" kern="1200" dirty="0"/>
        </a:p>
      </dsp:txBody>
      <dsp:txXfrm>
        <a:off x="1530529" y="1078475"/>
        <a:ext cx="1254384" cy="1254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6" y="0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r">
              <a:defRPr sz="1200"/>
            </a:lvl1pPr>
          </a:lstStyle>
          <a:p>
            <a:fld id="{C28D93A6-0D32-4DB4-A55D-A4255071D92C}" type="datetimeFigureOut">
              <a:rPr lang="en-ZA" smtClean="0"/>
              <a:t>2019/10/06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2150"/>
            <a:ext cx="6157912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0" tIns="46310" rIns="92620" bIns="4631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</p:spPr>
        <p:txBody>
          <a:bodyPr vert="horz" lIns="92620" tIns="46310" rIns="92620" bIns="46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6" y="8772668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r">
              <a:defRPr sz="1200"/>
            </a:lvl1pPr>
          </a:lstStyle>
          <a:p>
            <a:fld id="{299A5721-4CFF-4FEE-8D47-A0758FBD83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435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6120" indent="-279277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17108" indent="-223421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63951" indent="-223421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0794" indent="-223421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57638" indent="-2234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04481" indent="-2234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51323" indent="-2234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98166" indent="-2234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7CF3E8A-AC36-4158-A20A-83F1E024A815}" type="slidenum">
              <a:rPr lang="en-US" sz="1300">
                <a:solidFill>
                  <a:srgbClr val="000000"/>
                </a:solidFill>
              </a:rPr>
              <a:pPr/>
              <a:t>1</a:t>
            </a:fld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2150"/>
            <a:ext cx="6157912" cy="346392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4607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BE101-F502-4386-9910-A135AE2A55CE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2150"/>
            <a:ext cx="6157912" cy="346392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506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Any transformation must focus on the four levers of change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6BA85-5F3B-4A21-8FDA-A7E51FF86895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0524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Z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6BA85-5F3B-4A21-8FDA-A7E51FF86895}" type="slidenum">
              <a:rPr lang="en-ZA" smtClean="0"/>
              <a:pPr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56381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BE101-F502-4386-9910-A135AE2A55CE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2150"/>
            <a:ext cx="6157912" cy="346392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7332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2150"/>
            <a:ext cx="6157912" cy="3463925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26" indent="-28570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09" indent="-22856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33" indent="-22856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058" indent="-22856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182" indent="-2285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306" indent="-2285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429" indent="-2285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553" indent="-2285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C7DB595-7713-4490-9D19-8BA4D6732334}" type="slidenum">
              <a:rPr lang="en-US" altLang="en-US" sz="1200">
                <a:solidFill>
                  <a:srgbClr val="000000"/>
                </a:solidFill>
              </a:rPr>
              <a:pPr/>
              <a:t>2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14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6120" indent="-279277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17108" indent="-223421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63951" indent="-223421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0794" indent="-223421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57638" indent="-2234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04481" indent="-2234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51323" indent="-2234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98166" indent="-2234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7CF3E8A-AC36-4158-A20A-83F1E024A815}" type="slidenum">
              <a:rPr lang="en-US" sz="1300">
                <a:solidFill>
                  <a:srgbClr val="000000"/>
                </a:solidFill>
              </a:rPr>
              <a:pPr/>
              <a:t>3</a:t>
            </a:fld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2150"/>
            <a:ext cx="6157912" cy="346392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863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A63C-7F16-7C49-93E2-56A9303501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27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63744-0148-4B42-9ED2-AF347B465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69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63744-0148-4B42-9ED2-AF347B465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89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6120" indent="-279277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17108" indent="-223421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63951" indent="-223421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0794" indent="-223421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57638" indent="-2234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04481" indent="-2234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51323" indent="-2234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98166" indent="-2234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7CF3E8A-AC36-4158-A20A-83F1E024A815}" type="slidenum">
              <a:rPr lang="en-US" sz="1300">
                <a:solidFill>
                  <a:srgbClr val="000000"/>
                </a:solidFill>
              </a:rPr>
              <a:pPr/>
              <a:t>12</a:t>
            </a:fld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2150"/>
            <a:ext cx="6157912" cy="346392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8846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A6D7972D-8BE9-4419-BE70-37CC230EBABE}" type="slidenum">
              <a:rPr lang="en-GB" altLang="en-US" sz="1200" smtClean="0"/>
              <a:pPr/>
              <a:t>13</a:t>
            </a:fld>
            <a:endParaRPr lang="en-GB" altLang="en-US" sz="1200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78138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8500"/>
            <a:ext cx="6194425" cy="3484563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865B56-1732-4E92-BCAA-6A1F7F5B712F}" type="slidenum">
              <a:rPr lang="en-US" altLang="en-US" sz="1200">
                <a:solidFill>
                  <a:srgbClr val="000000"/>
                </a:solidFill>
              </a:rPr>
              <a:pPr/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5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4"/>
            <a:ext cx="12192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7" y="0"/>
            <a:ext cx="122364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0C65-74E6-441B-A75B-57DDA0937175}" type="datetime1">
              <a:rPr lang="en-ZA"/>
              <a:pPr>
                <a:defRPr/>
              </a:pPr>
              <a:t>2019/10/06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A6AB4-6F38-4461-BF20-E10427878A44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6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C5FA339-E341-4DBD-A088-491A2AED6782}" type="datetime1">
              <a:rPr lang="en-ZA"/>
              <a:pPr>
                <a:defRPr/>
              </a:pPr>
              <a:t>2019/10/06</a:t>
            </a:fld>
            <a:endParaRPr lang="en-Z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 eaLnBrk="0" hangingPunct="0">
              <a:defRPr sz="14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EC6DBAE-7594-40E2-A94B-8F0A96D6B25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034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F517090-2CBA-4B11-8EA9-AD9A4661A54E}" type="datetime1">
              <a:rPr lang="en-ZA"/>
              <a:pPr>
                <a:defRPr/>
              </a:pPr>
              <a:t>2019/10/06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8963F4-B7BF-4AAE-B305-7F40C77316E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10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C77C0B0-1BF5-4E37-89F6-1D8364B1287C}" type="datetime1">
              <a:rPr lang="en-ZA"/>
              <a:pPr>
                <a:defRPr/>
              </a:pPr>
              <a:t>2019/10/06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C903595-968D-4F5A-873C-8694722DDF4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93840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295400"/>
            <a:ext cx="5740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295400"/>
            <a:ext cx="5740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4C42509-431E-4107-819D-817997A04457}" type="datetime1">
              <a:rPr lang="en-ZA"/>
              <a:pPr>
                <a:defRPr/>
              </a:pPr>
              <a:t>2019/10/06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3D890B5-A6F5-4331-B5BC-BAC189BE9AC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9175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AF223B0-4887-44CF-8932-B5AE0D7E18BA}" type="datetime1">
              <a:rPr lang="en-ZA"/>
              <a:pPr>
                <a:defRPr/>
              </a:pPr>
              <a:t>2019/10/06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7BFA3FA-BE38-496A-BF43-EBAF9CBCD14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7811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DC0D0B5-8FD6-4944-8C93-C4B1349B1436}" type="datetime1">
              <a:rPr lang="en-ZA"/>
              <a:pPr>
                <a:defRPr/>
              </a:pPr>
              <a:t>2019/10/06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1851CE6-E9F7-440A-AE61-F4B18FC6922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80017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821190F-8C3F-4061-84C9-0328E803F291}" type="datetime1">
              <a:rPr lang="en-ZA"/>
              <a:pPr>
                <a:defRPr/>
              </a:pPr>
              <a:t>2019/10/06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F9893F-A486-4159-A48F-362FBCD5EE8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6063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B7312EA-97A3-402A-942D-3EA71C7DD829}" type="datetime1">
              <a:rPr lang="en-ZA"/>
              <a:pPr>
                <a:defRPr/>
              </a:pPr>
              <a:t>2019/10/06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F951CED-8C69-416D-9F0E-E5321E8EB4F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8545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BED7141-3F69-461C-904B-FE9150B1A92C}" type="datetime1">
              <a:rPr lang="en-ZA"/>
              <a:pPr>
                <a:defRPr/>
              </a:pPr>
              <a:t>2019/10/06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AFC6C4-699E-4017-9873-08262E5D238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3634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2F7D78E-65BF-4DB4-A9B2-C159A71BDA47}" type="datetime1">
              <a:rPr lang="en-ZA"/>
              <a:pPr>
                <a:defRPr/>
              </a:pPr>
              <a:t>2019/10/06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852BD3C-3FF4-457F-AE7E-E7CF86696A9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343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4"/>
            <a:ext cx="12192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7" y="0"/>
            <a:ext cx="122364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295400"/>
            <a:ext cx="5740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295400"/>
            <a:ext cx="5740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305F9-05C4-46C6-84FF-C2FD334B615D}" type="datetime1">
              <a:rPr lang="en-ZA"/>
              <a:pPr>
                <a:defRPr/>
              </a:pPr>
              <a:t>2019/10/06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8A272-69AF-438A-A0C5-7A86A126EAC0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39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6200" y="76200"/>
            <a:ext cx="29210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76200"/>
            <a:ext cx="85598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69CFDA7-59F6-4C7E-9823-370E0CDF0F41}" type="datetime1">
              <a:rPr lang="en-ZA"/>
              <a:pPr>
                <a:defRPr/>
              </a:pPr>
              <a:t>2019/10/06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F2C623-7396-4B27-8440-E920F4F95D8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0126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52320" y="921684"/>
            <a:ext cx="10831560" cy="5048250"/>
          </a:xfrm>
        </p:spPr>
        <p:txBody>
          <a:bodyPr/>
          <a:lstStyle/>
          <a:p>
            <a:pPr lvl="0"/>
            <a:r>
              <a:rPr lang="en-ZA" smtClean="0"/>
              <a:t>Click to edit Master text styles</a:t>
            </a:r>
          </a:p>
          <a:p>
            <a:pPr lvl="1"/>
            <a:r>
              <a:rPr lang="en-ZA" smtClean="0"/>
              <a:t>Second level</a:t>
            </a:r>
          </a:p>
          <a:p>
            <a:pPr lvl="2"/>
            <a:r>
              <a:rPr lang="en-ZA" smtClean="0"/>
              <a:t>Third level</a:t>
            </a:r>
          </a:p>
          <a:p>
            <a:pPr lvl="3"/>
            <a:r>
              <a:rPr lang="en-ZA" smtClean="0"/>
              <a:t>Fourth level</a:t>
            </a:r>
          </a:p>
          <a:p>
            <a:pPr lvl="4"/>
            <a:r>
              <a:rPr lang="en-ZA" smtClean="0"/>
              <a:t>Fifth level</a:t>
            </a:r>
            <a:endParaRPr lang="en-ZA"/>
          </a:p>
        </p:txBody>
      </p:sp>
      <p:sp>
        <p:nvSpPr>
          <p:cNvPr id="3" name="Rectangle 57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smtClean="0">
                <a:solidFill>
                  <a:srgbClr val="000000"/>
                </a:solidFill>
              </a:rPr>
              <a:t>Draft for discussion purposes only</a:t>
            </a:r>
            <a:endParaRPr lang="en-ZA">
              <a:solidFill>
                <a:srgbClr val="000000"/>
              </a:solidFill>
            </a:endParaRPr>
          </a:p>
        </p:txBody>
      </p:sp>
      <p:sp>
        <p:nvSpPr>
          <p:cNvPr id="4" name="Rectangle 58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DA4CE-795A-4D28-98C3-5D3849501EEE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5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A820C4A-A7F1-4B88-97FD-103EF1BF5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5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C9CFB-5521-4678-B011-3614EFC0CBEB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0545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9A0B-050D-4155-853A-3F440EC7EC84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0632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295400"/>
            <a:ext cx="5740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295400"/>
            <a:ext cx="5740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FDD07-E551-4080-834D-8DF4EAB96ACF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9230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94576-B670-40AC-95FC-9F33BDCC6763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563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F379-0440-461B-BC01-BC2256C3CC41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7C72D-A64A-4C11-8384-EFC764D68778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8318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A129-6BC7-4DD3-9CC2-BFA88DDA8F08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579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4"/>
            <a:ext cx="12192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7" y="0"/>
            <a:ext cx="122364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243C0-FD3A-4711-B758-69277D45D6CF}" type="datetime1">
              <a:rPr lang="en-ZA"/>
              <a:pPr>
                <a:defRPr/>
              </a:pPr>
              <a:t>2019/10/06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67863-7DF9-4761-A5AE-57B9226F9157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47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DE998-2B83-40B8-8585-95F380756812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2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ECF9-1465-4EF3-B65A-1F1703729436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9903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6200" y="76200"/>
            <a:ext cx="29210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76200"/>
            <a:ext cx="85598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1FAC0-C71A-4374-BA6C-CC6F09EAD34A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74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4"/>
            <a:ext cx="12192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7" y="0"/>
            <a:ext cx="122364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46453-B577-4451-A46A-4E0E14C3A948}" type="datetime1">
              <a:rPr lang="en-ZA"/>
              <a:pPr>
                <a:defRPr/>
              </a:pPr>
              <a:t>2019/10/06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62646-4ABD-4339-87C9-6AD7AA001195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1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4"/>
            <a:ext cx="12192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7" y="0"/>
            <a:ext cx="122364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52851-9F14-4567-9A7D-96D7538B308D}" type="datetime1">
              <a:rPr lang="en-ZA"/>
              <a:pPr>
                <a:defRPr/>
              </a:pPr>
              <a:t>2019/10/06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6A6F0-8E4B-42EB-BEEB-BC565EBF4A44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0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4"/>
            <a:ext cx="12192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7" y="0"/>
            <a:ext cx="122364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B06A8-1499-4E93-8A0B-9CF83FC5E363}" type="datetime1">
              <a:rPr lang="en-ZA"/>
              <a:pPr>
                <a:defRPr/>
              </a:pPr>
              <a:t>2019/10/06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BFD64-9A23-4C3E-B7B5-5DF990AB273B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6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4"/>
            <a:ext cx="12192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7" y="0"/>
            <a:ext cx="122364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C0C8-9CB9-48B9-9AD5-3DBAAF80C0C2}" type="datetime1">
              <a:rPr lang="en-ZA"/>
              <a:pPr>
                <a:defRPr/>
              </a:pPr>
              <a:t>2019/10/06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DACAF-4E98-4240-BFA7-8D8CB6C7ABC2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1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4"/>
            <a:ext cx="12192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7" y="0"/>
            <a:ext cx="122364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476F8-52E1-482F-BC23-071D0D1A1C35}" type="datetime1">
              <a:rPr lang="en-ZA"/>
              <a:pPr>
                <a:defRPr/>
              </a:pPr>
              <a:t>2019/10/06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C93DE-6E24-4625-988F-40693802F798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4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A820C4A-A7F1-4B88-97FD-103EF1BF5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5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76200"/>
            <a:ext cx="1036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295400"/>
            <a:ext cx="1168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DF2A72-75EB-456C-8994-657AACB4A848}" type="datetime1">
              <a:rPr lang="en-ZA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2019/10/06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245600" y="64008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808080"/>
                </a:solidFill>
                <a:latin typeface="Arial Bold Italic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1B425D-DED4-48F8-87F7-914249439219}" type="slidenum">
              <a:rPr lang="en-US"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545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719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34" charset="0"/>
          <a:ea typeface="Osaka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34" charset="0"/>
          <a:ea typeface="Osaka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34" charset="0"/>
          <a:ea typeface="Osaka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34" charset="0"/>
          <a:ea typeface="Osaka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owerpoint Presentation Bann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4"/>
            <a:ext cx="12192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Powerpoint Presentation T Bann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7" y="0"/>
            <a:ext cx="122364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76200"/>
            <a:ext cx="1036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295400"/>
            <a:ext cx="1168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fld id="{B97F677A-F607-4CBD-92C0-413207085A9B}" type="datetime1">
              <a:rPr lang="en-ZA"/>
              <a:pPr>
                <a:defRPr/>
              </a:pPr>
              <a:t>2019/10/06</a:t>
            </a:fld>
            <a:endParaRPr lang="en-ZA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808080"/>
                </a:solidFill>
                <a:latin typeface="Arial Bold Italic" pitchFamily="34" charset="0"/>
                <a:ea typeface="Osaka"/>
                <a:cs typeface="Osak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993447-2C47-4837-BA6B-8CA13EA9A69C}" type="slidenum">
              <a:rPr lang="en-Z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017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71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61064"/>
            <a:ext cx="12192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1167" y="0"/>
            <a:ext cx="1223645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295400"/>
            <a:ext cx="1168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2"/>
                </a:solidFill>
                <a:latin typeface="Arial Bold Italic" pitchFamily="1" charset="0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3A48D7A-90BD-4FC4-BA69-5234ABFB3132}" type="slidenum">
              <a:rPr lang="en-US">
                <a:solidFill>
                  <a:srgbClr val="80808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1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tags" Target="../tags/tag41.xml"/><Relationship Id="rId39" Type="http://schemas.openxmlformats.org/officeDocument/2006/relationships/slideLayout" Target="../slideLayouts/slideLayout19.xml"/><Relationship Id="rId21" Type="http://schemas.openxmlformats.org/officeDocument/2006/relationships/tags" Target="../tags/tag36.xml"/><Relationship Id="rId34" Type="http://schemas.openxmlformats.org/officeDocument/2006/relationships/tags" Target="../tags/tag49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tags" Target="../tags/tag40.xml"/><Relationship Id="rId33" Type="http://schemas.openxmlformats.org/officeDocument/2006/relationships/tags" Target="../tags/tag48.xml"/><Relationship Id="rId38" Type="http://schemas.openxmlformats.org/officeDocument/2006/relationships/tags" Target="../tags/tag53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29" Type="http://schemas.openxmlformats.org/officeDocument/2006/relationships/tags" Target="../tags/tag44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tags" Target="../tags/tag39.xml"/><Relationship Id="rId32" Type="http://schemas.openxmlformats.org/officeDocument/2006/relationships/tags" Target="../tags/tag47.xml"/><Relationship Id="rId37" Type="http://schemas.openxmlformats.org/officeDocument/2006/relationships/tags" Target="../tags/tag52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tags" Target="../tags/tag38.xml"/><Relationship Id="rId28" Type="http://schemas.openxmlformats.org/officeDocument/2006/relationships/tags" Target="../tags/tag43.xml"/><Relationship Id="rId36" Type="http://schemas.openxmlformats.org/officeDocument/2006/relationships/tags" Target="../tags/tag51.xml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31" Type="http://schemas.openxmlformats.org/officeDocument/2006/relationships/tags" Target="../tags/tag46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tags" Target="../tags/tag37.xml"/><Relationship Id="rId27" Type="http://schemas.openxmlformats.org/officeDocument/2006/relationships/tags" Target="../tags/tag42.xml"/><Relationship Id="rId30" Type="http://schemas.openxmlformats.org/officeDocument/2006/relationships/tags" Target="../tags/tag45.xml"/><Relationship Id="rId35" Type="http://schemas.openxmlformats.org/officeDocument/2006/relationships/tags" Target="../tags/tag50.xml"/><Relationship Id="rId8" Type="http://schemas.openxmlformats.org/officeDocument/2006/relationships/tags" Target="../tags/tag23.xml"/><Relationship Id="rId3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oleObject" Target="../embeddings/oleObject1.bin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image" Target="../media/image23.png"/><Relationship Id="rId2" Type="http://schemas.openxmlformats.org/officeDocument/2006/relationships/tags" Target="../tags/tag54.xml"/><Relationship Id="rId16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10" Type="http://schemas.openxmlformats.org/officeDocument/2006/relationships/tags" Target="../tags/tag62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5.png"/><Relationship Id="rId9" Type="http://schemas.microsoft.com/office/2007/relationships/diagramDrawing" Target="../diagrams/drawing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11" Type="http://schemas.microsoft.com/office/2007/relationships/hdphoto" Target="../media/hdphoto2.wdp"/><Relationship Id="rId5" Type="http://schemas.openxmlformats.org/officeDocument/2006/relationships/diagramColors" Target="../diagrams/colors3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Powerpoint Presentatio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73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12"/>
          <p:cNvSpPr>
            <a:spLocks noGrp="1" noChangeArrowheads="1"/>
          </p:cNvSpPr>
          <p:nvPr>
            <p:ph type="ctrTitle"/>
          </p:nvPr>
        </p:nvSpPr>
        <p:spPr bwMode="white">
          <a:xfrm>
            <a:off x="2343350" y="381001"/>
            <a:ext cx="7940675" cy="4800599"/>
          </a:xfrm>
        </p:spPr>
        <p:txBody>
          <a:bodyPr/>
          <a:lstStyle/>
          <a:p>
            <a:pPr algn="r" eaLnBrk="1" hangingPunct="1"/>
            <a:r>
              <a:rPr lang="en-ZA" altLang="en-US" sz="2400" b="1" dirty="0"/>
              <a:t>TRANSVERSAL CONTRACTING</a:t>
            </a:r>
            <a:br>
              <a:rPr lang="en-ZA" altLang="en-US" sz="2400" b="1" dirty="0"/>
            </a:br>
            <a:r>
              <a:rPr lang="en-ZA" altLang="en-US" sz="2400" b="1" dirty="0"/>
              <a:t>Office of the Chief Procurement Officer</a:t>
            </a:r>
            <a:br>
              <a:rPr lang="en-ZA" altLang="en-US" sz="2400" b="1" dirty="0"/>
            </a:br>
            <a:r>
              <a:rPr lang="en-ZA" altLang="en-US" sz="2400" b="1" dirty="0"/>
              <a:t>National Treasury of South Africa</a:t>
            </a:r>
            <a:br>
              <a:rPr lang="en-ZA" altLang="en-US" sz="2400" b="1" dirty="0"/>
            </a:br>
            <a:r>
              <a:rPr lang="en-ZA" altLang="en-US" sz="2400" b="1" dirty="0"/>
              <a:t/>
            </a:r>
            <a:br>
              <a:rPr lang="en-ZA" altLang="en-US" sz="2400" b="1" dirty="0"/>
            </a:br>
            <a:r>
              <a:rPr lang="en-ZA" altLang="en-US" sz="2400" b="1" dirty="0"/>
              <a:t>Molefe-Isaac Fani</a:t>
            </a:r>
            <a:br>
              <a:rPr lang="en-ZA" altLang="en-US" sz="2400" b="1" dirty="0"/>
            </a:br>
            <a:r>
              <a:rPr lang="en-ZA" altLang="en-US" sz="2400" b="1" dirty="0"/>
              <a:t>Chief Director</a:t>
            </a:r>
            <a:br>
              <a:rPr lang="en-ZA" altLang="en-US" sz="2400" b="1" dirty="0"/>
            </a:br>
            <a:r>
              <a:rPr lang="en-ZA" altLang="en-US" sz="2400" b="1" dirty="0"/>
              <a:t/>
            </a:r>
            <a:br>
              <a:rPr lang="en-ZA" altLang="en-US" sz="2400" b="1" dirty="0"/>
            </a:br>
            <a:endParaRPr lang="en-US" sz="2400" dirty="0"/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2716213" y="3717032"/>
            <a:ext cx="7543800" cy="100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 eaLnBrk="1" hangingPunct="1"/>
            <a:r>
              <a:rPr lang="en-US" altLang="en-US" sz="1400" b="1" kern="0" dirty="0">
                <a:solidFill>
                  <a:srgbClr val="FFFFFF"/>
                </a:solidFill>
              </a:rPr>
              <a:t>Pre-Conference Presentation - CIGFARO</a:t>
            </a:r>
          </a:p>
          <a:p>
            <a:pPr algn="r" eaLnBrk="1" hangingPunct="1"/>
            <a:r>
              <a:rPr lang="en-US" altLang="en-US" sz="1400" b="1" kern="0" dirty="0">
                <a:solidFill>
                  <a:srgbClr val="FFFFFF"/>
                </a:solidFill>
              </a:rPr>
              <a:t>06 October 2019</a:t>
            </a:r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 bwMode="white">
          <a:xfrm>
            <a:off x="6023992" y="116632"/>
            <a:ext cx="467734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9pPr>
          </a:lstStyle>
          <a:p>
            <a:pPr algn="r" eaLnBrk="1" hangingPunct="1"/>
            <a:endParaRPr lang="en-US" sz="2800" kern="0" dirty="0">
              <a:solidFill>
                <a:srgbClr val="FFFFFF"/>
              </a:solidFill>
            </a:endParaRPr>
          </a:p>
          <a:p>
            <a:pPr algn="r" eaLnBrk="1" hangingPunct="1"/>
            <a:endParaRPr lang="en-US" sz="2800" kern="0" dirty="0">
              <a:solidFill>
                <a:srgbClr val="FFFFFF"/>
              </a:solidFill>
            </a:endParaRPr>
          </a:p>
          <a:p>
            <a:pPr algn="r" eaLnBrk="1" hangingPunct="1"/>
            <a:r>
              <a:rPr lang="en-US" sz="2800" b="1" kern="0" dirty="0">
                <a:solidFill>
                  <a:srgbClr val="FFFFFF"/>
                </a:solidFill>
              </a:rPr>
              <a:t/>
            </a:r>
            <a:br>
              <a:rPr lang="en-US" sz="2800" b="1" kern="0" dirty="0">
                <a:solidFill>
                  <a:srgbClr val="FFFFFF"/>
                </a:solidFill>
              </a:rPr>
            </a:br>
            <a:r>
              <a:rPr lang="en-US" sz="2800" b="1" kern="0" dirty="0">
                <a:solidFill>
                  <a:srgbClr val="FFFFFF"/>
                </a:solidFill>
              </a:rPr>
              <a:t/>
            </a:r>
            <a:br>
              <a:rPr lang="en-US" sz="2800" b="1" kern="0" dirty="0">
                <a:solidFill>
                  <a:srgbClr val="FFFFFF"/>
                </a:solidFill>
              </a:rPr>
            </a:br>
            <a:endParaRPr lang="en-US" sz="28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cap="none" dirty="0" smtClean="0"/>
              <a:t>Impact: delayed service delivery</a:t>
            </a:r>
            <a:endParaRPr lang="en-ZA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7DD6-536E-442C-876A-F4C32B3DE23D}" type="slidenum">
              <a:rPr lang="en-ZA" smtClean="0"/>
              <a:pPr/>
              <a:t>10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391" y="1500188"/>
            <a:ext cx="8546332" cy="2354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4000538"/>
            <a:ext cx="4100161" cy="2678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391" y="4000538"/>
            <a:ext cx="4296991" cy="267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cap="none" dirty="0" smtClean="0"/>
              <a:t>Consequences: service </a:t>
            </a:r>
            <a:r>
              <a:rPr lang="en-ZA" cap="none" dirty="0"/>
              <a:t>d</a:t>
            </a:r>
            <a:r>
              <a:rPr lang="en-ZA" cap="none" dirty="0" smtClean="0"/>
              <a:t>elivery </a:t>
            </a:r>
            <a:r>
              <a:rPr lang="en-ZA" dirty="0" smtClean="0"/>
              <a:t>collapse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717" y="1486999"/>
            <a:ext cx="4140005" cy="4693883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02" y="1486997"/>
            <a:ext cx="4283494" cy="4693884"/>
          </a:xfrm>
        </p:spPr>
      </p:pic>
    </p:spTree>
    <p:extLst>
      <p:ext uri="{BB962C8B-B14F-4D97-AF65-F5344CB8AC3E}">
        <p14:creationId xmlns:p14="http://schemas.microsoft.com/office/powerpoint/2010/main" val="2806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Powerpoint Presentatio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73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12"/>
          <p:cNvSpPr>
            <a:spLocks noGrp="1" noChangeArrowheads="1"/>
          </p:cNvSpPr>
          <p:nvPr>
            <p:ph type="ctrTitle"/>
          </p:nvPr>
        </p:nvSpPr>
        <p:spPr bwMode="white">
          <a:xfrm>
            <a:off x="2343350" y="381001"/>
            <a:ext cx="7940675" cy="4800599"/>
          </a:xfrm>
        </p:spPr>
        <p:txBody>
          <a:bodyPr/>
          <a:lstStyle/>
          <a:p>
            <a:pPr algn="r" eaLnBrk="1" hangingPunct="1"/>
            <a:r>
              <a:rPr lang="en-ZA" altLang="en-US" sz="2400" b="1" dirty="0"/>
              <a:t>Transversal Sourcing – A solution</a:t>
            </a:r>
            <a:br>
              <a:rPr lang="en-ZA" altLang="en-US" sz="2400" b="1" dirty="0"/>
            </a:br>
            <a:r>
              <a:rPr lang="en-ZA" altLang="en-US" sz="2400" b="1" dirty="0"/>
              <a:t/>
            </a:r>
            <a:br>
              <a:rPr lang="en-ZA" altLang="en-US" sz="2400" b="1" dirty="0"/>
            </a:br>
            <a:r>
              <a:rPr lang="en-ZA" altLang="en-US" sz="2400" b="1" dirty="0"/>
              <a:t/>
            </a:r>
            <a:br>
              <a:rPr lang="en-ZA" altLang="en-US" sz="2400" b="1" dirty="0"/>
            </a:br>
            <a:endParaRPr lang="en-US" sz="2400" dirty="0"/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 bwMode="white">
          <a:xfrm>
            <a:off x="6023992" y="116632"/>
            <a:ext cx="467734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9pPr>
          </a:lstStyle>
          <a:p>
            <a:pPr algn="r" eaLnBrk="1" hangingPunct="1"/>
            <a:endParaRPr lang="en-US" sz="2800" kern="0" dirty="0">
              <a:solidFill>
                <a:srgbClr val="FFFFFF"/>
              </a:solidFill>
            </a:endParaRPr>
          </a:p>
          <a:p>
            <a:pPr algn="r" eaLnBrk="1" hangingPunct="1"/>
            <a:endParaRPr lang="en-US" sz="2800" kern="0" dirty="0">
              <a:solidFill>
                <a:srgbClr val="FFFFFF"/>
              </a:solidFill>
            </a:endParaRPr>
          </a:p>
          <a:p>
            <a:pPr algn="r" eaLnBrk="1" hangingPunct="1"/>
            <a:r>
              <a:rPr lang="en-US" sz="2800" b="1" kern="0" dirty="0">
                <a:solidFill>
                  <a:srgbClr val="FFFFFF"/>
                </a:solidFill>
              </a:rPr>
              <a:t/>
            </a:r>
            <a:br>
              <a:rPr lang="en-US" sz="2800" b="1" kern="0" dirty="0">
                <a:solidFill>
                  <a:srgbClr val="FFFFFF"/>
                </a:solidFill>
              </a:rPr>
            </a:br>
            <a:r>
              <a:rPr lang="en-US" sz="2800" b="1" kern="0" dirty="0">
                <a:solidFill>
                  <a:srgbClr val="FFFFFF"/>
                </a:solidFill>
              </a:rPr>
              <a:t/>
            </a:r>
            <a:br>
              <a:rPr lang="en-US" sz="2800" b="1" kern="0" dirty="0">
                <a:solidFill>
                  <a:srgbClr val="FFFFFF"/>
                </a:solidFill>
              </a:rPr>
            </a:br>
            <a:endParaRPr lang="en-US" sz="28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7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sz="2215" dirty="0"/>
              <a:t>Legal Framework on Transversal </a:t>
            </a:r>
            <a:r>
              <a:rPr lang="en-ZA" sz="2215" dirty="0"/>
              <a:t>Term C</a:t>
            </a:r>
            <a:r>
              <a:rPr lang="en-ZA" sz="2215" dirty="0"/>
              <a:t>ontracts</a:t>
            </a:r>
            <a:br>
              <a:rPr lang="en-ZA" sz="2215" dirty="0"/>
            </a:br>
            <a:endParaRPr lang="en-US" altLang="en-US" sz="2215" dirty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81188" y="1292469"/>
            <a:ext cx="8077200" cy="48797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ZA" sz="1600" dirty="0"/>
              <a:t>Transversal contracts </a:t>
            </a:r>
            <a:r>
              <a:rPr lang="en-ZA" sz="1600" dirty="0"/>
              <a:t>are </a:t>
            </a:r>
            <a:r>
              <a:rPr lang="en-ZA" sz="1600" dirty="0"/>
              <a:t>facilitated by:</a:t>
            </a:r>
          </a:p>
          <a:p>
            <a:pPr lvl="1">
              <a:lnSpc>
                <a:spcPct val="150000"/>
              </a:lnSpc>
            </a:pPr>
            <a:r>
              <a:rPr lang="en-ZA" sz="1600" dirty="0"/>
              <a:t>National </a:t>
            </a:r>
            <a:r>
              <a:rPr lang="en-ZA" sz="1600" dirty="0"/>
              <a:t>treasury</a:t>
            </a:r>
          </a:p>
          <a:p>
            <a:pPr lvl="1">
              <a:lnSpc>
                <a:spcPct val="150000"/>
              </a:lnSpc>
            </a:pPr>
            <a:r>
              <a:rPr lang="en-ZA" sz="1600" dirty="0"/>
              <a:t>Provincial </a:t>
            </a:r>
            <a:r>
              <a:rPr lang="en-ZA" sz="1600" dirty="0"/>
              <a:t>Treasuries </a:t>
            </a:r>
            <a:r>
              <a:rPr lang="en-ZA" sz="1600" dirty="0"/>
              <a:t>– other </a:t>
            </a:r>
            <a:r>
              <a:rPr lang="en-ZA" sz="1600" dirty="0"/>
              <a:t>than NT transversal contracts</a:t>
            </a:r>
          </a:p>
          <a:p>
            <a:r>
              <a:rPr lang="en-ZA" sz="1600" dirty="0"/>
              <a:t>Applicable to:</a:t>
            </a:r>
          </a:p>
          <a:p>
            <a:pPr lvl="1"/>
            <a:r>
              <a:rPr lang="en-ZA" sz="1600" dirty="0"/>
              <a:t>All Departments, National and Provincial</a:t>
            </a:r>
          </a:p>
          <a:p>
            <a:pPr lvl="1"/>
            <a:r>
              <a:rPr lang="en-ZA" sz="1600" dirty="0"/>
              <a:t>Constitutional and public entities as listed in schedule 2 and 3 to the </a:t>
            </a:r>
            <a:r>
              <a:rPr lang="en-ZA" sz="1600" dirty="0"/>
              <a:t>PFMA</a:t>
            </a:r>
          </a:p>
          <a:p>
            <a:pPr lvl="1"/>
            <a:r>
              <a:rPr lang="en-ZA" sz="1600" dirty="0"/>
              <a:t>SOE may participate</a:t>
            </a:r>
          </a:p>
          <a:p>
            <a:pPr lvl="1"/>
            <a:r>
              <a:rPr lang="en-ZA" sz="1600" dirty="0"/>
              <a:t>Municipalities may participate (Regulation 32 of MFMA)</a:t>
            </a:r>
            <a:endParaRPr lang="en-ZA" sz="1600" dirty="0"/>
          </a:p>
          <a:p>
            <a:pPr marL="422041" indent="-422041" algn="just"/>
            <a:r>
              <a:rPr lang="en-US" altLang="en-US" sz="1600" dirty="0"/>
              <a:t>Transversal contracts provides for the following:</a:t>
            </a:r>
          </a:p>
          <a:p>
            <a:pPr marL="791327" lvl="1" indent="-422041" algn="just"/>
            <a:r>
              <a:rPr lang="en-US" altLang="en-US" sz="1600" dirty="0"/>
              <a:t>Voluntary participation in Contracts arranged by relevant Treasuries</a:t>
            </a:r>
          </a:p>
          <a:p>
            <a:pPr marL="791327" lvl="1" indent="-422041" algn="just"/>
            <a:r>
              <a:rPr lang="en-US" altLang="en-US" sz="1600" dirty="0"/>
              <a:t>Prohibition of facilitation of </a:t>
            </a:r>
            <a:r>
              <a:rPr lang="en-US" altLang="en-US" sz="1600" dirty="0"/>
              <a:t>Transversal Term </a:t>
            </a:r>
            <a:r>
              <a:rPr lang="en-US" altLang="en-US" sz="1600" dirty="0"/>
              <a:t>Contracts by other organs of state but the relevant treasuries</a:t>
            </a:r>
          </a:p>
        </p:txBody>
      </p:sp>
    </p:spTree>
    <p:extLst>
      <p:ext uri="{BB962C8B-B14F-4D97-AF65-F5344CB8AC3E}">
        <p14:creationId xmlns:p14="http://schemas.microsoft.com/office/powerpoint/2010/main" val="1053713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8639" y="188913"/>
            <a:ext cx="8740775" cy="838200"/>
          </a:xfrm>
        </p:spPr>
        <p:txBody>
          <a:bodyPr/>
          <a:lstStyle/>
          <a:p>
            <a:r>
              <a:rPr lang="en-US" altLang="en-US" sz="3200" b="1"/>
              <a:t>Transversal contracting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9" y="1196976"/>
            <a:ext cx="8353425" cy="4752975"/>
          </a:xfrm>
        </p:spPr>
        <p:txBody>
          <a:bodyPr/>
          <a:lstStyle/>
          <a:p>
            <a:endParaRPr lang="en-ZA" altLang="en-US" sz="2800" dirty="0">
              <a:solidFill>
                <a:srgbClr val="000000"/>
              </a:solidFill>
            </a:endParaRPr>
          </a:p>
          <a:p>
            <a:endParaRPr lang="en-ZA" altLang="en-US" sz="2800" dirty="0">
              <a:solidFill>
                <a:srgbClr val="000000"/>
              </a:solidFill>
            </a:endParaRPr>
          </a:p>
          <a:p>
            <a:r>
              <a:rPr lang="en-ZA" altLang="en-US" sz="2800" dirty="0">
                <a:solidFill>
                  <a:srgbClr val="000000"/>
                </a:solidFill>
              </a:rPr>
              <a:t>Over </a:t>
            </a:r>
            <a:r>
              <a:rPr lang="en-ZA" altLang="en-US" sz="2800" b="1" dirty="0">
                <a:solidFill>
                  <a:srgbClr val="000000"/>
                </a:solidFill>
              </a:rPr>
              <a:t>R25 Billion spend </a:t>
            </a:r>
            <a:r>
              <a:rPr lang="en-ZA" altLang="en-US" sz="2800" dirty="0">
                <a:solidFill>
                  <a:srgbClr val="000000"/>
                </a:solidFill>
              </a:rPr>
              <a:t>per annum under central management </a:t>
            </a:r>
          </a:p>
          <a:p>
            <a:r>
              <a:rPr lang="en-ZA" altLang="en-US" sz="2800" dirty="0"/>
              <a:t>Currently, the National Treasury manages </a:t>
            </a:r>
            <a:r>
              <a:rPr lang="en-ZA" altLang="en-US" sz="2800" b="1" dirty="0"/>
              <a:t>65</a:t>
            </a:r>
            <a:br>
              <a:rPr lang="en-ZA" altLang="en-US" sz="2800" b="1" dirty="0"/>
            </a:br>
            <a:r>
              <a:rPr lang="en-ZA" altLang="en-US" sz="2800" b="1" dirty="0"/>
              <a:t>transversal </a:t>
            </a:r>
            <a:r>
              <a:rPr lang="en-ZA" altLang="en-US" sz="2800" dirty="0"/>
              <a:t>contracts for the purchase of goods and service</a:t>
            </a:r>
            <a:endParaRPr lang="en-ZA" altLang="en-US" sz="2800" dirty="0">
              <a:solidFill>
                <a:srgbClr val="000000"/>
              </a:solidFill>
            </a:endParaRPr>
          </a:p>
        </p:txBody>
      </p:sp>
      <p:sp>
        <p:nvSpPr>
          <p:cNvPr id="3277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C63267B-42E9-40D7-91EE-1E75751E163D}" type="slidenum">
              <a:rPr lang="en-ZA" altLang="en-US" sz="1000">
                <a:solidFill>
                  <a:srgbClr val="808080"/>
                </a:solidFill>
                <a:latin typeface="Arial Bold Italic" panose="020B0704020202090204" pitchFamily="34" charset="0"/>
                <a:ea typeface="Osaka"/>
              </a:rPr>
              <a:pPr/>
              <a:t>14</a:t>
            </a:fld>
            <a:endParaRPr lang="en-ZA" altLang="en-US" sz="1000">
              <a:solidFill>
                <a:srgbClr val="808080"/>
              </a:solidFill>
              <a:latin typeface="Arial Bold Italic" panose="020B0704020202090204" pitchFamily="34" charset="0"/>
              <a:ea typeface="Osaka"/>
            </a:endParaRPr>
          </a:p>
        </p:txBody>
      </p:sp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4960773"/>
            <a:ext cx="22320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954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5021"/>
            <a:ext cx="6707529" cy="1201301"/>
          </a:xfrm>
        </p:spPr>
        <p:txBody>
          <a:bodyPr>
            <a:normAutofit/>
          </a:bodyPr>
          <a:lstStyle/>
          <a:p>
            <a:r>
              <a:rPr lang="en-ZA" cap="none" dirty="0" smtClean="0"/>
              <a:t>Scope of </a:t>
            </a:r>
            <a:r>
              <a:rPr lang="en-ZA" cap="none" dirty="0"/>
              <a:t>c</a:t>
            </a:r>
            <a:r>
              <a:rPr lang="en-ZA" cap="none" dirty="0" smtClean="0"/>
              <a:t>entrally </a:t>
            </a:r>
            <a:r>
              <a:rPr lang="en-ZA" cap="none" dirty="0"/>
              <a:t>n</a:t>
            </a:r>
            <a:r>
              <a:rPr lang="en-ZA" cap="none" dirty="0" smtClean="0"/>
              <a:t>egotiated </a:t>
            </a:r>
            <a:r>
              <a:rPr lang="en-ZA" cap="none" dirty="0"/>
              <a:t>c</a:t>
            </a:r>
            <a:r>
              <a:rPr lang="en-ZA" cap="none" dirty="0" smtClean="0"/>
              <a:t>ontracts</a:t>
            </a:r>
            <a:endParaRPr lang="en-ZA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34715"/>
            <a:ext cx="8554872" cy="504544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dirty="0"/>
              <a:t>Reduce </a:t>
            </a:r>
            <a:r>
              <a:rPr lang="en-ZA" sz="1800" dirty="0"/>
              <a:t>cost and </a:t>
            </a:r>
            <a:r>
              <a:rPr lang="en-ZA" sz="1800" dirty="0"/>
              <a:t>Increase </a:t>
            </a:r>
            <a:r>
              <a:rPr lang="en-ZA" sz="1800" dirty="0"/>
              <a:t>value </a:t>
            </a:r>
            <a:endParaRPr lang="en-ZA" sz="1800" dirty="0"/>
          </a:p>
          <a:p>
            <a:r>
              <a:rPr lang="en-ZA" sz="1800" dirty="0"/>
              <a:t>How? Leverage </a:t>
            </a:r>
            <a:r>
              <a:rPr lang="en-ZA" sz="1800" dirty="0"/>
              <a:t>economies of </a:t>
            </a:r>
            <a:r>
              <a:rPr lang="en-ZA" sz="1800" dirty="0"/>
              <a:t>scale</a:t>
            </a:r>
            <a:endParaRPr lang="en-ZA" sz="1800" dirty="0"/>
          </a:p>
          <a:p>
            <a:r>
              <a:rPr lang="en-ZA" sz="1800" dirty="0"/>
              <a:t>Departments</a:t>
            </a:r>
            <a:r>
              <a:rPr lang="en-ZA" sz="1800" dirty="0"/>
              <a:t>, </a:t>
            </a:r>
            <a:r>
              <a:rPr lang="en-ZA" sz="1800" dirty="0"/>
              <a:t>provinces, municipalities </a:t>
            </a:r>
            <a:r>
              <a:rPr lang="en-ZA" sz="1800" dirty="0"/>
              <a:t>and entities </a:t>
            </a:r>
            <a:r>
              <a:rPr lang="en-ZA" sz="1800" dirty="0"/>
              <a:t>are procuring </a:t>
            </a:r>
            <a:r>
              <a:rPr lang="en-ZA" sz="1800" dirty="0"/>
              <a:t>from central contracts. </a:t>
            </a:r>
          </a:p>
          <a:p>
            <a:r>
              <a:rPr lang="en-ZA" sz="1800" dirty="0"/>
              <a:t>These centrally negotiated contracts: </a:t>
            </a:r>
          </a:p>
          <a:p>
            <a:pPr lvl="1"/>
            <a:r>
              <a:rPr lang="en-ZA" sz="1600" dirty="0"/>
              <a:t>Eliminate unnecessary duplication, reduce leakage and ensure better </a:t>
            </a:r>
            <a:r>
              <a:rPr lang="en-ZA" sz="1600" dirty="0"/>
              <a:t>use </a:t>
            </a:r>
            <a:r>
              <a:rPr lang="en-ZA" sz="1600" dirty="0"/>
              <a:t>of scarce procurement skills </a:t>
            </a:r>
          </a:p>
          <a:p>
            <a:pPr lvl="1"/>
            <a:r>
              <a:rPr lang="en-ZA" sz="1600" dirty="0"/>
              <a:t>Reduce the administrative burden for </a:t>
            </a:r>
            <a:r>
              <a:rPr lang="en-ZA" sz="1600" dirty="0"/>
              <a:t>suppliers </a:t>
            </a:r>
            <a:endParaRPr lang="en-ZA" sz="1600" dirty="0"/>
          </a:p>
          <a:p>
            <a:pPr lvl="1"/>
            <a:r>
              <a:rPr lang="en-ZA" sz="1600" dirty="0"/>
              <a:t>Provides an opportunity for </a:t>
            </a:r>
            <a:r>
              <a:rPr lang="en-ZA" sz="1600" dirty="0"/>
              <a:t>long-term </a:t>
            </a:r>
            <a:r>
              <a:rPr lang="en-ZA" sz="1600" dirty="0"/>
              <a:t>supplier relationships and certainty </a:t>
            </a:r>
            <a:r>
              <a:rPr lang="en-ZA" sz="1600" dirty="0"/>
              <a:t>in </a:t>
            </a:r>
            <a:r>
              <a:rPr lang="en-ZA" sz="1600" dirty="0"/>
              <a:t>the market place </a:t>
            </a:r>
          </a:p>
          <a:p>
            <a:pPr lvl="1"/>
            <a:r>
              <a:rPr lang="en-ZA" sz="1600" dirty="0"/>
              <a:t>Better </a:t>
            </a:r>
            <a:r>
              <a:rPr lang="en-ZA" sz="1600" dirty="0"/>
              <a:t>market intelligence across government </a:t>
            </a:r>
          </a:p>
          <a:p>
            <a:pPr lvl="1"/>
            <a:r>
              <a:rPr lang="en-ZA" sz="1600" dirty="0"/>
              <a:t>Reduce the administrative burden </a:t>
            </a:r>
            <a:r>
              <a:rPr lang="en-ZA" sz="1600" dirty="0"/>
              <a:t>from repetitive </a:t>
            </a:r>
            <a:r>
              <a:rPr lang="en-ZA" sz="1600" dirty="0"/>
              <a:t>quotes which could have been directed towards contracts; and </a:t>
            </a:r>
          </a:p>
          <a:p>
            <a:pPr lvl="1"/>
            <a:r>
              <a:rPr lang="en-ZA" sz="1600" dirty="0"/>
              <a:t>Allow government to refocus on contract management</a:t>
            </a:r>
            <a:endParaRPr lang="en-Z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7DD6-536E-442C-876A-F4C32B3DE23D}" type="slidenum">
              <a:rPr lang="en-ZA" smtClean="0"/>
              <a:pPr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074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Powerpoint Presentati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77338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2"/>
          <p:cNvSpPr>
            <a:spLocks noGrp="1" noChangeArrowheads="1"/>
          </p:cNvSpPr>
          <p:nvPr>
            <p:ph type="ctrTitle"/>
          </p:nvPr>
        </p:nvSpPr>
        <p:spPr bwMode="white">
          <a:xfrm>
            <a:off x="1631504" y="3140076"/>
            <a:ext cx="8784976" cy="1027113"/>
          </a:xfrm>
          <a:noFill/>
        </p:spPr>
        <p:txBody>
          <a:bodyPr/>
          <a:lstStyle/>
          <a:p>
            <a:pPr algn="r" eaLnBrk="1" hangingPunct="1"/>
            <a:r>
              <a:rPr lang="en-US" b="1" dirty="0" smtClean="0"/>
              <a:t>Candide reflection of ourselves – where are we now?</a:t>
            </a:r>
            <a:endParaRPr lang="en-US" dirty="0" smtClean="0"/>
          </a:p>
        </p:txBody>
      </p:sp>
      <p:sp>
        <p:nvSpPr>
          <p:cNvPr id="13317" name="Rectangle 14"/>
          <p:cNvSpPr>
            <a:spLocks noChangeArrowheads="1"/>
          </p:cNvSpPr>
          <p:nvPr/>
        </p:nvSpPr>
        <p:spPr bwMode="white">
          <a:xfrm>
            <a:off x="2301875" y="4548188"/>
            <a:ext cx="769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20000"/>
              </a:spcBef>
            </a:pPr>
            <a:endParaRPr lang="en-US" sz="1000" dirty="0">
              <a:solidFill>
                <a:schemeClr val="bg1"/>
              </a:solidFill>
              <a:ea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69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23" y="1669896"/>
            <a:ext cx="2245327" cy="196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04" y="1628800"/>
            <a:ext cx="2129842" cy="200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08" y="4005064"/>
            <a:ext cx="2252781" cy="199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046" y="4005064"/>
            <a:ext cx="2252914" cy="200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hape 7"/>
          <p:cNvCxnSpPr/>
          <p:nvPr/>
        </p:nvCxnSpPr>
        <p:spPr>
          <a:xfrm rot="5400000" flipH="1" flipV="1">
            <a:off x="5960445" y="-3187275"/>
            <a:ext cx="134470" cy="7481455"/>
          </a:xfrm>
          <a:prstGeom prst="bentConnector2">
            <a:avLst/>
          </a:prstGeom>
          <a:noFill/>
          <a:ln w="12700" cap="flat" cmpd="sng" algn="ctr">
            <a:solidFill>
              <a:srgbClr val="A32020"/>
            </a:solidFill>
            <a:prstDash val="solid"/>
          </a:ln>
          <a:effectLst/>
        </p:spPr>
      </p:cxnSp>
      <p:sp>
        <p:nvSpPr>
          <p:cNvPr id="9" name="Title 3"/>
          <p:cNvSpPr txBox="1">
            <a:spLocks/>
          </p:cNvSpPr>
          <p:nvPr/>
        </p:nvSpPr>
        <p:spPr bwMode="auto">
          <a:xfrm>
            <a:off x="1531713" y="0"/>
            <a:ext cx="7543800" cy="12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30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current TC environment</a:t>
            </a:r>
            <a:endParaRPr lang="en-ZA" sz="30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138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369861"/>
              </p:ext>
            </p:extLst>
          </p:nvPr>
        </p:nvGraphicFramePr>
        <p:xfrm>
          <a:off x="2063552" y="1207008"/>
          <a:ext cx="7992888" cy="3273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823">
                <a:tc>
                  <a:txBody>
                    <a:bodyPr/>
                    <a:lstStyle/>
                    <a:p>
                      <a:pPr marL="0" marR="0" lvl="2" indent="0" algn="l" defTabSz="820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kern="1200" dirty="0" smtClean="0">
                          <a:solidFill>
                            <a:schemeClr val="accent3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PROCESS</a:t>
                      </a:r>
                    </a:p>
                  </a:txBody>
                  <a:tcPr>
                    <a:solidFill>
                      <a:srgbClr val="B90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4" indent="0" algn="l" defTabSz="820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accent3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ORGANISATION</a:t>
                      </a:r>
                    </a:p>
                  </a:txBody>
                  <a:tcPr>
                    <a:solidFill>
                      <a:srgbClr val="B90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729">
                <a:tc>
                  <a:txBody>
                    <a:bodyPr/>
                    <a:lstStyle/>
                    <a:p>
                      <a:pPr marL="285750" lvl="2" indent="-28575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itchFamily="34" charset="0"/>
                        <a:buChar char="•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Intensive Labour </a:t>
                      </a:r>
                      <a:r>
                        <a:rPr lang="en-ZA" sz="12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demand management process</a:t>
                      </a:r>
                    </a:p>
                    <a:p>
                      <a:pPr marL="285750" lvl="2" indent="-28575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itchFamily="34" charset="0"/>
                        <a:buChar char="•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ZA" sz="12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Paper based submissions leads to long bid management process</a:t>
                      </a:r>
                    </a:p>
                    <a:p>
                      <a:pPr marL="285750" lvl="2" indent="-28575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itchFamily="34" charset="0"/>
                        <a:buChar char="•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ZA" sz="12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Limited alignment between people, process and system</a:t>
                      </a:r>
                    </a:p>
                    <a:p>
                      <a:pPr marL="285750" lvl="2" indent="-28575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itchFamily="34" charset="0"/>
                        <a:buChar char="•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ZA" sz="12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Paper based process leads to long contracting lead times</a:t>
                      </a:r>
                    </a:p>
                    <a:p>
                      <a:pPr marL="285750" lvl="2" indent="-28575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itchFamily="34" charset="0"/>
                        <a:buChar char="•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ZA" sz="12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Lack of visibility on consumption / forecasting leads to incorrect contract values</a:t>
                      </a:r>
                    </a:p>
                    <a:p>
                      <a:pPr marL="285750" lvl="2" indent="-28575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itchFamily="34" charset="0"/>
                        <a:buChar char="•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ZA" sz="12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“Red tape” delays contract throughput </a:t>
                      </a:r>
                    </a:p>
                    <a:p>
                      <a:pPr marL="285750" lvl="2" indent="-28575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itchFamily="34" charset="0"/>
                        <a:buChar char="•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ZA" sz="12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Multiple extensions on contracts due to slow processes</a:t>
                      </a:r>
                    </a:p>
                    <a:p>
                      <a:pPr marL="285750" lvl="2" indent="-28575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itchFamily="34" charset="0"/>
                        <a:buChar char="•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ZA" sz="12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Payments against contract not honoured</a:t>
                      </a:r>
                    </a:p>
                    <a:p>
                      <a:pPr marL="285750" lvl="2" indent="-28575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itchFamily="34" charset="0"/>
                        <a:buChar char="•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ZA" sz="12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Weak contract management and supplier relationship processes</a:t>
                      </a:r>
                    </a:p>
                    <a:p>
                      <a:pPr marL="285750" lvl="2" indent="-28575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itchFamily="34" charset="0"/>
                        <a:buChar char="•"/>
                        <a:tabLst>
                          <a:tab pos="2743200" algn="ctr"/>
                          <a:tab pos="5486400" algn="r"/>
                        </a:tabLst>
                      </a:pPr>
                      <a:endParaRPr lang="en-ZA" sz="12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285750" lvl="2" indent="-28575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itchFamily="34" charset="0"/>
                        <a:buChar char="•"/>
                        <a:tabLst>
                          <a:tab pos="2743200" algn="ctr"/>
                          <a:tab pos="5486400" algn="r"/>
                        </a:tabLst>
                      </a:pPr>
                      <a:endParaRPr lang="en-US" sz="12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2743200" algn="ctr"/>
                          <a:tab pos="5486400" algn="r"/>
                        </a:tabLst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Inadequate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stakeholder engagement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2743200" algn="ctr"/>
                          <a:tab pos="5486400" algn="r"/>
                        </a:tabLst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The current organisation structure does not necessarily support the growth path envisaged</a:t>
                      </a:r>
                    </a:p>
                    <a:p>
                      <a:pPr marL="285750" lvl="2" indent="-28575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itchFamily="34" charset="0"/>
                        <a:buChar char="•"/>
                        <a:tabLst>
                          <a:tab pos="2743200" algn="ctr"/>
                          <a:tab pos="5486400" algn="r"/>
                        </a:tabLst>
                      </a:pPr>
                      <a:endParaRPr lang="en-US" sz="12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857178"/>
              </p:ext>
            </p:extLst>
          </p:nvPr>
        </p:nvGraphicFramePr>
        <p:xfrm>
          <a:off x="2046405" y="4005064"/>
          <a:ext cx="7992888" cy="2429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928">
                <a:tc>
                  <a:txBody>
                    <a:bodyPr/>
                    <a:lstStyle/>
                    <a:p>
                      <a:pPr marL="0" marR="0" lvl="0" indent="0" algn="l" defTabSz="820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accent3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PEOPLE</a:t>
                      </a:r>
                      <a:endParaRPr lang="en-ZA" sz="1600" dirty="0"/>
                    </a:p>
                  </a:txBody>
                  <a:tcPr>
                    <a:solidFill>
                      <a:srgbClr val="B90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accent3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SYSTEMS</a:t>
                      </a:r>
                      <a:endParaRPr lang="en-ZA" sz="1600" dirty="0"/>
                    </a:p>
                  </a:txBody>
                  <a:tcPr>
                    <a:solidFill>
                      <a:srgbClr val="B90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499">
                <a:tc>
                  <a:txBody>
                    <a:bodyPr/>
                    <a:lstStyle/>
                    <a:p>
                      <a:pPr marL="285750" lvl="2" indent="-28575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itchFamily="34" charset="0"/>
                        <a:buChar char="•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 kern="1200" dirty="0" smtClean="0">
                          <a:solidFill>
                            <a:prstClr val="black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Inadequate knowledge of new commodities</a:t>
                      </a:r>
                    </a:p>
                    <a:p>
                      <a:pPr marL="285750" lvl="2" indent="-28575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itchFamily="34" charset="0"/>
                        <a:buChar char="•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 kern="1200" dirty="0" smtClean="0">
                          <a:solidFill>
                            <a:prstClr val="black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Inadequate capacity to drive</a:t>
                      </a:r>
                      <a:r>
                        <a:rPr lang="en-US" sz="1200" kern="1200" baseline="0" dirty="0" smtClean="0">
                          <a:solidFill>
                            <a:prstClr val="black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the</a:t>
                      </a:r>
                      <a:r>
                        <a:rPr lang="en-US" sz="1200" kern="1200" dirty="0" smtClean="0">
                          <a:solidFill>
                            <a:prstClr val="black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annual spend</a:t>
                      </a:r>
                    </a:p>
                    <a:p>
                      <a:pPr marL="285750" lvl="2" indent="-28575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itchFamily="34" charset="0"/>
                        <a:buChar char="•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 kern="1200" dirty="0" smtClean="0">
                          <a:solidFill>
                            <a:prstClr val="black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Resistance to adoption of</a:t>
                      </a:r>
                      <a:r>
                        <a:rPr lang="en-US" sz="1200" kern="1200" baseline="0" dirty="0" smtClean="0">
                          <a:solidFill>
                            <a:prstClr val="black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new technology / processes</a:t>
                      </a:r>
                    </a:p>
                    <a:p>
                      <a:pPr marL="285750" lvl="2" indent="-28575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itchFamily="34" charset="0"/>
                        <a:buChar char="•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 kern="1200" baseline="0" dirty="0" smtClean="0">
                          <a:solidFill>
                            <a:prstClr val="black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Buy-in from client Departments not always there</a:t>
                      </a:r>
                    </a:p>
                    <a:p>
                      <a:pPr marL="285750" lvl="2" indent="-28575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itchFamily="34" charset="0"/>
                        <a:buChar char="•"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 kern="1200" baseline="0" dirty="0" smtClean="0">
                          <a:solidFill>
                            <a:prstClr val="black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Staff not catching “the dream” (tactical vs strategic)</a:t>
                      </a:r>
                    </a:p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2743200" algn="ctr"/>
                          <a:tab pos="5486400" algn="r"/>
                        </a:tabLst>
                        <a:defRPr/>
                      </a:pPr>
                      <a:r>
                        <a:rPr lang="en-US" sz="1200" kern="1200" dirty="0" smtClean="0">
                          <a:solidFill>
                            <a:prstClr val="black"/>
                          </a:solidFill>
                          <a:latin typeface="Calibri" pitchFamily="34" charset="0"/>
                          <a:cs typeface="Calibri" pitchFamily="34" charset="0"/>
                        </a:rPr>
                        <a:t>Skills and capacity gaps in current personnel </a:t>
                      </a:r>
                    </a:p>
                    <a:p>
                      <a:pPr marL="285750" lvl="2" indent="-28575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itchFamily="34" charset="0"/>
                        <a:buChar char="•"/>
                        <a:tabLst>
                          <a:tab pos="2743200" algn="ctr"/>
                          <a:tab pos="5486400" algn="r"/>
                        </a:tabLst>
                      </a:pPr>
                      <a:endParaRPr lang="en-US" sz="1200" kern="1200" baseline="0" dirty="0" smtClean="0">
                        <a:solidFill>
                          <a:prstClr val="black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285750" lvl="2" indent="-28575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itchFamily="34" charset="0"/>
                        <a:buChar char="•"/>
                        <a:tabLst>
                          <a:tab pos="2743200" algn="ctr"/>
                          <a:tab pos="5486400" algn="r"/>
                        </a:tabLst>
                      </a:pPr>
                      <a:endParaRPr lang="en-US" sz="1400" kern="1200" baseline="0" dirty="0" smtClean="0">
                        <a:solidFill>
                          <a:prstClr val="black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285750" lvl="2" indent="-285750" algn="l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Arial" pitchFamily="34" charset="0"/>
                        <a:buChar char="•"/>
                        <a:tabLst>
                          <a:tab pos="2743200" algn="ctr"/>
                          <a:tab pos="5486400" algn="r"/>
                        </a:tabLst>
                      </a:pPr>
                      <a:endParaRPr lang="en-ZA" sz="1400" kern="1200" dirty="0" smtClean="0">
                        <a:solidFill>
                          <a:prstClr val="black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Current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systems not performing optimally 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285750" indent="-285750" algn="l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Limited utilisation of system functionality</a:t>
                      </a:r>
                    </a:p>
                    <a:p>
                      <a:pPr marL="285750" indent="-285750" algn="l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Numerous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processes not performed in system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ie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 CPA, contract management,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etc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285750" indent="-285750" algn="l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Paper based process to be replaced by system functionality</a:t>
                      </a:r>
                    </a:p>
                    <a:p>
                      <a:pPr marL="285750" indent="-285750" algn="l" rtl="0" eaLnBrk="1" latinLnBrk="0" hangingPunct="1">
                        <a:buFont typeface="Arial" pitchFamily="34" charset="0"/>
                        <a:buChar char="•"/>
                      </a:pPr>
                      <a:endParaRPr lang="en-ZA" sz="1400" kern="1200" dirty="0">
                        <a:solidFill>
                          <a:prstClr val="black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725" y="1340768"/>
            <a:ext cx="495814" cy="43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7" y="1340769"/>
            <a:ext cx="502365" cy="43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315" y="3739344"/>
            <a:ext cx="489773" cy="43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121" y="3737670"/>
            <a:ext cx="501728" cy="43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 bwMode="auto">
          <a:xfrm>
            <a:off x="1531712" y="0"/>
            <a:ext cx="9136288" cy="12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30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Current SCM challenges</a:t>
            </a:r>
            <a:endParaRPr lang="en-ZA" sz="30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91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24744"/>
            <a:ext cx="9143999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703513" y="1"/>
            <a:ext cx="5818909" cy="102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2pPr>
            <a:lvl3pPr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3pPr>
            <a:lvl4pPr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4pPr>
            <a:lvl5pPr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9pPr>
          </a:lstStyle>
          <a:p>
            <a:r>
              <a:rPr lang="en-US" dirty="0"/>
              <a:t>Where are we going</a:t>
            </a:r>
            <a:r>
              <a:rPr lang="en-US" dirty="0"/>
              <a:t>?</a:t>
            </a:r>
          </a:p>
          <a:p>
            <a:r>
              <a:rPr lang="en-ZA" altLang="en-US" dirty="0"/>
              <a:t>The </a:t>
            </a:r>
            <a:r>
              <a:rPr lang="en-ZA" altLang="en-US" dirty="0"/>
              <a:t>road ahead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39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1774826" y="188913"/>
            <a:ext cx="8424863" cy="850900"/>
          </a:xfrm>
        </p:spPr>
        <p:txBody>
          <a:bodyPr/>
          <a:lstStyle/>
          <a:p>
            <a:r>
              <a:rPr lang="en-ZA" altLang="en-US" sz="2800" dirty="0">
                <a:latin typeface="Arial Bold" pitchFamily="1" charset="0"/>
                <a:ea typeface="Osaka"/>
                <a:cs typeface="Osaka"/>
              </a:rPr>
              <a:t>TRANSVERSAL CONTRACTING</a:t>
            </a:r>
            <a:br>
              <a:rPr lang="en-ZA" altLang="en-US" sz="2800" dirty="0">
                <a:latin typeface="Arial Bold" pitchFamily="1" charset="0"/>
                <a:ea typeface="Osaka"/>
                <a:cs typeface="Osaka"/>
              </a:rPr>
            </a:br>
            <a:endParaRPr lang="en-US" altLang="en-US" sz="2800" dirty="0">
              <a:latin typeface="Arial Bold" pitchFamily="1" charset="0"/>
              <a:ea typeface="Osaka"/>
              <a:cs typeface="Osaka"/>
            </a:endParaRPr>
          </a:p>
        </p:txBody>
      </p:sp>
      <p:sp>
        <p:nvSpPr>
          <p:cNvPr id="73731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295400"/>
            <a:ext cx="8763000" cy="472598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ZA" altLang="en-US" dirty="0" smtClean="0"/>
              <a:t>   </a:t>
            </a:r>
          </a:p>
          <a:p>
            <a:pPr marL="527552" lvl="2" indent="-316531">
              <a:buFont typeface="+mj-lt"/>
              <a:buAutoNum type="arabicPeriod"/>
            </a:pPr>
            <a:r>
              <a:rPr lang="en-ZA" sz="2800" dirty="0"/>
              <a:t>Public Procurement in Context</a:t>
            </a:r>
            <a:endParaRPr lang="en-ZA" sz="2800" dirty="0"/>
          </a:p>
          <a:p>
            <a:pPr marL="527552" lvl="2" indent="-316531">
              <a:buFont typeface="+mj-lt"/>
              <a:buAutoNum type="arabicPeriod"/>
            </a:pPr>
            <a:r>
              <a:rPr lang="en-ZA" sz="2800" dirty="0"/>
              <a:t>Transversal Sourcing – A solution</a:t>
            </a:r>
            <a:endParaRPr lang="en-ZA" sz="2800" dirty="0"/>
          </a:p>
          <a:p>
            <a:pPr marL="527552" lvl="2" indent="-316531">
              <a:buFont typeface="+mj-lt"/>
              <a:buAutoNum type="arabicPeriod"/>
              <a:defRPr/>
            </a:pPr>
            <a:r>
              <a:rPr lang="en-US" sz="2800" dirty="0"/>
              <a:t>Candide </a:t>
            </a:r>
            <a:r>
              <a:rPr lang="en-US" sz="2800" dirty="0"/>
              <a:t>reflection of ourselves – where are we </a:t>
            </a:r>
            <a:r>
              <a:rPr lang="en-US" sz="2800" dirty="0"/>
              <a:t>now?</a:t>
            </a:r>
          </a:p>
          <a:p>
            <a:pPr marL="527552" lvl="2" indent="-316531">
              <a:buFont typeface="+mj-lt"/>
              <a:buAutoNum type="arabicPeriod"/>
              <a:defRPr/>
            </a:pPr>
            <a:r>
              <a:rPr lang="en-US" sz="2800" dirty="0"/>
              <a:t>Where </a:t>
            </a:r>
            <a:r>
              <a:rPr lang="en-US" sz="2800" dirty="0"/>
              <a:t>are we going</a:t>
            </a:r>
            <a:r>
              <a:rPr lang="en-US" sz="2800" dirty="0"/>
              <a:t>? </a:t>
            </a:r>
            <a:r>
              <a:rPr lang="en-ZA" altLang="en-US" sz="2800" dirty="0"/>
              <a:t>The </a:t>
            </a:r>
            <a:r>
              <a:rPr lang="en-ZA" altLang="en-US" sz="2800" dirty="0"/>
              <a:t>road </a:t>
            </a:r>
            <a:r>
              <a:rPr lang="en-ZA" altLang="en-US" sz="2800" dirty="0"/>
              <a:t>ahead</a:t>
            </a:r>
          </a:p>
          <a:p>
            <a:pPr marL="527552" lvl="2" indent="-316531">
              <a:buFont typeface="+mj-lt"/>
              <a:buAutoNum type="arabicPeriod"/>
              <a:defRPr/>
            </a:pPr>
            <a:r>
              <a:rPr lang="en-ZA" altLang="en-US" sz="2800" dirty="0"/>
              <a:t>Journey Evaluation – Are we there yet?</a:t>
            </a:r>
            <a:endParaRPr lang="en-US" altLang="en-US" sz="2800" dirty="0"/>
          </a:p>
          <a:p>
            <a:pPr marL="527552" lvl="2" indent="-316531">
              <a:buFont typeface="+mj-lt"/>
              <a:buAutoNum type="arabicPeriod"/>
              <a:defRPr/>
            </a:pPr>
            <a:r>
              <a:rPr lang="en-US" altLang="en-US" sz="2800" dirty="0"/>
              <a:t>Questions  </a:t>
            </a:r>
            <a:endParaRPr lang="en-ZA" altLang="en-US" sz="2800" dirty="0"/>
          </a:p>
          <a:p>
            <a:pPr marL="400050" lvl="1" indent="0" eaLnBrk="1" hangingPunct="1">
              <a:buNone/>
              <a:defRPr/>
            </a:pPr>
            <a:endParaRPr lang="en-ZA" altLang="en-US" sz="2800" dirty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marL="457200" lvl="1" indent="0" eaLnBrk="1" hangingPunct="1">
              <a:buNone/>
              <a:defRPr/>
            </a:pPr>
            <a:r>
              <a:rPr lang="en-US" altLang="en-US" dirty="0" smtClean="0"/>
              <a:t> </a:t>
            </a:r>
          </a:p>
          <a:p>
            <a:pPr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Transversal Contracting</a:t>
            </a:r>
            <a:endParaRPr lang="en-US" dirty="0"/>
          </a:p>
        </p:txBody>
      </p:sp>
      <p:sp>
        <p:nvSpPr>
          <p:cNvPr id="3686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F8705D6-768D-4081-878B-1D1A55E45A54}" type="slidenum">
              <a:rPr lang="en-US" altLang="en-US" sz="1000">
                <a:solidFill>
                  <a:srgbClr val="808080"/>
                </a:solidFill>
                <a:latin typeface="Arial Bold Italic" pitchFamily="34" charset="0"/>
              </a:rPr>
              <a:pPr/>
              <a:t>2</a:t>
            </a:fld>
            <a:endParaRPr lang="en-US" altLang="en-US" sz="1400" b="0" dirty="0">
              <a:solidFill>
                <a:srgbClr val="000000"/>
              </a:solidFill>
              <a:latin typeface="Arial Bold Ital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70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839200" cy="838200"/>
          </a:xfrm>
        </p:spPr>
        <p:txBody>
          <a:bodyPr/>
          <a:lstStyle/>
          <a:p>
            <a:r>
              <a:rPr lang="en-ZA" dirty="0" smtClean="0"/>
              <a:t>Sourcing diagnostic and process enhancement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6BFED-C62E-48D8-BAE4-EC42A4A1A469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20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438400" y="1293368"/>
          <a:ext cx="6858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00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dirty="0"/>
              <a:t>Evaluate Ideas</a:t>
            </a:r>
            <a:endParaRPr lang="en-ZA" sz="2400" dirty="0"/>
          </a:p>
        </p:txBody>
      </p:sp>
      <p:sp>
        <p:nvSpPr>
          <p:cNvPr id="3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748838" y="4887914"/>
            <a:ext cx="519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95350">
              <a:buSzPct val="120000"/>
            </a:pPr>
            <a:r>
              <a:rPr lang="en-US" sz="900">
                <a:cs typeface="Arial" charset="0"/>
              </a:rPr>
              <a:t>High</a:t>
            </a:r>
            <a:endParaRPr lang="en-ZA" sz="900">
              <a:cs typeface="Arial" charset="0"/>
            </a:endParaRPr>
          </a:p>
          <a:p>
            <a:pPr defTabSz="895350">
              <a:buSzPct val="120000"/>
            </a:pPr>
            <a:r>
              <a:rPr lang="en-ZA" sz="900">
                <a:cs typeface="Arial" charset="0"/>
              </a:rPr>
              <a:t>(Easy)</a:t>
            </a:r>
          </a:p>
        </p:txBody>
      </p:sp>
      <p:sp>
        <p:nvSpPr>
          <p:cNvPr id="4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5400000">
            <a:off x="4116709" y="3227406"/>
            <a:ext cx="3009900" cy="2286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5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048500" y="1820863"/>
            <a:ext cx="1524000" cy="1524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EDF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/>
          <a:p>
            <a:pPr algn="ctr"/>
            <a:r>
              <a:rPr lang="en-ZA" sz="900"/>
              <a:t>Long term high value projects</a:t>
            </a:r>
          </a:p>
        </p:txBody>
      </p:sp>
      <p:sp>
        <p:nvSpPr>
          <p:cNvPr id="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8572500" y="1820863"/>
            <a:ext cx="1524000" cy="1524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EDF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/>
          <a:p>
            <a:pPr algn="ctr"/>
            <a:r>
              <a:rPr lang="en-ZA" sz="900"/>
              <a:t>Star ideas- pursue immediately</a:t>
            </a:r>
          </a:p>
        </p:txBody>
      </p:sp>
      <p:sp>
        <p:nvSpPr>
          <p:cNvPr id="7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8572500" y="3344863"/>
            <a:ext cx="1524000" cy="1524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EDF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/>
          <a:p>
            <a:pPr algn="ctr"/>
            <a:r>
              <a:rPr lang="en-ZA" sz="900"/>
              <a:t>Quick-wins</a:t>
            </a:r>
          </a:p>
        </p:txBody>
      </p:sp>
      <p:sp>
        <p:nvSpPr>
          <p:cNvPr id="8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7048500" y="3344863"/>
            <a:ext cx="1524000" cy="1524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EDF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/>
          <a:p>
            <a:pPr algn="ctr"/>
            <a:r>
              <a:rPr lang="en-ZA" sz="900"/>
              <a:t>Last priority</a:t>
            </a:r>
          </a:p>
        </p:txBody>
      </p:sp>
      <p:sp>
        <p:nvSpPr>
          <p:cNvPr id="9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7605713" y="5334001"/>
            <a:ext cx="192881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95350">
              <a:buSzPct val="120000"/>
            </a:pPr>
            <a:r>
              <a:rPr lang="en-ZA" sz="900">
                <a:cs typeface="Arial" charset="0"/>
              </a:rPr>
              <a:t>Ease of implementation</a:t>
            </a:r>
          </a:p>
        </p:txBody>
      </p:sp>
      <p:sp>
        <p:nvSpPr>
          <p:cNvPr id="10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122988" y="3249614"/>
            <a:ext cx="152241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95350">
              <a:buSzPct val="120000"/>
            </a:pPr>
            <a:r>
              <a:rPr lang="en-ZA" sz="900" dirty="0">
                <a:cs typeface="Arial" charset="0"/>
              </a:rPr>
              <a:t>Ideal </a:t>
            </a:r>
            <a:r>
              <a:rPr lang="en-ZA" sz="900" dirty="0">
                <a:cs typeface="Arial" charset="0"/>
              </a:rPr>
              <a:t>value </a:t>
            </a:r>
          </a:p>
        </p:txBody>
      </p:sp>
      <p:sp>
        <p:nvSpPr>
          <p:cNvPr id="11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062789" y="4887914"/>
            <a:ext cx="6699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95350">
              <a:buSzPct val="120000"/>
            </a:pPr>
            <a:r>
              <a:rPr lang="en-US" sz="900">
                <a:cs typeface="Arial" charset="0"/>
              </a:rPr>
              <a:t>Low</a:t>
            </a:r>
            <a:endParaRPr lang="en-ZA" sz="900">
              <a:cs typeface="Arial" charset="0"/>
            </a:endParaRPr>
          </a:p>
          <a:p>
            <a:pPr defTabSz="895350">
              <a:buSzPct val="120000"/>
            </a:pPr>
            <a:r>
              <a:rPr lang="en-ZA" sz="900">
                <a:cs typeface="Arial" charset="0"/>
              </a:rPr>
              <a:t>(Difficult)</a:t>
            </a:r>
          </a:p>
        </p:txBody>
      </p:sp>
      <p:sp>
        <p:nvSpPr>
          <p:cNvPr id="12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583363" y="4697414"/>
            <a:ext cx="51911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95350">
              <a:buSzPct val="120000"/>
            </a:pPr>
            <a:r>
              <a:rPr lang="en-ZA" sz="900">
                <a:cs typeface="Arial" charset="0"/>
              </a:rPr>
              <a:t>R0m</a:t>
            </a:r>
          </a:p>
        </p:txBody>
      </p:sp>
      <p:sp>
        <p:nvSpPr>
          <p:cNvPr id="13" name="Rectangle 15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6583363" y="1770064"/>
            <a:ext cx="51911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95350">
              <a:buSzPct val="120000"/>
            </a:pPr>
            <a:r>
              <a:rPr lang="en-ZA" sz="900" dirty="0">
                <a:cs typeface="Arial" charset="0"/>
              </a:rPr>
              <a:t>R100m</a:t>
            </a:r>
            <a:endParaRPr lang="en-ZA" sz="900" dirty="0">
              <a:cs typeface="Arial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gray">
          <a:xfrm>
            <a:off x="7399288" y="1268760"/>
            <a:ext cx="229711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defTabSz="895350">
              <a:buSzPct val="120000"/>
            </a:pPr>
            <a:r>
              <a:rPr lang="en-ZA" sz="1400" dirty="0">
                <a:latin typeface="Calibri" pitchFamily="34" charset="0"/>
                <a:cs typeface="Calibri" pitchFamily="34" charset="0"/>
              </a:rPr>
              <a:t>Idea prioritisation matrix</a:t>
            </a: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gray">
          <a:xfrm>
            <a:off x="7608168" y="1628800"/>
            <a:ext cx="19800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gray">
          <a:xfrm>
            <a:off x="9019977" y="3657382"/>
            <a:ext cx="287337" cy="2730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ZA" sz="1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gray">
          <a:xfrm>
            <a:off x="8260506" y="3499678"/>
            <a:ext cx="287338" cy="2730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4</a:t>
            </a:r>
            <a:endParaRPr lang="en-ZA" sz="1000">
              <a:solidFill>
                <a:schemeClr val="tx1"/>
              </a:solidFill>
            </a:endParaRP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gray">
          <a:xfrm>
            <a:off x="8260508" y="2054970"/>
            <a:ext cx="287337" cy="2730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3</a:t>
            </a:r>
            <a:endParaRPr lang="en-ZA" sz="1000">
              <a:solidFill>
                <a:schemeClr val="tx1"/>
              </a:solidFill>
            </a:endParaRPr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gray">
          <a:xfrm>
            <a:off x="9390856" y="3696960"/>
            <a:ext cx="287338" cy="2730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2</a:t>
            </a:r>
            <a:endParaRPr lang="en-ZA" sz="1000">
              <a:solidFill>
                <a:schemeClr val="tx1"/>
              </a:solidFill>
            </a:endParaRPr>
          </a:p>
        </p:txBody>
      </p:sp>
      <p:sp>
        <p:nvSpPr>
          <p:cNvPr id="20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828801" y="1268760"/>
            <a:ext cx="22971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95350">
              <a:buSzPct val="120000"/>
            </a:pPr>
            <a:r>
              <a:rPr lang="en-ZA" sz="1400" dirty="0">
                <a:latin typeface="Calibri" pitchFamily="34" charset="0"/>
                <a:cs typeface="Calibri" pitchFamily="34" charset="0"/>
              </a:rPr>
              <a:t>Cost saving ideas</a:t>
            </a:r>
          </a:p>
        </p:txBody>
      </p:sp>
      <p:sp>
        <p:nvSpPr>
          <p:cNvPr id="21" name="Line 23"/>
          <p:cNvSpPr>
            <a:spLocks noChangeShapeType="1"/>
          </p:cNvSpPr>
          <p:nvPr>
            <p:custDataLst>
              <p:tags r:id="rId13"/>
            </p:custDataLst>
          </p:nvPr>
        </p:nvSpPr>
        <p:spPr bwMode="gray">
          <a:xfrm>
            <a:off x="1828800" y="1628800"/>
            <a:ext cx="3036888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gray">
          <a:xfrm>
            <a:off x="1706242" y="3657383"/>
            <a:ext cx="241300" cy="242887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ZA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gray">
          <a:xfrm>
            <a:off x="1713223" y="1967537"/>
            <a:ext cx="241300" cy="24288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ZA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50" name="Oval 22"/>
          <p:cNvSpPr>
            <a:spLocks noChangeArrowheads="1"/>
          </p:cNvSpPr>
          <p:nvPr/>
        </p:nvSpPr>
        <p:spPr bwMode="gray">
          <a:xfrm>
            <a:off x="1659135" y="2953077"/>
            <a:ext cx="241300" cy="24288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ZA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41588" y="1895530"/>
            <a:ext cx="1704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Competitive Bidding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76575" y="2812912"/>
            <a:ext cx="170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Rationalise current specifications</a:t>
            </a:r>
            <a:endParaRPr lang="en-ZA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2179202" y="3657383"/>
            <a:ext cx="170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Implement new corporate requirements</a:t>
            </a:r>
            <a:endParaRPr lang="en-ZA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2249815" y="4580350"/>
            <a:ext cx="170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Reduce procurement, labour and admin costs</a:t>
            </a:r>
            <a:endParaRPr lang="en-ZA" sz="1200" dirty="0"/>
          </a:p>
        </p:txBody>
      </p:sp>
      <p:sp>
        <p:nvSpPr>
          <p:cNvPr id="55" name="Oval 20"/>
          <p:cNvSpPr>
            <a:spLocks noChangeArrowheads="1"/>
          </p:cNvSpPr>
          <p:nvPr/>
        </p:nvSpPr>
        <p:spPr bwMode="gray">
          <a:xfrm>
            <a:off x="1793306" y="4720517"/>
            <a:ext cx="241300" cy="242887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ZA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4297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Negotiation </a:t>
            </a:r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95EE7-2AD8-4C83-8DA0-1B8A4509FF20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22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24690" y="1818007"/>
            <a:ext cx="2107990" cy="2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39" tIns="43269" rIns="86539" bIns="43269">
            <a:spAutoFit/>
          </a:bodyPr>
          <a:lstStyle/>
          <a:p>
            <a:pPr defTabSz="865188" eaLnBrk="0" hangingPunct="0"/>
            <a:r>
              <a:rPr lang="en-GB" sz="1100" dirty="0"/>
              <a:t>Bargaining power of Suppliers</a:t>
            </a:r>
            <a:endParaRPr lang="en-GB" sz="1100" dirty="0"/>
          </a:p>
        </p:txBody>
      </p:sp>
      <p:sp>
        <p:nvSpPr>
          <p:cNvPr id="6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52028" y="2013269"/>
            <a:ext cx="1941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16327" y="1882065"/>
            <a:ext cx="223837" cy="22383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tIns="46038" bIns="46038" anchor="ctr"/>
          <a:lstStyle/>
          <a:p>
            <a:pPr>
              <a:defRPr/>
            </a:pPr>
            <a:endParaRPr lang="en-ZA"/>
          </a:p>
        </p:txBody>
      </p:sp>
      <p:sp>
        <p:nvSpPr>
          <p:cNvPr id="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79228" y="1892619"/>
            <a:ext cx="466515" cy="256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6539" tIns="43269" rIns="86539" bIns="43269">
            <a:spAutoFit/>
          </a:bodyPr>
          <a:lstStyle/>
          <a:p>
            <a:pPr defTabSz="865188" eaLnBrk="0" hangingPunct="0"/>
            <a:r>
              <a:rPr lang="en-GB" sz="1100" dirty="0"/>
              <a:t>High</a:t>
            </a:r>
            <a:endParaRPr lang="en-GB" sz="1100" dirty="0"/>
          </a:p>
        </p:txBody>
      </p:sp>
      <p:sp>
        <p:nvSpPr>
          <p:cNvPr id="9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74204" y="1892619"/>
            <a:ext cx="434455" cy="256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6539" tIns="43269" rIns="86539" bIns="43269">
            <a:spAutoFit/>
          </a:bodyPr>
          <a:lstStyle/>
          <a:p>
            <a:pPr defTabSz="865188" eaLnBrk="0" hangingPunct="0"/>
            <a:r>
              <a:rPr lang="en-GB" sz="1100" dirty="0"/>
              <a:t>Low</a:t>
            </a:r>
            <a:endParaRPr lang="en-GB" sz="1100" dirty="0"/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24691" y="1246504"/>
            <a:ext cx="8364537" cy="5222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tIns="46038" bIns="46038" anchor="ctr"/>
          <a:lstStyle/>
          <a:p>
            <a:pPr>
              <a:defRPr/>
            </a:pPr>
            <a:endParaRPr lang="en-ZA"/>
          </a:p>
        </p:txBody>
      </p:sp>
      <p:sp>
        <p:nvSpPr>
          <p:cNvPr id="11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83428" y="1342454"/>
            <a:ext cx="2746375" cy="3143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46038" bIns="46038" anchor="ctr"/>
          <a:lstStyle/>
          <a:p>
            <a:pPr defTabSz="865188" eaLnBrk="0" hangingPunct="0"/>
            <a:r>
              <a:rPr lang="en-GB" sz="1500" b="1" dirty="0"/>
              <a:t>Potential Competitive forces</a:t>
            </a:r>
          </a:p>
        </p:txBody>
      </p:sp>
      <p:sp>
        <p:nvSpPr>
          <p:cNvPr id="12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92127" y="1321115"/>
            <a:ext cx="1040390" cy="31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39" tIns="43269" rIns="86539" bIns="43269">
            <a:spAutoFit/>
          </a:bodyPr>
          <a:lstStyle/>
          <a:p>
            <a:pPr defTabSz="865188" eaLnBrk="0" hangingPunct="0"/>
            <a:r>
              <a:rPr lang="en-GB" sz="1500" b="1" dirty="0"/>
              <a:t>Rationale</a:t>
            </a:r>
          </a:p>
        </p:txBody>
      </p:sp>
      <p:sp>
        <p:nvSpPr>
          <p:cNvPr id="13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02831" y="1321115"/>
            <a:ext cx="1574190" cy="31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39" tIns="43269" rIns="86539" bIns="43269">
            <a:spAutoFit/>
          </a:bodyPr>
          <a:lstStyle/>
          <a:p>
            <a:pPr defTabSz="865188" eaLnBrk="0" hangingPunct="0"/>
            <a:r>
              <a:rPr lang="en-GB" sz="1500" b="1" dirty="0"/>
              <a:t>Level of Impact</a:t>
            </a:r>
            <a:endParaRPr lang="en-GB" sz="1500" b="1" dirty="0"/>
          </a:p>
        </p:txBody>
      </p:sp>
      <p:sp>
        <p:nvSpPr>
          <p:cNvPr id="14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724691" y="2609110"/>
            <a:ext cx="836453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5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36153" y="2937722"/>
            <a:ext cx="1941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6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40566" y="2758335"/>
            <a:ext cx="1671973" cy="2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39" tIns="43269" rIns="86539" bIns="43269">
            <a:spAutoFit/>
          </a:bodyPr>
          <a:lstStyle/>
          <a:p>
            <a:pPr defTabSz="865188" eaLnBrk="0" hangingPunct="0"/>
            <a:r>
              <a:rPr lang="en-GB" sz="1100" dirty="0"/>
              <a:t>Threat of New Entrants</a:t>
            </a:r>
            <a:endParaRPr lang="en-GB" sz="1100" dirty="0"/>
          </a:p>
        </p:txBody>
      </p:sp>
      <p:sp>
        <p:nvSpPr>
          <p:cNvPr id="17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79228" y="2801197"/>
            <a:ext cx="466515" cy="256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6539" tIns="43269" rIns="86539" bIns="43269">
            <a:spAutoFit/>
          </a:bodyPr>
          <a:lstStyle/>
          <a:p>
            <a:pPr defTabSz="865188" eaLnBrk="0" hangingPunct="0"/>
            <a:r>
              <a:rPr lang="en-GB" sz="1100" dirty="0"/>
              <a:t>High</a:t>
            </a:r>
            <a:endParaRPr lang="en-GB" sz="1100" dirty="0"/>
          </a:p>
        </p:txBody>
      </p:sp>
      <p:sp>
        <p:nvSpPr>
          <p:cNvPr id="18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77164" y="2801197"/>
            <a:ext cx="434455" cy="256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6539" tIns="43269" rIns="86539" bIns="43269">
            <a:spAutoFit/>
          </a:bodyPr>
          <a:lstStyle/>
          <a:p>
            <a:pPr defTabSz="865188" eaLnBrk="0" hangingPunct="0"/>
            <a:r>
              <a:rPr lang="en-GB" sz="1100" dirty="0"/>
              <a:t>Low</a:t>
            </a:r>
            <a:endParaRPr lang="en-GB" sz="1100" dirty="0"/>
          </a:p>
        </p:txBody>
      </p:sp>
      <p:sp>
        <p:nvSpPr>
          <p:cNvPr id="19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02832" y="2794346"/>
            <a:ext cx="223837" cy="2238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tIns="46038" bIns="46038" anchor="ctr"/>
          <a:lstStyle/>
          <a:p>
            <a:pPr>
              <a:defRPr/>
            </a:pPr>
            <a:endParaRPr lang="en-ZA"/>
          </a:p>
        </p:txBody>
      </p:sp>
      <p:sp>
        <p:nvSpPr>
          <p:cNvPr id="20" name="Line 2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799302" y="3472710"/>
            <a:ext cx="83645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21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536153" y="3729885"/>
            <a:ext cx="1941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22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740566" y="3579072"/>
            <a:ext cx="1886775" cy="2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39" tIns="43269" rIns="86539" bIns="43269">
            <a:spAutoFit/>
          </a:bodyPr>
          <a:lstStyle/>
          <a:p>
            <a:pPr defTabSz="865188" eaLnBrk="0" hangingPunct="0"/>
            <a:r>
              <a:rPr lang="en-GB" sz="1100" dirty="0"/>
              <a:t>Bargaining power of Buyer</a:t>
            </a:r>
            <a:endParaRPr lang="en-GB" sz="1100" dirty="0"/>
          </a:p>
        </p:txBody>
      </p:sp>
      <p:sp>
        <p:nvSpPr>
          <p:cNvPr id="23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847448" y="3618364"/>
            <a:ext cx="223837" cy="2254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tIns="46038" bIns="46038" anchor="ctr"/>
          <a:lstStyle/>
          <a:p>
            <a:pPr>
              <a:defRPr/>
            </a:pPr>
            <a:endParaRPr lang="en-ZA"/>
          </a:p>
        </p:txBody>
      </p:sp>
      <p:sp>
        <p:nvSpPr>
          <p:cNvPr id="24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286258" y="3579072"/>
            <a:ext cx="466515" cy="256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6539" tIns="43269" rIns="86539" bIns="43269">
            <a:spAutoFit/>
          </a:bodyPr>
          <a:lstStyle/>
          <a:p>
            <a:pPr defTabSz="865188" eaLnBrk="0" hangingPunct="0"/>
            <a:r>
              <a:rPr lang="en-GB" sz="1100" dirty="0"/>
              <a:t>High</a:t>
            </a:r>
          </a:p>
        </p:txBody>
      </p:sp>
      <p:sp>
        <p:nvSpPr>
          <p:cNvPr id="25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272175" y="3579072"/>
            <a:ext cx="434455" cy="256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6539" tIns="43269" rIns="86539" bIns="43269">
            <a:spAutoFit/>
          </a:bodyPr>
          <a:lstStyle/>
          <a:p>
            <a:pPr defTabSz="865188" eaLnBrk="0" hangingPunct="0"/>
            <a:r>
              <a:rPr lang="en-GB" sz="1100" dirty="0"/>
              <a:t>Low</a:t>
            </a:r>
          </a:p>
        </p:txBody>
      </p:sp>
      <p:sp>
        <p:nvSpPr>
          <p:cNvPr id="26" name="Line 2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848514" y="4324620"/>
            <a:ext cx="83645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27" name="Line 2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477051" y="4582749"/>
            <a:ext cx="1941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28" name="Text Box 2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81463" y="4433524"/>
            <a:ext cx="2438400" cy="2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539" tIns="43269" rIns="86539" bIns="43269">
            <a:spAutoFit/>
          </a:bodyPr>
          <a:lstStyle/>
          <a:p>
            <a:pPr defTabSz="865188" eaLnBrk="0" hangingPunct="0"/>
            <a:r>
              <a:rPr lang="en-GB" sz="1100" dirty="0"/>
              <a:t>Threat of Substitutes</a:t>
            </a:r>
            <a:endParaRPr lang="en-GB" sz="1100" dirty="0"/>
          </a:p>
        </p:txBody>
      </p:sp>
      <p:sp>
        <p:nvSpPr>
          <p:cNvPr id="29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221940" y="4433524"/>
            <a:ext cx="466515" cy="256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6539" tIns="43269" rIns="86539" bIns="43269">
            <a:spAutoFit/>
          </a:bodyPr>
          <a:lstStyle/>
          <a:p>
            <a:pPr defTabSz="865188" eaLnBrk="0" hangingPunct="0"/>
            <a:r>
              <a:rPr lang="en-GB" sz="1100" dirty="0"/>
              <a:t>High</a:t>
            </a:r>
            <a:endParaRPr lang="en-GB" sz="1100" dirty="0"/>
          </a:p>
        </p:txBody>
      </p:sp>
      <p:sp>
        <p:nvSpPr>
          <p:cNvPr id="30" name="Text Box 3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220558" y="4433524"/>
            <a:ext cx="434455" cy="256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6539" tIns="43269" rIns="86539" bIns="43269">
            <a:spAutoFit/>
          </a:bodyPr>
          <a:lstStyle/>
          <a:p>
            <a:pPr defTabSz="865188" eaLnBrk="0" hangingPunct="0"/>
            <a:r>
              <a:rPr lang="en-GB" sz="1100" dirty="0"/>
              <a:t>Low</a:t>
            </a:r>
            <a:endParaRPr lang="en-GB" sz="1100" dirty="0"/>
          </a:p>
        </p:txBody>
      </p:sp>
      <p:sp>
        <p:nvSpPr>
          <p:cNvPr id="31" name="Oval 3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854557" y="4484583"/>
            <a:ext cx="223838" cy="2254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tIns="46038" bIns="46038" anchor="ctr"/>
          <a:lstStyle/>
          <a:p>
            <a:pPr>
              <a:defRPr/>
            </a:pPr>
            <a:endParaRPr lang="en-ZA"/>
          </a:p>
        </p:txBody>
      </p:sp>
      <p:sp>
        <p:nvSpPr>
          <p:cNvPr id="32" name="Line 3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536153" y="5243406"/>
            <a:ext cx="1941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33" name="Text Box 3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740566" y="5026430"/>
            <a:ext cx="1441141" cy="2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39" tIns="43269" rIns="86539" bIns="43269">
            <a:spAutoFit/>
          </a:bodyPr>
          <a:lstStyle/>
          <a:p>
            <a:pPr defTabSz="865188" eaLnBrk="0" hangingPunct="0"/>
            <a:r>
              <a:rPr lang="en-GB" sz="1100" dirty="0"/>
              <a:t>Competitive Rivalry</a:t>
            </a:r>
            <a:endParaRPr lang="en-GB" sz="1100" dirty="0"/>
          </a:p>
        </p:txBody>
      </p:sp>
      <p:sp>
        <p:nvSpPr>
          <p:cNvPr id="34" name="Oval 3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413221" y="5127520"/>
            <a:ext cx="223838" cy="22383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tIns="46038" bIns="46038" anchor="ctr"/>
          <a:lstStyle/>
          <a:p>
            <a:pPr>
              <a:defRPr/>
            </a:pPr>
            <a:endParaRPr lang="en-ZA"/>
          </a:p>
        </p:txBody>
      </p:sp>
      <p:sp>
        <p:nvSpPr>
          <p:cNvPr id="35" name="Text Box 3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277186" y="5094181"/>
            <a:ext cx="466515" cy="256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6539" tIns="43269" rIns="86539" bIns="43269">
            <a:spAutoFit/>
          </a:bodyPr>
          <a:lstStyle/>
          <a:p>
            <a:pPr defTabSz="865188" eaLnBrk="0" hangingPunct="0"/>
            <a:r>
              <a:rPr lang="en-GB" sz="1100" dirty="0"/>
              <a:t>High</a:t>
            </a:r>
            <a:endParaRPr lang="en-GB" sz="1100" dirty="0"/>
          </a:p>
        </p:txBody>
      </p:sp>
      <p:sp>
        <p:nvSpPr>
          <p:cNvPr id="36" name="Text Box 3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272175" y="5094181"/>
            <a:ext cx="434455" cy="256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6539" tIns="43269" rIns="86539" bIns="43269">
            <a:spAutoFit/>
          </a:bodyPr>
          <a:lstStyle/>
          <a:p>
            <a:pPr defTabSz="865188" eaLnBrk="0" hangingPunct="0"/>
            <a:r>
              <a:rPr lang="en-GB" sz="1100" dirty="0"/>
              <a:t>Low</a:t>
            </a:r>
            <a:endParaRPr lang="en-GB" sz="1100" dirty="0"/>
          </a:p>
        </p:txBody>
      </p:sp>
      <p:sp>
        <p:nvSpPr>
          <p:cNvPr id="37" name="Line 4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610025" y="5024961"/>
            <a:ext cx="83645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38" name="Text Box 8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877716" y="5075129"/>
            <a:ext cx="3335337" cy="59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539" tIns="43269" rIns="86539" bIns="43269">
            <a:spAutoFit/>
          </a:bodyPr>
          <a:lstStyle/>
          <a:p>
            <a:pPr defTabSz="865188" eaLnBrk="0" hangingPunct="0">
              <a:buFontTx/>
              <a:buChar char="•"/>
            </a:pPr>
            <a:r>
              <a:rPr lang="en-GB" sz="1100" dirty="0"/>
              <a:t>Aggressive price competition</a:t>
            </a:r>
          </a:p>
          <a:p>
            <a:pPr defTabSz="865188" eaLnBrk="0" hangingPunct="0">
              <a:buFontTx/>
              <a:buChar char="•"/>
            </a:pPr>
            <a:r>
              <a:rPr lang="en-GB" sz="1100" dirty="0"/>
              <a:t>Open trade markets allowing participation by multinationals</a:t>
            </a:r>
          </a:p>
        </p:txBody>
      </p:sp>
      <p:sp>
        <p:nvSpPr>
          <p:cNvPr id="39" name="Text Box 19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893590" y="2825010"/>
            <a:ext cx="3270250" cy="59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539" tIns="43269" rIns="86539" bIns="43269">
            <a:spAutoFit/>
          </a:bodyPr>
          <a:lstStyle/>
          <a:p>
            <a:pPr defTabSz="865188" eaLnBrk="0" hangingPunct="0">
              <a:buFontTx/>
              <a:buChar char="•"/>
            </a:pPr>
            <a:r>
              <a:rPr lang="en-GB" sz="1100" dirty="0"/>
              <a:t>Low entry requirements</a:t>
            </a:r>
          </a:p>
          <a:p>
            <a:pPr defTabSz="865188" eaLnBrk="0" hangingPunct="0">
              <a:buFontTx/>
              <a:buChar char="•"/>
            </a:pPr>
            <a:r>
              <a:rPr lang="en-GB" sz="1100" dirty="0"/>
              <a:t>Low to medium capital outlay</a:t>
            </a:r>
          </a:p>
          <a:p>
            <a:pPr defTabSz="865188" eaLnBrk="0" hangingPunct="0">
              <a:buFontTx/>
              <a:buChar char="•"/>
            </a:pPr>
            <a:r>
              <a:rPr lang="en-GB" sz="1100" dirty="0"/>
              <a:t>Low and medium regulated industry</a:t>
            </a:r>
            <a:endParaRPr lang="en-GB" sz="1100" dirty="0"/>
          </a:p>
        </p:txBody>
      </p:sp>
      <p:sp>
        <p:nvSpPr>
          <p:cNvPr id="40" name="Text Box 2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877715" y="4433525"/>
            <a:ext cx="3211512" cy="4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539" tIns="43269" rIns="86539" bIns="43269">
            <a:spAutoFit/>
          </a:bodyPr>
          <a:lstStyle/>
          <a:p>
            <a:pPr defTabSz="865188" eaLnBrk="0" hangingPunct="0">
              <a:buFontTx/>
              <a:buChar char="•"/>
            </a:pPr>
            <a:r>
              <a:rPr lang="en-GB" sz="1100" dirty="0"/>
              <a:t>Low, if done, not a threat</a:t>
            </a:r>
          </a:p>
          <a:p>
            <a:pPr defTabSz="865188" eaLnBrk="0" hangingPunct="0">
              <a:buFontTx/>
              <a:buChar char="•"/>
            </a:pPr>
            <a:r>
              <a:rPr lang="en-GB" sz="1100" dirty="0"/>
              <a:t>Level of manufacturing in SA low</a:t>
            </a:r>
            <a:endParaRPr lang="en-GB" sz="1100" dirty="0"/>
          </a:p>
        </p:txBody>
      </p:sp>
      <p:sp>
        <p:nvSpPr>
          <p:cNvPr id="41" name="Text Box 33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893590" y="1663989"/>
            <a:ext cx="3344862" cy="7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539" tIns="43269" rIns="86539" bIns="43269">
            <a:spAutoFit/>
          </a:bodyPr>
          <a:lstStyle/>
          <a:p>
            <a:pPr defTabSz="865188" eaLnBrk="0" hangingPunct="0"/>
            <a:r>
              <a:rPr lang="en-GB" sz="1100" dirty="0"/>
              <a:t> </a:t>
            </a:r>
          </a:p>
          <a:p>
            <a:pPr marL="63500" indent="-63500" defTabSz="865188" eaLnBrk="0" hangingPunct="0">
              <a:buFontTx/>
              <a:buChar char="•"/>
            </a:pPr>
            <a:r>
              <a:rPr lang="en-GB" sz="1100" dirty="0"/>
              <a:t>Many suppliers</a:t>
            </a:r>
          </a:p>
          <a:p>
            <a:pPr marL="63500" indent="-63500" defTabSz="865188" eaLnBrk="0" hangingPunct="0">
              <a:buFontTx/>
              <a:buChar char="•"/>
            </a:pPr>
            <a:r>
              <a:rPr lang="en-GB" sz="1100" dirty="0"/>
              <a:t>Quality of supply is a key factor</a:t>
            </a:r>
          </a:p>
          <a:p>
            <a:pPr defTabSz="865188" eaLnBrk="0" hangingPunct="0">
              <a:buFontTx/>
              <a:buChar char="•"/>
            </a:pPr>
            <a:r>
              <a:rPr lang="en-GB" sz="1100" dirty="0"/>
              <a:t>High level of disengaging</a:t>
            </a:r>
          </a:p>
        </p:txBody>
      </p:sp>
      <p:sp>
        <p:nvSpPr>
          <p:cNvPr id="42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893591" y="3591760"/>
            <a:ext cx="3195637" cy="7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539" tIns="43269" rIns="86539" bIns="43269">
            <a:spAutoFit/>
          </a:bodyPr>
          <a:lstStyle/>
          <a:p>
            <a:pPr defTabSz="865188" eaLnBrk="0" hangingPunct="0">
              <a:buFontTx/>
              <a:buChar char="•"/>
            </a:pPr>
            <a:r>
              <a:rPr lang="en-GB" sz="1100" dirty="0"/>
              <a:t>Significant annual spend – largest market  buyer</a:t>
            </a:r>
            <a:endParaRPr lang="en-GB" sz="1100" dirty="0"/>
          </a:p>
          <a:p>
            <a:pPr defTabSz="865188" eaLnBrk="0" hangingPunct="0">
              <a:buFontTx/>
              <a:buChar char="•"/>
            </a:pPr>
            <a:r>
              <a:rPr lang="en-GB" sz="1100" dirty="0"/>
              <a:t>Product/ service for the majority of Departments critical for service delivery</a:t>
            </a:r>
            <a:endParaRPr lang="en-GB" sz="1100" dirty="0"/>
          </a:p>
        </p:txBody>
      </p:sp>
      <p:sp>
        <p:nvSpPr>
          <p:cNvPr id="43" name="Explosion 1 42"/>
          <p:cNvSpPr/>
          <p:nvPr/>
        </p:nvSpPr>
        <p:spPr bwMode="auto">
          <a:xfrm>
            <a:off x="3412539" y="5313257"/>
            <a:ext cx="3832243" cy="1469469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1400" dirty="0">
                <a:solidFill>
                  <a:schemeClr val="bg1"/>
                </a:solidFill>
                <a:latin typeface="Arial" charset="0"/>
              </a:rPr>
              <a:t>Negotiation Power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1400" dirty="0">
                <a:solidFill>
                  <a:schemeClr val="bg1"/>
                </a:solidFill>
                <a:latin typeface="Arial" charset="0"/>
              </a:rPr>
              <a:t>Balanced</a:t>
            </a:r>
          </a:p>
        </p:txBody>
      </p:sp>
    </p:spTree>
    <p:extLst>
      <p:ext uri="{BB962C8B-B14F-4D97-AF65-F5344CB8AC3E}">
        <p14:creationId xmlns:p14="http://schemas.microsoft.com/office/powerpoint/2010/main" val="259588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3" grpId="0" animBg="1"/>
      <p:bldP spid="31" grpId="0" animBg="1"/>
      <p:bldP spid="34" grpId="0" animBg="1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7" name="Picture 1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786314" y="1967706"/>
            <a:ext cx="2389187" cy="2757488"/>
          </a:xfrm>
          <a:prstGeom prst="rect">
            <a:avLst/>
          </a:prstGeom>
          <a:noFill/>
        </p:spPr>
      </p:pic>
      <p:sp>
        <p:nvSpPr>
          <p:cNvPr id="788484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Savings Approaches </a:t>
            </a:r>
            <a:endParaRPr lang="en-US" dirty="0"/>
          </a:p>
        </p:txBody>
      </p:sp>
      <p:sp>
        <p:nvSpPr>
          <p:cNvPr id="788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071665" y="1148556"/>
            <a:ext cx="1843087" cy="130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810" tIns="0" rIns="3810" bIns="0">
            <a:spAutoFit/>
          </a:bodyPr>
          <a:lstStyle/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Supplier rationalisation</a:t>
            </a:r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Increase supply base </a:t>
            </a:r>
            <a:endParaRPr lang="en-US" sz="1000" dirty="0"/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Reduce Volumes</a:t>
            </a:r>
            <a:endParaRPr lang="en-US" sz="1000" dirty="0"/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Volume pooling </a:t>
            </a:r>
            <a:endParaRPr lang="en-US" sz="1000" dirty="0"/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Volume redistribution</a:t>
            </a:r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Category consolidation </a:t>
            </a:r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Stadardisation</a:t>
            </a:r>
            <a:endParaRPr lang="en-US" sz="1000" dirty="0"/>
          </a:p>
        </p:txBody>
      </p:sp>
      <p:sp>
        <p:nvSpPr>
          <p:cNvPr id="78848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7427243" y="1302444"/>
            <a:ext cx="1843088" cy="10387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810" tIns="0" rIns="3810" bIns="0">
            <a:spAutoFit/>
          </a:bodyPr>
          <a:lstStyle/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Analyze core competencies</a:t>
            </a:r>
            <a:endParaRPr lang="en-US" sz="1000" dirty="0"/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Examine make versus buy decisions</a:t>
            </a:r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Networking</a:t>
            </a:r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Once off vs strategic partnerships</a:t>
            </a:r>
            <a:endParaRPr lang="en-US" sz="1000" dirty="0"/>
          </a:p>
        </p:txBody>
      </p:sp>
      <p:sp>
        <p:nvSpPr>
          <p:cNvPr id="78848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7427244" y="4572001"/>
            <a:ext cx="2521743" cy="15004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3810" tIns="0" rIns="3810" bIns="0">
            <a:spAutoFit/>
          </a:bodyPr>
          <a:lstStyle/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Rationalise / Standardise </a:t>
            </a:r>
            <a:endParaRPr lang="en-US" sz="1000" dirty="0"/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Piece part of assembly</a:t>
            </a:r>
            <a:endParaRPr lang="en-US" sz="1000" dirty="0"/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Consulting or engineering standards</a:t>
            </a:r>
            <a:endParaRPr lang="en-US" sz="1000" dirty="0"/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Product or part substitution </a:t>
            </a:r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Concurrent production</a:t>
            </a:r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Value engineering </a:t>
            </a:r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Examine life cycle cost </a:t>
            </a:r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Develop long-term contracts </a:t>
            </a:r>
            <a:endParaRPr lang="en-US" sz="1000" dirty="0"/>
          </a:p>
        </p:txBody>
      </p:sp>
      <p:sp>
        <p:nvSpPr>
          <p:cNvPr id="788488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05000" y="2649344"/>
            <a:ext cx="1843088" cy="27699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810" tIns="0" rIns="3810" bIns="0">
            <a:spAutoFit/>
          </a:bodyPr>
          <a:lstStyle/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Renegotiate contracts</a:t>
            </a:r>
            <a:endParaRPr lang="en-US" sz="1000" dirty="0"/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Bundling </a:t>
            </a:r>
            <a:r>
              <a:rPr lang="en-US" sz="1000" dirty="0"/>
              <a:t>&amp; </a:t>
            </a:r>
            <a:r>
              <a:rPr lang="en-US" sz="1000" dirty="0"/>
              <a:t>Un-bundling</a:t>
            </a:r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Current Market</a:t>
            </a:r>
            <a:endParaRPr lang="en-US" sz="1000" dirty="0"/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Reverse engineering</a:t>
            </a:r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Reverse Auctions</a:t>
            </a:r>
            <a:endParaRPr lang="en-US" sz="1000" dirty="0"/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Internal price benchmarking</a:t>
            </a:r>
            <a:endParaRPr lang="en-US" sz="1000" dirty="0"/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Transportation / packaging</a:t>
            </a:r>
            <a:endParaRPr lang="en-US" sz="1000" dirty="0"/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Exchange Rate Indexing or Hedging</a:t>
            </a:r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Formula Pricing</a:t>
            </a:r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Fixed Pricing </a:t>
            </a:r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Lowest quoted price or lowest cost </a:t>
            </a:r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Competitive bidding </a:t>
            </a:r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Develop long-term contracts</a:t>
            </a:r>
            <a:endParaRPr lang="en-US" sz="1000" dirty="0"/>
          </a:p>
        </p:txBody>
      </p:sp>
      <p:sp>
        <p:nvSpPr>
          <p:cNvPr id="788489" name="AutoShap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9247175">
            <a:off x="4656139" y="1580356"/>
            <a:ext cx="465137" cy="769938"/>
          </a:xfrm>
          <a:prstGeom prst="upArrow">
            <a:avLst>
              <a:gd name="adj1" fmla="val 50000"/>
              <a:gd name="adj2" fmla="val 41382"/>
            </a:avLst>
          </a:prstGeom>
          <a:solidFill>
            <a:schemeClr val="accent2">
              <a:lumMod val="5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46038" bIns="46038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ZA"/>
          </a:p>
        </p:txBody>
      </p:sp>
      <p:sp>
        <p:nvSpPr>
          <p:cNvPr id="788490" name="AutoShap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3949701" y="2912269"/>
            <a:ext cx="474662" cy="754063"/>
          </a:xfrm>
          <a:prstGeom prst="upArrow">
            <a:avLst>
              <a:gd name="adj1" fmla="val 50000"/>
              <a:gd name="adj2" fmla="val 39716"/>
            </a:avLst>
          </a:prstGeom>
          <a:solidFill>
            <a:schemeClr val="accent2">
              <a:lumMod val="5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46038" bIns="46038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ZA"/>
          </a:p>
        </p:txBody>
      </p:sp>
      <p:sp>
        <p:nvSpPr>
          <p:cNvPr id="788492" name="AutoShap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8712666">
            <a:off x="6743700" y="4344195"/>
            <a:ext cx="465138" cy="769937"/>
          </a:xfrm>
          <a:prstGeom prst="upArrow">
            <a:avLst>
              <a:gd name="adj1" fmla="val 50000"/>
              <a:gd name="adj2" fmla="val 41382"/>
            </a:avLst>
          </a:prstGeom>
          <a:solidFill>
            <a:schemeClr val="accent2">
              <a:lumMod val="5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46038" bIns="46038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ZA"/>
          </a:p>
        </p:txBody>
      </p:sp>
      <p:sp>
        <p:nvSpPr>
          <p:cNvPr id="788493" name="AutoShap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7569201" y="2909094"/>
            <a:ext cx="474662" cy="754063"/>
          </a:xfrm>
          <a:prstGeom prst="upArrow">
            <a:avLst>
              <a:gd name="adj1" fmla="val 50000"/>
              <a:gd name="adj2" fmla="val 39716"/>
            </a:avLst>
          </a:prstGeom>
          <a:solidFill>
            <a:schemeClr val="accent2">
              <a:lumMod val="5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46038" bIns="46038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ZA"/>
          </a:p>
        </p:txBody>
      </p:sp>
      <p:sp>
        <p:nvSpPr>
          <p:cNvPr id="788494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8356600" y="2718718"/>
            <a:ext cx="1930400" cy="161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3810" tIns="0" rIns="3810" bIns="0">
            <a:spAutoFit/>
          </a:bodyPr>
          <a:lstStyle/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Supply chain integration</a:t>
            </a:r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Consignee stock and supplier maintenance</a:t>
            </a:r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Simplified ordering</a:t>
            </a:r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Joint improvement opportunities</a:t>
            </a:r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Outsourcing and Insourcing </a:t>
            </a:r>
            <a:endParaRPr lang="en-US" sz="1000" dirty="0"/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Optimize </a:t>
            </a:r>
            <a:r>
              <a:rPr lang="en-US" sz="1000" dirty="0"/>
              <a:t>communication</a:t>
            </a:r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Strategic alliance </a:t>
            </a:r>
            <a:endParaRPr lang="en-US" sz="1000" dirty="0"/>
          </a:p>
        </p:txBody>
      </p:sp>
      <p:sp>
        <p:nvSpPr>
          <p:cNvPr id="788495" name="AutoShape 15"/>
          <p:cNvSpPr>
            <a:spLocks noChangeArrowheads="1"/>
          </p:cNvSpPr>
          <p:nvPr/>
        </p:nvSpPr>
        <p:spPr bwMode="auto">
          <a:xfrm rot="12785814">
            <a:off x="4767264" y="4366420"/>
            <a:ext cx="465137" cy="769937"/>
          </a:xfrm>
          <a:prstGeom prst="upArrow">
            <a:avLst>
              <a:gd name="adj1" fmla="val 50000"/>
              <a:gd name="adj2" fmla="val 41382"/>
            </a:avLst>
          </a:prstGeom>
          <a:solidFill>
            <a:schemeClr val="accent2">
              <a:lumMod val="5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46038" bIns="46038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ZA"/>
          </a:p>
        </p:txBody>
      </p:sp>
      <p:sp>
        <p:nvSpPr>
          <p:cNvPr id="788496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864770" y="5206130"/>
            <a:ext cx="2116137" cy="500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3810" tIns="0" rIns="3810" bIns="0">
            <a:spAutoFit/>
          </a:bodyPr>
          <a:lstStyle/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Identify global </a:t>
            </a:r>
            <a:r>
              <a:rPr lang="en-US" sz="1000" dirty="0"/>
              <a:t>suppliers for the Commodity group</a:t>
            </a:r>
            <a:endParaRPr lang="en-US" sz="1000" dirty="0"/>
          </a:p>
          <a:p>
            <a:pPr marL="228600" indent="-2286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Market protection</a:t>
            </a:r>
          </a:p>
        </p:txBody>
      </p:sp>
      <p:graphicFrame>
        <p:nvGraphicFramePr>
          <p:cNvPr id="788482" name="Rectangle 2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think-cell Slide" r:id="rId18" imgW="0" imgH="0" progId="TCLayout.ActiveDocument.1">
                  <p:embed/>
                </p:oleObj>
              </mc:Choice>
              <mc:Fallback>
                <p:oleObj name="think-cell Slide" r:id="rId18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498" name="AutoShap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2099399">
            <a:off x="6783389" y="1535906"/>
            <a:ext cx="465137" cy="769938"/>
          </a:xfrm>
          <a:prstGeom prst="upArrow">
            <a:avLst>
              <a:gd name="adj1" fmla="val 50000"/>
              <a:gd name="adj2" fmla="val 41382"/>
            </a:avLst>
          </a:prstGeom>
          <a:solidFill>
            <a:schemeClr val="accent2">
              <a:lumMod val="5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46038" bIns="46038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36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Ease of Strategy Implementation</a:t>
            </a:r>
          </a:p>
        </p:txBody>
      </p:sp>
      <p:sp>
        <p:nvSpPr>
          <p:cNvPr id="859154" name="Line 18"/>
          <p:cNvSpPr>
            <a:spLocks noChangeShapeType="1"/>
          </p:cNvSpPr>
          <p:nvPr/>
        </p:nvSpPr>
        <p:spPr bwMode="gray">
          <a:xfrm>
            <a:off x="3727450" y="2690579"/>
            <a:ext cx="2311400" cy="0"/>
          </a:xfrm>
          <a:prstGeom prst="line">
            <a:avLst/>
          </a:prstGeom>
          <a:noFill/>
          <a:ln w="25399">
            <a:noFill/>
            <a:round/>
            <a:headEnd/>
            <a:tailEnd/>
          </a:ln>
          <a:effectLst/>
        </p:spPr>
        <p:txBody>
          <a:bodyPr anchor="ctr"/>
          <a:lstStyle/>
          <a:p>
            <a:endParaRPr lang="en-ZA"/>
          </a:p>
        </p:txBody>
      </p:sp>
      <p:sp>
        <p:nvSpPr>
          <p:cNvPr id="859155" name="Text Box 19"/>
          <p:cNvSpPr txBox="1">
            <a:spLocks noChangeArrowheads="1"/>
          </p:cNvSpPr>
          <p:nvPr/>
        </p:nvSpPr>
        <p:spPr bwMode="gray">
          <a:xfrm>
            <a:off x="1776418" y="2313676"/>
            <a:ext cx="1379538" cy="2169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Supplier rationalisation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Increase supply base 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Reduce Volumes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Volume pooling 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Volume redistribution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Category consolidation 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 err="1"/>
              <a:t>Standardisation</a:t>
            </a:r>
            <a:endParaRPr lang="en-US" sz="1000" dirty="0"/>
          </a:p>
          <a:p>
            <a:pPr defTabSz="762000" eaLnBrk="0" hangingPunct="0">
              <a:spcAft>
                <a:spcPct val="50000"/>
              </a:spcAft>
              <a:buClr>
                <a:schemeClr val="tx1"/>
              </a:buClr>
              <a:buSzPct val="60000"/>
            </a:pPr>
            <a:endParaRPr lang="en-US" sz="1000" dirty="0"/>
          </a:p>
        </p:txBody>
      </p:sp>
      <p:sp>
        <p:nvSpPr>
          <p:cNvPr id="859156" name="Text Box 20"/>
          <p:cNvSpPr txBox="1">
            <a:spLocks noChangeArrowheads="1"/>
          </p:cNvSpPr>
          <p:nvPr/>
        </p:nvSpPr>
        <p:spPr bwMode="gray">
          <a:xfrm>
            <a:off x="2987834" y="2279024"/>
            <a:ext cx="1171575" cy="1477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 defTabSz="762000" eaLnBrk="0" hangingPunct="0">
              <a:spcAft>
                <a:spcPct val="50000"/>
              </a:spcAft>
              <a:buClr>
                <a:schemeClr val="tx1"/>
              </a:buClr>
              <a:buSzPct val="60000"/>
              <a:buFont typeface="Arial" pitchFamily="34" charset="0"/>
              <a:buChar char="•"/>
            </a:pPr>
            <a:r>
              <a:rPr lang="en-US" sz="1000" dirty="0"/>
              <a:t>Policy changes that reduce demand for the product/</a:t>
            </a:r>
            <a:br>
              <a:rPr lang="en-US" sz="1000" dirty="0"/>
            </a:br>
            <a:r>
              <a:rPr lang="en-US" sz="1000" dirty="0"/>
              <a:t>service or substitute lower price product/</a:t>
            </a:r>
            <a:br>
              <a:rPr lang="en-US" sz="1000" dirty="0"/>
            </a:br>
            <a:r>
              <a:rPr lang="en-US" sz="1000" dirty="0"/>
              <a:t>service</a:t>
            </a:r>
          </a:p>
        </p:txBody>
      </p:sp>
      <p:sp>
        <p:nvSpPr>
          <p:cNvPr id="859157" name="Text Box 21"/>
          <p:cNvSpPr txBox="1">
            <a:spLocks noChangeArrowheads="1"/>
          </p:cNvSpPr>
          <p:nvPr/>
        </p:nvSpPr>
        <p:spPr bwMode="gray">
          <a:xfrm>
            <a:off x="5515929" y="2279025"/>
            <a:ext cx="1235075" cy="120802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Identify global suppliers for the Commodity group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Market protection</a:t>
            </a:r>
          </a:p>
          <a:p>
            <a:pPr marL="114300" indent="-114300" defTabSz="762000" eaLnBrk="0" hangingPunct="0">
              <a:spcAft>
                <a:spcPct val="500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endParaRPr lang="en-US" sz="1000" dirty="0"/>
          </a:p>
        </p:txBody>
      </p:sp>
      <p:sp>
        <p:nvSpPr>
          <p:cNvPr id="859158" name="Text Box 22"/>
          <p:cNvSpPr txBox="1">
            <a:spLocks noChangeArrowheads="1"/>
          </p:cNvSpPr>
          <p:nvPr/>
        </p:nvSpPr>
        <p:spPr bwMode="gray">
          <a:xfrm>
            <a:off x="6694489" y="2279025"/>
            <a:ext cx="1247775" cy="31316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Rationalise / Standardise 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Piece part of assembly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Consulting or engineering standards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Product or part substitution 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Concurrent production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Value engineering 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Examine life cycle cost 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Develop long-term contracts </a:t>
            </a:r>
          </a:p>
          <a:p>
            <a:pPr defTabSz="762000" eaLnBrk="0" hangingPunct="0">
              <a:spcAft>
                <a:spcPct val="50000"/>
              </a:spcAft>
              <a:buClr>
                <a:schemeClr val="tx1"/>
              </a:buClr>
              <a:buSzPct val="60000"/>
            </a:pPr>
            <a:endParaRPr lang="en-US" sz="1000" dirty="0"/>
          </a:p>
        </p:txBody>
      </p:sp>
      <p:sp>
        <p:nvSpPr>
          <p:cNvPr id="859159" name="Text Box 23"/>
          <p:cNvSpPr txBox="1">
            <a:spLocks noChangeArrowheads="1"/>
          </p:cNvSpPr>
          <p:nvPr/>
        </p:nvSpPr>
        <p:spPr bwMode="gray">
          <a:xfrm>
            <a:off x="7929880" y="2256639"/>
            <a:ext cx="1263650" cy="263149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Supply chain integration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Consignee stock and supplier maintenance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Simplified ordering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Joint improvement opportunities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Outsourcing and Insourcing 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Optimize communication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Strategic alliance </a:t>
            </a:r>
          </a:p>
        </p:txBody>
      </p:sp>
      <p:sp>
        <p:nvSpPr>
          <p:cNvPr id="859160" name="Text Box 24"/>
          <p:cNvSpPr txBox="1">
            <a:spLocks noChangeArrowheads="1"/>
          </p:cNvSpPr>
          <p:nvPr/>
        </p:nvSpPr>
        <p:spPr bwMode="gray">
          <a:xfrm>
            <a:off x="9119871" y="2279024"/>
            <a:ext cx="1281113" cy="9002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Analyze core competencies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Examine make versus buy decisions</a:t>
            </a:r>
          </a:p>
        </p:txBody>
      </p:sp>
      <p:sp>
        <p:nvSpPr>
          <p:cNvPr id="859161" name="Rectangle 25"/>
          <p:cNvSpPr>
            <a:spLocks noChangeArrowheads="1"/>
          </p:cNvSpPr>
          <p:nvPr/>
        </p:nvSpPr>
        <p:spPr bwMode="auto">
          <a:xfrm>
            <a:off x="1830388" y="1631165"/>
            <a:ext cx="1090612" cy="625475"/>
          </a:xfrm>
          <a:prstGeom prst="rect">
            <a:avLst/>
          </a:prstGeom>
          <a:solidFill>
            <a:srgbClr val="99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6038" bIns="46038" anchor="ctr"/>
          <a:lstStyle/>
          <a:p>
            <a:pPr algn="ctr" eaLnBrk="0" hangingPunct="0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 b="1" dirty="0"/>
              <a:t>Volume </a:t>
            </a:r>
          </a:p>
          <a:p>
            <a:pPr algn="ctr" eaLnBrk="0" hangingPunct="0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 b="1" dirty="0"/>
              <a:t>Concentration</a:t>
            </a:r>
          </a:p>
        </p:txBody>
      </p:sp>
      <p:sp>
        <p:nvSpPr>
          <p:cNvPr id="859162" name="Rectangle 26"/>
          <p:cNvSpPr>
            <a:spLocks noChangeArrowheads="1"/>
          </p:cNvSpPr>
          <p:nvPr/>
        </p:nvSpPr>
        <p:spPr bwMode="auto">
          <a:xfrm>
            <a:off x="3028316" y="1631165"/>
            <a:ext cx="1090613" cy="625475"/>
          </a:xfrm>
          <a:prstGeom prst="rect">
            <a:avLst/>
          </a:prstGeom>
          <a:solidFill>
            <a:srgbClr val="99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6038" bIns="46038" anchor="ctr"/>
          <a:lstStyle/>
          <a:p>
            <a:pPr algn="ctr" eaLnBrk="0" hangingPunct="0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 b="1" dirty="0"/>
              <a:t>Demand </a:t>
            </a:r>
          </a:p>
          <a:p>
            <a:pPr algn="ctr" eaLnBrk="0" hangingPunct="0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 b="1" dirty="0"/>
              <a:t>Management </a:t>
            </a:r>
          </a:p>
          <a:p>
            <a:pPr algn="ctr" eaLnBrk="0" hangingPunct="0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 b="1" dirty="0"/>
              <a:t>Actions</a:t>
            </a:r>
          </a:p>
        </p:txBody>
      </p:sp>
      <p:sp>
        <p:nvSpPr>
          <p:cNvPr id="859163" name="Rectangle 27"/>
          <p:cNvSpPr>
            <a:spLocks noChangeArrowheads="1"/>
          </p:cNvSpPr>
          <p:nvPr/>
        </p:nvSpPr>
        <p:spPr bwMode="auto">
          <a:xfrm>
            <a:off x="4241482" y="1631165"/>
            <a:ext cx="1171575" cy="625475"/>
          </a:xfrm>
          <a:prstGeom prst="rect">
            <a:avLst/>
          </a:prstGeom>
          <a:solidFill>
            <a:srgbClr val="99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6038" bIns="46038" anchor="ctr"/>
          <a:lstStyle/>
          <a:p>
            <a:pPr algn="ctr" eaLnBrk="0" hangingPunct="0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 b="1" dirty="0"/>
              <a:t>Best Price </a:t>
            </a:r>
          </a:p>
          <a:p>
            <a:pPr algn="ctr" eaLnBrk="0" hangingPunct="0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 b="1" dirty="0"/>
              <a:t>Evaluation</a:t>
            </a:r>
          </a:p>
        </p:txBody>
      </p:sp>
      <p:sp>
        <p:nvSpPr>
          <p:cNvPr id="859164" name="Rectangle 28"/>
          <p:cNvSpPr>
            <a:spLocks noChangeArrowheads="1"/>
          </p:cNvSpPr>
          <p:nvPr/>
        </p:nvSpPr>
        <p:spPr bwMode="auto">
          <a:xfrm>
            <a:off x="5515929" y="1631165"/>
            <a:ext cx="1090613" cy="625475"/>
          </a:xfrm>
          <a:prstGeom prst="rect">
            <a:avLst/>
          </a:prstGeom>
          <a:solidFill>
            <a:srgbClr val="99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6038" bIns="46038" anchor="ctr"/>
          <a:lstStyle/>
          <a:p>
            <a:pPr algn="ctr" eaLnBrk="0" hangingPunct="0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 b="1" dirty="0"/>
              <a:t>Global </a:t>
            </a:r>
          </a:p>
          <a:p>
            <a:pPr algn="ctr" eaLnBrk="0" hangingPunct="0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 b="1" dirty="0"/>
              <a:t>Sourcing</a:t>
            </a:r>
          </a:p>
        </p:txBody>
      </p:sp>
      <p:sp>
        <p:nvSpPr>
          <p:cNvPr id="859165" name="Rectangle 29"/>
          <p:cNvSpPr>
            <a:spLocks noChangeArrowheads="1"/>
          </p:cNvSpPr>
          <p:nvPr/>
        </p:nvSpPr>
        <p:spPr bwMode="auto">
          <a:xfrm>
            <a:off x="6713538" y="1631165"/>
            <a:ext cx="1090612" cy="625475"/>
          </a:xfrm>
          <a:prstGeom prst="rect">
            <a:avLst/>
          </a:prstGeom>
          <a:solidFill>
            <a:srgbClr val="99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6038" bIns="46038" anchor="ctr"/>
          <a:lstStyle/>
          <a:p>
            <a:pPr algn="ctr" eaLnBrk="0" hangingPunct="0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 b="1" dirty="0"/>
              <a:t>Product Specs</a:t>
            </a:r>
          </a:p>
          <a:p>
            <a:pPr algn="ctr" eaLnBrk="0" hangingPunct="0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 b="1" dirty="0"/>
              <a:t> Improvement</a:t>
            </a:r>
          </a:p>
        </p:txBody>
      </p:sp>
      <p:sp>
        <p:nvSpPr>
          <p:cNvPr id="859166" name="Rectangle 30"/>
          <p:cNvSpPr>
            <a:spLocks noChangeArrowheads="1"/>
          </p:cNvSpPr>
          <p:nvPr/>
        </p:nvSpPr>
        <p:spPr bwMode="auto">
          <a:xfrm>
            <a:off x="7935437" y="1631165"/>
            <a:ext cx="1089025" cy="625475"/>
          </a:xfrm>
          <a:prstGeom prst="rect">
            <a:avLst/>
          </a:prstGeom>
          <a:solidFill>
            <a:srgbClr val="99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6038" bIns="46038" anchor="ctr"/>
          <a:lstStyle/>
          <a:p>
            <a:pPr algn="ctr" eaLnBrk="0" hangingPunct="0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 b="1" dirty="0"/>
              <a:t>Joint Process </a:t>
            </a:r>
          </a:p>
          <a:p>
            <a:pPr algn="ctr" eaLnBrk="0" hangingPunct="0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 b="1" dirty="0"/>
              <a:t>Improvement</a:t>
            </a:r>
          </a:p>
        </p:txBody>
      </p:sp>
      <p:sp>
        <p:nvSpPr>
          <p:cNvPr id="859167" name="Rectangle 31"/>
          <p:cNvSpPr>
            <a:spLocks noChangeArrowheads="1"/>
          </p:cNvSpPr>
          <p:nvPr/>
        </p:nvSpPr>
        <p:spPr bwMode="auto">
          <a:xfrm>
            <a:off x="9116061" y="1631165"/>
            <a:ext cx="1090613" cy="625475"/>
          </a:xfrm>
          <a:prstGeom prst="rect">
            <a:avLst/>
          </a:prstGeom>
          <a:solidFill>
            <a:srgbClr val="99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6038" bIns="46038" anchor="ctr"/>
          <a:lstStyle/>
          <a:p>
            <a:pPr algn="ctr" eaLnBrk="0" hangingPunct="0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 b="1" dirty="0"/>
              <a:t>Relationships </a:t>
            </a:r>
          </a:p>
          <a:p>
            <a:pPr algn="ctr" eaLnBrk="0" hangingPunct="0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000" b="1" dirty="0"/>
              <a:t>Restructuring</a:t>
            </a:r>
          </a:p>
        </p:txBody>
      </p:sp>
      <p:sp>
        <p:nvSpPr>
          <p:cNvPr id="859168" name="Text Box 32"/>
          <p:cNvSpPr txBox="1">
            <a:spLocks noChangeArrowheads="1"/>
          </p:cNvSpPr>
          <p:nvPr/>
        </p:nvSpPr>
        <p:spPr bwMode="gray">
          <a:xfrm>
            <a:off x="4096544" y="2248247"/>
            <a:ext cx="1573212" cy="3323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Renegotiate contracts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Bundling/Un-bundling</a:t>
            </a:r>
            <a:endParaRPr lang="en-US" sz="1000" dirty="0"/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Current Market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Reverse engineering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Reverse Auctions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Internal price benchmarking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Transportation / packaging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Exchange Rate Indexing or Hedging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Formula Pricing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Fixed Pricing 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Lowest quoted price or lowest cost 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Competitive bidding </a:t>
            </a:r>
          </a:p>
          <a:p>
            <a:pPr marL="114300" indent="-114300" defTabSz="895350">
              <a:spcBef>
                <a:spcPts val="3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000" dirty="0"/>
              <a:t>Develop long-term </a:t>
            </a:r>
            <a:r>
              <a:rPr lang="en-US" sz="1000" dirty="0"/>
              <a:t>contracts</a:t>
            </a:r>
            <a:endParaRPr lang="en-US" sz="1000" dirty="0"/>
          </a:p>
        </p:txBody>
      </p:sp>
      <p:sp>
        <p:nvSpPr>
          <p:cNvPr id="859169" name="AutoShape 33"/>
          <p:cNvSpPr>
            <a:spLocks/>
          </p:cNvSpPr>
          <p:nvPr/>
        </p:nvSpPr>
        <p:spPr bwMode="auto">
          <a:xfrm rot="5400000">
            <a:off x="3275964" y="3738674"/>
            <a:ext cx="595313" cy="3667119"/>
          </a:xfrm>
          <a:prstGeom prst="rightBrace">
            <a:avLst>
              <a:gd name="adj1" fmla="val 55382"/>
              <a:gd name="adj2" fmla="val 47708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859170" name="Text Box 34"/>
          <p:cNvSpPr txBox="1">
            <a:spLocks noChangeArrowheads="1"/>
          </p:cNvSpPr>
          <p:nvPr/>
        </p:nvSpPr>
        <p:spPr bwMode="auto">
          <a:xfrm>
            <a:off x="2630488" y="5877401"/>
            <a:ext cx="204152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762000" eaLnBrk="0" hangingPunct="0"/>
            <a:r>
              <a:rPr lang="en-US" sz="1000" b="1" i="1" dirty="0"/>
              <a:t>Typical Focus for Initial Efforts</a:t>
            </a:r>
          </a:p>
        </p:txBody>
      </p:sp>
      <p:sp>
        <p:nvSpPr>
          <p:cNvPr id="859172" name="Text Box 36"/>
          <p:cNvSpPr txBox="1">
            <a:spLocks noChangeArrowheads="1"/>
          </p:cNvSpPr>
          <p:nvPr/>
        </p:nvSpPr>
        <p:spPr bwMode="auto">
          <a:xfrm>
            <a:off x="1416050" y="1377717"/>
            <a:ext cx="9525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000" dirty="0"/>
              <a:t>Easy</a:t>
            </a:r>
          </a:p>
        </p:txBody>
      </p:sp>
      <p:sp>
        <p:nvSpPr>
          <p:cNvPr id="859173" name="Text Box 37"/>
          <p:cNvSpPr txBox="1">
            <a:spLocks noChangeArrowheads="1"/>
          </p:cNvSpPr>
          <p:nvPr/>
        </p:nvSpPr>
        <p:spPr bwMode="auto">
          <a:xfrm>
            <a:off x="9565006" y="1386690"/>
            <a:ext cx="104457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000" dirty="0"/>
              <a:t>Difficult</a:t>
            </a:r>
          </a:p>
        </p:txBody>
      </p:sp>
      <p:sp>
        <p:nvSpPr>
          <p:cNvPr id="859174" name="Line 38"/>
          <p:cNvSpPr>
            <a:spLocks noChangeShapeType="1"/>
          </p:cNvSpPr>
          <p:nvPr/>
        </p:nvSpPr>
        <p:spPr bwMode="auto">
          <a:xfrm>
            <a:off x="6999605" y="1507341"/>
            <a:ext cx="25654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859175" name="Text Box 39"/>
          <p:cNvSpPr txBox="1">
            <a:spLocks noChangeArrowheads="1"/>
          </p:cNvSpPr>
          <p:nvPr/>
        </p:nvSpPr>
        <p:spPr bwMode="auto">
          <a:xfrm>
            <a:off x="4859338" y="1308743"/>
            <a:ext cx="23590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200"/>
              <a:t>Ease of Implementation</a:t>
            </a:r>
          </a:p>
        </p:txBody>
      </p:sp>
      <p:sp>
        <p:nvSpPr>
          <p:cNvPr id="25" name="Line 38"/>
          <p:cNvSpPr>
            <a:spLocks noChangeShapeType="1"/>
          </p:cNvSpPr>
          <p:nvPr/>
        </p:nvSpPr>
        <p:spPr bwMode="auto">
          <a:xfrm flipH="1">
            <a:off x="2368550" y="1484078"/>
            <a:ext cx="2660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912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716" y="21835"/>
            <a:ext cx="8958884" cy="1201301"/>
          </a:xfrm>
        </p:spPr>
        <p:txBody>
          <a:bodyPr>
            <a:normAutofit/>
          </a:bodyPr>
          <a:lstStyle/>
          <a:p>
            <a:r>
              <a:rPr lang="en-ZA" cap="none" dirty="0" smtClean="0"/>
              <a:t>Quantify benefits at three relationship levels</a:t>
            </a:r>
            <a:endParaRPr lang="en-ZA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7DD6-536E-442C-876A-F4C32B3DE23D}" type="slidenum">
              <a:rPr lang="en-ZA" smtClean="0"/>
              <a:pPr/>
              <a:t>25</a:t>
            </a:fld>
            <a:endParaRPr lang="en-ZA" dirty="0"/>
          </a:p>
        </p:txBody>
      </p:sp>
      <p:grpSp>
        <p:nvGrpSpPr>
          <p:cNvPr id="9" name="Group 8"/>
          <p:cNvGrpSpPr/>
          <p:nvPr/>
        </p:nvGrpSpPr>
        <p:grpSpPr>
          <a:xfrm>
            <a:off x="7494097" y="3392681"/>
            <a:ext cx="3173905" cy="3201550"/>
            <a:chOff x="5705603" y="3352800"/>
            <a:chExt cx="3438397" cy="34683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603" y="4267199"/>
              <a:ext cx="3438397" cy="2553947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</p:spPr>
        </p:pic>
        <p:pic>
          <p:nvPicPr>
            <p:cNvPr id="11" name="Picture 10" descr="Ran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3352800"/>
              <a:ext cx="2258338" cy="2410799"/>
            </a:xfrm>
            <a:prstGeom prst="rect">
              <a:avLst/>
            </a:prstGeom>
            <a:effectLst>
              <a:softEdge rad="635000"/>
            </a:effectLst>
          </p:spPr>
        </p:pic>
      </p:grp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/>
          </p:nvPr>
        </p:nvGraphicFramePr>
        <p:xfrm>
          <a:off x="1676400" y="1295400"/>
          <a:ext cx="8763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654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Powerpoint Presentati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77338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2"/>
          <p:cNvSpPr>
            <a:spLocks noGrp="1" noChangeArrowheads="1"/>
          </p:cNvSpPr>
          <p:nvPr>
            <p:ph type="ctrTitle"/>
          </p:nvPr>
        </p:nvSpPr>
        <p:spPr bwMode="white">
          <a:xfrm>
            <a:off x="1631504" y="2438401"/>
            <a:ext cx="8784976" cy="1728788"/>
          </a:xfrm>
          <a:noFill/>
        </p:spPr>
        <p:txBody>
          <a:bodyPr/>
          <a:lstStyle/>
          <a:p>
            <a:pPr algn="r" eaLnBrk="1" hangingPunct="1"/>
            <a:r>
              <a:rPr lang="en-ZA" altLang="en-US" sz="3200" dirty="0"/>
              <a:t>Journey Evaluation - Are </a:t>
            </a:r>
            <a:r>
              <a:rPr lang="en-ZA" altLang="en-US" sz="3200" dirty="0"/>
              <a:t>we there yet?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dirty="0" smtClean="0"/>
          </a:p>
        </p:txBody>
      </p:sp>
      <p:sp>
        <p:nvSpPr>
          <p:cNvPr id="13317" name="Rectangle 14"/>
          <p:cNvSpPr>
            <a:spLocks noChangeArrowheads="1"/>
          </p:cNvSpPr>
          <p:nvPr/>
        </p:nvSpPr>
        <p:spPr bwMode="white">
          <a:xfrm>
            <a:off x="2301875" y="4548188"/>
            <a:ext cx="769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20000"/>
              </a:spcBef>
            </a:pPr>
            <a:endParaRPr lang="en-US" sz="1000" dirty="0">
              <a:solidFill>
                <a:schemeClr val="bg1"/>
              </a:solidFill>
              <a:ea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40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6BFED-C62E-48D8-BAE4-EC42A4A1A469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27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62382063"/>
              </p:ext>
            </p:extLst>
          </p:nvPr>
        </p:nvGraphicFramePr>
        <p:xfrm>
          <a:off x="2133600" y="990600"/>
          <a:ext cx="790956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1" y="1219201"/>
            <a:ext cx="678423" cy="652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5401" y="2512790"/>
            <a:ext cx="719137" cy="89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4437" y="4624434"/>
            <a:ext cx="1094132" cy="785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0401" y="5875402"/>
            <a:ext cx="1484241" cy="790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8401" y="4724400"/>
            <a:ext cx="902677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6391" y="2471738"/>
            <a:ext cx="76725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1524001" y="78722"/>
            <a:ext cx="8456613" cy="900113"/>
          </a:xfrm>
        </p:spPr>
        <p:txBody>
          <a:bodyPr/>
          <a:lstStyle/>
          <a:p>
            <a:r>
              <a:rPr lang="en-ZA" altLang="en-US" dirty="0" smtClean="0"/>
              <a:t>Performance Measures (have we arrived yet?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1524000"/>
            <a:ext cx="8801100" cy="4191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/>
              <a:t>Significant reductions in prices of goods and services due to </a:t>
            </a:r>
            <a:endParaRPr lang="en-ZA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ZA" sz="1600" dirty="0"/>
              <a:t> </a:t>
            </a:r>
            <a:r>
              <a:rPr lang="en-ZA" sz="1600" dirty="0"/>
              <a:t>     economies </a:t>
            </a:r>
            <a:r>
              <a:rPr lang="en-ZA" sz="1600" dirty="0"/>
              <a:t>of scale;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ZA" sz="1600" dirty="0"/>
              <a:t>Better services at lower cost;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ZA" sz="1600" dirty="0"/>
              <a:t>Increased purchasing power for Government;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ZA" sz="1600" dirty="0"/>
              <a:t>Technical standardisation for government procurement;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ZA" sz="1600" dirty="0"/>
              <a:t>Better </a:t>
            </a:r>
            <a:r>
              <a:rPr lang="en-ZA" sz="1600" dirty="0"/>
              <a:t>performance management of staff; and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ZA" sz="1600" dirty="0"/>
              <a:t>Effective contract management  and controls, clean audit trail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ZA" sz="1600" dirty="0"/>
              <a:t>Increased capacity by line Departments to focus on </a:t>
            </a:r>
            <a:r>
              <a:rPr lang="en-ZA" sz="1600" dirty="0"/>
              <a:t>core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Achieve savings as a result of participation by organs of state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Increase participation by Local Government and State Owned Entities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Increase in Local, Black and Small Business Spend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Respond to empowerment of women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Respond to local economic development initiatives at provincial and municipal levels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ZA" sz="1600" dirty="0">
              <a:latin typeface="Century Gothic" panose="020B0502020202020204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81AA499-BCBE-4026-AB21-4B6B364CDB06}" type="slidenum">
              <a:rPr lang="en-ZA" sz="750">
                <a:solidFill>
                  <a:srgbClr val="808080"/>
                </a:solidFill>
                <a:latin typeface="Arial Bold Italic" pitchFamily="34" charset="0"/>
                <a:ea typeface="Osaka"/>
              </a:rPr>
              <a:pPr/>
              <a:t>28</a:t>
            </a:fld>
            <a:endParaRPr lang="en-ZA" sz="750">
              <a:solidFill>
                <a:srgbClr val="808080"/>
              </a:solidFill>
              <a:latin typeface="Arial Bold Italic" pitchFamily="34" charset="0"/>
              <a:ea typeface="Osak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134" y="1175768"/>
            <a:ext cx="2357612" cy="14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4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325809"/>
            <a:ext cx="8424936" cy="41914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14490" y="5517233"/>
            <a:ext cx="229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Any q</a:t>
            </a:r>
            <a:r>
              <a:rPr lang="en-US" sz="2400" dirty="0"/>
              <a:t>uestions?</a:t>
            </a:r>
            <a:endParaRPr lang="en-US" sz="2400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2098330" y="249273"/>
            <a:ext cx="5791200" cy="1049049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The end – 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7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Powerpoint Presentatio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73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12"/>
          <p:cNvSpPr>
            <a:spLocks noGrp="1" noChangeArrowheads="1"/>
          </p:cNvSpPr>
          <p:nvPr>
            <p:ph type="ctrTitle"/>
          </p:nvPr>
        </p:nvSpPr>
        <p:spPr bwMode="white">
          <a:xfrm>
            <a:off x="2343350" y="381001"/>
            <a:ext cx="7940675" cy="4800599"/>
          </a:xfrm>
        </p:spPr>
        <p:txBody>
          <a:bodyPr/>
          <a:lstStyle/>
          <a:p>
            <a:pPr algn="r" eaLnBrk="1" hangingPunct="1"/>
            <a:r>
              <a:rPr lang="en-ZA" altLang="en-US" sz="2400" b="1" dirty="0"/>
              <a:t>Public Procurement in Context</a:t>
            </a:r>
            <a:br>
              <a:rPr lang="en-ZA" altLang="en-US" sz="2400" b="1" dirty="0"/>
            </a:br>
            <a:r>
              <a:rPr lang="en-ZA" altLang="en-US" sz="2400" b="1" dirty="0"/>
              <a:t/>
            </a:r>
            <a:br>
              <a:rPr lang="en-ZA" altLang="en-US" sz="2400" b="1" dirty="0"/>
            </a:br>
            <a:r>
              <a:rPr lang="en-ZA" altLang="en-US" sz="2400" b="1" dirty="0"/>
              <a:t/>
            </a:r>
            <a:br>
              <a:rPr lang="en-ZA" altLang="en-US" sz="2400" b="1" dirty="0"/>
            </a:br>
            <a:endParaRPr lang="en-US" sz="2400" dirty="0"/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 bwMode="white">
          <a:xfrm>
            <a:off x="6023992" y="116632"/>
            <a:ext cx="467734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9pPr>
          </a:lstStyle>
          <a:p>
            <a:pPr algn="r" eaLnBrk="1" hangingPunct="1"/>
            <a:endParaRPr lang="en-US" sz="2800" kern="0" dirty="0">
              <a:solidFill>
                <a:srgbClr val="FFFFFF"/>
              </a:solidFill>
            </a:endParaRPr>
          </a:p>
          <a:p>
            <a:pPr algn="r" eaLnBrk="1" hangingPunct="1"/>
            <a:endParaRPr lang="en-US" sz="2800" kern="0" dirty="0">
              <a:solidFill>
                <a:srgbClr val="FFFFFF"/>
              </a:solidFill>
            </a:endParaRPr>
          </a:p>
          <a:p>
            <a:pPr algn="r" eaLnBrk="1" hangingPunct="1"/>
            <a:r>
              <a:rPr lang="en-US" sz="2800" b="1" kern="0" dirty="0">
                <a:solidFill>
                  <a:srgbClr val="FFFFFF"/>
                </a:solidFill>
              </a:rPr>
              <a:t/>
            </a:r>
            <a:br>
              <a:rPr lang="en-US" sz="2800" b="1" kern="0" dirty="0">
                <a:solidFill>
                  <a:srgbClr val="FFFFFF"/>
                </a:solidFill>
              </a:rPr>
            </a:br>
            <a:r>
              <a:rPr lang="en-US" sz="2800" b="1" kern="0" dirty="0">
                <a:solidFill>
                  <a:srgbClr val="FFFFFF"/>
                </a:solidFill>
              </a:rPr>
              <a:t/>
            </a:r>
            <a:br>
              <a:rPr lang="en-US" sz="2800" b="1" kern="0" dirty="0">
                <a:solidFill>
                  <a:srgbClr val="FFFFFF"/>
                </a:solidFill>
              </a:rPr>
            </a:br>
            <a:endParaRPr lang="en-US" sz="28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cap="none" dirty="0" smtClean="0"/>
              <a:t>Public Service Procurement</a:t>
            </a:r>
            <a:endParaRPr lang="en-ZA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7DD6-536E-442C-876A-F4C32B3DE23D}" type="slidenum">
              <a:rPr lang="en-ZA" smtClean="0"/>
              <a:pPr/>
              <a:t>4</a:t>
            </a:fld>
            <a:endParaRPr lang="en-ZA" dirty="0"/>
          </a:p>
        </p:txBody>
      </p:sp>
      <p:pic>
        <p:nvPicPr>
          <p:cNvPr id="9" name="Picture 8" descr="Grow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3011" y="1389185"/>
            <a:ext cx="4557276" cy="38799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217" y="1426035"/>
            <a:ext cx="5978769" cy="4517566"/>
          </a:xfrm>
        </p:spPr>
        <p:txBody>
          <a:bodyPr>
            <a:noAutofit/>
          </a:bodyPr>
          <a:lstStyle/>
          <a:p>
            <a:pPr marL="730474" lvl="1" indent="-389586" algn="just">
              <a:buFont typeface="Wingdings" pitchFamily="2" charset="2"/>
              <a:buChar char="v"/>
            </a:pPr>
            <a:r>
              <a:rPr lang="en-ZA" dirty="0"/>
              <a:t>The Public sector is the country’s single largest service provider. An incremental improvement in public service delivery positively impacts millions of people</a:t>
            </a:r>
            <a:r>
              <a:rPr lang="en-ZA" dirty="0" smtClean="0"/>
              <a:t>. More than </a:t>
            </a:r>
            <a:r>
              <a:rPr lang="en-ZA" b="1" dirty="0"/>
              <a:t>R600 Billion </a:t>
            </a:r>
            <a:r>
              <a:rPr lang="en-ZA" b="1" dirty="0" smtClean="0"/>
              <a:t>Spend</a:t>
            </a:r>
            <a:r>
              <a:rPr lang="en-ZA" dirty="0"/>
              <a:t> </a:t>
            </a:r>
            <a:r>
              <a:rPr lang="en-ZA" dirty="0" smtClean="0"/>
              <a:t>per annum.</a:t>
            </a:r>
            <a:endParaRPr lang="en-ZA" dirty="0"/>
          </a:p>
          <a:p>
            <a:pPr marL="730474" lvl="1" indent="-389586" algn="just">
              <a:buFont typeface="Wingdings" pitchFamily="2" charset="2"/>
              <a:buChar char="v"/>
            </a:pPr>
            <a:r>
              <a:rPr lang="en-ZA" dirty="0"/>
              <a:t>Beyond advancing social objectives, public procurement in South Africa is also being leveraged towards generating </a:t>
            </a:r>
            <a:r>
              <a:rPr lang="en-ZA" b="1" dirty="0"/>
              <a:t>employment</a:t>
            </a:r>
            <a:r>
              <a:rPr lang="en-ZA" dirty="0"/>
              <a:t>, enhancing domestic </a:t>
            </a:r>
            <a:r>
              <a:rPr lang="en-ZA" b="1" dirty="0"/>
              <a:t>manufacturing</a:t>
            </a:r>
            <a:r>
              <a:rPr lang="en-ZA" dirty="0"/>
              <a:t> capacity, and supporting inclusive </a:t>
            </a:r>
            <a:r>
              <a:rPr lang="en-ZA" b="1" dirty="0"/>
              <a:t>growth</a:t>
            </a:r>
            <a:r>
              <a:rPr lang="en-ZA" dirty="0"/>
              <a:t> priorities.</a:t>
            </a:r>
          </a:p>
          <a:p>
            <a:pPr marL="730474" lvl="1" indent="-389586"/>
            <a:endParaRPr lang="en-ZA" sz="1662" dirty="0"/>
          </a:p>
        </p:txBody>
      </p:sp>
    </p:spTree>
    <p:extLst>
      <p:ext uri="{BB962C8B-B14F-4D97-AF65-F5344CB8AC3E}">
        <p14:creationId xmlns:p14="http://schemas.microsoft.com/office/powerpoint/2010/main" val="30447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cap="none" dirty="0" smtClean="0"/>
              <a:t>Public Service Procurement</a:t>
            </a:r>
            <a:endParaRPr lang="en-ZA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7DD6-536E-442C-876A-F4C32B3DE23D}" type="slidenum">
              <a:rPr lang="en-ZA" smtClean="0"/>
              <a:pPr/>
              <a:t>5</a:t>
            </a:fld>
            <a:endParaRPr lang="en-ZA" dirty="0"/>
          </a:p>
        </p:txBody>
      </p:sp>
      <p:pic>
        <p:nvPicPr>
          <p:cNvPr id="9" name="Picture 8" descr="Grow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5015" y="1389185"/>
            <a:ext cx="5486400" cy="42033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262" y="1529861"/>
            <a:ext cx="5275385" cy="4220308"/>
          </a:xfrm>
        </p:spPr>
        <p:txBody>
          <a:bodyPr>
            <a:normAutofit/>
          </a:bodyPr>
          <a:lstStyle/>
          <a:p>
            <a:pPr marL="369286" lvl="1" indent="0">
              <a:buNone/>
            </a:pPr>
            <a:r>
              <a:rPr lang="en-ZA" dirty="0"/>
              <a:t>To support the overall goals of public service procurement, delivery must be clearly understood. </a:t>
            </a:r>
          </a:p>
          <a:p>
            <a:pPr marL="369286" lvl="1" indent="0">
              <a:buNone/>
            </a:pPr>
            <a:endParaRPr lang="en-ZA" dirty="0" smtClean="0"/>
          </a:p>
          <a:p>
            <a:pPr marL="369286" lvl="1" indent="0">
              <a:buNone/>
            </a:pPr>
            <a:r>
              <a:rPr lang="en-ZA" dirty="0" smtClean="0"/>
              <a:t>That means, using the public money effectively will enable government to:</a:t>
            </a:r>
            <a:br>
              <a:rPr lang="en-ZA" dirty="0" smtClean="0"/>
            </a:br>
            <a:endParaRPr lang="en-ZA" dirty="0" smtClean="0"/>
          </a:p>
          <a:p>
            <a:pPr marL="791327" lvl="1" indent="-422041">
              <a:buFont typeface="Wingdings" pitchFamily="2" charset="2"/>
              <a:buChar char="v"/>
            </a:pPr>
            <a:r>
              <a:rPr lang="en-ZA" dirty="0"/>
              <a:t>Improve service delivery for citizens</a:t>
            </a:r>
          </a:p>
          <a:p>
            <a:pPr marL="791327" lvl="1" indent="-422041">
              <a:buFont typeface="Wingdings" pitchFamily="2" charset="2"/>
              <a:buChar char="v"/>
            </a:pPr>
            <a:r>
              <a:rPr lang="en-ZA" dirty="0"/>
              <a:t>Defeat inequality</a:t>
            </a:r>
          </a:p>
          <a:p>
            <a:pPr marL="791327" lvl="1" indent="-422041">
              <a:buFont typeface="Wingdings" pitchFamily="2" charset="2"/>
              <a:buChar char="v"/>
            </a:pPr>
            <a:r>
              <a:rPr lang="en-ZA" dirty="0" smtClean="0"/>
              <a:t>Create jobs; and</a:t>
            </a:r>
          </a:p>
          <a:p>
            <a:pPr marL="791327" lvl="1" indent="-422041">
              <a:buFont typeface="Wingdings" pitchFamily="2" charset="2"/>
              <a:buChar char="v"/>
            </a:pPr>
            <a:r>
              <a:rPr lang="en-ZA" dirty="0" smtClean="0"/>
              <a:t>Give value for money for purchases</a:t>
            </a:r>
          </a:p>
          <a:p>
            <a:pPr marL="791327" lvl="1" indent="-422041"/>
            <a:endParaRPr lang="en-ZA" sz="1477" dirty="0"/>
          </a:p>
        </p:txBody>
      </p:sp>
    </p:spTree>
    <p:extLst>
      <p:ext uri="{BB962C8B-B14F-4D97-AF65-F5344CB8AC3E}">
        <p14:creationId xmlns:p14="http://schemas.microsoft.com/office/powerpoint/2010/main" val="9786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839200" cy="838200"/>
          </a:xfrm>
        </p:spPr>
        <p:txBody>
          <a:bodyPr/>
          <a:lstStyle/>
          <a:p>
            <a:r>
              <a:rPr lang="en-US" dirty="0" smtClean="0"/>
              <a:t>Leveraging on Public Procurement - wins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95EE7-2AD8-4C83-8DA0-1B8A4509FF20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6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1219201"/>
            <a:ext cx="8991600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Service delivery;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Quality, efficient, cost-effective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On time, right quality and quantity, the right price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Socio-economic objectives;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Address economic </a:t>
            </a:r>
            <a:r>
              <a:rPr lang="en-US" sz="2400" kern="0" dirty="0">
                <a:solidFill>
                  <a:srgbClr val="000000"/>
                </a:solidFill>
              </a:rPr>
              <a:t>imbalances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Women, youth, people with disabilities, SMMEs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Job creation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Value-for-money and return on investment;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Getting the </a:t>
            </a:r>
            <a:r>
              <a:rPr lang="en-US" sz="2400" b="1" i="1" kern="0" dirty="0">
                <a:solidFill>
                  <a:srgbClr val="000000"/>
                </a:solidFill>
              </a:rPr>
              <a:t>balance</a:t>
            </a:r>
            <a:r>
              <a:rPr lang="en-US" sz="2400" kern="0" dirty="0">
                <a:solidFill>
                  <a:srgbClr val="000000"/>
                </a:solidFill>
              </a:rPr>
              <a:t> between the </a:t>
            </a:r>
            <a:r>
              <a:rPr lang="en-US" sz="2400" kern="0" dirty="0">
                <a:solidFill>
                  <a:srgbClr val="000000"/>
                </a:solidFill>
              </a:rPr>
              <a:t>objectives </a:t>
            </a:r>
            <a:r>
              <a:rPr lang="en-US" sz="2400" kern="0" dirty="0">
                <a:solidFill>
                  <a:srgbClr val="000000"/>
                </a:solidFill>
              </a:rPr>
              <a:t>is important</a:t>
            </a:r>
          </a:p>
        </p:txBody>
      </p:sp>
    </p:spTree>
    <p:extLst>
      <p:ext uri="{BB962C8B-B14F-4D97-AF65-F5344CB8AC3E}">
        <p14:creationId xmlns:p14="http://schemas.microsoft.com/office/powerpoint/2010/main" val="10641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7C72D-A64A-4C11-8384-EFC764D68778}" type="slidenum">
              <a:rPr lang="en-US" smtClean="0"/>
              <a:pPr>
                <a:defRPr/>
              </a:pPr>
              <a:t>7</a:t>
            </a:fld>
            <a:endParaRPr lang="en-US" sz="1292" b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5" y="3827815"/>
            <a:ext cx="3851920" cy="2133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2" y="1501401"/>
            <a:ext cx="4692013" cy="2598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676400" y="334109"/>
            <a:ext cx="7772400" cy="77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2pPr>
            <a:lvl3pPr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3pPr>
            <a:lvl4pPr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4pPr>
            <a:lvl5pPr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9pPr>
          </a:lstStyle>
          <a:p>
            <a:r>
              <a:rPr lang="en-ZA" dirty="0"/>
              <a:t>Problem statement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968208" y="1900216"/>
            <a:ext cx="908116" cy="1125989"/>
            <a:chOff x="617688" y="1487357"/>
            <a:chExt cx="2773211" cy="4453669"/>
          </a:xfrm>
        </p:grpSpPr>
        <p:grpSp>
          <p:nvGrpSpPr>
            <p:cNvPr id="7" name="Group 10"/>
            <p:cNvGrpSpPr/>
            <p:nvPr/>
          </p:nvGrpSpPr>
          <p:grpSpPr>
            <a:xfrm>
              <a:off x="617688" y="2112607"/>
              <a:ext cx="2353294" cy="2466591"/>
              <a:chOff x="617688" y="2112607"/>
              <a:chExt cx="2353294" cy="2466591"/>
            </a:xfrm>
          </p:grpSpPr>
          <p:sp>
            <p:nvSpPr>
              <p:cNvPr id="20" name="Teardrop 1"/>
              <p:cNvSpPr/>
              <p:nvPr/>
            </p:nvSpPr>
            <p:spPr>
              <a:xfrm rot="10342573">
                <a:off x="617688" y="2112607"/>
                <a:ext cx="2353294" cy="2466591"/>
              </a:xfrm>
              <a:custGeom>
                <a:avLst/>
                <a:gdLst>
                  <a:gd name="connsiteX0" fmla="*/ 0 w 1762919"/>
                  <a:gd name="connsiteY0" fmla="*/ 881460 h 1762919"/>
                  <a:gd name="connsiteX1" fmla="*/ 881460 w 1762919"/>
                  <a:gd name="connsiteY1" fmla="*/ 0 h 1762919"/>
                  <a:gd name="connsiteX2" fmla="*/ 1762919 w 1762919"/>
                  <a:gd name="connsiteY2" fmla="*/ 0 h 1762919"/>
                  <a:gd name="connsiteX3" fmla="*/ 1762919 w 1762919"/>
                  <a:gd name="connsiteY3" fmla="*/ 881460 h 1762919"/>
                  <a:gd name="connsiteX4" fmla="*/ 881459 w 1762919"/>
                  <a:gd name="connsiteY4" fmla="*/ 1762920 h 1762919"/>
                  <a:gd name="connsiteX5" fmla="*/ -1 w 1762919"/>
                  <a:gd name="connsiteY5" fmla="*/ 881460 h 1762919"/>
                  <a:gd name="connsiteX6" fmla="*/ 0 w 1762919"/>
                  <a:gd name="connsiteY6" fmla="*/ 881460 h 1762919"/>
                  <a:gd name="connsiteX0" fmla="*/ 1 w 1789335"/>
                  <a:gd name="connsiteY0" fmla="*/ 881460 h 1762920"/>
                  <a:gd name="connsiteX1" fmla="*/ 881461 w 1789335"/>
                  <a:gd name="connsiteY1" fmla="*/ 0 h 1762920"/>
                  <a:gd name="connsiteX2" fmla="*/ 1789335 w 1789335"/>
                  <a:gd name="connsiteY2" fmla="*/ 41976 h 1762920"/>
                  <a:gd name="connsiteX3" fmla="*/ 1762920 w 1789335"/>
                  <a:gd name="connsiteY3" fmla="*/ 881460 h 1762920"/>
                  <a:gd name="connsiteX4" fmla="*/ 881460 w 1789335"/>
                  <a:gd name="connsiteY4" fmla="*/ 1762920 h 1762920"/>
                  <a:gd name="connsiteX5" fmla="*/ 0 w 1789335"/>
                  <a:gd name="connsiteY5" fmla="*/ 881460 h 1762920"/>
                  <a:gd name="connsiteX6" fmla="*/ 1 w 1789335"/>
                  <a:gd name="connsiteY6" fmla="*/ 881460 h 1762920"/>
                  <a:gd name="connsiteX0" fmla="*/ 21660 w 1810994"/>
                  <a:gd name="connsiteY0" fmla="*/ 881460 h 2478094"/>
                  <a:gd name="connsiteX1" fmla="*/ 903120 w 1810994"/>
                  <a:gd name="connsiteY1" fmla="*/ 0 h 2478094"/>
                  <a:gd name="connsiteX2" fmla="*/ 1810994 w 1810994"/>
                  <a:gd name="connsiteY2" fmla="*/ 41976 h 2478094"/>
                  <a:gd name="connsiteX3" fmla="*/ 1784579 w 1810994"/>
                  <a:gd name="connsiteY3" fmla="*/ 881460 h 2478094"/>
                  <a:gd name="connsiteX4" fmla="*/ 358928 w 1810994"/>
                  <a:gd name="connsiteY4" fmla="*/ 2478094 h 2478094"/>
                  <a:gd name="connsiteX5" fmla="*/ 21659 w 1810994"/>
                  <a:gd name="connsiteY5" fmla="*/ 881460 h 2478094"/>
                  <a:gd name="connsiteX6" fmla="*/ 21660 w 1810994"/>
                  <a:gd name="connsiteY6" fmla="*/ 881460 h 2478094"/>
                  <a:gd name="connsiteX0" fmla="*/ 0 w 2351069"/>
                  <a:gd name="connsiteY0" fmla="*/ 1440528 h 2478094"/>
                  <a:gd name="connsiteX1" fmla="*/ 1443195 w 2351069"/>
                  <a:gd name="connsiteY1" fmla="*/ 0 h 2478094"/>
                  <a:gd name="connsiteX2" fmla="*/ 2351069 w 2351069"/>
                  <a:gd name="connsiteY2" fmla="*/ 41976 h 2478094"/>
                  <a:gd name="connsiteX3" fmla="*/ 2324654 w 2351069"/>
                  <a:gd name="connsiteY3" fmla="*/ 881460 h 2478094"/>
                  <a:gd name="connsiteX4" fmla="*/ 899003 w 2351069"/>
                  <a:gd name="connsiteY4" fmla="*/ 2478094 h 2478094"/>
                  <a:gd name="connsiteX5" fmla="*/ 561734 w 2351069"/>
                  <a:gd name="connsiteY5" fmla="*/ 881460 h 2478094"/>
                  <a:gd name="connsiteX6" fmla="*/ 0 w 2351069"/>
                  <a:gd name="connsiteY6" fmla="*/ 1440528 h 2478094"/>
                  <a:gd name="connsiteX0" fmla="*/ 545 w 2351614"/>
                  <a:gd name="connsiteY0" fmla="*/ 1440528 h 2478094"/>
                  <a:gd name="connsiteX1" fmla="*/ 1443740 w 2351614"/>
                  <a:gd name="connsiteY1" fmla="*/ 0 h 2478094"/>
                  <a:gd name="connsiteX2" fmla="*/ 2351614 w 2351614"/>
                  <a:gd name="connsiteY2" fmla="*/ 41976 h 2478094"/>
                  <a:gd name="connsiteX3" fmla="*/ 2325199 w 2351614"/>
                  <a:gd name="connsiteY3" fmla="*/ 881460 h 2478094"/>
                  <a:gd name="connsiteX4" fmla="*/ 899548 w 2351614"/>
                  <a:gd name="connsiteY4" fmla="*/ 2478094 h 2478094"/>
                  <a:gd name="connsiteX5" fmla="*/ 0 w 2351614"/>
                  <a:gd name="connsiteY5" fmla="*/ 1683907 h 2478094"/>
                  <a:gd name="connsiteX6" fmla="*/ 545 w 2351614"/>
                  <a:gd name="connsiteY6" fmla="*/ 1440528 h 2478094"/>
                  <a:gd name="connsiteX0" fmla="*/ 545 w 2351614"/>
                  <a:gd name="connsiteY0" fmla="*/ 1398552 h 2436118"/>
                  <a:gd name="connsiteX1" fmla="*/ 1321190 w 2351614"/>
                  <a:gd name="connsiteY1" fmla="*/ 825736 h 2436118"/>
                  <a:gd name="connsiteX2" fmla="*/ 2351614 w 2351614"/>
                  <a:gd name="connsiteY2" fmla="*/ 0 h 2436118"/>
                  <a:gd name="connsiteX3" fmla="*/ 2325199 w 2351614"/>
                  <a:gd name="connsiteY3" fmla="*/ 839484 h 2436118"/>
                  <a:gd name="connsiteX4" fmla="*/ 899548 w 2351614"/>
                  <a:gd name="connsiteY4" fmla="*/ 2436118 h 2436118"/>
                  <a:gd name="connsiteX5" fmla="*/ 0 w 2351614"/>
                  <a:gd name="connsiteY5" fmla="*/ 1641931 h 2436118"/>
                  <a:gd name="connsiteX6" fmla="*/ 545 w 2351614"/>
                  <a:gd name="connsiteY6" fmla="*/ 1398552 h 2436118"/>
                  <a:gd name="connsiteX0" fmla="*/ 545 w 2351614"/>
                  <a:gd name="connsiteY0" fmla="*/ 1398552 h 2436118"/>
                  <a:gd name="connsiteX1" fmla="*/ 1321190 w 2351614"/>
                  <a:gd name="connsiteY1" fmla="*/ 825736 h 2436118"/>
                  <a:gd name="connsiteX2" fmla="*/ 2351614 w 2351614"/>
                  <a:gd name="connsiteY2" fmla="*/ 0 h 2436118"/>
                  <a:gd name="connsiteX3" fmla="*/ 2325199 w 2351614"/>
                  <a:gd name="connsiteY3" fmla="*/ 839484 h 2436118"/>
                  <a:gd name="connsiteX4" fmla="*/ 899548 w 2351614"/>
                  <a:gd name="connsiteY4" fmla="*/ 2436118 h 2436118"/>
                  <a:gd name="connsiteX5" fmla="*/ 0 w 2351614"/>
                  <a:gd name="connsiteY5" fmla="*/ 1641931 h 2436118"/>
                  <a:gd name="connsiteX6" fmla="*/ 545 w 2351614"/>
                  <a:gd name="connsiteY6" fmla="*/ 1398552 h 2436118"/>
                  <a:gd name="connsiteX0" fmla="*/ 38309 w 2389378"/>
                  <a:gd name="connsiteY0" fmla="*/ 1398552 h 2436118"/>
                  <a:gd name="connsiteX1" fmla="*/ 1358954 w 2389378"/>
                  <a:gd name="connsiteY1" fmla="*/ 825736 h 2436118"/>
                  <a:gd name="connsiteX2" fmla="*/ 2389378 w 2389378"/>
                  <a:gd name="connsiteY2" fmla="*/ 0 h 2436118"/>
                  <a:gd name="connsiteX3" fmla="*/ 2362963 w 2389378"/>
                  <a:gd name="connsiteY3" fmla="*/ 839484 h 2436118"/>
                  <a:gd name="connsiteX4" fmla="*/ 937312 w 2389378"/>
                  <a:gd name="connsiteY4" fmla="*/ 2436118 h 2436118"/>
                  <a:gd name="connsiteX5" fmla="*/ 0 w 2389378"/>
                  <a:gd name="connsiteY5" fmla="*/ 1636877 h 2436118"/>
                  <a:gd name="connsiteX6" fmla="*/ 38309 w 2389378"/>
                  <a:gd name="connsiteY6" fmla="*/ 1398552 h 2436118"/>
                  <a:gd name="connsiteX0" fmla="*/ 38309 w 2389378"/>
                  <a:gd name="connsiteY0" fmla="*/ 1398552 h 2436118"/>
                  <a:gd name="connsiteX1" fmla="*/ 1358954 w 2389378"/>
                  <a:gd name="connsiteY1" fmla="*/ 825736 h 2436118"/>
                  <a:gd name="connsiteX2" fmla="*/ 2389378 w 2389378"/>
                  <a:gd name="connsiteY2" fmla="*/ 0 h 2436118"/>
                  <a:gd name="connsiteX3" fmla="*/ 2210672 w 2389378"/>
                  <a:gd name="connsiteY3" fmla="*/ 780660 h 2436118"/>
                  <a:gd name="connsiteX4" fmla="*/ 937312 w 2389378"/>
                  <a:gd name="connsiteY4" fmla="*/ 2436118 h 2436118"/>
                  <a:gd name="connsiteX5" fmla="*/ 0 w 2389378"/>
                  <a:gd name="connsiteY5" fmla="*/ 1636877 h 2436118"/>
                  <a:gd name="connsiteX6" fmla="*/ 38309 w 2389378"/>
                  <a:gd name="connsiteY6" fmla="*/ 1398552 h 2436118"/>
                  <a:gd name="connsiteX0" fmla="*/ 38309 w 2389378"/>
                  <a:gd name="connsiteY0" fmla="*/ 1398552 h 2436118"/>
                  <a:gd name="connsiteX1" fmla="*/ 1358954 w 2389378"/>
                  <a:gd name="connsiteY1" fmla="*/ 825736 h 2436118"/>
                  <a:gd name="connsiteX2" fmla="*/ 2389378 w 2389378"/>
                  <a:gd name="connsiteY2" fmla="*/ 0 h 2436118"/>
                  <a:gd name="connsiteX3" fmla="*/ 2210672 w 2389378"/>
                  <a:gd name="connsiteY3" fmla="*/ 780660 h 2436118"/>
                  <a:gd name="connsiteX4" fmla="*/ 937312 w 2389378"/>
                  <a:gd name="connsiteY4" fmla="*/ 2436118 h 2436118"/>
                  <a:gd name="connsiteX5" fmla="*/ 0 w 2389378"/>
                  <a:gd name="connsiteY5" fmla="*/ 1636877 h 2436118"/>
                  <a:gd name="connsiteX6" fmla="*/ 38309 w 2389378"/>
                  <a:gd name="connsiteY6" fmla="*/ 1398552 h 2436118"/>
                  <a:gd name="connsiteX0" fmla="*/ 38309 w 2389378"/>
                  <a:gd name="connsiteY0" fmla="*/ 1398552 h 2436118"/>
                  <a:gd name="connsiteX1" fmla="*/ 1358954 w 2389378"/>
                  <a:gd name="connsiteY1" fmla="*/ 825736 h 2436118"/>
                  <a:gd name="connsiteX2" fmla="*/ 2389378 w 2389378"/>
                  <a:gd name="connsiteY2" fmla="*/ 0 h 2436118"/>
                  <a:gd name="connsiteX3" fmla="*/ 2210672 w 2389378"/>
                  <a:gd name="connsiteY3" fmla="*/ 780660 h 2436118"/>
                  <a:gd name="connsiteX4" fmla="*/ 937312 w 2389378"/>
                  <a:gd name="connsiteY4" fmla="*/ 2436118 h 2436118"/>
                  <a:gd name="connsiteX5" fmla="*/ 0 w 2389378"/>
                  <a:gd name="connsiteY5" fmla="*/ 1636877 h 2436118"/>
                  <a:gd name="connsiteX6" fmla="*/ 38309 w 2389378"/>
                  <a:gd name="connsiteY6" fmla="*/ 1398552 h 2436118"/>
                  <a:gd name="connsiteX0" fmla="*/ 38309 w 2378475"/>
                  <a:gd name="connsiteY0" fmla="*/ 1412825 h 2450391"/>
                  <a:gd name="connsiteX1" fmla="*/ 1358954 w 2378475"/>
                  <a:gd name="connsiteY1" fmla="*/ 840009 h 2450391"/>
                  <a:gd name="connsiteX2" fmla="*/ 2378475 w 2378475"/>
                  <a:gd name="connsiteY2" fmla="*/ 0 h 2450391"/>
                  <a:gd name="connsiteX3" fmla="*/ 2210672 w 2378475"/>
                  <a:gd name="connsiteY3" fmla="*/ 794933 h 2450391"/>
                  <a:gd name="connsiteX4" fmla="*/ 937312 w 2378475"/>
                  <a:gd name="connsiteY4" fmla="*/ 2450391 h 2450391"/>
                  <a:gd name="connsiteX5" fmla="*/ 0 w 2378475"/>
                  <a:gd name="connsiteY5" fmla="*/ 1651150 h 2450391"/>
                  <a:gd name="connsiteX6" fmla="*/ 38309 w 2378475"/>
                  <a:gd name="connsiteY6" fmla="*/ 1412825 h 2450391"/>
                  <a:gd name="connsiteX0" fmla="*/ 38309 w 2378475"/>
                  <a:gd name="connsiteY0" fmla="*/ 1412825 h 2450391"/>
                  <a:gd name="connsiteX1" fmla="*/ 1358954 w 2378475"/>
                  <a:gd name="connsiteY1" fmla="*/ 840009 h 2450391"/>
                  <a:gd name="connsiteX2" fmla="*/ 2378475 w 2378475"/>
                  <a:gd name="connsiteY2" fmla="*/ 0 h 2450391"/>
                  <a:gd name="connsiteX3" fmla="*/ 2210672 w 2378475"/>
                  <a:gd name="connsiteY3" fmla="*/ 794933 h 2450391"/>
                  <a:gd name="connsiteX4" fmla="*/ 937312 w 2378475"/>
                  <a:gd name="connsiteY4" fmla="*/ 2450391 h 2450391"/>
                  <a:gd name="connsiteX5" fmla="*/ 0 w 2378475"/>
                  <a:gd name="connsiteY5" fmla="*/ 1651150 h 2450391"/>
                  <a:gd name="connsiteX6" fmla="*/ 38309 w 2378475"/>
                  <a:gd name="connsiteY6" fmla="*/ 1412825 h 2450391"/>
                  <a:gd name="connsiteX0" fmla="*/ 38309 w 2378475"/>
                  <a:gd name="connsiteY0" fmla="*/ 1412825 h 2450391"/>
                  <a:gd name="connsiteX1" fmla="*/ 1358954 w 2378475"/>
                  <a:gd name="connsiteY1" fmla="*/ 840009 h 2450391"/>
                  <a:gd name="connsiteX2" fmla="*/ 2378475 w 2378475"/>
                  <a:gd name="connsiteY2" fmla="*/ 0 h 2450391"/>
                  <a:gd name="connsiteX3" fmla="*/ 2242142 w 2378475"/>
                  <a:gd name="connsiteY3" fmla="*/ 799145 h 2450391"/>
                  <a:gd name="connsiteX4" fmla="*/ 937312 w 2378475"/>
                  <a:gd name="connsiteY4" fmla="*/ 2450391 h 2450391"/>
                  <a:gd name="connsiteX5" fmla="*/ 0 w 2378475"/>
                  <a:gd name="connsiteY5" fmla="*/ 1651150 h 2450391"/>
                  <a:gd name="connsiteX6" fmla="*/ 38309 w 2378475"/>
                  <a:gd name="connsiteY6" fmla="*/ 1412825 h 2450391"/>
                  <a:gd name="connsiteX0" fmla="*/ 38309 w 2378475"/>
                  <a:gd name="connsiteY0" fmla="*/ 1412825 h 2450391"/>
                  <a:gd name="connsiteX1" fmla="*/ 1358954 w 2378475"/>
                  <a:gd name="connsiteY1" fmla="*/ 840009 h 2450391"/>
                  <a:gd name="connsiteX2" fmla="*/ 2378475 w 2378475"/>
                  <a:gd name="connsiteY2" fmla="*/ 0 h 2450391"/>
                  <a:gd name="connsiteX3" fmla="*/ 2242142 w 2378475"/>
                  <a:gd name="connsiteY3" fmla="*/ 799145 h 2450391"/>
                  <a:gd name="connsiteX4" fmla="*/ 937312 w 2378475"/>
                  <a:gd name="connsiteY4" fmla="*/ 2450391 h 2450391"/>
                  <a:gd name="connsiteX5" fmla="*/ 0 w 2378475"/>
                  <a:gd name="connsiteY5" fmla="*/ 1651150 h 2450391"/>
                  <a:gd name="connsiteX6" fmla="*/ 38309 w 2378475"/>
                  <a:gd name="connsiteY6" fmla="*/ 1412825 h 2450391"/>
                  <a:gd name="connsiteX0" fmla="*/ 38309 w 2378475"/>
                  <a:gd name="connsiteY0" fmla="*/ 1412825 h 2450391"/>
                  <a:gd name="connsiteX1" fmla="*/ 1358954 w 2378475"/>
                  <a:gd name="connsiteY1" fmla="*/ 840009 h 2450391"/>
                  <a:gd name="connsiteX2" fmla="*/ 2378475 w 2378475"/>
                  <a:gd name="connsiteY2" fmla="*/ 0 h 2450391"/>
                  <a:gd name="connsiteX3" fmla="*/ 2242142 w 2378475"/>
                  <a:gd name="connsiteY3" fmla="*/ 799145 h 2450391"/>
                  <a:gd name="connsiteX4" fmla="*/ 937312 w 2378475"/>
                  <a:gd name="connsiteY4" fmla="*/ 2450391 h 2450391"/>
                  <a:gd name="connsiteX5" fmla="*/ 0 w 2378475"/>
                  <a:gd name="connsiteY5" fmla="*/ 1651150 h 2450391"/>
                  <a:gd name="connsiteX6" fmla="*/ 38309 w 2378475"/>
                  <a:gd name="connsiteY6" fmla="*/ 1412825 h 2450391"/>
                  <a:gd name="connsiteX0" fmla="*/ 38309 w 2378475"/>
                  <a:gd name="connsiteY0" fmla="*/ 1412825 h 2450391"/>
                  <a:gd name="connsiteX1" fmla="*/ 1358954 w 2378475"/>
                  <a:gd name="connsiteY1" fmla="*/ 840009 h 2450391"/>
                  <a:gd name="connsiteX2" fmla="*/ 2378475 w 2378475"/>
                  <a:gd name="connsiteY2" fmla="*/ 0 h 2450391"/>
                  <a:gd name="connsiteX3" fmla="*/ 2242142 w 2378475"/>
                  <a:gd name="connsiteY3" fmla="*/ 799145 h 2450391"/>
                  <a:gd name="connsiteX4" fmla="*/ 937312 w 2378475"/>
                  <a:gd name="connsiteY4" fmla="*/ 2450391 h 2450391"/>
                  <a:gd name="connsiteX5" fmla="*/ 0 w 2378475"/>
                  <a:gd name="connsiteY5" fmla="*/ 1651150 h 2450391"/>
                  <a:gd name="connsiteX6" fmla="*/ 38309 w 2378475"/>
                  <a:gd name="connsiteY6" fmla="*/ 1412825 h 2450391"/>
                  <a:gd name="connsiteX0" fmla="*/ 38309 w 2378475"/>
                  <a:gd name="connsiteY0" fmla="*/ 1412825 h 2450391"/>
                  <a:gd name="connsiteX1" fmla="*/ 1358954 w 2378475"/>
                  <a:gd name="connsiteY1" fmla="*/ 840009 h 2450391"/>
                  <a:gd name="connsiteX2" fmla="*/ 2378475 w 2378475"/>
                  <a:gd name="connsiteY2" fmla="*/ 0 h 2450391"/>
                  <a:gd name="connsiteX3" fmla="*/ 2242142 w 2378475"/>
                  <a:gd name="connsiteY3" fmla="*/ 799145 h 2450391"/>
                  <a:gd name="connsiteX4" fmla="*/ 937312 w 2378475"/>
                  <a:gd name="connsiteY4" fmla="*/ 2450391 h 2450391"/>
                  <a:gd name="connsiteX5" fmla="*/ 0 w 2378475"/>
                  <a:gd name="connsiteY5" fmla="*/ 1651150 h 2450391"/>
                  <a:gd name="connsiteX6" fmla="*/ 38309 w 2378475"/>
                  <a:gd name="connsiteY6" fmla="*/ 1412825 h 2450391"/>
                  <a:gd name="connsiteX0" fmla="*/ 38309 w 2378475"/>
                  <a:gd name="connsiteY0" fmla="*/ 1412825 h 2450391"/>
                  <a:gd name="connsiteX1" fmla="*/ 1358954 w 2378475"/>
                  <a:gd name="connsiteY1" fmla="*/ 840009 h 2450391"/>
                  <a:gd name="connsiteX2" fmla="*/ 2378475 w 2378475"/>
                  <a:gd name="connsiteY2" fmla="*/ 0 h 2450391"/>
                  <a:gd name="connsiteX3" fmla="*/ 2242142 w 2378475"/>
                  <a:gd name="connsiteY3" fmla="*/ 799145 h 2450391"/>
                  <a:gd name="connsiteX4" fmla="*/ 937312 w 2378475"/>
                  <a:gd name="connsiteY4" fmla="*/ 2450391 h 2450391"/>
                  <a:gd name="connsiteX5" fmla="*/ 0 w 2378475"/>
                  <a:gd name="connsiteY5" fmla="*/ 1651150 h 2450391"/>
                  <a:gd name="connsiteX6" fmla="*/ 38309 w 2378475"/>
                  <a:gd name="connsiteY6" fmla="*/ 1412825 h 2450391"/>
                  <a:gd name="connsiteX0" fmla="*/ 5647 w 2345813"/>
                  <a:gd name="connsiteY0" fmla="*/ 1412825 h 2458692"/>
                  <a:gd name="connsiteX1" fmla="*/ 1326292 w 2345813"/>
                  <a:gd name="connsiteY1" fmla="*/ 840009 h 2458692"/>
                  <a:gd name="connsiteX2" fmla="*/ 2345813 w 2345813"/>
                  <a:gd name="connsiteY2" fmla="*/ 0 h 2458692"/>
                  <a:gd name="connsiteX3" fmla="*/ 2209480 w 2345813"/>
                  <a:gd name="connsiteY3" fmla="*/ 799145 h 2458692"/>
                  <a:gd name="connsiteX4" fmla="*/ 904650 w 2345813"/>
                  <a:gd name="connsiteY4" fmla="*/ 2450391 h 2458692"/>
                  <a:gd name="connsiteX5" fmla="*/ 5647 w 2345813"/>
                  <a:gd name="connsiteY5" fmla="*/ 1412825 h 2458692"/>
                  <a:gd name="connsiteX0" fmla="*/ 13252 w 2353418"/>
                  <a:gd name="connsiteY0" fmla="*/ 1412825 h 2466096"/>
                  <a:gd name="connsiteX1" fmla="*/ 1333897 w 2353418"/>
                  <a:gd name="connsiteY1" fmla="*/ 840009 h 2466096"/>
                  <a:gd name="connsiteX2" fmla="*/ 2353418 w 2353418"/>
                  <a:gd name="connsiteY2" fmla="*/ 0 h 2466096"/>
                  <a:gd name="connsiteX3" fmla="*/ 2217085 w 2353418"/>
                  <a:gd name="connsiteY3" fmla="*/ 799145 h 2466096"/>
                  <a:gd name="connsiteX4" fmla="*/ 912255 w 2353418"/>
                  <a:gd name="connsiteY4" fmla="*/ 2450391 h 2466096"/>
                  <a:gd name="connsiteX5" fmla="*/ 13252 w 2353418"/>
                  <a:gd name="connsiteY5" fmla="*/ 1412825 h 2466096"/>
                  <a:gd name="connsiteX0" fmla="*/ 13252 w 2353418"/>
                  <a:gd name="connsiteY0" fmla="*/ 1412825 h 2466096"/>
                  <a:gd name="connsiteX1" fmla="*/ 1333897 w 2353418"/>
                  <a:gd name="connsiteY1" fmla="*/ 840009 h 2466096"/>
                  <a:gd name="connsiteX2" fmla="*/ 2353418 w 2353418"/>
                  <a:gd name="connsiteY2" fmla="*/ 0 h 2466096"/>
                  <a:gd name="connsiteX3" fmla="*/ 2217085 w 2353418"/>
                  <a:gd name="connsiteY3" fmla="*/ 799145 h 2466096"/>
                  <a:gd name="connsiteX4" fmla="*/ 912255 w 2353418"/>
                  <a:gd name="connsiteY4" fmla="*/ 2450391 h 2466096"/>
                  <a:gd name="connsiteX5" fmla="*/ 13252 w 2353418"/>
                  <a:gd name="connsiteY5" fmla="*/ 1412825 h 2466096"/>
                  <a:gd name="connsiteX0" fmla="*/ 13252 w 2353418"/>
                  <a:gd name="connsiteY0" fmla="*/ 1412825 h 2466096"/>
                  <a:gd name="connsiteX1" fmla="*/ 1163517 w 2353418"/>
                  <a:gd name="connsiteY1" fmla="*/ 868457 h 2466096"/>
                  <a:gd name="connsiteX2" fmla="*/ 2353418 w 2353418"/>
                  <a:gd name="connsiteY2" fmla="*/ 0 h 2466096"/>
                  <a:gd name="connsiteX3" fmla="*/ 2217085 w 2353418"/>
                  <a:gd name="connsiteY3" fmla="*/ 799145 h 2466096"/>
                  <a:gd name="connsiteX4" fmla="*/ 912255 w 2353418"/>
                  <a:gd name="connsiteY4" fmla="*/ 2450391 h 2466096"/>
                  <a:gd name="connsiteX5" fmla="*/ 13252 w 2353418"/>
                  <a:gd name="connsiteY5" fmla="*/ 1412825 h 2466096"/>
                  <a:gd name="connsiteX0" fmla="*/ 13252 w 2353418"/>
                  <a:gd name="connsiteY0" fmla="*/ 1412825 h 2466096"/>
                  <a:gd name="connsiteX1" fmla="*/ 1163517 w 2353418"/>
                  <a:gd name="connsiteY1" fmla="*/ 868457 h 2466096"/>
                  <a:gd name="connsiteX2" fmla="*/ 2353418 w 2353418"/>
                  <a:gd name="connsiteY2" fmla="*/ 0 h 2466096"/>
                  <a:gd name="connsiteX3" fmla="*/ 2217085 w 2353418"/>
                  <a:gd name="connsiteY3" fmla="*/ 799145 h 2466096"/>
                  <a:gd name="connsiteX4" fmla="*/ 912255 w 2353418"/>
                  <a:gd name="connsiteY4" fmla="*/ 2450391 h 2466096"/>
                  <a:gd name="connsiteX5" fmla="*/ 13252 w 2353418"/>
                  <a:gd name="connsiteY5" fmla="*/ 1412825 h 2466096"/>
                  <a:gd name="connsiteX0" fmla="*/ 13252 w 2353418"/>
                  <a:gd name="connsiteY0" fmla="*/ 1412825 h 2466096"/>
                  <a:gd name="connsiteX1" fmla="*/ 1163517 w 2353418"/>
                  <a:gd name="connsiteY1" fmla="*/ 868457 h 2466096"/>
                  <a:gd name="connsiteX2" fmla="*/ 2353418 w 2353418"/>
                  <a:gd name="connsiteY2" fmla="*/ 0 h 2466096"/>
                  <a:gd name="connsiteX3" fmla="*/ 2217085 w 2353418"/>
                  <a:gd name="connsiteY3" fmla="*/ 799145 h 2466096"/>
                  <a:gd name="connsiteX4" fmla="*/ 912255 w 2353418"/>
                  <a:gd name="connsiteY4" fmla="*/ 2450391 h 2466096"/>
                  <a:gd name="connsiteX5" fmla="*/ 13252 w 2353418"/>
                  <a:gd name="connsiteY5" fmla="*/ 1412825 h 2466096"/>
                  <a:gd name="connsiteX0" fmla="*/ 13252 w 2353418"/>
                  <a:gd name="connsiteY0" fmla="*/ 1412825 h 2466096"/>
                  <a:gd name="connsiteX1" fmla="*/ 1163517 w 2353418"/>
                  <a:gd name="connsiteY1" fmla="*/ 868457 h 2466096"/>
                  <a:gd name="connsiteX2" fmla="*/ 2353418 w 2353418"/>
                  <a:gd name="connsiteY2" fmla="*/ 0 h 2466096"/>
                  <a:gd name="connsiteX3" fmla="*/ 2217085 w 2353418"/>
                  <a:gd name="connsiteY3" fmla="*/ 799145 h 2466096"/>
                  <a:gd name="connsiteX4" fmla="*/ 912255 w 2353418"/>
                  <a:gd name="connsiteY4" fmla="*/ 2450391 h 2466096"/>
                  <a:gd name="connsiteX5" fmla="*/ 13252 w 2353418"/>
                  <a:gd name="connsiteY5" fmla="*/ 1412825 h 2466096"/>
                  <a:gd name="connsiteX0" fmla="*/ 13252 w 2353418"/>
                  <a:gd name="connsiteY0" fmla="*/ 1412825 h 2466096"/>
                  <a:gd name="connsiteX1" fmla="*/ 1163517 w 2353418"/>
                  <a:gd name="connsiteY1" fmla="*/ 868457 h 2466096"/>
                  <a:gd name="connsiteX2" fmla="*/ 2353418 w 2353418"/>
                  <a:gd name="connsiteY2" fmla="*/ 0 h 2466096"/>
                  <a:gd name="connsiteX3" fmla="*/ 2217085 w 2353418"/>
                  <a:gd name="connsiteY3" fmla="*/ 799145 h 2466096"/>
                  <a:gd name="connsiteX4" fmla="*/ 912255 w 2353418"/>
                  <a:gd name="connsiteY4" fmla="*/ 2450391 h 2466096"/>
                  <a:gd name="connsiteX5" fmla="*/ 13252 w 2353418"/>
                  <a:gd name="connsiteY5" fmla="*/ 1412825 h 2466096"/>
                  <a:gd name="connsiteX0" fmla="*/ 13088 w 2353254"/>
                  <a:gd name="connsiteY0" fmla="*/ 1412825 h 2460429"/>
                  <a:gd name="connsiteX1" fmla="*/ 1163353 w 2353254"/>
                  <a:gd name="connsiteY1" fmla="*/ 868457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163353 w 2353254"/>
                  <a:gd name="connsiteY1" fmla="*/ 868457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163353 w 2353254"/>
                  <a:gd name="connsiteY1" fmla="*/ 868457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658634 w 2353254"/>
                  <a:gd name="connsiteY1" fmla="*/ 614419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658634 w 2353254"/>
                  <a:gd name="connsiteY1" fmla="*/ 614419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658634 w 2353254"/>
                  <a:gd name="connsiteY1" fmla="*/ 614419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658634 w 2353254"/>
                  <a:gd name="connsiteY1" fmla="*/ 614419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658634 w 2353254"/>
                  <a:gd name="connsiteY1" fmla="*/ 614419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541623 w 2353254"/>
                  <a:gd name="connsiteY1" fmla="*/ 921125 h 2460429"/>
                  <a:gd name="connsiteX2" fmla="*/ 1658634 w 2353254"/>
                  <a:gd name="connsiteY2" fmla="*/ 614419 h 2460429"/>
                  <a:gd name="connsiteX3" fmla="*/ 2353254 w 2353254"/>
                  <a:gd name="connsiteY3" fmla="*/ 0 h 2460429"/>
                  <a:gd name="connsiteX4" fmla="*/ 2216921 w 2353254"/>
                  <a:gd name="connsiteY4" fmla="*/ 799145 h 2460429"/>
                  <a:gd name="connsiteX5" fmla="*/ 912091 w 2353254"/>
                  <a:gd name="connsiteY5" fmla="*/ 2450391 h 2460429"/>
                  <a:gd name="connsiteX6" fmla="*/ 13088 w 2353254"/>
                  <a:gd name="connsiteY6" fmla="*/ 1412825 h 2460429"/>
                  <a:gd name="connsiteX0" fmla="*/ 13088 w 2353254"/>
                  <a:gd name="connsiteY0" fmla="*/ 1412825 h 2460429"/>
                  <a:gd name="connsiteX1" fmla="*/ 541623 w 2353254"/>
                  <a:gd name="connsiteY1" fmla="*/ 921125 h 2460429"/>
                  <a:gd name="connsiteX2" fmla="*/ 1658634 w 2353254"/>
                  <a:gd name="connsiteY2" fmla="*/ 614419 h 2460429"/>
                  <a:gd name="connsiteX3" fmla="*/ 2353254 w 2353254"/>
                  <a:gd name="connsiteY3" fmla="*/ 0 h 2460429"/>
                  <a:gd name="connsiteX4" fmla="*/ 2216921 w 2353254"/>
                  <a:gd name="connsiteY4" fmla="*/ 799145 h 2460429"/>
                  <a:gd name="connsiteX5" fmla="*/ 912091 w 2353254"/>
                  <a:gd name="connsiteY5" fmla="*/ 2450391 h 2460429"/>
                  <a:gd name="connsiteX6" fmla="*/ 13088 w 2353254"/>
                  <a:gd name="connsiteY6" fmla="*/ 1412825 h 2460429"/>
                  <a:gd name="connsiteX0" fmla="*/ 13088 w 2353254"/>
                  <a:gd name="connsiteY0" fmla="*/ 1412825 h 2460429"/>
                  <a:gd name="connsiteX1" fmla="*/ 832429 w 2353254"/>
                  <a:gd name="connsiteY1" fmla="*/ 902390 h 2460429"/>
                  <a:gd name="connsiteX2" fmla="*/ 1658634 w 2353254"/>
                  <a:gd name="connsiteY2" fmla="*/ 614419 h 2460429"/>
                  <a:gd name="connsiteX3" fmla="*/ 2353254 w 2353254"/>
                  <a:gd name="connsiteY3" fmla="*/ 0 h 2460429"/>
                  <a:gd name="connsiteX4" fmla="*/ 2216921 w 2353254"/>
                  <a:gd name="connsiteY4" fmla="*/ 799145 h 2460429"/>
                  <a:gd name="connsiteX5" fmla="*/ 912091 w 2353254"/>
                  <a:gd name="connsiteY5" fmla="*/ 2450391 h 2460429"/>
                  <a:gd name="connsiteX6" fmla="*/ 13088 w 2353254"/>
                  <a:gd name="connsiteY6" fmla="*/ 1412825 h 2460429"/>
                  <a:gd name="connsiteX0" fmla="*/ 13088 w 2353254"/>
                  <a:gd name="connsiteY0" fmla="*/ 1412825 h 2460429"/>
                  <a:gd name="connsiteX1" fmla="*/ 832429 w 2353254"/>
                  <a:gd name="connsiteY1" fmla="*/ 902390 h 2460429"/>
                  <a:gd name="connsiteX2" fmla="*/ 1658634 w 2353254"/>
                  <a:gd name="connsiteY2" fmla="*/ 614419 h 2460429"/>
                  <a:gd name="connsiteX3" fmla="*/ 2353254 w 2353254"/>
                  <a:gd name="connsiteY3" fmla="*/ 0 h 2460429"/>
                  <a:gd name="connsiteX4" fmla="*/ 2216921 w 2353254"/>
                  <a:gd name="connsiteY4" fmla="*/ 799145 h 2460429"/>
                  <a:gd name="connsiteX5" fmla="*/ 912091 w 2353254"/>
                  <a:gd name="connsiteY5" fmla="*/ 2450391 h 2460429"/>
                  <a:gd name="connsiteX6" fmla="*/ 13088 w 2353254"/>
                  <a:gd name="connsiteY6" fmla="*/ 1412825 h 2460429"/>
                  <a:gd name="connsiteX0" fmla="*/ 13088 w 2353254"/>
                  <a:gd name="connsiteY0" fmla="*/ 1412825 h 2460429"/>
                  <a:gd name="connsiteX1" fmla="*/ 832429 w 2353254"/>
                  <a:gd name="connsiteY1" fmla="*/ 902390 h 2460429"/>
                  <a:gd name="connsiteX2" fmla="*/ 1658634 w 2353254"/>
                  <a:gd name="connsiteY2" fmla="*/ 614419 h 2460429"/>
                  <a:gd name="connsiteX3" fmla="*/ 2353254 w 2353254"/>
                  <a:gd name="connsiteY3" fmla="*/ 0 h 2460429"/>
                  <a:gd name="connsiteX4" fmla="*/ 2216921 w 2353254"/>
                  <a:gd name="connsiteY4" fmla="*/ 799145 h 2460429"/>
                  <a:gd name="connsiteX5" fmla="*/ 912091 w 2353254"/>
                  <a:gd name="connsiteY5" fmla="*/ 2450391 h 2460429"/>
                  <a:gd name="connsiteX6" fmla="*/ 13088 w 2353254"/>
                  <a:gd name="connsiteY6" fmla="*/ 1412825 h 2460429"/>
                  <a:gd name="connsiteX0" fmla="*/ 13088 w 2353254"/>
                  <a:gd name="connsiteY0" fmla="*/ 1412825 h 2460429"/>
                  <a:gd name="connsiteX1" fmla="*/ 832429 w 2353254"/>
                  <a:gd name="connsiteY1" fmla="*/ 902390 h 2460429"/>
                  <a:gd name="connsiteX2" fmla="*/ 1658634 w 2353254"/>
                  <a:gd name="connsiteY2" fmla="*/ 614419 h 2460429"/>
                  <a:gd name="connsiteX3" fmla="*/ 2353254 w 2353254"/>
                  <a:gd name="connsiteY3" fmla="*/ 0 h 2460429"/>
                  <a:gd name="connsiteX4" fmla="*/ 2216921 w 2353254"/>
                  <a:gd name="connsiteY4" fmla="*/ 799145 h 2460429"/>
                  <a:gd name="connsiteX5" fmla="*/ 912091 w 2353254"/>
                  <a:gd name="connsiteY5" fmla="*/ 2450391 h 2460429"/>
                  <a:gd name="connsiteX6" fmla="*/ 13088 w 2353254"/>
                  <a:gd name="connsiteY6" fmla="*/ 1412825 h 2460429"/>
                  <a:gd name="connsiteX0" fmla="*/ 13088 w 2353254"/>
                  <a:gd name="connsiteY0" fmla="*/ 1412825 h 2460429"/>
                  <a:gd name="connsiteX1" fmla="*/ 832429 w 2353254"/>
                  <a:gd name="connsiteY1" fmla="*/ 902390 h 2460429"/>
                  <a:gd name="connsiteX2" fmla="*/ 1658634 w 2353254"/>
                  <a:gd name="connsiteY2" fmla="*/ 614419 h 2460429"/>
                  <a:gd name="connsiteX3" fmla="*/ 2353254 w 2353254"/>
                  <a:gd name="connsiteY3" fmla="*/ 0 h 2460429"/>
                  <a:gd name="connsiteX4" fmla="*/ 2216921 w 2353254"/>
                  <a:gd name="connsiteY4" fmla="*/ 799145 h 2460429"/>
                  <a:gd name="connsiteX5" fmla="*/ 912091 w 2353254"/>
                  <a:gd name="connsiteY5" fmla="*/ 2450391 h 2460429"/>
                  <a:gd name="connsiteX6" fmla="*/ 13088 w 2353254"/>
                  <a:gd name="connsiteY6" fmla="*/ 1412825 h 2460429"/>
                  <a:gd name="connsiteX0" fmla="*/ 13088 w 2353254"/>
                  <a:gd name="connsiteY0" fmla="*/ 1412825 h 2460429"/>
                  <a:gd name="connsiteX1" fmla="*/ 832429 w 2353254"/>
                  <a:gd name="connsiteY1" fmla="*/ 902390 h 2460429"/>
                  <a:gd name="connsiteX2" fmla="*/ 1658634 w 2353254"/>
                  <a:gd name="connsiteY2" fmla="*/ 614419 h 2460429"/>
                  <a:gd name="connsiteX3" fmla="*/ 2353254 w 2353254"/>
                  <a:gd name="connsiteY3" fmla="*/ 0 h 2460429"/>
                  <a:gd name="connsiteX4" fmla="*/ 2216921 w 2353254"/>
                  <a:gd name="connsiteY4" fmla="*/ 799145 h 2460429"/>
                  <a:gd name="connsiteX5" fmla="*/ 912091 w 2353254"/>
                  <a:gd name="connsiteY5" fmla="*/ 2450391 h 2460429"/>
                  <a:gd name="connsiteX6" fmla="*/ 13088 w 2353254"/>
                  <a:gd name="connsiteY6" fmla="*/ 1412825 h 2460429"/>
                  <a:gd name="connsiteX0" fmla="*/ 13088 w 2353254"/>
                  <a:gd name="connsiteY0" fmla="*/ 1412825 h 2460429"/>
                  <a:gd name="connsiteX1" fmla="*/ 832429 w 2353254"/>
                  <a:gd name="connsiteY1" fmla="*/ 902390 h 2460429"/>
                  <a:gd name="connsiteX2" fmla="*/ 1658634 w 2353254"/>
                  <a:gd name="connsiteY2" fmla="*/ 614419 h 2460429"/>
                  <a:gd name="connsiteX3" fmla="*/ 2353254 w 2353254"/>
                  <a:gd name="connsiteY3" fmla="*/ 0 h 2460429"/>
                  <a:gd name="connsiteX4" fmla="*/ 2216921 w 2353254"/>
                  <a:gd name="connsiteY4" fmla="*/ 799145 h 2460429"/>
                  <a:gd name="connsiteX5" fmla="*/ 912091 w 2353254"/>
                  <a:gd name="connsiteY5" fmla="*/ 2450391 h 2460429"/>
                  <a:gd name="connsiteX6" fmla="*/ 13088 w 2353254"/>
                  <a:gd name="connsiteY6" fmla="*/ 1412825 h 2460429"/>
                  <a:gd name="connsiteX0" fmla="*/ 13088 w 2353254"/>
                  <a:gd name="connsiteY0" fmla="*/ 1412825 h 2460429"/>
                  <a:gd name="connsiteX1" fmla="*/ 1658634 w 2353254"/>
                  <a:gd name="connsiteY1" fmla="*/ 614419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406782 w 2353254"/>
                  <a:gd name="connsiteY1" fmla="*/ 772907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406782 w 2353254"/>
                  <a:gd name="connsiteY1" fmla="*/ 772907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406782 w 2353254"/>
                  <a:gd name="connsiteY1" fmla="*/ 772907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406782 w 2353254"/>
                  <a:gd name="connsiteY1" fmla="*/ 772907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406782 w 2353254"/>
                  <a:gd name="connsiteY1" fmla="*/ 772907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406782 w 2353254"/>
                  <a:gd name="connsiteY1" fmla="*/ 772907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367334 w 2353254"/>
                  <a:gd name="connsiteY1" fmla="*/ 780440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423582 w 2353254"/>
                  <a:gd name="connsiteY1" fmla="*/ 743123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423582 w 2353254"/>
                  <a:gd name="connsiteY1" fmla="*/ 743123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420213 w 2353254"/>
                  <a:gd name="connsiteY1" fmla="*/ 768299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81"/>
                  <a:gd name="connsiteY0" fmla="*/ 1412825 h 2460429"/>
                  <a:gd name="connsiteX1" fmla="*/ 1420213 w 2353281"/>
                  <a:gd name="connsiteY1" fmla="*/ 768299 h 2460429"/>
                  <a:gd name="connsiteX2" fmla="*/ 2353254 w 2353281"/>
                  <a:gd name="connsiteY2" fmla="*/ 0 h 2460429"/>
                  <a:gd name="connsiteX3" fmla="*/ 2216921 w 2353281"/>
                  <a:gd name="connsiteY3" fmla="*/ 799145 h 2460429"/>
                  <a:gd name="connsiteX4" fmla="*/ 912091 w 2353281"/>
                  <a:gd name="connsiteY4" fmla="*/ 2450391 h 2460429"/>
                  <a:gd name="connsiteX5" fmla="*/ 13088 w 2353281"/>
                  <a:gd name="connsiteY5" fmla="*/ 1412825 h 2460429"/>
                  <a:gd name="connsiteX0" fmla="*/ 13088 w 2353281"/>
                  <a:gd name="connsiteY0" fmla="*/ 1412825 h 2460429"/>
                  <a:gd name="connsiteX1" fmla="*/ 1420213 w 2353281"/>
                  <a:gd name="connsiteY1" fmla="*/ 768299 h 2460429"/>
                  <a:gd name="connsiteX2" fmla="*/ 2353254 w 2353281"/>
                  <a:gd name="connsiteY2" fmla="*/ 0 h 2460429"/>
                  <a:gd name="connsiteX3" fmla="*/ 2216921 w 2353281"/>
                  <a:gd name="connsiteY3" fmla="*/ 799145 h 2460429"/>
                  <a:gd name="connsiteX4" fmla="*/ 912091 w 2353281"/>
                  <a:gd name="connsiteY4" fmla="*/ 2450391 h 2460429"/>
                  <a:gd name="connsiteX5" fmla="*/ 13088 w 2353281"/>
                  <a:gd name="connsiteY5" fmla="*/ 1412825 h 2460429"/>
                  <a:gd name="connsiteX0" fmla="*/ 13088 w 2353281"/>
                  <a:gd name="connsiteY0" fmla="*/ 1412825 h 2460429"/>
                  <a:gd name="connsiteX1" fmla="*/ 1420213 w 2353281"/>
                  <a:gd name="connsiteY1" fmla="*/ 768299 h 2460429"/>
                  <a:gd name="connsiteX2" fmla="*/ 2353254 w 2353281"/>
                  <a:gd name="connsiteY2" fmla="*/ 0 h 2460429"/>
                  <a:gd name="connsiteX3" fmla="*/ 2216921 w 2353281"/>
                  <a:gd name="connsiteY3" fmla="*/ 799145 h 2460429"/>
                  <a:gd name="connsiteX4" fmla="*/ 912091 w 2353281"/>
                  <a:gd name="connsiteY4" fmla="*/ 2450391 h 2460429"/>
                  <a:gd name="connsiteX5" fmla="*/ 13088 w 2353281"/>
                  <a:gd name="connsiteY5" fmla="*/ 1412825 h 2460429"/>
                  <a:gd name="connsiteX0" fmla="*/ 13088 w 2353281"/>
                  <a:gd name="connsiteY0" fmla="*/ 1412825 h 2460429"/>
                  <a:gd name="connsiteX1" fmla="*/ 1420213 w 2353281"/>
                  <a:gd name="connsiteY1" fmla="*/ 768299 h 2460429"/>
                  <a:gd name="connsiteX2" fmla="*/ 2353254 w 2353281"/>
                  <a:gd name="connsiteY2" fmla="*/ 0 h 2460429"/>
                  <a:gd name="connsiteX3" fmla="*/ 2216921 w 2353281"/>
                  <a:gd name="connsiteY3" fmla="*/ 799145 h 2460429"/>
                  <a:gd name="connsiteX4" fmla="*/ 912091 w 2353281"/>
                  <a:gd name="connsiteY4" fmla="*/ 2450391 h 2460429"/>
                  <a:gd name="connsiteX5" fmla="*/ 13088 w 2353281"/>
                  <a:gd name="connsiteY5" fmla="*/ 1412825 h 2460429"/>
                  <a:gd name="connsiteX0" fmla="*/ 13088 w 2353281"/>
                  <a:gd name="connsiteY0" fmla="*/ 1412825 h 2460429"/>
                  <a:gd name="connsiteX1" fmla="*/ 1420213 w 2353281"/>
                  <a:gd name="connsiteY1" fmla="*/ 768299 h 2460429"/>
                  <a:gd name="connsiteX2" fmla="*/ 2353254 w 2353281"/>
                  <a:gd name="connsiteY2" fmla="*/ 0 h 2460429"/>
                  <a:gd name="connsiteX3" fmla="*/ 2216921 w 2353281"/>
                  <a:gd name="connsiteY3" fmla="*/ 799145 h 2460429"/>
                  <a:gd name="connsiteX4" fmla="*/ 912091 w 2353281"/>
                  <a:gd name="connsiteY4" fmla="*/ 2450391 h 2460429"/>
                  <a:gd name="connsiteX5" fmla="*/ 13088 w 2353281"/>
                  <a:gd name="connsiteY5" fmla="*/ 1412825 h 2460429"/>
                  <a:gd name="connsiteX0" fmla="*/ 13101 w 2353294"/>
                  <a:gd name="connsiteY0" fmla="*/ 1412825 h 2466591"/>
                  <a:gd name="connsiteX1" fmla="*/ 1420226 w 2353294"/>
                  <a:gd name="connsiteY1" fmla="*/ 768299 h 2466591"/>
                  <a:gd name="connsiteX2" fmla="*/ 2353267 w 2353294"/>
                  <a:gd name="connsiteY2" fmla="*/ 0 h 2466591"/>
                  <a:gd name="connsiteX3" fmla="*/ 2216934 w 2353294"/>
                  <a:gd name="connsiteY3" fmla="*/ 799145 h 2466591"/>
                  <a:gd name="connsiteX4" fmla="*/ 911261 w 2353294"/>
                  <a:gd name="connsiteY4" fmla="*/ 2456684 h 2466591"/>
                  <a:gd name="connsiteX5" fmla="*/ 13101 w 2353294"/>
                  <a:gd name="connsiteY5" fmla="*/ 1412825 h 2466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53294" h="2466591">
                    <a:moveTo>
                      <a:pt x="13101" y="1412825"/>
                    </a:moveTo>
                    <a:cubicBezTo>
                      <a:pt x="178856" y="702337"/>
                      <a:pt x="994960" y="979833"/>
                      <a:pt x="1420226" y="768299"/>
                    </a:cubicBezTo>
                    <a:cubicBezTo>
                      <a:pt x="1893478" y="544593"/>
                      <a:pt x="2136825" y="219641"/>
                      <a:pt x="2353267" y="0"/>
                    </a:cubicBezTo>
                    <a:cubicBezTo>
                      <a:pt x="2355001" y="185139"/>
                      <a:pt x="2274421" y="506612"/>
                      <a:pt x="2216934" y="799145"/>
                    </a:cubicBezTo>
                    <a:cubicBezTo>
                      <a:pt x="1969494" y="1842252"/>
                      <a:pt x="1402291" y="2425215"/>
                      <a:pt x="911261" y="2456684"/>
                    </a:cubicBezTo>
                    <a:cubicBezTo>
                      <a:pt x="553618" y="2534631"/>
                      <a:pt x="-100632" y="2149496"/>
                      <a:pt x="13101" y="141282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rgbClr val="92D05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62">
                  <a:solidFill>
                    <a:srgbClr val="DDE89A"/>
                  </a:solidFill>
                </a:endParaRPr>
              </a:p>
            </p:txBody>
          </p:sp>
          <p:sp>
            <p:nvSpPr>
              <p:cNvPr id="21" name="Rectangle 3"/>
              <p:cNvSpPr/>
              <p:nvPr/>
            </p:nvSpPr>
            <p:spPr>
              <a:xfrm>
                <a:off x="1467678" y="2330058"/>
                <a:ext cx="1307918" cy="1110185"/>
              </a:xfrm>
              <a:custGeom>
                <a:avLst/>
                <a:gdLst>
                  <a:gd name="connsiteX0" fmla="*/ 0 w 1371600"/>
                  <a:gd name="connsiteY0" fmla="*/ 0 h 1219200"/>
                  <a:gd name="connsiteX1" fmla="*/ 1371600 w 1371600"/>
                  <a:gd name="connsiteY1" fmla="*/ 0 h 1219200"/>
                  <a:gd name="connsiteX2" fmla="*/ 1371600 w 1371600"/>
                  <a:gd name="connsiteY2" fmla="*/ 1219200 h 1219200"/>
                  <a:gd name="connsiteX3" fmla="*/ 0 w 1371600"/>
                  <a:gd name="connsiteY3" fmla="*/ 1219200 h 1219200"/>
                  <a:gd name="connsiteX4" fmla="*/ 0 w 1371600"/>
                  <a:gd name="connsiteY4" fmla="*/ 0 h 1219200"/>
                  <a:gd name="connsiteX0" fmla="*/ 0 w 1371600"/>
                  <a:gd name="connsiteY0" fmla="*/ 31750 h 1250950"/>
                  <a:gd name="connsiteX1" fmla="*/ 1365250 w 1371600"/>
                  <a:gd name="connsiteY1" fmla="*/ 0 h 1250950"/>
                  <a:gd name="connsiteX2" fmla="*/ 1371600 w 1371600"/>
                  <a:gd name="connsiteY2" fmla="*/ 1250950 h 1250950"/>
                  <a:gd name="connsiteX3" fmla="*/ 0 w 1371600"/>
                  <a:gd name="connsiteY3" fmla="*/ 1250950 h 1250950"/>
                  <a:gd name="connsiteX4" fmla="*/ 0 w 1371600"/>
                  <a:gd name="connsiteY4" fmla="*/ 31750 h 1250950"/>
                  <a:gd name="connsiteX0" fmla="*/ 0 w 1479550"/>
                  <a:gd name="connsiteY0" fmla="*/ 31750 h 1250950"/>
                  <a:gd name="connsiteX1" fmla="*/ 1365250 w 1479550"/>
                  <a:gd name="connsiteY1" fmla="*/ 0 h 1250950"/>
                  <a:gd name="connsiteX2" fmla="*/ 1479550 w 1479550"/>
                  <a:gd name="connsiteY2" fmla="*/ 146050 h 1250950"/>
                  <a:gd name="connsiteX3" fmla="*/ 0 w 1479550"/>
                  <a:gd name="connsiteY3" fmla="*/ 1250950 h 1250950"/>
                  <a:gd name="connsiteX4" fmla="*/ 0 w 1479550"/>
                  <a:gd name="connsiteY4" fmla="*/ 31750 h 1250950"/>
                  <a:gd name="connsiteX0" fmla="*/ 0 w 1480196"/>
                  <a:gd name="connsiteY0" fmla="*/ 31750 h 1250950"/>
                  <a:gd name="connsiteX1" fmla="*/ 1365250 w 1480196"/>
                  <a:gd name="connsiteY1" fmla="*/ 0 h 1250950"/>
                  <a:gd name="connsiteX2" fmla="*/ 1479550 w 1480196"/>
                  <a:gd name="connsiteY2" fmla="*/ 146050 h 1250950"/>
                  <a:gd name="connsiteX3" fmla="*/ 0 w 1480196"/>
                  <a:gd name="connsiteY3" fmla="*/ 1250950 h 1250950"/>
                  <a:gd name="connsiteX4" fmla="*/ 0 w 1480196"/>
                  <a:gd name="connsiteY4" fmla="*/ 31750 h 1250950"/>
                  <a:gd name="connsiteX0" fmla="*/ 0 w 1480196"/>
                  <a:gd name="connsiteY0" fmla="*/ 32142 h 1251342"/>
                  <a:gd name="connsiteX1" fmla="*/ 1365250 w 1480196"/>
                  <a:gd name="connsiteY1" fmla="*/ 392 h 1251342"/>
                  <a:gd name="connsiteX2" fmla="*/ 1479550 w 1480196"/>
                  <a:gd name="connsiteY2" fmla="*/ 146442 h 1251342"/>
                  <a:gd name="connsiteX3" fmla="*/ 0 w 1480196"/>
                  <a:gd name="connsiteY3" fmla="*/ 1251342 h 1251342"/>
                  <a:gd name="connsiteX4" fmla="*/ 0 w 1480196"/>
                  <a:gd name="connsiteY4" fmla="*/ 32142 h 1251342"/>
                  <a:gd name="connsiteX0" fmla="*/ 0 w 1492896"/>
                  <a:gd name="connsiteY0" fmla="*/ 1238642 h 1251342"/>
                  <a:gd name="connsiteX1" fmla="*/ 1377950 w 1492896"/>
                  <a:gd name="connsiteY1" fmla="*/ 392 h 1251342"/>
                  <a:gd name="connsiteX2" fmla="*/ 1492250 w 1492896"/>
                  <a:gd name="connsiteY2" fmla="*/ 146442 h 1251342"/>
                  <a:gd name="connsiteX3" fmla="*/ 12700 w 1492896"/>
                  <a:gd name="connsiteY3" fmla="*/ 1251342 h 1251342"/>
                  <a:gd name="connsiteX4" fmla="*/ 0 w 1492896"/>
                  <a:gd name="connsiteY4" fmla="*/ 1238642 h 1251342"/>
                  <a:gd name="connsiteX0" fmla="*/ 0 w 1492896"/>
                  <a:gd name="connsiteY0" fmla="*/ 1238642 h 1251342"/>
                  <a:gd name="connsiteX1" fmla="*/ 1377950 w 1492896"/>
                  <a:gd name="connsiteY1" fmla="*/ 392 h 1251342"/>
                  <a:gd name="connsiteX2" fmla="*/ 1492250 w 1492896"/>
                  <a:gd name="connsiteY2" fmla="*/ 146442 h 1251342"/>
                  <a:gd name="connsiteX3" fmla="*/ 1028700 w 1492896"/>
                  <a:gd name="connsiteY3" fmla="*/ 476642 h 1251342"/>
                  <a:gd name="connsiteX4" fmla="*/ 12700 w 1492896"/>
                  <a:gd name="connsiteY4" fmla="*/ 1251342 h 1251342"/>
                  <a:gd name="connsiteX5" fmla="*/ 0 w 1492896"/>
                  <a:gd name="connsiteY5" fmla="*/ 1238642 h 1251342"/>
                  <a:gd name="connsiteX0" fmla="*/ 0 w 1492896"/>
                  <a:gd name="connsiteY0" fmla="*/ 1238642 h 1251342"/>
                  <a:gd name="connsiteX1" fmla="*/ 1377950 w 1492896"/>
                  <a:gd name="connsiteY1" fmla="*/ 392 h 1251342"/>
                  <a:gd name="connsiteX2" fmla="*/ 1492250 w 1492896"/>
                  <a:gd name="connsiteY2" fmla="*/ 146442 h 1251342"/>
                  <a:gd name="connsiteX3" fmla="*/ 1136650 w 1492896"/>
                  <a:gd name="connsiteY3" fmla="*/ 565542 h 1251342"/>
                  <a:gd name="connsiteX4" fmla="*/ 12700 w 1492896"/>
                  <a:gd name="connsiteY4" fmla="*/ 1251342 h 1251342"/>
                  <a:gd name="connsiteX5" fmla="*/ 0 w 1492896"/>
                  <a:gd name="connsiteY5" fmla="*/ 1238642 h 1251342"/>
                  <a:gd name="connsiteX0" fmla="*/ 0 w 1492896"/>
                  <a:gd name="connsiteY0" fmla="*/ 1238642 h 1251342"/>
                  <a:gd name="connsiteX1" fmla="*/ 971550 w 1492896"/>
                  <a:gd name="connsiteY1" fmla="*/ 375042 h 1251342"/>
                  <a:gd name="connsiteX2" fmla="*/ 1377950 w 1492896"/>
                  <a:gd name="connsiteY2" fmla="*/ 392 h 1251342"/>
                  <a:gd name="connsiteX3" fmla="*/ 1492250 w 1492896"/>
                  <a:gd name="connsiteY3" fmla="*/ 146442 h 1251342"/>
                  <a:gd name="connsiteX4" fmla="*/ 1136650 w 1492896"/>
                  <a:gd name="connsiteY4" fmla="*/ 565542 h 1251342"/>
                  <a:gd name="connsiteX5" fmla="*/ 12700 w 1492896"/>
                  <a:gd name="connsiteY5" fmla="*/ 1251342 h 1251342"/>
                  <a:gd name="connsiteX6" fmla="*/ 0 w 1492896"/>
                  <a:gd name="connsiteY6" fmla="*/ 1238642 h 1251342"/>
                  <a:gd name="connsiteX0" fmla="*/ 0 w 1492896"/>
                  <a:gd name="connsiteY0" fmla="*/ 1238642 h 1251342"/>
                  <a:gd name="connsiteX1" fmla="*/ 1003300 w 1492896"/>
                  <a:gd name="connsiteY1" fmla="*/ 463942 h 1251342"/>
                  <a:gd name="connsiteX2" fmla="*/ 1377950 w 1492896"/>
                  <a:gd name="connsiteY2" fmla="*/ 392 h 1251342"/>
                  <a:gd name="connsiteX3" fmla="*/ 1492250 w 1492896"/>
                  <a:gd name="connsiteY3" fmla="*/ 146442 h 1251342"/>
                  <a:gd name="connsiteX4" fmla="*/ 1136650 w 1492896"/>
                  <a:gd name="connsiteY4" fmla="*/ 565542 h 1251342"/>
                  <a:gd name="connsiteX5" fmla="*/ 12700 w 1492896"/>
                  <a:gd name="connsiteY5" fmla="*/ 1251342 h 1251342"/>
                  <a:gd name="connsiteX6" fmla="*/ 0 w 1492896"/>
                  <a:gd name="connsiteY6" fmla="*/ 1238642 h 1251342"/>
                  <a:gd name="connsiteX0" fmla="*/ 0 w 1492896"/>
                  <a:gd name="connsiteY0" fmla="*/ 1238642 h 1251342"/>
                  <a:gd name="connsiteX1" fmla="*/ 1085850 w 1492896"/>
                  <a:gd name="connsiteY1" fmla="*/ 394092 h 1251342"/>
                  <a:gd name="connsiteX2" fmla="*/ 1377950 w 1492896"/>
                  <a:gd name="connsiteY2" fmla="*/ 392 h 1251342"/>
                  <a:gd name="connsiteX3" fmla="*/ 1492250 w 1492896"/>
                  <a:gd name="connsiteY3" fmla="*/ 146442 h 1251342"/>
                  <a:gd name="connsiteX4" fmla="*/ 1136650 w 1492896"/>
                  <a:gd name="connsiteY4" fmla="*/ 565542 h 1251342"/>
                  <a:gd name="connsiteX5" fmla="*/ 12700 w 1492896"/>
                  <a:gd name="connsiteY5" fmla="*/ 1251342 h 1251342"/>
                  <a:gd name="connsiteX6" fmla="*/ 0 w 1492896"/>
                  <a:gd name="connsiteY6" fmla="*/ 1238642 h 1251342"/>
                  <a:gd name="connsiteX0" fmla="*/ 0 w 1492896"/>
                  <a:gd name="connsiteY0" fmla="*/ 1238642 h 1251342"/>
                  <a:gd name="connsiteX1" fmla="*/ 457200 w 1492896"/>
                  <a:gd name="connsiteY1" fmla="*/ 876692 h 1251342"/>
                  <a:gd name="connsiteX2" fmla="*/ 1085850 w 1492896"/>
                  <a:gd name="connsiteY2" fmla="*/ 394092 h 1251342"/>
                  <a:gd name="connsiteX3" fmla="*/ 1377950 w 1492896"/>
                  <a:gd name="connsiteY3" fmla="*/ 392 h 1251342"/>
                  <a:gd name="connsiteX4" fmla="*/ 1492250 w 1492896"/>
                  <a:gd name="connsiteY4" fmla="*/ 146442 h 1251342"/>
                  <a:gd name="connsiteX5" fmla="*/ 1136650 w 1492896"/>
                  <a:gd name="connsiteY5" fmla="*/ 565542 h 1251342"/>
                  <a:gd name="connsiteX6" fmla="*/ 12700 w 1492896"/>
                  <a:gd name="connsiteY6" fmla="*/ 1251342 h 1251342"/>
                  <a:gd name="connsiteX7" fmla="*/ 0 w 1492896"/>
                  <a:gd name="connsiteY7" fmla="*/ 1238642 h 1251342"/>
                  <a:gd name="connsiteX0" fmla="*/ 0 w 1492896"/>
                  <a:gd name="connsiteY0" fmla="*/ 1238642 h 1251342"/>
                  <a:gd name="connsiteX1" fmla="*/ 406400 w 1492896"/>
                  <a:gd name="connsiteY1" fmla="*/ 876692 h 1251342"/>
                  <a:gd name="connsiteX2" fmla="*/ 1085850 w 1492896"/>
                  <a:gd name="connsiteY2" fmla="*/ 394092 h 1251342"/>
                  <a:gd name="connsiteX3" fmla="*/ 1377950 w 1492896"/>
                  <a:gd name="connsiteY3" fmla="*/ 392 h 1251342"/>
                  <a:gd name="connsiteX4" fmla="*/ 1492250 w 1492896"/>
                  <a:gd name="connsiteY4" fmla="*/ 146442 h 1251342"/>
                  <a:gd name="connsiteX5" fmla="*/ 1136650 w 1492896"/>
                  <a:gd name="connsiteY5" fmla="*/ 565542 h 1251342"/>
                  <a:gd name="connsiteX6" fmla="*/ 12700 w 1492896"/>
                  <a:gd name="connsiteY6" fmla="*/ 1251342 h 1251342"/>
                  <a:gd name="connsiteX7" fmla="*/ 0 w 1492896"/>
                  <a:gd name="connsiteY7" fmla="*/ 1238642 h 1251342"/>
                  <a:gd name="connsiteX0" fmla="*/ 0 w 1492896"/>
                  <a:gd name="connsiteY0" fmla="*/ 1238642 h 1251342"/>
                  <a:gd name="connsiteX1" fmla="*/ 406400 w 1492896"/>
                  <a:gd name="connsiteY1" fmla="*/ 876692 h 1251342"/>
                  <a:gd name="connsiteX2" fmla="*/ 1085850 w 1492896"/>
                  <a:gd name="connsiteY2" fmla="*/ 394092 h 1251342"/>
                  <a:gd name="connsiteX3" fmla="*/ 1377950 w 1492896"/>
                  <a:gd name="connsiteY3" fmla="*/ 392 h 1251342"/>
                  <a:gd name="connsiteX4" fmla="*/ 1492250 w 1492896"/>
                  <a:gd name="connsiteY4" fmla="*/ 146442 h 1251342"/>
                  <a:gd name="connsiteX5" fmla="*/ 1136650 w 1492896"/>
                  <a:gd name="connsiteY5" fmla="*/ 565542 h 1251342"/>
                  <a:gd name="connsiteX6" fmla="*/ 577850 w 1492896"/>
                  <a:gd name="connsiteY6" fmla="*/ 902092 h 1251342"/>
                  <a:gd name="connsiteX7" fmla="*/ 12700 w 1492896"/>
                  <a:gd name="connsiteY7" fmla="*/ 1251342 h 1251342"/>
                  <a:gd name="connsiteX8" fmla="*/ 0 w 1492896"/>
                  <a:gd name="connsiteY8" fmla="*/ 1238642 h 1251342"/>
                  <a:gd name="connsiteX0" fmla="*/ 0 w 1492896"/>
                  <a:gd name="connsiteY0" fmla="*/ 1238642 h 1251342"/>
                  <a:gd name="connsiteX1" fmla="*/ 406400 w 1492896"/>
                  <a:gd name="connsiteY1" fmla="*/ 876692 h 1251342"/>
                  <a:gd name="connsiteX2" fmla="*/ 1085850 w 1492896"/>
                  <a:gd name="connsiteY2" fmla="*/ 394092 h 1251342"/>
                  <a:gd name="connsiteX3" fmla="*/ 1377950 w 1492896"/>
                  <a:gd name="connsiteY3" fmla="*/ 392 h 1251342"/>
                  <a:gd name="connsiteX4" fmla="*/ 1492250 w 1492896"/>
                  <a:gd name="connsiteY4" fmla="*/ 146442 h 1251342"/>
                  <a:gd name="connsiteX5" fmla="*/ 1136650 w 1492896"/>
                  <a:gd name="connsiteY5" fmla="*/ 565542 h 1251342"/>
                  <a:gd name="connsiteX6" fmla="*/ 533400 w 1492896"/>
                  <a:gd name="connsiteY6" fmla="*/ 902092 h 1251342"/>
                  <a:gd name="connsiteX7" fmla="*/ 12700 w 1492896"/>
                  <a:gd name="connsiteY7" fmla="*/ 1251342 h 1251342"/>
                  <a:gd name="connsiteX8" fmla="*/ 0 w 1492896"/>
                  <a:gd name="connsiteY8" fmla="*/ 1238642 h 1251342"/>
                  <a:gd name="connsiteX0" fmla="*/ 0 w 1492896"/>
                  <a:gd name="connsiteY0" fmla="*/ 1238642 h 1251342"/>
                  <a:gd name="connsiteX1" fmla="*/ 406400 w 1492896"/>
                  <a:gd name="connsiteY1" fmla="*/ 876692 h 1251342"/>
                  <a:gd name="connsiteX2" fmla="*/ 1085850 w 1492896"/>
                  <a:gd name="connsiteY2" fmla="*/ 394092 h 1251342"/>
                  <a:gd name="connsiteX3" fmla="*/ 1377950 w 1492896"/>
                  <a:gd name="connsiteY3" fmla="*/ 392 h 1251342"/>
                  <a:gd name="connsiteX4" fmla="*/ 1492250 w 1492896"/>
                  <a:gd name="connsiteY4" fmla="*/ 146442 h 1251342"/>
                  <a:gd name="connsiteX5" fmla="*/ 1136650 w 1492896"/>
                  <a:gd name="connsiteY5" fmla="*/ 565542 h 1251342"/>
                  <a:gd name="connsiteX6" fmla="*/ 533400 w 1492896"/>
                  <a:gd name="connsiteY6" fmla="*/ 902092 h 1251342"/>
                  <a:gd name="connsiteX7" fmla="*/ 12700 w 1492896"/>
                  <a:gd name="connsiteY7" fmla="*/ 1251342 h 1251342"/>
                  <a:gd name="connsiteX8" fmla="*/ 0 w 1492896"/>
                  <a:gd name="connsiteY8" fmla="*/ 1238642 h 1251342"/>
                  <a:gd name="connsiteX0" fmla="*/ 0 w 1492896"/>
                  <a:gd name="connsiteY0" fmla="*/ 1238642 h 1251342"/>
                  <a:gd name="connsiteX1" fmla="*/ 406400 w 1492896"/>
                  <a:gd name="connsiteY1" fmla="*/ 876692 h 1251342"/>
                  <a:gd name="connsiteX2" fmla="*/ 1085850 w 1492896"/>
                  <a:gd name="connsiteY2" fmla="*/ 394092 h 1251342"/>
                  <a:gd name="connsiteX3" fmla="*/ 1377950 w 1492896"/>
                  <a:gd name="connsiteY3" fmla="*/ 392 h 1251342"/>
                  <a:gd name="connsiteX4" fmla="*/ 1492250 w 1492896"/>
                  <a:gd name="connsiteY4" fmla="*/ 146442 h 1251342"/>
                  <a:gd name="connsiteX5" fmla="*/ 1136650 w 1492896"/>
                  <a:gd name="connsiteY5" fmla="*/ 565542 h 1251342"/>
                  <a:gd name="connsiteX6" fmla="*/ 533400 w 1492896"/>
                  <a:gd name="connsiteY6" fmla="*/ 902092 h 1251342"/>
                  <a:gd name="connsiteX7" fmla="*/ 12700 w 1492896"/>
                  <a:gd name="connsiteY7" fmla="*/ 1251342 h 1251342"/>
                  <a:gd name="connsiteX8" fmla="*/ 0 w 1492896"/>
                  <a:gd name="connsiteY8" fmla="*/ 1238642 h 1251342"/>
                  <a:gd name="connsiteX0" fmla="*/ 0 w 1492896"/>
                  <a:gd name="connsiteY0" fmla="*/ 1238642 h 1251342"/>
                  <a:gd name="connsiteX1" fmla="*/ 406400 w 1492896"/>
                  <a:gd name="connsiteY1" fmla="*/ 876692 h 1251342"/>
                  <a:gd name="connsiteX2" fmla="*/ 1085850 w 1492896"/>
                  <a:gd name="connsiteY2" fmla="*/ 394092 h 1251342"/>
                  <a:gd name="connsiteX3" fmla="*/ 1377950 w 1492896"/>
                  <a:gd name="connsiteY3" fmla="*/ 392 h 1251342"/>
                  <a:gd name="connsiteX4" fmla="*/ 1492250 w 1492896"/>
                  <a:gd name="connsiteY4" fmla="*/ 146442 h 1251342"/>
                  <a:gd name="connsiteX5" fmla="*/ 1136650 w 1492896"/>
                  <a:gd name="connsiteY5" fmla="*/ 565542 h 1251342"/>
                  <a:gd name="connsiteX6" fmla="*/ 533400 w 1492896"/>
                  <a:gd name="connsiteY6" fmla="*/ 902092 h 1251342"/>
                  <a:gd name="connsiteX7" fmla="*/ 12700 w 1492896"/>
                  <a:gd name="connsiteY7" fmla="*/ 1251342 h 1251342"/>
                  <a:gd name="connsiteX8" fmla="*/ 0 w 1492896"/>
                  <a:gd name="connsiteY8" fmla="*/ 1238642 h 1251342"/>
                  <a:gd name="connsiteX0" fmla="*/ 0 w 1492896"/>
                  <a:gd name="connsiteY0" fmla="*/ 1238642 h 1251342"/>
                  <a:gd name="connsiteX1" fmla="*/ 422302 w 1492896"/>
                  <a:gd name="connsiteY1" fmla="*/ 888619 h 1251342"/>
                  <a:gd name="connsiteX2" fmla="*/ 1085850 w 1492896"/>
                  <a:gd name="connsiteY2" fmla="*/ 394092 h 1251342"/>
                  <a:gd name="connsiteX3" fmla="*/ 1377950 w 1492896"/>
                  <a:gd name="connsiteY3" fmla="*/ 392 h 1251342"/>
                  <a:gd name="connsiteX4" fmla="*/ 1492250 w 1492896"/>
                  <a:gd name="connsiteY4" fmla="*/ 146442 h 1251342"/>
                  <a:gd name="connsiteX5" fmla="*/ 1136650 w 1492896"/>
                  <a:gd name="connsiteY5" fmla="*/ 565542 h 1251342"/>
                  <a:gd name="connsiteX6" fmla="*/ 533400 w 1492896"/>
                  <a:gd name="connsiteY6" fmla="*/ 902092 h 1251342"/>
                  <a:gd name="connsiteX7" fmla="*/ 12700 w 1492896"/>
                  <a:gd name="connsiteY7" fmla="*/ 1251342 h 1251342"/>
                  <a:gd name="connsiteX8" fmla="*/ 0 w 1492896"/>
                  <a:gd name="connsiteY8" fmla="*/ 1238642 h 1251342"/>
                  <a:gd name="connsiteX0" fmla="*/ 0 w 1492896"/>
                  <a:gd name="connsiteY0" fmla="*/ 1238642 h 1251342"/>
                  <a:gd name="connsiteX1" fmla="*/ 422302 w 1492896"/>
                  <a:gd name="connsiteY1" fmla="*/ 888619 h 1251342"/>
                  <a:gd name="connsiteX2" fmla="*/ 1085850 w 1492896"/>
                  <a:gd name="connsiteY2" fmla="*/ 394092 h 1251342"/>
                  <a:gd name="connsiteX3" fmla="*/ 1377950 w 1492896"/>
                  <a:gd name="connsiteY3" fmla="*/ 392 h 1251342"/>
                  <a:gd name="connsiteX4" fmla="*/ 1492250 w 1492896"/>
                  <a:gd name="connsiteY4" fmla="*/ 146442 h 1251342"/>
                  <a:gd name="connsiteX5" fmla="*/ 1136650 w 1492896"/>
                  <a:gd name="connsiteY5" fmla="*/ 565542 h 1251342"/>
                  <a:gd name="connsiteX6" fmla="*/ 513522 w 1492896"/>
                  <a:gd name="connsiteY6" fmla="*/ 894141 h 1251342"/>
                  <a:gd name="connsiteX7" fmla="*/ 12700 w 1492896"/>
                  <a:gd name="connsiteY7" fmla="*/ 1251342 h 1251342"/>
                  <a:gd name="connsiteX8" fmla="*/ 0 w 1492896"/>
                  <a:gd name="connsiteY8" fmla="*/ 1238642 h 1251342"/>
                  <a:gd name="connsiteX0" fmla="*/ 0 w 1492896"/>
                  <a:gd name="connsiteY0" fmla="*/ 1238642 h 1251342"/>
                  <a:gd name="connsiteX1" fmla="*/ 422302 w 1492896"/>
                  <a:gd name="connsiteY1" fmla="*/ 888619 h 1251342"/>
                  <a:gd name="connsiteX2" fmla="*/ 1085850 w 1492896"/>
                  <a:gd name="connsiteY2" fmla="*/ 394092 h 1251342"/>
                  <a:gd name="connsiteX3" fmla="*/ 1377950 w 1492896"/>
                  <a:gd name="connsiteY3" fmla="*/ 392 h 1251342"/>
                  <a:gd name="connsiteX4" fmla="*/ 1492250 w 1492896"/>
                  <a:gd name="connsiteY4" fmla="*/ 146442 h 1251342"/>
                  <a:gd name="connsiteX5" fmla="*/ 1136650 w 1492896"/>
                  <a:gd name="connsiteY5" fmla="*/ 565542 h 1251342"/>
                  <a:gd name="connsiteX6" fmla="*/ 525449 w 1492896"/>
                  <a:gd name="connsiteY6" fmla="*/ 914020 h 1251342"/>
                  <a:gd name="connsiteX7" fmla="*/ 12700 w 1492896"/>
                  <a:gd name="connsiteY7" fmla="*/ 1251342 h 1251342"/>
                  <a:gd name="connsiteX8" fmla="*/ 0 w 1492896"/>
                  <a:gd name="connsiteY8" fmla="*/ 1238642 h 1251342"/>
                  <a:gd name="connsiteX0" fmla="*/ 0 w 1492896"/>
                  <a:gd name="connsiteY0" fmla="*/ 1238642 h 1251342"/>
                  <a:gd name="connsiteX1" fmla="*/ 422302 w 1492896"/>
                  <a:gd name="connsiteY1" fmla="*/ 888619 h 1251342"/>
                  <a:gd name="connsiteX2" fmla="*/ 1085850 w 1492896"/>
                  <a:gd name="connsiteY2" fmla="*/ 394092 h 1251342"/>
                  <a:gd name="connsiteX3" fmla="*/ 1377950 w 1492896"/>
                  <a:gd name="connsiteY3" fmla="*/ 392 h 1251342"/>
                  <a:gd name="connsiteX4" fmla="*/ 1492250 w 1492896"/>
                  <a:gd name="connsiteY4" fmla="*/ 146442 h 1251342"/>
                  <a:gd name="connsiteX5" fmla="*/ 1136650 w 1492896"/>
                  <a:gd name="connsiteY5" fmla="*/ 565542 h 1251342"/>
                  <a:gd name="connsiteX6" fmla="*/ 553279 w 1492896"/>
                  <a:gd name="connsiteY6" fmla="*/ 854385 h 1251342"/>
                  <a:gd name="connsiteX7" fmla="*/ 12700 w 1492896"/>
                  <a:gd name="connsiteY7" fmla="*/ 1251342 h 1251342"/>
                  <a:gd name="connsiteX8" fmla="*/ 0 w 1492896"/>
                  <a:gd name="connsiteY8" fmla="*/ 1238642 h 1251342"/>
                  <a:gd name="connsiteX0" fmla="*/ 0 w 1492896"/>
                  <a:gd name="connsiteY0" fmla="*/ 1238642 h 1251342"/>
                  <a:gd name="connsiteX1" fmla="*/ 422302 w 1492896"/>
                  <a:gd name="connsiteY1" fmla="*/ 888619 h 1251342"/>
                  <a:gd name="connsiteX2" fmla="*/ 1085850 w 1492896"/>
                  <a:gd name="connsiteY2" fmla="*/ 394092 h 1251342"/>
                  <a:gd name="connsiteX3" fmla="*/ 1377950 w 1492896"/>
                  <a:gd name="connsiteY3" fmla="*/ 392 h 1251342"/>
                  <a:gd name="connsiteX4" fmla="*/ 1492250 w 1492896"/>
                  <a:gd name="connsiteY4" fmla="*/ 146442 h 1251342"/>
                  <a:gd name="connsiteX5" fmla="*/ 1136650 w 1492896"/>
                  <a:gd name="connsiteY5" fmla="*/ 565542 h 1251342"/>
                  <a:gd name="connsiteX6" fmla="*/ 529425 w 1492896"/>
                  <a:gd name="connsiteY6" fmla="*/ 886191 h 1251342"/>
                  <a:gd name="connsiteX7" fmla="*/ 12700 w 1492896"/>
                  <a:gd name="connsiteY7" fmla="*/ 1251342 h 1251342"/>
                  <a:gd name="connsiteX8" fmla="*/ 0 w 1492896"/>
                  <a:gd name="connsiteY8" fmla="*/ 1238642 h 1251342"/>
                  <a:gd name="connsiteX0" fmla="*/ 0 w 1492896"/>
                  <a:gd name="connsiteY0" fmla="*/ 1238642 h 1239415"/>
                  <a:gd name="connsiteX1" fmla="*/ 422302 w 1492896"/>
                  <a:gd name="connsiteY1" fmla="*/ 888619 h 1239415"/>
                  <a:gd name="connsiteX2" fmla="*/ 1085850 w 1492896"/>
                  <a:gd name="connsiteY2" fmla="*/ 394092 h 1239415"/>
                  <a:gd name="connsiteX3" fmla="*/ 1377950 w 1492896"/>
                  <a:gd name="connsiteY3" fmla="*/ 392 h 1239415"/>
                  <a:gd name="connsiteX4" fmla="*/ 1492250 w 1492896"/>
                  <a:gd name="connsiteY4" fmla="*/ 146442 h 1239415"/>
                  <a:gd name="connsiteX5" fmla="*/ 1136650 w 1492896"/>
                  <a:gd name="connsiteY5" fmla="*/ 565542 h 1239415"/>
                  <a:gd name="connsiteX6" fmla="*/ 529425 w 1492896"/>
                  <a:gd name="connsiteY6" fmla="*/ 886191 h 1239415"/>
                  <a:gd name="connsiteX7" fmla="*/ 8724 w 1492896"/>
                  <a:gd name="connsiteY7" fmla="*/ 1239415 h 1239415"/>
                  <a:gd name="connsiteX8" fmla="*/ 0 w 1492896"/>
                  <a:gd name="connsiteY8" fmla="*/ 1238642 h 1239415"/>
                  <a:gd name="connsiteX0" fmla="*/ 0 w 1492896"/>
                  <a:gd name="connsiteY0" fmla="*/ 1238642 h 1239415"/>
                  <a:gd name="connsiteX1" fmla="*/ 422302 w 1492896"/>
                  <a:gd name="connsiteY1" fmla="*/ 908497 h 1239415"/>
                  <a:gd name="connsiteX2" fmla="*/ 1085850 w 1492896"/>
                  <a:gd name="connsiteY2" fmla="*/ 394092 h 1239415"/>
                  <a:gd name="connsiteX3" fmla="*/ 1377950 w 1492896"/>
                  <a:gd name="connsiteY3" fmla="*/ 392 h 1239415"/>
                  <a:gd name="connsiteX4" fmla="*/ 1492250 w 1492896"/>
                  <a:gd name="connsiteY4" fmla="*/ 146442 h 1239415"/>
                  <a:gd name="connsiteX5" fmla="*/ 1136650 w 1492896"/>
                  <a:gd name="connsiteY5" fmla="*/ 565542 h 1239415"/>
                  <a:gd name="connsiteX6" fmla="*/ 529425 w 1492896"/>
                  <a:gd name="connsiteY6" fmla="*/ 886191 h 1239415"/>
                  <a:gd name="connsiteX7" fmla="*/ 8724 w 1492896"/>
                  <a:gd name="connsiteY7" fmla="*/ 1239415 h 1239415"/>
                  <a:gd name="connsiteX8" fmla="*/ 0 w 1492896"/>
                  <a:gd name="connsiteY8" fmla="*/ 1238642 h 1239415"/>
                  <a:gd name="connsiteX0" fmla="*/ 0 w 1492896"/>
                  <a:gd name="connsiteY0" fmla="*/ 1238642 h 1239415"/>
                  <a:gd name="connsiteX1" fmla="*/ 422302 w 1492896"/>
                  <a:gd name="connsiteY1" fmla="*/ 908497 h 1239415"/>
                  <a:gd name="connsiteX2" fmla="*/ 1085850 w 1492896"/>
                  <a:gd name="connsiteY2" fmla="*/ 394092 h 1239415"/>
                  <a:gd name="connsiteX3" fmla="*/ 1377950 w 1492896"/>
                  <a:gd name="connsiteY3" fmla="*/ 392 h 1239415"/>
                  <a:gd name="connsiteX4" fmla="*/ 1492250 w 1492896"/>
                  <a:gd name="connsiteY4" fmla="*/ 146442 h 1239415"/>
                  <a:gd name="connsiteX5" fmla="*/ 1128699 w 1492896"/>
                  <a:gd name="connsiteY5" fmla="*/ 549640 h 1239415"/>
                  <a:gd name="connsiteX6" fmla="*/ 529425 w 1492896"/>
                  <a:gd name="connsiteY6" fmla="*/ 886191 h 1239415"/>
                  <a:gd name="connsiteX7" fmla="*/ 8724 w 1492896"/>
                  <a:gd name="connsiteY7" fmla="*/ 1239415 h 1239415"/>
                  <a:gd name="connsiteX8" fmla="*/ 0 w 1492896"/>
                  <a:gd name="connsiteY8" fmla="*/ 1238642 h 1239415"/>
                  <a:gd name="connsiteX0" fmla="*/ 0 w 1492896"/>
                  <a:gd name="connsiteY0" fmla="*/ 1238642 h 1239415"/>
                  <a:gd name="connsiteX1" fmla="*/ 422302 w 1492896"/>
                  <a:gd name="connsiteY1" fmla="*/ 908497 h 1239415"/>
                  <a:gd name="connsiteX2" fmla="*/ 1093801 w 1492896"/>
                  <a:gd name="connsiteY2" fmla="*/ 413970 h 1239415"/>
                  <a:gd name="connsiteX3" fmla="*/ 1377950 w 1492896"/>
                  <a:gd name="connsiteY3" fmla="*/ 392 h 1239415"/>
                  <a:gd name="connsiteX4" fmla="*/ 1492250 w 1492896"/>
                  <a:gd name="connsiteY4" fmla="*/ 146442 h 1239415"/>
                  <a:gd name="connsiteX5" fmla="*/ 1128699 w 1492896"/>
                  <a:gd name="connsiteY5" fmla="*/ 549640 h 1239415"/>
                  <a:gd name="connsiteX6" fmla="*/ 529425 w 1492896"/>
                  <a:gd name="connsiteY6" fmla="*/ 886191 h 1239415"/>
                  <a:gd name="connsiteX7" fmla="*/ 8724 w 1492896"/>
                  <a:gd name="connsiteY7" fmla="*/ 1239415 h 1239415"/>
                  <a:gd name="connsiteX8" fmla="*/ 0 w 1492896"/>
                  <a:gd name="connsiteY8" fmla="*/ 1238642 h 1239415"/>
                  <a:gd name="connsiteX0" fmla="*/ 0 w 1492896"/>
                  <a:gd name="connsiteY0" fmla="*/ 1238642 h 1239415"/>
                  <a:gd name="connsiteX1" fmla="*/ 422302 w 1492896"/>
                  <a:gd name="connsiteY1" fmla="*/ 908497 h 1239415"/>
                  <a:gd name="connsiteX2" fmla="*/ 1093801 w 1492896"/>
                  <a:gd name="connsiteY2" fmla="*/ 413970 h 1239415"/>
                  <a:gd name="connsiteX3" fmla="*/ 1377950 w 1492896"/>
                  <a:gd name="connsiteY3" fmla="*/ 392 h 1239415"/>
                  <a:gd name="connsiteX4" fmla="*/ 1492250 w 1492896"/>
                  <a:gd name="connsiteY4" fmla="*/ 146442 h 1239415"/>
                  <a:gd name="connsiteX5" fmla="*/ 1128699 w 1492896"/>
                  <a:gd name="connsiteY5" fmla="*/ 549640 h 1239415"/>
                  <a:gd name="connsiteX6" fmla="*/ 529425 w 1492896"/>
                  <a:gd name="connsiteY6" fmla="*/ 886191 h 1239415"/>
                  <a:gd name="connsiteX7" fmla="*/ 8724 w 1492896"/>
                  <a:gd name="connsiteY7" fmla="*/ 1239415 h 1239415"/>
                  <a:gd name="connsiteX8" fmla="*/ 0 w 1492896"/>
                  <a:gd name="connsiteY8" fmla="*/ 1238642 h 1239415"/>
                  <a:gd name="connsiteX0" fmla="*/ 0 w 1492896"/>
                  <a:gd name="connsiteY0" fmla="*/ 1238642 h 1239415"/>
                  <a:gd name="connsiteX1" fmla="*/ 422302 w 1492896"/>
                  <a:gd name="connsiteY1" fmla="*/ 908497 h 1239415"/>
                  <a:gd name="connsiteX2" fmla="*/ 1093801 w 1492896"/>
                  <a:gd name="connsiteY2" fmla="*/ 413970 h 1239415"/>
                  <a:gd name="connsiteX3" fmla="*/ 1377950 w 1492896"/>
                  <a:gd name="connsiteY3" fmla="*/ 392 h 1239415"/>
                  <a:gd name="connsiteX4" fmla="*/ 1492250 w 1492896"/>
                  <a:gd name="connsiteY4" fmla="*/ 146442 h 1239415"/>
                  <a:gd name="connsiteX5" fmla="*/ 1128699 w 1492896"/>
                  <a:gd name="connsiteY5" fmla="*/ 549640 h 1239415"/>
                  <a:gd name="connsiteX6" fmla="*/ 529425 w 1492896"/>
                  <a:gd name="connsiteY6" fmla="*/ 886191 h 1239415"/>
                  <a:gd name="connsiteX7" fmla="*/ 8724 w 1492896"/>
                  <a:gd name="connsiteY7" fmla="*/ 1239415 h 1239415"/>
                  <a:gd name="connsiteX8" fmla="*/ 0 w 1492896"/>
                  <a:gd name="connsiteY8" fmla="*/ 1238642 h 1239415"/>
                  <a:gd name="connsiteX0" fmla="*/ 0 w 1492896"/>
                  <a:gd name="connsiteY0" fmla="*/ 1238642 h 1239415"/>
                  <a:gd name="connsiteX1" fmla="*/ 422302 w 1492896"/>
                  <a:gd name="connsiteY1" fmla="*/ 908497 h 1239415"/>
                  <a:gd name="connsiteX2" fmla="*/ 1093801 w 1492896"/>
                  <a:gd name="connsiteY2" fmla="*/ 413970 h 1239415"/>
                  <a:gd name="connsiteX3" fmla="*/ 1377950 w 1492896"/>
                  <a:gd name="connsiteY3" fmla="*/ 392 h 1239415"/>
                  <a:gd name="connsiteX4" fmla="*/ 1492250 w 1492896"/>
                  <a:gd name="connsiteY4" fmla="*/ 146442 h 1239415"/>
                  <a:gd name="connsiteX5" fmla="*/ 1128699 w 1492896"/>
                  <a:gd name="connsiteY5" fmla="*/ 549640 h 1239415"/>
                  <a:gd name="connsiteX6" fmla="*/ 529425 w 1492896"/>
                  <a:gd name="connsiteY6" fmla="*/ 886191 h 1239415"/>
                  <a:gd name="connsiteX7" fmla="*/ 8724 w 1492896"/>
                  <a:gd name="connsiteY7" fmla="*/ 1239415 h 1239415"/>
                  <a:gd name="connsiteX8" fmla="*/ 0 w 1492896"/>
                  <a:gd name="connsiteY8" fmla="*/ 1238642 h 1239415"/>
                  <a:gd name="connsiteX0" fmla="*/ 0 w 1492896"/>
                  <a:gd name="connsiteY0" fmla="*/ 1238642 h 1239415"/>
                  <a:gd name="connsiteX1" fmla="*/ 422302 w 1492896"/>
                  <a:gd name="connsiteY1" fmla="*/ 908497 h 1239415"/>
                  <a:gd name="connsiteX2" fmla="*/ 1093801 w 1492896"/>
                  <a:gd name="connsiteY2" fmla="*/ 413970 h 1239415"/>
                  <a:gd name="connsiteX3" fmla="*/ 1377950 w 1492896"/>
                  <a:gd name="connsiteY3" fmla="*/ 392 h 1239415"/>
                  <a:gd name="connsiteX4" fmla="*/ 1492250 w 1492896"/>
                  <a:gd name="connsiteY4" fmla="*/ 146442 h 1239415"/>
                  <a:gd name="connsiteX5" fmla="*/ 1128699 w 1492896"/>
                  <a:gd name="connsiteY5" fmla="*/ 513859 h 1239415"/>
                  <a:gd name="connsiteX6" fmla="*/ 529425 w 1492896"/>
                  <a:gd name="connsiteY6" fmla="*/ 886191 h 1239415"/>
                  <a:gd name="connsiteX7" fmla="*/ 8724 w 1492896"/>
                  <a:gd name="connsiteY7" fmla="*/ 1239415 h 1239415"/>
                  <a:gd name="connsiteX8" fmla="*/ 0 w 1492896"/>
                  <a:gd name="connsiteY8" fmla="*/ 1238642 h 1239415"/>
                  <a:gd name="connsiteX0" fmla="*/ 0 w 1492896"/>
                  <a:gd name="connsiteY0" fmla="*/ 1238642 h 1239415"/>
                  <a:gd name="connsiteX1" fmla="*/ 422302 w 1492896"/>
                  <a:gd name="connsiteY1" fmla="*/ 908497 h 1239415"/>
                  <a:gd name="connsiteX2" fmla="*/ 1093801 w 1492896"/>
                  <a:gd name="connsiteY2" fmla="*/ 413970 h 1239415"/>
                  <a:gd name="connsiteX3" fmla="*/ 1377950 w 1492896"/>
                  <a:gd name="connsiteY3" fmla="*/ 392 h 1239415"/>
                  <a:gd name="connsiteX4" fmla="*/ 1492250 w 1492896"/>
                  <a:gd name="connsiteY4" fmla="*/ 146442 h 1239415"/>
                  <a:gd name="connsiteX5" fmla="*/ 1128699 w 1492896"/>
                  <a:gd name="connsiteY5" fmla="*/ 513859 h 1239415"/>
                  <a:gd name="connsiteX6" fmla="*/ 529425 w 1492896"/>
                  <a:gd name="connsiteY6" fmla="*/ 886191 h 1239415"/>
                  <a:gd name="connsiteX7" fmla="*/ 8724 w 1492896"/>
                  <a:gd name="connsiteY7" fmla="*/ 1239415 h 1239415"/>
                  <a:gd name="connsiteX8" fmla="*/ 0 w 1492896"/>
                  <a:gd name="connsiteY8" fmla="*/ 1238642 h 1239415"/>
                  <a:gd name="connsiteX0" fmla="*/ 0 w 1492896"/>
                  <a:gd name="connsiteY0" fmla="*/ 1238642 h 1239415"/>
                  <a:gd name="connsiteX1" fmla="*/ 422302 w 1492896"/>
                  <a:gd name="connsiteY1" fmla="*/ 908497 h 1239415"/>
                  <a:gd name="connsiteX2" fmla="*/ 1093801 w 1492896"/>
                  <a:gd name="connsiteY2" fmla="*/ 413970 h 1239415"/>
                  <a:gd name="connsiteX3" fmla="*/ 1377950 w 1492896"/>
                  <a:gd name="connsiteY3" fmla="*/ 392 h 1239415"/>
                  <a:gd name="connsiteX4" fmla="*/ 1492250 w 1492896"/>
                  <a:gd name="connsiteY4" fmla="*/ 146442 h 1239415"/>
                  <a:gd name="connsiteX5" fmla="*/ 1128699 w 1492896"/>
                  <a:gd name="connsiteY5" fmla="*/ 513859 h 1239415"/>
                  <a:gd name="connsiteX6" fmla="*/ 529425 w 1492896"/>
                  <a:gd name="connsiteY6" fmla="*/ 886191 h 1239415"/>
                  <a:gd name="connsiteX7" fmla="*/ 8724 w 1492896"/>
                  <a:gd name="connsiteY7" fmla="*/ 1239415 h 1239415"/>
                  <a:gd name="connsiteX8" fmla="*/ 0 w 1492896"/>
                  <a:gd name="connsiteY8" fmla="*/ 1238642 h 1239415"/>
                  <a:gd name="connsiteX0" fmla="*/ 0 w 1492896"/>
                  <a:gd name="connsiteY0" fmla="*/ 1238642 h 1248382"/>
                  <a:gd name="connsiteX1" fmla="*/ 422302 w 1492896"/>
                  <a:gd name="connsiteY1" fmla="*/ 908497 h 1248382"/>
                  <a:gd name="connsiteX2" fmla="*/ 1093801 w 1492896"/>
                  <a:gd name="connsiteY2" fmla="*/ 413970 h 1248382"/>
                  <a:gd name="connsiteX3" fmla="*/ 1377950 w 1492896"/>
                  <a:gd name="connsiteY3" fmla="*/ 392 h 1248382"/>
                  <a:gd name="connsiteX4" fmla="*/ 1492250 w 1492896"/>
                  <a:gd name="connsiteY4" fmla="*/ 146442 h 1248382"/>
                  <a:gd name="connsiteX5" fmla="*/ 1128699 w 1492896"/>
                  <a:gd name="connsiteY5" fmla="*/ 513859 h 1248382"/>
                  <a:gd name="connsiteX6" fmla="*/ 529425 w 1492896"/>
                  <a:gd name="connsiteY6" fmla="*/ 886191 h 1248382"/>
                  <a:gd name="connsiteX7" fmla="*/ 26604 w 1492896"/>
                  <a:gd name="connsiteY7" fmla="*/ 1248382 h 1248382"/>
                  <a:gd name="connsiteX8" fmla="*/ 0 w 1492896"/>
                  <a:gd name="connsiteY8" fmla="*/ 1238642 h 1248382"/>
                  <a:gd name="connsiteX0" fmla="*/ 0 w 1470546"/>
                  <a:gd name="connsiteY0" fmla="*/ 1252094 h 1252094"/>
                  <a:gd name="connsiteX1" fmla="*/ 399952 w 1470546"/>
                  <a:gd name="connsiteY1" fmla="*/ 908497 h 1252094"/>
                  <a:gd name="connsiteX2" fmla="*/ 1071451 w 1470546"/>
                  <a:gd name="connsiteY2" fmla="*/ 413970 h 1252094"/>
                  <a:gd name="connsiteX3" fmla="*/ 1355600 w 1470546"/>
                  <a:gd name="connsiteY3" fmla="*/ 392 h 1252094"/>
                  <a:gd name="connsiteX4" fmla="*/ 1469900 w 1470546"/>
                  <a:gd name="connsiteY4" fmla="*/ 146442 h 1252094"/>
                  <a:gd name="connsiteX5" fmla="*/ 1106349 w 1470546"/>
                  <a:gd name="connsiteY5" fmla="*/ 513859 h 1252094"/>
                  <a:gd name="connsiteX6" fmla="*/ 507075 w 1470546"/>
                  <a:gd name="connsiteY6" fmla="*/ 886191 h 1252094"/>
                  <a:gd name="connsiteX7" fmla="*/ 4254 w 1470546"/>
                  <a:gd name="connsiteY7" fmla="*/ 1248382 h 1252094"/>
                  <a:gd name="connsiteX8" fmla="*/ 0 w 1470546"/>
                  <a:gd name="connsiteY8" fmla="*/ 1252094 h 1252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0546" h="1252094">
                    <a:moveTo>
                      <a:pt x="0" y="1252094"/>
                    </a:moveTo>
                    <a:lnTo>
                      <a:pt x="399952" y="908497"/>
                    </a:lnTo>
                    <a:cubicBezTo>
                      <a:pt x="626435" y="747630"/>
                      <a:pt x="724318" y="708187"/>
                      <a:pt x="1071451" y="413970"/>
                    </a:cubicBezTo>
                    <a:cubicBezTo>
                      <a:pt x="1194218" y="301787"/>
                      <a:pt x="1258233" y="131625"/>
                      <a:pt x="1355600" y="392"/>
                    </a:cubicBezTo>
                    <a:cubicBezTo>
                      <a:pt x="1357717" y="-8075"/>
                      <a:pt x="1480483" y="123159"/>
                      <a:pt x="1469900" y="146442"/>
                    </a:cubicBezTo>
                    <a:cubicBezTo>
                      <a:pt x="1348716" y="280841"/>
                      <a:pt x="1207655" y="443071"/>
                      <a:pt x="1106349" y="513859"/>
                    </a:cubicBezTo>
                    <a:cubicBezTo>
                      <a:pt x="1016584" y="608483"/>
                      <a:pt x="708158" y="774008"/>
                      <a:pt x="507075" y="886191"/>
                    </a:cubicBezTo>
                    <a:lnTo>
                      <a:pt x="4254" y="1248382"/>
                    </a:lnTo>
                    <a:lnTo>
                      <a:pt x="0" y="1252094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62">
                  <a:solidFill>
                    <a:srgbClr val="DDE89A"/>
                  </a:solidFill>
                </a:endParaRPr>
              </a:p>
            </p:txBody>
          </p:sp>
          <p:sp>
            <p:nvSpPr>
              <p:cNvPr id="22" name="Rectangle 4"/>
              <p:cNvSpPr/>
              <p:nvPr/>
            </p:nvSpPr>
            <p:spPr>
              <a:xfrm rot="289339">
                <a:off x="2437954" y="2595440"/>
                <a:ext cx="130221" cy="471114"/>
              </a:xfrm>
              <a:custGeom>
                <a:avLst/>
                <a:gdLst>
                  <a:gd name="connsiteX0" fmla="*/ 0 w 152400"/>
                  <a:gd name="connsiteY0" fmla="*/ 0 h 511434"/>
                  <a:gd name="connsiteX1" fmla="*/ 152400 w 152400"/>
                  <a:gd name="connsiteY1" fmla="*/ 0 h 511434"/>
                  <a:gd name="connsiteX2" fmla="*/ 152400 w 152400"/>
                  <a:gd name="connsiteY2" fmla="*/ 511434 h 511434"/>
                  <a:gd name="connsiteX3" fmla="*/ 0 w 152400"/>
                  <a:gd name="connsiteY3" fmla="*/ 511434 h 511434"/>
                  <a:gd name="connsiteX4" fmla="*/ 0 w 152400"/>
                  <a:gd name="connsiteY4" fmla="*/ 0 h 511434"/>
                  <a:gd name="connsiteX0" fmla="*/ 0 w 152400"/>
                  <a:gd name="connsiteY0" fmla="*/ 19050 h 530484"/>
                  <a:gd name="connsiteX1" fmla="*/ 57150 w 152400"/>
                  <a:gd name="connsiteY1" fmla="*/ 0 h 530484"/>
                  <a:gd name="connsiteX2" fmla="*/ 152400 w 152400"/>
                  <a:gd name="connsiteY2" fmla="*/ 530484 h 530484"/>
                  <a:gd name="connsiteX3" fmla="*/ 0 w 152400"/>
                  <a:gd name="connsiteY3" fmla="*/ 530484 h 530484"/>
                  <a:gd name="connsiteX4" fmla="*/ 0 w 152400"/>
                  <a:gd name="connsiteY4" fmla="*/ 19050 h 530484"/>
                  <a:gd name="connsiteX0" fmla="*/ 0 w 190500"/>
                  <a:gd name="connsiteY0" fmla="*/ 69850 h 530484"/>
                  <a:gd name="connsiteX1" fmla="*/ 95250 w 190500"/>
                  <a:gd name="connsiteY1" fmla="*/ 0 h 530484"/>
                  <a:gd name="connsiteX2" fmla="*/ 190500 w 190500"/>
                  <a:gd name="connsiteY2" fmla="*/ 530484 h 530484"/>
                  <a:gd name="connsiteX3" fmla="*/ 38100 w 190500"/>
                  <a:gd name="connsiteY3" fmla="*/ 530484 h 530484"/>
                  <a:gd name="connsiteX4" fmla="*/ 0 w 190500"/>
                  <a:gd name="connsiteY4" fmla="*/ 69850 h 530484"/>
                  <a:gd name="connsiteX0" fmla="*/ 0 w 209550"/>
                  <a:gd name="connsiteY0" fmla="*/ 69850 h 530484"/>
                  <a:gd name="connsiteX1" fmla="*/ 95250 w 209550"/>
                  <a:gd name="connsiteY1" fmla="*/ 0 h 530484"/>
                  <a:gd name="connsiteX2" fmla="*/ 209550 w 209550"/>
                  <a:gd name="connsiteY2" fmla="*/ 473334 h 530484"/>
                  <a:gd name="connsiteX3" fmla="*/ 38100 w 209550"/>
                  <a:gd name="connsiteY3" fmla="*/ 530484 h 530484"/>
                  <a:gd name="connsiteX4" fmla="*/ 0 w 209550"/>
                  <a:gd name="connsiteY4" fmla="*/ 69850 h 530484"/>
                  <a:gd name="connsiteX0" fmla="*/ 0 w 209550"/>
                  <a:gd name="connsiteY0" fmla="*/ 69850 h 473334"/>
                  <a:gd name="connsiteX1" fmla="*/ 95250 w 209550"/>
                  <a:gd name="connsiteY1" fmla="*/ 0 h 473334"/>
                  <a:gd name="connsiteX2" fmla="*/ 209550 w 209550"/>
                  <a:gd name="connsiteY2" fmla="*/ 473334 h 473334"/>
                  <a:gd name="connsiteX3" fmla="*/ 196850 w 209550"/>
                  <a:gd name="connsiteY3" fmla="*/ 473334 h 473334"/>
                  <a:gd name="connsiteX4" fmla="*/ 0 w 209550"/>
                  <a:gd name="connsiteY4" fmla="*/ 69850 h 473334"/>
                  <a:gd name="connsiteX0" fmla="*/ 0 w 209550"/>
                  <a:gd name="connsiteY0" fmla="*/ 69850 h 473334"/>
                  <a:gd name="connsiteX1" fmla="*/ 95250 w 209550"/>
                  <a:gd name="connsiteY1" fmla="*/ 0 h 473334"/>
                  <a:gd name="connsiteX2" fmla="*/ 146050 w 209550"/>
                  <a:gd name="connsiteY2" fmla="*/ 215900 h 473334"/>
                  <a:gd name="connsiteX3" fmla="*/ 209550 w 209550"/>
                  <a:gd name="connsiteY3" fmla="*/ 473334 h 473334"/>
                  <a:gd name="connsiteX4" fmla="*/ 196850 w 209550"/>
                  <a:gd name="connsiteY4" fmla="*/ 473334 h 473334"/>
                  <a:gd name="connsiteX5" fmla="*/ 0 w 209550"/>
                  <a:gd name="connsiteY5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0 w 215900"/>
                  <a:gd name="connsiteY5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69850 w 215900"/>
                  <a:gd name="connsiteY5" fmla="*/ 2222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184150 h 587634"/>
                  <a:gd name="connsiteX1" fmla="*/ 50800 w 225199"/>
                  <a:gd name="connsiteY1" fmla="*/ 0 h 587634"/>
                  <a:gd name="connsiteX2" fmla="*/ 215900 w 225199"/>
                  <a:gd name="connsiteY2" fmla="*/ 273050 h 587634"/>
                  <a:gd name="connsiteX3" fmla="*/ 209550 w 225199"/>
                  <a:gd name="connsiteY3" fmla="*/ 587634 h 587634"/>
                  <a:gd name="connsiteX4" fmla="*/ 196850 w 225199"/>
                  <a:gd name="connsiteY4" fmla="*/ 587634 h 587634"/>
                  <a:gd name="connsiteX5" fmla="*/ 152400 w 225199"/>
                  <a:gd name="connsiteY5" fmla="*/ 298450 h 587634"/>
                  <a:gd name="connsiteX6" fmla="*/ 0 w 225199"/>
                  <a:gd name="connsiteY6" fmla="*/ 184150 h 58763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36425"/>
                  <a:gd name="connsiteY0" fmla="*/ 88900 h 492384"/>
                  <a:gd name="connsiteX1" fmla="*/ 101600 w 236425"/>
                  <a:gd name="connsiteY1" fmla="*/ 0 h 492384"/>
                  <a:gd name="connsiteX2" fmla="*/ 215900 w 236425"/>
                  <a:gd name="connsiteY2" fmla="*/ 177800 h 492384"/>
                  <a:gd name="connsiteX3" fmla="*/ 209550 w 236425"/>
                  <a:gd name="connsiteY3" fmla="*/ 492384 h 492384"/>
                  <a:gd name="connsiteX4" fmla="*/ 196850 w 236425"/>
                  <a:gd name="connsiteY4" fmla="*/ 492384 h 492384"/>
                  <a:gd name="connsiteX5" fmla="*/ 152400 w 236425"/>
                  <a:gd name="connsiteY5" fmla="*/ 203200 h 492384"/>
                  <a:gd name="connsiteX6" fmla="*/ 0 w 236425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71020"/>
                  <a:gd name="connsiteY0" fmla="*/ 88900 h 492384"/>
                  <a:gd name="connsiteX1" fmla="*/ 101600 w 271020"/>
                  <a:gd name="connsiteY1" fmla="*/ 0 h 492384"/>
                  <a:gd name="connsiteX2" fmla="*/ 266700 w 271020"/>
                  <a:gd name="connsiteY2" fmla="*/ 196850 h 492384"/>
                  <a:gd name="connsiteX3" fmla="*/ 209550 w 271020"/>
                  <a:gd name="connsiteY3" fmla="*/ 492384 h 492384"/>
                  <a:gd name="connsiteX4" fmla="*/ 196850 w 271020"/>
                  <a:gd name="connsiteY4" fmla="*/ 492384 h 492384"/>
                  <a:gd name="connsiteX5" fmla="*/ 152400 w 271020"/>
                  <a:gd name="connsiteY5" fmla="*/ 203200 h 492384"/>
                  <a:gd name="connsiteX6" fmla="*/ 0 w 271020"/>
                  <a:gd name="connsiteY6" fmla="*/ 88900 h 492384"/>
                  <a:gd name="connsiteX0" fmla="*/ 0 w 271020"/>
                  <a:gd name="connsiteY0" fmla="*/ 88900 h 492384"/>
                  <a:gd name="connsiteX1" fmla="*/ 101600 w 271020"/>
                  <a:gd name="connsiteY1" fmla="*/ 0 h 492384"/>
                  <a:gd name="connsiteX2" fmla="*/ 266700 w 271020"/>
                  <a:gd name="connsiteY2" fmla="*/ 196850 h 492384"/>
                  <a:gd name="connsiteX3" fmla="*/ 209550 w 271020"/>
                  <a:gd name="connsiteY3" fmla="*/ 492384 h 492384"/>
                  <a:gd name="connsiteX4" fmla="*/ 196850 w 271020"/>
                  <a:gd name="connsiteY4" fmla="*/ 492384 h 492384"/>
                  <a:gd name="connsiteX5" fmla="*/ 152400 w 271020"/>
                  <a:gd name="connsiteY5" fmla="*/ 203200 h 492384"/>
                  <a:gd name="connsiteX6" fmla="*/ 0 w 271020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193449"/>
                  <a:gd name="connsiteY0" fmla="*/ 120650 h 492384"/>
                  <a:gd name="connsiteX1" fmla="*/ 69850 w 193449"/>
                  <a:gd name="connsiteY1" fmla="*/ 0 h 492384"/>
                  <a:gd name="connsiteX2" fmla="*/ 184150 w 193449"/>
                  <a:gd name="connsiteY2" fmla="*/ 177800 h 492384"/>
                  <a:gd name="connsiteX3" fmla="*/ 177800 w 193449"/>
                  <a:gd name="connsiteY3" fmla="*/ 492384 h 492384"/>
                  <a:gd name="connsiteX4" fmla="*/ 165100 w 193449"/>
                  <a:gd name="connsiteY4" fmla="*/ 492384 h 492384"/>
                  <a:gd name="connsiteX5" fmla="*/ 120650 w 193449"/>
                  <a:gd name="connsiteY5" fmla="*/ 203200 h 492384"/>
                  <a:gd name="connsiteX6" fmla="*/ 0 w 193449"/>
                  <a:gd name="connsiteY6" fmla="*/ 120650 h 4923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65100 w 193449"/>
                  <a:gd name="connsiteY4" fmla="*/ 471114 h 471114"/>
                  <a:gd name="connsiteX5" fmla="*/ 120650 w 193449"/>
                  <a:gd name="connsiteY5" fmla="*/ 181930 h 471114"/>
                  <a:gd name="connsiteX6" fmla="*/ 0 w 193449"/>
                  <a:gd name="connsiteY6" fmla="*/ 99380 h 47111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65100 w 193449"/>
                  <a:gd name="connsiteY4" fmla="*/ 471114 h 471114"/>
                  <a:gd name="connsiteX5" fmla="*/ 126260 w 193449"/>
                  <a:gd name="connsiteY5" fmla="*/ 232418 h 471114"/>
                  <a:gd name="connsiteX6" fmla="*/ 0 w 193449"/>
                  <a:gd name="connsiteY6" fmla="*/ 99380 h 47111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65100 w 193449"/>
                  <a:gd name="connsiteY4" fmla="*/ 471114 h 471114"/>
                  <a:gd name="connsiteX5" fmla="*/ 126260 w 193449"/>
                  <a:gd name="connsiteY5" fmla="*/ 232418 h 471114"/>
                  <a:gd name="connsiteX6" fmla="*/ 0 w 193449"/>
                  <a:gd name="connsiteY6" fmla="*/ 99380 h 47111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76985 w 193449"/>
                  <a:gd name="connsiteY4" fmla="*/ 470111 h 471114"/>
                  <a:gd name="connsiteX5" fmla="*/ 126260 w 193449"/>
                  <a:gd name="connsiteY5" fmla="*/ 232418 h 471114"/>
                  <a:gd name="connsiteX6" fmla="*/ 0 w 193449"/>
                  <a:gd name="connsiteY6" fmla="*/ 99380 h 47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49" h="471114">
                    <a:moveTo>
                      <a:pt x="0" y="99380"/>
                    </a:moveTo>
                    <a:lnTo>
                      <a:pt x="95250" y="0"/>
                    </a:lnTo>
                    <a:cubicBezTo>
                      <a:pt x="135467" y="52917"/>
                      <a:pt x="144362" y="35360"/>
                      <a:pt x="184150" y="156530"/>
                    </a:cubicBezTo>
                    <a:cubicBezTo>
                      <a:pt x="207433" y="293141"/>
                      <a:pt x="179917" y="366253"/>
                      <a:pt x="177800" y="471114"/>
                    </a:cubicBezTo>
                    <a:lnTo>
                      <a:pt x="176985" y="470111"/>
                    </a:lnTo>
                    <a:cubicBezTo>
                      <a:pt x="162168" y="373716"/>
                      <a:pt x="151127" y="286778"/>
                      <a:pt x="126260" y="232418"/>
                    </a:cubicBezTo>
                    <a:cubicBezTo>
                      <a:pt x="87107" y="147336"/>
                      <a:pt x="50800" y="137480"/>
                      <a:pt x="0" y="9938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62">
                  <a:solidFill>
                    <a:srgbClr val="DDE89A"/>
                  </a:solidFill>
                </a:endParaRPr>
              </a:p>
            </p:txBody>
          </p:sp>
          <p:sp>
            <p:nvSpPr>
              <p:cNvPr id="23" name="Rectangle 4"/>
              <p:cNvSpPr/>
              <p:nvPr/>
            </p:nvSpPr>
            <p:spPr>
              <a:xfrm rot="634177">
                <a:off x="1837423" y="3121581"/>
                <a:ext cx="46986" cy="228851"/>
              </a:xfrm>
              <a:custGeom>
                <a:avLst/>
                <a:gdLst>
                  <a:gd name="connsiteX0" fmla="*/ 0 w 152400"/>
                  <a:gd name="connsiteY0" fmla="*/ 0 h 511434"/>
                  <a:gd name="connsiteX1" fmla="*/ 152400 w 152400"/>
                  <a:gd name="connsiteY1" fmla="*/ 0 h 511434"/>
                  <a:gd name="connsiteX2" fmla="*/ 152400 w 152400"/>
                  <a:gd name="connsiteY2" fmla="*/ 511434 h 511434"/>
                  <a:gd name="connsiteX3" fmla="*/ 0 w 152400"/>
                  <a:gd name="connsiteY3" fmla="*/ 511434 h 511434"/>
                  <a:gd name="connsiteX4" fmla="*/ 0 w 152400"/>
                  <a:gd name="connsiteY4" fmla="*/ 0 h 511434"/>
                  <a:gd name="connsiteX0" fmla="*/ 0 w 152400"/>
                  <a:gd name="connsiteY0" fmla="*/ 19050 h 530484"/>
                  <a:gd name="connsiteX1" fmla="*/ 57150 w 152400"/>
                  <a:gd name="connsiteY1" fmla="*/ 0 h 530484"/>
                  <a:gd name="connsiteX2" fmla="*/ 152400 w 152400"/>
                  <a:gd name="connsiteY2" fmla="*/ 530484 h 530484"/>
                  <a:gd name="connsiteX3" fmla="*/ 0 w 152400"/>
                  <a:gd name="connsiteY3" fmla="*/ 530484 h 530484"/>
                  <a:gd name="connsiteX4" fmla="*/ 0 w 152400"/>
                  <a:gd name="connsiteY4" fmla="*/ 19050 h 530484"/>
                  <a:gd name="connsiteX0" fmla="*/ 0 w 190500"/>
                  <a:gd name="connsiteY0" fmla="*/ 69850 h 530484"/>
                  <a:gd name="connsiteX1" fmla="*/ 95250 w 190500"/>
                  <a:gd name="connsiteY1" fmla="*/ 0 h 530484"/>
                  <a:gd name="connsiteX2" fmla="*/ 190500 w 190500"/>
                  <a:gd name="connsiteY2" fmla="*/ 530484 h 530484"/>
                  <a:gd name="connsiteX3" fmla="*/ 38100 w 190500"/>
                  <a:gd name="connsiteY3" fmla="*/ 530484 h 530484"/>
                  <a:gd name="connsiteX4" fmla="*/ 0 w 190500"/>
                  <a:gd name="connsiteY4" fmla="*/ 69850 h 530484"/>
                  <a:gd name="connsiteX0" fmla="*/ 0 w 209550"/>
                  <a:gd name="connsiteY0" fmla="*/ 69850 h 530484"/>
                  <a:gd name="connsiteX1" fmla="*/ 95250 w 209550"/>
                  <a:gd name="connsiteY1" fmla="*/ 0 h 530484"/>
                  <a:gd name="connsiteX2" fmla="*/ 209550 w 209550"/>
                  <a:gd name="connsiteY2" fmla="*/ 473334 h 530484"/>
                  <a:gd name="connsiteX3" fmla="*/ 38100 w 209550"/>
                  <a:gd name="connsiteY3" fmla="*/ 530484 h 530484"/>
                  <a:gd name="connsiteX4" fmla="*/ 0 w 209550"/>
                  <a:gd name="connsiteY4" fmla="*/ 69850 h 530484"/>
                  <a:gd name="connsiteX0" fmla="*/ 0 w 209550"/>
                  <a:gd name="connsiteY0" fmla="*/ 69850 h 473334"/>
                  <a:gd name="connsiteX1" fmla="*/ 95250 w 209550"/>
                  <a:gd name="connsiteY1" fmla="*/ 0 h 473334"/>
                  <a:gd name="connsiteX2" fmla="*/ 209550 w 209550"/>
                  <a:gd name="connsiteY2" fmla="*/ 473334 h 473334"/>
                  <a:gd name="connsiteX3" fmla="*/ 196850 w 209550"/>
                  <a:gd name="connsiteY3" fmla="*/ 473334 h 473334"/>
                  <a:gd name="connsiteX4" fmla="*/ 0 w 209550"/>
                  <a:gd name="connsiteY4" fmla="*/ 69850 h 473334"/>
                  <a:gd name="connsiteX0" fmla="*/ 0 w 209550"/>
                  <a:gd name="connsiteY0" fmla="*/ 69850 h 473334"/>
                  <a:gd name="connsiteX1" fmla="*/ 95250 w 209550"/>
                  <a:gd name="connsiteY1" fmla="*/ 0 h 473334"/>
                  <a:gd name="connsiteX2" fmla="*/ 146050 w 209550"/>
                  <a:gd name="connsiteY2" fmla="*/ 215900 h 473334"/>
                  <a:gd name="connsiteX3" fmla="*/ 209550 w 209550"/>
                  <a:gd name="connsiteY3" fmla="*/ 473334 h 473334"/>
                  <a:gd name="connsiteX4" fmla="*/ 196850 w 209550"/>
                  <a:gd name="connsiteY4" fmla="*/ 473334 h 473334"/>
                  <a:gd name="connsiteX5" fmla="*/ 0 w 209550"/>
                  <a:gd name="connsiteY5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0 w 215900"/>
                  <a:gd name="connsiteY5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69850 w 215900"/>
                  <a:gd name="connsiteY5" fmla="*/ 2222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184150 h 587634"/>
                  <a:gd name="connsiteX1" fmla="*/ 50800 w 225199"/>
                  <a:gd name="connsiteY1" fmla="*/ 0 h 587634"/>
                  <a:gd name="connsiteX2" fmla="*/ 215900 w 225199"/>
                  <a:gd name="connsiteY2" fmla="*/ 273050 h 587634"/>
                  <a:gd name="connsiteX3" fmla="*/ 209550 w 225199"/>
                  <a:gd name="connsiteY3" fmla="*/ 587634 h 587634"/>
                  <a:gd name="connsiteX4" fmla="*/ 196850 w 225199"/>
                  <a:gd name="connsiteY4" fmla="*/ 587634 h 587634"/>
                  <a:gd name="connsiteX5" fmla="*/ 152400 w 225199"/>
                  <a:gd name="connsiteY5" fmla="*/ 298450 h 587634"/>
                  <a:gd name="connsiteX6" fmla="*/ 0 w 225199"/>
                  <a:gd name="connsiteY6" fmla="*/ 184150 h 58763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36425"/>
                  <a:gd name="connsiteY0" fmla="*/ 88900 h 492384"/>
                  <a:gd name="connsiteX1" fmla="*/ 101600 w 236425"/>
                  <a:gd name="connsiteY1" fmla="*/ 0 h 492384"/>
                  <a:gd name="connsiteX2" fmla="*/ 215900 w 236425"/>
                  <a:gd name="connsiteY2" fmla="*/ 177800 h 492384"/>
                  <a:gd name="connsiteX3" fmla="*/ 209550 w 236425"/>
                  <a:gd name="connsiteY3" fmla="*/ 492384 h 492384"/>
                  <a:gd name="connsiteX4" fmla="*/ 196850 w 236425"/>
                  <a:gd name="connsiteY4" fmla="*/ 492384 h 492384"/>
                  <a:gd name="connsiteX5" fmla="*/ 152400 w 236425"/>
                  <a:gd name="connsiteY5" fmla="*/ 203200 h 492384"/>
                  <a:gd name="connsiteX6" fmla="*/ 0 w 236425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71020"/>
                  <a:gd name="connsiteY0" fmla="*/ 88900 h 492384"/>
                  <a:gd name="connsiteX1" fmla="*/ 101600 w 271020"/>
                  <a:gd name="connsiteY1" fmla="*/ 0 h 492384"/>
                  <a:gd name="connsiteX2" fmla="*/ 266700 w 271020"/>
                  <a:gd name="connsiteY2" fmla="*/ 196850 h 492384"/>
                  <a:gd name="connsiteX3" fmla="*/ 209550 w 271020"/>
                  <a:gd name="connsiteY3" fmla="*/ 492384 h 492384"/>
                  <a:gd name="connsiteX4" fmla="*/ 196850 w 271020"/>
                  <a:gd name="connsiteY4" fmla="*/ 492384 h 492384"/>
                  <a:gd name="connsiteX5" fmla="*/ 152400 w 271020"/>
                  <a:gd name="connsiteY5" fmla="*/ 203200 h 492384"/>
                  <a:gd name="connsiteX6" fmla="*/ 0 w 271020"/>
                  <a:gd name="connsiteY6" fmla="*/ 88900 h 492384"/>
                  <a:gd name="connsiteX0" fmla="*/ 0 w 271020"/>
                  <a:gd name="connsiteY0" fmla="*/ 88900 h 492384"/>
                  <a:gd name="connsiteX1" fmla="*/ 101600 w 271020"/>
                  <a:gd name="connsiteY1" fmla="*/ 0 h 492384"/>
                  <a:gd name="connsiteX2" fmla="*/ 266700 w 271020"/>
                  <a:gd name="connsiteY2" fmla="*/ 196850 h 492384"/>
                  <a:gd name="connsiteX3" fmla="*/ 209550 w 271020"/>
                  <a:gd name="connsiteY3" fmla="*/ 492384 h 492384"/>
                  <a:gd name="connsiteX4" fmla="*/ 196850 w 271020"/>
                  <a:gd name="connsiteY4" fmla="*/ 492384 h 492384"/>
                  <a:gd name="connsiteX5" fmla="*/ 152400 w 271020"/>
                  <a:gd name="connsiteY5" fmla="*/ 203200 h 492384"/>
                  <a:gd name="connsiteX6" fmla="*/ 0 w 271020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193449"/>
                  <a:gd name="connsiteY0" fmla="*/ 120650 h 492384"/>
                  <a:gd name="connsiteX1" fmla="*/ 69850 w 193449"/>
                  <a:gd name="connsiteY1" fmla="*/ 0 h 492384"/>
                  <a:gd name="connsiteX2" fmla="*/ 184150 w 193449"/>
                  <a:gd name="connsiteY2" fmla="*/ 177800 h 492384"/>
                  <a:gd name="connsiteX3" fmla="*/ 177800 w 193449"/>
                  <a:gd name="connsiteY3" fmla="*/ 492384 h 492384"/>
                  <a:gd name="connsiteX4" fmla="*/ 165100 w 193449"/>
                  <a:gd name="connsiteY4" fmla="*/ 492384 h 492384"/>
                  <a:gd name="connsiteX5" fmla="*/ 120650 w 193449"/>
                  <a:gd name="connsiteY5" fmla="*/ 203200 h 492384"/>
                  <a:gd name="connsiteX6" fmla="*/ 0 w 193449"/>
                  <a:gd name="connsiteY6" fmla="*/ 120650 h 4923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65100 w 193449"/>
                  <a:gd name="connsiteY4" fmla="*/ 471114 h 471114"/>
                  <a:gd name="connsiteX5" fmla="*/ 120650 w 193449"/>
                  <a:gd name="connsiteY5" fmla="*/ 181930 h 471114"/>
                  <a:gd name="connsiteX6" fmla="*/ 0 w 193449"/>
                  <a:gd name="connsiteY6" fmla="*/ 99380 h 47111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65100 w 193449"/>
                  <a:gd name="connsiteY4" fmla="*/ 471114 h 471114"/>
                  <a:gd name="connsiteX5" fmla="*/ 126260 w 193449"/>
                  <a:gd name="connsiteY5" fmla="*/ 232418 h 471114"/>
                  <a:gd name="connsiteX6" fmla="*/ 0 w 193449"/>
                  <a:gd name="connsiteY6" fmla="*/ 99380 h 47111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65100 w 193449"/>
                  <a:gd name="connsiteY4" fmla="*/ 471114 h 471114"/>
                  <a:gd name="connsiteX5" fmla="*/ 126260 w 193449"/>
                  <a:gd name="connsiteY5" fmla="*/ 232418 h 471114"/>
                  <a:gd name="connsiteX6" fmla="*/ 0 w 193449"/>
                  <a:gd name="connsiteY6" fmla="*/ 99380 h 47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49" h="471114">
                    <a:moveTo>
                      <a:pt x="0" y="99380"/>
                    </a:moveTo>
                    <a:lnTo>
                      <a:pt x="95250" y="0"/>
                    </a:lnTo>
                    <a:cubicBezTo>
                      <a:pt x="135467" y="52917"/>
                      <a:pt x="144362" y="35360"/>
                      <a:pt x="184150" y="156530"/>
                    </a:cubicBezTo>
                    <a:cubicBezTo>
                      <a:pt x="207433" y="293141"/>
                      <a:pt x="179917" y="366253"/>
                      <a:pt x="177800" y="471114"/>
                    </a:cubicBezTo>
                    <a:lnTo>
                      <a:pt x="165100" y="471114"/>
                    </a:lnTo>
                    <a:cubicBezTo>
                      <a:pt x="150283" y="374719"/>
                      <a:pt x="151127" y="286778"/>
                      <a:pt x="126260" y="232418"/>
                    </a:cubicBezTo>
                    <a:cubicBezTo>
                      <a:pt x="87107" y="147336"/>
                      <a:pt x="50800" y="137480"/>
                      <a:pt x="0" y="9938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62">
                  <a:solidFill>
                    <a:srgbClr val="DDE89A"/>
                  </a:solidFill>
                </a:endParaRPr>
              </a:p>
            </p:txBody>
          </p:sp>
          <p:sp>
            <p:nvSpPr>
              <p:cNvPr id="24" name="Rectangle 4"/>
              <p:cNvSpPr/>
              <p:nvPr/>
            </p:nvSpPr>
            <p:spPr>
              <a:xfrm rot="5400000" flipH="1">
                <a:off x="2315813" y="2301898"/>
                <a:ext cx="106689" cy="471114"/>
              </a:xfrm>
              <a:custGeom>
                <a:avLst/>
                <a:gdLst>
                  <a:gd name="connsiteX0" fmla="*/ 0 w 152400"/>
                  <a:gd name="connsiteY0" fmla="*/ 0 h 511434"/>
                  <a:gd name="connsiteX1" fmla="*/ 152400 w 152400"/>
                  <a:gd name="connsiteY1" fmla="*/ 0 h 511434"/>
                  <a:gd name="connsiteX2" fmla="*/ 152400 w 152400"/>
                  <a:gd name="connsiteY2" fmla="*/ 511434 h 511434"/>
                  <a:gd name="connsiteX3" fmla="*/ 0 w 152400"/>
                  <a:gd name="connsiteY3" fmla="*/ 511434 h 511434"/>
                  <a:gd name="connsiteX4" fmla="*/ 0 w 152400"/>
                  <a:gd name="connsiteY4" fmla="*/ 0 h 511434"/>
                  <a:gd name="connsiteX0" fmla="*/ 0 w 152400"/>
                  <a:gd name="connsiteY0" fmla="*/ 19050 h 530484"/>
                  <a:gd name="connsiteX1" fmla="*/ 57150 w 152400"/>
                  <a:gd name="connsiteY1" fmla="*/ 0 h 530484"/>
                  <a:gd name="connsiteX2" fmla="*/ 152400 w 152400"/>
                  <a:gd name="connsiteY2" fmla="*/ 530484 h 530484"/>
                  <a:gd name="connsiteX3" fmla="*/ 0 w 152400"/>
                  <a:gd name="connsiteY3" fmla="*/ 530484 h 530484"/>
                  <a:gd name="connsiteX4" fmla="*/ 0 w 152400"/>
                  <a:gd name="connsiteY4" fmla="*/ 19050 h 530484"/>
                  <a:gd name="connsiteX0" fmla="*/ 0 w 190500"/>
                  <a:gd name="connsiteY0" fmla="*/ 69850 h 530484"/>
                  <a:gd name="connsiteX1" fmla="*/ 95250 w 190500"/>
                  <a:gd name="connsiteY1" fmla="*/ 0 h 530484"/>
                  <a:gd name="connsiteX2" fmla="*/ 190500 w 190500"/>
                  <a:gd name="connsiteY2" fmla="*/ 530484 h 530484"/>
                  <a:gd name="connsiteX3" fmla="*/ 38100 w 190500"/>
                  <a:gd name="connsiteY3" fmla="*/ 530484 h 530484"/>
                  <a:gd name="connsiteX4" fmla="*/ 0 w 190500"/>
                  <a:gd name="connsiteY4" fmla="*/ 69850 h 530484"/>
                  <a:gd name="connsiteX0" fmla="*/ 0 w 209550"/>
                  <a:gd name="connsiteY0" fmla="*/ 69850 h 530484"/>
                  <a:gd name="connsiteX1" fmla="*/ 95250 w 209550"/>
                  <a:gd name="connsiteY1" fmla="*/ 0 h 530484"/>
                  <a:gd name="connsiteX2" fmla="*/ 209550 w 209550"/>
                  <a:gd name="connsiteY2" fmla="*/ 473334 h 530484"/>
                  <a:gd name="connsiteX3" fmla="*/ 38100 w 209550"/>
                  <a:gd name="connsiteY3" fmla="*/ 530484 h 530484"/>
                  <a:gd name="connsiteX4" fmla="*/ 0 w 209550"/>
                  <a:gd name="connsiteY4" fmla="*/ 69850 h 530484"/>
                  <a:gd name="connsiteX0" fmla="*/ 0 w 209550"/>
                  <a:gd name="connsiteY0" fmla="*/ 69850 h 473334"/>
                  <a:gd name="connsiteX1" fmla="*/ 95250 w 209550"/>
                  <a:gd name="connsiteY1" fmla="*/ 0 h 473334"/>
                  <a:gd name="connsiteX2" fmla="*/ 209550 w 209550"/>
                  <a:gd name="connsiteY2" fmla="*/ 473334 h 473334"/>
                  <a:gd name="connsiteX3" fmla="*/ 196850 w 209550"/>
                  <a:gd name="connsiteY3" fmla="*/ 473334 h 473334"/>
                  <a:gd name="connsiteX4" fmla="*/ 0 w 209550"/>
                  <a:gd name="connsiteY4" fmla="*/ 69850 h 473334"/>
                  <a:gd name="connsiteX0" fmla="*/ 0 w 209550"/>
                  <a:gd name="connsiteY0" fmla="*/ 69850 h 473334"/>
                  <a:gd name="connsiteX1" fmla="*/ 95250 w 209550"/>
                  <a:gd name="connsiteY1" fmla="*/ 0 h 473334"/>
                  <a:gd name="connsiteX2" fmla="*/ 146050 w 209550"/>
                  <a:gd name="connsiteY2" fmla="*/ 215900 h 473334"/>
                  <a:gd name="connsiteX3" fmla="*/ 209550 w 209550"/>
                  <a:gd name="connsiteY3" fmla="*/ 473334 h 473334"/>
                  <a:gd name="connsiteX4" fmla="*/ 196850 w 209550"/>
                  <a:gd name="connsiteY4" fmla="*/ 473334 h 473334"/>
                  <a:gd name="connsiteX5" fmla="*/ 0 w 209550"/>
                  <a:gd name="connsiteY5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0 w 215900"/>
                  <a:gd name="connsiteY5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69850 w 215900"/>
                  <a:gd name="connsiteY5" fmla="*/ 2222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184150 h 587634"/>
                  <a:gd name="connsiteX1" fmla="*/ 50800 w 225199"/>
                  <a:gd name="connsiteY1" fmla="*/ 0 h 587634"/>
                  <a:gd name="connsiteX2" fmla="*/ 215900 w 225199"/>
                  <a:gd name="connsiteY2" fmla="*/ 273050 h 587634"/>
                  <a:gd name="connsiteX3" fmla="*/ 209550 w 225199"/>
                  <a:gd name="connsiteY3" fmla="*/ 587634 h 587634"/>
                  <a:gd name="connsiteX4" fmla="*/ 196850 w 225199"/>
                  <a:gd name="connsiteY4" fmla="*/ 587634 h 587634"/>
                  <a:gd name="connsiteX5" fmla="*/ 152400 w 225199"/>
                  <a:gd name="connsiteY5" fmla="*/ 298450 h 587634"/>
                  <a:gd name="connsiteX6" fmla="*/ 0 w 225199"/>
                  <a:gd name="connsiteY6" fmla="*/ 184150 h 58763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36425"/>
                  <a:gd name="connsiteY0" fmla="*/ 88900 h 492384"/>
                  <a:gd name="connsiteX1" fmla="*/ 101600 w 236425"/>
                  <a:gd name="connsiteY1" fmla="*/ 0 h 492384"/>
                  <a:gd name="connsiteX2" fmla="*/ 215900 w 236425"/>
                  <a:gd name="connsiteY2" fmla="*/ 177800 h 492384"/>
                  <a:gd name="connsiteX3" fmla="*/ 209550 w 236425"/>
                  <a:gd name="connsiteY3" fmla="*/ 492384 h 492384"/>
                  <a:gd name="connsiteX4" fmla="*/ 196850 w 236425"/>
                  <a:gd name="connsiteY4" fmla="*/ 492384 h 492384"/>
                  <a:gd name="connsiteX5" fmla="*/ 152400 w 236425"/>
                  <a:gd name="connsiteY5" fmla="*/ 203200 h 492384"/>
                  <a:gd name="connsiteX6" fmla="*/ 0 w 236425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71020"/>
                  <a:gd name="connsiteY0" fmla="*/ 88900 h 492384"/>
                  <a:gd name="connsiteX1" fmla="*/ 101600 w 271020"/>
                  <a:gd name="connsiteY1" fmla="*/ 0 h 492384"/>
                  <a:gd name="connsiteX2" fmla="*/ 266700 w 271020"/>
                  <a:gd name="connsiteY2" fmla="*/ 196850 h 492384"/>
                  <a:gd name="connsiteX3" fmla="*/ 209550 w 271020"/>
                  <a:gd name="connsiteY3" fmla="*/ 492384 h 492384"/>
                  <a:gd name="connsiteX4" fmla="*/ 196850 w 271020"/>
                  <a:gd name="connsiteY4" fmla="*/ 492384 h 492384"/>
                  <a:gd name="connsiteX5" fmla="*/ 152400 w 271020"/>
                  <a:gd name="connsiteY5" fmla="*/ 203200 h 492384"/>
                  <a:gd name="connsiteX6" fmla="*/ 0 w 271020"/>
                  <a:gd name="connsiteY6" fmla="*/ 88900 h 492384"/>
                  <a:gd name="connsiteX0" fmla="*/ 0 w 271020"/>
                  <a:gd name="connsiteY0" fmla="*/ 88900 h 492384"/>
                  <a:gd name="connsiteX1" fmla="*/ 101600 w 271020"/>
                  <a:gd name="connsiteY1" fmla="*/ 0 h 492384"/>
                  <a:gd name="connsiteX2" fmla="*/ 266700 w 271020"/>
                  <a:gd name="connsiteY2" fmla="*/ 196850 h 492384"/>
                  <a:gd name="connsiteX3" fmla="*/ 209550 w 271020"/>
                  <a:gd name="connsiteY3" fmla="*/ 492384 h 492384"/>
                  <a:gd name="connsiteX4" fmla="*/ 196850 w 271020"/>
                  <a:gd name="connsiteY4" fmla="*/ 492384 h 492384"/>
                  <a:gd name="connsiteX5" fmla="*/ 152400 w 271020"/>
                  <a:gd name="connsiteY5" fmla="*/ 203200 h 492384"/>
                  <a:gd name="connsiteX6" fmla="*/ 0 w 271020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193449"/>
                  <a:gd name="connsiteY0" fmla="*/ 120650 h 492384"/>
                  <a:gd name="connsiteX1" fmla="*/ 69850 w 193449"/>
                  <a:gd name="connsiteY1" fmla="*/ 0 h 492384"/>
                  <a:gd name="connsiteX2" fmla="*/ 184150 w 193449"/>
                  <a:gd name="connsiteY2" fmla="*/ 177800 h 492384"/>
                  <a:gd name="connsiteX3" fmla="*/ 177800 w 193449"/>
                  <a:gd name="connsiteY3" fmla="*/ 492384 h 492384"/>
                  <a:gd name="connsiteX4" fmla="*/ 165100 w 193449"/>
                  <a:gd name="connsiteY4" fmla="*/ 492384 h 492384"/>
                  <a:gd name="connsiteX5" fmla="*/ 120650 w 193449"/>
                  <a:gd name="connsiteY5" fmla="*/ 203200 h 492384"/>
                  <a:gd name="connsiteX6" fmla="*/ 0 w 193449"/>
                  <a:gd name="connsiteY6" fmla="*/ 120650 h 4923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65100 w 193449"/>
                  <a:gd name="connsiteY4" fmla="*/ 471114 h 471114"/>
                  <a:gd name="connsiteX5" fmla="*/ 120650 w 193449"/>
                  <a:gd name="connsiteY5" fmla="*/ 181930 h 471114"/>
                  <a:gd name="connsiteX6" fmla="*/ 0 w 193449"/>
                  <a:gd name="connsiteY6" fmla="*/ 99380 h 47111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65100 w 193449"/>
                  <a:gd name="connsiteY4" fmla="*/ 471114 h 471114"/>
                  <a:gd name="connsiteX5" fmla="*/ 126260 w 193449"/>
                  <a:gd name="connsiteY5" fmla="*/ 232418 h 471114"/>
                  <a:gd name="connsiteX6" fmla="*/ 0 w 193449"/>
                  <a:gd name="connsiteY6" fmla="*/ 99380 h 47111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65100 w 193449"/>
                  <a:gd name="connsiteY4" fmla="*/ 471114 h 471114"/>
                  <a:gd name="connsiteX5" fmla="*/ 126260 w 193449"/>
                  <a:gd name="connsiteY5" fmla="*/ 232418 h 471114"/>
                  <a:gd name="connsiteX6" fmla="*/ 0 w 193449"/>
                  <a:gd name="connsiteY6" fmla="*/ 99380 h 47111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79515 w 193449"/>
                  <a:gd name="connsiteY4" fmla="*/ 471114 h 471114"/>
                  <a:gd name="connsiteX5" fmla="*/ 126260 w 193449"/>
                  <a:gd name="connsiteY5" fmla="*/ 232418 h 471114"/>
                  <a:gd name="connsiteX6" fmla="*/ 0 w 193449"/>
                  <a:gd name="connsiteY6" fmla="*/ 99380 h 47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49" h="471114">
                    <a:moveTo>
                      <a:pt x="0" y="99380"/>
                    </a:moveTo>
                    <a:lnTo>
                      <a:pt x="95250" y="0"/>
                    </a:lnTo>
                    <a:cubicBezTo>
                      <a:pt x="135467" y="52917"/>
                      <a:pt x="144362" y="35360"/>
                      <a:pt x="184150" y="156530"/>
                    </a:cubicBezTo>
                    <a:cubicBezTo>
                      <a:pt x="207433" y="293141"/>
                      <a:pt x="179917" y="366253"/>
                      <a:pt x="177800" y="471114"/>
                    </a:cubicBezTo>
                    <a:lnTo>
                      <a:pt x="179515" y="471114"/>
                    </a:lnTo>
                    <a:cubicBezTo>
                      <a:pt x="164698" y="374719"/>
                      <a:pt x="151127" y="286778"/>
                      <a:pt x="126260" y="232418"/>
                    </a:cubicBezTo>
                    <a:cubicBezTo>
                      <a:pt x="87107" y="147336"/>
                      <a:pt x="50800" y="137480"/>
                      <a:pt x="0" y="9938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62">
                  <a:solidFill>
                    <a:srgbClr val="DDE89A"/>
                  </a:solidFill>
                </a:endParaRPr>
              </a:p>
            </p:txBody>
          </p:sp>
          <p:sp>
            <p:nvSpPr>
              <p:cNvPr id="25" name="Rectangle 4"/>
              <p:cNvSpPr/>
              <p:nvPr/>
            </p:nvSpPr>
            <p:spPr>
              <a:xfrm rot="5400000" flipH="1">
                <a:off x="1991586" y="2785902"/>
                <a:ext cx="75122" cy="312305"/>
              </a:xfrm>
              <a:custGeom>
                <a:avLst/>
                <a:gdLst>
                  <a:gd name="connsiteX0" fmla="*/ 0 w 152400"/>
                  <a:gd name="connsiteY0" fmla="*/ 0 h 511434"/>
                  <a:gd name="connsiteX1" fmla="*/ 152400 w 152400"/>
                  <a:gd name="connsiteY1" fmla="*/ 0 h 511434"/>
                  <a:gd name="connsiteX2" fmla="*/ 152400 w 152400"/>
                  <a:gd name="connsiteY2" fmla="*/ 511434 h 511434"/>
                  <a:gd name="connsiteX3" fmla="*/ 0 w 152400"/>
                  <a:gd name="connsiteY3" fmla="*/ 511434 h 511434"/>
                  <a:gd name="connsiteX4" fmla="*/ 0 w 152400"/>
                  <a:gd name="connsiteY4" fmla="*/ 0 h 511434"/>
                  <a:gd name="connsiteX0" fmla="*/ 0 w 152400"/>
                  <a:gd name="connsiteY0" fmla="*/ 19050 h 530484"/>
                  <a:gd name="connsiteX1" fmla="*/ 57150 w 152400"/>
                  <a:gd name="connsiteY1" fmla="*/ 0 h 530484"/>
                  <a:gd name="connsiteX2" fmla="*/ 152400 w 152400"/>
                  <a:gd name="connsiteY2" fmla="*/ 530484 h 530484"/>
                  <a:gd name="connsiteX3" fmla="*/ 0 w 152400"/>
                  <a:gd name="connsiteY3" fmla="*/ 530484 h 530484"/>
                  <a:gd name="connsiteX4" fmla="*/ 0 w 152400"/>
                  <a:gd name="connsiteY4" fmla="*/ 19050 h 530484"/>
                  <a:gd name="connsiteX0" fmla="*/ 0 w 190500"/>
                  <a:gd name="connsiteY0" fmla="*/ 69850 h 530484"/>
                  <a:gd name="connsiteX1" fmla="*/ 95250 w 190500"/>
                  <a:gd name="connsiteY1" fmla="*/ 0 h 530484"/>
                  <a:gd name="connsiteX2" fmla="*/ 190500 w 190500"/>
                  <a:gd name="connsiteY2" fmla="*/ 530484 h 530484"/>
                  <a:gd name="connsiteX3" fmla="*/ 38100 w 190500"/>
                  <a:gd name="connsiteY3" fmla="*/ 530484 h 530484"/>
                  <a:gd name="connsiteX4" fmla="*/ 0 w 190500"/>
                  <a:gd name="connsiteY4" fmla="*/ 69850 h 530484"/>
                  <a:gd name="connsiteX0" fmla="*/ 0 w 209550"/>
                  <a:gd name="connsiteY0" fmla="*/ 69850 h 530484"/>
                  <a:gd name="connsiteX1" fmla="*/ 95250 w 209550"/>
                  <a:gd name="connsiteY1" fmla="*/ 0 h 530484"/>
                  <a:gd name="connsiteX2" fmla="*/ 209550 w 209550"/>
                  <a:gd name="connsiteY2" fmla="*/ 473334 h 530484"/>
                  <a:gd name="connsiteX3" fmla="*/ 38100 w 209550"/>
                  <a:gd name="connsiteY3" fmla="*/ 530484 h 530484"/>
                  <a:gd name="connsiteX4" fmla="*/ 0 w 209550"/>
                  <a:gd name="connsiteY4" fmla="*/ 69850 h 530484"/>
                  <a:gd name="connsiteX0" fmla="*/ 0 w 209550"/>
                  <a:gd name="connsiteY0" fmla="*/ 69850 h 473334"/>
                  <a:gd name="connsiteX1" fmla="*/ 95250 w 209550"/>
                  <a:gd name="connsiteY1" fmla="*/ 0 h 473334"/>
                  <a:gd name="connsiteX2" fmla="*/ 209550 w 209550"/>
                  <a:gd name="connsiteY2" fmla="*/ 473334 h 473334"/>
                  <a:gd name="connsiteX3" fmla="*/ 196850 w 209550"/>
                  <a:gd name="connsiteY3" fmla="*/ 473334 h 473334"/>
                  <a:gd name="connsiteX4" fmla="*/ 0 w 209550"/>
                  <a:gd name="connsiteY4" fmla="*/ 69850 h 473334"/>
                  <a:gd name="connsiteX0" fmla="*/ 0 w 209550"/>
                  <a:gd name="connsiteY0" fmla="*/ 69850 h 473334"/>
                  <a:gd name="connsiteX1" fmla="*/ 95250 w 209550"/>
                  <a:gd name="connsiteY1" fmla="*/ 0 h 473334"/>
                  <a:gd name="connsiteX2" fmla="*/ 146050 w 209550"/>
                  <a:gd name="connsiteY2" fmla="*/ 215900 h 473334"/>
                  <a:gd name="connsiteX3" fmla="*/ 209550 w 209550"/>
                  <a:gd name="connsiteY3" fmla="*/ 473334 h 473334"/>
                  <a:gd name="connsiteX4" fmla="*/ 196850 w 209550"/>
                  <a:gd name="connsiteY4" fmla="*/ 473334 h 473334"/>
                  <a:gd name="connsiteX5" fmla="*/ 0 w 209550"/>
                  <a:gd name="connsiteY5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0 w 215900"/>
                  <a:gd name="connsiteY5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69850 w 215900"/>
                  <a:gd name="connsiteY5" fmla="*/ 2222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184150 h 587634"/>
                  <a:gd name="connsiteX1" fmla="*/ 50800 w 225199"/>
                  <a:gd name="connsiteY1" fmla="*/ 0 h 587634"/>
                  <a:gd name="connsiteX2" fmla="*/ 215900 w 225199"/>
                  <a:gd name="connsiteY2" fmla="*/ 273050 h 587634"/>
                  <a:gd name="connsiteX3" fmla="*/ 209550 w 225199"/>
                  <a:gd name="connsiteY3" fmla="*/ 587634 h 587634"/>
                  <a:gd name="connsiteX4" fmla="*/ 196850 w 225199"/>
                  <a:gd name="connsiteY4" fmla="*/ 587634 h 587634"/>
                  <a:gd name="connsiteX5" fmla="*/ 152400 w 225199"/>
                  <a:gd name="connsiteY5" fmla="*/ 298450 h 587634"/>
                  <a:gd name="connsiteX6" fmla="*/ 0 w 225199"/>
                  <a:gd name="connsiteY6" fmla="*/ 184150 h 58763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36425"/>
                  <a:gd name="connsiteY0" fmla="*/ 88900 h 492384"/>
                  <a:gd name="connsiteX1" fmla="*/ 101600 w 236425"/>
                  <a:gd name="connsiteY1" fmla="*/ 0 h 492384"/>
                  <a:gd name="connsiteX2" fmla="*/ 215900 w 236425"/>
                  <a:gd name="connsiteY2" fmla="*/ 177800 h 492384"/>
                  <a:gd name="connsiteX3" fmla="*/ 209550 w 236425"/>
                  <a:gd name="connsiteY3" fmla="*/ 492384 h 492384"/>
                  <a:gd name="connsiteX4" fmla="*/ 196850 w 236425"/>
                  <a:gd name="connsiteY4" fmla="*/ 492384 h 492384"/>
                  <a:gd name="connsiteX5" fmla="*/ 152400 w 236425"/>
                  <a:gd name="connsiteY5" fmla="*/ 203200 h 492384"/>
                  <a:gd name="connsiteX6" fmla="*/ 0 w 236425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71020"/>
                  <a:gd name="connsiteY0" fmla="*/ 88900 h 492384"/>
                  <a:gd name="connsiteX1" fmla="*/ 101600 w 271020"/>
                  <a:gd name="connsiteY1" fmla="*/ 0 h 492384"/>
                  <a:gd name="connsiteX2" fmla="*/ 266700 w 271020"/>
                  <a:gd name="connsiteY2" fmla="*/ 196850 h 492384"/>
                  <a:gd name="connsiteX3" fmla="*/ 209550 w 271020"/>
                  <a:gd name="connsiteY3" fmla="*/ 492384 h 492384"/>
                  <a:gd name="connsiteX4" fmla="*/ 196850 w 271020"/>
                  <a:gd name="connsiteY4" fmla="*/ 492384 h 492384"/>
                  <a:gd name="connsiteX5" fmla="*/ 152400 w 271020"/>
                  <a:gd name="connsiteY5" fmla="*/ 203200 h 492384"/>
                  <a:gd name="connsiteX6" fmla="*/ 0 w 271020"/>
                  <a:gd name="connsiteY6" fmla="*/ 88900 h 492384"/>
                  <a:gd name="connsiteX0" fmla="*/ 0 w 271020"/>
                  <a:gd name="connsiteY0" fmla="*/ 88900 h 492384"/>
                  <a:gd name="connsiteX1" fmla="*/ 101600 w 271020"/>
                  <a:gd name="connsiteY1" fmla="*/ 0 h 492384"/>
                  <a:gd name="connsiteX2" fmla="*/ 266700 w 271020"/>
                  <a:gd name="connsiteY2" fmla="*/ 196850 h 492384"/>
                  <a:gd name="connsiteX3" fmla="*/ 209550 w 271020"/>
                  <a:gd name="connsiteY3" fmla="*/ 492384 h 492384"/>
                  <a:gd name="connsiteX4" fmla="*/ 196850 w 271020"/>
                  <a:gd name="connsiteY4" fmla="*/ 492384 h 492384"/>
                  <a:gd name="connsiteX5" fmla="*/ 152400 w 271020"/>
                  <a:gd name="connsiteY5" fmla="*/ 203200 h 492384"/>
                  <a:gd name="connsiteX6" fmla="*/ 0 w 271020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193449"/>
                  <a:gd name="connsiteY0" fmla="*/ 120650 h 492384"/>
                  <a:gd name="connsiteX1" fmla="*/ 69850 w 193449"/>
                  <a:gd name="connsiteY1" fmla="*/ 0 h 492384"/>
                  <a:gd name="connsiteX2" fmla="*/ 184150 w 193449"/>
                  <a:gd name="connsiteY2" fmla="*/ 177800 h 492384"/>
                  <a:gd name="connsiteX3" fmla="*/ 177800 w 193449"/>
                  <a:gd name="connsiteY3" fmla="*/ 492384 h 492384"/>
                  <a:gd name="connsiteX4" fmla="*/ 165100 w 193449"/>
                  <a:gd name="connsiteY4" fmla="*/ 492384 h 492384"/>
                  <a:gd name="connsiteX5" fmla="*/ 120650 w 193449"/>
                  <a:gd name="connsiteY5" fmla="*/ 203200 h 492384"/>
                  <a:gd name="connsiteX6" fmla="*/ 0 w 193449"/>
                  <a:gd name="connsiteY6" fmla="*/ 120650 h 4923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65100 w 193449"/>
                  <a:gd name="connsiteY4" fmla="*/ 471114 h 471114"/>
                  <a:gd name="connsiteX5" fmla="*/ 120650 w 193449"/>
                  <a:gd name="connsiteY5" fmla="*/ 181930 h 471114"/>
                  <a:gd name="connsiteX6" fmla="*/ 0 w 193449"/>
                  <a:gd name="connsiteY6" fmla="*/ 99380 h 47111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65100 w 193449"/>
                  <a:gd name="connsiteY4" fmla="*/ 471114 h 471114"/>
                  <a:gd name="connsiteX5" fmla="*/ 126260 w 193449"/>
                  <a:gd name="connsiteY5" fmla="*/ 232418 h 471114"/>
                  <a:gd name="connsiteX6" fmla="*/ 0 w 193449"/>
                  <a:gd name="connsiteY6" fmla="*/ 99380 h 47111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65100 w 193449"/>
                  <a:gd name="connsiteY4" fmla="*/ 471114 h 471114"/>
                  <a:gd name="connsiteX5" fmla="*/ 126260 w 193449"/>
                  <a:gd name="connsiteY5" fmla="*/ 232418 h 471114"/>
                  <a:gd name="connsiteX6" fmla="*/ 0 w 193449"/>
                  <a:gd name="connsiteY6" fmla="*/ 99380 h 47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49" h="471114">
                    <a:moveTo>
                      <a:pt x="0" y="99380"/>
                    </a:moveTo>
                    <a:lnTo>
                      <a:pt x="95250" y="0"/>
                    </a:lnTo>
                    <a:cubicBezTo>
                      <a:pt x="135467" y="52917"/>
                      <a:pt x="144362" y="35360"/>
                      <a:pt x="184150" y="156530"/>
                    </a:cubicBezTo>
                    <a:cubicBezTo>
                      <a:pt x="207433" y="293141"/>
                      <a:pt x="179917" y="366253"/>
                      <a:pt x="177800" y="471114"/>
                    </a:cubicBezTo>
                    <a:lnTo>
                      <a:pt x="165100" y="471114"/>
                    </a:lnTo>
                    <a:cubicBezTo>
                      <a:pt x="150283" y="374719"/>
                      <a:pt x="151127" y="286778"/>
                      <a:pt x="126260" y="232418"/>
                    </a:cubicBezTo>
                    <a:cubicBezTo>
                      <a:pt x="87107" y="147336"/>
                      <a:pt x="50800" y="137480"/>
                      <a:pt x="0" y="9938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62">
                  <a:solidFill>
                    <a:srgbClr val="DDE89A"/>
                  </a:solidFill>
                </a:endParaRPr>
              </a:p>
            </p:txBody>
          </p:sp>
        </p:grpSp>
        <p:sp>
          <p:nvSpPr>
            <p:cNvPr id="8" name="Oval 7"/>
            <p:cNvSpPr>
              <a:spLocks noChangeAspect="1"/>
            </p:cNvSpPr>
            <p:nvPr/>
          </p:nvSpPr>
          <p:spPr>
            <a:xfrm rot="1957979">
              <a:off x="2857499" y="1746720"/>
              <a:ext cx="533400" cy="685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srgbClr val="DDE89A"/>
                </a:solidFill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 rot="1957979">
              <a:off x="2408290" y="1487357"/>
              <a:ext cx="444501" cy="5715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srgbClr val="DDE89A"/>
                </a:solidFill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 rot="1957979">
              <a:off x="1964217" y="1508093"/>
              <a:ext cx="377827" cy="4857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srgbClr val="DDE89A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565941" y="1676400"/>
              <a:ext cx="339059" cy="3390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srgbClr val="DDE89A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295400" y="1828800"/>
              <a:ext cx="270541" cy="27054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srgbClr val="DDE89A"/>
                </a:solidFill>
              </a:endParaRPr>
            </a:p>
          </p:txBody>
        </p:sp>
        <p:grpSp>
          <p:nvGrpSpPr>
            <p:cNvPr id="13" name="Group 17"/>
            <p:cNvGrpSpPr/>
            <p:nvPr/>
          </p:nvGrpSpPr>
          <p:grpSpPr>
            <a:xfrm rot="3292803" flipV="1">
              <a:off x="556922" y="4204978"/>
              <a:ext cx="1822372" cy="1649723"/>
              <a:chOff x="617688" y="2112607"/>
              <a:chExt cx="2353294" cy="2466591"/>
            </a:xfrm>
          </p:grpSpPr>
          <p:sp>
            <p:nvSpPr>
              <p:cNvPr id="14" name="Teardrop 1"/>
              <p:cNvSpPr/>
              <p:nvPr/>
            </p:nvSpPr>
            <p:spPr>
              <a:xfrm rot="10342573">
                <a:off x="617688" y="2112607"/>
                <a:ext cx="2353294" cy="2466591"/>
              </a:xfrm>
              <a:custGeom>
                <a:avLst/>
                <a:gdLst>
                  <a:gd name="connsiteX0" fmla="*/ 0 w 1762919"/>
                  <a:gd name="connsiteY0" fmla="*/ 881460 h 1762919"/>
                  <a:gd name="connsiteX1" fmla="*/ 881460 w 1762919"/>
                  <a:gd name="connsiteY1" fmla="*/ 0 h 1762919"/>
                  <a:gd name="connsiteX2" fmla="*/ 1762919 w 1762919"/>
                  <a:gd name="connsiteY2" fmla="*/ 0 h 1762919"/>
                  <a:gd name="connsiteX3" fmla="*/ 1762919 w 1762919"/>
                  <a:gd name="connsiteY3" fmla="*/ 881460 h 1762919"/>
                  <a:gd name="connsiteX4" fmla="*/ 881459 w 1762919"/>
                  <a:gd name="connsiteY4" fmla="*/ 1762920 h 1762919"/>
                  <a:gd name="connsiteX5" fmla="*/ -1 w 1762919"/>
                  <a:gd name="connsiteY5" fmla="*/ 881460 h 1762919"/>
                  <a:gd name="connsiteX6" fmla="*/ 0 w 1762919"/>
                  <a:gd name="connsiteY6" fmla="*/ 881460 h 1762919"/>
                  <a:gd name="connsiteX0" fmla="*/ 1 w 1789335"/>
                  <a:gd name="connsiteY0" fmla="*/ 881460 h 1762920"/>
                  <a:gd name="connsiteX1" fmla="*/ 881461 w 1789335"/>
                  <a:gd name="connsiteY1" fmla="*/ 0 h 1762920"/>
                  <a:gd name="connsiteX2" fmla="*/ 1789335 w 1789335"/>
                  <a:gd name="connsiteY2" fmla="*/ 41976 h 1762920"/>
                  <a:gd name="connsiteX3" fmla="*/ 1762920 w 1789335"/>
                  <a:gd name="connsiteY3" fmla="*/ 881460 h 1762920"/>
                  <a:gd name="connsiteX4" fmla="*/ 881460 w 1789335"/>
                  <a:gd name="connsiteY4" fmla="*/ 1762920 h 1762920"/>
                  <a:gd name="connsiteX5" fmla="*/ 0 w 1789335"/>
                  <a:gd name="connsiteY5" fmla="*/ 881460 h 1762920"/>
                  <a:gd name="connsiteX6" fmla="*/ 1 w 1789335"/>
                  <a:gd name="connsiteY6" fmla="*/ 881460 h 1762920"/>
                  <a:gd name="connsiteX0" fmla="*/ 21660 w 1810994"/>
                  <a:gd name="connsiteY0" fmla="*/ 881460 h 2478094"/>
                  <a:gd name="connsiteX1" fmla="*/ 903120 w 1810994"/>
                  <a:gd name="connsiteY1" fmla="*/ 0 h 2478094"/>
                  <a:gd name="connsiteX2" fmla="*/ 1810994 w 1810994"/>
                  <a:gd name="connsiteY2" fmla="*/ 41976 h 2478094"/>
                  <a:gd name="connsiteX3" fmla="*/ 1784579 w 1810994"/>
                  <a:gd name="connsiteY3" fmla="*/ 881460 h 2478094"/>
                  <a:gd name="connsiteX4" fmla="*/ 358928 w 1810994"/>
                  <a:gd name="connsiteY4" fmla="*/ 2478094 h 2478094"/>
                  <a:gd name="connsiteX5" fmla="*/ 21659 w 1810994"/>
                  <a:gd name="connsiteY5" fmla="*/ 881460 h 2478094"/>
                  <a:gd name="connsiteX6" fmla="*/ 21660 w 1810994"/>
                  <a:gd name="connsiteY6" fmla="*/ 881460 h 2478094"/>
                  <a:gd name="connsiteX0" fmla="*/ 0 w 2351069"/>
                  <a:gd name="connsiteY0" fmla="*/ 1440528 h 2478094"/>
                  <a:gd name="connsiteX1" fmla="*/ 1443195 w 2351069"/>
                  <a:gd name="connsiteY1" fmla="*/ 0 h 2478094"/>
                  <a:gd name="connsiteX2" fmla="*/ 2351069 w 2351069"/>
                  <a:gd name="connsiteY2" fmla="*/ 41976 h 2478094"/>
                  <a:gd name="connsiteX3" fmla="*/ 2324654 w 2351069"/>
                  <a:gd name="connsiteY3" fmla="*/ 881460 h 2478094"/>
                  <a:gd name="connsiteX4" fmla="*/ 899003 w 2351069"/>
                  <a:gd name="connsiteY4" fmla="*/ 2478094 h 2478094"/>
                  <a:gd name="connsiteX5" fmla="*/ 561734 w 2351069"/>
                  <a:gd name="connsiteY5" fmla="*/ 881460 h 2478094"/>
                  <a:gd name="connsiteX6" fmla="*/ 0 w 2351069"/>
                  <a:gd name="connsiteY6" fmla="*/ 1440528 h 2478094"/>
                  <a:gd name="connsiteX0" fmla="*/ 545 w 2351614"/>
                  <a:gd name="connsiteY0" fmla="*/ 1440528 h 2478094"/>
                  <a:gd name="connsiteX1" fmla="*/ 1443740 w 2351614"/>
                  <a:gd name="connsiteY1" fmla="*/ 0 h 2478094"/>
                  <a:gd name="connsiteX2" fmla="*/ 2351614 w 2351614"/>
                  <a:gd name="connsiteY2" fmla="*/ 41976 h 2478094"/>
                  <a:gd name="connsiteX3" fmla="*/ 2325199 w 2351614"/>
                  <a:gd name="connsiteY3" fmla="*/ 881460 h 2478094"/>
                  <a:gd name="connsiteX4" fmla="*/ 899548 w 2351614"/>
                  <a:gd name="connsiteY4" fmla="*/ 2478094 h 2478094"/>
                  <a:gd name="connsiteX5" fmla="*/ 0 w 2351614"/>
                  <a:gd name="connsiteY5" fmla="*/ 1683907 h 2478094"/>
                  <a:gd name="connsiteX6" fmla="*/ 545 w 2351614"/>
                  <a:gd name="connsiteY6" fmla="*/ 1440528 h 2478094"/>
                  <a:gd name="connsiteX0" fmla="*/ 545 w 2351614"/>
                  <a:gd name="connsiteY0" fmla="*/ 1398552 h 2436118"/>
                  <a:gd name="connsiteX1" fmla="*/ 1321190 w 2351614"/>
                  <a:gd name="connsiteY1" fmla="*/ 825736 h 2436118"/>
                  <a:gd name="connsiteX2" fmla="*/ 2351614 w 2351614"/>
                  <a:gd name="connsiteY2" fmla="*/ 0 h 2436118"/>
                  <a:gd name="connsiteX3" fmla="*/ 2325199 w 2351614"/>
                  <a:gd name="connsiteY3" fmla="*/ 839484 h 2436118"/>
                  <a:gd name="connsiteX4" fmla="*/ 899548 w 2351614"/>
                  <a:gd name="connsiteY4" fmla="*/ 2436118 h 2436118"/>
                  <a:gd name="connsiteX5" fmla="*/ 0 w 2351614"/>
                  <a:gd name="connsiteY5" fmla="*/ 1641931 h 2436118"/>
                  <a:gd name="connsiteX6" fmla="*/ 545 w 2351614"/>
                  <a:gd name="connsiteY6" fmla="*/ 1398552 h 2436118"/>
                  <a:gd name="connsiteX0" fmla="*/ 545 w 2351614"/>
                  <a:gd name="connsiteY0" fmla="*/ 1398552 h 2436118"/>
                  <a:gd name="connsiteX1" fmla="*/ 1321190 w 2351614"/>
                  <a:gd name="connsiteY1" fmla="*/ 825736 h 2436118"/>
                  <a:gd name="connsiteX2" fmla="*/ 2351614 w 2351614"/>
                  <a:gd name="connsiteY2" fmla="*/ 0 h 2436118"/>
                  <a:gd name="connsiteX3" fmla="*/ 2325199 w 2351614"/>
                  <a:gd name="connsiteY3" fmla="*/ 839484 h 2436118"/>
                  <a:gd name="connsiteX4" fmla="*/ 899548 w 2351614"/>
                  <a:gd name="connsiteY4" fmla="*/ 2436118 h 2436118"/>
                  <a:gd name="connsiteX5" fmla="*/ 0 w 2351614"/>
                  <a:gd name="connsiteY5" fmla="*/ 1641931 h 2436118"/>
                  <a:gd name="connsiteX6" fmla="*/ 545 w 2351614"/>
                  <a:gd name="connsiteY6" fmla="*/ 1398552 h 2436118"/>
                  <a:gd name="connsiteX0" fmla="*/ 38309 w 2389378"/>
                  <a:gd name="connsiteY0" fmla="*/ 1398552 h 2436118"/>
                  <a:gd name="connsiteX1" fmla="*/ 1358954 w 2389378"/>
                  <a:gd name="connsiteY1" fmla="*/ 825736 h 2436118"/>
                  <a:gd name="connsiteX2" fmla="*/ 2389378 w 2389378"/>
                  <a:gd name="connsiteY2" fmla="*/ 0 h 2436118"/>
                  <a:gd name="connsiteX3" fmla="*/ 2362963 w 2389378"/>
                  <a:gd name="connsiteY3" fmla="*/ 839484 h 2436118"/>
                  <a:gd name="connsiteX4" fmla="*/ 937312 w 2389378"/>
                  <a:gd name="connsiteY4" fmla="*/ 2436118 h 2436118"/>
                  <a:gd name="connsiteX5" fmla="*/ 0 w 2389378"/>
                  <a:gd name="connsiteY5" fmla="*/ 1636877 h 2436118"/>
                  <a:gd name="connsiteX6" fmla="*/ 38309 w 2389378"/>
                  <a:gd name="connsiteY6" fmla="*/ 1398552 h 2436118"/>
                  <a:gd name="connsiteX0" fmla="*/ 38309 w 2389378"/>
                  <a:gd name="connsiteY0" fmla="*/ 1398552 h 2436118"/>
                  <a:gd name="connsiteX1" fmla="*/ 1358954 w 2389378"/>
                  <a:gd name="connsiteY1" fmla="*/ 825736 h 2436118"/>
                  <a:gd name="connsiteX2" fmla="*/ 2389378 w 2389378"/>
                  <a:gd name="connsiteY2" fmla="*/ 0 h 2436118"/>
                  <a:gd name="connsiteX3" fmla="*/ 2210672 w 2389378"/>
                  <a:gd name="connsiteY3" fmla="*/ 780660 h 2436118"/>
                  <a:gd name="connsiteX4" fmla="*/ 937312 w 2389378"/>
                  <a:gd name="connsiteY4" fmla="*/ 2436118 h 2436118"/>
                  <a:gd name="connsiteX5" fmla="*/ 0 w 2389378"/>
                  <a:gd name="connsiteY5" fmla="*/ 1636877 h 2436118"/>
                  <a:gd name="connsiteX6" fmla="*/ 38309 w 2389378"/>
                  <a:gd name="connsiteY6" fmla="*/ 1398552 h 2436118"/>
                  <a:gd name="connsiteX0" fmla="*/ 38309 w 2389378"/>
                  <a:gd name="connsiteY0" fmla="*/ 1398552 h 2436118"/>
                  <a:gd name="connsiteX1" fmla="*/ 1358954 w 2389378"/>
                  <a:gd name="connsiteY1" fmla="*/ 825736 h 2436118"/>
                  <a:gd name="connsiteX2" fmla="*/ 2389378 w 2389378"/>
                  <a:gd name="connsiteY2" fmla="*/ 0 h 2436118"/>
                  <a:gd name="connsiteX3" fmla="*/ 2210672 w 2389378"/>
                  <a:gd name="connsiteY3" fmla="*/ 780660 h 2436118"/>
                  <a:gd name="connsiteX4" fmla="*/ 937312 w 2389378"/>
                  <a:gd name="connsiteY4" fmla="*/ 2436118 h 2436118"/>
                  <a:gd name="connsiteX5" fmla="*/ 0 w 2389378"/>
                  <a:gd name="connsiteY5" fmla="*/ 1636877 h 2436118"/>
                  <a:gd name="connsiteX6" fmla="*/ 38309 w 2389378"/>
                  <a:gd name="connsiteY6" fmla="*/ 1398552 h 2436118"/>
                  <a:gd name="connsiteX0" fmla="*/ 38309 w 2389378"/>
                  <a:gd name="connsiteY0" fmla="*/ 1398552 h 2436118"/>
                  <a:gd name="connsiteX1" fmla="*/ 1358954 w 2389378"/>
                  <a:gd name="connsiteY1" fmla="*/ 825736 h 2436118"/>
                  <a:gd name="connsiteX2" fmla="*/ 2389378 w 2389378"/>
                  <a:gd name="connsiteY2" fmla="*/ 0 h 2436118"/>
                  <a:gd name="connsiteX3" fmla="*/ 2210672 w 2389378"/>
                  <a:gd name="connsiteY3" fmla="*/ 780660 h 2436118"/>
                  <a:gd name="connsiteX4" fmla="*/ 937312 w 2389378"/>
                  <a:gd name="connsiteY4" fmla="*/ 2436118 h 2436118"/>
                  <a:gd name="connsiteX5" fmla="*/ 0 w 2389378"/>
                  <a:gd name="connsiteY5" fmla="*/ 1636877 h 2436118"/>
                  <a:gd name="connsiteX6" fmla="*/ 38309 w 2389378"/>
                  <a:gd name="connsiteY6" fmla="*/ 1398552 h 2436118"/>
                  <a:gd name="connsiteX0" fmla="*/ 38309 w 2378475"/>
                  <a:gd name="connsiteY0" fmla="*/ 1412825 h 2450391"/>
                  <a:gd name="connsiteX1" fmla="*/ 1358954 w 2378475"/>
                  <a:gd name="connsiteY1" fmla="*/ 840009 h 2450391"/>
                  <a:gd name="connsiteX2" fmla="*/ 2378475 w 2378475"/>
                  <a:gd name="connsiteY2" fmla="*/ 0 h 2450391"/>
                  <a:gd name="connsiteX3" fmla="*/ 2210672 w 2378475"/>
                  <a:gd name="connsiteY3" fmla="*/ 794933 h 2450391"/>
                  <a:gd name="connsiteX4" fmla="*/ 937312 w 2378475"/>
                  <a:gd name="connsiteY4" fmla="*/ 2450391 h 2450391"/>
                  <a:gd name="connsiteX5" fmla="*/ 0 w 2378475"/>
                  <a:gd name="connsiteY5" fmla="*/ 1651150 h 2450391"/>
                  <a:gd name="connsiteX6" fmla="*/ 38309 w 2378475"/>
                  <a:gd name="connsiteY6" fmla="*/ 1412825 h 2450391"/>
                  <a:gd name="connsiteX0" fmla="*/ 38309 w 2378475"/>
                  <a:gd name="connsiteY0" fmla="*/ 1412825 h 2450391"/>
                  <a:gd name="connsiteX1" fmla="*/ 1358954 w 2378475"/>
                  <a:gd name="connsiteY1" fmla="*/ 840009 h 2450391"/>
                  <a:gd name="connsiteX2" fmla="*/ 2378475 w 2378475"/>
                  <a:gd name="connsiteY2" fmla="*/ 0 h 2450391"/>
                  <a:gd name="connsiteX3" fmla="*/ 2210672 w 2378475"/>
                  <a:gd name="connsiteY3" fmla="*/ 794933 h 2450391"/>
                  <a:gd name="connsiteX4" fmla="*/ 937312 w 2378475"/>
                  <a:gd name="connsiteY4" fmla="*/ 2450391 h 2450391"/>
                  <a:gd name="connsiteX5" fmla="*/ 0 w 2378475"/>
                  <a:gd name="connsiteY5" fmla="*/ 1651150 h 2450391"/>
                  <a:gd name="connsiteX6" fmla="*/ 38309 w 2378475"/>
                  <a:gd name="connsiteY6" fmla="*/ 1412825 h 2450391"/>
                  <a:gd name="connsiteX0" fmla="*/ 38309 w 2378475"/>
                  <a:gd name="connsiteY0" fmla="*/ 1412825 h 2450391"/>
                  <a:gd name="connsiteX1" fmla="*/ 1358954 w 2378475"/>
                  <a:gd name="connsiteY1" fmla="*/ 840009 h 2450391"/>
                  <a:gd name="connsiteX2" fmla="*/ 2378475 w 2378475"/>
                  <a:gd name="connsiteY2" fmla="*/ 0 h 2450391"/>
                  <a:gd name="connsiteX3" fmla="*/ 2242142 w 2378475"/>
                  <a:gd name="connsiteY3" fmla="*/ 799145 h 2450391"/>
                  <a:gd name="connsiteX4" fmla="*/ 937312 w 2378475"/>
                  <a:gd name="connsiteY4" fmla="*/ 2450391 h 2450391"/>
                  <a:gd name="connsiteX5" fmla="*/ 0 w 2378475"/>
                  <a:gd name="connsiteY5" fmla="*/ 1651150 h 2450391"/>
                  <a:gd name="connsiteX6" fmla="*/ 38309 w 2378475"/>
                  <a:gd name="connsiteY6" fmla="*/ 1412825 h 2450391"/>
                  <a:gd name="connsiteX0" fmla="*/ 38309 w 2378475"/>
                  <a:gd name="connsiteY0" fmla="*/ 1412825 h 2450391"/>
                  <a:gd name="connsiteX1" fmla="*/ 1358954 w 2378475"/>
                  <a:gd name="connsiteY1" fmla="*/ 840009 h 2450391"/>
                  <a:gd name="connsiteX2" fmla="*/ 2378475 w 2378475"/>
                  <a:gd name="connsiteY2" fmla="*/ 0 h 2450391"/>
                  <a:gd name="connsiteX3" fmla="*/ 2242142 w 2378475"/>
                  <a:gd name="connsiteY3" fmla="*/ 799145 h 2450391"/>
                  <a:gd name="connsiteX4" fmla="*/ 937312 w 2378475"/>
                  <a:gd name="connsiteY4" fmla="*/ 2450391 h 2450391"/>
                  <a:gd name="connsiteX5" fmla="*/ 0 w 2378475"/>
                  <a:gd name="connsiteY5" fmla="*/ 1651150 h 2450391"/>
                  <a:gd name="connsiteX6" fmla="*/ 38309 w 2378475"/>
                  <a:gd name="connsiteY6" fmla="*/ 1412825 h 2450391"/>
                  <a:gd name="connsiteX0" fmla="*/ 38309 w 2378475"/>
                  <a:gd name="connsiteY0" fmla="*/ 1412825 h 2450391"/>
                  <a:gd name="connsiteX1" fmla="*/ 1358954 w 2378475"/>
                  <a:gd name="connsiteY1" fmla="*/ 840009 h 2450391"/>
                  <a:gd name="connsiteX2" fmla="*/ 2378475 w 2378475"/>
                  <a:gd name="connsiteY2" fmla="*/ 0 h 2450391"/>
                  <a:gd name="connsiteX3" fmla="*/ 2242142 w 2378475"/>
                  <a:gd name="connsiteY3" fmla="*/ 799145 h 2450391"/>
                  <a:gd name="connsiteX4" fmla="*/ 937312 w 2378475"/>
                  <a:gd name="connsiteY4" fmla="*/ 2450391 h 2450391"/>
                  <a:gd name="connsiteX5" fmla="*/ 0 w 2378475"/>
                  <a:gd name="connsiteY5" fmla="*/ 1651150 h 2450391"/>
                  <a:gd name="connsiteX6" fmla="*/ 38309 w 2378475"/>
                  <a:gd name="connsiteY6" fmla="*/ 1412825 h 2450391"/>
                  <a:gd name="connsiteX0" fmla="*/ 38309 w 2378475"/>
                  <a:gd name="connsiteY0" fmla="*/ 1412825 h 2450391"/>
                  <a:gd name="connsiteX1" fmla="*/ 1358954 w 2378475"/>
                  <a:gd name="connsiteY1" fmla="*/ 840009 h 2450391"/>
                  <a:gd name="connsiteX2" fmla="*/ 2378475 w 2378475"/>
                  <a:gd name="connsiteY2" fmla="*/ 0 h 2450391"/>
                  <a:gd name="connsiteX3" fmla="*/ 2242142 w 2378475"/>
                  <a:gd name="connsiteY3" fmla="*/ 799145 h 2450391"/>
                  <a:gd name="connsiteX4" fmla="*/ 937312 w 2378475"/>
                  <a:gd name="connsiteY4" fmla="*/ 2450391 h 2450391"/>
                  <a:gd name="connsiteX5" fmla="*/ 0 w 2378475"/>
                  <a:gd name="connsiteY5" fmla="*/ 1651150 h 2450391"/>
                  <a:gd name="connsiteX6" fmla="*/ 38309 w 2378475"/>
                  <a:gd name="connsiteY6" fmla="*/ 1412825 h 2450391"/>
                  <a:gd name="connsiteX0" fmla="*/ 38309 w 2378475"/>
                  <a:gd name="connsiteY0" fmla="*/ 1412825 h 2450391"/>
                  <a:gd name="connsiteX1" fmla="*/ 1358954 w 2378475"/>
                  <a:gd name="connsiteY1" fmla="*/ 840009 h 2450391"/>
                  <a:gd name="connsiteX2" fmla="*/ 2378475 w 2378475"/>
                  <a:gd name="connsiteY2" fmla="*/ 0 h 2450391"/>
                  <a:gd name="connsiteX3" fmla="*/ 2242142 w 2378475"/>
                  <a:gd name="connsiteY3" fmla="*/ 799145 h 2450391"/>
                  <a:gd name="connsiteX4" fmla="*/ 937312 w 2378475"/>
                  <a:gd name="connsiteY4" fmla="*/ 2450391 h 2450391"/>
                  <a:gd name="connsiteX5" fmla="*/ 0 w 2378475"/>
                  <a:gd name="connsiteY5" fmla="*/ 1651150 h 2450391"/>
                  <a:gd name="connsiteX6" fmla="*/ 38309 w 2378475"/>
                  <a:gd name="connsiteY6" fmla="*/ 1412825 h 2450391"/>
                  <a:gd name="connsiteX0" fmla="*/ 38309 w 2378475"/>
                  <a:gd name="connsiteY0" fmla="*/ 1412825 h 2450391"/>
                  <a:gd name="connsiteX1" fmla="*/ 1358954 w 2378475"/>
                  <a:gd name="connsiteY1" fmla="*/ 840009 h 2450391"/>
                  <a:gd name="connsiteX2" fmla="*/ 2378475 w 2378475"/>
                  <a:gd name="connsiteY2" fmla="*/ 0 h 2450391"/>
                  <a:gd name="connsiteX3" fmla="*/ 2242142 w 2378475"/>
                  <a:gd name="connsiteY3" fmla="*/ 799145 h 2450391"/>
                  <a:gd name="connsiteX4" fmla="*/ 937312 w 2378475"/>
                  <a:gd name="connsiteY4" fmla="*/ 2450391 h 2450391"/>
                  <a:gd name="connsiteX5" fmla="*/ 0 w 2378475"/>
                  <a:gd name="connsiteY5" fmla="*/ 1651150 h 2450391"/>
                  <a:gd name="connsiteX6" fmla="*/ 38309 w 2378475"/>
                  <a:gd name="connsiteY6" fmla="*/ 1412825 h 2450391"/>
                  <a:gd name="connsiteX0" fmla="*/ 5647 w 2345813"/>
                  <a:gd name="connsiteY0" fmla="*/ 1412825 h 2458692"/>
                  <a:gd name="connsiteX1" fmla="*/ 1326292 w 2345813"/>
                  <a:gd name="connsiteY1" fmla="*/ 840009 h 2458692"/>
                  <a:gd name="connsiteX2" fmla="*/ 2345813 w 2345813"/>
                  <a:gd name="connsiteY2" fmla="*/ 0 h 2458692"/>
                  <a:gd name="connsiteX3" fmla="*/ 2209480 w 2345813"/>
                  <a:gd name="connsiteY3" fmla="*/ 799145 h 2458692"/>
                  <a:gd name="connsiteX4" fmla="*/ 904650 w 2345813"/>
                  <a:gd name="connsiteY4" fmla="*/ 2450391 h 2458692"/>
                  <a:gd name="connsiteX5" fmla="*/ 5647 w 2345813"/>
                  <a:gd name="connsiteY5" fmla="*/ 1412825 h 2458692"/>
                  <a:gd name="connsiteX0" fmla="*/ 13252 w 2353418"/>
                  <a:gd name="connsiteY0" fmla="*/ 1412825 h 2466096"/>
                  <a:gd name="connsiteX1" fmla="*/ 1333897 w 2353418"/>
                  <a:gd name="connsiteY1" fmla="*/ 840009 h 2466096"/>
                  <a:gd name="connsiteX2" fmla="*/ 2353418 w 2353418"/>
                  <a:gd name="connsiteY2" fmla="*/ 0 h 2466096"/>
                  <a:gd name="connsiteX3" fmla="*/ 2217085 w 2353418"/>
                  <a:gd name="connsiteY3" fmla="*/ 799145 h 2466096"/>
                  <a:gd name="connsiteX4" fmla="*/ 912255 w 2353418"/>
                  <a:gd name="connsiteY4" fmla="*/ 2450391 h 2466096"/>
                  <a:gd name="connsiteX5" fmla="*/ 13252 w 2353418"/>
                  <a:gd name="connsiteY5" fmla="*/ 1412825 h 2466096"/>
                  <a:gd name="connsiteX0" fmla="*/ 13252 w 2353418"/>
                  <a:gd name="connsiteY0" fmla="*/ 1412825 h 2466096"/>
                  <a:gd name="connsiteX1" fmla="*/ 1333897 w 2353418"/>
                  <a:gd name="connsiteY1" fmla="*/ 840009 h 2466096"/>
                  <a:gd name="connsiteX2" fmla="*/ 2353418 w 2353418"/>
                  <a:gd name="connsiteY2" fmla="*/ 0 h 2466096"/>
                  <a:gd name="connsiteX3" fmla="*/ 2217085 w 2353418"/>
                  <a:gd name="connsiteY3" fmla="*/ 799145 h 2466096"/>
                  <a:gd name="connsiteX4" fmla="*/ 912255 w 2353418"/>
                  <a:gd name="connsiteY4" fmla="*/ 2450391 h 2466096"/>
                  <a:gd name="connsiteX5" fmla="*/ 13252 w 2353418"/>
                  <a:gd name="connsiteY5" fmla="*/ 1412825 h 2466096"/>
                  <a:gd name="connsiteX0" fmla="*/ 13252 w 2353418"/>
                  <a:gd name="connsiteY0" fmla="*/ 1412825 h 2466096"/>
                  <a:gd name="connsiteX1" fmla="*/ 1163517 w 2353418"/>
                  <a:gd name="connsiteY1" fmla="*/ 868457 h 2466096"/>
                  <a:gd name="connsiteX2" fmla="*/ 2353418 w 2353418"/>
                  <a:gd name="connsiteY2" fmla="*/ 0 h 2466096"/>
                  <a:gd name="connsiteX3" fmla="*/ 2217085 w 2353418"/>
                  <a:gd name="connsiteY3" fmla="*/ 799145 h 2466096"/>
                  <a:gd name="connsiteX4" fmla="*/ 912255 w 2353418"/>
                  <a:gd name="connsiteY4" fmla="*/ 2450391 h 2466096"/>
                  <a:gd name="connsiteX5" fmla="*/ 13252 w 2353418"/>
                  <a:gd name="connsiteY5" fmla="*/ 1412825 h 2466096"/>
                  <a:gd name="connsiteX0" fmla="*/ 13252 w 2353418"/>
                  <a:gd name="connsiteY0" fmla="*/ 1412825 h 2466096"/>
                  <a:gd name="connsiteX1" fmla="*/ 1163517 w 2353418"/>
                  <a:gd name="connsiteY1" fmla="*/ 868457 h 2466096"/>
                  <a:gd name="connsiteX2" fmla="*/ 2353418 w 2353418"/>
                  <a:gd name="connsiteY2" fmla="*/ 0 h 2466096"/>
                  <a:gd name="connsiteX3" fmla="*/ 2217085 w 2353418"/>
                  <a:gd name="connsiteY3" fmla="*/ 799145 h 2466096"/>
                  <a:gd name="connsiteX4" fmla="*/ 912255 w 2353418"/>
                  <a:gd name="connsiteY4" fmla="*/ 2450391 h 2466096"/>
                  <a:gd name="connsiteX5" fmla="*/ 13252 w 2353418"/>
                  <a:gd name="connsiteY5" fmla="*/ 1412825 h 2466096"/>
                  <a:gd name="connsiteX0" fmla="*/ 13252 w 2353418"/>
                  <a:gd name="connsiteY0" fmla="*/ 1412825 h 2466096"/>
                  <a:gd name="connsiteX1" fmla="*/ 1163517 w 2353418"/>
                  <a:gd name="connsiteY1" fmla="*/ 868457 h 2466096"/>
                  <a:gd name="connsiteX2" fmla="*/ 2353418 w 2353418"/>
                  <a:gd name="connsiteY2" fmla="*/ 0 h 2466096"/>
                  <a:gd name="connsiteX3" fmla="*/ 2217085 w 2353418"/>
                  <a:gd name="connsiteY3" fmla="*/ 799145 h 2466096"/>
                  <a:gd name="connsiteX4" fmla="*/ 912255 w 2353418"/>
                  <a:gd name="connsiteY4" fmla="*/ 2450391 h 2466096"/>
                  <a:gd name="connsiteX5" fmla="*/ 13252 w 2353418"/>
                  <a:gd name="connsiteY5" fmla="*/ 1412825 h 2466096"/>
                  <a:gd name="connsiteX0" fmla="*/ 13252 w 2353418"/>
                  <a:gd name="connsiteY0" fmla="*/ 1412825 h 2466096"/>
                  <a:gd name="connsiteX1" fmla="*/ 1163517 w 2353418"/>
                  <a:gd name="connsiteY1" fmla="*/ 868457 h 2466096"/>
                  <a:gd name="connsiteX2" fmla="*/ 2353418 w 2353418"/>
                  <a:gd name="connsiteY2" fmla="*/ 0 h 2466096"/>
                  <a:gd name="connsiteX3" fmla="*/ 2217085 w 2353418"/>
                  <a:gd name="connsiteY3" fmla="*/ 799145 h 2466096"/>
                  <a:gd name="connsiteX4" fmla="*/ 912255 w 2353418"/>
                  <a:gd name="connsiteY4" fmla="*/ 2450391 h 2466096"/>
                  <a:gd name="connsiteX5" fmla="*/ 13252 w 2353418"/>
                  <a:gd name="connsiteY5" fmla="*/ 1412825 h 2466096"/>
                  <a:gd name="connsiteX0" fmla="*/ 13252 w 2353418"/>
                  <a:gd name="connsiteY0" fmla="*/ 1412825 h 2466096"/>
                  <a:gd name="connsiteX1" fmla="*/ 1163517 w 2353418"/>
                  <a:gd name="connsiteY1" fmla="*/ 868457 h 2466096"/>
                  <a:gd name="connsiteX2" fmla="*/ 2353418 w 2353418"/>
                  <a:gd name="connsiteY2" fmla="*/ 0 h 2466096"/>
                  <a:gd name="connsiteX3" fmla="*/ 2217085 w 2353418"/>
                  <a:gd name="connsiteY3" fmla="*/ 799145 h 2466096"/>
                  <a:gd name="connsiteX4" fmla="*/ 912255 w 2353418"/>
                  <a:gd name="connsiteY4" fmla="*/ 2450391 h 2466096"/>
                  <a:gd name="connsiteX5" fmla="*/ 13252 w 2353418"/>
                  <a:gd name="connsiteY5" fmla="*/ 1412825 h 2466096"/>
                  <a:gd name="connsiteX0" fmla="*/ 13088 w 2353254"/>
                  <a:gd name="connsiteY0" fmla="*/ 1412825 h 2460429"/>
                  <a:gd name="connsiteX1" fmla="*/ 1163353 w 2353254"/>
                  <a:gd name="connsiteY1" fmla="*/ 868457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163353 w 2353254"/>
                  <a:gd name="connsiteY1" fmla="*/ 868457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163353 w 2353254"/>
                  <a:gd name="connsiteY1" fmla="*/ 868457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658634 w 2353254"/>
                  <a:gd name="connsiteY1" fmla="*/ 614419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658634 w 2353254"/>
                  <a:gd name="connsiteY1" fmla="*/ 614419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658634 w 2353254"/>
                  <a:gd name="connsiteY1" fmla="*/ 614419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658634 w 2353254"/>
                  <a:gd name="connsiteY1" fmla="*/ 614419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658634 w 2353254"/>
                  <a:gd name="connsiteY1" fmla="*/ 614419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541623 w 2353254"/>
                  <a:gd name="connsiteY1" fmla="*/ 921125 h 2460429"/>
                  <a:gd name="connsiteX2" fmla="*/ 1658634 w 2353254"/>
                  <a:gd name="connsiteY2" fmla="*/ 614419 h 2460429"/>
                  <a:gd name="connsiteX3" fmla="*/ 2353254 w 2353254"/>
                  <a:gd name="connsiteY3" fmla="*/ 0 h 2460429"/>
                  <a:gd name="connsiteX4" fmla="*/ 2216921 w 2353254"/>
                  <a:gd name="connsiteY4" fmla="*/ 799145 h 2460429"/>
                  <a:gd name="connsiteX5" fmla="*/ 912091 w 2353254"/>
                  <a:gd name="connsiteY5" fmla="*/ 2450391 h 2460429"/>
                  <a:gd name="connsiteX6" fmla="*/ 13088 w 2353254"/>
                  <a:gd name="connsiteY6" fmla="*/ 1412825 h 2460429"/>
                  <a:gd name="connsiteX0" fmla="*/ 13088 w 2353254"/>
                  <a:gd name="connsiteY0" fmla="*/ 1412825 h 2460429"/>
                  <a:gd name="connsiteX1" fmla="*/ 541623 w 2353254"/>
                  <a:gd name="connsiteY1" fmla="*/ 921125 h 2460429"/>
                  <a:gd name="connsiteX2" fmla="*/ 1658634 w 2353254"/>
                  <a:gd name="connsiteY2" fmla="*/ 614419 h 2460429"/>
                  <a:gd name="connsiteX3" fmla="*/ 2353254 w 2353254"/>
                  <a:gd name="connsiteY3" fmla="*/ 0 h 2460429"/>
                  <a:gd name="connsiteX4" fmla="*/ 2216921 w 2353254"/>
                  <a:gd name="connsiteY4" fmla="*/ 799145 h 2460429"/>
                  <a:gd name="connsiteX5" fmla="*/ 912091 w 2353254"/>
                  <a:gd name="connsiteY5" fmla="*/ 2450391 h 2460429"/>
                  <a:gd name="connsiteX6" fmla="*/ 13088 w 2353254"/>
                  <a:gd name="connsiteY6" fmla="*/ 1412825 h 2460429"/>
                  <a:gd name="connsiteX0" fmla="*/ 13088 w 2353254"/>
                  <a:gd name="connsiteY0" fmla="*/ 1412825 h 2460429"/>
                  <a:gd name="connsiteX1" fmla="*/ 832429 w 2353254"/>
                  <a:gd name="connsiteY1" fmla="*/ 902390 h 2460429"/>
                  <a:gd name="connsiteX2" fmla="*/ 1658634 w 2353254"/>
                  <a:gd name="connsiteY2" fmla="*/ 614419 h 2460429"/>
                  <a:gd name="connsiteX3" fmla="*/ 2353254 w 2353254"/>
                  <a:gd name="connsiteY3" fmla="*/ 0 h 2460429"/>
                  <a:gd name="connsiteX4" fmla="*/ 2216921 w 2353254"/>
                  <a:gd name="connsiteY4" fmla="*/ 799145 h 2460429"/>
                  <a:gd name="connsiteX5" fmla="*/ 912091 w 2353254"/>
                  <a:gd name="connsiteY5" fmla="*/ 2450391 h 2460429"/>
                  <a:gd name="connsiteX6" fmla="*/ 13088 w 2353254"/>
                  <a:gd name="connsiteY6" fmla="*/ 1412825 h 2460429"/>
                  <a:gd name="connsiteX0" fmla="*/ 13088 w 2353254"/>
                  <a:gd name="connsiteY0" fmla="*/ 1412825 h 2460429"/>
                  <a:gd name="connsiteX1" fmla="*/ 832429 w 2353254"/>
                  <a:gd name="connsiteY1" fmla="*/ 902390 h 2460429"/>
                  <a:gd name="connsiteX2" fmla="*/ 1658634 w 2353254"/>
                  <a:gd name="connsiteY2" fmla="*/ 614419 h 2460429"/>
                  <a:gd name="connsiteX3" fmla="*/ 2353254 w 2353254"/>
                  <a:gd name="connsiteY3" fmla="*/ 0 h 2460429"/>
                  <a:gd name="connsiteX4" fmla="*/ 2216921 w 2353254"/>
                  <a:gd name="connsiteY4" fmla="*/ 799145 h 2460429"/>
                  <a:gd name="connsiteX5" fmla="*/ 912091 w 2353254"/>
                  <a:gd name="connsiteY5" fmla="*/ 2450391 h 2460429"/>
                  <a:gd name="connsiteX6" fmla="*/ 13088 w 2353254"/>
                  <a:gd name="connsiteY6" fmla="*/ 1412825 h 2460429"/>
                  <a:gd name="connsiteX0" fmla="*/ 13088 w 2353254"/>
                  <a:gd name="connsiteY0" fmla="*/ 1412825 h 2460429"/>
                  <a:gd name="connsiteX1" fmla="*/ 832429 w 2353254"/>
                  <a:gd name="connsiteY1" fmla="*/ 902390 h 2460429"/>
                  <a:gd name="connsiteX2" fmla="*/ 1658634 w 2353254"/>
                  <a:gd name="connsiteY2" fmla="*/ 614419 h 2460429"/>
                  <a:gd name="connsiteX3" fmla="*/ 2353254 w 2353254"/>
                  <a:gd name="connsiteY3" fmla="*/ 0 h 2460429"/>
                  <a:gd name="connsiteX4" fmla="*/ 2216921 w 2353254"/>
                  <a:gd name="connsiteY4" fmla="*/ 799145 h 2460429"/>
                  <a:gd name="connsiteX5" fmla="*/ 912091 w 2353254"/>
                  <a:gd name="connsiteY5" fmla="*/ 2450391 h 2460429"/>
                  <a:gd name="connsiteX6" fmla="*/ 13088 w 2353254"/>
                  <a:gd name="connsiteY6" fmla="*/ 1412825 h 2460429"/>
                  <a:gd name="connsiteX0" fmla="*/ 13088 w 2353254"/>
                  <a:gd name="connsiteY0" fmla="*/ 1412825 h 2460429"/>
                  <a:gd name="connsiteX1" fmla="*/ 832429 w 2353254"/>
                  <a:gd name="connsiteY1" fmla="*/ 902390 h 2460429"/>
                  <a:gd name="connsiteX2" fmla="*/ 1658634 w 2353254"/>
                  <a:gd name="connsiteY2" fmla="*/ 614419 h 2460429"/>
                  <a:gd name="connsiteX3" fmla="*/ 2353254 w 2353254"/>
                  <a:gd name="connsiteY3" fmla="*/ 0 h 2460429"/>
                  <a:gd name="connsiteX4" fmla="*/ 2216921 w 2353254"/>
                  <a:gd name="connsiteY4" fmla="*/ 799145 h 2460429"/>
                  <a:gd name="connsiteX5" fmla="*/ 912091 w 2353254"/>
                  <a:gd name="connsiteY5" fmla="*/ 2450391 h 2460429"/>
                  <a:gd name="connsiteX6" fmla="*/ 13088 w 2353254"/>
                  <a:gd name="connsiteY6" fmla="*/ 1412825 h 2460429"/>
                  <a:gd name="connsiteX0" fmla="*/ 13088 w 2353254"/>
                  <a:gd name="connsiteY0" fmla="*/ 1412825 h 2460429"/>
                  <a:gd name="connsiteX1" fmla="*/ 832429 w 2353254"/>
                  <a:gd name="connsiteY1" fmla="*/ 902390 h 2460429"/>
                  <a:gd name="connsiteX2" fmla="*/ 1658634 w 2353254"/>
                  <a:gd name="connsiteY2" fmla="*/ 614419 h 2460429"/>
                  <a:gd name="connsiteX3" fmla="*/ 2353254 w 2353254"/>
                  <a:gd name="connsiteY3" fmla="*/ 0 h 2460429"/>
                  <a:gd name="connsiteX4" fmla="*/ 2216921 w 2353254"/>
                  <a:gd name="connsiteY4" fmla="*/ 799145 h 2460429"/>
                  <a:gd name="connsiteX5" fmla="*/ 912091 w 2353254"/>
                  <a:gd name="connsiteY5" fmla="*/ 2450391 h 2460429"/>
                  <a:gd name="connsiteX6" fmla="*/ 13088 w 2353254"/>
                  <a:gd name="connsiteY6" fmla="*/ 1412825 h 2460429"/>
                  <a:gd name="connsiteX0" fmla="*/ 13088 w 2353254"/>
                  <a:gd name="connsiteY0" fmla="*/ 1412825 h 2460429"/>
                  <a:gd name="connsiteX1" fmla="*/ 832429 w 2353254"/>
                  <a:gd name="connsiteY1" fmla="*/ 902390 h 2460429"/>
                  <a:gd name="connsiteX2" fmla="*/ 1658634 w 2353254"/>
                  <a:gd name="connsiteY2" fmla="*/ 614419 h 2460429"/>
                  <a:gd name="connsiteX3" fmla="*/ 2353254 w 2353254"/>
                  <a:gd name="connsiteY3" fmla="*/ 0 h 2460429"/>
                  <a:gd name="connsiteX4" fmla="*/ 2216921 w 2353254"/>
                  <a:gd name="connsiteY4" fmla="*/ 799145 h 2460429"/>
                  <a:gd name="connsiteX5" fmla="*/ 912091 w 2353254"/>
                  <a:gd name="connsiteY5" fmla="*/ 2450391 h 2460429"/>
                  <a:gd name="connsiteX6" fmla="*/ 13088 w 2353254"/>
                  <a:gd name="connsiteY6" fmla="*/ 1412825 h 2460429"/>
                  <a:gd name="connsiteX0" fmla="*/ 13088 w 2353254"/>
                  <a:gd name="connsiteY0" fmla="*/ 1412825 h 2460429"/>
                  <a:gd name="connsiteX1" fmla="*/ 832429 w 2353254"/>
                  <a:gd name="connsiteY1" fmla="*/ 902390 h 2460429"/>
                  <a:gd name="connsiteX2" fmla="*/ 1658634 w 2353254"/>
                  <a:gd name="connsiteY2" fmla="*/ 614419 h 2460429"/>
                  <a:gd name="connsiteX3" fmla="*/ 2353254 w 2353254"/>
                  <a:gd name="connsiteY3" fmla="*/ 0 h 2460429"/>
                  <a:gd name="connsiteX4" fmla="*/ 2216921 w 2353254"/>
                  <a:gd name="connsiteY4" fmla="*/ 799145 h 2460429"/>
                  <a:gd name="connsiteX5" fmla="*/ 912091 w 2353254"/>
                  <a:gd name="connsiteY5" fmla="*/ 2450391 h 2460429"/>
                  <a:gd name="connsiteX6" fmla="*/ 13088 w 2353254"/>
                  <a:gd name="connsiteY6" fmla="*/ 1412825 h 2460429"/>
                  <a:gd name="connsiteX0" fmla="*/ 13088 w 2353254"/>
                  <a:gd name="connsiteY0" fmla="*/ 1412825 h 2460429"/>
                  <a:gd name="connsiteX1" fmla="*/ 1658634 w 2353254"/>
                  <a:gd name="connsiteY1" fmla="*/ 614419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406782 w 2353254"/>
                  <a:gd name="connsiteY1" fmla="*/ 772907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406782 w 2353254"/>
                  <a:gd name="connsiteY1" fmla="*/ 772907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406782 w 2353254"/>
                  <a:gd name="connsiteY1" fmla="*/ 772907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406782 w 2353254"/>
                  <a:gd name="connsiteY1" fmla="*/ 772907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406782 w 2353254"/>
                  <a:gd name="connsiteY1" fmla="*/ 772907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406782 w 2353254"/>
                  <a:gd name="connsiteY1" fmla="*/ 772907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367334 w 2353254"/>
                  <a:gd name="connsiteY1" fmla="*/ 780440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423582 w 2353254"/>
                  <a:gd name="connsiteY1" fmla="*/ 743123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423582 w 2353254"/>
                  <a:gd name="connsiteY1" fmla="*/ 743123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54"/>
                  <a:gd name="connsiteY0" fmla="*/ 1412825 h 2460429"/>
                  <a:gd name="connsiteX1" fmla="*/ 1420213 w 2353254"/>
                  <a:gd name="connsiteY1" fmla="*/ 768299 h 2460429"/>
                  <a:gd name="connsiteX2" fmla="*/ 2353254 w 2353254"/>
                  <a:gd name="connsiteY2" fmla="*/ 0 h 2460429"/>
                  <a:gd name="connsiteX3" fmla="*/ 2216921 w 2353254"/>
                  <a:gd name="connsiteY3" fmla="*/ 799145 h 2460429"/>
                  <a:gd name="connsiteX4" fmla="*/ 912091 w 2353254"/>
                  <a:gd name="connsiteY4" fmla="*/ 2450391 h 2460429"/>
                  <a:gd name="connsiteX5" fmla="*/ 13088 w 2353254"/>
                  <a:gd name="connsiteY5" fmla="*/ 1412825 h 2460429"/>
                  <a:gd name="connsiteX0" fmla="*/ 13088 w 2353281"/>
                  <a:gd name="connsiteY0" fmla="*/ 1412825 h 2460429"/>
                  <a:gd name="connsiteX1" fmla="*/ 1420213 w 2353281"/>
                  <a:gd name="connsiteY1" fmla="*/ 768299 h 2460429"/>
                  <a:gd name="connsiteX2" fmla="*/ 2353254 w 2353281"/>
                  <a:gd name="connsiteY2" fmla="*/ 0 h 2460429"/>
                  <a:gd name="connsiteX3" fmla="*/ 2216921 w 2353281"/>
                  <a:gd name="connsiteY3" fmla="*/ 799145 h 2460429"/>
                  <a:gd name="connsiteX4" fmla="*/ 912091 w 2353281"/>
                  <a:gd name="connsiteY4" fmla="*/ 2450391 h 2460429"/>
                  <a:gd name="connsiteX5" fmla="*/ 13088 w 2353281"/>
                  <a:gd name="connsiteY5" fmla="*/ 1412825 h 2460429"/>
                  <a:gd name="connsiteX0" fmla="*/ 13088 w 2353281"/>
                  <a:gd name="connsiteY0" fmla="*/ 1412825 h 2460429"/>
                  <a:gd name="connsiteX1" fmla="*/ 1420213 w 2353281"/>
                  <a:gd name="connsiteY1" fmla="*/ 768299 h 2460429"/>
                  <a:gd name="connsiteX2" fmla="*/ 2353254 w 2353281"/>
                  <a:gd name="connsiteY2" fmla="*/ 0 h 2460429"/>
                  <a:gd name="connsiteX3" fmla="*/ 2216921 w 2353281"/>
                  <a:gd name="connsiteY3" fmla="*/ 799145 h 2460429"/>
                  <a:gd name="connsiteX4" fmla="*/ 912091 w 2353281"/>
                  <a:gd name="connsiteY4" fmla="*/ 2450391 h 2460429"/>
                  <a:gd name="connsiteX5" fmla="*/ 13088 w 2353281"/>
                  <a:gd name="connsiteY5" fmla="*/ 1412825 h 2460429"/>
                  <a:gd name="connsiteX0" fmla="*/ 13088 w 2353281"/>
                  <a:gd name="connsiteY0" fmla="*/ 1412825 h 2460429"/>
                  <a:gd name="connsiteX1" fmla="*/ 1420213 w 2353281"/>
                  <a:gd name="connsiteY1" fmla="*/ 768299 h 2460429"/>
                  <a:gd name="connsiteX2" fmla="*/ 2353254 w 2353281"/>
                  <a:gd name="connsiteY2" fmla="*/ 0 h 2460429"/>
                  <a:gd name="connsiteX3" fmla="*/ 2216921 w 2353281"/>
                  <a:gd name="connsiteY3" fmla="*/ 799145 h 2460429"/>
                  <a:gd name="connsiteX4" fmla="*/ 912091 w 2353281"/>
                  <a:gd name="connsiteY4" fmla="*/ 2450391 h 2460429"/>
                  <a:gd name="connsiteX5" fmla="*/ 13088 w 2353281"/>
                  <a:gd name="connsiteY5" fmla="*/ 1412825 h 2460429"/>
                  <a:gd name="connsiteX0" fmla="*/ 13088 w 2353281"/>
                  <a:gd name="connsiteY0" fmla="*/ 1412825 h 2460429"/>
                  <a:gd name="connsiteX1" fmla="*/ 1420213 w 2353281"/>
                  <a:gd name="connsiteY1" fmla="*/ 768299 h 2460429"/>
                  <a:gd name="connsiteX2" fmla="*/ 2353254 w 2353281"/>
                  <a:gd name="connsiteY2" fmla="*/ 0 h 2460429"/>
                  <a:gd name="connsiteX3" fmla="*/ 2216921 w 2353281"/>
                  <a:gd name="connsiteY3" fmla="*/ 799145 h 2460429"/>
                  <a:gd name="connsiteX4" fmla="*/ 912091 w 2353281"/>
                  <a:gd name="connsiteY4" fmla="*/ 2450391 h 2460429"/>
                  <a:gd name="connsiteX5" fmla="*/ 13088 w 2353281"/>
                  <a:gd name="connsiteY5" fmla="*/ 1412825 h 2460429"/>
                  <a:gd name="connsiteX0" fmla="*/ 13088 w 2353281"/>
                  <a:gd name="connsiteY0" fmla="*/ 1412825 h 2460429"/>
                  <a:gd name="connsiteX1" fmla="*/ 1420213 w 2353281"/>
                  <a:gd name="connsiteY1" fmla="*/ 768299 h 2460429"/>
                  <a:gd name="connsiteX2" fmla="*/ 2353254 w 2353281"/>
                  <a:gd name="connsiteY2" fmla="*/ 0 h 2460429"/>
                  <a:gd name="connsiteX3" fmla="*/ 2216921 w 2353281"/>
                  <a:gd name="connsiteY3" fmla="*/ 799145 h 2460429"/>
                  <a:gd name="connsiteX4" fmla="*/ 912091 w 2353281"/>
                  <a:gd name="connsiteY4" fmla="*/ 2450391 h 2460429"/>
                  <a:gd name="connsiteX5" fmla="*/ 13088 w 2353281"/>
                  <a:gd name="connsiteY5" fmla="*/ 1412825 h 2460429"/>
                  <a:gd name="connsiteX0" fmla="*/ 13101 w 2353294"/>
                  <a:gd name="connsiteY0" fmla="*/ 1412825 h 2466591"/>
                  <a:gd name="connsiteX1" fmla="*/ 1420226 w 2353294"/>
                  <a:gd name="connsiteY1" fmla="*/ 768299 h 2466591"/>
                  <a:gd name="connsiteX2" fmla="*/ 2353267 w 2353294"/>
                  <a:gd name="connsiteY2" fmla="*/ 0 h 2466591"/>
                  <a:gd name="connsiteX3" fmla="*/ 2216934 w 2353294"/>
                  <a:gd name="connsiteY3" fmla="*/ 799145 h 2466591"/>
                  <a:gd name="connsiteX4" fmla="*/ 911261 w 2353294"/>
                  <a:gd name="connsiteY4" fmla="*/ 2456684 h 2466591"/>
                  <a:gd name="connsiteX5" fmla="*/ 13101 w 2353294"/>
                  <a:gd name="connsiteY5" fmla="*/ 1412825 h 2466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53294" h="2466591">
                    <a:moveTo>
                      <a:pt x="13101" y="1412825"/>
                    </a:moveTo>
                    <a:cubicBezTo>
                      <a:pt x="178856" y="702337"/>
                      <a:pt x="994960" y="979833"/>
                      <a:pt x="1420226" y="768299"/>
                    </a:cubicBezTo>
                    <a:cubicBezTo>
                      <a:pt x="1893478" y="544593"/>
                      <a:pt x="2136825" y="219641"/>
                      <a:pt x="2353267" y="0"/>
                    </a:cubicBezTo>
                    <a:cubicBezTo>
                      <a:pt x="2355001" y="185139"/>
                      <a:pt x="2274421" y="506612"/>
                      <a:pt x="2216934" y="799145"/>
                    </a:cubicBezTo>
                    <a:cubicBezTo>
                      <a:pt x="1969494" y="1842252"/>
                      <a:pt x="1402291" y="2425215"/>
                      <a:pt x="911261" y="2456684"/>
                    </a:cubicBezTo>
                    <a:cubicBezTo>
                      <a:pt x="553618" y="2534631"/>
                      <a:pt x="-100632" y="2149496"/>
                      <a:pt x="13101" y="141282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rgbClr val="92D05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62">
                  <a:solidFill>
                    <a:srgbClr val="DDE89A"/>
                  </a:solidFill>
                </a:endParaRPr>
              </a:p>
            </p:txBody>
          </p:sp>
          <p:sp>
            <p:nvSpPr>
              <p:cNvPr id="15" name="Rectangle 3"/>
              <p:cNvSpPr/>
              <p:nvPr/>
            </p:nvSpPr>
            <p:spPr>
              <a:xfrm>
                <a:off x="1467678" y="2330058"/>
                <a:ext cx="1307918" cy="1110185"/>
              </a:xfrm>
              <a:custGeom>
                <a:avLst/>
                <a:gdLst>
                  <a:gd name="connsiteX0" fmla="*/ 0 w 1371600"/>
                  <a:gd name="connsiteY0" fmla="*/ 0 h 1219200"/>
                  <a:gd name="connsiteX1" fmla="*/ 1371600 w 1371600"/>
                  <a:gd name="connsiteY1" fmla="*/ 0 h 1219200"/>
                  <a:gd name="connsiteX2" fmla="*/ 1371600 w 1371600"/>
                  <a:gd name="connsiteY2" fmla="*/ 1219200 h 1219200"/>
                  <a:gd name="connsiteX3" fmla="*/ 0 w 1371600"/>
                  <a:gd name="connsiteY3" fmla="*/ 1219200 h 1219200"/>
                  <a:gd name="connsiteX4" fmla="*/ 0 w 1371600"/>
                  <a:gd name="connsiteY4" fmla="*/ 0 h 1219200"/>
                  <a:gd name="connsiteX0" fmla="*/ 0 w 1371600"/>
                  <a:gd name="connsiteY0" fmla="*/ 31750 h 1250950"/>
                  <a:gd name="connsiteX1" fmla="*/ 1365250 w 1371600"/>
                  <a:gd name="connsiteY1" fmla="*/ 0 h 1250950"/>
                  <a:gd name="connsiteX2" fmla="*/ 1371600 w 1371600"/>
                  <a:gd name="connsiteY2" fmla="*/ 1250950 h 1250950"/>
                  <a:gd name="connsiteX3" fmla="*/ 0 w 1371600"/>
                  <a:gd name="connsiteY3" fmla="*/ 1250950 h 1250950"/>
                  <a:gd name="connsiteX4" fmla="*/ 0 w 1371600"/>
                  <a:gd name="connsiteY4" fmla="*/ 31750 h 1250950"/>
                  <a:gd name="connsiteX0" fmla="*/ 0 w 1479550"/>
                  <a:gd name="connsiteY0" fmla="*/ 31750 h 1250950"/>
                  <a:gd name="connsiteX1" fmla="*/ 1365250 w 1479550"/>
                  <a:gd name="connsiteY1" fmla="*/ 0 h 1250950"/>
                  <a:gd name="connsiteX2" fmla="*/ 1479550 w 1479550"/>
                  <a:gd name="connsiteY2" fmla="*/ 146050 h 1250950"/>
                  <a:gd name="connsiteX3" fmla="*/ 0 w 1479550"/>
                  <a:gd name="connsiteY3" fmla="*/ 1250950 h 1250950"/>
                  <a:gd name="connsiteX4" fmla="*/ 0 w 1479550"/>
                  <a:gd name="connsiteY4" fmla="*/ 31750 h 1250950"/>
                  <a:gd name="connsiteX0" fmla="*/ 0 w 1480196"/>
                  <a:gd name="connsiteY0" fmla="*/ 31750 h 1250950"/>
                  <a:gd name="connsiteX1" fmla="*/ 1365250 w 1480196"/>
                  <a:gd name="connsiteY1" fmla="*/ 0 h 1250950"/>
                  <a:gd name="connsiteX2" fmla="*/ 1479550 w 1480196"/>
                  <a:gd name="connsiteY2" fmla="*/ 146050 h 1250950"/>
                  <a:gd name="connsiteX3" fmla="*/ 0 w 1480196"/>
                  <a:gd name="connsiteY3" fmla="*/ 1250950 h 1250950"/>
                  <a:gd name="connsiteX4" fmla="*/ 0 w 1480196"/>
                  <a:gd name="connsiteY4" fmla="*/ 31750 h 1250950"/>
                  <a:gd name="connsiteX0" fmla="*/ 0 w 1480196"/>
                  <a:gd name="connsiteY0" fmla="*/ 32142 h 1251342"/>
                  <a:gd name="connsiteX1" fmla="*/ 1365250 w 1480196"/>
                  <a:gd name="connsiteY1" fmla="*/ 392 h 1251342"/>
                  <a:gd name="connsiteX2" fmla="*/ 1479550 w 1480196"/>
                  <a:gd name="connsiteY2" fmla="*/ 146442 h 1251342"/>
                  <a:gd name="connsiteX3" fmla="*/ 0 w 1480196"/>
                  <a:gd name="connsiteY3" fmla="*/ 1251342 h 1251342"/>
                  <a:gd name="connsiteX4" fmla="*/ 0 w 1480196"/>
                  <a:gd name="connsiteY4" fmla="*/ 32142 h 1251342"/>
                  <a:gd name="connsiteX0" fmla="*/ 0 w 1492896"/>
                  <a:gd name="connsiteY0" fmla="*/ 1238642 h 1251342"/>
                  <a:gd name="connsiteX1" fmla="*/ 1377950 w 1492896"/>
                  <a:gd name="connsiteY1" fmla="*/ 392 h 1251342"/>
                  <a:gd name="connsiteX2" fmla="*/ 1492250 w 1492896"/>
                  <a:gd name="connsiteY2" fmla="*/ 146442 h 1251342"/>
                  <a:gd name="connsiteX3" fmla="*/ 12700 w 1492896"/>
                  <a:gd name="connsiteY3" fmla="*/ 1251342 h 1251342"/>
                  <a:gd name="connsiteX4" fmla="*/ 0 w 1492896"/>
                  <a:gd name="connsiteY4" fmla="*/ 1238642 h 1251342"/>
                  <a:gd name="connsiteX0" fmla="*/ 0 w 1492896"/>
                  <a:gd name="connsiteY0" fmla="*/ 1238642 h 1251342"/>
                  <a:gd name="connsiteX1" fmla="*/ 1377950 w 1492896"/>
                  <a:gd name="connsiteY1" fmla="*/ 392 h 1251342"/>
                  <a:gd name="connsiteX2" fmla="*/ 1492250 w 1492896"/>
                  <a:gd name="connsiteY2" fmla="*/ 146442 h 1251342"/>
                  <a:gd name="connsiteX3" fmla="*/ 1028700 w 1492896"/>
                  <a:gd name="connsiteY3" fmla="*/ 476642 h 1251342"/>
                  <a:gd name="connsiteX4" fmla="*/ 12700 w 1492896"/>
                  <a:gd name="connsiteY4" fmla="*/ 1251342 h 1251342"/>
                  <a:gd name="connsiteX5" fmla="*/ 0 w 1492896"/>
                  <a:gd name="connsiteY5" fmla="*/ 1238642 h 1251342"/>
                  <a:gd name="connsiteX0" fmla="*/ 0 w 1492896"/>
                  <a:gd name="connsiteY0" fmla="*/ 1238642 h 1251342"/>
                  <a:gd name="connsiteX1" fmla="*/ 1377950 w 1492896"/>
                  <a:gd name="connsiteY1" fmla="*/ 392 h 1251342"/>
                  <a:gd name="connsiteX2" fmla="*/ 1492250 w 1492896"/>
                  <a:gd name="connsiteY2" fmla="*/ 146442 h 1251342"/>
                  <a:gd name="connsiteX3" fmla="*/ 1136650 w 1492896"/>
                  <a:gd name="connsiteY3" fmla="*/ 565542 h 1251342"/>
                  <a:gd name="connsiteX4" fmla="*/ 12700 w 1492896"/>
                  <a:gd name="connsiteY4" fmla="*/ 1251342 h 1251342"/>
                  <a:gd name="connsiteX5" fmla="*/ 0 w 1492896"/>
                  <a:gd name="connsiteY5" fmla="*/ 1238642 h 1251342"/>
                  <a:gd name="connsiteX0" fmla="*/ 0 w 1492896"/>
                  <a:gd name="connsiteY0" fmla="*/ 1238642 h 1251342"/>
                  <a:gd name="connsiteX1" fmla="*/ 971550 w 1492896"/>
                  <a:gd name="connsiteY1" fmla="*/ 375042 h 1251342"/>
                  <a:gd name="connsiteX2" fmla="*/ 1377950 w 1492896"/>
                  <a:gd name="connsiteY2" fmla="*/ 392 h 1251342"/>
                  <a:gd name="connsiteX3" fmla="*/ 1492250 w 1492896"/>
                  <a:gd name="connsiteY3" fmla="*/ 146442 h 1251342"/>
                  <a:gd name="connsiteX4" fmla="*/ 1136650 w 1492896"/>
                  <a:gd name="connsiteY4" fmla="*/ 565542 h 1251342"/>
                  <a:gd name="connsiteX5" fmla="*/ 12700 w 1492896"/>
                  <a:gd name="connsiteY5" fmla="*/ 1251342 h 1251342"/>
                  <a:gd name="connsiteX6" fmla="*/ 0 w 1492896"/>
                  <a:gd name="connsiteY6" fmla="*/ 1238642 h 1251342"/>
                  <a:gd name="connsiteX0" fmla="*/ 0 w 1492896"/>
                  <a:gd name="connsiteY0" fmla="*/ 1238642 h 1251342"/>
                  <a:gd name="connsiteX1" fmla="*/ 1003300 w 1492896"/>
                  <a:gd name="connsiteY1" fmla="*/ 463942 h 1251342"/>
                  <a:gd name="connsiteX2" fmla="*/ 1377950 w 1492896"/>
                  <a:gd name="connsiteY2" fmla="*/ 392 h 1251342"/>
                  <a:gd name="connsiteX3" fmla="*/ 1492250 w 1492896"/>
                  <a:gd name="connsiteY3" fmla="*/ 146442 h 1251342"/>
                  <a:gd name="connsiteX4" fmla="*/ 1136650 w 1492896"/>
                  <a:gd name="connsiteY4" fmla="*/ 565542 h 1251342"/>
                  <a:gd name="connsiteX5" fmla="*/ 12700 w 1492896"/>
                  <a:gd name="connsiteY5" fmla="*/ 1251342 h 1251342"/>
                  <a:gd name="connsiteX6" fmla="*/ 0 w 1492896"/>
                  <a:gd name="connsiteY6" fmla="*/ 1238642 h 1251342"/>
                  <a:gd name="connsiteX0" fmla="*/ 0 w 1492896"/>
                  <a:gd name="connsiteY0" fmla="*/ 1238642 h 1251342"/>
                  <a:gd name="connsiteX1" fmla="*/ 1085850 w 1492896"/>
                  <a:gd name="connsiteY1" fmla="*/ 394092 h 1251342"/>
                  <a:gd name="connsiteX2" fmla="*/ 1377950 w 1492896"/>
                  <a:gd name="connsiteY2" fmla="*/ 392 h 1251342"/>
                  <a:gd name="connsiteX3" fmla="*/ 1492250 w 1492896"/>
                  <a:gd name="connsiteY3" fmla="*/ 146442 h 1251342"/>
                  <a:gd name="connsiteX4" fmla="*/ 1136650 w 1492896"/>
                  <a:gd name="connsiteY4" fmla="*/ 565542 h 1251342"/>
                  <a:gd name="connsiteX5" fmla="*/ 12700 w 1492896"/>
                  <a:gd name="connsiteY5" fmla="*/ 1251342 h 1251342"/>
                  <a:gd name="connsiteX6" fmla="*/ 0 w 1492896"/>
                  <a:gd name="connsiteY6" fmla="*/ 1238642 h 1251342"/>
                  <a:gd name="connsiteX0" fmla="*/ 0 w 1492896"/>
                  <a:gd name="connsiteY0" fmla="*/ 1238642 h 1251342"/>
                  <a:gd name="connsiteX1" fmla="*/ 457200 w 1492896"/>
                  <a:gd name="connsiteY1" fmla="*/ 876692 h 1251342"/>
                  <a:gd name="connsiteX2" fmla="*/ 1085850 w 1492896"/>
                  <a:gd name="connsiteY2" fmla="*/ 394092 h 1251342"/>
                  <a:gd name="connsiteX3" fmla="*/ 1377950 w 1492896"/>
                  <a:gd name="connsiteY3" fmla="*/ 392 h 1251342"/>
                  <a:gd name="connsiteX4" fmla="*/ 1492250 w 1492896"/>
                  <a:gd name="connsiteY4" fmla="*/ 146442 h 1251342"/>
                  <a:gd name="connsiteX5" fmla="*/ 1136650 w 1492896"/>
                  <a:gd name="connsiteY5" fmla="*/ 565542 h 1251342"/>
                  <a:gd name="connsiteX6" fmla="*/ 12700 w 1492896"/>
                  <a:gd name="connsiteY6" fmla="*/ 1251342 h 1251342"/>
                  <a:gd name="connsiteX7" fmla="*/ 0 w 1492896"/>
                  <a:gd name="connsiteY7" fmla="*/ 1238642 h 1251342"/>
                  <a:gd name="connsiteX0" fmla="*/ 0 w 1492896"/>
                  <a:gd name="connsiteY0" fmla="*/ 1238642 h 1251342"/>
                  <a:gd name="connsiteX1" fmla="*/ 406400 w 1492896"/>
                  <a:gd name="connsiteY1" fmla="*/ 876692 h 1251342"/>
                  <a:gd name="connsiteX2" fmla="*/ 1085850 w 1492896"/>
                  <a:gd name="connsiteY2" fmla="*/ 394092 h 1251342"/>
                  <a:gd name="connsiteX3" fmla="*/ 1377950 w 1492896"/>
                  <a:gd name="connsiteY3" fmla="*/ 392 h 1251342"/>
                  <a:gd name="connsiteX4" fmla="*/ 1492250 w 1492896"/>
                  <a:gd name="connsiteY4" fmla="*/ 146442 h 1251342"/>
                  <a:gd name="connsiteX5" fmla="*/ 1136650 w 1492896"/>
                  <a:gd name="connsiteY5" fmla="*/ 565542 h 1251342"/>
                  <a:gd name="connsiteX6" fmla="*/ 12700 w 1492896"/>
                  <a:gd name="connsiteY6" fmla="*/ 1251342 h 1251342"/>
                  <a:gd name="connsiteX7" fmla="*/ 0 w 1492896"/>
                  <a:gd name="connsiteY7" fmla="*/ 1238642 h 1251342"/>
                  <a:gd name="connsiteX0" fmla="*/ 0 w 1492896"/>
                  <a:gd name="connsiteY0" fmla="*/ 1238642 h 1251342"/>
                  <a:gd name="connsiteX1" fmla="*/ 406400 w 1492896"/>
                  <a:gd name="connsiteY1" fmla="*/ 876692 h 1251342"/>
                  <a:gd name="connsiteX2" fmla="*/ 1085850 w 1492896"/>
                  <a:gd name="connsiteY2" fmla="*/ 394092 h 1251342"/>
                  <a:gd name="connsiteX3" fmla="*/ 1377950 w 1492896"/>
                  <a:gd name="connsiteY3" fmla="*/ 392 h 1251342"/>
                  <a:gd name="connsiteX4" fmla="*/ 1492250 w 1492896"/>
                  <a:gd name="connsiteY4" fmla="*/ 146442 h 1251342"/>
                  <a:gd name="connsiteX5" fmla="*/ 1136650 w 1492896"/>
                  <a:gd name="connsiteY5" fmla="*/ 565542 h 1251342"/>
                  <a:gd name="connsiteX6" fmla="*/ 577850 w 1492896"/>
                  <a:gd name="connsiteY6" fmla="*/ 902092 h 1251342"/>
                  <a:gd name="connsiteX7" fmla="*/ 12700 w 1492896"/>
                  <a:gd name="connsiteY7" fmla="*/ 1251342 h 1251342"/>
                  <a:gd name="connsiteX8" fmla="*/ 0 w 1492896"/>
                  <a:gd name="connsiteY8" fmla="*/ 1238642 h 1251342"/>
                  <a:gd name="connsiteX0" fmla="*/ 0 w 1492896"/>
                  <a:gd name="connsiteY0" fmla="*/ 1238642 h 1251342"/>
                  <a:gd name="connsiteX1" fmla="*/ 406400 w 1492896"/>
                  <a:gd name="connsiteY1" fmla="*/ 876692 h 1251342"/>
                  <a:gd name="connsiteX2" fmla="*/ 1085850 w 1492896"/>
                  <a:gd name="connsiteY2" fmla="*/ 394092 h 1251342"/>
                  <a:gd name="connsiteX3" fmla="*/ 1377950 w 1492896"/>
                  <a:gd name="connsiteY3" fmla="*/ 392 h 1251342"/>
                  <a:gd name="connsiteX4" fmla="*/ 1492250 w 1492896"/>
                  <a:gd name="connsiteY4" fmla="*/ 146442 h 1251342"/>
                  <a:gd name="connsiteX5" fmla="*/ 1136650 w 1492896"/>
                  <a:gd name="connsiteY5" fmla="*/ 565542 h 1251342"/>
                  <a:gd name="connsiteX6" fmla="*/ 533400 w 1492896"/>
                  <a:gd name="connsiteY6" fmla="*/ 902092 h 1251342"/>
                  <a:gd name="connsiteX7" fmla="*/ 12700 w 1492896"/>
                  <a:gd name="connsiteY7" fmla="*/ 1251342 h 1251342"/>
                  <a:gd name="connsiteX8" fmla="*/ 0 w 1492896"/>
                  <a:gd name="connsiteY8" fmla="*/ 1238642 h 1251342"/>
                  <a:gd name="connsiteX0" fmla="*/ 0 w 1492896"/>
                  <a:gd name="connsiteY0" fmla="*/ 1238642 h 1251342"/>
                  <a:gd name="connsiteX1" fmla="*/ 406400 w 1492896"/>
                  <a:gd name="connsiteY1" fmla="*/ 876692 h 1251342"/>
                  <a:gd name="connsiteX2" fmla="*/ 1085850 w 1492896"/>
                  <a:gd name="connsiteY2" fmla="*/ 394092 h 1251342"/>
                  <a:gd name="connsiteX3" fmla="*/ 1377950 w 1492896"/>
                  <a:gd name="connsiteY3" fmla="*/ 392 h 1251342"/>
                  <a:gd name="connsiteX4" fmla="*/ 1492250 w 1492896"/>
                  <a:gd name="connsiteY4" fmla="*/ 146442 h 1251342"/>
                  <a:gd name="connsiteX5" fmla="*/ 1136650 w 1492896"/>
                  <a:gd name="connsiteY5" fmla="*/ 565542 h 1251342"/>
                  <a:gd name="connsiteX6" fmla="*/ 533400 w 1492896"/>
                  <a:gd name="connsiteY6" fmla="*/ 902092 h 1251342"/>
                  <a:gd name="connsiteX7" fmla="*/ 12700 w 1492896"/>
                  <a:gd name="connsiteY7" fmla="*/ 1251342 h 1251342"/>
                  <a:gd name="connsiteX8" fmla="*/ 0 w 1492896"/>
                  <a:gd name="connsiteY8" fmla="*/ 1238642 h 1251342"/>
                  <a:gd name="connsiteX0" fmla="*/ 0 w 1492896"/>
                  <a:gd name="connsiteY0" fmla="*/ 1238642 h 1251342"/>
                  <a:gd name="connsiteX1" fmla="*/ 406400 w 1492896"/>
                  <a:gd name="connsiteY1" fmla="*/ 876692 h 1251342"/>
                  <a:gd name="connsiteX2" fmla="*/ 1085850 w 1492896"/>
                  <a:gd name="connsiteY2" fmla="*/ 394092 h 1251342"/>
                  <a:gd name="connsiteX3" fmla="*/ 1377950 w 1492896"/>
                  <a:gd name="connsiteY3" fmla="*/ 392 h 1251342"/>
                  <a:gd name="connsiteX4" fmla="*/ 1492250 w 1492896"/>
                  <a:gd name="connsiteY4" fmla="*/ 146442 h 1251342"/>
                  <a:gd name="connsiteX5" fmla="*/ 1136650 w 1492896"/>
                  <a:gd name="connsiteY5" fmla="*/ 565542 h 1251342"/>
                  <a:gd name="connsiteX6" fmla="*/ 533400 w 1492896"/>
                  <a:gd name="connsiteY6" fmla="*/ 902092 h 1251342"/>
                  <a:gd name="connsiteX7" fmla="*/ 12700 w 1492896"/>
                  <a:gd name="connsiteY7" fmla="*/ 1251342 h 1251342"/>
                  <a:gd name="connsiteX8" fmla="*/ 0 w 1492896"/>
                  <a:gd name="connsiteY8" fmla="*/ 1238642 h 1251342"/>
                  <a:gd name="connsiteX0" fmla="*/ 0 w 1492896"/>
                  <a:gd name="connsiteY0" fmla="*/ 1238642 h 1251342"/>
                  <a:gd name="connsiteX1" fmla="*/ 406400 w 1492896"/>
                  <a:gd name="connsiteY1" fmla="*/ 876692 h 1251342"/>
                  <a:gd name="connsiteX2" fmla="*/ 1085850 w 1492896"/>
                  <a:gd name="connsiteY2" fmla="*/ 394092 h 1251342"/>
                  <a:gd name="connsiteX3" fmla="*/ 1377950 w 1492896"/>
                  <a:gd name="connsiteY3" fmla="*/ 392 h 1251342"/>
                  <a:gd name="connsiteX4" fmla="*/ 1492250 w 1492896"/>
                  <a:gd name="connsiteY4" fmla="*/ 146442 h 1251342"/>
                  <a:gd name="connsiteX5" fmla="*/ 1136650 w 1492896"/>
                  <a:gd name="connsiteY5" fmla="*/ 565542 h 1251342"/>
                  <a:gd name="connsiteX6" fmla="*/ 533400 w 1492896"/>
                  <a:gd name="connsiteY6" fmla="*/ 902092 h 1251342"/>
                  <a:gd name="connsiteX7" fmla="*/ 12700 w 1492896"/>
                  <a:gd name="connsiteY7" fmla="*/ 1251342 h 1251342"/>
                  <a:gd name="connsiteX8" fmla="*/ 0 w 1492896"/>
                  <a:gd name="connsiteY8" fmla="*/ 1238642 h 1251342"/>
                  <a:gd name="connsiteX0" fmla="*/ 0 w 1492896"/>
                  <a:gd name="connsiteY0" fmla="*/ 1238642 h 1251342"/>
                  <a:gd name="connsiteX1" fmla="*/ 422302 w 1492896"/>
                  <a:gd name="connsiteY1" fmla="*/ 888619 h 1251342"/>
                  <a:gd name="connsiteX2" fmla="*/ 1085850 w 1492896"/>
                  <a:gd name="connsiteY2" fmla="*/ 394092 h 1251342"/>
                  <a:gd name="connsiteX3" fmla="*/ 1377950 w 1492896"/>
                  <a:gd name="connsiteY3" fmla="*/ 392 h 1251342"/>
                  <a:gd name="connsiteX4" fmla="*/ 1492250 w 1492896"/>
                  <a:gd name="connsiteY4" fmla="*/ 146442 h 1251342"/>
                  <a:gd name="connsiteX5" fmla="*/ 1136650 w 1492896"/>
                  <a:gd name="connsiteY5" fmla="*/ 565542 h 1251342"/>
                  <a:gd name="connsiteX6" fmla="*/ 533400 w 1492896"/>
                  <a:gd name="connsiteY6" fmla="*/ 902092 h 1251342"/>
                  <a:gd name="connsiteX7" fmla="*/ 12700 w 1492896"/>
                  <a:gd name="connsiteY7" fmla="*/ 1251342 h 1251342"/>
                  <a:gd name="connsiteX8" fmla="*/ 0 w 1492896"/>
                  <a:gd name="connsiteY8" fmla="*/ 1238642 h 1251342"/>
                  <a:gd name="connsiteX0" fmla="*/ 0 w 1492896"/>
                  <a:gd name="connsiteY0" fmla="*/ 1238642 h 1251342"/>
                  <a:gd name="connsiteX1" fmla="*/ 422302 w 1492896"/>
                  <a:gd name="connsiteY1" fmla="*/ 888619 h 1251342"/>
                  <a:gd name="connsiteX2" fmla="*/ 1085850 w 1492896"/>
                  <a:gd name="connsiteY2" fmla="*/ 394092 h 1251342"/>
                  <a:gd name="connsiteX3" fmla="*/ 1377950 w 1492896"/>
                  <a:gd name="connsiteY3" fmla="*/ 392 h 1251342"/>
                  <a:gd name="connsiteX4" fmla="*/ 1492250 w 1492896"/>
                  <a:gd name="connsiteY4" fmla="*/ 146442 h 1251342"/>
                  <a:gd name="connsiteX5" fmla="*/ 1136650 w 1492896"/>
                  <a:gd name="connsiteY5" fmla="*/ 565542 h 1251342"/>
                  <a:gd name="connsiteX6" fmla="*/ 513522 w 1492896"/>
                  <a:gd name="connsiteY6" fmla="*/ 894141 h 1251342"/>
                  <a:gd name="connsiteX7" fmla="*/ 12700 w 1492896"/>
                  <a:gd name="connsiteY7" fmla="*/ 1251342 h 1251342"/>
                  <a:gd name="connsiteX8" fmla="*/ 0 w 1492896"/>
                  <a:gd name="connsiteY8" fmla="*/ 1238642 h 1251342"/>
                  <a:gd name="connsiteX0" fmla="*/ 0 w 1492896"/>
                  <a:gd name="connsiteY0" fmla="*/ 1238642 h 1251342"/>
                  <a:gd name="connsiteX1" fmla="*/ 422302 w 1492896"/>
                  <a:gd name="connsiteY1" fmla="*/ 888619 h 1251342"/>
                  <a:gd name="connsiteX2" fmla="*/ 1085850 w 1492896"/>
                  <a:gd name="connsiteY2" fmla="*/ 394092 h 1251342"/>
                  <a:gd name="connsiteX3" fmla="*/ 1377950 w 1492896"/>
                  <a:gd name="connsiteY3" fmla="*/ 392 h 1251342"/>
                  <a:gd name="connsiteX4" fmla="*/ 1492250 w 1492896"/>
                  <a:gd name="connsiteY4" fmla="*/ 146442 h 1251342"/>
                  <a:gd name="connsiteX5" fmla="*/ 1136650 w 1492896"/>
                  <a:gd name="connsiteY5" fmla="*/ 565542 h 1251342"/>
                  <a:gd name="connsiteX6" fmla="*/ 525449 w 1492896"/>
                  <a:gd name="connsiteY6" fmla="*/ 914020 h 1251342"/>
                  <a:gd name="connsiteX7" fmla="*/ 12700 w 1492896"/>
                  <a:gd name="connsiteY7" fmla="*/ 1251342 h 1251342"/>
                  <a:gd name="connsiteX8" fmla="*/ 0 w 1492896"/>
                  <a:gd name="connsiteY8" fmla="*/ 1238642 h 1251342"/>
                  <a:gd name="connsiteX0" fmla="*/ 0 w 1492896"/>
                  <a:gd name="connsiteY0" fmla="*/ 1238642 h 1251342"/>
                  <a:gd name="connsiteX1" fmla="*/ 422302 w 1492896"/>
                  <a:gd name="connsiteY1" fmla="*/ 888619 h 1251342"/>
                  <a:gd name="connsiteX2" fmla="*/ 1085850 w 1492896"/>
                  <a:gd name="connsiteY2" fmla="*/ 394092 h 1251342"/>
                  <a:gd name="connsiteX3" fmla="*/ 1377950 w 1492896"/>
                  <a:gd name="connsiteY3" fmla="*/ 392 h 1251342"/>
                  <a:gd name="connsiteX4" fmla="*/ 1492250 w 1492896"/>
                  <a:gd name="connsiteY4" fmla="*/ 146442 h 1251342"/>
                  <a:gd name="connsiteX5" fmla="*/ 1136650 w 1492896"/>
                  <a:gd name="connsiteY5" fmla="*/ 565542 h 1251342"/>
                  <a:gd name="connsiteX6" fmla="*/ 553279 w 1492896"/>
                  <a:gd name="connsiteY6" fmla="*/ 854385 h 1251342"/>
                  <a:gd name="connsiteX7" fmla="*/ 12700 w 1492896"/>
                  <a:gd name="connsiteY7" fmla="*/ 1251342 h 1251342"/>
                  <a:gd name="connsiteX8" fmla="*/ 0 w 1492896"/>
                  <a:gd name="connsiteY8" fmla="*/ 1238642 h 1251342"/>
                  <a:gd name="connsiteX0" fmla="*/ 0 w 1492896"/>
                  <a:gd name="connsiteY0" fmla="*/ 1238642 h 1251342"/>
                  <a:gd name="connsiteX1" fmla="*/ 422302 w 1492896"/>
                  <a:gd name="connsiteY1" fmla="*/ 888619 h 1251342"/>
                  <a:gd name="connsiteX2" fmla="*/ 1085850 w 1492896"/>
                  <a:gd name="connsiteY2" fmla="*/ 394092 h 1251342"/>
                  <a:gd name="connsiteX3" fmla="*/ 1377950 w 1492896"/>
                  <a:gd name="connsiteY3" fmla="*/ 392 h 1251342"/>
                  <a:gd name="connsiteX4" fmla="*/ 1492250 w 1492896"/>
                  <a:gd name="connsiteY4" fmla="*/ 146442 h 1251342"/>
                  <a:gd name="connsiteX5" fmla="*/ 1136650 w 1492896"/>
                  <a:gd name="connsiteY5" fmla="*/ 565542 h 1251342"/>
                  <a:gd name="connsiteX6" fmla="*/ 529425 w 1492896"/>
                  <a:gd name="connsiteY6" fmla="*/ 886191 h 1251342"/>
                  <a:gd name="connsiteX7" fmla="*/ 12700 w 1492896"/>
                  <a:gd name="connsiteY7" fmla="*/ 1251342 h 1251342"/>
                  <a:gd name="connsiteX8" fmla="*/ 0 w 1492896"/>
                  <a:gd name="connsiteY8" fmla="*/ 1238642 h 1251342"/>
                  <a:gd name="connsiteX0" fmla="*/ 0 w 1492896"/>
                  <a:gd name="connsiteY0" fmla="*/ 1238642 h 1239415"/>
                  <a:gd name="connsiteX1" fmla="*/ 422302 w 1492896"/>
                  <a:gd name="connsiteY1" fmla="*/ 888619 h 1239415"/>
                  <a:gd name="connsiteX2" fmla="*/ 1085850 w 1492896"/>
                  <a:gd name="connsiteY2" fmla="*/ 394092 h 1239415"/>
                  <a:gd name="connsiteX3" fmla="*/ 1377950 w 1492896"/>
                  <a:gd name="connsiteY3" fmla="*/ 392 h 1239415"/>
                  <a:gd name="connsiteX4" fmla="*/ 1492250 w 1492896"/>
                  <a:gd name="connsiteY4" fmla="*/ 146442 h 1239415"/>
                  <a:gd name="connsiteX5" fmla="*/ 1136650 w 1492896"/>
                  <a:gd name="connsiteY5" fmla="*/ 565542 h 1239415"/>
                  <a:gd name="connsiteX6" fmla="*/ 529425 w 1492896"/>
                  <a:gd name="connsiteY6" fmla="*/ 886191 h 1239415"/>
                  <a:gd name="connsiteX7" fmla="*/ 8724 w 1492896"/>
                  <a:gd name="connsiteY7" fmla="*/ 1239415 h 1239415"/>
                  <a:gd name="connsiteX8" fmla="*/ 0 w 1492896"/>
                  <a:gd name="connsiteY8" fmla="*/ 1238642 h 1239415"/>
                  <a:gd name="connsiteX0" fmla="*/ 0 w 1492896"/>
                  <a:gd name="connsiteY0" fmla="*/ 1238642 h 1239415"/>
                  <a:gd name="connsiteX1" fmla="*/ 422302 w 1492896"/>
                  <a:gd name="connsiteY1" fmla="*/ 908497 h 1239415"/>
                  <a:gd name="connsiteX2" fmla="*/ 1085850 w 1492896"/>
                  <a:gd name="connsiteY2" fmla="*/ 394092 h 1239415"/>
                  <a:gd name="connsiteX3" fmla="*/ 1377950 w 1492896"/>
                  <a:gd name="connsiteY3" fmla="*/ 392 h 1239415"/>
                  <a:gd name="connsiteX4" fmla="*/ 1492250 w 1492896"/>
                  <a:gd name="connsiteY4" fmla="*/ 146442 h 1239415"/>
                  <a:gd name="connsiteX5" fmla="*/ 1136650 w 1492896"/>
                  <a:gd name="connsiteY5" fmla="*/ 565542 h 1239415"/>
                  <a:gd name="connsiteX6" fmla="*/ 529425 w 1492896"/>
                  <a:gd name="connsiteY6" fmla="*/ 886191 h 1239415"/>
                  <a:gd name="connsiteX7" fmla="*/ 8724 w 1492896"/>
                  <a:gd name="connsiteY7" fmla="*/ 1239415 h 1239415"/>
                  <a:gd name="connsiteX8" fmla="*/ 0 w 1492896"/>
                  <a:gd name="connsiteY8" fmla="*/ 1238642 h 1239415"/>
                  <a:gd name="connsiteX0" fmla="*/ 0 w 1492896"/>
                  <a:gd name="connsiteY0" fmla="*/ 1238642 h 1239415"/>
                  <a:gd name="connsiteX1" fmla="*/ 422302 w 1492896"/>
                  <a:gd name="connsiteY1" fmla="*/ 908497 h 1239415"/>
                  <a:gd name="connsiteX2" fmla="*/ 1085850 w 1492896"/>
                  <a:gd name="connsiteY2" fmla="*/ 394092 h 1239415"/>
                  <a:gd name="connsiteX3" fmla="*/ 1377950 w 1492896"/>
                  <a:gd name="connsiteY3" fmla="*/ 392 h 1239415"/>
                  <a:gd name="connsiteX4" fmla="*/ 1492250 w 1492896"/>
                  <a:gd name="connsiteY4" fmla="*/ 146442 h 1239415"/>
                  <a:gd name="connsiteX5" fmla="*/ 1128699 w 1492896"/>
                  <a:gd name="connsiteY5" fmla="*/ 549640 h 1239415"/>
                  <a:gd name="connsiteX6" fmla="*/ 529425 w 1492896"/>
                  <a:gd name="connsiteY6" fmla="*/ 886191 h 1239415"/>
                  <a:gd name="connsiteX7" fmla="*/ 8724 w 1492896"/>
                  <a:gd name="connsiteY7" fmla="*/ 1239415 h 1239415"/>
                  <a:gd name="connsiteX8" fmla="*/ 0 w 1492896"/>
                  <a:gd name="connsiteY8" fmla="*/ 1238642 h 1239415"/>
                  <a:gd name="connsiteX0" fmla="*/ 0 w 1492896"/>
                  <a:gd name="connsiteY0" fmla="*/ 1238642 h 1239415"/>
                  <a:gd name="connsiteX1" fmla="*/ 422302 w 1492896"/>
                  <a:gd name="connsiteY1" fmla="*/ 908497 h 1239415"/>
                  <a:gd name="connsiteX2" fmla="*/ 1093801 w 1492896"/>
                  <a:gd name="connsiteY2" fmla="*/ 413970 h 1239415"/>
                  <a:gd name="connsiteX3" fmla="*/ 1377950 w 1492896"/>
                  <a:gd name="connsiteY3" fmla="*/ 392 h 1239415"/>
                  <a:gd name="connsiteX4" fmla="*/ 1492250 w 1492896"/>
                  <a:gd name="connsiteY4" fmla="*/ 146442 h 1239415"/>
                  <a:gd name="connsiteX5" fmla="*/ 1128699 w 1492896"/>
                  <a:gd name="connsiteY5" fmla="*/ 549640 h 1239415"/>
                  <a:gd name="connsiteX6" fmla="*/ 529425 w 1492896"/>
                  <a:gd name="connsiteY6" fmla="*/ 886191 h 1239415"/>
                  <a:gd name="connsiteX7" fmla="*/ 8724 w 1492896"/>
                  <a:gd name="connsiteY7" fmla="*/ 1239415 h 1239415"/>
                  <a:gd name="connsiteX8" fmla="*/ 0 w 1492896"/>
                  <a:gd name="connsiteY8" fmla="*/ 1238642 h 1239415"/>
                  <a:gd name="connsiteX0" fmla="*/ 0 w 1492896"/>
                  <a:gd name="connsiteY0" fmla="*/ 1238642 h 1239415"/>
                  <a:gd name="connsiteX1" fmla="*/ 422302 w 1492896"/>
                  <a:gd name="connsiteY1" fmla="*/ 908497 h 1239415"/>
                  <a:gd name="connsiteX2" fmla="*/ 1093801 w 1492896"/>
                  <a:gd name="connsiteY2" fmla="*/ 413970 h 1239415"/>
                  <a:gd name="connsiteX3" fmla="*/ 1377950 w 1492896"/>
                  <a:gd name="connsiteY3" fmla="*/ 392 h 1239415"/>
                  <a:gd name="connsiteX4" fmla="*/ 1492250 w 1492896"/>
                  <a:gd name="connsiteY4" fmla="*/ 146442 h 1239415"/>
                  <a:gd name="connsiteX5" fmla="*/ 1128699 w 1492896"/>
                  <a:gd name="connsiteY5" fmla="*/ 549640 h 1239415"/>
                  <a:gd name="connsiteX6" fmla="*/ 529425 w 1492896"/>
                  <a:gd name="connsiteY6" fmla="*/ 886191 h 1239415"/>
                  <a:gd name="connsiteX7" fmla="*/ 8724 w 1492896"/>
                  <a:gd name="connsiteY7" fmla="*/ 1239415 h 1239415"/>
                  <a:gd name="connsiteX8" fmla="*/ 0 w 1492896"/>
                  <a:gd name="connsiteY8" fmla="*/ 1238642 h 1239415"/>
                  <a:gd name="connsiteX0" fmla="*/ 0 w 1492896"/>
                  <a:gd name="connsiteY0" fmla="*/ 1238642 h 1239415"/>
                  <a:gd name="connsiteX1" fmla="*/ 422302 w 1492896"/>
                  <a:gd name="connsiteY1" fmla="*/ 908497 h 1239415"/>
                  <a:gd name="connsiteX2" fmla="*/ 1093801 w 1492896"/>
                  <a:gd name="connsiteY2" fmla="*/ 413970 h 1239415"/>
                  <a:gd name="connsiteX3" fmla="*/ 1377950 w 1492896"/>
                  <a:gd name="connsiteY3" fmla="*/ 392 h 1239415"/>
                  <a:gd name="connsiteX4" fmla="*/ 1492250 w 1492896"/>
                  <a:gd name="connsiteY4" fmla="*/ 146442 h 1239415"/>
                  <a:gd name="connsiteX5" fmla="*/ 1128699 w 1492896"/>
                  <a:gd name="connsiteY5" fmla="*/ 549640 h 1239415"/>
                  <a:gd name="connsiteX6" fmla="*/ 529425 w 1492896"/>
                  <a:gd name="connsiteY6" fmla="*/ 886191 h 1239415"/>
                  <a:gd name="connsiteX7" fmla="*/ 8724 w 1492896"/>
                  <a:gd name="connsiteY7" fmla="*/ 1239415 h 1239415"/>
                  <a:gd name="connsiteX8" fmla="*/ 0 w 1492896"/>
                  <a:gd name="connsiteY8" fmla="*/ 1238642 h 1239415"/>
                  <a:gd name="connsiteX0" fmla="*/ 0 w 1492896"/>
                  <a:gd name="connsiteY0" fmla="*/ 1238642 h 1239415"/>
                  <a:gd name="connsiteX1" fmla="*/ 422302 w 1492896"/>
                  <a:gd name="connsiteY1" fmla="*/ 908497 h 1239415"/>
                  <a:gd name="connsiteX2" fmla="*/ 1093801 w 1492896"/>
                  <a:gd name="connsiteY2" fmla="*/ 413970 h 1239415"/>
                  <a:gd name="connsiteX3" fmla="*/ 1377950 w 1492896"/>
                  <a:gd name="connsiteY3" fmla="*/ 392 h 1239415"/>
                  <a:gd name="connsiteX4" fmla="*/ 1492250 w 1492896"/>
                  <a:gd name="connsiteY4" fmla="*/ 146442 h 1239415"/>
                  <a:gd name="connsiteX5" fmla="*/ 1128699 w 1492896"/>
                  <a:gd name="connsiteY5" fmla="*/ 549640 h 1239415"/>
                  <a:gd name="connsiteX6" fmla="*/ 529425 w 1492896"/>
                  <a:gd name="connsiteY6" fmla="*/ 886191 h 1239415"/>
                  <a:gd name="connsiteX7" fmla="*/ 8724 w 1492896"/>
                  <a:gd name="connsiteY7" fmla="*/ 1239415 h 1239415"/>
                  <a:gd name="connsiteX8" fmla="*/ 0 w 1492896"/>
                  <a:gd name="connsiteY8" fmla="*/ 1238642 h 1239415"/>
                  <a:gd name="connsiteX0" fmla="*/ 0 w 1492896"/>
                  <a:gd name="connsiteY0" fmla="*/ 1238642 h 1239415"/>
                  <a:gd name="connsiteX1" fmla="*/ 422302 w 1492896"/>
                  <a:gd name="connsiteY1" fmla="*/ 908497 h 1239415"/>
                  <a:gd name="connsiteX2" fmla="*/ 1093801 w 1492896"/>
                  <a:gd name="connsiteY2" fmla="*/ 413970 h 1239415"/>
                  <a:gd name="connsiteX3" fmla="*/ 1377950 w 1492896"/>
                  <a:gd name="connsiteY3" fmla="*/ 392 h 1239415"/>
                  <a:gd name="connsiteX4" fmla="*/ 1492250 w 1492896"/>
                  <a:gd name="connsiteY4" fmla="*/ 146442 h 1239415"/>
                  <a:gd name="connsiteX5" fmla="*/ 1128699 w 1492896"/>
                  <a:gd name="connsiteY5" fmla="*/ 513859 h 1239415"/>
                  <a:gd name="connsiteX6" fmla="*/ 529425 w 1492896"/>
                  <a:gd name="connsiteY6" fmla="*/ 886191 h 1239415"/>
                  <a:gd name="connsiteX7" fmla="*/ 8724 w 1492896"/>
                  <a:gd name="connsiteY7" fmla="*/ 1239415 h 1239415"/>
                  <a:gd name="connsiteX8" fmla="*/ 0 w 1492896"/>
                  <a:gd name="connsiteY8" fmla="*/ 1238642 h 1239415"/>
                  <a:gd name="connsiteX0" fmla="*/ 0 w 1492896"/>
                  <a:gd name="connsiteY0" fmla="*/ 1238642 h 1239415"/>
                  <a:gd name="connsiteX1" fmla="*/ 422302 w 1492896"/>
                  <a:gd name="connsiteY1" fmla="*/ 908497 h 1239415"/>
                  <a:gd name="connsiteX2" fmla="*/ 1093801 w 1492896"/>
                  <a:gd name="connsiteY2" fmla="*/ 413970 h 1239415"/>
                  <a:gd name="connsiteX3" fmla="*/ 1377950 w 1492896"/>
                  <a:gd name="connsiteY3" fmla="*/ 392 h 1239415"/>
                  <a:gd name="connsiteX4" fmla="*/ 1492250 w 1492896"/>
                  <a:gd name="connsiteY4" fmla="*/ 146442 h 1239415"/>
                  <a:gd name="connsiteX5" fmla="*/ 1128699 w 1492896"/>
                  <a:gd name="connsiteY5" fmla="*/ 513859 h 1239415"/>
                  <a:gd name="connsiteX6" fmla="*/ 529425 w 1492896"/>
                  <a:gd name="connsiteY6" fmla="*/ 886191 h 1239415"/>
                  <a:gd name="connsiteX7" fmla="*/ 8724 w 1492896"/>
                  <a:gd name="connsiteY7" fmla="*/ 1239415 h 1239415"/>
                  <a:gd name="connsiteX8" fmla="*/ 0 w 1492896"/>
                  <a:gd name="connsiteY8" fmla="*/ 1238642 h 1239415"/>
                  <a:gd name="connsiteX0" fmla="*/ 0 w 1492896"/>
                  <a:gd name="connsiteY0" fmla="*/ 1238642 h 1239415"/>
                  <a:gd name="connsiteX1" fmla="*/ 422302 w 1492896"/>
                  <a:gd name="connsiteY1" fmla="*/ 908497 h 1239415"/>
                  <a:gd name="connsiteX2" fmla="*/ 1093801 w 1492896"/>
                  <a:gd name="connsiteY2" fmla="*/ 413970 h 1239415"/>
                  <a:gd name="connsiteX3" fmla="*/ 1377950 w 1492896"/>
                  <a:gd name="connsiteY3" fmla="*/ 392 h 1239415"/>
                  <a:gd name="connsiteX4" fmla="*/ 1492250 w 1492896"/>
                  <a:gd name="connsiteY4" fmla="*/ 146442 h 1239415"/>
                  <a:gd name="connsiteX5" fmla="*/ 1128699 w 1492896"/>
                  <a:gd name="connsiteY5" fmla="*/ 513859 h 1239415"/>
                  <a:gd name="connsiteX6" fmla="*/ 529425 w 1492896"/>
                  <a:gd name="connsiteY6" fmla="*/ 886191 h 1239415"/>
                  <a:gd name="connsiteX7" fmla="*/ 8724 w 1492896"/>
                  <a:gd name="connsiteY7" fmla="*/ 1239415 h 1239415"/>
                  <a:gd name="connsiteX8" fmla="*/ 0 w 1492896"/>
                  <a:gd name="connsiteY8" fmla="*/ 1238642 h 1239415"/>
                  <a:gd name="connsiteX0" fmla="*/ 0 w 1492896"/>
                  <a:gd name="connsiteY0" fmla="*/ 1238642 h 1248382"/>
                  <a:gd name="connsiteX1" fmla="*/ 422302 w 1492896"/>
                  <a:gd name="connsiteY1" fmla="*/ 908497 h 1248382"/>
                  <a:gd name="connsiteX2" fmla="*/ 1093801 w 1492896"/>
                  <a:gd name="connsiteY2" fmla="*/ 413970 h 1248382"/>
                  <a:gd name="connsiteX3" fmla="*/ 1377950 w 1492896"/>
                  <a:gd name="connsiteY3" fmla="*/ 392 h 1248382"/>
                  <a:gd name="connsiteX4" fmla="*/ 1492250 w 1492896"/>
                  <a:gd name="connsiteY4" fmla="*/ 146442 h 1248382"/>
                  <a:gd name="connsiteX5" fmla="*/ 1128699 w 1492896"/>
                  <a:gd name="connsiteY5" fmla="*/ 513859 h 1248382"/>
                  <a:gd name="connsiteX6" fmla="*/ 529425 w 1492896"/>
                  <a:gd name="connsiteY6" fmla="*/ 886191 h 1248382"/>
                  <a:gd name="connsiteX7" fmla="*/ 26604 w 1492896"/>
                  <a:gd name="connsiteY7" fmla="*/ 1248382 h 1248382"/>
                  <a:gd name="connsiteX8" fmla="*/ 0 w 1492896"/>
                  <a:gd name="connsiteY8" fmla="*/ 1238642 h 1248382"/>
                  <a:gd name="connsiteX0" fmla="*/ 0 w 1470546"/>
                  <a:gd name="connsiteY0" fmla="*/ 1252094 h 1252094"/>
                  <a:gd name="connsiteX1" fmla="*/ 399952 w 1470546"/>
                  <a:gd name="connsiteY1" fmla="*/ 908497 h 1252094"/>
                  <a:gd name="connsiteX2" fmla="*/ 1071451 w 1470546"/>
                  <a:gd name="connsiteY2" fmla="*/ 413970 h 1252094"/>
                  <a:gd name="connsiteX3" fmla="*/ 1355600 w 1470546"/>
                  <a:gd name="connsiteY3" fmla="*/ 392 h 1252094"/>
                  <a:gd name="connsiteX4" fmla="*/ 1469900 w 1470546"/>
                  <a:gd name="connsiteY4" fmla="*/ 146442 h 1252094"/>
                  <a:gd name="connsiteX5" fmla="*/ 1106349 w 1470546"/>
                  <a:gd name="connsiteY5" fmla="*/ 513859 h 1252094"/>
                  <a:gd name="connsiteX6" fmla="*/ 507075 w 1470546"/>
                  <a:gd name="connsiteY6" fmla="*/ 886191 h 1252094"/>
                  <a:gd name="connsiteX7" fmla="*/ 4254 w 1470546"/>
                  <a:gd name="connsiteY7" fmla="*/ 1248382 h 1252094"/>
                  <a:gd name="connsiteX8" fmla="*/ 0 w 1470546"/>
                  <a:gd name="connsiteY8" fmla="*/ 1252094 h 1252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0546" h="1252094">
                    <a:moveTo>
                      <a:pt x="0" y="1252094"/>
                    </a:moveTo>
                    <a:lnTo>
                      <a:pt x="399952" y="908497"/>
                    </a:lnTo>
                    <a:cubicBezTo>
                      <a:pt x="626435" y="747630"/>
                      <a:pt x="724318" y="708187"/>
                      <a:pt x="1071451" y="413970"/>
                    </a:cubicBezTo>
                    <a:cubicBezTo>
                      <a:pt x="1194218" y="301787"/>
                      <a:pt x="1258233" y="131625"/>
                      <a:pt x="1355600" y="392"/>
                    </a:cubicBezTo>
                    <a:cubicBezTo>
                      <a:pt x="1357717" y="-8075"/>
                      <a:pt x="1480483" y="123159"/>
                      <a:pt x="1469900" y="146442"/>
                    </a:cubicBezTo>
                    <a:cubicBezTo>
                      <a:pt x="1348716" y="280841"/>
                      <a:pt x="1207655" y="443071"/>
                      <a:pt x="1106349" y="513859"/>
                    </a:cubicBezTo>
                    <a:cubicBezTo>
                      <a:pt x="1016584" y="608483"/>
                      <a:pt x="708158" y="774008"/>
                      <a:pt x="507075" y="886191"/>
                    </a:cubicBezTo>
                    <a:lnTo>
                      <a:pt x="4254" y="1248382"/>
                    </a:lnTo>
                    <a:lnTo>
                      <a:pt x="0" y="1252094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62">
                  <a:solidFill>
                    <a:srgbClr val="DDE89A"/>
                  </a:solidFill>
                </a:endParaRPr>
              </a:p>
            </p:txBody>
          </p:sp>
          <p:sp>
            <p:nvSpPr>
              <p:cNvPr id="16" name="Rectangle 4"/>
              <p:cNvSpPr/>
              <p:nvPr/>
            </p:nvSpPr>
            <p:spPr>
              <a:xfrm rot="289339">
                <a:off x="2437954" y="2595440"/>
                <a:ext cx="130221" cy="471114"/>
              </a:xfrm>
              <a:custGeom>
                <a:avLst/>
                <a:gdLst>
                  <a:gd name="connsiteX0" fmla="*/ 0 w 152400"/>
                  <a:gd name="connsiteY0" fmla="*/ 0 h 511434"/>
                  <a:gd name="connsiteX1" fmla="*/ 152400 w 152400"/>
                  <a:gd name="connsiteY1" fmla="*/ 0 h 511434"/>
                  <a:gd name="connsiteX2" fmla="*/ 152400 w 152400"/>
                  <a:gd name="connsiteY2" fmla="*/ 511434 h 511434"/>
                  <a:gd name="connsiteX3" fmla="*/ 0 w 152400"/>
                  <a:gd name="connsiteY3" fmla="*/ 511434 h 511434"/>
                  <a:gd name="connsiteX4" fmla="*/ 0 w 152400"/>
                  <a:gd name="connsiteY4" fmla="*/ 0 h 511434"/>
                  <a:gd name="connsiteX0" fmla="*/ 0 w 152400"/>
                  <a:gd name="connsiteY0" fmla="*/ 19050 h 530484"/>
                  <a:gd name="connsiteX1" fmla="*/ 57150 w 152400"/>
                  <a:gd name="connsiteY1" fmla="*/ 0 h 530484"/>
                  <a:gd name="connsiteX2" fmla="*/ 152400 w 152400"/>
                  <a:gd name="connsiteY2" fmla="*/ 530484 h 530484"/>
                  <a:gd name="connsiteX3" fmla="*/ 0 w 152400"/>
                  <a:gd name="connsiteY3" fmla="*/ 530484 h 530484"/>
                  <a:gd name="connsiteX4" fmla="*/ 0 w 152400"/>
                  <a:gd name="connsiteY4" fmla="*/ 19050 h 530484"/>
                  <a:gd name="connsiteX0" fmla="*/ 0 w 190500"/>
                  <a:gd name="connsiteY0" fmla="*/ 69850 h 530484"/>
                  <a:gd name="connsiteX1" fmla="*/ 95250 w 190500"/>
                  <a:gd name="connsiteY1" fmla="*/ 0 h 530484"/>
                  <a:gd name="connsiteX2" fmla="*/ 190500 w 190500"/>
                  <a:gd name="connsiteY2" fmla="*/ 530484 h 530484"/>
                  <a:gd name="connsiteX3" fmla="*/ 38100 w 190500"/>
                  <a:gd name="connsiteY3" fmla="*/ 530484 h 530484"/>
                  <a:gd name="connsiteX4" fmla="*/ 0 w 190500"/>
                  <a:gd name="connsiteY4" fmla="*/ 69850 h 530484"/>
                  <a:gd name="connsiteX0" fmla="*/ 0 w 209550"/>
                  <a:gd name="connsiteY0" fmla="*/ 69850 h 530484"/>
                  <a:gd name="connsiteX1" fmla="*/ 95250 w 209550"/>
                  <a:gd name="connsiteY1" fmla="*/ 0 h 530484"/>
                  <a:gd name="connsiteX2" fmla="*/ 209550 w 209550"/>
                  <a:gd name="connsiteY2" fmla="*/ 473334 h 530484"/>
                  <a:gd name="connsiteX3" fmla="*/ 38100 w 209550"/>
                  <a:gd name="connsiteY3" fmla="*/ 530484 h 530484"/>
                  <a:gd name="connsiteX4" fmla="*/ 0 w 209550"/>
                  <a:gd name="connsiteY4" fmla="*/ 69850 h 530484"/>
                  <a:gd name="connsiteX0" fmla="*/ 0 w 209550"/>
                  <a:gd name="connsiteY0" fmla="*/ 69850 h 473334"/>
                  <a:gd name="connsiteX1" fmla="*/ 95250 w 209550"/>
                  <a:gd name="connsiteY1" fmla="*/ 0 h 473334"/>
                  <a:gd name="connsiteX2" fmla="*/ 209550 w 209550"/>
                  <a:gd name="connsiteY2" fmla="*/ 473334 h 473334"/>
                  <a:gd name="connsiteX3" fmla="*/ 196850 w 209550"/>
                  <a:gd name="connsiteY3" fmla="*/ 473334 h 473334"/>
                  <a:gd name="connsiteX4" fmla="*/ 0 w 209550"/>
                  <a:gd name="connsiteY4" fmla="*/ 69850 h 473334"/>
                  <a:gd name="connsiteX0" fmla="*/ 0 w 209550"/>
                  <a:gd name="connsiteY0" fmla="*/ 69850 h 473334"/>
                  <a:gd name="connsiteX1" fmla="*/ 95250 w 209550"/>
                  <a:gd name="connsiteY1" fmla="*/ 0 h 473334"/>
                  <a:gd name="connsiteX2" fmla="*/ 146050 w 209550"/>
                  <a:gd name="connsiteY2" fmla="*/ 215900 h 473334"/>
                  <a:gd name="connsiteX3" fmla="*/ 209550 w 209550"/>
                  <a:gd name="connsiteY3" fmla="*/ 473334 h 473334"/>
                  <a:gd name="connsiteX4" fmla="*/ 196850 w 209550"/>
                  <a:gd name="connsiteY4" fmla="*/ 473334 h 473334"/>
                  <a:gd name="connsiteX5" fmla="*/ 0 w 209550"/>
                  <a:gd name="connsiteY5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0 w 215900"/>
                  <a:gd name="connsiteY5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69850 w 215900"/>
                  <a:gd name="connsiteY5" fmla="*/ 2222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184150 h 587634"/>
                  <a:gd name="connsiteX1" fmla="*/ 50800 w 225199"/>
                  <a:gd name="connsiteY1" fmla="*/ 0 h 587634"/>
                  <a:gd name="connsiteX2" fmla="*/ 215900 w 225199"/>
                  <a:gd name="connsiteY2" fmla="*/ 273050 h 587634"/>
                  <a:gd name="connsiteX3" fmla="*/ 209550 w 225199"/>
                  <a:gd name="connsiteY3" fmla="*/ 587634 h 587634"/>
                  <a:gd name="connsiteX4" fmla="*/ 196850 w 225199"/>
                  <a:gd name="connsiteY4" fmla="*/ 587634 h 587634"/>
                  <a:gd name="connsiteX5" fmla="*/ 152400 w 225199"/>
                  <a:gd name="connsiteY5" fmla="*/ 298450 h 587634"/>
                  <a:gd name="connsiteX6" fmla="*/ 0 w 225199"/>
                  <a:gd name="connsiteY6" fmla="*/ 184150 h 58763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36425"/>
                  <a:gd name="connsiteY0" fmla="*/ 88900 h 492384"/>
                  <a:gd name="connsiteX1" fmla="*/ 101600 w 236425"/>
                  <a:gd name="connsiteY1" fmla="*/ 0 h 492384"/>
                  <a:gd name="connsiteX2" fmla="*/ 215900 w 236425"/>
                  <a:gd name="connsiteY2" fmla="*/ 177800 h 492384"/>
                  <a:gd name="connsiteX3" fmla="*/ 209550 w 236425"/>
                  <a:gd name="connsiteY3" fmla="*/ 492384 h 492384"/>
                  <a:gd name="connsiteX4" fmla="*/ 196850 w 236425"/>
                  <a:gd name="connsiteY4" fmla="*/ 492384 h 492384"/>
                  <a:gd name="connsiteX5" fmla="*/ 152400 w 236425"/>
                  <a:gd name="connsiteY5" fmla="*/ 203200 h 492384"/>
                  <a:gd name="connsiteX6" fmla="*/ 0 w 236425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71020"/>
                  <a:gd name="connsiteY0" fmla="*/ 88900 h 492384"/>
                  <a:gd name="connsiteX1" fmla="*/ 101600 w 271020"/>
                  <a:gd name="connsiteY1" fmla="*/ 0 h 492384"/>
                  <a:gd name="connsiteX2" fmla="*/ 266700 w 271020"/>
                  <a:gd name="connsiteY2" fmla="*/ 196850 h 492384"/>
                  <a:gd name="connsiteX3" fmla="*/ 209550 w 271020"/>
                  <a:gd name="connsiteY3" fmla="*/ 492384 h 492384"/>
                  <a:gd name="connsiteX4" fmla="*/ 196850 w 271020"/>
                  <a:gd name="connsiteY4" fmla="*/ 492384 h 492384"/>
                  <a:gd name="connsiteX5" fmla="*/ 152400 w 271020"/>
                  <a:gd name="connsiteY5" fmla="*/ 203200 h 492384"/>
                  <a:gd name="connsiteX6" fmla="*/ 0 w 271020"/>
                  <a:gd name="connsiteY6" fmla="*/ 88900 h 492384"/>
                  <a:gd name="connsiteX0" fmla="*/ 0 w 271020"/>
                  <a:gd name="connsiteY0" fmla="*/ 88900 h 492384"/>
                  <a:gd name="connsiteX1" fmla="*/ 101600 w 271020"/>
                  <a:gd name="connsiteY1" fmla="*/ 0 h 492384"/>
                  <a:gd name="connsiteX2" fmla="*/ 266700 w 271020"/>
                  <a:gd name="connsiteY2" fmla="*/ 196850 h 492384"/>
                  <a:gd name="connsiteX3" fmla="*/ 209550 w 271020"/>
                  <a:gd name="connsiteY3" fmla="*/ 492384 h 492384"/>
                  <a:gd name="connsiteX4" fmla="*/ 196850 w 271020"/>
                  <a:gd name="connsiteY4" fmla="*/ 492384 h 492384"/>
                  <a:gd name="connsiteX5" fmla="*/ 152400 w 271020"/>
                  <a:gd name="connsiteY5" fmla="*/ 203200 h 492384"/>
                  <a:gd name="connsiteX6" fmla="*/ 0 w 271020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193449"/>
                  <a:gd name="connsiteY0" fmla="*/ 120650 h 492384"/>
                  <a:gd name="connsiteX1" fmla="*/ 69850 w 193449"/>
                  <a:gd name="connsiteY1" fmla="*/ 0 h 492384"/>
                  <a:gd name="connsiteX2" fmla="*/ 184150 w 193449"/>
                  <a:gd name="connsiteY2" fmla="*/ 177800 h 492384"/>
                  <a:gd name="connsiteX3" fmla="*/ 177800 w 193449"/>
                  <a:gd name="connsiteY3" fmla="*/ 492384 h 492384"/>
                  <a:gd name="connsiteX4" fmla="*/ 165100 w 193449"/>
                  <a:gd name="connsiteY4" fmla="*/ 492384 h 492384"/>
                  <a:gd name="connsiteX5" fmla="*/ 120650 w 193449"/>
                  <a:gd name="connsiteY5" fmla="*/ 203200 h 492384"/>
                  <a:gd name="connsiteX6" fmla="*/ 0 w 193449"/>
                  <a:gd name="connsiteY6" fmla="*/ 120650 h 4923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65100 w 193449"/>
                  <a:gd name="connsiteY4" fmla="*/ 471114 h 471114"/>
                  <a:gd name="connsiteX5" fmla="*/ 120650 w 193449"/>
                  <a:gd name="connsiteY5" fmla="*/ 181930 h 471114"/>
                  <a:gd name="connsiteX6" fmla="*/ 0 w 193449"/>
                  <a:gd name="connsiteY6" fmla="*/ 99380 h 47111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65100 w 193449"/>
                  <a:gd name="connsiteY4" fmla="*/ 471114 h 471114"/>
                  <a:gd name="connsiteX5" fmla="*/ 126260 w 193449"/>
                  <a:gd name="connsiteY5" fmla="*/ 232418 h 471114"/>
                  <a:gd name="connsiteX6" fmla="*/ 0 w 193449"/>
                  <a:gd name="connsiteY6" fmla="*/ 99380 h 47111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65100 w 193449"/>
                  <a:gd name="connsiteY4" fmla="*/ 471114 h 471114"/>
                  <a:gd name="connsiteX5" fmla="*/ 126260 w 193449"/>
                  <a:gd name="connsiteY5" fmla="*/ 232418 h 471114"/>
                  <a:gd name="connsiteX6" fmla="*/ 0 w 193449"/>
                  <a:gd name="connsiteY6" fmla="*/ 99380 h 47111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76985 w 193449"/>
                  <a:gd name="connsiteY4" fmla="*/ 470111 h 471114"/>
                  <a:gd name="connsiteX5" fmla="*/ 126260 w 193449"/>
                  <a:gd name="connsiteY5" fmla="*/ 232418 h 471114"/>
                  <a:gd name="connsiteX6" fmla="*/ 0 w 193449"/>
                  <a:gd name="connsiteY6" fmla="*/ 99380 h 47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49" h="471114">
                    <a:moveTo>
                      <a:pt x="0" y="99380"/>
                    </a:moveTo>
                    <a:lnTo>
                      <a:pt x="95250" y="0"/>
                    </a:lnTo>
                    <a:cubicBezTo>
                      <a:pt x="135467" y="52917"/>
                      <a:pt x="144362" y="35360"/>
                      <a:pt x="184150" y="156530"/>
                    </a:cubicBezTo>
                    <a:cubicBezTo>
                      <a:pt x="207433" y="293141"/>
                      <a:pt x="179917" y="366253"/>
                      <a:pt x="177800" y="471114"/>
                    </a:cubicBezTo>
                    <a:lnTo>
                      <a:pt x="176985" y="470111"/>
                    </a:lnTo>
                    <a:cubicBezTo>
                      <a:pt x="162168" y="373716"/>
                      <a:pt x="151127" y="286778"/>
                      <a:pt x="126260" y="232418"/>
                    </a:cubicBezTo>
                    <a:cubicBezTo>
                      <a:pt x="87107" y="147336"/>
                      <a:pt x="50800" y="137480"/>
                      <a:pt x="0" y="9938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62">
                  <a:solidFill>
                    <a:srgbClr val="DDE89A"/>
                  </a:solidFill>
                </a:endParaRPr>
              </a:p>
            </p:txBody>
          </p:sp>
          <p:sp>
            <p:nvSpPr>
              <p:cNvPr id="17" name="Rectangle 4"/>
              <p:cNvSpPr/>
              <p:nvPr/>
            </p:nvSpPr>
            <p:spPr>
              <a:xfrm rot="634177">
                <a:off x="1837423" y="3121581"/>
                <a:ext cx="46986" cy="228851"/>
              </a:xfrm>
              <a:custGeom>
                <a:avLst/>
                <a:gdLst>
                  <a:gd name="connsiteX0" fmla="*/ 0 w 152400"/>
                  <a:gd name="connsiteY0" fmla="*/ 0 h 511434"/>
                  <a:gd name="connsiteX1" fmla="*/ 152400 w 152400"/>
                  <a:gd name="connsiteY1" fmla="*/ 0 h 511434"/>
                  <a:gd name="connsiteX2" fmla="*/ 152400 w 152400"/>
                  <a:gd name="connsiteY2" fmla="*/ 511434 h 511434"/>
                  <a:gd name="connsiteX3" fmla="*/ 0 w 152400"/>
                  <a:gd name="connsiteY3" fmla="*/ 511434 h 511434"/>
                  <a:gd name="connsiteX4" fmla="*/ 0 w 152400"/>
                  <a:gd name="connsiteY4" fmla="*/ 0 h 511434"/>
                  <a:gd name="connsiteX0" fmla="*/ 0 w 152400"/>
                  <a:gd name="connsiteY0" fmla="*/ 19050 h 530484"/>
                  <a:gd name="connsiteX1" fmla="*/ 57150 w 152400"/>
                  <a:gd name="connsiteY1" fmla="*/ 0 h 530484"/>
                  <a:gd name="connsiteX2" fmla="*/ 152400 w 152400"/>
                  <a:gd name="connsiteY2" fmla="*/ 530484 h 530484"/>
                  <a:gd name="connsiteX3" fmla="*/ 0 w 152400"/>
                  <a:gd name="connsiteY3" fmla="*/ 530484 h 530484"/>
                  <a:gd name="connsiteX4" fmla="*/ 0 w 152400"/>
                  <a:gd name="connsiteY4" fmla="*/ 19050 h 530484"/>
                  <a:gd name="connsiteX0" fmla="*/ 0 w 190500"/>
                  <a:gd name="connsiteY0" fmla="*/ 69850 h 530484"/>
                  <a:gd name="connsiteX1" fmla="*/ 95250 w 190500"/>
                  <a:gd name="connsiteY1" fmla="*/ 0 h 530484"/>
                  <a:gd name="connsiteX2" fmla="*/ 190500 w 190500"/>
                  <a:gd name="connsiteY2" fmla="*/ 530484 h 530484"/>
                  <a:gd name="connsiteX3" fmla="*/ 38100 w 190500"/>
                  <a:gd name="connsiteY3" fmla="*/ 530484 h 530484"/>
                  <a:gd name="connsiteX4" fmla="*/ 0 w 190500"/>
                  <a:gd name="connsiteY4" fmla="*/ 69850 h 530484"/>
                  <a:gd name="connsiteX0" fmla="*/ 0 w 209550"/>
                  <a:gd name="connsiteY0" fmla="*/ 69850 h 530484"/>
                  <a:gd name="connsiteX1" fmla="*/ 95250 w 209550"/>
                  <a:gd name="connsiteY1" fmla="*/ 0 h 530484"/>
                  <a:gd name="connsiteX2" fmla="*/ 209550 w 209550"/>
                  <a:gd name="connsiteY2" fmla="*/ 473334 h 530484"/>
                  <a:gd name="connsiteX3" fmla="*/ 38100 w 209550"/>
                  <a:gd name="connsiteY3" fmla="*/ 530484 h 530484"/>
                  <a:gd name="connsiteX4" fmla="*/ 0 w 209550"/>
                  <a:gd name="connsiteY4" fmla="*/ 69850 h 530484"/>
                  <a:gd name="connsiteX0" fmla="*/ 0 w 209550"/>
                  <a:gd name="connsiteY0" fmla="*/ 69850 h 473334"/>
                  <a:gd name="connsiteX1" fmla="*/ 95250 w 209550"/>
                  <a:gd name="connsiteY1" fmla="*/ 0 h 473334"/>
                  <a:gd name="connsiteX2" fmla="*/ 209550 w 209550"/>
                  <a:gd name="connsiteY2" fmla="*/ 473334 h 473334"/>
                  <a:gd name="connsiteX3" fmla="*/ 196850 w 209550"/>
                  <a:gd name="connsiteY3" fmla="*/ 473334 h 473334"/>
                  <a:gd name="connsiteX4" fmla="*/ 0 w 209550"/>
                  <a:gd name="connsiteY4" fmla="*/ 69850 h 473334"/>
                  <a:gd name="connsiteX0" fmla="*/ 0 w 209550"/>
                  <a:gd name="connsiteY0" fmla="*/ 69850 h 473334"/>
                  <a:gd name="connsiteX1" fmla="*/ 95250 w 209550"/>
                  <a:gd name="connsiteY1" fmla="*/ 0 h 473334"/>
                  <a:gd name="connsiteX2" fmla="*/ 146050 w 209550"/>
                  <a:gd name="connsiteY2" fmla="*/ 215900 h 473334"/>
                  <a:gd name="connsiteX3" fmla="*/ 209550 w 209550"/>
                  <a:gd name="connsiteY3" fmla="*/ 473334 h 473334"/>
                  <a:gd name="connsiteX4" fmla="*/ 196850 w 209550"/>
                  <a:gd name="connsiteY4" fmla="*/ 473334 h 473334"/>
                  <a:gd name="connsiteX5" fmla="*/ 0 w 209550"/>
                  <a:gd name="connsiteY5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0 w 215900"/>
                  <a:gd name="connsiteY5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69850 w 215900"/>
                  <a:gd name="connsiteY5" fmla="*/ 2222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184150 h 587634"/>
                  <a:gd name="connsiteX1" fmla="*/ 50800 w 225199"/>
                  <a:gd name="connsiteY1" fmla="*/ 0 h 587634"/>
                  <a:gd name="connsiteX2" fmla="*/ 215900 w 225199"/>
                  <a:gd name="connsiteY2" fmla="*/ 273050 h 587634"/>
                  <a:gd name="connsiteX3" fmla="*/ 209550 w 225199"/>
                  <a:gd name="connsiteY3" fmla="*/ 587634 h 587634"/>
                  <a:gd name="connsiteX4" fmla="*/ 196850 w 225199"/>
                  <a:gd name="connsiteY4" fmla="*/ 587634 h 587634"/>
                  <a:gd name="connsiteX5" fmla="*/ 152400 w 225199"/>
                  <a:gd name="connsiteY5" fmla="*/ 298450 h 587634"/>
                  <a:gd name="connsiteX6" fmla="*/ 0 w 225199"/>
                  <a:gd name="connsiteY6" fmla="*/ 184150 h 58763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36425"/>
                  <a:gd name="connsiteY0" fmla="*/ 88900 h 492384"/>
                  <a:gd name="connsiteX1" fmla="*/ 101600 w 236425"/>
                  <a:gd name="connsiteY1" fmla="*/ 0 h 492384"/>
                  <a:gd name="connsiteX2" fmla="*/ 215900 w 236425"/>
                  <a:gd name="connsiteY2" fmla="*/ 177800 h 492384"/>
                  <a:gd name="connsiteX3" fmla="*/ 209550 w 236425"/>
                  <a:gd name="connsiteY3" fmla="*/ 492384 h 492384"/>
                  <a:gd name="connsiteX4" fmla="*/ 196850 w 236425"/>
                  <a:gd name="connsiteY4" fmla="*/ 492384 h 492384"/>
                  <a:gd name="connsiteX5" fmla="*/ 152400 w 236425"/>
                  <a:gd name="connsiteY5" fmla="*/ 203200 h 492384"/>
                  <a:gd name="connsiteX6" fmla="*/ 0 w 236425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71020"/>
                  <a:gd name="connsiteY0" fmla="*/ 88900 h 492384"/>
                  <a:gd name="connsiteX1" fmla="*/ 101600 w 271020"/>
                  <a:gd name="connsiteY1" fmla="*/ 0 h 492384"/>
                  <a:gd name="connsiteX2" fmla="*/ 266700 w 271020"/>
                  <a:gd name="connsiteY2" fmla="*/ 196850 h 492384"/>
                  <a:gd name="connsiteX3" fmla="*/ 209550 w 271020"/>
                  <a:gd name="connsiteY3" fmla="*/ 492384 h 492384"/>
                  <a:gd name="connsiteX4" fmla="*/ 196850 w 271020"/>
                  <a:gd name="connsiteY4" fmla="*/ 492384 h 492384"/>
                  <a:gd name="connsiteX5" fmla="*/ 152400 w 271020"/>
                  <a:gd name="connsiteY5" fmla="*/ 203200 h 492384"/>
                  <a:gd name="connsiteX6" fmla="*/ 0 w 271020"/>
                  <a:gd name="connsiteY6" fmla="*/ 88900 h 492384"/>
                  <a:gd name="connsiteX0" fmla="*/ 0 w 271020"/>
                  <a:gd name="connsiteY0" fmla="*/ 88900 h 492384"/>
                  <a:gd name="connsiteX1" fmla="*/ 101600 w 271020"/>
                  <a:gd name="connsiteY1" fmla="*/ 0 h 492384"/>
                  <a:gd name="connsiteX2" fmla="*/ 266700 w 271020"/>
                  <a:gd name="connsiteY2" fmla="*/ 196850 h 492384"/>
                  <a:gd name="connsiteX3" fmla="*/ 209550 w 271020"/>
                  <a:gd name="connsiteY3" fmla="*/ 492384 h 492384"/>
                  <a:gd name="connsiteX4" fmla="*/ 196850 w 271020"/>
                  <a:gd name="connsiteY4" fmla="*/ 492384 h 492384"/>
                  <a:gd name="connsiteX5" fmla="*/ 152400 w 271020"/>
                  <a:gd name="connsiteY5" fmla="*/ 203200 h 492384"/>
                  <a:gd name="connsiteX6" fmla="*/ 0 w 271020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193449"/>
                  <a:gd name="connsiteY0" fmla="*/ 120650 h 492384"/>
                  <a:gd name="connsiteX1" fmla="*/ 69850 w 193449"/>
                  <a:gd name="connsiteY1" fmla="*/ 0 h 492384"/>
                  <a:gd name="connsiteX2" fmla="*/ 184150 w 193449"/>
                  <a:gd name="connsiteY2" fmla="*/ 177800 h 492384"/>
                  <a:gd name="connsiteX3" fmla="*/ 177800 w 193449"/>
                  <a:gd name="connsiteY3" fmla="*/ 492384 h 492384"/>
                  <a:gd name="connsiteX4" fmla="*/ 165100 w 193449"/>
                  <a:gd name="connsiteY4" fmla="*/ 492384 h 492384"/>
                  <a:gd name="connsiteX5" fmla="*/ 120650 w 193449"/>
                  <a:gd name="connsiteY5" fmla="*/ 203200 h 492384"/>
                  <a:gd name="connsiteX6" fmla="*/ 0 w 193449"/>
                  <a:gd name="connsiteY6" fmla="*/ 120650 h 4923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65100 w 193449"/>
                  <a:gd name="connsiteY4" fmla="*/ 471114 h 471114"/>
                  <a:gd name="connsiteX5" fmla="*/ 120650 w 193449"/>
                  <a:gd name="connsiteY5" fmla="*/ 181930 h 471114"/>
                  <a:gd name="connsiteX6" fmla="*/ 0 w 193449"/>
                  <a:gd name="connsiteY6" fmla="*/ 99380 h 47111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65100 w 193449"/>
                  <a:gd name="connsiteY4" fmla="*/ 471114 h 471114"/>
                  <a:gd name="connsiteX5" fmla="*/ 126260 w 193449"/>
                  <a:gd name="connsiteY5" fmla="*/ 232418 h 471114"/>
                  <a:gd name="connsiteX6" fmla="*/ 0 w 193449"/>
                  <a:gd name="connsiteY6" fmla="*/ 99380 h 47111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65100 w 193449"/>
                  <a:gd name="connsiteY4" fmla="*/ 471114 h 471114"/>
                  <a:gd name="connsiteX5" fmla="*/ 126260 w 193449"/>
                  <a:gd name="connsiteY5" fmla="*/ 232418 h 471114"/>
                  <a:gd name="connsiteX6" fmla="*/ 0 w 193449"/>
                  <a:gd name="connsiteY6" fmla="*/ 99380 h 47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49" h="471114">
                    <a:moveTo>
                      <a:pt x="0" y="99380"/>
                    </a:moveTo>
                    <a:lnTo>
                      <a:pt x="95250" y="0"/>
                    </a:lnTo>
                    <a:cubicBezTo>
                      <a:pt x="135467" y="52917"/>
                      <a:pt x="144362" y="35360"/>
                      <a:pt x="184150" y="156530"/>
                    </a:cubicBezTo>
                    <a:cubicBezTo>
                      <a:pt x="207433" y="293141"/>
                      <a:pt x="179917" y="366253"/>
                      <a:pt x="177800" y="471114"/>
                    </a:cubicBezTo>
                    <a:lnTo>
                      <a:pt x="165100" y="471114"/>
                    </a:lnTo>
                    <a:cubicBezTo>
                      <a:pt x="150283" y="374719"/>
                      <a:pt x="151127" y="286778"/>
                      <a:pt x="126260" y="232418"/>
                    </a:cubicBezTo>
                    <a:cubicBezTo>
                      <a:pt x="87107" y="147336"/>
                      <a:pt x="50800" y="137480"/>
                      <a:pt x="0" y="9938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62">
                  <a:solidFill>
                    <a:srgbClr val="DDE89A"/>
                  </a:solidFill>
                </a:endParaRPr>
              </a:p>
            </p:txBody>
          </p:sp>
          <p:sp>
            <p:nvSpPr>
              <p:cNvPr id="18" name="Rectangle 4"/>
              <p:cNvSpPr/>
              <p:nvPr/>
            </p:nvSpPr>
            <p:spPr>
              <a:xfrm rot="5400000" flipH="1">
                <a:off x="2315813" y="2301898"/>
                <a:ext cx="106689" cy="471114"/>
              </a:xfrm>
              <a:custGeom>
                <a:avLst/>
                <a:gdLst>
                  <a:gd name="connsiteX0" fmla="*/ 0 w 152400"/>
                  <a:gd name="connsiteY0" fmla="*/ 0 h 511434"/>
                  <a:gd name="connsiteX1" fmla="*/ 152400 w 152400"/>
                  <a:gd name="connsiteY1" fmla="*/ 0 h 511434"/>
                  <a:gd name="connsiteX2" fmla="*/ 152400 w 152400"/>
                  <a:gd name="connsiteY2" fmla="*/ 511434 h 511434"/>
                  <a:gd name="connsiteX3" fmla="*/ 0 w 152400"/>
                  <a:gd name="connsiteY3" fmla="*/ 511434 h 511434"/>
                  <a:gd name="connsiteX4" fmla="*/ 0 w 152400"/>
                  <a:gd name="connsiteY4" fmla="*/ 0 h 511434"/>
                  <a:gd name="connsiteX0" fmla="*/ 0 w 152400"/>
                  <a:gd name="connsiteY0" fmla="*/ 19050 h 530484"/>
                  <a:gd name="connsiteX1" fmla="*/ 57150 w 152400"/>
                  <a:gd name="connsiteY1" fmla="*/ 0 h 530484"/>
                  <a:gd name="connsiteX2" fmla="*/ 152400 w 152400"/>
                  <a:gd name="connsiteY2" fmla="*/ 530484 h 530484"/>
                  <a:gd name="connsiteX3" fmla="*/ 0 w 152400"/>
                  <a:gd name="connsiteY3" fmla="*/ 530484 h 530484"/>
                  <a:gd name="connsiteX4" fmla="*/ 0 w 152400"/>
                  <a:gd name="connsiteY4" fmla="*/ 19050 h 530484"/>
                  <a:gd name="connsiteX0" fmla="*/ 0 w 190500"/>
                  <a:gd name="connsiteY0" fmla="*/ 69850 h 530484"/>
                  <a:gd name="connsiteX1" fmla="*/ 95250 w 190500"/>
                  <a:gd name="connsiteY1" fmla="*/ 0 h 530484"/>
                  <a:gd name="connsiteX2" fmla="*/ 190500 w 190500"/>
                  <a:gd name="connsiteY2" fmla="*/ 530484 h 530484"/>
                  <a:gd name="connsiteX3" fmla="*/ 38100 w 190500"/>
                  <a:gd name="connsiteY3" fmla="*/ 530484 h 530484"/>
                  <a:gd name="connsiteX4" fmla="*/ 0 w 190500"/>
                  <a:gd name="connsiteY4" fmla="*/ 69850 h 530484"/>
                  <a:gd name="connsiteX0" fmla="*/ 0 w 209550"/>
                  <a:gd name="connsiteY0" fmla="*/ 69850 h 530484"/>
                  <a:gd name="connsiteX1" fmla="*/ 95250 w 209550"/>
                  <a:gd name="connsiteY1" fmla="*/ 0 h 530484"/>
                  <a:gd name="connsiteX2" fmla="*/ 209550 w 209550"/>
                  <a:gd name="connsiteY2" fmla="*/ 473334 h 530484"/>
                  <a:gd name="connsiteX3" fmla="*/ 38100 w 209550"/>
                  <a:gd name="connsiteY3" fmla="*/ 530484 h 530484"/>
                  <a:gd name="connsiteX4" fmla="*/ 0 w 209550"/>
                  <a:gd name="connsiteY4" fmla="*/ 69850 h 530484"/>
                  <a:gd name="connsiteX0" fmla="*/ 0 w 209550"/>
                  <a:gd name="connsiteY0" fmla="*/ 69850 h 473334"/>
                  <a:gd name="connsiteX1" fmla="*/ 95250 w 209550"/>
                  <a:gd name="connsiteY1" fmla="*/ 0 h 473334"/>
                  <a:gd name="connsiteX2" fmla="*/ 209550 w 209550"/>
                  <a:gd name="connsiteY2" fmla="*/ 473334 h 473334"/>
                  <a:gd name="connsiteX3" fmla="*/ 196850 w 209550"/>
                  <a:gd name="connsiteY3" fmla="*/ 473334 h 473334"/>
                  <a:gd name="connsiteX4" fmla="*/ 0 w 209550"/>
                  <a:gd name="connsiteY4" fmla="*/ 69850 h 473334"/>
                  <a:gd name="connsiteX0" fmla="*/ 0 w 209550"/>
                  <a:gd name="connsiteY0" fmla="*/ 69850 h 473334"/>
                  <a:gd name="connsiteX1" fmla="*/ 95250 w 209550"/>
                  <a:gd name="connsiteY1" fmla="*/ 0 h 473334"/>
                  <a:gd name="connsiteX2" fmla="*/ 146050 w 209550"/>
                  <a:gd name="connsiteY2" fmla="*/ 215900 h 473334"/>
                  <a:gd name="connsiteX3" fmla="*/ 209550 w 209550"/>
                  <a:gd name="connsiteY3" fmla="*/ 473334 h 473334"/>
                  <a:gd name="connsiteX4" fmla="*/ 196850 w 209550"/>
                  <a:gd name="connsiteY4" fmla="*/ 473334 h 473334"/>
                  <a:gd name="connsiteX5" fmla="*/ 0 w 209550"/>
                  <a:gd name="connsiteY5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0 w 215900"/>
                  <a:gd name="connsiteY5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69850 w 215900"/>
                  <a:gd name="connsiteY5" fmla="*/ 2222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184150 h 587634"/>
                  <a:gd name="connsiteX1" fmla="*/ 50800 w 225199"/>
                  <a:gd name="connsiteY1" fmla="*/ 0 h 587634"/>
                  <a:gd name="connsiteX2" fmla="*/ 215900 w 225199"/>
                  <a:gd name="connsiteY2" fmla="*/ 273050 h 587634"/>
                  <a:gd name="connsiteX3" fmla="*/ 209550 w 225199"/>
                  <a:gd name="connsiteY3" fmla="*/ 587634 h 587634"/>
                  <a:gd name="connsiteX4" fmla="*/ 196850 w 225199"/>
                  <a:gd name="connsiteY4" fmla="*/ 587634 h 587634"/>
                  <a:gd name="connsiteX5" fmla="*/ 152400 w 225199"/>
                  <a:gd name="connsiteY5" fmla="*/ 298450 h 587634"/>
                  <a:gd name="connsiteX6" fmla="*/ 0 w 225199"/>
                  <a:gd name="connsiteY6" fmla="*/ 184150 h 58763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36425"/>
                  <a:gd name="connsiteY0" fmla="*/ 88900 h 492384"/>
                  <a:gd name="connsiteX1" fmla="*/ 101600 w 236425"/>
                  <a:gd name="connsiteY1" fmla="*/ 0 h 492384"/>
                  <a:gd name="connsiteX2" fmla="*/ 215900 w 236425"/>
                  <a:gd name="connsiteY2" fmla="*/ 177800 h 492384"/>
                  <a:gd name="connsiteX3" fmla="*/ 209550 w 236425"/>
                  <a:gd name="connsiteY3" fmla="*/ 492384 h 492384"/>
                  <a:gd name="connsiteX4" fmla="*/ 196850 w 236425"/>
                  <a:gd name="connsiteY4" fmla="*/ 492384 h 492384"/>
                  <a:gd name="connsiteX5" fmla="*/ 152400 w 236425"/>
                  <a:gd name="connsiteY5" fmla="*/ 203200 h 492384"/>
                  <a:gd name="connsiteX6" fmla="*/ 0 w 236425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71020"/>
                  <a:gd name="connsiteY0" fmla="*/ 88900 h 492384"/>
                  <a:gd name="connsiteX1" fmla="*/ 101600 w 271020"/>
                  <a:gd name="connsiteY1" fmla="*/ 0 h 492384"/>
                  <a:gd name="connsiteX2" fmla="*/ 266700 w 271020"/>
                  <a:gd name="connsiteY2" fmla="*/ 196850 h 492384"/>
                  <a:gd name="connsiteX3" fmla="*/ 209550 w 271020"/>
                  <a:gd name="connsiteY3" fmla="*/ 492384 h 492384"/>
                  <a:gd name="connsiteX4" fmla="*/ 196850 w 271020"/>
                  <a:gd name="connsiteY4" fmla="*/ 492384 h 492384"/>
                  <a:gd name="connsiteX5" fmla="*/ 152400 w 271020"/>
                  <a:gd name="connsiteY5" fmla="*/ 203200 h 492384"/>
                  <a:gd name="connsiteX6" fmla="*/ 0 w 271020"/>
                  <a:gd name="connsiteY6" fmla="*/ 88900 h 492384"/>
                  <a:gd name="connsiteX0" fmla="*/ 0 w 271020"/>
                  <a:gd name="connsiteY0" fmla="*/ 88900 h 492384"/>
                  <a:gd name="connsiteX1" fmla="*/ 101600 w 271020"/>
                  <a:gd name="connsiteY1" fmla="*/ 0 h 492384"/>
                  <a:gd name="connsiteX2" fmla="*/ 266700 w 271020"/>
                  <a:gd name="connsiteY2" fmla="*/ 196850 h 492384"/>
                  <a:gd name="connsiteX3" fmla="*/ 209550 w 271020"/>
                  <a:gd name="connsiteY3" fmla="*/ 492384 h 492384"/>
                  <a:gd name="connsiteX4" fmla="*/ 196850 w 271020"/>
                  <a:gd name="connsiteY4" fmla="*/ 492384 h 492384"/>
                  <a:gd name="connsiteX5" fmla="*/ 152400 w 271020"/>
                  <a:gd name="connsiteY5" fmla="*/ 203200 h 492384"/>
                  <a:gd name="connsiteX6" fmla="*/ 0 w 271020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193449"/>
                  <a:gd name="connsiteY0" fmla="*/ 120650 h 492384"/>
                  <a:gd name="connsiteX1" fmla="*/ 69850 w 193449"/>
                  <a:gd name="connsiteY1" fmla="*/ 0 h 492384"/>
                  <a:gd name="connsiteX2" fmla="*/ 184150 w 193449"/>
                  <a:gd name="connsiteY2" fmla="*/ 177800 h 492384"/>
                  <a:gd name="connsiteX3" fmla="*/ 177800 w 193449"/>
                  <a:gd name="connsiteY3" fmla="*/ 492384 h 492384"/>
                  <a:gd name="connsiteX4" fmla="*/ 165100 w 193449"/>
                  <a:gd name="connsiteY4" fmla="*/ 492384 h 492384"/>
                  <a:gd name="connsiteX5" fmla="*/ 120650 w 193449"/>
                  <a:gd name="connsiteY5" fmla="*/ 203200 h 492384"/>
                  <a:gd name="connsiteX6" fmla="*/ 0 w 193449"/>
                  <a:gd name="connsiteY6" fmla="*/ 120650 h 4923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65100 w 193449"/>
                  <a:gd name="connsiteY4" fmla="*/ 471114 h 471114"/>
                  <a:gd name="connsiteX5" fmla="*/ 120650 w 193449"/>
                  <a:gd name="connsiteY5" fmla="*/ 181930 h 471114"/>
                  <a:gd name="connsiteX6" fmla="*/ 0 w 193449"/>
                  <a:gd name="connsiteY6" fmla="*/ 99380 h 47111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65100 w 193449"/>
                  <a:gd name="connsiteY4" fmla="*/ 471114 h 471114"/>
                  <a:gd name="connsiteX5" fmla="*/ 126260 w 193449"/>
                  <a:gd name="connsiteY5" fmla="*/ 232418 h 471114"/>
                  <a:gd name="connsiteX6" fmla="*/ 0 w 193449"/>
                  <a:gd name="connsiteY6" fmla="*/ 99380 h 47111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65100 w 193449"/>
                  <a:gd name="connsiteY4" fmla="*/ 471114 h 471114"/>
                  <a:gd name="connsiteX5" fmla="*/ 126260 w 193449"/>
                  <a:gd name="connsiteY5" fmla="*/ 232418 h 471114"/>
                  <a:gd name="connsiteX6" fmla="*/ 0 w 193449"/>
                  <a:gd name="connsiteY6" fmla="*/ 99380 h 47111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79515 w 193449"/>
                  <a:gd name="connsiteY4" fmla="*/ 471114 h 471114"/>
                  <a:gd name="connsiteX5" fmla="*/ 126260 w 193449"/>
                  <a:gd name="connsiteY5" fmla="*/ 232418 h 471114"/>
                  <a:gd name="connsiteX6" fmla="*/ 0 w 193449"/>
                  <a:gd name="connsiteY6" fmla="*/ 99380 h 47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49" h="471114">
                    <a:moveTo>
                      <a:pt x="0" y="99380"/>
                    </a:moveTo>
                    <a:lnTo>
                      <a:pt x="95250" y="0"/>
                    </a:lnTo>
                    <a:cubicBezTo>
                      <a:pt x="135467" y="52917"/>
                      <a:pt x="144362" y="35360"/>
                      <a:pt x="184150" y="156530"/>
                    </a:cubicBezTo>
                    <a:cubicBezTo>
                      <a:pt x="207433" y="293141"/>
                      <a:pt x="179917" y="366253"/>
                      <a:pt x="177800" y="471114"/>
                    </a:cubicBezTo>
                    <a:lnTo>
                      <a:pt x="179515" y="471114"/>
                    </a:lnTo>
                    <a:cubicBezTo>
                      <a:pt x="164698" y="374719"/>
                      <a:pt x="151127" y="286778"/>
                      <a:pt x="126260" y="232418"/>
                    </a:cubicBezTo>
                    <a:cubicBezTo>
                      <a:pt x="87107" y="147336"/>
                      <a:pt x="50800" y="137480"/>
                      <a:pt x="0" y="9938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62">
                  <a:solidFill>
                    <a:srgbClr val="DDE89A"/>
                  </a:solidFill>
                </a:endParaRPr>
              </a:p>
            </p:txBody>
          </p:sp>
          <p:sp>
            <p:nvSpPr>
              <p:cNvPr id="19" name="Rectangle 4"/>
              <p:cNvSpPr/>
              <p:nvPr/>
            </p:nvSpPr>
            <p:spPr>
              <a:xfrm rot="5400000" flipH="1">
                <a:off x="1991586" y="2785902"/>
                <a:ext cx="75122" cy="312305"/>
              </a:xfrm>
              <a:custGeom>
                <a:avLst/>
                <a:gdLst>
                  <a:gd name="connsiteX0" fmla="*/ 0 w 152400"/>
                  <a:gd name="connsiteY0" fmla="*/ 0 h 511434"/>
                  <a:gd name="connsiteX1" fmla="*/ 152400 w 152400"/>
                  <a:gd name="connsiteY1" fmla="*/ 0 h 511434"/>
                  <a:gd name="connsiteX2" fmla="*/ 152400 w 152400"/>
                  <a:gd name="connsiteY2" fmla="*/ 511434 h 511434"/>
                  <a:gd name="connsiteX3" fmla="*/ 0 w 152400"/>
                  <a:gd name="connsiteY3" fmla="*/ 511434 h 511434"/>
                  <a:gd name="connsiteX4" fmla="*/ 0 w 152400"/>
                  <a:gd name="connsiteY4" fmla="*/ 0 h 511434"/>
                  <a:gd name="connsiteX0" fmla="*/ 0 w 152400"/>
                  <a:gd name="connsiteY0" fmla="*/ 19050 h 530484"/>
                  <a:gd name="connsiteX1" fmla="*/ 57150 w 152400"/>
                  <a:gd name="connsiteY1" fmla="*/ 0 h 530484"/>
                  <a:gd name="connsiteX2" fmla="*/ 152400 w 152400"/>
                  <a:gd name="connsiteY2" fmla="*/ 530484 h 530484"/>
                  <a:gd name="connsiteX3" fmla="*/ 0 w 152400"/>
                  <a:gd name="connsiteY3" fmla="*/ 530484 h 530484"/>
                  <a:gd name="connsiteX4" fmla="*/ 0 w 152400"/>
                  <a:gd name="connsiteY4" fmla="*/ 19050 h 530484"/>
                  <a:gd name="connsiteX0" fmla="*/ 0 w 190500"/>
                  <a:gd name="connsiteY0" fmla="*/ 69850 h 530484"/>
                  <a:gd name="connsiteX1" fmla="*/ 95250 w 190500"/>
                  <a:gd name="connsiteY1" fmla="*/ 0 h 530484"/>
                  <a:gd name="connsiteX2" fmla="*/ 190500 w 190500"/>
                  <a:gd name="connsiteY2" fmla="*/ 530484 h 530484"/>
                  <a:gd name="connsiteX3" fmla="*/ 38100 w 190500"/>
                  <a:gd name="connsiteY3" fmla="*/ 530484 h 530484"/>
                  <a:gd name="connsiteX4" fmla="*/ 0 w 190500"/>
                  <a:gd name="connsiteY4" fmla="*/ 69850 h 530484"/>
                  <a:gd name="connsiteX0" fmla="*/ 0 w 209550"/>
                  <a:gd name="connsiteY0" fmla="*/ 69850 h 530484"/>
                  <a:gd name="connsiteX1" fmla="*/ 95250 w 209550"/>
                  <a:gd name="connsiteY1" fmla="*/ 0 h 530484"/>
                  <a:gd name="connsiteX2" fmla="*/ 209550 w 209550"/>
                  <a:gd name="connsiteY2" fmla="*/ 473334 h 530484"/>
                  <a:gd name="connsiteX3" fmla="*/ 38100 w 209550"/>
                  <a:gd name="connsiteY3" fmla="*/ 530484 h 530484"/>
                  <a:gd name="connsiteX4" fmla="*/ 0 w 209550"/>
                  <a:gd name="connsiteY4" fmla="*/ 69850 h 530484"/>
                  <a:gd name="connsiteX0" fmla="*/ 0 w 209550"/>
                  <a:gd name="connsiteY0" fmla="*/ 69850 h 473334"/>
                  <a:gd name="connsiteX1" fmla="*/ 95250 w 209550"/>
                  <a:gd name="connsiteY1" fmla="*/ 0 h 473334"/>
                  <a:gd name="connsiteX2" fmla="*/ 209550 w 209550"/>
                  <a:gd name="connsiteY2" fmla="*/ 473334 h 473334"/>
                  <a:gd name="connsiteX3" fmla="*/ 196850 w 209550"/>
                  <a:gd name="connsiteY3" fmla="*/ 473334 h 473334"/>
                  <a:gd name="connsiteX4" fmla="*/ 0 w 209550"/>
                  <a:gd name="connsiteY4" fmla="*/ 69850 h 473334"/>
                  <a:gd name="connsiteX0" fmla="*/ 0 w 209550"/>
                  <a:gd name="connsiteY0" fmla="*/ 69850 h 473334"/>
                  <a:gd name="connsiteX1" fmla="*/ 95250 w 209550"/>
                  <a:gd name="connsiteY1" fmla="*/ 0 h 473334"/>
                  <a:gd name="connsiteX2" fmla="*/ 146050 w 209550"/>
                  <a:gd name="connsiteY2" fmla="*/ 215900 h 473334"/>
                  <a:gd name="connsiteX3" fmla="*/ 209550 w 209550"/>
                  <a:gd name="connsiteY3" fmla="*/ 473334 h 473334"/>
                  <a:gd name="connsiteX4" fmla="*/ 196850 w 209550"/>
                  <a:gd name="connsiteY4" fmla="*/ 473334 h 473334"/>
                  <a:gd name="connsiteX5" fmla="*/ 0 w 209550"/>
                  <a:gd name="connsiteY5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0 w 215900"/>
                  <a:gd name="connsiteY5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69850 w 215900"/>
                  <a:gd name="connsiteY5" fmla="*/ 2222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15900"/>
                  <a:gd name="connsiteY0" fmla="*/ 69850 h 473334"/>
                  <a:gd name="connsiteX1" fmla="*/ 95250 w 215900"/>
                  <a:gd name="connsiteY1" fmla="*/ 0 h 473334"/>
                  <a:gd name="connsiteX2" fmla="*/ 215900 w 215900"/>
                  <a:gd name="connsiteY2" fmla="*/ 158750 h 473334"/>
                  <a:gd name="connsiteX3" fmla="*/ 209550 w 215900"/>
                  <a:gd name="connsiteY3" fmla="*/ 473334 h 473334"/>
                  <a:gd name="connsiteX4" fmla="*/ 196850 w 215900"/>
                  <a:gd name="connsiteY4" fmla="*/ 473334 h 473334"/>
                  <a:gd name="connsiteX5" fmla="*/ 152400 w 215900"/>
                  <a:gd name="connsiteY5" fmla="*/ 184150 h 473334"/>
                  <a:gd name="connsiteX6" fmla="*/ 0 w 215900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69850 h 473334"/>
                  <a:gd name="connsiteX1" fmla="*/ 95250 w 225199"/>
                  <a:gd name="connsiteY1" fmla="*/ 0 h 473334"/>
                  <a:gd name="connsiteX2" fmla="*/ 215900 w 225199"/>
                  <a:gd name="connsiteY2" fmla="*/ 158750 h 473334"/>
                  <a:gd name="connsiteX3" fmla="*/ 209550 w 225199"/>
                  <a:gd name="connsiteY3" fmla="*/ 473334 h 473334"/>
                  <a:gd name="connsiteX4" fmla="*/ 196850 w 225199"/>
                  <a:gd name="connsiteY4" fmla="*/ 473334 h 473334"/>
                  <a:gd name="connsiteX5" fmla="*/ 152400 w 225199"/>
                  <a:gd name="connsiteY5" fmla="*/ 184150 h 473334"/>
                  <a:gd name="connsiteX6" fmla="*/ 0 w 225199"/>
                  <a:gd name="connsiteY6" fmla="*/ 69850 h 473334"/>
                  <a:gd name="connsiteX0" fmla="*/ 0 w 225199"/>
                  <a:gd name="connsiteY0" fmla="*/ 184150 h 587634"/>
                  <a:gd name="connsiteX1" fmla="*/ 50800 w 225199"/>
                  <a:gd name="connsiteY1" fmla="*/ 0 h 587634"/>
                  <a:gd name="connsiteX2" fmla="*/ 215900 w 225199"/>
                  <a:gd name="connsiteY2" fmla="*/ 273050 h 587634"/>
                  <a:gd name="connsiteX3" fmla="*/ 209550 w 225199"/>
                  <a:gd name="connsiteY3" fmla="*/ 587634 h 587634"/>
                  <a:gd name="connsiteX4" fmla="*/ 196850 w 225199"/>
                  <a:gd name="connsiteY4" fmla="*/ 587634 h 587634"/>
                  <a:gd name="connsiteX5" fmla="*/ 152400 w 225199"/>
                  <a:gd name="connsiteY5" fmla="*/ 298450 h 587634"/>
                  <a:gd name="connsiteX6" fmla="*/ 0 w 225199"/>
                  <a:gd name="connsiteY6" fmla="*/ 184150 h 58763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36425"/>
                  <a:gd name="connsiteY0" fmla="*/ 88900 h 492384"/>
                  <a:gd name="connsiteX1" fmla="*/ 101600 w 236425"/>
                  <a:gd name="connsiteY1" fmla="*/ 0 h 492384"/>
                  <a:gd name="connsiteX2" fmla="*/ 215900 w 236425"/>
                  <a:gd name="connsiteY2" fmla="*/ 177800 h 492384"/>
                  <a:gd name="connsiteX3" fmla="*/ 209550 w 236425"/>
                  <a:gd name="connsiteY3" fmla="*/ 492384 h 492384"/>
                  <a:gd name="connsiteX4" fmla="*/ 196850 w 236425"/>
                  <a:gd name="connsiteY4" fmla="*/ 492384 h 492384"/>
                  <a:gd name="connsiteX5" fmla="*/ 152400 w 236425"/>
                  <a:gd name="connsiteY5" fmla="*/ 203200 h 492384"/>
                  <a:gd name="connsiteX6" fmla="*/ 0 w 236425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71020"/>
                  <a:gd name="connsiteY0" fmla="*/ 88900 h 492384"/>
                  <a:gd name="connsiteX1" fmla="*/ 101600 w 271020"/>
                  <a:gd name="connsiteY1" fmla="*/ 0 h 492384"/>
                  <a:gd name="connsiteX2" fmla="*/ 266700 w 271020"/>
                  <a:gd name="connsiteY2" fmla="*/ 196850 h 492384"/>
                  <a:gd name="connsiteX3" fmla="*/ 209550 w 271020"/>
                  <a:gd name="connsiteY3" fmla="*/ 492384 h 492384"/>
                  <a:gd name="connsiteX4" fmla="*/ 196850 w 271020"/>
                  <a:gd name="connsiteY4" fmla="*/ 492384 h 492384"/>
                  <a:gd name="connsiteX5" fmla="*/ 152400 w 271020"/>
                  <a:gd name="connsiteY5" fmla="*/ 203200 h 492384"/>
                  <a:gd name="connsiteX6" fmla="*/ 0 w 271020"/>
                  <a:gd name="connsiteY6" fmla="*/ 88900 h 492384"/>
                  <a:gd name="connsiteX0" fmla="*/ 0 w 271020"/>
                  <a:gd name="connsiteY0" fmla="*/ 88900 h 492384"/>
                  <a:gd name="connsiteX1" fmla="*/ 101600 w 271020"/>
                  <a:gd name="connsiteY1" fmla="*/ 0 h 492384"/>
                  <a:gd name="connsiteX2" fmla="*/ 266700 w 271020"/>
                  <a:gd name="connsiteY2" fmla="*/ 196850 h 492384"/>
                  <a:gd name="connsiteX3" fmla="*/ 209550 w 271020"/>
                  <a:gd name="connsiteY3" fmla="*/ 492384 h 492384"/>
                  <a:gd name="connsiteX4" fmla="*/ 196850 w 271020"/>
                  <a:gd name="connsiteY4" fmla="*/ 492384 h 492384"/>
                  <a:gd name="connsiteX5" fmla="*/ 152400 w 271020"/>
                  <a:gd name="connsiteY5" fmla="*/ 203200 h 492384"/>
                  <a:gd name="connsiteX6" fmla="*/ 0 w 271020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225199"/>
                  <a:gd name="connsiteY0" fmla="*/ 88900 h 492384"/>
                  <a:gd name="connsiteX1" fmla="*/ 101600 w 225199"/>
                  <a:gd name="connsiteY1" fmla="*/ 0 h 492384"/>
                  <a:gd name="connsiteX2" fmla="*/ 215900 w 225199"/>
                  <a:gd name="connsiteY2" fmla="*/ 177800 h 492384"/>
                  <a:gd name="connsiteX3" fmla="*/ 209550 w 225199"/>
                  <a:gd name="connsiteY3" fmla="*/ 492384 h 492384"/>
                  <a:gd name="connsiteX4" fmla="*/ 196850 w 225199"/>
                  <a:gd name="connsiteY4" fmla="*/ 492384 h 492384"/>
                  <a:gd name="connsiteX5" fmla="*/ 152400 w 225199"/>
                  <a:gd name="connsiteY5" fmla="*/ 203200 h 492384"/>
                  <a:gd name="connsiteX6" fmla="*/ 0 w 225199"/>
                  <a:gd name="connsiteY6" fmla="*/ 88900 h 492384"/>
                  <a:gd name="connsiteX0" fmla="*/ 0 w 193449"/>
                  <a:gd name="connsiteY0" fmla="*/ 120650 h 492384"/>
                  <a:gd name="connsiteX1" fmla="*/ 69850 w 193449"/>
                  <a:gd name="connsiteY1" fmla="*/ 0 h 492384"/>
                  <a:gd name="connsiteX2" fmla="*/ 184150 w 193449"/>
                  <a:gd name="connsiteY2" fmla="*/ 177800 h 492384"/>
                  <a:gd name="connsiteX3" fmla="*/ 177800 w 193449"/>
                  <a:gd name="connsiteY3" fmla="*/ 492384 h 492384"/>
                  <a:gd name="connsiteX4" fmla="*/ 165100 w 193449"/>
                  <a:gd name="connsiteY4" fmla="*/ 492384 h 492384"/>
                  <a:gd name="connsiteX5" fmla="*/ 120650 w 193449"/>
                  <a:gd name="connsiteY5" fmla="*/ 203200 h 492384"/>
                  <a:gd name="connsiteX6" fmla="*/ 0 w 193449"/>
                  <a:gd name="connsiteY6" fmla="*/ 120650 h 4923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82550 h 454284"/>
                  <a:gd name="connsiteX1" fmla="*/ 95250 w 193449"/>
                  <a:gd name="connsiteY1" fmla="*/ 0 h 454284"/>
                  <a:gd name="connsiteX2" fmla="*/ 184150 w 193449"/>
                  <a:gd name="connsiteY2" fmla="*/ 139700 h 454284"/>
                  <a:gd name="connsiteX3" fmla="*/ 177800 w 193449"/>
                  <a:gd name="connsiteY3" fmla="*/ 454284 h 454284"/>
                  <a:gd name="connsiteX4" fmla="*/ 165100 w 193449"/>
                  <a:gd name="connsiteY4" fmla="*/ 454284 h 454284"/>
                  <a:gd name="connsiteX5" fmla="*/ 120650 w 193449"/>
                  <a:gd name="connsiteY5" fmla="*/ 165100 h 454284"/>
                  <a:gd name="connsiteX6" fmla="*/ 0 w 193449"/>
                  <a:gd name="connsiteY6" fmla="*/ 82550 h 45428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65100 w 193449"/>
                  <a:gd name="connsiteY4" fmla="*/ 471114 h 471114"/>
                  <a:gd name="connsiteX5" fmla="*/ 120650 w 193449"/>
                  <a:gd name="connsiteY5" fmla="*/ 181930 h 471114"/>
                  <a:gd name="connsiteX6" fmla="*/ 0 w 193449"/>
                  <a:gd name="connsiteY6" fmla="*/ 99380 h 47111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65100 w 193449"/>
                  <a:gd name="connsiteY4" fmla="*/ 471114 h 471114"/>
                  <a:gd name="connsiteX5" fmla="*/ 126260 w 193449"/>
                  <a:gd name="connsiteY5" fmla="*/ 232418 h 471114"/>
                  <a:gd name="connsiteX6" fmla="*/ 0 w 193449"/>
                  <a:gd name="connsiteY6" fmla="*/ 99380 h 471114"/>
                  <a:gd name="connsiteX0" fmla="*/ 0 w 193449"/>
                  <a:gd name="connsiteY0" fmla="*/ 99380 h 471114"/>
                  <a:gd name="connsiteX1" fmla="*/ 95250 w 193449"/>
                  <a:gd name="connsiteY1" fmla="*/ 0 h 471114"/>
                  <a:gd name="connsiteX2" fmla="*/ 184150 w 193449"/>
                  <a:gd name="connsiteY2" fmla="*/ 156530 h 471114"/>
                  <a:gd name="connsiteX3" fmla="*/ 177800 w 193449"/>
                  <a:gd name="connsiteY3" fmla="*/ 471114 h 471114"/>
                  <a:gd name="connsiteX4" fmla="*/ 165100 w 193449"/>
                  <a:gd name="connsiteY4" fmla="*/ 471114 h 471114"/>
                  <a:gd name="connsiteX5" fmla="*/ 126260 w 193449"/>
                  <a:gd name="connsiteY5" fmla="*/ 232418 h 471114"/>
                  <a:gd name="connsiteX6" fmla="*/ 0 w 193449"/>
                  <a:gd name="connsiteY6" fmla="*/ 99380 h 47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49" h="471114">
                    <a:moveTo>
                      <a:pt x="0" y="99380"/>
                    </a:moveTo>
                    <a:lnTo>
                      <a:pt x="95250" y="0"/>
                    </a:lnTo>
                    <a:cubicBezTo>
                      <a:pt x="135467" y="52917"/>
                      <a:pt x="144362" y="35360"/>
                      <a:pt x="184150" y="156530"/>
                    </a:cubicBezTo>
                    <a:cubicBezTo>
                      <a:pt x="207433" y="293141"/>
                      <a:pt x="179917" y="366253"/>
                      <a:pt x="177800" y="471114"/>
                    </a:cubicBezTo>
                    <a:lnTo>
                      <a:pt x="165100" y="471114"/>
                    </a:lnTo>
                    <a:cubicBezTo>
                      <a:pt x="150283" y="374719"/>
                      <a:pt x="151127" y="286778"/>
                      <a:pt x="126260" y="232418"/>
                    </a:cubicBezTo>
                    <a:cubicBezTo>
                      <a:pt x="87107" y="147336"/>
                      <a:pt x="50800" y="137480"/>
                      <a:pt x="0" y="9938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62">
                  <a:solidFill>
                    <a:srgbClr val="DDE89A"/>
                  </a:solidFill>
                </a:endParaRPr>
              </a:p>
            </p:txBody>
          </p:sp>
        </p:grpSp>
      </p:grpSp>
      <p:pic>
        <p:nvPicPr>
          <p:cNvPr id="26" name="Picture 25" descr="Rands+rand+not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1584" y="4555523"/>
            <a:ext cx="3550236" cy="1616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8616280" y="2564904"/>
            <a:ext cx="906780" cy="837028"/>
            <a:chOff x="304800" y="3276600"/>
            <a:chExt cx="1295400" cy="1295400"/>
          </a:xfrm>
        </p:grpSpPr>
        <p:sp>
          <p:nvSpPr>
            <p:cNvPr id="28" name="Oval 27"/>
            <p:cNvSpPr/>
            <p:nvPr/>
          </p:nvSpPr>
          <p:spPr>
            <a:xfrm>
              <a:off x="304800" y="3276600"/>
              <a:ext cx="1295400" cy="1295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srgbClr val="DDE89A"/>
                </a:solidFill>
              </a:endParaRPr>
            </a:p>
          </p:txBody>
        </p:sp>
        <p:grpSp>
          <p:nvGrpSpPr>
            <p:cNvPr id="29" name="Group 44"/>
            <p:cNvGrpSpPr/>
            <p:nvPr/>
          </p:nvGrpSpPr>
          <p:grpSpPr>
            <a:xfrm>
              <a:off x="568797" y="3501263"/>
              <a:ext cx="767406" cy="846074"/>
              <a:chOff x="697526" y="3228045"/>
              <a:chExt cx="767406" cy="846074"/>
            </a:xfrm>
            <a:solidFill>
              <a:srgbClr val="FFFFFF"/>
            </a:solidFill>
          </p:grpSpPr>
          <p:sp>
            <p:nvSpPr>
              <p:cNvPr id="30" name="Rectangle 2"/>
              <p:cNvSpPr/>
              <p:nvPr/>
            </p:nvSpPr>
            <p:spPr>
              <a:xfrm>
                <a:off x="808044" y="3228045"/>
                <a:ext cx="581868" cy="322586"/>
              </a:xfrm>
              <a:custGeom>
                <a:avLst/>
                <a:gdLst/>
                <a:ahLst/>
                <a:cxnLst/>
                <a:rect l="l" t="t" r="r" b="b"/>
                <a:pathLst>
                  <a:path w="581868" h="322586">
                    <a:moveTo>
                      <a:pt x="282283" y="83"/>
                    </a:moveTo>
                    <a:cubicBezTo>
                      <a:pt x="345224" y="900"/>
                      <a:pt x="409057" y="7671"/>
                      <a:pt x="429432" y="19800"/>
                    </a:cubicBezTo>
                    <a:cubicBezTo>
                      <a:pt x="456886" y="31134"/>
                      <a:pt x="491485" y="97235"/>
                      <a:pt x="516559" y="134762"/>
                    </a:cubicBezTo>
                    <a:lnTo>
                      <a:pt x="581868" y="97954"/>
                    </a:lnTo>
                    <a:lnTo>
                      <a:pt x="481223" y="274629"/>
                    </a:lnTo>
                    <a:lnTo>
                      <a:pt x="277765" y="285672"/>
                    </a:lnTo>
                    <a:lnTo>
                      <a:pt x="354981" y="239336"/>
                    </a:lnTo>
                    <a:cubicBezTo>
                      <a:pt x="332897" y="202816"/>
                      <a:pt x="306303" y="157274"/>
                      <a:pt x="283961" y="120280"/>
                    </a:cubicBezTo>
                    <a:lnTo>
                      <a:pt x="166687" y="322586"/>
                    </a:lnTo>
                    <a:lnTo>
                      <a:pt x="0" y="229717"/>
                    </a:lnTo>
                    <a:cubicBezTo>
                      <a:pt x="47531" y="159012"/>
                      <a:pt x="66601" y="52730"/>
                      <a:pt x="142475" y="17501"/>
                    </a:cubicBezTo>
                    <a:lnTo>
                      <a:pt x="140494" y="16086"/>
                    </a:lnTo>
                    <a:cubicBezTo>
                      <a:pt x="157296" y="4401"/>
                      <a:pt x="219343" y="-734"/>
                      <a:pt x="282283" y="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62">
                  <a:solidFill>
                    <a:srgbClr val="DDE89A"/>
                  </a:solidFill>
                </a:endParaRPr>
              </a:p>
            </p:txBody>
          </p:sp>
          <p:sp>
            <p:nvSpPr>
              <p:cNvPr id="31" name="Rectangle 2"/>
              <p:cNvSpPr/>
              <p:nvPr/>
            </p:nvSpPr>
            <p:spPr>
              <a:xfrm rot="7498483">
                <a:off x="1012704" y="3621892"/>
                <a:ext cx="581869" cy="322586"/>
              </a:xfrm>
              <a:custGeom>
                <a:avLst/>
                <a:gdLst/>
                <a:ahLst/>
                <a:cxnLst/>
                <a:rect l="l" t="t" r="r" b="b"/>
                <a:pathLst>
                  <a:path w="581869" h="322586">
                    <a:moveTo>
                      <a:pt x="0" y="229717"/>
                    </a:moveTo>
                    <a:cubicBezTo>
                      <a:pt x="47525" y="159021"/>
                      <a:pt x="66596" y="52756"/>
                      <a:pt x="142424" y="17464"/>
                    </a:cubicBezTo>
                    <a:lnTo>
                      <a:pt x="140494" y="16086"/>
                    </a:lnTo>
                    <a:cubicBezTo>
                      <a:pt x="174099" y="-7282"/>
                      <a:pt x="388683" y="-4457"/>
                      <a:pt x="429432" y="19801"/>
                    </a:cubicBezTo>
                    <a:cubicBezTo>
                      <a:pt x="456887" y="31134"/>
                      <a:pt x="491486" y="97235"/>
                      <a:pt x="516559" y="134762"/>
                    </a:cubicBezTo>
                    <a:lnTo>
                      <a:pt x="581869" y="97954"/>
                    </a:lnTo>
                    <a:lnTo>
                      <a:pt x="481224" y="274629"/>
                    </a:lnTo>
                    <a:lnTo>
                      <a:pt x="277765" y="285672"/>
                    </a:lnTo>
                    <a:lnTo>
                      <a:pt x="354982" y="239337"/>
                    </a:lnTo>
                    <a:cubicBezTo>
                      <a:pt x="332897" y="202817"/>
                      <a:pt x="306304" y="157274"/>
                      <a:pt x="283961" y="120280"/>
                    </a:cubicBezTo>
                    <a:lnTo>
                      <a:pt x="166687" y="3225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62">
                  <a:solidFill>
                    <a:srgbClr val="DDE89A"/>
                  </a:solidFill>
                </a:endParaRPr>
              </a:p>
            </p:txBody>
          </p:sp>
          <p:sp>
            <p:nvSpPr>
              <p:cNvPr id="32" name="Rectangle 2"/>
              <p:cNvSpPr/>
              <p:nvPr/>
            </p:nvSpPr>
            <p:spPr>
              <a:xfrm rot="14403402">
                <a:off x="567885" y="3590579"/>
                <a:ext cx="581867" cy="322586"/>
              </a:xfrm>
              <a:custGeom>
                <a:avLst/>
                <a:gdLst/>
                <a:ahLst/>
                <a:cxnLst/>
                <a:rect l="l" t="t" r="r" b="b"/>
                <a:pathLst>
                  <a:path w="581867" h="322586">
                    <a:moveTo>
                      <a:pt x="481223" y="274629"/>
                    </a:moveTo>
                    <a:lnTo>
                      <a:pt x="277764" y="285672"/>
                    </a:lnTo>
                    <a:lnTo>
                      <a:pt x="354981" y="239337"/>
                    </a:lnTo>
                    <a:cubicBezTo>
                      <a:pt x="332897" y="202817"/>
                      <a:pt x="306303" y="157274"/>
                      <a:pt x="283960" y="120281"/>
                    </a:cubicBezTo>
                    <a:lnTo>
                      <a:pt x="166687" y="322586"/>
                    </a:lnTo>
                    <a:lnTo>
                      <a:pt x="0" y="229717"/>
                    </a:lnTo>
                    <a:cubicBezTo>
                      <a:pt x="47525" y="159021"/>
                      <a:pt x="66596" y="52756"/>
                      <a:pt x="142424" y="17464"/>
                    </a:cubicBezTo>
                    <a:lnTo>
                      <a:pt x="140493" y="16086"/>
                    </a:lnTo>
                    <a:cubicBezTo>
                      <a:pt x="174098" y="-7283"/>
                      <a:pt x="388682" y="-4457"/>
                      <a:pt x="429431" y="19800"/>
                    </a:cubicBezTo>
                    <a:cubicBezTo>
                      <a:pt x="456886" y="31134"/>
                      <a:pt x="491485" y="97235"/>
                      <a:pt x="516558" y="134762"/>
                    </a:cubicBezTo>
                    <a:lnTo>
                      <a:pt x="581867" y="979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62">
                  <a:solidFill>
                    <a:srgbClr val="DDE89A"/>
                  </a:solidFill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9480376" y="1634341"/>
            <a:ext cx="504056" cy="111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646" dirty="0">
                <a:solidFill>
                  <a:srgbClr val="00B050"/>
                </a:solidFill>
                <a:sym typeface="Wingdings"/>
              </a:rPr>
              <a:t></a:t>
            </a:r>
            <a:endParaRPr lang="en-ZA" sz="6646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16200000">
            <a:off x="1971028" y="3846070"/>
            <a:ext cx="4254011" cy="5148064"/>
          </a:xfrm>
          <a:prstGeom prst="rect">
            <a:avLst/>
          </a:prstGeom>
          <a:noFill/>
        </p:spPr>
        <p:txBody>
          <a:bodyPr spcFirstLastPara="1" wrap="none" lIns="84406" tIns="42203" rIns="84406" bIns="42203" numCol="1">
            <a:prstTxWarp prst="textCircle">
              <a:avLst>
                <a:gd name="adj" fmla="val 10800004"/>
              </a:avLst>
            </a:prstTxWarp>
            <a:spAutoFit/>
          </a:bodyPr>
          <a:lstStyle/>
          <a:p>
            <a:pPr algn="ctr"/>
            <a:r>
              <a:rPr lang="en-US" sz="258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Where does all the money go?</a:t>
            </a:r>
          </a:p>
          <a:p>
            <a:pPr algn="ctr"/>
            <a:endParaRPr lang="en-US" sz="2585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93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95EE7-2AD8-4C83-8DA0-1B8A4509FF20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8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1219200"/>
            <a:ext cx="8991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ZA" sz="1600" dirty="0">
                <a:solidFill>
                  <a:schemeClr val="dk1"/>
                </a:solidFill>
              </a:rPr>
              <a:t>Some of the challenges identified in the procurement value chain: need for transversal contracts:</a:t>
            </a:r>
          </a:p>
          <a:p>
            <a:pPr algn="just"/>
            <a:endParaRPr lang="en-ZA" sz="1600" dirty="0">
              <a:solidFill>
                <a:schemeClr val="dk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dk1"/>
                </a:solidFill>
              </a:rPr>
              <a:t>A </a:t>
            </a:r>
            <a:r>
              <a:rPr lang="en-ZA" sz="1600" b="1" dirty="0">
                <a:solidFill>
                  <a:schemeClr val="dk1"/>
                </a:solidFill>
              </a:rPr>
              <a:t>fragmented approach</a:t>
            </a:r>
            <a:r>
              <a:rPr lang="en-ZA" sz="1600" dirty="0">
                <a:solidFill>
                  <a:schemeClr val="dk1"/>
                </a:solidFill>
              </a:rPr>
              <a:t> to planning and procurement and/or lack of systematic </a:t>
            </a:r>
            <a:r>
              <a:rPr lang="en-ZA" sz="1600" dirty="0">
                <a:solidFill>
                  <a:schemeClr val="dk1"/>
                </a:solidFill>
              </a:rPr>
              <a:t>replenishment and replacement strategy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ZA" sz="1600" dirty="0">
              <a:solidFill>
                <a:schemeClr val="dk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ZA" sz="1600" b="1" dirty="0">
                <a:solidFill>
                  <a:schemeClr val="dk1"/>
                </a:solidFill>
              </a:rPr>
              <a:t>Inconsistencies in prices</a:t>
            </a:r>
            <a:r>
              <a:rPr lang="en-ZA" sz="1600" dirty="0">
                <a:solidFill>
                  <a:schemeClr val="dk1"/>
                </a:solidFill>
              </a:rPr>
              <a:t> between private and public sector and between provinces exist for </a:t>
            </a:r>
            <a:r>
              <a:rPr lang="en-ZA" sz="1600" dirty="0">
                <a:solidFill>
                  <a:schemeClr val="dk1"/>
                </a:solidFill>
              </a:rPr>
              <a:t>goods and services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ZA" sz="1600" dirty="0">
              <a:solidFill>
                <a:schemeClr val="dk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ZA" sz="1600" b="1" dirty="0">
                <a:solidFill>
                  <a:schemeClr val="dk1"/>
                </a:solidFill>
              </a:rPr>
              <a:t>The rapid rate of technological influx</a:t>
            </a:r>
            <a:r>
              <a:rPr lang="en-ZA" sz="1600" dirty="0">
                <a:solidFill>
                  <a:schemeClr val="dk1"/>
                </a:solidFill>
              </a:rPr>
              <a:t> and lack of a scientific mechanism to decide on appropriate </a:t>
            </a:r>
            <a:r>
              <a:rPr lang="en-ZA" sz="1600" dirty="0">
                <a:solidFill>
                  <a:schemeClr val="dk1"/>
                </a:solidFill>
              </a:rPr>
              <a:t>technologies</a:t>
            </a:r>
          </a:p>
          <a:p>
            <a:pPr lvl="1" algn="just"/>
            <a:endParaRPr lang="en-ZA" sz="1600" dirty="0">
              <a:solidFill>
                <a:schemeClr val="dk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ZA" sz="1600" b="1" dirty="0">
                <a:solidFill>
                  <a:schemeClr val="dk1"/>
                </a:solidFill>
              </a:rPr>
              <a:t>Poor maintenance practices</a:t>
            </a:r>
            <a:r>
              <a:rPr lang="en-ZA" sz="1600" dirty="0">
                <a:solidFill>
                  <a:schemeClr val="dk1"/>
                </a:solidFill>
              </a:rPr>
              <a:t> with a high percentage of equipment that is not fully functional and high levels of maintenance backlogs coupled with low user training </a:t>
            </a:r>
            <a:r>
              <a:rPr lang="en-ZA" sz="1600" dirty="0">
                <a:solidFill>
                  <a:schemeClr val="dk1"/>
                </a:solidFill>
              </a:rPr>
              <a:t>levels</a:t>
            </a:r>
          </a:p>
          <a:p>
            <a:pPr lvl="1" algn="just"/>
            <a:endParaRPr lang="en-ZA" sz="1600" dirty="0">
              <a:solidFill>
                <a:schemeClr val="dk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ZA" sz="1600" b="1" dirty="0">
                <a:solidFill>
                  <a:schemeClr val="dk1"/>
                </a:solidFill>
              </a:rPr>
              <a:t>Lesser </a:t>
            </a:r>
            <a:r>
              <a:rPr lang="en-ZA" sz="1600" b="1" dirty="0">
                <a:solidFill>
                  <a:schemeClr val="dk1"/>
                </a:solidFill>
              </a:rPr>
              <a:t>control and monitoring capability, </a:t>
            </a:r>
            <a:r>
              <a:rPr lang="en-ZA" sz="1600" dirty="0">
                <a:solidFill>
                  <a:schemeClr val="dk1"/>
                </a:solidFill>
              </a:rPr>
              <a:t>increased levels of corruption and abuse of the system, not realizing benefits from leveraging on economies of scale, poor inventory management</a:t>
            </a:r>
            <a:r>
              <a:rPr lang="en-ZA" sz="1600" dirty="0">
                <a:solidFill>
                  <a:schemeClr val="dk1"/>
                </a:solidFill>
              </a:rPr>
              <a:t>.</a:t>
            </a:r>
            <a:endParaRPr lang="en-US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cap="none" dirty="0" smtClean="0"/>
              <a:t>Expanded Problem </a:t>
            </a:r>
            <a:r>
              <a:rPr lang="en-ZA" cap="none" dirty="0"/>
              <a:t>s</a:t>
            </a:r>
            <a:r>
              <a:rPr lang="en-ZA" cap="none" dirty="0" smtClean="0"/>
              <a:t>tatement</a:t>
            </a:r>
            <a:endParaRPr lang="en-ZA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7DD6-536E-442C-876A-F4C32B3DE23D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535" name="TextBox 534"/>
          <p:cNvSpPr txBox="1"/>
          <p:nvPr/>
        </p:nvSpPr>
        <p:spPr>
          <a:xfrm>
            <a:off x="1533504" y="1318847"/>
            <a:ext cx="4351480" cy="5207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2311" indent="-16119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477" dirty="0">
                <a:solidFill>
                  <a:srgbClr val="000000"/>
                </a:solidFill>
              </a:rPr>
              <a:t>Fragmented procurement system across the State</a:t>
            </a:r>
          </a:p>
          <a:p>
            <a:pPr marL="262311" indent="-16119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477" dirty="0">
                <a:solidFill>
                  <a:srgbClr val="000000"/>
                </a:solidFill>
              </a:rPr>
              <a:t>Lengthy tender processes – 6 months to a year to finalise a tender</a:t>
            </a:r>
          </a:p>
          <a:p>
            <a:pPr marL="262311" indent="-16119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477" dirty="0">
                <a:solidFill>
                  <a:srgbClr val="000000"/>
                </a:solidFill>
              </a:rPr>
              <a:t>Huge price variations between procuring entities</a:t>
            </a:r>
          </a:p>
          <a:p>
            <a:pPr marL="262311" indent="-16119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477" dirty="0">
                <a:solidFill>
                  <a:srgbClr val="000000"/>
                </a:solidFill>
              </a:rPr>
              <a:t> Poor standardisation in procuring same goods/ services/ works</a:t>
            </a:r>
          </a:p>
          <a:p>
            <a:pPr marL="262311" indent="-16119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477" dirty="0">
                <a:solidFill>
                  <a:srgbClr val="000000"/>
                </a:solidFill>
              </a:rPr>
              <a:t>Interference </a:t>
            </a:r>
          </a:p>
          <a:p>
            <a:pPr marL="262311" indent="-16119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477" dirty="0" err="1">
                <a:solidFill>
                  <a:srgbClr val="000000"/>
                </a:solidFill>
              </a:rPr>
              <a:t>Tenderpreneurism</a:t>
            </a:r>
            <a:endParaRPr lang="en-ZA" sz="1477" dirty="0">
              <a:solidFill>
                <a:srgbClr val="000000"/>
              </a:solidFill>
            </a:endParaRPr>
          </a:p>
          <a:p>
            <a:pPr marL="262311" indent="-16119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477" dirty="0">
                <a:solidFill>
                  <a:srgbClr val="000000"/>
                </a:solidFill>
              </a:rPr>
              <a:t>Lack of capacity to conduct monitoring and compliance</a:t>
            </a:r>
          </a:p>
          <a:p>
            <a:pPr marL="262311" indent="-16119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477" dirty="0">
                <a:solidFill>
                  <a:srgbClr val="000000"/>
                </a:solidFill>
              </a:rPr>
              <a:t>Shoddy quality/workmanship in products/ services </a:t>
            </a:r>
          </a:p>
          <a:p>
            <a:pPr>
              <a:lnSpc>
                <a:spcPct val="150000"/>
              </a:lnSpc>
            </a:pPr>
            <a:endParaRPr lang="en-ZA" sz="1477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61782" y="1296179"/>
            <a:ext cx="4572000" cy="4525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4890" indent="-26377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477" dirty="0">
                <a:solidFill>
                  <a:srgbClr val="000000"/>
                </a:solidFill>
              </a:rPr>
              <a:t>Lack of focus on core service delivery </a:t>
            </a:r>
          </a:p>
          <a:p>
            <a:pPr marL="364890" indent="-26377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77" dirty="0">
                <a:solidFill>
                  <a:srgbClr val="000000"/>
                </a:solidFill>
              </a:rPr>
              <a:t>Lack Procurement planning </a:t>
            </a:r>
          </a:p>
          <a:p>
            <a:pPr marL="364890" indent="-26377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77" dirty="0">
                <a:solidFill>
                  <a:srgbClr val="000000"/>
                </a:solidFill>
              </a:rPr>
              <a:t>Over-use of </a:t>
            </a:r>
            <a:r>
              <a:rPr lang="en-US" sz="1477" dirty="0" err="1">
                <a:solidFill>
                  <a:srgbClr val="000000"/>
                </a:solidFill>
              </a:rPr>
              <a:t>RFQ</a:t>
            </a:r>
            <a:r>
              <a:rPr lang="en-US" sz="1477" dirty="0">
                <a:solidFill>
                  <a:srgbClr val="000000"/>
                </a:solidFill>
              </a:rPr>
              <a:t> methods</a:t>
            </a:r>
          </a:p>
          <a:p>
            <a:pPr marL="364890" indent="-26377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77" dirty="0">
                <a:solidFill>
                  <a:srgbClr val="000000"/>
                </a:solidFill>
              </a:rPr>
              <a:t>Inadequate Procurement Capacity</a:t>
            </a:r>
          </a:p>
          <a:p>
            <a:pPr marL="364890" indent="-26377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77" dirty="0">
                <a:solidFill>
                  <a:srgbClr val="000000"/>
                </a:solidFill>
              </a:rPr>
              <a:t>Manual Procurement System</a:t>
            </a:r>
            <a:endParaRPr lang="en-ZA" sz="1477" dirty="0">
              <a:solidFill>
                <a:srgbClr val="000000"/>
              </a:solidFill>
            </a:endParaRPr>
          </a:p>
          <a:p>
            <a:pPr marL="364890" indent="-26377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77" dirty="0">
                <a:solidFill>
                  <a:srgbClr val="000000"/>
                </a:solidFill>
              </a:rPr>
              <a:t>Lack of Self-Monitoring Culture</a:t>
            </a:r>
          </a:p>
          <a:p>
            <a:pPr marL="364890" indent="-26377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77" dirty="0">
                <a:solidFill>
                  <a:srgbClr val="000000"/>
                </a:solidFill>
              </a:rPr>
              <a:t>Weak contract management</a:t>
            </a:r>
          </a:p>
          <a:p>
            <a:pPr marL="364890" indent="-26377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77" dirty="0">
                <a:solidFill>
                  <a:srgbClr val="000000"/>
                </a:solidFill>
              </a:rPr>
              <a:t>Unnecessarily appeals and judicial review process</a:t>
            </a:r>
          </a:p>
          <a:p>
            <a:pPr marL="364890" indent="-26377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477" dirty="0">
                <a:solidFill>
                  <a:srgbClr val="000000"/>
                </a:solidFill>
              </a:rPr>
              <a:t>Duplication of effort - </a:t>
            </a:r>
            <a:r>
              <a:rPr lang="en-ZA" sz="1477" dirty="0" err="1">
                <a:solidFill>
                  <a:srgbClr val="000000"/>
                </a:solidFill>
              </a:rPr>
              <a:t>RFx’s</a:t>
            </a:r>
            <a:r>
              <a:rPr lang="en-ZA" sz="1477" dirty="0">
                <a:solidFill>
                  <a:srgbClr val="000000"/>
                </a:solidFill>
              </a:rPr>
              <a:t>, Contract creation, Contract management, Supplier management, Supplier queries, Litigation, Cancelled tenders and contracts, Audit queries</a:t>
            </a:r>
          </a:p>
        </p:txBody>
      </p:sp>
    </p:spTree>
    <p:extLst>
      <p:ext uri="{BB962C8B-B14F-4D97-AF65-F5344CB8AC3E}">
        <p14:creationId xmlns:p14="http://schemas.microsoft.com/office/powerpoint/2010/main" val="65712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25.75"/>
  <p:tag name="DEFAULTHEIGHT" val="19.25"/>
  <p:tag name="DEFAULTTOP" val="580.375"/>
  <p:tag name="DEFAULTLEFT" val="187.8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0qSEyeAUymzMZFyOE_Y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VZNSjPjUGQg.8Dyhh7d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0.SnaKfPk.XUTJA7vBDl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G7tANUBUOFkqycvCRTa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8rOadH9UmOolx57xhzj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GkxbEHyUmDXJuv25aH1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RFMARKQkKXJaj_Y4gz3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XP1OnJE0ixZOVnF2MAs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SaphRhUUO4fxNK3GiEW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NrQ91pekeP8yNpjeMq9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31"/>
  <p:tag name="DEFAULTWIDTH" val="30"/>
  <p:tag name="DEFAULTHEIGHT" val="18"/>
  <p:tag name="DEFAULTTOP" val="569.625"/>
  <p:tag name="DEFAULTLEFT" val="377.12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2EI5A_YE6AeFkaUwKai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jIUSDx.hkud7dFZxTCLS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Y.df2QHUOUWJISqv3YU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2UHLxpY0m8ivKf7Mzd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nA3g1XXUm9_g4RD_slH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xJi66Xh02ANyyYopx_D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IanYWj670iIkS8DnsUmq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UX.IJOKUSkwT5KyFhtH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RbJz485E.EzmOmrjeuk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cbHBlTiEqXPDbwoGmgS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5f3uumxRkqQK9nwb9x3X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SaphRhUUO4fxNK3GiEW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xJi66Xh02ANyyYopx_D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s5eDMjV0KqCeMA0eimu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XpxRDycU6HRoBn.08p1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WWnTXniUaFSeuKepfzo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aY98p.kE6rrnpZ4Cmo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WSkPTjNs02Ul_arGXIER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xJi66Xh02ANyyYopx_D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sMo8m5LQ0KPBE14.S74C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Za241oP0Gvcih9rYk9r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YX5vZvmU0axffyKc8FUz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nq.W6pZEC5Hg9WV1jRK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ngJ8VxlECmnpKHPUnRT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WWnTXniUaFSeuKepfzo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wGu7KQjEeIkBqBqMdxa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5hNvqDW0qlqCaeYIM75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e11nMol0aubouRtxsWM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YDcTecQ0K6DcGsJ0NNQ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dGwduOOUUWbVbwS0qcRb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xJi66Xh02ANyyYopx_D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Q0SGST5YEqBAi.I54hND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p5uhib30Cu7L3xFrXYA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4CRS2PKEqC8ZF87z_mI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KtyhTxWEC8s8MCfs.Tw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_ql7SZcW0WBk3Kruo9Py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q8hk5E9EqY5TI3XHRNu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41QUk4tDEef40yhw2c6m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8voRWt5k0Sm0zipzvCUI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vo_aIj7USgcnxzFYeiS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5sWiUjK0W9ah1TqQd3d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qmAW9k20GnGQiVfDYOq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F9h.hkbUmWzwy7CMhEY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q.whCNt0mBWY8G18sol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JbDbyXNE24BHqy3vIhW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s8x0_kdU6_7r.Om_NqF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3mGyrXLDESpBhKwr6Bkm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LtDA3WfkmbjF38PWcPm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dyLeuA20uJfEFxBB0E_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Ys1G09OUGhoTStAuCZK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NlEi_fbE6dUtmu3usks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TIBCWXhkSgwGyt3kzwn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8.FaAG8U.h8cmVdnmVb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6bupODQU2xnKib8hYMTQ"/>
</p:tagLst>
</file>

<file path=ppt/theme/theme1.xml><?xml version="1.0" encoding="utf-8"?>
<a:theme xmlns:a="http://schemas.openxmlformats.org/drawingml/2006/main" name="1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Blank Present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1645</Words>
  <Application>Microsoft Office PowerPoint</Application>
  <PresentationFormat>Widescreen</PresentationFormat>
  <Paragraphs>392</Paragraphs>
  <Slides>29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ＭＳ Ｐゴシック</vt:lpstr>
      <vt:lpstr>Arial</vt:lpstr>
      <vt:lpstr>Arial Bold</vt:lpstr>
      <vt:lpstr>Arial Bold Italic</vt:lpstr>
      <vt:lpstr>Calibri</vt:lpstr>
      <vt:lpstr>Century Gothic</vt:lpstr>
      <vt:lpstr>Osaka</vt:lpstr>
      <vt:lpstr>Wingdings</vt:lpstr>
      <vt:lpstr>12_Blank Presentation</vt:lpstr>
      <vt:lpstr>2_Blank Presentation</vt:lpstr>
      <vt:lpstr>Blank Presentation</vt:lpstr>
      <vt:lpstr>think-cell Slide</vt:lpstr>
      <vt:lpstr>TRANSVERSAL CONTRACTING Office of the Chief Procurement Officer National Treasury of South Africa  Molefe-Isaac Fani Chief Director  </vt:lpstr>
      <vt:lpstr>TRANSVERSAL CONTRACTING </vt:lpstr>
      <vt:lpstr>Public Procurement in Context   </vt:lpstr>
      <vt:lpstr>Public Service Procurement</vt:lpstr>
      <vt:lpstr>Public Service Procurement</vt:lpstr>
      <vt:lpstr>Leveraging on Public Procurement - wins</vt:lpstr>
      <vt:lpstr>PowerPoint Presentation</vt:lpstr>
      <vt:lpstr>Problem Statement</vt:lpstr>
      <vt:lpstr>Expanded Problem statement</vt:lpstr>
      <vt:lpstr>Impact: delayed service delivery</vt:lpstr>
      <vt:lpstr>Consequences: service delivery collapse</vt:lpstr>
      <vt:lpstr>Transversal Sourcing – A solution   </vt:lpstr>
      <vt:lpstr>Legal Framework on Transversal Term Contracts </vt:lpstr>
      <vt:lpstr>Transversal contracting</vt:lpstr>
      <vt:lpstr>Scope of centrally negotiated contracts</vt:lpstr>
      <vt:lpstr>Candide reflection of ourselves – where are we now?</vt:lpstr>
      <vt:lpstr>PowerPoint Presentation</vt:lpstr>
      <vt:lpstr>PowerPoint Presentation</vt:lpstr>
      <vt:lpstr>PowerPoint Presentation</vt:lpstr>
      <vt:lpstr>Sourcing diagnostic and process enhancement</vt:lpstr>
      <vt:lpstr>Evaluate Ideas</vt:lpstr>
      <vt:lpstr>Negotiation Power</vt:lpstr>
      <vt:lpstr>Savings Approaches </vt:lpstr>
      <vt:lpstr>Ease of Strategy Implementation</vt:lpstr>
      <vt:lpstr>Quantify benefits at three relationship levels</vt:lpstr>
      <vt:lpstr>Journey Evaluation - Are we there yet? </vt:lpstr>
      <vt:lpstr>Key Results</vt:lpstr>
      <vt:lpstr>Performance Measures (have we arrived yet?</vt:lpstr>
      <vt:lpstr>The end –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TRANSVERSAL CONTRACTING OCPO</dc:title>
  <dc:creator>Annelize Hurn</dc:creator>
  <cp:lastModifiedBy>Technical</cp:lastModifiedBy>
  <cp:revision>127</cp:revision>
  <cp:lastPrinted>2017-05-11T09:21:37Z</cp:lastPrinted>
  <dcterms:created xsi:type="dcterms:W3CDTF">2017-02-01T05:49:08Z</dcterms:created>
  <dcterms:modified xsi:type="dcterms:W3CDTF">2019-10-06T13:08:02Z</dcterms:modified>
</cp:coreProperties>
</file>