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62" r:id="rId2"/>
    <p:sldId id="405" r:id="rId3"/>
    <p:sldId id="372" r:id="rId4"/>
    <p:sldId id="339" r:id="rId5"/>
    <p:sldId id="347" r:id="rId6"/>
    <p:sldId id="346" r:id="rId7"/>
    <p:sldId id="348" r:id="rId8"/>
    <p:sldId id="397" r:id="rId9"/>
    <p:sldId id="394" r:id="rId10"/>
    <p:sldId id="396" r:id="rId11"/>
    <p:sldId id="391" r:id="rId12"/>
    <p:sldId id="403" r:id="rId13"/>
    <p:sldId id="263" r:id="rId14"/>
    <p:sldId id="407" r:id="rId15"/>
    <p:sldId id="383" r:id="rId16"/>
    <p:sldId id="406" r:id="rId17"/>
    <p:sldId id="408" r:id="rId18"/>
    <p:sldId id="256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ontserrat" pitchFamily="2" charset="77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496873-3DDA-4EBC-A0AC-D23F8DEDF161}">
  <a:tblStyle styleId="{84496873-3DDA-4EBC-A0AC-D23F8DEDF16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6327" autoAdjust="0"/>
  </p:normalViewPr>
  <p:slideViewPr>
    <p:cSldViewPr snapToGrid="0" showGuides="1">
      <p:cViewPr varScale="1">
        <p:scale>
          <a:sx n="106" d="100"/>
          <a:sy n="106" d="100"/>
        </p:scale>
        <p:origin x="17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0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08"/>
    </p:cViewPr>
  </p:sorterViewPr>
  <p:notesViewPr>
    <p:cSldViewPr snapToGrid="0" showGuides="1">
      <p:cViewPr varScale="1">
        <p:scale>
          <a:sx n="69" d="100"/>
          <a:sy n="69" d="100"/>
        </p:scale>
        <p:origin x="18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051CE4-858E-4B86-9E0F-7791C8AB91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5EFD41-191B-45DA-9236-262759D9451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ZA" sz="2000" b="1" dirty="0">
              <a:solidFill>
                <a:schemeClr val="tx1"/>
              </a:solidFill>
            </a:rPr>
            <a:t>Develop a 3-year based plan</a:t>
          </a:r>
          <a:endParaRPr lang="en-US" sz="2000" b="1" dirty="0">
            <a:solidFill>
              <a:schemeClr val="tx1"/>
            </a:solidFill>
          </a:endParaRPr>
        </a:p>
      </dgm:t>
    </dgm:pt>
    <dgm:pt modelId="{53C67E26-3022-4E61-BACB-4CC7C34E49DE}" type="parTrans" cxnId="{DE18B13D-E66F-4487-9EB1-7E4DAC2B37A0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FF8DD0F1-388D-461E-896E-555B5460CB1C}" type="sibTrans" cxnId="{DE18B13D-E66F-4487-9EB1-7E4DAC2B37A0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0F080F0-2B1B-4E92-A5EF-78B92D5E689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ZA" sz="2000" b="1" dirty="0">
              <a:solidFill>
                <a:schemeClr val="tx1"/>
              </a:solidFill>
            </a:rPr>
            <a:t>YR1- Audit Plan</a:t>
          </a:r>
          <a:endParaRPr lang="en-US" sz="2000" b="1" dirty="0">
            <a:solidFill>
              <a:schemeClr val="tx1"/>
            </a:solidFill>
          </a:endParaRPr>
        </a:p>
      </dgm:t>
    </dgm:pt>
    <dgm:pt modelId="{74960E76-E1D0-408E-8E34-17504E7835DB}" type="parTrans" cxnId="{E04B02EA-0D7D-4666-9FEE-2716BC8135B9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DBE74060-723B-4C99-8039-586F6662A0D5}" type="sibTrans" cxnId="{E04B02EA-0D7D-4666-9FEE-2716BC8135B9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2A554B1-B0B0-4C5E-9D53-9BF35FC70E3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ZA" sz="2000" b="1" dirty="0">
              <a:solidFill>
                <a:schemeClr val="tx1"/>
              </a:solidFill>
            </a:rPr>
            <a:t>YR 2</a:t>
          </a:r>
          <a:endParaRPr lang="en-US" sz="2000" b="1" dirty="0">
            <a:solidFill>
              <a:schemeClr val="tx1"/>
            </a:solidFill>
          </a:endParaRPr>
        </a:p>
      </dgm:t>
    </dgm:pt>
    <dgm:pt modelId="{5D345B17-8CA3-4FED-97A0-7F7E83C6D2E8}" type="parTrans" cxnId="{1E986A9A-F12D-46DB-870B-5B19BB763ED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BDD05A20-6CC9-491E-BFF3-5B92BBF96954}" type="sibTrans" cxnId="{1E986A9A-F12D-46DB-870B-5B19BB763ED3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AC82549-926E-4E24-946D-5670F2D19D00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ZA" sz="2000" b="1" dirty="0">
              <a:solidFill>
                <a:schemeClr val="tx1"/>
              </a:solidFill>
            </a:rPr>
            <a:t>YR 3</a:t>
          </a:r>
          <a:endParaRPr lang="en-US" sz="2000" b="1" dirty="0">
            <a:solidFill>
              <a:schemeClr val="tx1"/>
            </a:solidFill>
          </a:endParaRPr>
        </a:p>
      </dgm:t>
    </dgm:pt>
    <dgm:pt modelId="{6A0DA7F9-5CFD-4DC7-A743-E6B2D04BD32A}" type="parTrans" cxnId="{005281AC-00E2-4F8C-9E43-33C53CB6B81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373BB0E4-0370-4372-A94E-594520BDB4FF}" type="sibTrans" cxnId="{005281AC-00E2-4F8C-9E43-33C53CB6B814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6E67010-747B-44D2-8C8C-C0072C92D4C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ZA" sz="2000" b="1" dirty="0">
              <a:solidFill>
                <a:schemeClr val="tx1"/>
              </a:solidFill>
            </a:rPr>
            <a:t>Audit Universe</a:t>
          </a:r>
          <a:endParaRPr lang="en-US" sz="2000" b="1" dirty="0">
            <a:solidFill>
              <a:schemeClr val="tx1"/>
            </a:solidFill>
          </a:endParaRPr>
        </a:p>
      </dgm:t>
    </dgm:pt>
    <dgm:pt modelId="{E0C0D20A-F81A-41DD-ADD1-9FDC8E54FFAC}" type="parTrans" cxnId="{4AF9EC24-34BF-4E01-B365-1FE43E2F394C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4A55216B-3E42-4176-9C6C-A91556CF5D59}" type="sibTrans" cxnId="{4AF9EC24-34BF-4E01-B365-1FE43E2F394C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BADFCD28-FE33-4C7B-BAFA-D38212EB1CF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ZA" sz="2000" b="1" dirty="0">
              <a:solidFill>
                <a:schemeClr val="tx1"/>
              </a:solidFill>
            </a:rPr>
            <a:t>Select significant audit engagements</a:t>
          </a:r>
          <a:endParaRPr lang="en-US" sz="2000" b="1" dirty="0">
            <a:solidFill>
              <a:schemeClr val="tx1"/>
            </a:solidFill>
          </a:endParaRPr>
        </a:p>
      </dgm:t>
    </dgm:pt>
    <dgm:pt modelId="{72AAC324-BC82-4970-BCD3-C526DD9D6172}" type="parTrans" cxnId="{D321BC39-5712-42E1-8A21-1224F6072A1C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A7B25BB-D9EB-466F-B88C-1C2C8B2F5E00}" type="sibTrans" cxnId="{D321BC39-5712-42E1-8A21-1224F6072A1C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3046AB29-8173-4685-954D-FCC4D8E69CB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ZA" sz="2000" b="1" dirty="0">
              <a:solidFill>
                <a:schemeClr val="tx1"/>
              </a:solidFill>
            </a:rPr>
            <a:t>Group universe into auditable manageable units</a:t>
          </a:r>
          <a:endParaRPr lang="en-US" sz="2000" b="1" dirty="0">
            <a:solidFill>
              <a:schemeClr val="tx1"/>
            </a:solidFill>
          </a:endParaRPr>
        </a:p>
      </dgm:t>
    </dgm:pt>
    <dgm:pt modelId="{68060679-CB58-46E0-93F1-F4B45204716D}" type="parTrans" cxnId="{2C281C3C-93D9-4FD7-957B-BBB8B24AC41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5AF8DF90-CC66-46E1-B4B0-67872844CEDA}" type="sibTrans" cxnId="{2C281C3C-93D9-4FD7-957B-BBB8B24AC41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B8632CDE-FEED-4B23-9C7A-4961EEC1C18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ZA" sz="2000" b="1" dirty="0">
              <a:solidFill>
                <a:schemeClr val="tx1"/>
              </a:solidFill>
            </a:rPr>
            <a:t>Risk assessment of auditable manageable units</a:t>
          </a:r>
          <a:endParaRPr lang="en-US" sz="2000" b="1" dirty="0">
            <a:solidFill>
              <a:schemeClr val="tx1"/>
            </a:solidFill>
          </a:endParaRPr>
        </a:p>
      </dgm:t>
    </dgm:pt>
    <dgm:pt modelId="{7EC8AD55-28F2-4CCA-ABF7-4F44EF4E11D1}" type="parTrans" cxnId="{72077CB7-4B73-4319-B1F0-3D3A7EA6320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9B3D2CCF-D72A-4EF1-8841-3E4AD38EF889}" type="sibTrans" cxnId="{72077CB7-4B73-4319-B1F0-3D3A7EA6320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3C2A4540-FBAC-42F3-825F-94268B8B8729}" type="pres">
      <dgm:prSet presAssocID="{EA051CE4-858E-4B86-9E0F-7791C8AB91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DC74ADA-8FBD-45AD-9EFD-F4F59D72C867}" type="pres">
      <dgm:prSet presAssocID="{E6E67010-747B-44D2-8C8C-C0072C92D4C9}" presName="hierRoot1" presStyleCnt="0">
        <dgm:presLayoutVars>
          <dgm:hierBranch val="init"/>
        </dgm:presLayoutVars>
      </dgm:prSet>
      <dgm:spPr/>
    </dgm:pt>
    <dgm:pt modelId="{37420644-885D-4B31-96F5-30E9EDE107F5}" type="pres">
      <dgm:prSet presAssocID="{E6E67010-747B-44D2-8C8C-C0072C92D4C9}" presName="rootComposite1" presStyleCnt="0"/>
      <dgm:spPr/>
    </dgm:pt>
    <dgm:pt modelId="{474DC9CD-75F3-48B3-AA81-5BE5E68D53E2}" type="pres">
      <dgm:prSet presAssocID="{E6E67010-747B-44D2-8C8C-C0072C92D4C9}" presName="rootText1" presStyleLbl="node0" presStyleIdx="0" presStyleCnt="1" custScaleX="328288">
        <dgm:presLayoutVars>
          <dgm:chPref val="3"/>
        </dgm:presLayoutVars>
      </dgm:prSet>
      <dgm:spPr/>
    </dgm:pt>
    <dgm:pt modelId="{3396CC6E-664C-46A7-8DD2-513CAAA186A1}" type="pres">
      <dgm:prSet presAssocID="{E6E67010-747B-44D2-8C8C-C0072C92D4C9}" presName="rootConnector1" presStyleLbl="node1" presStyleIdx="0" presStyleCnt="0"/>
      <dgm:spPr/>
    </dgm:pt>
    <dgm:pt modelId="{89824A63-0537-4504-86AC-73950AA6183B}" type="pres">
      <dgm:prSet presAssocID="{E6E67010-747B-44D2-8C8C-C0072C92D4C9}" presName="hierChild2" presStyleCnt="0"/>
      <dgm:spPr/>
    </dgm:pt>
    <dgm:pt modelId="{E06807EE-4E8D-4764-AD5B-10A5CAC02FCB}" type="pres">
      <dgm:prSet presAssocID="{68060679-CB58-46E0-93F1-F4B45204716D}" presName="Name37" presStyleLbl="parChTrans1D2" presStyleIdx="0" presStyleCnt="1"/>
      <dgm:spPr/>
    </dgm:pt>
    <dgm:pt modelId="{270E20B4-51C7-4A48-9511-402A704ACFD6}" type="pres">
      <dgm:prSet presAssocID="{3046AB29-8173-4685-954D-FCC4D8E69CB7}" presName="hierRoot2" presStyleCnt="0">
        <dgm:presLayoutVars>
          <dgm:hierBranch val="init"/>
        </dgm:presLayoutVars>
      </dgm:prSet>
      <dgm:spPr/>
    </dgm:pt>
    <dgm:pt modelId="{4B4BFF04-3DDC-4E36-98D3-161B9B1A9DBD}" type="pres">
      <dgm:prSet presAssocID="{3046AB29-8173-4685-954D-FCC4D8E69CB7}" presName="rootComposite" presStyleCnt="0"/>
      <dgm:spPr/>
    </dgm:pt>
    <dgm:pt modelId="{3554159F-80F5-4887-86ED-89D9E735316A}" type="pres">
      <dgm:prSet presAssocID="{3046AB29-8173-4685-954D-FCC4D8E69CB7}" presName="rootText" presStyleLbl="node2" presStyleIdx="0" presStyleCnt="1" custScaleX="326985" custScaleY="136526">
        <dgm:presLayoutVars>
          <dgm:chPref val="3"/>
        </dgm:presLayoutVars>
      </dgm:prSet>
      <dgm:spPr/>
    </dgm:pt>
    <dgm:pt modelId="{8A695BB3-117D-44E0-9B4A-E28CFFABC59E}" type="pres">
      <dgm:prSet presAssocID="{3046AB29-8173-4685-954D-FCC4D8E69CB7}" presName="rootConnector" presStyleLbl="node2" presStyleIdx="0" presStyleCnt="1"/>
      <dgm:spPr/>
    </dgm:pt>
    <dgm:pt modelId="{2875DDBB-BF5D-4748-A319-B91B23251D8E}" type="pres">
      <dgm:prSet presAssocID="{3046AB29-8173-4685-954D-FCC4D8E69CB7}" presName="hierChild4" presStyleCnt="0"/>
      <dgm:spPr/>
    </dgm:pt>
    <dgm:pt modelId="{2B8EEB24-0F48-444E-A795-692E931F60A8}" type="pres">
      <dgm:prSet presAssocID="{7EC8AD55-28F2-4CCA-ABF7-4F44EF4E11D1}" presName="Name37" presStyleLbl="parChTrans1D3" presStyleIdx="0" presStyleCnt="1"/>
      <dgm:spPr/>
    </dgm:pt>
    <dgm:pt modelId="{CC411641-933C-4811-881F-030FF65BB635}" type="pres">
      <dgm:prSet presAssocID="{B8632CDE-FEED-4B23-9C7A-4961EEC1C18C}" presName="hierRoot2" presStyleCnt="0">
        <dgm:presLayoutVars>
          <dgm:hierBranch val="init"/>
        </dgm:presLayoutVars>
      </dgm:prSet>
      <dgm:spPr/>
    </dgm:pt>
    <dgm:pt modelId="{DC517CF5-E5DA-46B5-ABED-F82D52F3D5BB}" type="pres">
      <dgm:prSet presAssocID="{B8632CDE-FEED-4B23-9C7A-4961EEC1C18C}" presName="rootComposite" presStyleCnt="0"/>
      <dgm:spPr/>
    </dgm:pt>
    <dgm:pt modelId="{08BDD981-69F6-4F0C-B69F-212242D7245F}" type="pres">
      <dgm:prSet presAssocID="{B8632CDE-FEED-4B23-9C7A-4961EEC1C18C}" presName="rootText" presStyleLbl="node3" presStyleIdx="0" presStyleCnt="1" custScaleX="324380">
        <dgm:presLayoutVars>
          <dgm:chPref val="3"/>
        </dgm:presLayoutVars>
      </dgm:prSet>
      <dgm:spPr/>
    </dgm:pt>
    <dgm:pt modelId="{D91F83DF-66A4-407C-8EC1-9CDFCF2CB540}" type="pres">
      <dgm:prSet presAssocID="{B8632CDE-FEED-4B23-9C7A-4961EEC1C18C}" presName="rootConnector" presStyleLbl="node3" presStyleIdx="0" presStyleCnt="1"/>
      <dgm:spPr/>
    </dgm:pt>
    <dgm:pt modelId="{5AC89B1C-5DAD-4942-A565-04242D69B1F6}" type="pres">
      <dgm:prSet presAssocID="{B8632CDE-FEED-4B23-9C7A-4961EEC1C18C}" presName="hierChild4" presStyleCnt="0"/>
      <dgm:spPr/>
    </dgm:pt>
    <dgm:pt modelId="{C8310E19-8137-400E-AE87-A3FCF4950963}" type="pres">
      <dgm:prSet presAssocID="{72AAC324-BC82-4970-BCD3-C526DD9D6172}" presName="Name37" presStyleLbl="parChTrans1D4" presStyleIdx="0" presStyleCnt="5"/>
      <dgm:spPr/>
    </dgm:pt>
    <dgm:pt modelId="{B5AE1B63-E079-4518-BA7E-402C0AF1A655}" type="pres">
      <dgm:prSet presAssocID="{BADFCD28-FE33-4C7B-BAFA-D38212EB1CF7}" presName="hierRoot2" presStyleCnt="0">
        <dgm:presLayoutVars>
          <dgm:hierBranch val="init"/>
        </dgm:presLayoutVars>
      </dgm:prSet>
      <dgm:spPr/>
    </dgm:pt>
    <dgm:pt modelId="{933FC103-6F06-4CF6-B5DB-B8A34B5A9E5A}" type="pres">
      <dgm:prSet presAssocID="{BADFCD28-FE33-4C7B-BAFA-D38212EB1CF7}" presName="rootComposite" presStyleCnt="0"/>
      <dgm:spPr/>
    </dgm:pt>
    <dgm:pt modelId="{00C67ED5-133F-4DA3-BF9C-65980DD621A1}" type="pres">
      <dgm:prSet presAssocID="{BADFCD28-FE33-4C7B-BAFA-D38212EB1CF7}" presName="rootText" presStyleLbl="node4" presStyleIdx="0" presStyleCnt="5" custScaleX="330894" custScaleY="126437">
        <dgm:presLayoutVars>
          <dgm:chPref val="3"/>
        </dgm:presLayoutVars>
      </dgm:prSet>
      <dgm:spPr/>
    </dgm:pt>
    <dgm:pt modelId="{BF467EBA-0E1E-40AF-B78F-E0F0EB6F5100}" type="pres">
      <dgm:prSet presAssocID="{BADFCD28-FE33-4C7B-BAFA-D38212EB1CF7}" presName="rootConnector" presStyleLbl="node4" presStyleIdx="0" presStyleCnt="5"/>
      <dgm:spPr/>
    </dgm:pt>
    <dgm:pt modelId="{2C923B85-B5DD-4949-9356-FC751860E624}" type="pres">
      <dgm:prSet presAssocID="{BADFCD28-FE33-4C7B-BAFA-D38212EB1CF7}" presName="hierChild4" presStyleCnt="0"/>
      <dgm:spPr/>
    </dgm:pt>
    <dgm:pt modelId="{607A2C5C-C03D-4F98-97F7-D39D3D40FF8B}" type="pres">
      <dgm:prSet presAssocID="{53C67E26-3022-4E61-BACB-4CC7C34E49DE}" presName="Name37" presStyleLbl="parChTrans1D4" presStyleIdx="1" presStyleCnt="5"/>
      <dgm:spPr/>
    </dgm:pt>
    <dgm:pt modelId="{606D6235-8F6D-4F22-9C28-E2884678F280}" type="pres">
      <dgm:prSet presAssocID="{1B5EFD41-191B-45DA-9236-262759D9451B}" presName="hierRoot2" presStyleCnt="0">
        <dgm:presLayoutVars>
          <dgm:hierBranch/>
        </dgm:presLayoutVars>
      </dgm:prSet>
      <dgm:spPr/>
    </dgm:pt>
    <dgm:pt modelId="{A4711289-96AF-4DE9-8DB2-96FD384E1929}" type="pres">
      <dgm:prSet presAssocID="{1B5EFD41-191B-45DA-9236-262759D9451B}" presName="rootComposite" presStyleCnt="0"/>
      <dgm:spPr/>
    </dgm:pt>
    <dgm:pt modelId="{169C0975-FFBA-4CCD-A9B8-3079FF0E960B}" type="pres">
      <dgm:prSet presAssocID="{1B5EFD41-191B-45DA-9236-262759D9451B}" presName="rootText" presStyleLbl="node4" presStyleIdx="1" presStyleCnt="5" custScaleX="336105">
        <dgm:presLayoutVars>
          <dgm:chPref val="3"/>
        </dgm:presLayoutVars>
      </dgm:prSet>
      <dgm:spPr/>
    </dgm:pt>
    <dgm:pt modelId="{841981F3-4374-4386-8C43-A602D38E9B72}" type="pres">
      <dgm:prSet presAssocID="{1B5EFD41-191B-45DA-9236-262759D9451B}" presName="rootConnector" presStyleLbl="node4" presStyleIdx="1" presStyleCnt="5"/>
      <dgm:spPr/>
    </dgm:pt>
    <dgm:pt modelId="{295D1C93-90CA-494B-8FB7-6182BEC0833D}" type="pres">
      <dgm:prSet presAssocID="{1B5EFD41-191B-45DA-9236-262759D9451B}" presName="hierChild4" presStyleCnt="0"/>
      <dgm:spPr/>
    </dgm:pt>
    <dgm:pt modelId="{C63591F3-5E07-4132-BA34-5BF58473F32C}" type="pres">
      <dgm:prSet presAssocID="{74960E76-E1D0-408E-8E34-17504E7835DB}" presName="Name35" presStyleLbl="parChTrans1D4" presStyleIdx="2" presStyleCnt="5"/>
      <dgm:spPr/>
    </dgm:pt>
    <dgm:pt modelId="{5F3C771A-691F-4EE5-9C32-BD1142BA923C}" type="pres">
      <dgm:prSet presAssocID="{E0F080F0-2B1B-4E92-A5EF-78B92D5E6893}" presName="hierRoot2" presStyleCnt="0">
        <dgm:presLayoutVars>
          <dgm:hierBranch val="init"/>
        </dgm:presLayoutVars>
      </dgm:prSet>
      <dgm:spPr/>
    </dgm:pt>
    <dgm:pt modelId="{137E37BA-0499-4E38-AD76-7D3AB4C18DB4}" type="pres">
      <dgm:prSet presAssocID="{E0F080F0-2B1B-4E92-A5EF-78B92D5E6893}" presName="rootComposite" presStyleCnt="0"/>
      <dgm:spPr/>
    </dgm:pt>
    <dgm:pt modelId="{9D2CC231-DB71-41AC-9C22-8AEF1F63B5A7}" type="pres">
      <dgm:prSet presAssocID="{E0F080F0-2B1B-4E92-A5EF-78B92D5E6893}" presName="rootText" presStyleLbl="node4" presStyleIdx="2" presStyleCnt="5" custScaleX="178149">
        <dgm:presLayoutVars>
          <dgm:chPref val="3"/>
        </dgm:presLayoutVars>
      </dgm:prSet>
      <dgm:spPr/>
    </dgm:pt>
    <dgm:pt modelId="{D3BF696F-3619-4A97-9277-4DA25E250D7C}" type="pres">
      <dgm:prSet presAssocID="{E0F080F0-2B1B-4E92-A5EF-78B92D5E6893}" presName="rootConnector" presStyleLbl="node4" presStyleIdx="2" presStyleCnt="5"/>
      <dgm:spPr/>
    </dgm:pt>
    <dgm:pt modelId="{86205C29-33C8-4995-AE12-3E2F9F12DECA}" type="pres">
      <dgm:prSet presAssocID="{E0F080F0-2B1B-4E92-A5EF-78B92D5E6893}" presName="hierChild4" presStyleCnt="0"/>
      <dgm:spPr/>
    </dgm:pt>
    <dgm:pt modelId="{67F2B1D6-66E0-464E-AD90-B01E6002779A}" type="pres">
      <dgm:prSet presAssocID="{E0F080F0-2B1B-4E92-A5EF-78B92D5E6893}" presName="hierChild5" presStyleCnt="0"/>
      <dgm:spPr/>
    </dgm:pt>
    <dgm:pt modelId="{0D31BECD-5D54-4BE5-A4A6-2FC8673B6E45}" type="pres">
      <dgm:prSet presAssocID="{5D345B17-8CA3-4FED-97A0-7F7E83C6D2E8}" presName="Name35" presStyleLbl="parChTrans1D4" presStyleIdx="3" presStyleCnt="5"/>
      <dgm:spPr/>
    </dgm:pt>
    <dgm:pt modelId="{F5D9A990-A7A0-4800-8077-5A1BE6D594DA}" type="pres">
      <dgm:prSet presAssocID="{62A554B1-B0B0-4C5E-9D53-9BF35FC70E3D}" presName="hierRoot2" presStyleCnt="0">
        <dgm:presLayoutVars>
          <dgm:hierBranch val="init"/>
        </dgm:presLayoutVars>
      </dgm:prSet>
      <dgm:spPr/>
    </dgm:pt>
    <dgm:pt modelId="{B1F09891-79DC-4570-BAC0-3805CD45C503}" type="pres">
      <dgm:prSet presAssocID="{62A554B1-B0B0-4C5E-9D53-9BF35FC70E3D}" presName="rootComposite" presStyleCnt="0"/>
      <dgm:spPr/>
    </dgm:pt>
    <dgm:pt modelId="{6B259714-18DF-4B52-ADE2-5565BD35A63E}" type="pres">
      <dgm:prSet presAssocID="{62A554B1-B0B0-4C5E-9D53-9BF35FC70E3D}" presName="rootText" presStyleLbl="node4" presStyleIdx="3" presStyleCnt="5" custScaleX="187893">
        <dgm:presLayoutVars>
          <dgm:chPref val="3"/>
        </dgm:presLayoutVars>
      </dgm:prSet>
      <dgm:spPr/>
    </dgm:pt>
    <dgm:pt modelId="{80376C56-2C4B-4574-9AE8-9B5A3C034CA4}" type="pres">
      <dgm:prSet presAssocID="{62A554B1-B0B0-4C5E-9D53-9BF35FC70E3D}" presName="rootConnector" presStyleLbl="node4" presStyleIdx="3" presStyleCnt="5"/>
      <dgm:spPr/>
    </dgm:pt>
    <dgm:pt modelId="{1D26B9A6-6BAC-4C9E-9570-510EE3AE3AFE}" type="pres">
      <dgm:prSet presAssocID="{62A554B1-B0B0-4C5E-9D53-9BF35FC70E3D}" presName="hierChild4" presStyleCnt="0"/>
      <dgm:spPr/>
    </dgm:pt>
    <dgm:pt modelId="{28C7E0BC-8B40-4909-891C-585440B4FEFC}" type="pres">
      <dgm:prSet presAssocID="{62A554B1-B0B0-4C5E-9D53-9BF35FC70E3D}" presName="hierChild5" presStyleCnt="0"/>
      <dgm:spPr/>
    </dgm:pt>
    <dgm:pt modelId="{59CAF675-1CF8-4B27-B539-06828E080C03}" type="pres">
      <dgm:prSet presAssocID="{6A0DA7F9-5CFD-4DC7-A743-E6B2D04BD32A}" presName="Name35" presStyleLbl="parChTrans1D4" presStyleIdx="4" presStyleCnt="5"/>
      <dgm:spPr/>
    </dgm:pt>
    <dgm:pt modelId="{1A3E95F1-8560-49AD-9032-85F401B28DB5}" type="pres">
      <dgm:prSet presAssocID="{6AC82549-926E-4E24-946D-5670F2D19D00}" presName="hierRoot2" presStyleCnt="0">
        <dgm:presLayoutVars>
          <dgm:hierBranch val="init"/>
        </dgm:presLayoutVars>
      </dgm:prSet>
      <dgm:spPr/>
    </dgm:pt>
    <dgm:pt modelId="{B0FD4BB1-4ADE-4D7C-B710-B7D7075F171F}" type="pres">
      <dgm:prSet presAssocID="{6AC82549-926E-4E24-946D-5670F2D19D00}" presName="rootComposite" presStyleCnt="0"/>
      <dgm:spPr/>
    </dgm:pt>
    <dgm:pt modelId="{6824FBC4-2B06-4C12-8AD4-D13E10438EFB}" type="pres">
      <dgm:prSet presAssocID="{6AC82549-926E-4E24-946D-5670F2D19D00}" presName="rootText" presStyleLbl="node4" presStyleIdx="4" presStyleCnt="5" custScaleX="178466">
        <dgm:presLayoutVars>
          <dgm:chPref val="3"/>
        </dgm:presLayoutVars>
      </dgm:prSet>
      <dgm:spPr/>
    </dgm:pt>
    <dgm:pt modelId="{FA322AF4-AED2-4054-A5AF-0D84B4ED1BD7}" type="pres">
      <dgm:prSet presAssocID="{6AC82549-926E-4E24-946D-5670F2D19D00}" presName="rootConnector" presStyleLbl="node4" presStyleIdx="4" presStyleCnt="5"/>
      <dgm:spPr/>
    </dgm:pt>
    <dgm:pt modelId="{82F2BC29-F70F-419F-AB33-36EBBF4A0D45}" type="pres">
      <dgm:prSet presAssocID="{6AC82549-926E-4E24-946D-5670F2D19D00}" presName="hierChild4" presStyleCnt="0"/>
      <dgm:spPr/>
    </dgm:pt>
    <dgm:pt modelId="{3D88F5A6-FFB5-416A-ADBC-506770CBC45A}" type="pres">
      <dgm:prSet presAssocID="{6AC82549-926E-4E24-946D-5670F2D19D00}" presName="hierChild5" presStyleCnt="0"/>
      <dgm:spPr/>
    </dgm:pt>
    <dgm:pt modelId="{E1DBFDDA-53DA-4CBE-944D-A2C41408A0BA}" type="pres">
      <dgm:prSet presAssocID="{1B5EFD41-191B-45DA-9236-262759D9451B}" presName="hierChild5" presStyleCnt="0"/>
      <dgm:spPr/>
    </dgm:pt>
    <dgm:pt modelId="{51868CCC-A191-4410-8999-922A1CD2FC6F}" type="pres">
      <dgm:prSet presAssocID="{BADFCD28-FE33-4C7B-BAFA-D38212EB1CF7}" presName="hierChild5" presStyleCnt="0"/>
      <dgm:spPr/>
    </dgm:pt>
    <dgm:pt modelId="{D5D51EC5-995B-4099-9DE4-E69DC5AC68F2}" type="pres">
      <dgm:prSet presAssocID="{B8632CDE-FEED-4B23-9C7A-4961EEC1C18C}" presName="hierChild5" presStyleCnt="0"/>
      <dgm:spPr/>
    </dgm:pt>
    <dgm:pt modelId="{5174632E-BDF3-4197-A88D-CA1A53EF5168}" type="pres">
      <dgm:prSet presAssocID="{3046AB29-8173-4685-954D-FCC4D8E69CB7}" presName="hierChild5" presStyleCnt="0"/>
      <dgm:spPr/>
    </dgm:pt>
    <dgm:pt modelId="{62C9E11F-673D-4EF7-9E1A-5A67B7518055}" type="pres">
      <dgm:prSet presAssocID="{E6E67010-747B-44D2-8C8C-C0072C92D4C9}" presName="hierChild3" presStyleCnt="0"/>
      <dgm:spPr/>
    </dgm:pt>
  </dgm:ptLst>
  <dgm:cxnLst>
    <dgm:cxn modelId="{223F5B08-A27E-46F7-BFF0-382002CF00D3}" type="presOf" srcId="{6AC82549-926E-4E24-946D-5670F2D19D00}" destId="{6824FBC4-2B06-4C12-8AD4-D13E10438EFB}" srcOrd="0" destOrd="0" presId="urn:microsoft.com/office/officeart/2005/8/layout/orgChart1"/>
    <dgm:cxn modelId="{47B6560C-B7DB-4772-AB69-44103F8BA593}" type="presOf" srcId="{62A554B1-B0B0-4C5E-9D53-9BF35FC70E3D}" destId="{6B259714-18DF-4B52-ADE2-5565BD35A63E}" srcOrd="0" destOrd="0" presId="urn:microsoft.com/office/officeart/2005/8/layout/orgChart1"/>
    <dgm:cxn modelId="{BA161E11-9231-400A-8BA8-357E48D2EA01}" type="presOf" srcId="{74960E76-E1D0-408E-8E34-17504E7835DB}" destId="{C63591F3-5E07-4132-BA34-5BF58473F32C}" srcOrd="0" destOrd="0" presId="urn:microsoft.com/office/officeart/2005/8/layout/orgChart1"/>
    <dgm:cxn modelId="{79421F18-D6C0-489E-B623-0934CDD4B459}" type="presOf" srcId="{6A0DA7F9-5CFD-4DC7-A743-E6B2D04BD32A}" destId="{59CAF675-1CF8-4B27-B539-06828E080C03}" srcOrd="0" destOrd="0" presId="urn:microsoft.com/office/officeart/2005/8/layout/orgChart1"/>
    <dgm:cxn modelId="{5A776523-3324-4C5A-ABAE-23FAB626CE01}" type="presOf" srcId="{62A554B1-B0B0-4C5E-9D53-9BF35FC70E3D}" destId="{80376C56-2C4B-4574-9AE8-9B5A3C034CA4}" srcOrd="1" destOrd="0" presId="urn:microsoft.com/office/officeart/2005/8/layout/orgChart1"/>
    <dgm:cxn modelId="{4AF9EC24-34BF-4E01-B365-1FE43E2F394C}" srcId="{EA051CE4-858E-4B86-9E0F-7791C8AB91B4}" destId="{E6E67010-747B-44D2-8C8C-C0072C92D4C9}" srcOrd="0" destOrd="0" parTransId="{E0C0D20A-F81A-41DD-ADD1-9FDC8E54FFAC}" sibTransId="{4A55216B-3E42-4176-9C6C-A91556CF5D59}"/>
    <dgm:cxn modelId="{4F2C052F-F04E-46FA-BA55-67BE1CA3B391}" type="presOf" srcId="{68060679-CB58-46E0-93F1-F4B45204716D}" destId="{E06807EE-4E8D-4764-AD5B-10A5CAC02FCB}" srcOrd="0" destOrd="0" presId="urn:microsoft.com/office/officeart/2005/8/layout/orgChart1"/>
    <dgm:cxn modelId="{D321BC39-5712-42E1-8A21-1224F6072A1C}" srcId="{B8632CDE-FEED-4B23-9C7A-4961EEC1C18C}" destId="{BADFCD28-FE33-4C7B-BAFA-D38212EB1CF7}" srcOrd="0" destOrd="0" parTransId="{72AAC324-BC82-4970-BCD3-C526DD9D6172}" sibTransId="{0A7B25BB-D9EB-466F-B88C-1C2C8B2F5E00}"/>
    <dgm:cxn modelId="{BA66BD3B-783F-4F83-A09A-A36050C61435}" type="presOf" srcId="{1B5EFD41-191B-45DA-9236-262759D9451B}" destId="{169C0975-FFBA-4CCD-A9B8-3079FF0E960B}" srcOrd="0" destOrd="0" presId="urn:microsoft.com/office/officeart/2005/8/layout/orgChart1"/>
    <dgm:cxn modelId="{2C281C3C-93D9-4FD7-957B-BBB8B24AC41A}" srcId="{E6E67010-747B-44D2-8C8C-C0072C92D4C9}" destId="{3046AB29-8173-4685-954D-FCC4D8E69CB7}" srcOrd="0" destOrd="0" parTransId="{68060679-CB58-46E0-93F1-F4B45204716D}" sibTransId="{5AF8DF90-CC66-46E1-B4B0-67872844CEDA}"/>
    <dgm:cxn modelId="{DE18B13D-E66F-4487-9EB1-7E4DAC2B37A0}" srcId="{BADFCD28-FE33-4C7B-BAFA-D38212EB1CF7}" destId="{1B5EFD41-191B-45DA-9236-262759D9451B}" srcOrd="0" destOrd="0" parTransId="{53C67E26-3022-4E61-BACB-4CC7C34E49DE}" sibTransId="{FF8DD0F1-388D-461E-896E-555B5460CB1C}"/>
    <dgm:cxn modelId="{C0C9F54B-4E1C-40DD-8396-E3D91505C8CF}" type="presOf" srcId="{EA051CE4-858E-4B86-9E0F-7791C8AB91B4}" destId="{3C2A4540-FBAC-42F3-825F-94268B8B8729}" srcOrd="0" destOrd="0" presId="urn:microsoft.com/office/officeart/2005/8/layout/orgChart1"/>
    <dgm:cxn modelId="{ED971F51-8E5A-49D7-992E-ED95BAEF593A}" type="presOf" srcId="{53C67E26-3022-4E61-BACB-4CC7C34E49DE}" destId="{607A2C5C-C03D-4F98-97F7-D39D3D40FF8B}" srcOrd="0" destOrd="0" presId="urn:microsoft.com/office/officeart/2005/8/layout/orgChart1"/>
    <dgm:cxn modelId="{C1A9B255-C38C-4B51-8C2B-D49ACEAC6204}" type="presOf" srcId="{B8632CDE-FEED-4B23-9C7A-4961EEC1C18C}" destId="{08BDD981-69F6-4F0C-B69F-212242D7245F}" srcOrd="0" destOrd="0" presId="urn:microsoft.com/office/officeart/2005/8/layout/orgChart1"/>
    <dgm:cxn modelId="{DB4A826A-46A6-4CCE-8314-3E4498C6066C}" type="presOf" srcId="{1B5EFD41-191B-45DA-9236-262759D9451B}" destId="{841981F3-4374-4386-8C43-A602D38E9B72}" srcOrd="1" destOrd="0" presId="urn:microsoft.com/office/officeart/2005/8/layout/orgChart1"/>
    <dgm:cxn modelId="{B9073576-08A5-435A-9A1A-95D511068033}" type="presOf" srcId="{5D345B17-8CA3-4FED-97A0-7F7E83C6D2E8}" destId="{0D31BECD-5D54-4BE5-A4A6-2FC8673B6E45}" srcOrd="0" destOrd="0" presId="urn:microsoft.com/office/officeart/2005/8/layout/orgChart1"/>
    <dgm:cxn modelId="{EDAF2381-8C5D-4CD5-A3C2-3E04AEB60BE9}" type="presOf" srcId="{BADFCD28-FE33-4C7B-BAFA-D38212EB1CF7}" destId="{BF467EBA-0E1E-40AF-B78F-E0F0EB6F5100}" srcOrd="1" destOrd="0" presId="urn:microsoft.com/office/officeart/2005/8/layout/orgChart1"/>
    <dgm:cxn modelId="{1E986A9A-F12D-46DB-870B-5B19BB763ED3}" srcId="{1B5EFD41-191B-45DA-9236-262759D9451B}" destId="{62A554B1-B0B0-4C5E-9D53-9BF35FC70E3D}" srcOrd="1" destOrd="0" parTransId="{5D345B17-8CA3-4FED-97A0-7F7E83C6D2E8}" sibTransId="{BDD05A20-6CC9-491E-BFF3-5B92BBF96954}"/>
    <dgm:cxn modelId="{FD9DF19A-B024-449C-AB58-CED4FD8BA335}" type="presOf" srcId="{E0F080F0-2B1B-4E92-A5EF-78B92D5E6893}" destId="{9D2CC231-DB71-41AC-9C22-8AEF1F63B5A7}" srcOrd="0" destOrd="0" presId="urn:microsoft.com/office/officeart/2005/8/layout/orgChart1"/>
    <dgm:cxn modelId="{3297C79B-35CC-4156-9ADE-D3D2E92BD1BE}" type="presOf" srcId="{6AC82549-926E-4E24-946D-5670F2D19D00}" destId="{FA322AF4-AED2-4054-A5AF-0D84B4ED1BD7}" srcOrd="1" destOrd="0" presId="urn:microsoft.com/office/officeart/2005/8/layout/orgChart1"/>
    <dgm:cxn modelId="{38015DA4-1246-42C5-AE23-02AD3A0E68DD}" type="presOf" srcId="{E6E67010-747B-44D2-8C8C-C0072C92D4C9}" destId="{474DC9CD-75F3-48B3-AA81-5BE5E68D53E2}" srcOrd="0" destOrd="0" presId="urn:microsoft.com/office/officeart/2005/8/layout/orgChart1"/>
    <dgm:cxn modelId="{A5D82CAB-0D29-4C2B-8B51-ABF45863BE2C}" type="presOf" srcId="{3046AB29-8173-4685-954D-FCC4D8E69CB7}" destId="{3554159F-80F5-4887-86ED-89D9E735316A}" srcOrd="0" destOrd="0" presId="urn:microsoft.com/office/officeart/2005/8/layout/orgChart1"/>
    <dgm:cxn modelId="{005281AC-00E2-4F8C-9E43-33C53CB6B814}" srcId="{1B5EFD41-191B-45DA-9236-262759D9451B}" destId="{6AC82549-926E-4E24-946D-5670F2D19D00}" srcOrd="2" destOrd="0" parTransId="{6A0DA7F9-5CFD-4DC7-A743-E6B2D04BD32A}" sibTransId="{373BB0E4-0370-4372-A94E-594520BDB4FF}"/>
    <dgm:cxn modelId="{72077CB7-4B73-4319-B1F0-3D3A7EA63205}" srcId="{3046AB29-8173-4685-954D-FCC4D8E69CB7}" destId="{B8632CDE-FEED-4B23-9C7A-4961EEC1C18C}" srcOrd="0" destOrd="0" parTransId="{7EC8AD55-28F2-4CCA-ABF7-4F44EF4E11D1}" sibTransId="{9B3D2CCF-D72A-4EF1-8841-3E4AD38EF889}"/>
    <dgm:cxn modelId="{177810B8-27DE-4599-AF26-C8482EB15E77}" type="presOf" srcId="{B8632CDE-FEED-4B23-9C7A-4961EEC1C18C}" destId="{D91F83DF-66A4-407C-8EC1-9CDFCF2CB540}" srcOrd="1" destOrd="0" presId="urn:microsoft.com/office/officeart/2005/8/layout/orgChart1"/>
    <dgm:cxn modelId="{D6E402C1-DC2E-45C6-A627-0B918A0E98FB}" type="presOf" srcId="{BADFCD28-FE33-4C7B-BAFA-D38212EB1CF7}" destId="{00C67ED5-133F-4DA3-BF9C-65980DD621A1}" srcOrd="0" destOrd="0" presId="urn:microsoft.com/office/officeart/2005/8/layout/orgChart1"/>
    <dgm:cxn modelId="{9376A8C1-BE9B-4E7A-9E4F-406716B63176}" type="presOf" srcId="{7EC8AD55-28F2-4CCA-ABF7-4F44EF4E11D1}" destId="{2B8EEB24-0F48-444E-A795-692E931F60A8}" srcOrd="0" destOrd="0" presId="urn:microsoft.com/office/officeart/2005/8/layout/orgChart1"/>
    <dgm:cxn modelId="{F17E73C8-24D3-43B8-84E8-3F4616C30D22}" type="presOf" srcId="{E6E67010-747B-44D2-8C8C-C0072C92D4C9}" destId="{3396CC6E-664C-46A7-8DD2-513CAAA186A1}" srcOrd="1" destOrd="0" presId="urn:microsoft.com/office/officeart/2005/8/layout/orgChart1"/>
    <dgm:cxn modelId="{930038D3-61D5-4BF0-924F-5608FB79652E}" type="presOf" srcId="{3046AB29-8173-4685-954D-FCC4D8E69CB7}" destId="{8A695BB3-117D-44E0-9B4A-E28CFFABC59E}" srcOrd="1" destOrd="0" presId="urn:microsoft.com/office/officeart/2005/8/layout/orgChart1"/>
    <dgm:cxn modelId="{19C821DB-E183-4D3E-93D2-5BC8C79B5B45}" type="presOf" srcId="{72AAC324-BC82-4970-BCD3-C526DD9D6172}" destId="{C8310E19-8137-400E-AE87-A3FCF4950963}" srcOrd="0" destOrd="0" presId="urn:microsoft.com/office/officeart/2005/8/layout/orgChart1"/>
    <dgm:cxn modelId="{E04B02EA-0D7D-4666-9FEE-2716BC8135B9}" srcId="{1B5EFD41-191B-45DA-9236-262759D9451B}" destId="{E0F080F0-2B1B-4E92-A5EF-78B92D5E6893}" srcOrd="0" destOrd="0" parTransId="{74960E76-E1D0-408E-8E34-17504E7835DB}" sibTransId="{DBE74060-723B-4C99-8039-586F6662A0D5}"/>
    <dgm:cxn modelId="{F82BEFEE-74A9-40C9-81FC-CF1530949E23}" type="presOf" srcId="{E0F080F0-2B1B-4E92-A5EF-78B92D5E6893}" destId="{D3BF696F-3619-4A97-9277-4DA25E250D7C}" srcOrd="1" destOrd="0" presId="urn:microsoft.com/office/officeart/2005/8/layout/orgChart1"/>
    <dgm:cxn modelId="{6CCFB081-3DDA-435B-B430-C1BD682E5DCD}" type="presParOf" srcId="{3C2A4540-FBAC-42F3-825F-94268B8B8729}" destId="{4DC74ADA-8FBD-45AD-9EFD-F4F59D72C867}" srcOrd="0" destOrd="0" presId="urn:microsoft.com/office/officeart/2005/8/layout/orgChart1"/>
    <dgm:cxn modelId="{9D853E0D-9EF5-414C-B540-A07378A747D0}" type="presParOf" srcId="{4DC74ADA-8FBD-45AD-9EFD-F4F59D72C867}" destId="{37420644-885D-4B31-96F5-30E9EDE107F5}" srcOrd="0" destOrd="0" presId="urn:microsoft.com/office/officeart/2005/8/layout/orgChart1"/>
    <dgm:cxn modelId="{DD927A53-FFD0-4490-9047-78CA98BBA16E}" type="presParOf" srcId="{37420644-885D-4B31-96F5-30E9EDE107F5}" destId="{474DC9CD-75F3-48B3-AA81-5BE5E68D53E2}" srcOrd="0" destOrd="0" presId="urn:microsoft.com/office/officeart/2005/8/layout/orgChart1"/>
    <dgm:cxn modelId="{FB6CBAFB-9FF5-40E8-8E93-A84C173EE898}" type="presParOf" srcId="{37420644-885D-4B31-96F5-30E9EDE107F5}" destId="{3396CC6E-664C-46A7-8DD2-513CAAA186A1}" srcOrd="1" destOrd="0" presId="urn:microsoft.com/office/officeart/2005/8/layout/orgChart1"/>
    <dgm:cxn modelId="{4BCD05C4-F589-4D9B-9F50-3A076E4A10A9}" type="presParOf" srcId="{4DC74ADA-8FBD-45AD-9EFD-F4F59D72C867}" destId="{89824A63-0537-4504-86AC-73950AA6183B}" srcOrd="1" destOrd="0" presId="urn:microsoft.com/office/officeart/2005/8/layout/orgChart1"/>
    <dgm:cxn modelId="{6B9D96FB-0170-4020-B2C4-E7B89904776F}" type="presParOf" srcId="{89824A63-0537-4504-86AC-73950AA6183B}" destId="{E06807EE-4E8D-4764-AD5B-10A5CAC02FCB}" srcOrd="0" destOrd="0" presId="urn:microsoft.com/office/officeart/2005/8/layout/orgChart1"/>
    <dgm:cxn modelId="{8A8AD952-6626-4AE8-9CB2-6B8D7FC084EA}" type="presParOf" srcId="{89824A63-0537-4504-86AC-73950AA6183B}" destId="{270E20B4-51C7-4A48-9511-402A704ACFD6}" srcOrd="1" destOrd="0" presId="urn:microsoft.com/office/officeart/2005/8/layout/orgChart1"/>
    <dgm:cxn modelId="{5E6FDBD7-B41F-4C77-83C9-A96494D659E8}" type="presParOf" srcId="{270E20B4-51C7-4A48-9511-402A704ACFD6}" destId="{4B4BFF04-3DDC-4E36-98D3-161B9B1A9DBD}" srcOrd="0" destOrd="0" presId="urn:microsoft.com/office/officeart/2005/8/layout/orgChart1"/>
    <dgm:cxn modelId="{EA4B270B-8320-482C-88AC-60C39ADD8201}" type="presParOf" srcId="{4B4BFF04-3DDC-4E36-98D3-161B9B1A9DBD}" destId="{3554159F-80F5-4887-86ED-89D9E735316A}" srcOrd="0" destOrd="0" presId="urn:microsoft.com/office/officeart/2005/8/layout/orgChart1"/>
    <dgm:cxn modelId="{89DE9AC6-C8DD-463B-9E02-CE9098DC4B3F}" type="presParOf" srcId="{4B4BFF04-3DDC-4E36-98D3-161B9B1A9DBD}" destId="{8A695BB3-117D-44E0-9B4A-E28CFFABC59E}" srcOrd="1" destOrd="0" presId="urn:microsoft.com/office/officeart/2005/8/layout/orgChart1"/>
    <dgm:cxn modelId="{6BC7362F-CAA8-4FD7-92C8-C84B367A2977}" type="presParOf" srcId="{270E20B4-51C7-4A48-9511-402A704ACFD6}" destId="{2875DDBB-BF5D-4748-A319-B91B23251D8E}" srcOrd="1" destOrd="0" presId="urn:microsoft.com/office/officeart/2005/8/layout/orgChart1"/>
    <dgm:cxn modelId="{80F44511-4CFA-4A61-9946-C6BBCA63AEBB}" type="presParOf" srcId="{2875DDBB-BF5D-4748-A319-B91B23251D8E}" destId="{2B8EEB24-0F48-444E-A795-692E931F60A8}" srcOrd="0" destOrd="0" presId="urn:microsoft.com/office/officeart/2005/8/layout/orgChart1"/>
    <dgm:cxn modelId="{6D5575B4-71FC-47D9-89AC-1343248E9FF9}" type="presParOf" srcId="{2875DDBB-BF5D-4748-A319-B91B23251D8E}" destId="{CC411641-933C-4811-881F-030FF65BB635}" srcOrd="1" destOrd="0" presId="urn:microsoft.com/office/officeart/2005/8/layout/orgChart1"/>
    <dgm:cxn modelId="{75EF433A-94F3-4557-B358-AAB009E3BA54}" type="presParOf" srcId="{CC411641-933C-4811-881F-030FF65BB635}" destId="{DC517CF5-E5DA-46B5-ABED-F82D52F3D5BB}" srcOrd="0" destOrd="0" presId="urn:microsoft.com/office/officeart/2005/8/layout/orgChart1"/>
    <dgm:cxn modelId="{D890689E-14A5-4F59-B1F9-42DDFAA3B944}" type="presParOf" srcId="{DC517CF5-E5DA-46B5-ABED-F82D52F3D5BB}" destId="{08BDD981-69F6-4F0C-B69F-212242D7245F}" srcOrd="0" destOrd="0" presId="urn:microsoft.com/office/officeart/2005/8/layout/orgChart1"/>
    <dgm:cxn modelId="{27C95317-6684-40E8-9EFA-D59E5CBA2748}" type="presParOf" srcId="{DC517CF5-E5DA-46B5-ABED-F82D52F3D5BB}" destId="{D91F83DF-66A4-407C-8EC1-9CDFCF2CB540}" srcOrd="1" destOrd="0" presId="urn:microsoft.com/office/officeart/2005/8/layout/orgChart1"/>
    <dgm:cxn modelId="{6A08849B-ED49-44AC-9532-348D1BBC4482}" type="presParOf" srcId="{CC411641-933C-4811-881F-030FF65BB635}" destId="{5AC89B1C-5DAD-4942-A565-04242D69B1F6}" srcOrd="1" destOrd="0" presId="urn:microsoft.com/office/officeart/2005/8/layout/orgChart1"/>
    <dgm:cxn modelId="{B9CEF329-DAF1-4599-8C2D-B7C9977F20D2}" type="presParOf" srcId="{5AC89B1C-5DAD-4942-A565-04242D69B1F6}" destId="{C8310E19-8137-400E-AE87-A3FCF4950963}" srcOrd="0" destOrd="0" presId="urn:microsoft.com/office/officeart/2005/8/layout/orgChart1"/>
    <dgm:cxn modelId="{9DE56841-0CD2-42D8-A4E4-BB2A56917101}" type="presParOf" srcId="{5AC89B1C-5DAD-4942-A565-04242D69B1F6}" destId="{B5AE1B63-E079-4518-BA7E-402C0AF1A655}" srcOrd="1" destOrd="0" presId="urn:microsoft.com/office/officeart/2005/8/layout/orgChart1"/>
    <dgm:cxn modelId="{E85509B8-F7E8-4964-A182-88549F676C0C}" type="presParOf" srcId="{B5AE1B63-E079-4518-BA7E-402C0AF1A655}" destId="{933FC103-6F06-4CF6-B5DB-B8A34B5A9E5A}" srcOrd="0" destOrd="0" presId="urn:microsoft.com/office/officeart/2005/8/layout/orgChart1"/>
    <dgm:cxn modelId="{960BE854-05B0-4775-BA7F-20FDA6AA7EE9}" type="presParOf" srcId="{933FC103-6F06-4CF6-B5DB-B8A34B5A9E5A}" destId="{00C67ED5-133F-4DA3-BF9C-65980DD621A1}" srcOrd="0" destOrd="0" presId="urn:microsoft.com/office/officeart/2005/8/layout/orgChart1"/>
    <dgm:cxn modelId="{9B173694-AAB3-4FDF-B7D7-F4A2618F271F}" type="presParOf" srcId="{933FC103-6F06-4CF6-B5DB-B8A34B5A9E5A}" destId="{BF467EBA-0E1E-40AF-B78F-E0F0EB6F5100}" srcOrd="1" destOrd="0" presId="urn:microsoft.com/office/officeart/2005/8/layout/orgChart1"/>
    <dgm:cxn modelId="{0BBC8C97-6132-449F-B8A3-04A7D4C56742}" type="presParOf" srcId="{B5AE1B63-E079-4518-BA7E-402C0AF1A655}" destId="{2C923B85-B5DD-4949-9356-FC751860E624}" srcOrd="1" destOrd="0" presId="urn:microsoft.com/office/officeart/2005/8/layout/orgChart1"/>
    <dgm:cxn modelId="{883F68DC-DB85-48ED-AB08-8EB1D3CDED05}" type="presParOf" srcId="{2C923B85-B5DD-4949-9356-FC751860E624}" destId="{607A2C5C-C03D-4F98-97F7-D39D3D40FF8B}" srcOrd="0" destOrd="0" presId="urn:microsoft.com/office/officeart/2005/8/layout/orgChart1"/>
    <dgm:cxn modelId="{A304C338-649E-4124-8E48-6DD67CBC2872}" type="presParOf" srcId="{2C923B85-B5DD-4949-9356-FC751860E624}" destId="{606D6235-8F6D-4F22-9C28-E2884678F280}" srcOrd="1" destOrd="0" presId="urn:microsoft.com/office/officeart/2005/8/layout/orgChart1"/>
    <dgm:cxn modelId="{53B6FFFC-9B38-40A0-B1B1-303B5FF8C373}" type="presParOf" srcId="{606D6235-8F6D-4F22-9C28-E2884678F280}" destId="{A4711289-96AF-4DE9-8DB2-96FD384E1929}" srcOrd="0" destOrd="0" presId="urn:microsoft.com/office/officeart/2005/8/layout/orgChart1"/>
    <dgm:cxn modelId="{1E72A489-9990-4FAB-A730-18DE774CDE1F}" type="presParOf" srcId="{A4711289-96AF-4DE9-8DB2-96FD384E1929}" destId="{169C0975-FFBA-4CCD-A9B8-3079FF0E960B}" srcOrd="0" destOrd="0" presId="urn:microsoft.com/office/officeart/2005/8/layout/orgChart1"/>
    <dgm:cxn modelId="{D2BC87CF-2305-4F95-AA29-BF8D10188417}" type="presParOf" srcId="{A4711289-96AF-4DE9-8DB2-96FD384E1929}" destId="{841981F3-4374-4386-8C43-A602D38E9B72}" srcOrd="1" destOrd="0" presId="urn:microsoft.com/office/officeart/2005/8/layout/orgChart1"/>
    <dgm:cxn modelId="{5BC05DAF-83C0-423F-98CE-3759C8DBF1E6}" type="presParOf" srcId="{606D6235-8F6D-4F22-9C28-E2884678F280}" destId="{295D1C93-90CA-494B-8FB7-6182BEC0833D}" srcOrd="1" destOrd="0" presId="urn:microsoft.com/office/officeart/2005/8/layout/orgChart1"/>
    <dgm:cxn modelId="{2EFD039F-41C4-47DC-AA1D-49CEADAC71E5}" type="presParOf" srcId="{295D1C93-90CA-494B-8FB7-6182BEC0833D}" destId="{C63591F3-5E07-4132-BA34-5BF58473F32C}" srcOrd="0" destOrd="0" presId="urn:microsoft.com/office/officeart/2005/8/layout/orgChart1"/>
    <dgm:cxn modelId="{FCFC5114-3AA1-4E40-B366-629265CD0853}" type="presParOf" srcId="{295D1C93-90CA-494B-8FB7-6182BEC0833D}" destId="{5F3C771A-691F-4EE5-9C32-BD1142BA923C}" srcOrd="1" destOrd="0" presId="urn:microsoft.com/office/officeart/2005/8/layout/orgChart1"/>
    <dgm:cxn modelId="{44EA87FD-7BBC-46AF-BBC2-35C4B7AC3F77}" type="presParOf" srcId="{5F3C771A-691F-4EE5-9C32-BD1142BA923C}" destId="{137E37BA-0499-4E38-AD76-7D3AB4C18DB4}" srcOrd="0" destOrd="0" presId="urn:microsoft.com/office/officeart/2005/8/layout/orgChart1"/>
    <dgm:cxn modelId="{BFA20B3D-ACE7-4B89-8730-2BEA39B0614E}" type="presParOf" srcId="{137E37BA-0499-4E38-AD76-7D3AB4C18DB4}" destId="{9D2CC231-DB71-41AC-9C22-8AEF1F63B5A7}" srcOrd="0" destOrd="0" presId="urn:microsoft.com/office/officeart/2005/8/layout/orgChart1"/>
    <dgm:cxn modelId="{6A31E204-02EC-4124-B786-3D457C9286D0}" type="presParOf" srcId="{137E37BA-0499-4E38-AD76-7D3AB4C18DB4}" destId="{D3BF696F-3619-4A97-9277-4DA25E250D7C}" srcOrd="1" destOrd="0" presId="urn:microsoft.com/office/officeart/2005/8/layout/orgChart1"/>
    <dgm:cxn modelId="{0A5A400F-1960-4F1F-97BE-BF78640346D7}" type="presParOf" srcId="{5F3C771A-691F-4EE5-9C32-BD1142BA923C}" destId="{86205C29-33C8-4995-AE12-3E2F9F12DECA}" srcOrd="1" destOrd="0" presId="urn:microsoft.com/office/officeart/2005/8/layout/orgChart1"/>
    <dgm:cxn modelId="{C33E0167-0C28-4F4D-91CC-D64C2901B051}" type="presParOf" srcId="{5F3C771A-691F-4EE5-9C32-BD1142BA923C}" destId="{67F2B1D6-66E0-464E-AD90-B01E6002779A}" srcOrd="2" destOrd="0" presId="urn:microsoft.com/office/officeart/2005/8/layout/orgChart1"/>
    <dgm:cxn modelId="{15A0AA0B-527F-4204-9FFD-5DBD39085761}" type="presParOf" srcId="{295D1C93-90CA-494B-8FB7-6182BEC0833D}" destId="{0D31BECD-5D54-4BE5-A4A6-2FC8673B6E45}" srcOrd="2" destOrd="0" presId="urn:microsoft.com/office/officeart/2005/8/layout/orgChart1"/>
    <dgm:cxn modelId="{86A48C64-3727-45D4-9A33-106FE5A153CC}" type="presParOf" srcId="{295D1C93-90CA-494B-8FB7-6182BEC0833D}" destId="{F5D9A990-A7A0-4800-8077-5A1BE6D594DA}" srcOrd="3" destOrd="0" presId="urn:microsoft.com/office/officeart/2005/8/layout/orgChart1"/>
    <dgm:cxn modelId="{48310CFC-847F-42A9-BC15-2298FB9FFB12}" type="presParOf" srcId="{F5D9A990-A7A0-4800-8077-5A1BE6D594DA}" destId="{B1F09891-79DC-4570-BAC0-3805CD45C503}" srcOrd="0" destOrd="0" presId="urn:microsoft.com/office/officeart/2005/8/layout/orgChart1"/>
    <dgm:cxn modelId="{BD3F0E5F-A781-4604-82DC-DA0553BAF85E}" type="presParOf" srcId="{B1F09891-79DC-4570-BAC0-3805CD45C503}" destId="{6B259714-18DF-4B52-ADE2-5565BD35A63E}" srcOrd="0" destOrd="0" presId="urn:microsoft.com/office/officeart/2005/8/layout/orgChart1"/>
    <dgm:cxn modelId="{B5F171A3-444A-43B3-BFEA-95D8C2E4CC04}" type="presParOf" srcId="{B1F09891-79DC-4570-BAC0-3805CD45C503}" destId="{80376C56-2C4B-4574-9AE8-9B5A3C034CA4}" srcOrd="1" destOrd="0" presId="urn:microsoft.com/office/officeart/2005/8/layout/orgChart1"/>
    <dgm:cxn modelId="{AAD95354-57E1-4FFB-957E-8F49DC4F199B}" type="presParOf" srcId="{F5D9A990-A7A0-4800-8077-5A1BE6D594DA}" destId="{1D26B9A6-6BAC-4C9E-9570-510EE3AE3AFE}" srcOrd="1" destOrd="0" presId="urn:microsoft.com/office/officeart/2005/8/layout/orgChart1"/>
    <dgm:cxn modelId="{3B2B6DC7-10AB-410C-8EBB-8CF6C3FBA050}" type="presParOf" srcId="{F5D9A990-A7A0-4800-8077-5A1BE6D594DA}" destId="{28C7E0BC-8B40-4909-891C-585440B4FEFC}" srcOrd="2" destOrd="0" presId="urn:microsoft.com/office/officeart/2005/8/layout/orgChart1"/>
    <dgm:cxn modelId="{5C817FC9-3F5F-47EB-9EAB-194898CF22DF}" type="presParOf" srcId="{295D1C93-90CA-494B-8FB7-6182BEC0833D}" destId="{59CAF675-1CF8-4B27-B539-06828E080C03}" srcOrd="4" destOrd="0" presId="urn:microsoft.com/office/officeart/2005/8/layout/orgChart1"/>
    <dgm:cxn modelId="{780181B0-A098-4DFF-A863-C590CA8F7096}" type="presParOf" srcId="{295D1C93-90CA-494B-8FB7-6182BEC0833D}" destId="{1A3E95F1-8560-49AD-9032-85F401B28DB5}" srcOrd="5" destOrd="0" presId="urn:microsoft.com/office/officeart/2005/8/layout/orgChart1"/>
    <dgm:cxn modelId="{9E3F0FA9-8B77-4A14-87A9-391A2A4A6BC4}" type="presParOf" srcId="{1A3E95F1-8560-49AD-9032-85F401B28DB5}" destId="{B0FD4BB1-4ADE-4D7C-B710-B7D7075F171F}" srcOrd="0" destOrd="0" presId="urn:microsoft.com/office/officeart/2005/8/layout/orgChart1"/>
    <dgm:cxn modelId="{75A31BB8-C126-43A9-8B66-2D76C473D6D1}" type="presParOf" srcId="{B0FD4BB1-4ADE-4D7C-B710-B7D7075F171F}" destId="{6824FBC4-2B06-4C12-8AD4-D13E10438EFB}" srcOrd="0" destOrd="0" presId="urn:microsoft.com/office/officeart/2005/8/layout/orgChart1"/>
    <dgm:cxn modelId="{0BEF8A16-7D05-4C32-942E-9689D0CD5B4E}" type="presParOf" srcId="{B0FD4BB1-4ADE-4D7C-B710-B7D7075F171F}" destId="{FA322AF4-AED2-4054-A5AF-0D84B4ED1BD7}" srcOrd="1" destOrd="0" presId="urn:microsoft.com/office/officeart/2005/8/layout/orgChart1"/>
    <dgm:cxn modelId="{CA766DA9-2D96-40C6-B0C1-C57619A8CD25}" type="presParOf" srcId="{1A3E95F1-8560-49AD-9032-85F401B28DB5}" destId="{82F2BC29-F70F-419F-AB33-36EBBF4A0D45}" srcOrd="1" destOrd="0" presId="urn:microsoft.com/office/officeart/2005/8/layout/orgChart1"/>
    <dgm:cxn modelId="{0DE86230-1495-4C63-A1D0-3BCC2169D6B0}" type="presParOf" srcId="{1A3E95F1-8560-49AD-9032-85F401B28DB5}" destId="{3D88F5A6-FFB5-416A-ADBC-506770CBC45A}" srcOrd="2" destOrd="0" presId="urn:microsoft.com/office/officeart/2005/8/layout/orgChart1"/>
    <dgm:cxn modelId="{3956C2E5-3BA6-40E8-B610-23D80886010F}" type="presParOf" srcId="{606D6235-8F6D-4F22-9C28-E2884678F280}" destId="{E1DBFDDA-53DA-4CBE-944D-A2C41408A0BA}" srcOrd="2" destOrd="0" presId="urn:microsoft.com/office/officeart/2005/8/layout/orgChart1"/>
    <dgm:cxn modelId="{ACC310D0-41D3-4F64-8563-12B6913399B7}" type="presParOf" srcId="{B5AE1B63-E079-4518-BA7E-402C0AF1A655}" destId="{51868CCC-A191-4410-8999-922A1CD2FC6F}" srcOrd="2" destOrd="0" presId="urn:microsoft.com/office/officeart/2005/8/layout/orgChart1"/>
    <dgm:cxn modelId="{B9940E26-89A3-4B5A-8FB7-863CED7623AA}" type="presParOf" srcId="{CC411641-933C-4811-881F-030FF65BB635}" destId="{D5D51EC5-995B-4099-9DE4-E69DC5AC68F2}" srcOrd="2" destOrd="0" presId="urn:microsoft.com/office/officeart/2005/8/layout/orgChart1"/>
    <dgm:cxn modelId="{8FB8D839-51C0-4CFA-85D1-7424E02DC0D4}" type="presParOf" srcId="{270E20B4-51C7-4A48-9511-402A704ACFD6}" destId="{5174632E-BDF3-4197-A88D-CA1A53EF5168}" srcOrd="2" destOrd="0" presId="urn:microsoft.com/office/officeart/2005/8/layout/orgChart1"/>
    <dgm:cxn modelId="{790E1274-1195-43D5-B4DF-4B41DE802B34}" type="presParOf" srcId="{4DC74ADA-8FBD-45AD-9EFD-F4F59D72C867}" destId="{62C9E11F-673D-4EF7-9E1A-5A67B7518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AF675-1CF8-4B27-B539-06828E080C03}">
      <dsp:nvSpPr>
        <dsp:cNvPr id="0" name=""/>
        <dsp:cNvSpPr/>
      </dsp:nvSpPr>
      <dsp:spPr>
        <a:xfrm>
          <a:off x="4303294" y="4157726"/>
          <a:ext cx="2320298" cy="238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14"/>
              </a:lnTo>
              <a:lnTo>
                <a:pt x="2320298" y="119414"/>
              </a:lnTo>
              <a:lnTo>
                <a:pt x="2320298" y="2388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1BECD-5D54-4BE5-A4A6-2FC8673B6E45}">
      <dsp:nvSpPr>
        <dsp:cNvPr id="0" name=""/>
        <dsp:cNvSpPr/>
      </dsp:nvSpPr>
      <dsp:spPr>
        <a:xfrm>
          <a:off x="4255771" y="4157726"/>
          <a:ext cx="91440" cy="238829"/>
        </a:xfrm>
        <a:custGeom>
          <a:avLst/>
          <a:gdLst/>
          <a:ahLst/>
          <a:cxnLst/>
          <a:rect l="0" t="0" r="0" b="0"/>
          <a:pathLst>
            <a:path>
              <a:moveTo>
                <a:pt x="47522" y="0"/>
              </a:moveTo>
              <a:lnTo>
                <a:pt x="47522" y="119414"/>
              </a:lnTo>
              <a:lnTo>
                <a:pt x="45720" y="119414"/>
              </a:lnTo>
              <a:lnTo>
                <a:pt x="45720" y="2388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591F3-5E07-4132-BA34-5BF58473F32C}">
      <dsp:nvSpPr>
        <dsp:cNvPr id="0" name=""/>
        <dsp:cNvSpPr/>
      </dsp:nvSpPr>
      <dsp:spPr>
        <a:xfrm>
          <a:off x="1981193" y="4157726"/>
          <a:ext cx="2322101" cy="238829"/>
        </a:xfrm>
        <a:custGeom>
          <a:avLst/>
          <a:gdLst/>
          <a:ahLst/>
          <a:cxnLst/>
          <a:rect l="0" t="0" r="0" b="0"/>
          <a:pathLst>
            <a:path>
              <a:moveTo>
                <a:pt x="2322101" y="0"/>
              </a:moveTo>
              <a:lnTo>
                <a:pt x="2322101" y="119414"/>
              </a:lnTo>
              <a:lnTo>
                <a:pt x="0" y="119414"/>
              </a:lnTo>
              <a:lnTo>
                <a:pt x="0" y="2388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A2C5C-C03D-4F98-97F7-D39D3D40FF8B}">
      <dsp:nvSpPr>
        <dsp:cNvPr id="0" name=""/>
        <dsp:cNvSpPr/>
      </dsp:nvSpPr>
      <dsp:spPr>
        <a:xfrm>
          <a:off x="4257574" y="3350254"/>
          <a:ext cx="91440" cy="238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310E19-8137-400E-AE87-A3FCF4950963}">
      <dsp:nvSpPr>
        <dsp:cNvPr id="0" name=""/>
        <dsp:cNvSpPr/>
      </dsp:nvSpPr>
      <dsp:spPr>
        <a:xfrm>
          <a:off x="4257574" y="2392450"/>
          <a:ext cx="91440" cy="238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EEB24-0F48-444E-A795-692E931F60A8}">
      <dsp:nvSpPr>
        <dsp:cNvPr id="0" name=""/>
        <dsp:cNvSpPr/>
      </dsp:nvSpPr>
      <dsp:spPr>
        <a:xfrm>
          <a:off x="4257574" y="1584978"/>
          <a:ext cx="91440" cy="238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807EE-4E8D-4764-AD5B-10A5CAC02FCB}">
      <dsp:nvSpPr>
        <dsp:cNvPr id="0" name=""/>
        <dsp:cNvSpPr/>
      </dsp:nvSpPr>
      <dsp:spPr>
        <a:xfrm>
          <a:off x="4257574" y="569804"/>
          <a:ext cx="91440" cy="238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DC9CD-75F3-48B3-AA81-5BE5E68D53E2}">
      <dsp:nvSpPr>
        <dsp:cNvPr id="0" name=""/>
        <dsp:cNvSpPr/>
      </dsp:nvSpPr>
      <dsp:spPr>
        <a:xfrm>
          <a:off x="2436510" y="1162"/>
          <a:ext cx="3733567" cy="56864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>
              <a:solidFill>
                <a:schemeClr val="tx1"/>
              </a:solidFill>
            </a:rPr>
            <a:t>Audit Universe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436510" y="1162"/>
        <a:ext cx="3733567" cy="568642"/>
      </dsp:txXfrm>
    </dsp:sp>
    <dsp:sp modelId="{3554159F-80F5-4887-86ED-89D9E735316A}">
      <dsp:nvSpPr>
        <dsp:cNvPr id="0" name=""/>
        <dsp:cNvSpPr/>
      </dsp:nvSpPr>
      <dsp:spPr>
        <a:xfrm>
          <a:off x="2443920" y="808634"/>
          <a:ext cx="3718748" cy="77634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>
              <a:solidFill>
                <a:schemeClr val="tx1"/>
              </a:solidFill>
            </a:rPr>
            <a:t>Group universe into auditable manageable units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443920" y="808634"/>
        <a:ext cx="3718748" cy="776344"/>
      </dsp:txXfrm>
    </dsp:sp>
    <dsp:sp modelId="{08BDD981-69F6-4F0C-B69F-212242D7245F}">
      <dsp:nvSpPr>
        <dsp:cNvPr id="0" name=""/>
        <dsp:cNvSpPr/>
      </dsp:nvSpPr>
      <dsp:spPr>
        <a:xfrm>
          <a:off x="2458733" y="1823808"/>
          <a:ext cx="3689122" cy="56864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>
              <a:solidFill>
                <a:schemeClr val="tx1"/>
              </a:solidFill>
            </a:rPr>
            <a:t>Risk assessment of auditable manageable units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458733" y="1823808"/>
        <a:ext cx="3689122" cy="568642"/>
      </dsp:txXfrm>
    </dsp:sp>
    <dsp:sp modelId="{00C67ED5-133F-4DA3-BF9C-65980DD621A1}">
      <dsp:nvSpPr>
        <dsp:cNvPr id="0" name=""/>
        <dsp:cNvSpPr/>
      </dsp:nvSpPr>
      <dsp:spPr>
        <a:xfrm>
          <a:off x="2421691" y="2631280"/>
          <a:ext cx="3763205" cy="718974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>
              <a:solidFill>
                <a:schemeClr val="tx1"/>
              </a:solidFill>
            </a:rPr>
            <a:t>Select significant audit engagements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421691" y="2631280"/>
        <a:ext cx="3763205" cy="718974"/>
      </dsp:txXfrm>
    </dsp:sp>
    <dsp:sp modelId="{169C0975-FFBA-4CCD-A9B8-3079FF0E960B}">
      <dsp:nvSpPr>
        <dsp:cNvPr id="0" name=""/>
        <dsp:cNvSpPr/>
      </dsp:nvSpPr>
      <dsp:spPr>
        <a:xfrm>
          <a:off x="2392059" y="3589084"/>
          <a:ext cx="3822469" cy="56864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>
              <a:solidFill>
                <a:schemeClr val="tx1"/>
              </a:solidFill>
            </a:rPr>
            <a:t>Develop a 3-year based plan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392059" y="3589084"/>
        <a:ext cx="3822469" cy="568642"/>
      </dsp:txXfrm>
    </dsp:sp>
    <dsp:sp modelId="{9D2CC231-DB71-41AC-9C22-8AEF1F63B5A7}">
      <dsp:nvSpPr>
        <dsp:cNvPr id="0" name=""/>
        <dsp:cNvSpPr/>
      </dsp:nvSpPr>
      <dsp:spPr>
        <a:xfrm>
          <a:off x="968162" y="4396556"/>
          <a:ext cx="2026060" cy="56864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>
              <a:solidFill>
                <a:schemeClr val="tx1"/>
              </a:solidFill>
            </a:rPr>
            <a:t>YR1- Audit Plan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968162" y="4396556"/>
        <a:ext cx="2026060" cy="568642"/>
      </dsp:txXfrm>
    </dsp:sp>
    <dsp:sp modelId="{6B259714-18DF-4B52-ADE2-5565BD35A63E}">
      <dsp:nvSpPr>
        <dsp:cNvPr id="0" name=""/>
        <dsp:cNvSpPr/>
      </dsp:nvSpPr>
      <dsp:spPr>
        <a:xfrm>
          <a:off x="3233053" y="4396556"/>
          <a:ext cx="2136877" cy="56864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>
              <a:solidFill>
                <a:schemeClr val="tx1"/>
              </a:solidFill>
            </a:rPr>
            <a:t>YR 2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233053" y="4396556"/>
        <a:ext cx="2136877" cy="568642"/>
      </dsp:txXfrm>
    </dsp:sp>
    <dsp:sp modelId="{6824FBC4-2B06-4C12-8AD4-D13E10438EFB}">
      <dsp:nvSpPr>
        <dsp:cNvPr id="0" name=""/>
        <dsp:cNvSpPr/>
      </dsp:nvSpPr>
      <dsp:spPr>
        <a:xfrm>
          <a:off x="5608760" y="4396556"/>
          <a:ext cx="2029665" cy="56864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>
              <a:solidFill>
                <a:schemeClr val="tx1"/>
              </a:solidFill>
            </a:rPr>
            <a:t>YR 3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608760" y="4396556"/>
        <a:ext cx="2029665" cy="568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8BEB0-BBD6-4312-BB4F-B6D96F9A2E28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B848E-BD87-4DBE-A701-9A8A718D2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3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3225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5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B0E34-29E4-4C55-872A-4929AEBAA9FD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958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57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094A80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5" r="17004" b="21812"/>
          <a:stretch/>
        </p:blipFill>
        <p:spPr>
          <a:xfrm>
            <a:off x="0" y="1"/>
            <a:ext cx="915785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222" y="2955470"/>
            <a:ext cx="2378866" cy="1027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rgbClr val="094A8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31"/>
          <p:cNvSpPr txBox="1">
            <a:spLocks/>
          </p:cNvSpPr>
          <p:nvPr userDrawn="1"/>
        </p:nvSpPr>
        <p:spPr>
          <a:xfrm>
            <a:off x="582500" y="1650475"/>
            <a:ext cx="6746099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12000" dirty="0">
                <a:solidFill>
                  <a:schemeClr val="bg1"/>
                </a:solidFill>
              </a:rPr>
              <a:t>Thanks!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03890" y="3373821"/>
            <a:ext cx="5507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Director: 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Mtutuzeli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Buwa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Contact: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info@ndalo-risk.co.za</a:t>
            </a:r>
          </a:p>
          <a:p>
            <a:r>
              <a:rPr lang="en-US" sz="2400" dirty="0">
                <a:solidFill>
                  <a:schemeClr val="bg1"/>
                </a:solidFill>
              </a:rPr>
              <a:t>(+27) 64 853 1025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E137-9246-9E4F-8351-42F16B25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4CE32-19B0-A34A-ADD7-8D4747CCF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EC52D-2CEE-0540-ABC3-3B6CA475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F762-789B-8049-838B-49516DEE1B87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A4BDB-441F-554E-826A-5A5AE5A7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14892-00BE-CC4B-9B56-A341530F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2C91-9C33-A14B-A4E1-CB374022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688D-6780-E348-97AE-34F8A727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B4BBA-0497-E043-92DC-9EAB50F71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F762-789B-8049-838B-49516DEE1B87}" type="datetimeFigureOut">
              <a:rPr lang="en-US" smtClean="0"/>
              <a:t>10/20/20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469A5-A992-7D4D-AC3E-95B70B27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C5B93-5898-2947-9FEA-A9532E017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2C91-9C33-A14B-A4E1-CB374022B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4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9792-F9E1-4444-8F26-003C89687FFB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C895-161D-4186-A9AF-2A0CB216A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01" y="158744"/>
            <a:ext cx="7886700" cy="439200"/>
          </a:xfrm>
        </p:spPr>
        <p:txBody>
          <a:bodyPr>
            <a:noAutofit/>
          </a:bodyPr>
          <a:lstStyle>
            <a:lvl1pPr>
              <a:defRPr sz="1585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3953" y="583128"/>
            <a:ext cx="5046663" cy="583200"/>
          </a:xfrm>
        </p:spPr>
        <p:txBody>
          <a:bodyPr>
            <a:normAutofit/>
          </a:bodyPr>
          <a:lstStyle>
            <a:lvl1pPr marL="0" indent="0">
              <a:buNone/>
              <a:defRPr sz="121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825" y="6789061"/>
            <a:ext cx="9154800" cy="7782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57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09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6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299"/>
            <a:ext cx="7761599" cy="65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599" cy="441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7F464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C7F464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C7F464"/>
              </a:buClr>
              <a:buSzPct val="100000"/>
              <a:buFont typeface="Montserrat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C7F464"/>
              </a:buClr>
              <a:buSzPct val="100000"/>
              <a:buFont typeface="Montserrat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48" r:id="rId2"/>
    <p:sldLayoutId id="2147483658" r:id="rId3"/>
    <p:sldLayoutId id="2147483662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79" y="1123982"/>
            <a:ext cx="6817436" cy="4056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ZA" sz="2400" dirty="0">
                <a:latin typeface="+mn-lt"/>
              </a:rPr>
              <a:t>3. INTERNAL AUDIT AND RISK MANAGEMENT</a:t>
            </a:r>
            <a:endParaRPr lang="en-US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479" y="1686526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ASSURANCE VS CONSULTING</a:t>
            </a:r>
            <a:endParaRPr lang="en-US" sz="1800" dirty="0"/>
          </a:p>
        </p:txBody>
      </p:sp>
      <p:pic>
        <p:nvPicPr>
          <p:cNvPr id="6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6" y="2235261"/>
            <a:ext cx="8177349" cy="299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95614" y="5144040"/>
            <a:ext cx="6642497" cy="5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en-ZA" altLang="en-US" sz="1800" dirty="0">
                <a:latin typeface="+mn-lt"/>
              </a:rPr>
              <a:t>Weak ERM process or controls  = Consulting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ZA" altLang="en-US" sz="1800" dirty="0">
                <a:latin typeface="+mn-lt"/>
              </a:rPr>
              <a:t>Strong ERM processes or controls = Assurance  </a:t>
            </a:r>
          </a:p>
          <a:p>
            <a:pPr algn="just" eaLnBrk="1" hangingPunct="1">
              <a:lnSpc>
                <a:spcPct val="80000"/>
              </a:lnSpc>
            </a:pPr>
            <a:endParaRPr lang="en-ZA" altLang="en-US" sz="1800" dirty="0">
              <a:latin typeface="+mn-lt"/>
            </a:endParaRPr>
          </a:p>
          <a:p>
            <a:pPr algn="just" eaLnBrk="1" hangingPunct="1">
              <a:lnSpc>
                <a:spcPct val="80000"/>
              </a:lnSpc>
            </a:pPr>
            <a:endParaRPr lang="en-ZA" altLang="en-US" sz="1800" dirty="0">
              <a:latin typeface="+mn-lt"/>
            </a:endParaRPr>
          </a:p>
        </p:txBody>
      </p:sp>
      <p:pic>
        <p:nvPicPr>
          <p:cNvPr id="8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5CCD12-F684-7E4A-967A-839463A85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030" y="5944438"/>
            <a:ext cx="1293881" cy="55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12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79" y="1123982"/>
            <a:ext cx="6817436" cy="4056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ZA" sz="2400" dirty="0">
                <a:latin typeface="+mn-lt"/>
              </a:rPr>
              <a:t>4. RISK BASED INTERNAL AUDIT PLAN </a:t>
            </a:r>
            <a:endParaRPr lang="en-US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479" y="1696131"/>
            <a:ext cx="171072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/>
              <a:t>WHY RBIA?</a:t>
            </a:r>
            <a:endParaRPr lang="en-US" sz="2100" dirty="0"/>
          </a:p>
        </p:txBody>
      </p:sp>
      <p:sp>
        <p:nvSpPr>
          <p:cNvPr id="3" name="Rectangle 2"/>
          <p:cNvSpPr/>
          <p:nvPr/>
        </p:nvSpPr>
        <p:spPr>
          <a:xfrm>
            <a:off x="385353" y="2208907"/>
            <a:ext cx="846473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950" b="1" dirty="0"/>
              <a:t>IPPF – Definition</a:t>
            </a:r>
          </a:p>
          <a:p>
            <a:r>
              <a:rPr lang="en-ZA" sz="1950" dirty="0"/>
              <a:t>Internal auditors help an organization accomplish its objectives by bringing </a:t>
            </a:r>
            <a:r>
              <a:rPr lang="en-ZA" sz="1950" b="1" dirty="0">
                <a:solidFill>
                  <a:schemeClr val="accent2">
                    <a:lumMod val="50000"/>
                  </a:schemeClr>
                </a:solidFill>
              </a:rPr>
              <a:t>a systematic, disciplined approach to evaluate and improve the effectiveness of risk management, </a:t>
            </a:r>
            <a:r>
              <a:rPr lang="en-ZA" sz="1950" dirty="0"/>
              <a:t>control, and governance processes.</a:t>
            </a:r>
          </a:p>
          <a:p>
            <a:pPr lvl="0"/>
            <a:endParaRPr lang="en-US" sz="1950" b="1" dirty="0"/>
          </a:p>
          <a:p>
            <a:pPr lvl="0"/>
            <a:r>
              <a:rPr lang="en-US" sz="1950" b="1" dirty="0"/>
              <a:t>IPPF – Core Principles</a:t>
            </a:r>
          </a:p>
          <a:p>
            <a:pPr lvl="0"/>
            <a:r>
              <a:rPr lang="en-US" sz="1950" dirty="0"/>
              <a:t>Internal audit </a:t>
            </a:r>
            <a:r>
              <a:rPr lang="en-US" sz="1950" b="1" dirty="0"/>
              <a:t>MUST</a:t>
            </a:r>
            <a:r>
              <a:rPr lang="en-US" sz="1950" dirty="0"/>
              <a:t>: </a:t>
            </a:r>
          </a:p>
          <a:p>
            <a:pPr lvl="0"/>
            <a:endParaRPr lang="en-US" sz="1950" dirty="0"/>
          </a:p>
          <a:p>
            <a:pPr marL="342900" indent="-342900">
              <a:buFont typeface="+mj-lt"/>
              <a:buAutoNum type="alphaLcParenR"/>
            </a:pPr>
            <a:r>
              <a:rPr lang="en-US" sz="1950" dirty="0"/>
              <a:t>Be </a:t>
            </a:r>
            <a:r>
              <a:rPr lang="en-US" sz="1950" b="1" dirty="0">
                <a:solidFill>
                  <a:schemeClr val="accent2">
                    <a:lumMod val="50000"/>
                  </a:schemeClr>
                </a:solidFill>
              </a:rPr>
              <a:t>aligned with institutional strategies, objectives and risks</a:t>
            </a:r>
            <a:r>
              <a:rPr lang="en-US" sz="1950" dirty="0"/>
              <a:t>.</a:t>
            </a:r>
            <a:endParaRPr lang="en-ZA" sz="1950" dirty="0"/>
          </a:p>
          <a:p>
            <a:pPr marL="342900" indent="-342900">
              <a:buFont typeface="+mj-lt"/>
              <a:buAutoNum type="alphaLcParenR"/>
            </a:pPr>
            <a:r>
              <a:rPr lang="en-US" sz="1950" dirty="0"/>
              <a:t>Provide </a:t>
            </a:r>
            <a:r>
              <a:rPr lang="en-US" sz="1950" b="1" dirty="0">
                <a:solidFill>
                  <a:schemeClr val="accent2">
                    <a:lumMod val="50000"/>
                  </a:schemeClr>
                </a:solidFill>
              </a:rPr>
              <a:t>risk based assurance</a:t>
            </a:r>
            <a:r>
              <a:rPr lang="en-US" sz="1950" dirty="0"/>
              <a:t>.</a:t>
            </a:r>
            <a:endParaRPr lang="en-ZA" sz="1950" dirty="0"/>
          </a:p>
        </p:txBody>
      </p:sp>
      <p:pic>
        <p:nvPicPr>
          <p:cNvPr id="5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003234-8C08-164A-92BF-0269EA60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030" y="5944438"/>
            <a:ext cx="1293881" cy="55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45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79" y="1123982"/>
            <a:ext cx="6817436" cy="4056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ZA" sz="2400" dirty="0">
                <a:latin typeface="+mn-lt"/>
              </a:rPr>
              <a:t>4. RISK BASED INTERNAL AUDIT PLAN </a:t>
            </a:r>
            <a:endParaRPr lang="en-US" sz="24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478" y="1796336"/>
            <a:ext cx="591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</a:rPr>
              <a:t>WHAT IS RISK BASED INTERNAL AUDITNG (RBIA)?</a:t>
            </a:r>
            <a:endParaRPr lang="en-US" sz="1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4479" y="2345564"/>
            <a:ext cx="8411104" cy="33944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altLang="en-US" sz="2100" dirty="0"/>
              <a:t>RBIA is the methodology that:</a:t>
            </a:r>
          </a:p>
          <a:p>
            <a:pPr marL="0" indent="0">
              <a:buNone/>
            </a:pPr>
            <a:endParaRPr lang="en-ZA" altLang="en-US" sz="1350" dirty="0"/>
          </a:p>
          <a:p>
            <a:pPr marL="342900" indent="-342900">
              <a:buFont typeface="+mj-lt"/>
              <a:buAutoNum type="alphaLcParenR"/>
            </a:pPr>
            <a:r>
              <a:rPr lang="en-ZA" altLang="en-US" sz="2100" dirty="0"/>
              <a:t>Assesses that </a:t>
            </a:r>
            <a:r>
              <a:rPr lang="en-ZA" altLang="en-US" sz="2100" b="1" dirty="0">
                <a:solidFill>
                  <a:schemeClr val="accent2">
                    <a:lumMod val="50000"/>
                  </a:schemeClr>
                </a:solidFill>
              </a:rPr>
              <a:t>risks are being managed </a:t>
            </a:r>
            <a:r>
              <a:rPr lang="en-ZA" altLang="en-US" sz="2100" dirty="0"/>
              <a:t>within the organisation’s </a:t>
            </a:r>
            <a:r>
              <a:rPr lang="en-ZA" altLang="en-US" sz="2100" b="1" dirty="0">
                <a:solidFill>
                  <a:schemeClr val="accent2">
                    <a:lumMod val="50000"/>
                  </a:schemeClr>
                </a:solidFill>
              </a:rPr>
              <a:t>risk appetite.</a:t>
            </a:r>
          </a:p>
          <a:p>
            <a:pPr marL="342900" indent="-342900">
              <a:buFont typeface="+mj-lt"/>
              <a:buAutoNum type="alphaLcParenR"/>
            </a:pPr>
            <a:endParaRPr lang="en-ZA" altLang="en-US" sz="1200" dirty="0"/>
          </a:p>
          <a:p>
            <a:pPr marL="342900" indent="-342900">
              <a:buFont typeface="+mj-lt"/>
              <a:buAutoNum type="alphaLcParenR"/>
            </a:pPr>
            <a:r>
              <a:rPr lang="en-ZA" altLang="en-US" sz="2100" b="1" dirty="0">
                <a:solidFill>
                  <a:schemeClr val="accent2">
                    <a:lumMod val="50000"/>
                  </a:schemeClr>
                </a:solidFill>
              </a:rPr>
              <a:t>Reviews the management of key risks </a:t>
            </a:r>
            <a:r>
              <a:rPr lang="en-ZA" altLang="en-US" sz="2100" dirty="0"/>
              <a:t>to ensure that </a:t>
            </a:r>
            <a:r>
              <a:rPr lang="en-ZA" altLang="en-US" sz="2100" b="1" dirty="0">
                <a:solidFill>
                  <a:schemeClr val="accent2">
                    <a:lumMod val="50000"/>
                  </a:schemeClr>
                </a:solidFill>
              </a:rPr>
              <a:t>controls have been put in place </a:t>
            </a:r>
            <a:r>
              <a:rPr lang="en-ZA" altLang="en-US" sz="2100" dirty="0"/>
              <a:t>and are being monitored.</a:t>
            </a:r>
          </a:p>
          <a:p>
            <a:pPr marL="342900" indent="-342900">
              <a:buFont typeface="+mj-lt"/>
              <a:buAutoNum type="alphaLcParenR"/>
            </a:pPr>
            <a:endParaRPr lang="en-ZA" altLang="en-US" sz="1050" dirty="0"/>
          </a:p>
          <a:p>
            <a:pPr marL="342900" indent="-342900">
              <a:buFont typeface="+mj-lt"/>
              <a:buAutoNum type="alphaLcParenR"/>
            </a:pPr>
            <a:r>
              <a:rPr lang="en-ZA" altLang="en-US" sz="2100" b="1" dirty="0">
                <a:solidFill>
                  <a:schemeClr val="accent2">
                    <a:lumMod val="50000"/>
                  </a:schemeClr>
                </a:solidFill>
              </a:rPr>
              <a:t>Provides assurance that controls </a:t>
            </a:r>
            <a:r>
              <a:rPr lang="en-ZA" altLang="en-US" sz="2100" dirty="0"/>
              <a:t>are </a:t>
            </a:r>
            <a:r>
              <a:rPr lang="en-ZA" altLang="en-US" sz="2100" b="1" dirty="0">
                <a:solidFill>
                  <a:schemeClr val="accent2">
                    <a:lumMod val="50000"/>
                  </a:schemeClr>
                </a:solidFill>
              </a:rPr>
              <a:t>adequately designed </a:t>
            </a:r>
            <a:r>
              <a:rPr lang="en-ZA" altLang="en-US" sz="2100" dirty="0"/>
              <a:t>and </a:t>
            </a:r>
            <a:r>
              <a:rPr lang="en-ZA" altLang="en-US" sz="2100" b="1" dirty="0">
                <a:solidFill>
                  <a:schemeClr val="accent2">
                    <a:lumMod val="50000"/>
                  </a:schemeClr>
                </a:solidFill>
              </a:rPr>
              <a:t>operating effectively.</a:t>
            </a:r>
          </a:p>
          <a:p>
            <a:endParaRPr lang="en-ZA" altLang="en-US" sz="2100" dirty="0"/>
          </a:p>
          <a:p>
            <a:endParaRPr lang="en-GB" altLang="en-US" sz="2400" dirty="0"/>
          </a:p>
        </p:txBody>
      </p:sp>
      <p:pic>
        <p:nvPicPr>
          <p:cNvPr id="5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C79AAB-4A9D-284B-AFC7-E1A11CDB5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030" y="5944438"/>
            <a:ext cx="1293881" cy="55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782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62E611-C281-EF41-B142-BFFCBB9DC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focus areas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D1DFA4-DF57-FE40-891B-9100C54F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New Regulations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Covid-19 relief funding and assistance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Remote working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Cyber security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OHS protocols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Cost saving/reduction measures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Service delivery</a:t>
            </a:r>
          </a:p>
        </p:txBody>
      </p:sp>
      <p:pic>
        <p:nvPicPr>
          <p:cNvPr id="6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ACBC97-2514-4D4D-98AE-0EC5B180C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030" y="5944438"/>
            <a:ext cx="1293881" cy="55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00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039F-9E15-5547-8ADC-48FB6908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2870-A086-194D-9340-DE8E2D6CB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Improve organisational resilience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Enhance Controls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compliance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Support achievement of objectives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Ensure safeguarding of assets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Provide Assurance to executive management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0B630F-24F9-F64A-B1F8-38286B50D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030" y="5944438"/>
            <a:ext cx="1293881" cy="55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193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ZA" sz="2400" dirty="0">
                <a:latin typeface="+mn-lt"/>
              </a:rPr>
              <a:t>4. RISK BASED INTERNAL AUDIT PLAN 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E47528C-2BAF-054B-9921-64962742AD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999595"/>
              </p:ext>
            </p:extLst>
          </p:nvPr>
        </p:nvGraphicFramePr>
        <p:xfrm>
          <a:off x="-153790" y="1536602"/>
          <a:ext cx="8606589" cy="4966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C38B36-4C38-2141-BC5C-B63018FD2B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7030" y="5944438"/>
            <a:ext cx="1293881" cy="55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13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F616-8C1D-0C4B-AEAB-B45BE7DDA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Covid-19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08B4F-5233-3A40-8101-302996931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200" y="1532341"/>
            <a:ext cx="4344954" cy="470772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b="1" dirty="0"/>
              <a:t>Internal</a:t>
            </a:r>
            <a:r>
              <a:rPr lang="en-US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Back to work readiness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BCM strategy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Resource Management (Asset Management)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International event impact (second wave impact)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4231E1-06E2-F24F-903B-28A34F176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030" y="5944438"/>
            <a:ext cx="1293881" cy="55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C88F66-8095-6345-B117-EEABBE3D8C25}"/>
              </a:ext>
            </a:extLst>
          </p:cNvPr>
          <p:cNvSpPr txBox="1">
            <a:spLocks/>
          </p:cNvSpPr>
          <p:nvPr/>
        </p:nvSpPr>
        <p:spPr>
          <a:xfrm>
            <a:off x="5036154" y="1548707"/>
            <a:ext cx="3864757" cy="46913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▣"/>
              <a:defRPr sz="24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Char char="□"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20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7F464"/>
              </a:buClr>
              <a:buSzPct val="100000"/>
              <a:buFont typeface="Montserrat"/>
              <a:buNone/>
              <a:defRPr sz="1800" b="0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b="1" dirty="0"/>
              <a:t>External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Management of infections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Market movements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Impact of Lockdown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Social Issues</a:t>
            </a:r>
          </a:p>
        </p:txBody>
      </p:sp>
    </p:spTree>
    <p:extLst>
      <p:ext uri="{BB962C8B-B14F-4D97-AF65-F5344CB8AC3E}">
        <p14:creationId xmlns:p14="http://schemas.microsoft.com/office/powerpoint/2010/main" val="394471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6220-41BC-1248-8593-9BC679BA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Audit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6AC68-8FCD-584C-8A58-3E854A400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Staff</a:t>
            </a:r>
          </a:p>
          <a:p>
            <a:pPr>
              <a:lnSpc>
                <a:spcPct val="150000"/>
              </a:lnSpc>
            </a:pPr>
            <a:r>
              <a:rPr lang="en-US" dirty="0"/>
              <a:t>Information access</a:t>
            </a:r>
          </a:p>
          <a:p>
            <a:pPr>
              <a:lnSpc>
                <a:spcPct val="150000"/>
              </a:lnSpc>
            </a:pPr>
            <a:r>
              <a:rPr lang="en-US" dirty="0"/>
              <a:t>Audit execution</a:t>
            </a:r>
          </a:p>
          <a:p>
            <a:pPr>
              <a:lnSpc>
                <a:spcPct val="150000"/>
              </a:lnSpc>
            </a:pPr>
            <a:r>
              <a:rPr lang="en-US" dirty="0"/>
              <a:t>Remote meetings</a:t>
            </a:r>
          </a:p>
          <a:p>
            <a:pPr>
              <a:lnSpc>
                <a:spcPct val="150000"/>
              </a:lnSpc>
            </a:pPr>
            <a:r>
              <a:rPr lang="en-US" dirty="0"/>
              <a:t>Onsite audit execution</a:t>
            </a:r>
          </a:p>
        </p:txBody>
      </p:sp>
    </p:spTree>
    <p:extLst>
      <p:ext uri="{BB962C8B-B14F-4D97-AF65-F5344CB8AC3E}">
        <p14:creationId xmlns:p14="http://schemas.microsoft.com/office/powerpoint/2010/main" val="326476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462" y="1561999"/>
            <a:ext cx="7267075" cy="2937811"/>
          </a:xfrm>
          <a:solidFill>
            <a:srgbClr val="002060"/>
          </a:solidFill>
        </p:spPr>
        <p:txBody>
          <a:bodyPr anchor="ctr" anchorCtr="0"/>
          <a:lstStyle/>
          <a:p>
            <a:r>
              <a:rPr lang="en-ZA" b="1" dirty="0">
                <a:solidFill>
                  <a:schemeClr val="bg1"/>
                </a:solidFill>
              </a:rPr>
              <a:t>INTERNAL AUDITING </a:t>
            </a:r>
            <a:br>
              <a:rPr lang="en-ZA" b="1" dirty="0">
                <a:solidFill>
                  <a:schemeClr val="bg1"/>
                </a:solidFill>
              </a:rPr>
            </a:br>
            <a:r>
              <a:rPr lang="en-ZA" b="1" dirty="0">
                <a:solidFill>
                  <a:schemeClr val="bg1"/>
                </a:solidFill>
              </a:rPr>
              <a:t>&amp; </a:t>
            </a:r>
            <a:br>
              <a:rPr lang="en-ZA" b="1" dirty="0">
                <a:solidFill>
                  <a:schemeClr val="bg1"/>
                </a:solidFill>
              </a:rPr>
            </a:br>
            <a:r>
              <a:rPr lang="en-ZA" b="1" dirty="0">
                <a:solidFill>
                  <a:schemeClr val="bg1"/>
                </a:solidFill>
              </a:rPr>
              <a:t>Risk Management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21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80" y="1123982"/>
            <a:ext cx="6575108" cy="4056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ZA" sz="2400" dirty="0">
                <a:latin typeface="+mn-lt"/>
              </a:rPr>
              <a:t>1.   KEY CONCEPTS</a:t>
            </a:r>
            <a:endParaRPr lang="en-US" sz="2400" dirty="0">
              <a:latin typeface="+mn-lt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34479" y="1672474"/>
            <a:ext cx="3633654" cy="3312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ZA" altLang="en-US" sz="2100" b="1" dirty="0"/>
              <a:t>1.1  WHAT IS RISK?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ZA" altLang="en-US" sz="2100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ZA" altLang="en-US" sz="2700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2700" dirty="0"/>
          </a:p>
        </p:txBody>
      </p:sp>
      <p:sp>
        <p:nvSpPr>
          <p:cNvPr id="20" name="TextBox 19"/>
          <p:cNvSpPr txBox="1"/>
          <p:nvPr/>
        </p:nvSpPr>
        <p:spPr>
          <a:xfrm>
            <a:off x="113644" y="2146573"/>
            <a:ext cx="5647076" cy="186974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650" dirty="0"/>
              <a:t>“</a:t>
            </a:r>
            <a:r>
              <a:rPr lang="en-ZA" sz="1650" b="1" i="1" dirty="0"/>
              <a:t>uncertainty of events</a:t>
            </a:r>
            <a:r>
              <a:rPr lang="en-ZA" sz="1650" i="1" dirty="0"/>
              <a:t>; including the</a:t>
            </a:r>
            <a:r>
              <a:rPr lang="en-ZA" sz="1650" b="1" i="1" dirty="0"/>
              <a:t> likelihood</a:t>
            </a:r>
            <a:r>
              <a:rPr lang="en-ZA" sz="1650" i="1" dirty="0"/>
              <a:t> of such </a:t>
            </a:r>
            <a:r>
              <a:rPr lang="en-ZA" sz="1650" b="1" i="1" dirty="0"/>
              <a:t>events occurring </a:t>
            </a:r>
            <a:r>
              <a:rPr lang="en-ZA" sz="1650" i="1" dirty="0"/>
              <a:t>and their </a:t>
            </a:r>
            <a:r>
              <a:rPr lang="en-ZA" sz="1650" b="1" i="1" dirty="0"/>
              <a:t>effect</a:t>
            </a:r>
            <a:r>
              <a:rPr lang="en-ZA" sz="1650" i="1" dirty="0"/>
              <a:t>, both </a:t>
            </a:r>
            <a:r>
              <a:rPr lang="en-ZA" sz="1650" b="1" i="1" dirty="0"/>
              <a:t>positive &amp; negative</a:t>
            </a:r>
            <a:r>
              <a:rPr lang="en-ZA" sz="1650" i="1" dirty="0"/>
              <a:t>, on the achievement of the </a:t>
            </a:r>
            <a:r>
              <a:rPr lang="en-ZA" sz="1650" b="1" i="1" dirty="0"/>
              <a:t>organisation’s objectives</a:t>
            </a:r>
            <a:r>
              <a:rPr lang="en-ZA" sz="1650" i="1" dirty="0"/>
              <a:t>. Risk includes </a:t>
            </a:r>
            <a:r>
              <a:rPr lang="en-ZA" sz="1650" b="1" i="1" dirty="0"/>
              <a:t>uncertain events </a:t>
            </a:r>
            <a:r>
              <a:rPr lang="en-ZA" sz="1650" i="1" dirty="0"/>
              <a:t>with </a:t>
            </a:r>
            <a:r>
              <a:rPr lang="en-ZA" sz="1650" b="1" i="1" dirty="0"/>
              <a:t>a potential positive effect </a:t>
            </a:r>
            <a:r>
              <a:rPr lang="en-ZA" sz="1650" i="1" dirty="0"/>
              <a:t>on the organisation (i.e. opportunities) not being captured or not materialising” </a:t>
            </a:r>
            <a:r>
              <a:rPr lang="en-ZA" sz="1650" b="1" dirty="0"/>
              <a:t>King IV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5" y="1866490"/>
            <a:ext cx="2547053" cy="1639055"/>
          </a:xfrm>
          <a:prstGeom prst="rect">
            <a:avLst/>
          </a:prstGeom>
        </p:spPr>
      </p:pic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5760720" y="3790588"/>
            <a:ext cx="3383280" cy="132627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altLang="en-US" sz="1800" dirty="0"/>
              <a:t>Key Characteristics of Risk</a:t>
            </a:r>
          </a:p>
          <a:p>
            <a:pPr marL="205740" indent="-205740"/>
            <a:r>
              <a:rPr lang="en-ZA" altLang="en-US" sz="1800" i="1" dirty="0"/>
              <a:t>Uncertainty = uncertain future events</a:t>
            </a:r>
          </a:p>
          <a:p>
            <a:pPr marL="205740" indent="-205740"/>
            <a:r>
              <a:rPr lang="en-ZA" altLang="en-US" sz="1800" i="1" dirty="0"/>
              <a:t>Opportunity = positive outcomes</a:t>
            </a:r>
          </a:p>
          <a:p>
            <a:pPr marL="205740" indent="-205740"/>
            <a:r>
              <a:rPr lang="en-ZA" altLang="en-US" sz="1800" i="1" dirty="0"/>
              <a:t>Hazards = negative outcomes</a:t>
            </a:r>
          </a:p>
          <a:p>
            <a:pPr marL="205740" indent="-205740"/>
            <a:r>
              <a:rPr lang="en-ZA" altLang="en-US" sz="1800" i="1" dirty="0"/>
              <a:t>Risk Measure = impact and likelihood</a:t>
            </a:r>
          </a:p>
          <a:p>
            <a:pPr>
              <a:buFont typeface="Wingdings" panose="05000000000000000000" pitchFamily="2" charset="2"/>
              <a:buNone/>
            </a:pPr>
            <a:endParaRPr lang="en-ZA" altLang="en-US" sz="1800" dirty="0"/>
          </a:p>
          <a:p>
            <a:pPr>
              <a:buFont typeface="Wingdings" panose="05000000000000000000" pitchFamily="2" charset="2"/>
              <a:buNone/>
            </a:pPr>
            <a:endParaRPr lang="en-ZA" altLang="en-US" sz="21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 sz="2100" dirty="0"/>
          </a:p>
        </p:txBody>
      </p:sp>
      <p:sp>
        <p:nvSpPr>
          <p:cNvPr id="3" name="Rectangle 2"/>
          <p:cNvSpPr/>
          <p:nvPr/>
        </p:nvSpPr>
        <p:spPr>
          <a:xfrm>
            <a:off x="254726" y="5498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/>
              <a:t>“</a:t>
            </a:r>
            <a:r>
              <a:rPr lang="en-US" sz="1800" b="1" i="1" dirty="0"/>
              <a:t>effect</a:t>
            </a:r>
            <a:r>
              <a:rPr lang="en-US" sz="1800" dirty="0"/>
              <a:t> of </a:t>
            </a:r>
            <a:r>
              <a:rPr lang="en-US" sz="1800" b="1" i="1" dirty="0"/>
              <a:t>uncertainty </a:t>
            </a:r>
            <a:r>
              <a:rPr lang="en-US" sz="1800" dirty="0"/>
              <a:t>on </a:t>
            </a:r>
            <a:r>
              <a:rPr lang="en-US" sz="1800" b="1" i="1" dirty="0"/>
              <a:t>objectives</a:t>
            </a:r>
            <a:r>
              <a:rPr lang="en-US" sz="1800" dirty="0"/>
              <a:t>” </a:t>
            </a:r>
            <a:r>
              <a:rPr lang="en-US" sz="1800" b="1" i="1" dirty="0"/>
              <a:t>ISO 31000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644" y="3834425"/>
            <a:ext cx="522036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50" i="1" dirty="0"/>
              <a:t>“The </a:t>
            </a:r>
            <a:r>
              <a:rPr lang="en-ZA" sz="1650" b="1" i="1" dirty="0"/>
              <a:t>possibility of an event occurring </a:t>
            </a:r>
            <a:r>
              <a:rPr lang="en-ZA" sz="1650" i="1" dirty="0"/>
              <a:t>that will have an </a:t>
            </a:r>
            <a:r>
              <a:rPr lang="en-ZA" sz="1650" b="1" i="1" dirty="0"/>
              <a:t>impact</a:t>
            </a:r>
            <a:r>
              <a:rPr lang="en-ZA" sz="1650" i="1" dirty="0"/>
              <a:t> on the </a:t>
            </a:r>
            <a:r>
              <a:rPr lang="en-ZA" sz="1650" b="1" i="1" dirty="0"/>
              <a:t>achievement of objectives</a:t>
            </a:r>
            <a:r>
              <a:rPr lang="en-ZA" sz="1650" i="1" dirty="0"/>
              <a:t>. Risk is </a:t>
            </a:r>
            <a:r>
              <a:rPr lang="en-ZA" sz="1650" b="1" i="1" dirty="0"/>
              <a:t>measured</a:t>
            </a:r>
            <a:r>
              <a:rPr lang="en-ZA" sz="1650" i="1" dirty="0"/>
              <a:t> in terms of </a:t>
            </a:r>
            <a:r>
              <a:rPr lang="en-ZA" sz="1650" b="1" i="1" dirty="0"/>
              <a:t>impact</a:t>
            </a:r>
            <a:r>
              <a:rPr lang="en-ZA" sz="1650" i="1" dirty="0"/>
              <a:t> and </a:t>
            </a:r>
            <a:r>
              <a:rPr lang="en-ZA" sz="1650" b="1" i="1" dirty="0"/>
              <a:t>likelihood</a:t>
            </a:r>
            <a:r>
              <a:rPr lang="en-ZA" sz="1650" i="1" dirty="0"/>
              <a:t>” </a:t>
            </a:r>
            <a:r>
              <a:rPr lang="en-ZA" sz="1650" b="1" i="1" dirty="0"/>
              <a:t>IIA </a:t>
            </a:r>
            <a:endParaRPr lang="en-US" sz="1650" b="1" i="1" dirty="0"/>
          </a:p>
        </p:txBody>
      </p:sp>
      <p:sp>
        <p:nvSpPr>
          <p:cNvPr id="5" name="Rectangle 4"/>
          <p:cNvSpPr/>
          <p:nvPr/>
        </p:nvSpPr>
        <p:spPr>
          <a:xfrm>
            <a:off x="334479" y="4793539"/>
            <a:ext cx="4572000" cy="8540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50" dirty="0">
                <a:solidFill>
                  <a:schemeClr val="dk1"/>
                </a:solidFill>
              </a:rPr>
              <a:t>“A</a:t>
            </a:r>
            <a:r>
              <a:rPr lang="en-ZA" sz="1650" dirty="0">
                <a:solidFill>
                  <a:schemeClr val="dk1"/>
                </a:solidFill>
              </a:rPr>
              <a:t> </a:t>
            </a:r>
            <a:r>
              <a:rPr lang="en-ZA" sz="1650" b="1" i="1" dirty="0">
                <a:solidFill>
                  <a:schemeClr val="dk1"/>
                </a:solidFill>
              </a:rPr>
              <a:t>possibility</a:t>
            </a:r>
            <a:r>
              <a:rPr lang="en-ZA" sz="1650" dirty="0">
                <a:solidFill>
                  <a:schemeClr val="dk1"/>
                </a:solidFill>
              </a:rPr>
              <a:t> that an </a:t>
            </a:r>
            <a:r>
              <a:rPr lang="en-ZA" sz="1650" b="1" i="1" dirty="0">
                <a:solidFill>
                  <a:schemeClr val="dk1"/>
                </a:solidFill>
              </a:rPr>
              <a:t>event will occur </a:t>
            </a:r>
            <a:r>
              <a:rPr lang="en-ZA" sz="1650" dirty="0">
                <a:solidFill>
                  <a:schemeClr val="dk1"/>
                </a:solidFill>
              </a:rPr>
              <a:t>and </a:t>
            </a:r>
            <a:r>
              <a:rPr lang="en-ZA" sz="1650" b="1" i="1" dirty="0">
                <a:solidFill>
                  <a:schemeClr val="dk1"/>
                </a:solidFill>
              </a:rPr>
              <a:t>adversely affect </a:t>
            </a:r>
            <a:r>
              <a:rPr lang="en-ZA" sz="1650" dirty="0">
                <a:solidFill>
                  <a:schemeClr val="dk1"/>
                </a:solidFill>
              </a:rPr>
              <a:t>the </a:t>
            </a:r>
            <a:r>
              <a:rPr lang="en-ZA" sz="1650" b="1" i="1" dirty="0">
                <a:solidFill>
                  <a:schemeClr val="dk1"/>
                </a:solidFill>
              </a:rPr>
              <a:t>achievement of objectives</a:t>
            </a:r>
            <a:r>
              <a:rPr lang="en-ZA" sz="1650" dirty="0">
                <a:solidFill>
                  <a:schemeClr val="dk1"/>
                </a:solidFill>
              </a:rPr>
              <a:t>” </a:t>
            </a:r>
            <a:r>
              <a:rPr lang="en-ZA" sz="1650" b="1" dirty="0">
                <a:solidFill>
                  <a:schemeClr val="dk1"/>
                </a:solidFill>
              </a:rPr>
              <a:t>COSO</a:t>
            </a:r>
            <a:r>
              <a:rPr lang="en-ZA" sz="1650" dirty="0">
                <a:solidFill>
                  <a:schemeClr val="dk1"/>
                </a:solidFill>
              </a:rPr>
              <a:t>. </a:t>
            </a:r>
            <a:endParaRPr lang="en-US" sz="1650" dirty="0"/>
          </a:p>
        </p:txBody>
      </p:sp>
      <p:pic>
        <p:nvPicPr>
          <p:cNvPr id="10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01916-8188-2647-9DA0-0E80D8185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393" y="6157099"/>
            <a:ext cx="1293881" cy="55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4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80" y="1123982"/>
            <a:ext cx="6575108" cy="4056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ZA" sz="2400" dirty="0">
                <a:latin typeface="+mn-lt"/>
              </a:rPr>
              <a:t>1.   KEY CONCEPTS</a:t>
            </a:r>
            <a:endParaRPr lang="en-US" sz="2400" dirty="0">
              <a:latin typeface="+mn-lt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338100" y="3100825"/>
            <a:ext cx="8088089" cy="68903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CA" altLang="en-US" sz="180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334479" y="1870881"/>
            <a:ext cx="7274636" cy="38338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ZA" altLang="en-US" sz="2100" b="1" dirty="0">
                <a:solidFill>
                  <a:schemeClr val="accent2">
                    <a:lumMod val="50000"/>
                  </a:schemeClr>
                </a:solidFill>
              </a:rPr>
              <a:t>1.2   WHAT IS ENTERPRISE-WIDE RISK MANAGEMENT (ERM)? 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ZA" altLang="en-US" sz="2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4479" y="2387610"/>
            <a:ext cx="8382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100" i="1" dirty="0"/>
              <a:t>“A process, effected by the Board, management and other personnel, </a:t>
            </a:r>
            <a:r>
              <a:rPr lang="en-ZA" sz="2100" b="1" dirty="0">
                <a:solidFill>
                  <a:schemeClr val="accent2">
                    <a:lumMod val="50000"/>
                  </a:schemeClr>
                </a:solidFill>
              </a:rPr>
              <a:t>applied in strategy setting and across the enterprise</a:t>
            </a:r>
            <a:r>
              <a:rPr lang="en-ZA" sz="2100" i="1" dirty="0"/>
              <a:t>, designed to </a:t>
            </a:r>
            <a:r>
              <a:rPr lang="en-ZA" sz="2100" b="1" dirty="0">
                <a:solidFill>
                  <a:schemeClr val="accent2">
                    <a:lumMod val="50000"/>
                  </a:schemeClr>
                </a:solidFill>
              </a:rPr>
              <a:t>identify potential events that may affect the entity</a:t>
            </a:r>
            <a:r>
              <a:rPr lang="en-ZA" sz="2100" i="1" dirty="0"/>
              <a:t>, and </a:t>
            </a:r>
            <a:r>
              <a:rPr lang="en-ZA" sz="2100" b="1" i="1" dirty="0">
                <a:solidFill>
                  <a:schemeClr val="accent2">
                    <a:lumMod val="50000"/>
                  </a:schemeClr>
                </a:solidFill>
              </a:rPr>
              <a:t>manage risk to be within its risk appetite</a:t>
            </a:r>
            <a:r>
              <a:rPr lang="en-ZA" sz="2100" i="1" dirty="0"/>
              <a:t>, to provide </a:t>
            </a:r>
            <a:r>
              <a:rPr lang="en-ZA" sz="2100" b="1" dirty="0">
                <a:solidFill>
                  <a:schemeClr val="accent2">
                    <a:lumMod val="50000"/>
                  </a:schemeClr>
                </a:solidFill>
              </a:rPr>
              <a:t>reasonable assurance </a:t>
            </a:r>
            <a:r>
              <a:rPr lang="en-ZA" sz="2100" i="1" dirty="0"/>
              <a:t>regarding the </a:t>
            </a: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</a:rPr>
              <a:t>achievement of entity objectives</a:t>
            </a:r>
            <a:r>
              <a:rPr lang="en-US" sz="2100" i="1" dirty="0"/>
              <a:t>” </a:t>
            </a:r>
            <a:r>
              <a:rPr lang="en-US" sz="2100" b="1" i="1" dirty="0"/>
              <a:t>COSO</a:t>
            </a:r>
            <a:endParaRPr lang="en-US" sz="2100" b="1" dirty="0"/>
          </a:p>
        </p:txBody>
      </p:sp>
      <p:sp>
        <p:nvSpPr>
          <p:cNvPr id="3" name="Rectangle 2"/>
          <p:cNvSpPr/>
          <p:nvPr/>
        </p:nvSpPr>
        <p:spPr>
          <a:xfrm>
            <a:off x="627018" y="4339383"/>
            <a:ext cx="80269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100" dirty="0"/>
              <a:t>“An approach that </a:t>
            </a:r>
            <a:r>
              <a:rPr lang="en-ZA" sz="2100" b="1" dirty="0">
                <a:solidFill>
                  <a:schemeClr val="accent2">
                    <a:lumMod val="50000"/>
                  </a:schemeClr>
                </a:solidFill>
              </a:rPr>
              <a:t>enables an organisation </a:t>
            </a:r>
            <a:r>
              <a:rPr lang="en-ZA" sz="2100" dirty="0"/>
              <a:t>to consider the </a:t>
            </a:r>
            <a:r>
              <a:rPr lang="en-ZA" sz="2100" b="1" dirty="0">
                <a:solidFill>
                  <a:schemeClr val="accent2">
                    <a:lumMod val="50000"/>
                  </a:schemeClr>
                </a:solidFill>
              </a:rPr>
              <a:t>potential impact of all types of risks on all processes, activities, stakeholders, products and services</a:t>
            </a:r>
            <a:r>
              <a:rPr lang="en-ZA" sz="2100" dirty="0"/>
              <a:t>” </a:t>
            </a:r>
          </a:p>
          <a:p>
            <a:pPr algn="ctr"/>
            <a:r>
              <a:rPr lang="en-ZA" sz="2100" b="1" i="1" dirty="0"/>
              <a:t>ISO 31000</a:t>
            </a:r>
          </a:p>
          <a:p>
            <a:endParaRPr lang="en-US" sz="2100" dirty="0"/>
          </a:p>
        </p:txBody>
      </p:sp>
      <p:pic>
        <p:nvPicPr>
          <p:cNvPr id="7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CF637B-FB0C-2D44-AEFA-86E471582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030" y="5944438"/>
            <a:ext cx="1293881" cy="55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80" y="1123982"/>
            <a:ext cx="6575108" cy="4056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ZA" sz="2400" dirty="0">
                <a:latin typeface="+mn-lt"/>
              </a:rPr>
              <a:t>ERM FRAMEWORK – IN PRACTRICE</a:t>
            </a:r>
            <a:endParaRPr lang="en-US" sz="24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415300" y="1622668"/>
            <a:ext cx="4303547" cy="4083050"/>
            <a:chOff x="2812869" y="1158387"/>
            <a:chExt cx="7245531" cy="5320234"/>
          </a:xfrm>
        </p:grpSpPr>
        <p:grpSp>
          <p:nvGrpSpPr>
            <p:cNvPr id="9" name="Group 8"/>
            <p:cNvGrpSpPr/>
            <p:nvPr/>
          </p:nvGrpSpPr>
          <p:grpSpPr>
            <a:xfrm>
              <a:off x="2812869" y="1158387"/>
              <a:ext cx="7245531" cy="5203501"/>
              <a:chOff x="394960" y="-155020"/>
              <a:chExt cx="3096295" cy="427910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94960" y="-155020"/>
                <a:ext cx="3096295" cy="42791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165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ERM Process</a:t>
                </a:r>
                <a:endParaRPr lang="en-US" sz="825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039417" y="440791"/>
                <a:ext cx="292100" cy="348033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vert270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1800" b="1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Monitor and Review</a:t>
                </a:r>
                <a:endParaRPr lang="en-US" sz="9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036004" y="2930244"/>
                <a:ext cx="1752705" cy="4699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Treat Risk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1036004" y="800735"/>
                <a:ext cx="1752705" cy="1990662"/>
                <a:chOff x="185104" y="-620605"/>
                <a:chExt cx="1752705" cy="1803092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85104" y="-620605"/>
                  <a:ext cx="1752705" cy="1803092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1800" b="1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Assess Risk</a:t>
                  </a:r>
                  <a:endParaRPr lang="en-US" sz="1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600"/>
                    </a:spcAft>
                  </a:pPr>
                  <a:r>
                    <a:rPr lang="en-US" sz="1200" dirty="0"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US" sz="82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48" name="Group 47"/>
                <p:cNvGrpSpPr/>
                <p:nvPr/>
              </p:nvGrpSpPr>
              <p:grpSpPr>
                <a:xfrm>
                  <a:off x="305853" y="-282005"/>
                  <a:ext cx="1489251" cy="1313783"/>
                  <a:chOff x="236003" y="-567755"/>
                  <a:chExt cx="1489251" cy="1313783"/>
                </a:xfrm>
              </p:grpSpPr>
              <p:sp>
                <p:nvSpPr>
                  <p:cNvPr id="49" name="Rectangle 48"/>
                  <p:cNvSpPr/>
                  <p:nvPr/>
                </p:nvSpPr>
                <p:spPr>
                  <a:xfrm>
                    <a:off x="236003" y="-567755"/>
                    <a:ext cx="1489251" cy="377505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600"/>
                      </a:spcAft>
                    </a:pPr>
                    <a:r>
                      <a: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Identify Risk</a:t>
                    </a:r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236003" y="-81345"/>
                    <a:ext cx="1489251" cy="319195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</a:pPr>
                    <a:r>
                      <a:rPr lang="en-US" sz="1800" dirty="0" err="1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Analyse</a:t>
                    </a:r>
                    <a:r>
                      <a: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Risk</a:t>
                    </a: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236003" y="352120"/>
                    <a:ext cx="1489251" cy="393908"/>
                  </a:xfrm>
                  <a:prstGeom prst="rect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</a:pPr>
                    <a:r>
                      <a: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Evaluate Risk</a:t>
                    </a:r>
                  </a:p>
                </p:txBody>
              </p:sp>
            </p:grpSp>
          </p:grpSp>
          <p:sp>
            <p:nvSpPr>
              <p:cNvPr id="33" name="Rectangle 32"/>
              <p:cNvSpPr/>
              <p:nvPr/>
            </p:nvSpPr>
            <p:spPr>
              <a:xfrm>
                <a:off x="454112" y="440791"/>
                <a:ext cx="358121" cy="3480333"/>
              </a:xfrm>
              <a:prstGeom prst="rect">
                <a:avLst/>
              </a:prstGeom>
              <a:solidFill>
                <a:srgbClr val="70AD47">
                  <a:lumMod val="20000"/>
                  <a:lumOff val="8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vert270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ZA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Communicate, Report &amp; Improve</a:t>
                </a:r>
                <a:endParaRPr lang="en-US" sz="9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 Box 13"/>
              <p:cNvSpPr txBox="1"/>
              <p:nvPr/>
            </p:nvSpPr>
            <p:spPr>
              <a:xfrm>
                <a:off x="1033822" y="194609"/>
                <a:ext cx="1752705" cy="49877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6350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1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Establish the Context</a:t>
                </a:r>
              </a:p>
              <a:p>
                <a:pPr algn="ctr">
                  <a:spcAft>
                    <a:spcPts val="600"/>
                  </a:spcAft>
                </a:pPr>
                <a:endParaRPr lang="en-US" sz="12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H="1">
                <a:off x="807503" y="1591333"/>
                <a:ext cx="228600" cy="63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803006" y="3158843"/>
                <a:ext cx="228600" cy="635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7" name="Straight Arrow Connector 36"/>
              <p:cNvCxnSpPr/>
              <p:nvPr/>
            </p:nvCxnSpPr>
            <p:spPr>
              <a:xfrm flipH="1">
                <a:off x="802050" y="3767394"/>
                <a:ext cx="228600" cy="635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>
              <a:xfrm flipV="1">
                <a:off x="2786527" y="1599750"/>
                <a:ext cx="254000" cy="63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2785417" y="3152299"/>
                <a:ext cx="254000" cy="635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2785417" y="3766984"/>
                <a:ext cx="254000" cy="635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44" name="Rectangle 43"/>
            <p:cNvSpPr/>
            <p:nvPr/>
          </p:nvSpPr>
          <p:spPr>
            <a:xfrm>
              <a:off x="4307847" y="5630940"/>
              <a:ext cx="4073316" cy="56994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ZA" sz="1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Risk</a:t>
              </a:r>
              <a:endPara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" name="Elbow Connector 3"/>
            <p:cNvCxnSpPr/>
            <p:nvPr/>
          </p:nvCxnSpPr>
          <p:spPr>
            <a:xfrm>
              <a:off x="8414397" y="1645920"/>
              <a:ext cx="981063" cy="203185"/>
            </a:xfrm>
            <a:prstGeom prst="bentConnector3">
              <a:avLst>
                <a:gd name="adj1" fmla="val 99710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/>
            <p:nvPr/>
          </p:nvCxnSpPr>
          <p:spPr>
            <a:xfrm rot="10800000" flipV="1">
              <a:off x="3346315" y="1645919"/>
              <a:ext cx="954110" cy="203185"/>
            </a:xfrm>
            <a:prstGeom prst="bentConnector3">
              <a:avLst>
                <a:gd name="adj1" fmla="val 99958"/>
              </a:avLst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3346315" y="6115079"/>
              <a:ext cx="6049145" cy="363542"/>
              <a:chOff x="3346315" y="6115079"/>
              <a:chExt cx="6049145" cy="363542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flipV="1">
                <a:off x="3346315" y="6115079"/>
                <a:ext cx="0" cy="3635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V="1">
                <a:off x="9395460" y="6115079"/>
                <a:ext cx="0" cy="3635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3346315" y="6478621"/>
                <a:ext cx="60491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ounded Rectangle 2"/>
          <p:cNvSpPr/>
          <p:nvPr/>
        </p:nvSpPr>
        <p:spPr>
          <a:xfrm>
            <a:off x="356093" y="1602282"/>
            <a:ext cx="1773223" cy="825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</a:rPr>
              <a:t>Risk Oversight</a:t>
            </a:r>
          </a:p>
          <a:p>
            <a:pPr marL="137160" indent="-137160" algn="ctr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Board</a:t>
            </a:r>
          </a:p>
          <a:p>
            <a:pPr marL="137160" indent="-137160" algn="ctr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AC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34479" y="2496000"/>
            <a:ext cx="1773223" cy="9188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b="1" dirty="0">
                <a:solidFill>
                  <a:schemeClr val="tx1"/>
                </a:solidFill>
              </a:rPr>
              <a:t>Assurance </a:t>
            </a:r>
          </a:p>
          <a:p>
            <a:pPr marL="137160" indent="-137160" algn="ctr">
              <a:buFont typeface="Arial" panose="020B0604020202020204" pitchFamily="34" charset="0"/>
              <a:buChar char="•"/>
            </a:pPr>
            <a:r>
              <a:rPr lang="en-ZA" sz="1500" dirty="0">
                <a:solidFill>
                  <a:schemeClr val="tx1"/>
                </a:solidFill>
              </a:rPr>
              <a:t>Internal Audit</a:t>
            </a:r>
          </a:p>
          <a:p>
            <a:pPr marL="137160" indent="-137160" algn="ctr">
              <a:buFont typeface="Arial" panose="020B0604020202020204" pitchFamily="34" charset="0"/>
              <a:buChar char="•"/>
            </a:pPr>
            <a:r>
              <a:rPr lang="en-ZA" sz="1500" dirty="0">
                <a:solidFill>
                  <a:schemeClr val="tx1"/>
                </a:solidFill>
              </a:rPr>
              <a:t>External Audit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46492" y="4778419"/>
            <a:ext cx="1770359" cy="9272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800" b="1" dirty="0">
                <a:solidFill>
                  <a:schemeClr val="tx1"/>
                </a:solidFill>
              </a:rPr>
              <a:t>Support</a:t>
            </a:r>
          </a:p>
          <a:p>
            <a:pPr marL="137160" indent="-137160" algn="ctr">
              <a:buFont typeface="Arial" panose="020B0604020202020204" pitchFamily="34" charset="0"/>
              <a:buChar char="•"/>
            </a:pPr>
            <a:r>
              <a:rPr lang="en-ZA" sz="1500" dirty="0">
                <a:solidFill>
                  <a:schemeClr val="tx1"/>
                </a:solidFill>
              </a:rPr>
              <a:t>CRO</a:t>
            </a:r>
          </a:p>
          <a:p>
            <a:pPr marL="137160" indent="-137160" algn="ctr">
              <a:buFont typeface="Arial" panose="020B0604020202020204" pitchFamily="34" charset="0"/>
              <a:buChar char="•"/>
            </a:pPr>
            <a:r>
              <a:rPr lang="en-ZA" sz="1500" dirty="0">
                <a:solidFill>
                  <a:schemeClr val="tx1"/>
                </a:solidFill>
              </a:rPr>
              <a:t>Risk </a:t>
            </a:r>
            <a:r>
              <a:rPr lang="en-ZA" sz="1500" dirty="0" err="1">
                <a:solidFill>
                  <a:schemeClr val="tx1"/>
                </a:solidFill>
              </a:rPr>
              <a:t>SteeCom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857761" y="3252446"/>
            <a:ext cx="1951760" cy="9655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sz="1800" b="1" dirty="0">
                <a:solidFill>
                  <a:schemeClr val="tx1"/>
                </a:solidFill>
              </a:rPr>
              <a:t>Enablers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RM Strategy </a:t>
            </a:r>
          </a:p>
          <a:p>
            <a:pPr algn="ctr"/>
            <a:r>
              <a:rPr lang="en-ZA" sz="1600" dirty="0">
                <a:solidFill>
                  <a:schemeClr val="tx1"/>
                </a:solidFill>
              </a:rPr>
              <a:t>RM Policy</a:t>
            </a:r>
          </a:p>
          <a:p>
            <a:pPr algn="ctr"/>
            <a:endParaRPr lang="en-ZA" sz="1800" dirty="0">
              <a:solidFill>
                <a:schemeClr val="tx1"/>
              </a:solidFill>
            </a:endParaRPr>
          </a:p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845286" y="4338502"/>
            <a:ext cx="1951760" cy="13000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sz="1800" b="1" dirty="0">
                <a:solidFill>
                  <a:schemeClr val="tx1"/>
                </a:solidFill>
              </a:rPr>
              <a:t>Risk Protocols </a:t>
            </a:r>
          </a:p>
          <a:p>
            <a:pPr marL="205740" indent="-205740" algn="ctr">
              <a:buFont typeface="Arial" panose="020B0604020202020204" pitchFamily="34" charset="0"/>
              <a:buChar char="•"/>
            </a:pPr>
            <a:r>
              <a:rPr lang="en-ZA" sz="1500" dirty="0">
                <a:solidFill>
                  <a:schemeClr val="tx1"/>
                </a:solidFill>
              </a:rPr>
              <a:t>Tools &amp; Techniques</a:t>
            </a:r>
          </a:p>
          <a:p>
            <a:pPr marL="205740" indent="-205740" algn="ctr">
              <a:buFont typeface="Arial" panose="020B0604020202020204" pitchFamily="34" charset="0"/>
              <a:buChar char="•"/>
            </a:pPr>
            <a:r>
              <a:rPr lang="en-ZA" sz="1500" dirty="0">
                <a:solidFill>
                  <a:schemeClr val="tx1"/>
                </a:solidFill>
              </a:rPr>
              <a:t>Guidelines</a:t>
            </a:r>
          </a:p>
          <a:p>
            <a:pPr marL="205740" indent="-205740" algn="ctr">
              <a:buFont typeface="Arial" panose="020B0604020202020204" pitchFamily="34" charset="0"/>
              <a:buChar char="•"/>
            </a:pPr>
            <a:r>
              <a:rPr lang="en-ZA" sz="1500" dirty="0">
                <a:solidFill>
                  <a:schemeClr val="tx1"/>
                </a:solidFill>
              </a:rPr>
              <a:t>Methodology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32356" y="3516186"/>
            <a:ext cx="1771922" cy="11891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>
                <a:solidFill>
                  <a:schemeClr val="tx1"/>
                </a:solidFill>
              </a:rPr>
              <a:t>Implementers </a:t>
            </a:r>
          </a:p>
          <a:p>
            <a:pPr marL="137160" indent="-137160" algn="ctr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Risk Committee</a:t>
            </a:r>
          </a:p>
          <a:p>
            <a:pPr marL="137160" indent="-137160" algn="ctr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CEO</a:t>
            </a:r>
          </a:p>
          <a:p>
            <a:pPr marL="137160" indent="-137160" algn="ctr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</a:rPr>
              <a:t>Management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845286" y="1703325"/>
            <a:ext cx="1909112" cy="15011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Risk Drivers</a:t>
            </a:r>
          </a:p>
          <a:p>
            <a:pPr marL="137160" indent="-137160" algn="ctr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Financial risks</a:t>
            </a:r>
          </a:p>
          <a:p>
            <a:pPr marL="137160" indent="-137160" algn="ctr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Infrastructure risks </a:t>
            </a:r>
          </a:p>
          <a:p>
            <a:pPr marL="137160" indent="-137160" algn="ctr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Market Place risks</a:t>
            </a:r>
          </a:p>
          <a:p>
            <a:pPr marL="137160" indent="-137160" algn="ctr"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Reputational risks</a:t>
            </a:r>
            <a:r>
              <a:rPr lang="en-ZA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45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0B5C474-F66C-D047-B95E-E426EE8A3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030" y="5944438"/>
            <a:ext cx="1293881" cy="55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22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80" y="1123982"/>
            <a:ext cx="6575108" cy="4056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ZA" sz="2400" dirty="0">
                <a:latin typeface="+mn-lt"/>
              </a:rPr>
              <a:t>1.   KEY CONCEPTS </a:t>
            </a:r>
            <a:r>
              <a:rPr lang="en-US" sz="2400" dirty="0">
                <a:latin typeface="+mn-lt"/>
              </a:rPr>
              <a:t> 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76928" y="1780155"/>
            <a:ext cx="3633654" cy="42715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ZA" altLang="en-US" sz="2100" b="1" dirty="0"/>
              <a:t>1.4   RISK MANAGEMENT (RM)</a:t>
            </a:r>
            <a:endParaRPr lang="en-ZA" altLang="en-US" sz="2100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 rot="16200000">
            <a:off x="4236445" y="3447879"/>
            <a:ext cx="1165703" cy="33833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altLang="en-US" sz="2400" b="1" dirty="0"/>
              <a:t>Impact</a:t>
            </a:r>
            <a:endParaRPr lang="en-ZA" altLang="en-US" b="1" dirty="0"/>
          </a:p>
          <a:p>
            <a:pPr>
              <a:buFont typeface="Wingdings" panose="05000000000000000000" pitchFamily="2" charset="2"/>
              <a:buNone/>
            </a:pPr>
            <a:endParaRPr lang="en-GB" alt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069205" y="1979094"/>
            <a:ext cx="3936887" cy="3038120"/>
            <a:chOff x="0" y="0"/>
            <a:chExt cx="3562350" cy="250825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6350" y="0"/>
              <a:ext cx="19050" cy="250190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0" y="2501900"/>
              <a:ext cx="3111500" cy="635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2700" y="590550"/>
              <a:ext cx="2819400" cy="1885950"/>
            </a:xfrm>
            <a:prstGeom prst="line">
              <a:avLst/>
            </a:prstGeom>
            <a:ln w="508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336800" y="577850"/>
              <a:ext cx="222250" cy="2095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14" name="Oval 13"/>
            <p:cNvSpPr/>
            <p:nvPr/>
          </p:nvSpPr>
          <p:spPr>
            <a:xfrm>
              <a:off x="1000756" y="1466850"/>
              <a:ext cx="231145" cy="2159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219200" y="749300"/>
              <a:ext cx="1149350" cy="77470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7"/>
            <p:cNvSpPr txBox="1"/>
            <p:nvPr/>
          </p:nvSpPr>
          <p:spPr>
            <a:xfrm>
              <a:off x="2012950" y="298554"/>
              <a:ext cx="1549400" cy="46973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Inherent Risk</a:t>
              </a:r>
            </a:p>
          </p:txBody>
        </p:sp>
        <p:sp>
          <p:nvSpPr>
            <p:cNvPr id="17" name="Text Box 8"/>
            <p:cNvSpPr txBox="1"/>
            <p:nvPr/>
          </p:nvSpPr>
          <p:spPr>
            <a:xfrm>
              <a:off x="90211" y="1771650"/>
              <a:ext cx="1560789" cy="31115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Residual Risk</a:t>
              </a:r>
            </a:p>
          </p:txBody>
        </p:sp>
        <p:sp>
          <p:nvSpPr>
            <p:cNvPr id="18" name="Text Box 9"/>
            <p:cNvSpPr txBox="1"/>
            <p:nvPr/>
          </p:nvSpPr>
          <p:spPr>
            <a:xfrm rot="19527846">
              <a:off x="1182744" y="761300"/>
              <a:ext cx="1046222" cy="351360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2000" dirty="0">
                  <a:ea typeface="Calibri" panose="020F0502020204030204" pitchFamily="34" charset="0"/>
                  <a:cs typeface="Times New Roman" panose="02020603050405020304" pitchFamily="18" charset="0"/>
                </a:rPr>
                <a:t>Controls</a:t>
              </a:r>
            </a:p>
          </p:txBody>
        </p:sp>
        <p:sp>
          <p:nvSpPr>
            <p:cNvPr id="20" name="Text Box 10"/>
            <p:cNvSpPr txBox="1"/>
            <p:nvPr/>
          </p:nvSpPr>
          <p:spPr>
            <a:xfrm rot="2064446">
              <a:off x="1444109" y="1636861"/>
              <a:ext cx="1643601" cy="344294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2400" dirty="0">
                  <a:ea typeface="Calibri" panose="020F0502020204030204" pitchFamily="34" charset="0"/>
                  <a:cs typeface="Times New Roman" panose="02020603050405020304" pitchFamily="18" charset="0"/>
                </a:rPr>
                <a:t>Tolerance level</a:t>
              </a:r>
            </a:p>
          </p:txBody>
        </p:sp>
      </p:grp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51823" y="4365832"/>
            <a:ext cx="4282554" cy="13473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altLang="en-US" sz="1950" dirty="0"/>
              <a:t>RM is a systematic and structured framework used by an organisations to </a:t>
            </a:r>
            <a:r>
              <a:rPr lang="en-ZA" altLang="en-US" sz="1950" b="1" i="1" dirty="0"/>
              <a:t>counter risks </a:t>
            </a:r>
            <a:r>
              <a:rPr lang="en-ZA" altLang="en-US" sz="1950" dirty="0"/>
              <a:t>and </a:t>
            </a:r>
            <a:r>
              <a:rPr lang="en-ZA" altLang="en-US" sz="1950" b="1" i="1" dirty="0"/>
              <a:t>exploit opportunities</a:t>
            </a:r>
            <a:r>
              <a:rPr lang="en-ZA" altLang="en-US" sz="1950" i="1" dirty="0"/>
              <a:t>. </a:t>
            </a:r>
            <a:r>
              <a:rPr lang="en-ZA" altLang="en-US" sz="1950" dirty="0"/>
              <a:t>It includes the </a:t>
            </a:r>
            <a:r>
              <a:rPr lang="en-ZA" altLang="en-US" sz="1950" b="1" i="1" dirty="0"/>
              <a:t>risk management process</a:t>
            </a:r>
          </a:p>
          <a:p>
            <a:pPr marL="0" indent="0">
              <a:buNone/>
            </a:pPr>
            <a:endParaRPr lang="en-ZA" altLang="en-US" sz="195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 sz="1950" dirty="0"/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6070811" y="5039530"/>
            <a:ext cx="1629744" cy="33833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altLang="en-US" sz="2100" b="1" dirty="0"/>
              <a:t>Likelihood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2100" b="1" dirty="0"/>
          </a:p>
        </p:txBody>
      </p:sp>
      <p:sp>
        <p:nvSpPr>
          <p:cNvPr id="3" name="Rectangle 2"/>
          <p:cNvSpPr/>
          <p:nvPr/>
        </p:nvSpPr>
        <p:spPr>
          <a:xfrm>
            <a:off x="334479" y="2294414"/>
            <a:ext cx="404157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950" dirty="0"/>
              <a:t>“A </a:t>
            </a:r>
            <a:r>
              <a:rPr lang="en-ZA" sz="1950" b="1" i="1" dirty="0"/>
              <a:t>process </a:t>
            </a:r>
            <a:r>
              <a:rPr lang="en-ZA" sz="1950" dirty="0"/>
              <a:t>to </a:t>
            </a:r>
            <a:r>
              <a:rPr lang="en-ZA" sz="1950" b="1" i="1" dirty="0"/>
              <a:t>identify, assess, manage, and control potential events </a:t>
            </a:r>
            <a:r>
              <a:rPr lang="en-ZA" sz="1950" dirty="0"/>
              <a:t>to provide </a:t>
            </a:r>
            <a:r>
              <a:rPr lang="en-ZA" sz="1950" b="1" i="1" dirty="0"/>
              <a:t>reasonable assurance </a:t>
            </a:r>
            <a:r>
              <a:rPr lang="en-ZA" sz="1950" dirty="0"/>
              <a:t>regarding the </a:t>
            </a:r>
            <a:r>
              <a:rPr lang="en-ZA" sz="1950" b="1" i="1" dirty="0"/>
              <a:t>achievement of the organization’s objectives</a:t>
            </a:r>
            <a:r>
              <a:rPr lang="en-ZA" sz="1950" dirty="0"/>
              <a:t>” </a:t>
            </a:r>
            <a:r>
              <a:rPr lang="en-ZA" sz="1950" b="1" i="1" dirty="0"/>
              <a:t>IIA</a:t>
            </a:r>
            <a:endParaRPr lang="en-US" sz="1950" b="1" i="1" dirty="0"/>
          </a:p>
        </p:txBody>
      </p:sp>
      <p:pic>
        <p:nvPicPr>
          <p:cNvPr id="24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24D1DC-E724-7B46-A723-20AEAB075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030" y="5944438"/>
            <a:ext cx="1293881" cy="55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 noGrp="1"/>
          </p:cNvSpPr>
          <p:nvPr>
            <p:ph type="title"/>
          </p:nvPr>
        </p:nvSpPr>
        <p:spPr>
          <a:xfrm>
            <a:off x="368524" y="995452"/>
            <a:ext cx="6712361" cy="4690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400" dirty="0">
                <a:latin typeface="+mn-lt"/>
              </a:rPr>
              <a:t>2.	SOURCES OF RISKS</a:t>
            </a:r>
            <a:endParaRPr lang="en-US" sz="2400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001" y="2001238"/>
            <a:ext cx="9014236" cy="3269444"/>
            <a:chOff x="73959" y="2082666"/>
            <a:chExt cx="12018981" cy="4359258"/>
          </a:xfrm>
        </p:grpSpPr>
        <p:grpSp>
          <p:nvGrpSpPr>
            <p:cNvPr id="2" name="Group 1"/>
            <p:cNvGrpSpPr/>
            <p:nvPr/>
          </p:nvGrpSpPr>
          <p:grpSpPr>
            <a:xfrm>
              <a:off x="73959" y="2082666"/>
              <a:ext cx="12018981" cy="4359258"/>
              <a:chOff x="73959" y="2082666"/>
              <a:chExt cx="12018981" cy="4359258"/>
            </a:xfrm>
          </p:grpSpPr>
          <p:sp>
            <p:nvSpPr>
              <p:cNvPr id="30" name="Rectangle 2"/>
              <p:cNvSpPr/>
              <p:nvPr/>
            </p:nvSpPr>
            <p:spPr>
              <a:xfrm>
                <a:off x="3239589" y="2368731"/>
                <a:ext cx="635007" cy="3753394"/>
              </a:xfrm>
              <a:custGeom>
                <a:avLst/>
                <a:gdLst>
                  <a:gd name="connsiteX0" fmla="*/ 0 w 868101"/>
                  <a:gd name="connsiteY0" fmla="*/ 0 h 3194612"/>
                  <a:gd name="connsiteX1" fmla="*/ 868101 w 868101"/>
                  <a:gd name="connsiteY1" fmla="*/ 0 h 3194612"/>
                  <a:gd name="connsiteX2" fmla="*/ 868101 w 868101"/>
                  <a:gd name="connsiteY2" fmla="*/ 3194612 h 3194612"/>
                  <a:gd name="connsiteX3" fmla="*/ 0 w 868101"/>
                  <a:gd name="connsiteY3" fmla="*/ 3194612 h 3194612"/>
                  <a:gd name="connsiteX4" fmla="*/ 0 w 868101"/>
                  <a:gd name="connsiteY4" fmla="*/ 0 h 3194612"/>
                  <a:gd name="connsiteX0" fmla="*/ 0 w 868101"/>
                  <a:gd name="connsiteY0" fmla="*/ 0 h 3194612"/>
                  <a:gd name="connsiteX1" fmla="*/ 856526 w 868101"/>
                  <a:gd name="connsiteY1" fmla="*/ 717631 h 3194612"/>
                  <a:gd name="connsiteX2" fmla="*/ 868101 w 868101"/>
                  <a:gd name="connsiteY2" fmla="*/ 3194612 h 3194612"/>
                  <a:gd name="connsiteX3" fmla="*/ 0 w 868101"/>
                  <a:gd name="connsiteY3" fmla="*/ 3194612 h 3194612"/>
                  <a:gd name="connsiteX4" fmla="*/ 0 w 868101"/>
                  <a:gd name="connsiteY4" fmla="*/ 0 h 3194612"/>
                  <a:gd name="connsiteX0" fmla="*/ 0 w 868101"/>
                  <a:gd name="connsiteY0" fmla="*/ 0 h 3194612"/>
                  <a:gd name="connsiteX1" fmla="*/ 856526 w 868101"/>
                  <a:gd name="connsiteY1" fmla="*/ 717631 h 3194612"/>
                  <a:gd name="connsiteX2" fmla="*/ 868101 w 868101"/>
                  <a:gd name="connsiteY2" fmla="*/ 3194612 h 3194612"/>
                  <a:gd name="connsiteX3" fmla="*/ 0 w 868101"/>
                  <a:gd name="connsiteY3" fmla="*/ 2303361 h 3194612"/>
                  <a:gd name="connsiteX4" fmla="*/ 0 w 868101"/>
                  <a:gd name="connsiteY4" fmla="*/ 0 h 3194612"/>
                  <a:gd name="connsiteX0" fmla="*/ 0 w 869214"/>
                  <a:gd name="connsiteY0" fmla="*/ 0 h 3194612"/>
                  <a:gd name="connsiteX1" fmla="*/ 868101 w 869214"/>
                  <a:gd name="connsiteY1" fmla="*/ 1284790 h 3194612"/>
                  <a:gd name="connsiteX2" fmla="*/ 868101 w 869214"/>
                  <a:gd name="connsiteY2" fmla="*/ 3194612 h 3194612"/>
                  <a:gd name="connsiteX3" fmla="*/ 0 w 869214"/>
                  <a:gd name="connsiteY3" fmla="*/ 2303361 h 3194612"/>
                  <a:gd name="connsiteX4" fmla="*/ 0 w 869214"/>
                  <a:gd name="connsiteY4" fmla="*/ 0 h 3194612"/>
                  <a:gd name="connsiteX0" fmla="*/ 11575 w 880789"/>
                  <a:gd name="connsiteY0" fmla="*/ 0 h 3194612"/>
                  <a:gd name="connsiteX1" fmla="*/ 879676 w 880789"/>
                  <a:gd name="connsiteY1" fmla="*/ 1284790 h 3194612"/>
                  <a:gd name="connsiteX2" fmla="*/ 879676 w 880789"/>
                  <a:gd name="connsiteY2" fmla="*/ 3194612 h 3194612"/>
                  <a:gd name="connsiteX3" fmla="*/ 0 w 880789"/>
                  <a:gd name="connsiteY3" fmla="*/ 1851948 h 3194612"/>
                  <a:gd name="connsiteX4" fmla="*/ 11575 w 880789"/>
                  <a:gd name="connsiteY4" fmla="*/ 0 h 3194612"/>
                  <a:gd name="connsiteX0" fmla="*/ 219919 w 880789"/>
                  <a:gd name="connsiteY0" fmla="*/ 0 h 2835797"/>
                  <a:gd name="connsiteX1" fmla="*/ 879676 w 880789"/>
                  <a:gd name="connsiteY1" fmla="*/ 925975 h 2835797"/>
                  <a:gd name="connsiteX2" fmla="*/ 879676 w 880789"/>
                  <a:gd name="connsiteY2" fmla="*/ 2835797 h 2835797"/>
                  <a:gd name="connsiteX3" fmla="*/ 0 w 880789"/>
                  <a:gd name="connsiteY3" fmla="*/ 1493133 h 2835797"/>
                  <a:gd name="connsiteX4" fmla="*/ 219919 w 880789"/>
                  <a:gd name="connsiteY4" fmla="*/ 0 h 2835797"/>
                  <a:gd name="connsiteX0" fmla="*/ 266218 w 880789"/>
                  <a:gd name="connsiteY0" fmla="*/ 0 h 2801073"/>
                  <a:gd name="connsiteX1" fmla="*/ 879676 w 880789"/>
                  <a:gd name="connsiteY1" fmla="*/ 891251 h 2801073"/>
                  <a:gd name="connsiteX2" fmla="*/ 879676 w 880789"/>
                  <a:gd name="connsiteY2" fmla="*/ 2801073 h 2801073"/>
                  <a:gd name="connsiteX3" fmla="*/ 0 w 880789"/>
                  <a:gd name="connsiteY3" fmla="*/ 1458409 h 2801073"/>
                  <a:gd name="connsiteX4" fmla="*/ 266218 w 880789"/>
                  <a:gd name="connsiteY4" fmla="*/ 0 h 2801073"/>
                  <a:gd name="connsiteX0" fmla="*/ 219919 w 880789"/>
                  <a:gd name="connsiteY0" fmla="*/ 0 h 2801073"/>
                  <a:gd name="connsiteX1" fmla="*/ 879676 w 880789"/>
                  <a:gd name="connsiteY1" fmla="*/ 891251 h 2801073"/>
                  <a:gd name="connsiteX2" fmla="*/ 879676 w 880789"/>
                  <a:gd name="connsiteY2" fmla="*/ 2801073 h 2801073"/>
                  <a:gd name="connsiteX3" fmla="*/ 0 w 880789"/>
                  <a:gd name="connsiteY3" fmla="*/ 1458409 h 2801073"/>
                  <a:gd name="connsiteX4" fmla="*/ 219919 w 880789"/>
                  <a:gd name="connsiteY4" fmla="*/ 0 h 2801073"/>
                  <a:gd name="connsiteX0" fmla="*/ 243069 w 880789"/>
                  <a:gd name="connsiteY0" fmla="*/ 0 h 3044142"/>
                  <a:gd name="connsiteX1" fmla="*/ 879676 w 880789"/>
                  <a:gd name="connsiteY1" fmla="*/ 1134320 h 3044142"/>
                  <a:gd name="connsiteX2" fmla="*/ 879676 w 880789"/>
                  <a:gd name="connsiteY2" fmla="*/ 3044142 h 3044142"/>
                  <a:gd name="connsiteX3" fmla="*/ 0 w 880789"/>
                  <a:gd name="connsiteY3" fmla="*/ 1701478 h 3044142"/>
                  <a:gd name="connsiteX4" fmla="*/ 243069 w 880789"/>
                  <a:gd name="connsiteY4" fmla="*/ 0 h 3044142"/>
                  <a:gd name="connsiteX0" fmla="*/ 104173 w 741893"/>
                  <a:gd name="connsiteY0" fmla="*/ 0 h 3044142"/>
                  <a:gd name="connsiteX1" fmla="*/ 740780 w 741893"/>
                  <a:gd name="connsiteY1" fmla="*/ 1134320 h 3044142"/>
                  <a:gd name="connsiteX2" fmla="*/ 740780 w 741893"/>
                  <a:gd name="connsiteY2" fmla="*/ 3044142 h 3044142"/>
                  <a:gd name="connsiteX3" fmla="*/ 0 w 741893"/>
                  <a:gd name="connsiteY3" fmla="*/ 1678328 h 3044142"/>
                  <a:gd name="connsiteX4" fmla="*/ 104173 w 741893"/>
                  <a:gd name="connsiteY4" fmla="*/ 0 h 3044142"/>
                  <a:gd name="connsiteX0" fmla="*/ 104173 w 740828"/>
                  <a:gd name="connsiteY0" fmla="*/ 0 h 2639028"/>
                  <a:gd name="connsiteX1" fmla="*/ 740780 w 740828"/>
                  <a:gd name="connsiteY1" fmla="*/ 1134320 h 2639028"/>
                  <a:gd name="connsiteX2" fmla="*/ 520861 w 740828"/>
                  <a:gd name="connsiteY2" fmla="*/ 2639028 h 2639028"/>
                  <a:gd name="connsiteX3" fmla="*/ 0 w 740828"/>
                  <a:gd name="connsiteY3" fmla="*/ 1678328 h 2639028"/>
                  <a:gd name="connsiteX4" fmla="*/ 104173 w 740828"/>
                  <a:gd name="connsiteY4" fmla="*/ 0 h 2639028"/>
                  <a:gd name="connsiteX0" fmla="*/ 104173 w 567357"/>
                  <a:gd name="connsiteY0" fmla="*/ 0 h 2639028"/>
                  <a:gd name="connsiteX1" fmla="*/ 567160 w 567357"/>
                  <a:gd name="connsiteY1" fmla="*/ 833378 h 2639028"/>
                  <a:gd name="connsiteX2" fmla="*/ 520861 w 567357"/>
                  <a:gd name="connsiteY2" fmla="*/ 2639028 h 2639028"/>
                  <a:gd name="connsiteX3" fmla="*/ 0 w 567357"/>
                  <a:gd name="connsiteY3" fmla="*/ 1678328 h 2639028"/>
                  <a:gd name="connsiteX4" fmla="*/ 104173 w 567357"/>
                  <a:gd name="connsiteY4" fmla="*/ 0 h 263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357" h="2639028">
                    <a:moveTo>
                      <a:pt x="104173" y="0"/>
                    </a:moveTo>
                    <a:lnTo>
                      <a:pt x="567160" y="833378"/>
                    </a:lnTo>
                    <a:cubicBezTo>
                      <a:pt x="571018" y="1659038"/>
                      <a:pt x="517003" y="1813368"/>
                      <a:pt x="520861" y="2639028"/>
                    </a:cubicBezTo>
                    <a:lnTo>
                      <a:pt x="0" y="1678328"/>
                    </a:lnTo>
                    <a:cubicBezTo>
                      <a:pt x="3858" y="1061012"/>
                      <a:pt x="100315" y="617316"/>
                      <a:pt x="1041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2"/>
              <p:cNvSpPr/>
              <p:nvPr/>
            </p:nvSpPr>
            <p:spPr>
              <a:xfrm>
                <a:off x="6692487" y="2351314"/>
                <a:ext cx="656792" cy="3631474"/>
              </a:xfrm>
              <a:custGeom>
                <a:avLst/>
                <a:gdLst>
                  <a:gd name="connsiteX0" fmla="*/ 0 w 868101"/>
                  <a:gd name="connsiteY0" fmla="*/ 0 h 3194612"/>
                  <a:gd name="connsiteX1" fmla="*/ 868101 w 868101"/>
                  <a:gd name="connsiteY1" fmla="*/ 0 h 3194612"/>
                  <a:gd name="connsiteX2" fmla="*/ 868101 w 868101"/>
                  <a:gd name="connsiteY2" fmla="*/ 3194612 h 3194612"/>
                  <a:gd name="connsiteX3" fmla="*/ 0 w 868101"/>
                  <a:gd name="connsiteY3" fmla="*/ 3194612 h 3194612"/>
                  <a:gd name="connsiteX4" fmla="*/ 0 w 868101"/>
                  <a:gd name="connsiteY4" fmla="*/ 0 h 3194612"/>
                  <a:gd name="connsiteX0" fmla="*/ 0 w 868101"/>
                  <a:gd name="connsiteY0" fmla="*/ 0 h 3194612"/>
                  <a:gd name="connsiteX1" fmla="*/ 856526 w 868101"/>
                  <a:gd name="connsiteY1" fmla="*/ 717631 h 3194612"/>
                  <a:gd name="connsiteX2" fmla="*/ 868101 w 868101"/>
                  <a:gd name="connsiteY2" fmla="*/ 3194612 h 3194612"/>
                  <a:gd name="connsiteX3" fmla="*/ 0 w 868101"/>
                  <a:gd name="connsiteY3" fmla="*/ 3194612 h 3194612"/>
                  <a:gd name="connsiteX4" fmla="*/ 0 w 868101"/>
                  <a:gd name="connsiteY4" fmla="*/ 0 h 3194612"/>
                  <a:gd name="connsiteX0" fmla="*/ 0 w 868101"/>
                  <a:gd name="connsiteY0" fmla="*/ 0 h 3194612"/>
                  <a:gd name="connsiteX1" fmla="*/ 856526 w 868101"/>
                  <a:gd name="connsiteY1" fmla="*/ 717631 h 3194612"/>
                  <a:gd name="connsiteX2" fmla="*/ 868101 w 868101"/>
                  <a:gd name="connsiteY2" fmla="*/ 3194612 h 3194612"/>
                  <a:gd name="connsiteX3" fmla="*/ 0 w 868101"/>
                  <a:gd name="connsiteY3" fmla="*/ 2303361 h 3194612"/>
                  <a:gd name="connsiteX4" fmla="*/ 0 w 868101"/>
                  <a:gd name="connsiteY4" fmla="*/ 0 h 3194612"/>
                  <a:gd name="connsiteX0" fmla="*/ 0 w 869214"/>
                  <a:gd name="connsiteY0" fmla="*/ 0 h 3194612"/>
                  <a:gd name="connsiteX1" fmla="*/ 868101 w 869214"/>
                  <a:gd name="connsiteY1" fmla="*/ 1284790 h 3194612"/>
                  <a:gd name="connsiteX2" fmla="*/ 868101 w 869214"/>
                  <a:gd name="connsiteY2" fmla="*/ 3194612 h 3194612"/>
                  <a:gd name="connsiteX3" fmla="*/ 0 w 869214"/>
                  <a:gd name="connsiteY3" fmla="*/ 2303361 h 3194612"/>
                  <a:gd name="connsiteX4" fmla="*/ 0 w 869214"/>
                  <a:gd name="connsiteY4" fmla="*/ 0 h 3194612"/>
                  <a:gd name="connsiteX0" fmla="*/ 11575 w 880789"/>
                  <a:gd name="connsiteY0" fmla="*/ 0 h 3194612"/>
                  <a:gd name="connsiteX1" fmla="*/ 879676 w 880789"/>
                  <a:gd name="connsiteY1" fmla="*/ 1284790 h 3194612"/>
                  <a:gd name="connsiteX2" fmla="*/ 879676 w 880789"/>
                  <a:gd name="connsiteY2" fmla="*/ 3194612 h 3194612"/>
                  <a:gd name="connsiteX3" fmla="*/ 0 w 880789"/>
                  <a:gd name="connsiteY3" fmla="*/ 1851948 h 3194612"/>
                  <a:gd name="connsiteX4" fmla="*/ 11575 w 880789"/>
                  <a:gd name="connsiteY4" fmla="*/ 0 h 3194612"/>
                  <a:gd name="connsiteX0" fmla="*/ 219919 w 880789"/>
                  <a:gd name="connsiteY0" fmla="*/ 0 h 2835797"/>
                  <a:gd name="connsiteX1" fmla="*/ 879676 w 880789"/>
                  <a:gd name="connsiteY1" fmla="*/ 925975 h 2835797"/>
                  <a:gd name="connsiteX2" fmla="*/ 879676 w 880789"/>
                  <a:gd name="connsiteY2" fmla="*/ 2835797 h 2835797"/>
                  <a:gd name="connsiteX3" fmla="*/ 0 w 880789"/>
                  <a:gd name="connsiteY3" fmla="*/ 1493133 h 2835797"/>
                  <a:gd name="connsiteX4" fmla="*/ 219919 w 880789"/>
                  <a:gd name="connsiteY4" fmla="*/ 0 h 2835797"/>
                  <a:gd name="connsiteX0" fmla="*/ 266218 w 880789"/>
                  <a:gd name="connsiteY0" fmla="*/ 0 h 2801073"/>
                  <a:gd name="connsiteX1" fmla="*/ 879676 w 880789"/>
                  <a:gd name="connsiteY1" fmla="*/ 891251 h 2801073"/>
                  <a:gd name="connsiteX2" fmla="*/ 879676 w 880789"/>
                  <a:gd name="connsiteY2" fmla="*/ 2801073 h 2801073"/>
                  <a:gd name="connsiteX3" fmla="*/ 0 w 880789"/>
                  <a:gd name="connsiteY3" fmla="*/ 1458409 h 2801073"/>
                  <a:gd name="connsiteX4" fmla="*/ 266218 w 880789"/>
                  <a:gd name="connsiteY4" fmla="*/ 0 h 2801073"/>
                  <a:gd name="connsiteX0" fmla="*/ 219919 w 880789"/>
                  <a:gd name="connsiteY0" fmla="*/ 0 h 2801073"/>
                  <a:gd name="connsiteX1" fmla="*/ 879676 w 880789"/>
                  <a:gd name="connsiteY1" fmla="*/ 891251 h 2801073"/>
                  <a:gd name="connsiteX2" fmla="*/ 879676 w 880789"/>
                  <a:gd name="connsiteY2" fmla="*/ 2801073 h 2801073"/>
                  <a:gd name="connsiteX3" fmla="*/ 0 w 880789"/>
                  <a:gd name="connsiteY3" fmla="*/ 1458409 h 2801073"/>
                  <a:gd name="connsiteX4" fmla="*/ 219919 w 880789"/>
                  <a:gd name="connsiteY4" fmla="*/ 0 h 2801073"/>
                  <a:gd name="connsiteX0" fmla="*/ 243069 w 880789"/>
                  <a:gd name="connsiteY0" fmla="*/ 0 h 3044142"/>
                  <a:gd name="connsiteX1" fmla="*/ 879676 w 880789"/>
                  <a:gd name="connsiteY1" fmla="*/ 1134320 h 3044142"/>
                  <a:gd name="connsiteX2" fmla="*/ 879676 w 880789"/>
                  <a:gd name="connsiteY2" fmla="*/ 3044142 h 3044142"/>
                  <a:gd name="connsiteX3" fmla="*/ 0 w 880789"/>
                  <a:gd name="connsiteY3" fmla="*/ 1701478 h 3044142"/>
                  <a:gd name="connsiteX4" fmla="*/ 243069 w 880789"/>
                  <a:gd name="connsiteY4" fmla="*/ 0 h 3044142"/>
                  <a:gd name="connsiteX0" fmla="*/ 104173 w 741893"/>
                  <a:gd name="connsiteY0" fmla="*/ 0 h 3044142"/>
                  <a:gd name="connsiteX1" fmla="*/ 740780 w 741893"/>
                  <a:gd name="connsiteY1" fmla="*/ 1134320 h 3044142"/>
                  <a:gd name="connsiteX2" fmla="*/ 740780 w 741893"/>
                  <a:gd name="connsiteY2" fmla="*/ 3044142 h 3044142"/>
                  <a:gd name="connsiteX3" fmla="*/ 0 w 741893"/>
                  <a:gd name="connsiteY3" fmla="*/ 1678328 h 3044142"/>
                  <a:gd name="connsiteX4" fmla="*/ 104173 w 741893"/>
                  <a:gd name="connsiteY4" fmla="*/ 0 h 3044142"/>
                  <a:gd name="connsiteX0" fmla="*/ 104173 w 740828"/>
                  <a:gd name="connsiteY0" fmla="*/ 0 h 2639028"/>
                  <a:gd name="connsiteX1" fmla="*/ 740780 w 740828"/>
                  <a:gd name="connsiteY1" fmla="*/ 1134320 h 2639028"/>
                  <a:gd name="connsiteX2" fmla="*/ 520861 w 740828"/>
                  <a:gd name="connsiteY2" fmla="*/ 2639028 h 2639028"/>
                  <a:gd name="connsiteX3" fmla="*/ 0 w 740828"/>
                  <a:gd name="connsiteY3" fmla="*/ 1678328 h 2639028"/>
                  <a:gd name="connsiteX4" fmla="*/ 104173 w 740828"/>
                  <a:gd name="connsiteY4" fmla="*/ 0 h 2639028"/>
                  <a:gd name="connsiteX0" fmla="*/ 104173 w 567357"/>
                  <a:gd name="connsiteY0" fmla="*/ 0 h 2639028"/>
                  <a:gd name="connsiteX1" fmla="*/ 567160 w 567357"/>
                  <a:gd name="connsiteY1" fmla="*/ 833378 h 2639028"/>
                  <a:gd name="connsiteX2" fmla="*/ 520861 w 567357"/>
                  <a:gd name="connsiteY2" fmla="*/ 2639028 h 2639028"/>
                  <a:gd name="connsiteX3" fmla="*/ 0 w 567357"/>
                  <a:gd name="connsiteY3" fmla="*/ 1678328 h 2639028"/>
                  <a:gd name="connsiteX4" fmla="*/ 104173 w 567357"/>
                  <a:gd name="connsiteY4" fmla="*/ 0 h 2639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357" h="2639028">
                    <a:moveTo>
                      <a:pt x="104173" y="0"/>
                    </a:moveTo>
                    <a:lnTo>
                      <a:pt x="567160" y="833378"/>
                    </a:lnTo>
                    <a:cubicBezTo>
                      <a:pt x="571018" y="1659038"/>
                      <a:pt x="517003" y="1813368"/>
                      <a:pt x="520861" y="2639028"/>
                    </a:cubicBezTo>
                    <a:lnTo>
                      <a:pt x="0" y="1678328"/>
                    </a:lnTo>
                    <a:cubicBezTo>
                      <a:pt x="3858" y="1061012"/>
                      <a:pt x="100315" y="617316"/>
                      <a:pt x="1041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6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ight Arrow 12"/>
              <p:cNvSpPr/>
              <p:nvPr/>
            </p:nvSpPr>
            <p:spPr>
              <a:xfrm>
                <a:off x="73959" y="2834701"/>
                <a:ext cx="12018981" cy="3058368"/>
              </a:xfrm>
              <a:custGeom>
                <a:avLst/>
                <a:gdLst>
                  <a:gd name="connsiteX0" fmla="*/ 0 w 8633949"/>
                  <a:gd name="connsiteY0" fmla="*/ 275615 h 2913481"/>
                  <a:gd name="connsiteX1" fmla="*/ 7873618 w 8633949"/>
                  <a:gd name="connsiteY1" fmla="*/ 275615 h 2913481"/>
                  <a:gd name="connsiteX2" fmla="*/ 7873618 w 8633949"/>
                  <a:gd name="connsiteY2" fmla="*/ 0 h 2913481"/>
                  <a:gd name="connsiteX3" fmla="*/ 8633949 w 8633949"/>
                  <a:gd name="connsiteY3" fmla="*/ 1456741 h 2913481"/>
                  <a:gd name="connsiteX4" fmla="*/ 7873618 w 8633949"/>
                  <a:gd name="connsiteY4" fmla="*/ 2913481 h 2913481"/>
                  <a:gd name="connsiteX5" fmla="*/ 7873618 w 8633949"/>
                  <a:gd name="connsiteY5" fmla="*/ 2637866 h 2913481"/>
                  <a:gd name="connsiteX6" fmla="*/ 0 w 8633949"/>
                  <a:gd name="connsiteY6" fmla="*/ 2637866 h 2913481"/>
                  <a:gd name="connsiteX7" fmla="*/ 0 w 8633949"/>
                  <a:gd name="connsiteY7" fmla="*/ 275615 h 2913481"/>
                  <a:gd name="connsiteX0" fmla="*/ 8397 w 8642346"/>
                  <a:gd name="connsiteY0" fmla="*/ 275615 h 2913481"/>
                  <a:gd name="connsiteX1" fmla="*/ 7882015 w 8642346"/>
                  <a:gd name="connsiteY1" fmla="*/ 275615 h 2913481"/>
                  <a:gd name="connsiteX2" fmla="*/ 7882015 w 8642346"/>
                  <a:gd name="connsiteY2" fmla="*/ 0 h 2913481"/>
                  <a:gd name="connsiteX3" fmla="*/ 8642346 w 8642346"/>
                  <a:gd name="connsiteY3" fmla="*/ 1456741 h 2913481"/>
                  <a:gd name="connsiteX4" fmla="*/ 7882015 w 8642346"/>
                  <a:gd name="connsiteY4" fmla="*/ 2913481 h 2913481"/>
                  <a:gd name="connsiteX5" fmla="*/ 7882015 w 8642346"/>
                  <a:gd name="connsiteY5" fmla="*/ 2637866 h 2913481"/>
                  <a:gd name="connsiteX6" fmla="*/ 8397 w 8642346"/>
                  <a:gd name="connsiteY6" fmla="*/ 2637866 h 2913481"/>
                  <a:gd name="connsiteX7" fmla="*/ 0 w 8642346"/>
                  <a:gd name="connsiteY7" fmla="*/ 1369689 h 2913481"/>
                  <a:gd name="connsiteX8" fmla="*/ 8397 w 8642346"/>
                  <a:gd name="connsiteY8" fmla="*/ 275615 h 2913481"/>
                  <a:gd name="connsiteX0" fmla="*/ 0 w 8633949"/>
                  <a:gd name="connsiteY0" fmla="*/ 275615 h 2913481"/>
                  <a:gd name="connsiteX1" fmla="*/ 7873618 w 8633949"/>
                  <a:gd name="connsiteY1" fmla="*/ 275615 h 2913481"/>
                  <a:gd name="connsiteX2" fmla="*/ 7873618 w 8633949"/>
                  <a:gd name="connsiteY2" fmla="*/ 0 h 2913481"/>
                  <a:gd name="connsiteX3" fmla="*/ 8633949 w 8633949"/>
                  <a:gd name="connsiteY3" fmla="*/ 1456741 h 2913481"/>
                  <a:gd name="connsiteX4" fmla="*/ 7873618 w 8633949"/>
                  <a:gd name="connsiteY4" fmla="*/ 2913481 h 2913481"/>
                  <a:gd name="connsiteX5" fmla="*/ 7873618 w 8633949"/>
                  <a:gd name="connsiteY5" fmla="*/ 2637866 h 2913481"/>
                  <a:gd name="connsiteX6" fmla="*/ 0 w 8633949"/>
                  <a:gd name="connsiteY6" fmla="*/ 2637866 h 2913481"/>
                  <a:gd name="connsiteX7" fmla="*/ 288486 w 8633949"/>
                  <a:gd name="connsiteY7" fmla="*/ 1393439 h 2913481"/>
                  <a:gd name="connsiteX8" fmla="*/ 0 w 8633949"/>
                  <a:gd name="connsiteY8" fmla="*/ 275615 h 2913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33949" h="2913481">
                    <a:moveTo>
                      <a:pt x="0" y="275615"/>
                    </a:moveTo>
                    <a:lnTo>
                      <a:pt x="7873618" y="275615"/>
                    </a:lnTo>
                    <a:lnTo>
                      <a:pt x="7873618" y="0"/>
                    </a:lnTo>
                    <a:lnTo>
                      <a:pt x="8633949" y="1456741"/>
                    </a:lnTo>
                    <a:lnTo>
                      <a:pt x="7873618" y="2913481"/>
                    </a:lnTo>
                    <a:lnTo>
                      <a:pt x="7873618" y="2637866"/>
                    </a:lnTo>
                    <a:lnTo>
                      <a:pt x="0" y="2637866"/>
                    </a:lnTo>
                    <a:lnTo>
                      <a:pt x="288486" y="1393439"/>
                    </a:lnTo>
                    <a:lnTo>
                      <a:pt x="0" y="27561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6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603942" y="2183394"/>
                <a:ext cx="2946546" cy="4095164"/>
                <a:chOff x="701502" y="2242254"/>
                <a:chExt cx="2215479" cy="3596488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710627" y="2242254"/>
                  <a:ext cx="2137652" cy="3596488"/>
                </a:xfrm>
                <a:prstGeom prst="roundRect">
                  <a:avLst>
                    <a:gd name="adj" fmla="val 13599"/>
                  </a:avLst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9 Rectángulo"/>
                <p:cNvSpPr/>
                <p:nvPr/>
              </p:nvSpPr>
              <p:spPr>
                <a:xfrm>
                  <a:off x="788760" y="2312796"/>
                  <a:ext cx="2035196" cy="406083"/>
                </a:xfrm>
                <a:prstGeom prst="rect">
                  <a:avLst/>
                </a:prstGeom>
              </p:spPr>
              <p:txBody>
                <a:bodyPr wrap="square" lIns="23398" tIns="11699" rIns="23398" bIns="11699">
                  <a:spAutoFit/>
                </a:bodyPr>
                <a:lstStyle/>
                <a:p>
                  <a:pPr algn="ctr"/>
                  <a:r>
                    <a:rPr lang="en-ZA" sz="2100" b="1" dirty="0">
                      <a:ea typeface="Verdana" pitchFamily="34" charset="0"/>
                      <a:cs typeface="Verdana" pitchFamily="34" charset="0"/>
                    </a:rPr>
                    <a:t>External</a:t>
                  </a:r>
                  <a:endParaRPr lang="en-US" sz="2100" b="1" dirty="0"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701502" y="2659428"/>
                  <a:ext cx="2215479" cy="3027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ZA" sz="1800" dirty="0"/>
                </a:p>
                <a:p>
                  <a:r>
                    <a:rPr lang="en-ZA" sz="1800" dirty="0"/>
                    <a:t>Difficult and at times impossible to control </a:t>
                  </a:r>
                </a:p>
                <a:p>
                  <a:endParaRPr lang="en-US" sz="1800" dirty="0"/>
                </a:p>
                <a:p>
                  <a:pPr marL="137160" indent="-137160">
                    <a:buFont typeface="Arial" panose="020B0604020202020204" pitchFamily="34" charset="0"/>
                    <a:buChar char="•"/>
                  </a:pPr>
                  <a:r>
                    <a:rPr lang="en-ZA" sz="1800" dirty="0"/>
                    <a:t>Economic </a:t>
                  </a:r>
                </a:p>
                <a:p>
                  <a:pPr marL="137160" indent="-137160">
                    <a:buFont typeface="Arial" panose="020B0604020202020204" pitchFamily="34" charset="0"/>
                    <a:buChar char="•"/>
                  </a:pPr>
                  <a:r>
                    <a:rPr lang="en-ZA" sz="1800" dirty="0"/>
                    <a:t>Financial markets </a:t>
                  </a:r>
                </a:p>
                <a:p>
                  <a:pPr marL="137160" indent="-137160">
                    <a:buFont typeface="Arial" panose="020B0604020202020204" pitchFamily="34" charset="0"/>
                    <a:buChar char="•"/>
                  </a:pPr>
                  <a:r>
                    <a:rPr lang="en-ZA" sz="1800" dirty="0"/>
                    <a:t>Regulation</a:t>
                  </a:r>
                </a:p>
                <a:p>
                  <a:pPr marL="137160" indent="-137160">
                    <a:buFont typeface="Arial" panose="020B0604020202020204" pitchFamily="34" charset="0"/>
                    <a:buChar char="•"/>
                  </a:pPr>
                  <a:r>
                    <a:rPr lang="en-ZA" sz="1800" dirty="0"/>
                    <a:t>Competition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3732084" y="2200811"/>
                <a:ext cx="3410251" cy="4241113"/>
                <a:chOff x="2914106" y="2756613"/>
                <a:chExt cx="1720000" cy="4143821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2922888" y="2756613"/>
                  <a:ext cx="1641705" cy="4001534"/>
                </a:xfrm>
                <a:prstGeom prst="roundRect">
                  <a:avLst>
                    <a:gd name="adj" fmla="val 13599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9 Rectángulo"/>
                <p:cNvSpPr/>
                <p:nvPr/>
              </p:nvSpPr>
              <p:spPr>
                <a:xfrm>
                  <a:off x="2997825" y="2843102"/>
                  <a:ext cx="1485863" cy="451782"/>
                </a:xfrm>
                <a:prstGeom prst="rect">
                  <a:avLst/>
                </a:prstGeom>
              </p:spPr>
              <p:txBody>
                <a:bodyPr wrap="square" lIns="23398" tIns="11699" rIns="23398" bIns="11699">
                  <a:spAutoFit/>
                </a:bodyPr>
                <a:lstStyle/>
                <a:p>
                  <a:pPr algn="ctr"/>
                  <a:r>
                    <a:rPr lang="en-ZA" sz="2100" b="1" dirty="0">
                      <a:ea typeface="Verdana" pitchFamily="34" charset="0"/>
                      <a:cs typeface="Verdana" pitchFamily="34" charset="0"/>
                    </a:rPr>
                    <a:t>Internal </a:t>
                  </a:r>
                  <a:endParaRPr lang="en-US" sz="2100" b="1" dirty="0"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914106" y="3251745"/>
                  <a:ext cx="1720000" cy="3648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ZA" sz="1600" dirty="0"/>
                </a:p>
                <a:p>
                  <a:r>
                    <a:rPr lang="en-ZA" sz="1600" dirty="0"/>
                    <a:t>Come from business activities, processes, products &amp; relationships </a:t>
                  </a:r>
                </a:p>
                <a:p>
                  <a:endParaRPr lang="en-ZA" sz="1600" dirty="0"/>
                </a:p>
                <a:p>
                  <a:pPr marL="137160" indent="-137160">
                    <a:buFont typeface="Arial" panose="020B0604020202020204" pitchFamily="34" charset="0"/>
                    <a:buChar char="•"/>
                  </a:pPr>
                  <a:r>
                    <a:rPr lang="en-ZA" sz="1600" dirty="0"/>
                    <a:t>Use of technology</a:t>
                  </a:r>
                </a:p>
                <a:p>
                  <a:pPr marL="137160" indent="-137160">
                    <a:buFont typeface="Arial" panose="020B0604020202020204" pitchFamily="34" charset="0"/>
                    <a:buChar char="•"/>
                  </a:pPr>
                  <a:r>
                    <a:rPr lang="en-ZA" sz="1600" dirty="0"/>
                    <a:t>Information </a:t>
                  </a:r>
                </a:p>
                <a:p>
                  <a:pPr marL="137160" indent="-137160">
                    <a:buFont typeface="Arial" panose="020B0604020202020204" pitchFamily="34" charset="0"/>
                    <a:buChar char="•"/>
                  </a:pPr>
                  <a:r>
                    <a:rPr lang="en-ZA" sz="1600" dirty="0"/>
                    <a:t>Employee engagement and satisfaction  </a:t>
                  </a:r>
                </a:p>
                <a:p>
                  <a:pPr marL="137160" indent="-137160">
                    <a:buFont typeface="Arial" panose="020B0604020202020204" pitchFamily="34" charset="0"/>
                    <a:buChar char="•"/>
                  </a:pPr>
                  <a:endParaRPr lang="en-ZA" sz="1600" dirty="0"/>
                </a:p>
                <a:p>
                  <a:pPr marL="68580"/>
                  <a:endParaRPr lang="en-ZA" sz="1600" dirty="0"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7256353" y="2082666"/>
                <a:ext cx="3925968" cy="4178475"/>
                <a:chOff x="4945225" y="2713159"/>
                <a:chExt cx="1495088" cy="3837121"/>
              </a:xfrm>
            </p:grpSpPr>
            <p:sp>
              <p:nvSpPr>
                <p:cNvPr id="35" name="Rounded Rectangle 34"/>
                <p:cNvSpPr/>
                <p:nvPr/>
              </p:nvSpPr>
              <p:spPr>
                <a:xfrm>
                  <a:off x="4948040" y="2713159"/>
                  <a:ext cx="1369371" cy="3837121"/>
                </a:xfrm>
                <a:prstGeom prst="roundRect">
                  <a:avLst>
                    <a:gd name="adj" fmla="val 13599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" name="Group 4"/>
                <p:cNvGrpSpPr/>
                <p:nvPr/>
              </p:nvGrpSpPr>
              <p:grpSpPr>
                <a:xfrm>
                  <a:off x="4945225" y="2841522"/>
                  <a:ext cx="1495088" cy="3219741"/>
                  <a:chOff x="4945225" y="2841522"/>
                  <a:chExt cx="1495088" cy="3219741"/>
                </a:xfrm>
              </p:grpSpPr>
              <p:sp>
                <p:nvSpPr>
                  <p:cNvPr id="39" name="9 Rectángulo"/>
                  <p:cNvSpPr/>
                  <p:nvPr/>
                </p:nvSpPr>
                <p:spPr>
                  <a:xfrm>
                    <a:off x="5056248" y="2841522"/>
                    <a:ext cx="1319279" cy="311562"/>
                  </a:xfrm>
                  <a:prstGeom prst="rect">
                    <a:avLst/>
                  </a:prstGeom>
                </p:spPr>
                <p:txBody>
                  <a:bodyPr wrap="square" lIns="23398" tIns="11699" rIns="23398" bIns="11699">
                    <a:spAutoFit/>
                  </a:bodyPr>
                  <a:lstStyle/>
                  <a:p>
                    <a:endParaRPr lang="en-US" sz="1500" b="1" dirty="0"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4945225" y="3234931"/>
                    <a:ext cx="1495088" cy="2826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ZA" sz="1600" dirty="0"/>
                  </a:p>
                  <a:p>
                    <a:r>
                      <a:rPr lang="en-ZA" sz="1600" dirty="0"/>
                      <a:t>Changes in the business environment. This includes:</a:t>
                    </a:r>
                  </a:p>
                  <a:p>
                    <a:endParaRPr lang="en-ZA" sz="1600" dirty="0"/>
                  </a:p>
                  <a:p>
                    <a:pPr marL="137160" indent="-137160">
                      <a:buFont typeface="Arial" panose="020B0604020202020204" pitchFamily="34" charset="0"/>
                      <a:buChar char="•"/>
                    </a:pPr>
                    <a:r>
                      <a:rPr lang="en-ZA" sz="1600" dirty="0"/>
                      <a:t>New technology</a:t>
                    </a:r>
                  </a:p>
                  <a:p>
                    <a:pPr marL="137160" indent="-137160">
                      <a:buFont typeface="Arial" panose="020B0604020202020204" pitchFamily="34" charset="0"/>
                      <a:buChar char="•"/>
                    </a:pPr>
                    <a:r>
                      <a:rPr lang="en-ZA" sz="1600" dirty="0"/>
                      <a:t>Changes in legislation</a:t>
                    </a:r>
                  </a:p>
                  <a:p>
                    <a:pPr marL="137160" indent="-137160">
                      <a:buFont typeface="Arial" panose="020B0604020202020204" pitchFamily="34" charset="0"/>
                      <a:buChar char="•"/>
                    </a:pPr>
                    <a:r>
                      <a:rPr lang="en-ZA" sz="1600" dirty="0"/>
                      <a:t>New personnel </a:t>
                    </a:r>
                  </a:p>
                  <a:p>
                    <a:pPr marL="137160" indent="-137160">
                      <a:buFont typeface="Arial" panose="020B0604020202020204" pitchFamily="34" charset="0"/>
                      <a:buChar char="•"/>
                    </a:pPr>
                    <a:r>
                      <a:rPr lang="en-ZA" sz="1600" dirty="0"/>
                      <a:t>New products &amp; activities</a:t>
                    </a:r>
                  </a:p>
                  <a:p>
                    <a:pPr marL="137160" indent="-137160">
                      <a:buFont typeface="Arial" panose="020B0604020202020204" pitchFamily="34" charset="0"/>
                      <a:buChar char="•"/>
                    </a:pPr>
                    <a:r>
                      <a:rPr lang="en-ZA" sz="1600" dirty="0"/>
                      <a:t>Business expansions</a:t>
                    </a:r>
                  </a:p>
                </p:txBody>
              </p:sp>
            </p:grpSp>
          </p:grpSp>
        </p:grpSp>
        <p:sp>
          <p:nvSpPr>
            <p:cNvPr id="25" name="9 Rectángulo"/>
            <p:cNvSpPr/>
            <p:nvPr/>
          </p:nvSpPr>
          <p:spPr>
            <a:xfrm>
              <a:off x="7608513" y="2191447"/>
              <a:ext cx="2693059" cy="462389"/>
            </a:xfrm>
            <a:prstGeom prst="rect">
              <a:avLst/>
            </a:prstGeom>
          </p:spPr>
          <p:txBody>
            <a:bodyPr wrap="square" lIns="23398" tIns="11699" rIns="23398" bIns="11699">
              <a:spAutoFit/>
            </a:bodyPr>
            <a:lstStyle/>
            <a:p>
              <a:pPr algn="ctr"/>
              <a:r>
                <a:rPr lang="en-ZA" sz="2100" b="1" dirty="0">
                  <a:ea typeface="Verdana" pitchFamily="34" charset="0"/>
                  <a:cs typeface="Verdana" pitchFamily="34" charset="0"/>
                </a:rPr>
                <a:t>Changes</a:t>
              </a:r>
              <a:endParaRPr lang="en-US" sz="2100" b="1" dirty="0"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22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D80EA7-0613-584A-9131-278569693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030" y="5944438"/>
            <a:ext cx="1293881" cy="55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69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79" y="1123982"/>
            <a:ext cx="6817436" cy="4056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ZA" sz="2400" dirty="0">
                <a:latin typeface="+mn-lt"/>
              </a:rPr>
              <a:t>3. INTERNAL AUDIT AND RISK MANAGEMENT</a:t>
            </a:r>
            <a:endParaRPr lang="en-US" sz="2400" dirty="0">
              <a:latin typeface="+mn-lt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529036" y="1769290"/>
            <a:ext cx="3933746" cy="33546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  <a:prstDash val="dash"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ZA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ENTERPRISE RISK MANAGEMENT FRAMEWORK</a:t>
            </a:r>
            <a:endParaRPr lang="en-US" sz="15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6"/>
          <p:cNvSpPr txBox="1"/>
          <p:nvPr/>
        </p:nvSpPr>
        <p:spPr>
          <a:xfrm>
            <a:off x="4774270" y="1782764"/>
            <a:ext cx="3879668" cy="308514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  <a:prstDash val="dash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ZA" sz="15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ASSURANCE FRAMEWORK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316087" y="4041774"/>
            <a:ext cx="353678" cy="135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05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265853"/>
              </p:ext>
            </p:extLst>
          </p:nvPr>
        </p:nvGraphicFramePr>
        <p:xfrm>
          <a:off x="278330" y="2316285"/>
          <a:ext cx="4181022" cy="3768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652">
                  <a:extLst>
                    <a:ext uri="{9D8B030D-6E8A-4147-A177-3AD203B41FA5}">
                      <a16:colId xmlns:a16="http://schemas.microsoft.com/office/drawing/2014/main" val="3784666748"/>
                    </a:ext>
                  </a:extLst>
                </a:gridCol>
                <a:gridCol w="1273628">
                  <a:extLst>
                    <a:ext uri="{9D8B030D-6E8A-4147-A177-3AD203B41FA5}">
                      <a16:colId xmlns:a16="http://schemas.microsoft.com/office/drawing/2014/main" val="3168146868"/>
                    </a:ext>
                  </a:extLst>
                </a:gridCol>
                <a:gridCol w="1468742">
                  <a:extLst>
                    <a:ext uri="{9D8B030D-6E8A-4147-A177-3AD203B41FA5}">
                      <a16:colId xmlns:a16="http://schemas.microsoft.com/office/drawing/2014/main" val="1610683167"/>
                    </a:ext>
                  </a:extLst>
                </a:gridCol>
              </a:tblGrid>
              <a:tr h="12708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</a:rPr>
                        <a:t>Risk strategy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</a:rPr>
                        <a:t>Risk culture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</a:rPr>
                        <a:t>Risk tools/ systems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487" marR="4248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182880" marR="0" lvl="0" indent="-18288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governance (structure &amp; policy)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</a:rPr>
                        <a:t>Risk appetite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2487" marR="4248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</a:endParaRPr>
                    </a:p>
                    <a:p>
                      <a:pPr marL="182880" marR="0" lvl="0" indent="-18288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change management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87" marR="4248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564540"/>
                  </a:ext>
                </a:extLst>
              </a:tr>
              <a:tr h="2494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Risk parameters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Risk assessment: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Identify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analyse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Risk quantification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Risk profile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182880" marR="0" lvl="0" indent="-18288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mitigation strategies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</a:rPr>
                        <a:t>risk action plans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</a:rPr>
                        <a:t>scenario analysis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</a:rPr>
                        <a:t>Risk registers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487" marR="42487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</a:rPr>
                        <a:t>Key risk indicators (KRIs)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</a:rPr>
                        <a:t>Risk dashboard reporting on: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200" dirty="0">
                          <a:effectLst/>
                        </a:rPr>
                        <a:t>emerging risks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ZA" sz="1200" dirty="0">
                          <a:effectLst/>
                        </a:rPr>
                        <a:t>changes to risk profiles due to: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1200" dirty="0">
                          <a:effectLst/>
                        </a:rPr>
                        <a:t>KRIs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1200" dirty="0">
                          <a:effectLst/>
                        </a:rPr>
                        <a:t>Incidents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1200" dirty="0">
                          <a:effectLst/>
                        </a:rPr>
                        <a:t>Audit findings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en-ZA" sz="1200" dirty="0">
                          <a:effectLst/>
                        </a:rPr>
                        <a:t>CSA</a:t>
                      </a:r>
                      <a:r>
                        <a:rPr lang="en-ZA" sz="1200" baseline="0" dirty="0">
                          <a:effectLst/>
                        </a:rPr>
                        <a:t> </a:t>
                      </a:r>
                      <a:r>
                        <a:rPr lang="en-ZA" sz="1200" dirty="0">
                          <a:effectLst/>
                        </a:rPr>
                        <a:t>result</a:t>
                      </a:r>
                      <a:endParaRPr lang="en-US" sz="1200" dirty="0">
                        <a:effectLst/>
                      </a:endParaRPr>
                    </a:p>
                  </a:txBody>
                  <a:tcPr marL="42487" marR="42487" marT="0" marB="0"/>
                </a:tc>
                <a:extLst>
                  <a:ext uri="{0D108BD9-81ED-4DB2-BD59-A6C34878D82A}">
                    <a16:rowId xmlns:a16="http://schemas.microsoft.com/office/drawing/2014/main" val="3137277821"/>
                  </a:ext>
                </a:extLst>
              </a:tr>
            </a:tbl>
          </a:graphicData>
        </a:graphic>
      </p:graphicFrame>
      <p:sp>
        <p:nvSpPr>
          <p:cNvPr id="17" name="Pentagon 16"/>
          <p:cNvSpPr/>
          <p:nvPr/>
        </p:nvSpPr>
        <p:spPr>
          <a:xfrm>
            <a:off x="292308" y="3571761"/>
            <a:ext cx="1425458" cy="242888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1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Measure</a:t>
            </a:r>
            <a:endParaRPr lang="en-US" sz="105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1677173" y="3571762"/>
            <a:ext cx="1286106" cy="250031"/>
          </a:xfrm>
          <a:prstGeom prst="chevron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12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Manage</a:t>
            </a:r>
            <a:endParaRPr lang="en-US" sz="105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3002273" y="3578905"/>
            <a:ext cx="1457079" cy="242888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5">
                <a:lumMod val="60000"/>
                <a:lumOff val="40000"/>
              </a:schemeClr>
            </a:solidFill>
            <a:prstDash val="dash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</a:t>
            </a:r>
            <a:endParaRPr lang="en-US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1250932" y="2278993"/>
            <a:ext cx="2057400" cy="36433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105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Strategy and Structure</a:t>
            </a:r>
            <a:endParaRPr lang="en-US" sz="105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69765" y="2246062"/>
          <a:ext cx="4207274" cy="3826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4134">
                  <a:extLst>
                    <a:ext uri="{9D8B030D-6E8A-4147-A177-3AD203B41FA5}">
                      <a16:colId xmlns:a16="http://schemas.microsoft.com/office/drawing/2014/main" val="3072907720"/>
                    </a:ext>
                  </a:extLst>
                </a:gridCol>
                <a:gridCol w="1570716">
                  <a:extLst>
                    <a:ext uri="{9D8B030D-6E8A-4147-A177-3AD203B41FA5}">
                      <a16:colId xmlns:a16="http://schemas.microsoft.com/office/drawing/2014/main" val="331484102"/>
                    </a:ext>
                  </a:extLst>
                </a:gridCol>
                <a:gridCol w="1402424">
                  <a:extLst>
                    <a:ext uri="{9D8B030D-6E8A-4147-A177-3AD203B41FA5}">
                      <a16:colId xmlns:a16="http://schemas.microsoft.com/office/drawing/2014/main" val="2273785338"/>
                    </a:ext>
                  </a:extLst>
                </a:gridCol>
              </a:tblGrid>
              <a:tr h="1222346">
                <a:tc gridSpan="3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dirty="0">
                          <a:effectLst/>
                        </a:rPr>
                        <a:t> </a:t>
                      </a:r>
                      <a:r>
                        <a:rPr lang="en-US" sz="600" dirty="0">
                          <a:effectLst/>
                        </a:rPr>
                        <a:t> </a:t>
                      </a:r>
                      <a:r>
                        <a:rPr lang="en-ZA" sz="7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Map key risks to processes (Heat map)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Map key controls to key risks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Identify sources of assurance and management rating of key controls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7" marR="3822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656556"/>
                  </a:ext>
                </a:extLst>
              </a:tr>
              <a:tr h="24684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 marL="9144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Control Self-Assessment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Data analytics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7" marR="38227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7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</a:rPr>
                        <a:t>Policy Management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</a:rPr>
                        <a:t>Fraud Risk Management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</a:rPr>
                        <a:t>Continuous monitoring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</a:rPr>
                        <a:t>Compliance Management 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</a:rPr>
                        <a:t>Ethics Management</a:t>
                      </a:r>
                      <a:endParaRPr lang="en-US" sz="1200" dirty="0">
                        <a:effectLst/>
                      </a:endParaRPr>
                    </a:p>
                    <a:p>
                      <a:pPr marL="9144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7" marR="38227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 marL="9144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700" dirty="0">
                        <a:effectLst/>
                      </a:endParaRPr>
                    </a:p>
                    <a:p>
                      <a:pPr marL="9144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</a:rPr>
                        <a:t>Risk based IA plans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</a:rPr>
                        <a:t>Internal/ external audits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</a:rPr>
                        <a:t>Other independent audits </a:t>
                      </a:r>
                      <a:endParaRPr lang="en-US" sz="1200" dirty="0">
                        <a:effectLst/>
                      </a:endParaRPr>
                    </a:p>
                    <a:p>
                      <a:pPr marL="182880" marR="0" lvl="0" indent="-18288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200" dirty="0">
                          <a:effectLst/>
                        </a:rPr>
                        <a:t>Quality Assurance Review</a:t>
                      </a:r>
                      <a:r>
                        <a:rPr lang="en-ZA" sz="700" dirty="0">
                          <a:effectLst/>
                        </a:rPr>
                        <a:t>s</a:t>
                      </a:r>
                      <a:endParaRPr lang="en-US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227" marR="38227" marT="0" marB="0"/>
                </a:tc>
                <a:extLst>
                  <a:ext uri="{0D108BD9-81ED-4DB2-BD59-A6C34878D82A}">
                    <a16:rowId xmlns:a16="http://schemas.microsoft.com/office/drawing/2014/main" val="372518437"/>
                  </a:ext>
                </a:extLst>
              </a:tr>
            </a:tbl>
          </a:graphicData>
        </a:graphic>
      </p:graphicFrame>
      <p:sp>
        <p:nvSpPr>
          <p:cNvPr id="21" name="Frame 20"/>
          <p:cNvSpPr/>
          <p:nvPr/>
        </p:nvSpPr>
        <p:spPr>
          <a:xfrm>
            <a:off x="5283926" y="2253860"/>
            <a:ext cx="3150136" cy="314325"/>
          </a:xfrm>
          <a:prstGeom prst="fram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15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Assurance Process</a:t>
            </a:r>
            <a:endParaRPr lang="en-US" sz="1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4678137" y="3518975"/>
            <a:ext cx="1238394" cy="240270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ZA" sz="1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Z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</a:t>
            </a:r>
            <a:endParaRPr lang="en-US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5931639" y="3518975"/>
            <a:ext cx="1520368" cy="24428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ysDash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Z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ZA" sz="12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Z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 </a:t>
            </a:r>
            <a:endParaRPr lang="en-US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7481305" y="3518411"/>
            <a:ext cx="1395734" cy="240270"/>
          </a:xfrm>
          <a:prstGeom prst="chevron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dash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ZA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ZA" sz="1200" b="1" baseline="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ZA" sz="1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Level</a:t>
            </a:r>
            <a:endParaRPr lang="en-US" sz="1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E6B70E-2E5E-7A4B-8A00-EA719409D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158" y="6079897"/>
            <a:ext cx="1293881" cy="55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859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80081" y="891882"/>
            <a:ext cx="6802130" cy="31393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ZA" sz="1800" dirty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en-ZA" sz="1800" baseline="30000" dirty="0">
                <a:solidFill>
                  <a:schemeClr val="bg1"/>
                </a:solidFill>
                <a:cs typeface="Arial" pitchFamily="34" charset="0"/>
              </a:rPr>
              <a:t>rd</a:t>
            </a:r>
            <a:r>
              <a:rPr lang="en-ZA" sz="1800" dirty="0">
                <a:solidFill>
                  <a:schemeClr val="bg1"/>
                </a:solidFill>
                <a:cs typeface="Arial" pitchFamily="34" charset="0"/>
              </a:rPr>
              <a:t> LINE - THE ROLE INTERNAL AUDIT IN THE ERM</a:t>
            </a:r>
            <a:endParaRPr lang="en-ZA" sz="18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80081" y="1532814"/>
            <a:ext cx="7199513" cy="4554941"/>
          </a:xfrm>
        </p:spPr>
        <p:txBody>
          <a:bodyPr>
            <a:normAutofit/>
          </a:bodyPr>
          <a:lstStyle/>
          <a:p>
            <a:endParaRPr lang="en-GB" sz="1200" dirty="0">
              <a:cs typeface="Arial" pitchFamily="34" charset="0"/>
            </a:endParaRPr>
          </a:p>
          <a:p>
            <a:endParaRPr lang="en-GB" sz="1200" dirty="0">
              <a:cs typeface="Arial" pitchFamily="34" charset="0"/>
            </a:endParaRPr>
          </a:p>
          <a:p>
            <a:endParaRPr lang="en-GB" sz="1200" dirty="0">
              <a:cs typeface="Arial" pitchFamily="34" charset="0"/>
            </a:endParaRPr>
          </a:p>
          <a:p>
            <a:endParaRPr lang="en-GB" sz="1200" dirty="0">
              <a:cs typeface="Arial" pitchFamily="34" charset="0"/>
            </a:endParaRPr>
          </a:p>
          <a:p>
            <a:endParaRPr lang="en-GB" sz="1200" dirty="0">
              <a:cs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7535" y="1767701"/>
            <a:ext cx="41943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b="1" dirty="0"/>
              <a:t>ASSURANCE SERVICE</a:t>
            </a:r>
          </a:p>
          <a:p>
            <a:endParaRPr lang="en-ZA" sz="18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cs typeface="Arial" pitchFamily="34" charset="0"/>
              </a:rPr>
              <a:t>Diagnosis</a:t>
            </a:r>
            <a:r>
              <a:rPr lang="en-GB" sz="1800" b="1" dirty="0">
                <a:cs typeface="Arial" pitchFamily="34" charset="0"/>
              </a:rPr>
              <a:t>: </a:t>
            </a:r>
            <a:r>
              <a:rPr lang="en-GB" sz="1800" b="1" i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Risk Register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cs typeface="Arial" pitchFamily="34" charset="0"/>
              </a:rPr>
              <a:t>Scope determined by the IAF based on </a:t>
            </a:r>
            <a:r>
              <a:rPr lang="en-GB" sz="1800" b="1" i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risk exposure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cs typeface="Arial" pitchFamily="34" charset="0"/>
              </a:rPr>
              <a:t>Evaluate risk mitigation - </a:t>
            </a:r>
            <a:r>
              <a:rPr lang="en-GB" sz="1800" b="1" i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Adequacy</a:t>
            </a:r>
            <a:r>
              <a:rPr lang="en-GB" sz="1800" b="1" i="1" dirty="0">
                <a:cs typeface="Arial" pitchFamily="34" charset="0"/>
              </a:rPr>
              <a:t> </a:t>
            </a:r>
            <a:r>
              <a:rPr lang="en-GB" sz="1800" dirty="0">
                <a:cs typeface="Arial" pitchFamily="34" charset="0"/>
              </a:rPr>
              <a:t>and </a:t>
            </a:r>
            <a:r>
              <a:rPr lang="en-GB" sz="1800" b="1" i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effectiveness</a:t>
            </a:r>
            <a:r>
              <a:rPr lang="en-GB" sz="1800" dirty="0">
                <a:cs typeface="Arial" pitchFamily="34" charset="0"/>
              </a:rPr>
              <a:t> of controls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>
                <a:cs typeface="Arial" pitchFamily="34" charset="0"/>
              </a:rPr>
              <a:t>Recommend improvement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2533" y="1767700"/>
            <a:ext cx="42398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800" b="1" dirty="0"/>
              <a:t>CONSULTING SERVICE </a:t>
            </a:r>
          </a:p>
          <a:p>
            <a:endParaRPr lang="en-GB" sz="1800" dirty="0">
              <a:cs typeface="Arial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800" dirty="0">
                <a:cs typeface="Arial" pitchFamily="34" charset="0"/>
              </a:rPr>
              <a:t>Diagnosis: </a:t>
            </a:r>
            <a:r>
              <a:rPr lang="en-GB" sz="1800" b="1" i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Management &amp; Risk Register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800" dirty="0">
                <a:cs typeface="Arial" pitchFamily="34" charset="0"/>
              </a:rPr>
              <a:t>Scope determined by client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800" dirty="0">
                <a:cs typeface="Arial" pitchFamily="34" charset="0"/>
              </a:rPr>
              <a:t>IA proactive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sz="1800" dirty="0">
                <a:cs typeface="Arial" pitchFamily="34" charset="0"/>
              </a:rPr>
              <a:t>improvement initiatives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96" y="3824698"/>
            <a:ext cx="4214400" cy="2073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8" y="4264847"/>
            <a:ext cx="2285296" cy="135966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34479" y="1123982"/>
            <a:ext cx="6817436" cy="405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2400" b="1" dirty="0">
                <a:latin typeface="+mn-lt"/>
              </a:rPr>
              <a:t>3. INTERNAL AUDIT AND RISK MANAGEMENT</a:t>
            </a:r>
            <a:endParaRPr lang="en-US" sz="2400" b="1" dirty="0">
              <a:latin typeface="+mn-lt"/>
            </a:endParaRPr>
          </a:p>
        </p:txBody>
      </p:sp>
      <p:pic>
        <p:nvPicPr>
          <p:cNvPr id="10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6D7116-86FD-6D4D-9BD9-63652B3DC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030" y="5944438"/>
            <a:ext cx="1293881" cy="558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400633"/>
      </p:ext>
    </p:extLst>
  </p:cSld>
  <p:clrMapOvr>
    <a:masterClrMapping/>
  </p:clrMapOvr>
</p:sld>
</file>

<file path=ppt/theme/theme1.xml><?xml version="1.0" encoding="utf-8"?>
<a:theme xmlns:a="http://schemas.openxmlformats.org/drawingml/2006/main" name="Ndalo Risk t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F68A308-C64E-3A48-AC72-E382F230A69D}" vid="{FAFD337A-C411-0E4E-9AF8-20520202A3E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Ndalo Risk tTemplate</Template>
  <TotalTime>141</TotalTime>
  <Words>973</Words>
  <Application>Microsoft Macintosh PowerPoint</Application>
  <PresentationFormat>On-screen Show (4:3)</PresentationFormat>
  <Paragraphs>255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Arial</vt:lpstr>
      <vt:lpstr>Wingdings</vt:lpstr>
      <vt:lpstr>Montserrat</vt:lpstr>
      <vt:lpstr>Symbol</vt:lpstr>
      <vt:lpstr>Ndalo Risk tTemplate</vt:lpstr>
      <vt:lpstr>PowerPoint Presentation</vt:lpstr>
      <vt:lpstr>INTERNAL AUDITING  &amp;  Risk Management</vt:lpstr>
      <vt:lpstr>1.   KEY CONCEPTS</vt:lpstr>
      <vt:lpstr>1.   KEY CONCEPTS</vt:lpstr>
      <vt:lpstr>ERM FRAMEWORK – IN PRACTRICE</vt:lpstr>
      <vt:lpstr>1.   KEY CONCEPTS  </vt:lpstr>
      <vt:lpstr>2. SOURCES OF RISKS</vt:lpstr>
      <vt:lpstr>3. INTERNAL AUDIT AND RISK MANAGEMENT</vt:lpstr>
      <vt:lpstr>3rd LINE - THE ROLE INTERNAL AUDIT IN THE ERM</vt:lpstr>
      <vt:lpstr>3. INTERNAL AUDIT AND RISK MANAGEMENT</vt:lpstr>
      <vt:lpstr>4. RISK BASED INTERNAL AUDIT PLAN </vt:lpstr>
      <vt:lpstr>4. RISK BASED INTERNAL AUDIT PLAN </vt:lpstr>
      <vt:lpstr>Audit focus areas</vt:lpstr>
      <vt:lpstr>Audit Objectives</vt:lpstr>
      <vt:lpstr>4. RISK BASED INTERNAL AUDIT PLAN </vt:lpstr>
      <vt:lpstr>Key Covid-19 Risks</vt:lpstr>
      <vt:lpstr>Internal Audit Considerations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Mtutuzeli Buwa</dc:creator>
  <cp:lastModifiedBy>Mtutuzeli Buwa</cp:lastModifiedBy>
  <cp:revision>5</cp:revision>
  <dcterms:created xsi:type="dcterms:W3CDTF">2020-10-20T04:55:32Z</dcterms:created>
  <dcterms:modified xsi:type="dcterms:W3CDTF">2020-10-20T07:16:43Z</dcterms:modified>
</cp:coreProperties>
</file>