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5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0" d="100"/>
          <a:sy n="40" d="100"/>
        </p:scale>
        <p:origin x="10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4.svg"/></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FC17427-816E-4070-9A8C-EB60E4BE80B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25D4D9-F11D-4323-88DA-A0CFC9B799E7}">
      <dgm:prSet/>
      <dgm:spPr/>
      <dgm:t>
        <a:bodyPr/>
        <a:lstStyle/>
        <a:p>
          <a:r>
            <a:rPr lang="en-ZA"/>
            <a:t>The PPPFA and its Preferential Procurement Regulations of 2011 as revised in 2017 makes provision for the Department of Trade and Industry  (dti), in consultation with  National Treasury (NT), to designate a sector, sub-sector or industry or product in line with the national development plan and industrial policy's for local production and content. (Regulation 8).</a:t>
          </a:r>
          <a:endParaRPr lang="en-US"/>
        </a:p>
      </dgm:t>
    </dgm:pt>
    <dgm:pt modelId="{2EB28964-D503-4385-AE73-4735C374A7FE}" type="parTrans" cxnId="{AA4518C0-36B1-4D7E-83FC-96EF15CAE45E}">
      <dgm:prSet/>
      <dgm:spPr/>
      <dgm:t>
        <a:bodyPr/>
        <a:lstStyle/>
        <a:p>
          <a:endParaRPr lang="en-US"/>
        </a:p>
      </dgm:t>
    </dgm:pt>
    <dgm:pt modelId="{255625D1-4131-4F88-BF5C-05895453D29A}" type="sibTrans" cxnId="{AA4518C0-36B1-4D7E-83FC-96EF15CAE45E}">
      <dgm:prSet/>
      <dgm:spPr/>
      <dgm:t>
        <a:bodyPr/>
        <a:lstStyle/>
        <a:p>
          <a:endParaRPr lang="en-US"/>
        </a:p>
      </dgm:t>
    </dgm:pt>
    <dgm:pt modelId="{840443E0-E4D6-41ED-BC0D-789661538110}">
      <dgm:prSet/>
      <dgm:spPr/>
      <dgm:t>
        <a:bodyPr/>
        <a:lstStyle/>
        <a:p>
          <a:r>
            <a:rPr lang="en-ZA"/>
            <a:t>Only locally produced services or goods or locally manufactured goods that meet the minimum stipulated threshold for local production and content can be procured.</a:t>
          </a:r>
          <a:endParaRPr lang="en-US"/>
        </a:p>
      </dgm:t>
    </dgm:pt>
    <dgm:pt modelId="{843D5668-AD62-405A-B2F6-83187A23DCFD}" type="parTrans" cxnId="{E2398A3F-0716-4AA6-8B0A-35285F551A95}">
      <dgm:prSet/>
      <dgm:spPr/>
      <dgm:t>
        <a:bodyPr/>
        <a:lstStyle/>
        <a:p>
          <a:endParaRPr lang="en-US"/>
        </a:p>
      </dgm:t>
    </dgm:pt>
    <dgm:pt modelId="{BBAE9595-1BC0-44E4-A007-9FA18150A2F4}" type="sibTrans" cxnId="{E2398A3F-0716-4AA6-8B0A-35285F551A95}">
      <dgm:prSet/>
      <dgm:spPr/>
      <dgm:t>
        <a:bodyPr/>
        <a:lstStyle/>
        <a:p>
          <a:endParaRPr lang="en-US"/>
        </a:p>
      </dgm:t>
    </dgm:pt>
    <dgm:pt modelId="{242395A1-C36C-40AF-80DF-1472D62BCAF6}">
      <dgm:prSet/>
      <dgm:spPr/>
      <dgm:t>
        <a:bodyPr/>
        <a:lstStyle/>
        <a:p>
          <a:r>
            <a:rPr lang="en-ZA"/>
            <a:t>NT informs all organs of state of new designations made i.t.o. </a:t>
          </a:r>
          <a:endParaRPr lang="en-US"/>
        </a:p>
      </dgm:t>
    </dgm:pt>
    <dgm:pt modelId="{21D47A90-4D5B-4035-9E5D-A8AD14D5EA0C}" type="parTrans" cxnId="{ACB635BD-C25B-447C-A8EB-9F909930EB6B}">
      <dgm:prSet/>
      <dgm:spPr/>
      <dgm:t>
        <a:bodyPr/>
        <a:lstStyle/>
        <a:p>
          <a:endParaRPr lang="en-US"/>
        </a:p>
      </dgm:t>
    </dgm:pt>
    <dgm:pt modelId="{81AD0CAC-E521-4A10-97F5-840002FD19F0}" type="sibTrans" cxnId="{ACB635BD-C25B-447C-A8EB-9F909930EB6B}">
      <dgm:prSet/>
      <dgm:spPr/>
      <dgm:t>
        <a:bodyPr/>
        <a:lstStyle/>
        <a:p>
          <a:endParaRPr lang="en-US"/>
        </a:p>
      </dgm:t>
    </dgm:pt>
    <dgm:pt modelId="{E93F2D6C-C270-4F77-BA39-9891F03EE284}" type="pres">
      <dgm:prSet presAssocID="{9FC17427-816E-4070-9A8C-EB60E4BE80B6}" presName="root" presStyleCnt="0">
        <dgm:presLayoutVars>
          <dgm:dir/>
          <dgm:resizeHandles val="exact"/>
        </dgm:presLayoutVars>
      </dgm:prSet>
      <dgm:spPr/>
    </dgm:pt>
    <dgm:pt modelId="{4A7C82B8-0B2A-4B4B-8336-884268BEB826}" type="pres">
      <dgm:prSet presAssocID="{5A25D4D9-F11D-4323-88DA-A0CFC9B799E7}" presName="compNode" presStyleCnt="0"/>
      <dgm:spPr/>
    </dgm:pt>
    <dgm:pt modelId="{8C543217-0399-4681-B065-4321DF0D4F9F}" type="pres">
      <dgm:prSet presAssocID="{5A25D4D9-F11D-4323-88DA-A0CFC9B799E7}" presName="bgRect" presStyleLbl="bgShp" presStyleIdx="0" presStyleCnt="3"/>
      <dgm:spPr/>
    </dgm:pt>
    <dgm:pt modelId="{B92B19D5-CC3E-49E3-BEA4-47BB967F1746}" type="pres">
      <dgm:prSet presAssocID="{5A25D4D9-F11D-4323-88DA-A0CFC9B799E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8165AB00-A20D-4337-8F86-CFC1425BBBD0}" type="pres">
      <dgm:prSet presAssocID="{5A25D4D9-F11D-4323-88DA-A0CFC9B799E7}" presName="spaceRect" presStyleCnt="0"/>
      <dgm:spPr/>
    </dgm:pt>
    <dgm:pt modelId="{EC8B376B-85F3-470D-AC89-D3903517BA37}" type="pres">
      <dgm:prSet presAssocID="{5A25D4D9-F11D-4323-88DA-A0CFC9B799E7}" presName="parTx" presStyleLbl="revTx" presStyleIdx="0" presStyleCnt="3">
        <dgm:presLayoutVars>
          <dgm:chMax val="0"/>
          <dgm:chPref val="0"/>
        </dgm:presLayoutVars>
      </dgm:prSet>
      <dgm:spPr/>
    </dgm:pt>
    <dgm:pt modelId="{BDE788D6-137A-4483-A80F-77F415D1CA5E}" type="pres">
      <dgm:prSet presAssocID="{255625D1-4131-4F88-BF5C-05895453D29A}" presName="sibTrans" presStyleCnt="0"/>
      <dgm:spPr/>
    </dgm:pt>
    <dgm:pt modelId="{A82257FA-D50F-462F-B2EA-05F342620775}" type="pres">
      <dgm:prSet presAssocID="{840443E0-E4D6-41ED-BC0D-789661538110}" presName="compNode" presStyleCnt="0"/>
      <dgm:spPr/>
    </dgm:pt>
    <dgm:pt modelId="{FA93BF42-139C-4A69-8D78-111A2225BFB1}" type="pres">
      <dgm:prSet presAssocID="{840443E0-E4D6-41ED-BC0D-789661538110}" presName="bgRect" presStyleLbl="bgShp" presStyleIdx="1" presStyleCnt="3"/>
      <dgm:spPr/>
    </dgm:pt>
    <dgm:pt modelId="{7EE0DEE3-25A5-45C8-9D9C-D8A0DB5D71C8}" type="pres">
      <dgm:prSet presAssocID="{840443E0-E4D6-41ED-BC0D-78966153811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uck"/>
        </a:ext>
      </dgm:extLst>
    </dgm:pt>
    <dgm:pt modelId="{0B5ED300-3EC7-45B5-9AD5-FF6DD433B9A8}" type="pres">
      <dgm:prSet presAssocID="{840443E0-E4D6-41ED-BC0D-789661538110}" presName="spaceRect" presStyleCnt="0"/>
      <dgm:spPr/>
    </dgm:pt>
    <dgm:pt modelId="{4D4DFBA6-3933-476D-9CB9-E3493A0B994D}" type="pres">
      <dgm:prSet presAssocID="{840443E0-E4D6-41ED-BC0D-789661538110}" presName="parTx" presStyleLbl="revTx" presStyleIdx="1" presStyleCnt="3">
        <dgm:presLayoutVars>
          <dgm:chMax val="0"/>
          <dgm:chPref val="0"/>
        </dgm:presLayoutVars>
      </dgm:prSet>
      <dgm:spPr/>
    </dgm:pt>
    <dgm:pt modelId="{4CFBF11D-D2F3-4794-817A-3EE0335B59EA}" type="pres">
      <dgm:prSet presAssocID="{BBAE9595-1BC0-44E4-A007-9FA18150A2F4}" presName="sibTrans" presStyleCnt="0"/>
      <dgm:spPr/>
    </dgm:pt>
    <dgm:pt modelId="{384C4D54-E357-4BD0-AFE6-B12AF70E7D0B}" type="pres">
      <dgm:prSet presAssocID="{242395A1-C36C-40AF-80DF-1472D62BCAF6}" presName="compNode" presStyleCnt="0"/>
      <dgm:spPr/>
    </dgm:pt>
    <dgm:pt modelId="{63970AF0-496B-483A-9925-6A37A24388ED}" type="pres">
      <dgm:prSet presAssocID="{242395A1-C36C-40AF-80DF-1472D62BCAF6}" presName="bgRect" presStyleLbl="bgShp" presStyleIdx="2" presStyleCnt="3"/>
      <dgm:spPr/>
    </dgm:pt>
    <dgm:pt modelId="{C08B4227-3DDC-4612-90B6-700BCAB44BA6}" type="pres">
      <dgm:prSet presAssocID="{242395A1-C36C-40AF-80DF-1472D62BCAF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A58AAAE0-5BB2-4991-9D51-E539BDED2B81}" type="pres">
      <dgm:prSet presAssocID="{242395A1-C36C-40AF-80DF-1472D62BCAF6}" presName="spaceRect" presStyleCnt="0"/>
      <dgm:spPr/>
    </dgm:pt>
    <dgm:pt modelId="{5445180B-DE6E-4685-9218-5E219520464A}" type="pres">
      <dgm:prSet presAssocID="{242395A1-C36C-40AF-80DF-1472D62BCAF6}" presName="parTx" presStyleLbl="revTx" presStyleIdx="2" presStyleCnt="3">
        <dgm:presLayoutVars>
          <dgm:chMax val="0"/>
          <dgm:chPref val="0"/>
        </dgm:presLayoutVars>
      </dgm:prSet>
      <dgm:spPr/>
    </dgm:pt>
  </dgm:ptLst>
  <dgm:cxnLst>
    <dgm:cxn modelId="{8A2F7106-80C8-4D85-84EB-BEE9B8B1EFB0}" type="presOf" srcId="{9FC17427-816E-4070-9A8C-EB60E4BE80B6}" destId="{E93F2D6C-C270-4F77-BA39-9891F03EE284}" srcOrd="0" destOrd="0" presId="urn:microsoft.com/office/officeart/2018/2/layout/IconVerticalSolidList"/>
    <dgm:cxn modelId="{E2398A3F-0716-4AA6-8B0A-35285F551A95}" srcId="{9FC17427-816E-4070-9A8C-EB60E4BE80B6}" destId="{840443E0-E4D6-41ED-BC0D-789661538110}" srcOrd="1" destOrd="0" parTransId="{843D5668-AD62-405A-B2F6-83187A23DCFD}" sibTransId="{BBAE9595-1BC0-44E4-A007-9FA18150A2F4}"/>
    <dgm:cxn modelId="{DDAF1C5D-172F-4075-B643-2B319CEF8B78}" type="presOf" srcId="{5A25D4D9-F11D-4323-88DA-A0CFC9B799E7}" destId="{EC8B376B-85F3-470D-AC89-D3903517BA37}" srcOrd="0" destOrd="0" presId="urn:microsoft.com/office/officeart/2018/2/layout/IconVerticalSolidList"/>
    <dgm:cxn modelId="{D0F86A41-344F-4327-B28B-C9B45043FD69}" type="presOf" srcId="{840443E0-E4D6-41ED-BC0D-789661538110}" destId="{4D4DFBA6-3933-476D-9CB9-E3493A0B994D}" srcOrd="0" destOrd="0" presId="urn:microsoft.com/office/officeart/2018/2/layout/IconVerticalSolidList"/>
    <dgm:cxn modelId="{07E27487-F08D-4970-99F0-C123EBD10857}" type="presOf" srcId="{242395A1-C36C-40AF-80DF-1472D62BCAF6}" destId="{5445180B-DE6E-4685-9218-5E219520464A}" srcOrd="0" destOrd="0" presId="urn:microsoft.com/office/officeart/2018/2/layout/IconVerticalSolidList"/>
    <dgm:cxn modelId="{ACB635BD-C25B-447C-A8EB-9F909930EB6B}" srcId="{9FC17427-816E-4070-9A8C-EB60E4BE80B6}" destId="{242395A1-C36C-40AF-80DF-1472D62BCAF6}" srcOrd="2" destOrd="0" parTransId="{21D47A90-4D5B-4035-9E5D-A8AD14D5EA0C}" sibTransId="{81AD0CAC-E521-4A10-97F5-840002FD19F0}"/>
    <dgm:cxn modelId="{AA4518C0-36B1-4D7E-83FC-96EF15CAE45E}" srcId="{9FC17427-816E-4070-9A8C-EB60E4BE80B6}" destId="{5A25D4D9-F11D-4323-88DA-A0CFC9B799E7}" srcOrd="0" destOrd="0" parTransId="{2EB28964-D503-4385-AE73-4735C374A7FE}" sibTransId="{255625D1-4131-4F88-BF5C-05895453D29A}"/>
    <dgm:cxn modelId="{2D5445C9-C4FE-414E-B153-15BD1212DE55}" type="presParOf" srcId="{E93F2D6C-C270-4F77-BA39-9891F03EE284}" destId="{4A7C82B8-0B2A-4B4B-8336-884268BEB826}" srcOrd="0" destOrd="0" presId="urn:microsoft.com/office/officeart/2018/2/layout/IconVerticalSolidList"/>
    <dgm:cxn modelId="{F2A1B1C4-ADD5-48BD-BCA1-4500E1551464}" type="presParOf" srcId="{4A7C82B8-0B2A-4B4B-8336-884268BEB826}" destId="{8C543217-0399-4681-B065-4321DF0D4F9F}" srcOrd="0" destOrd="0" presId="urn:microsoft.com/office/officeart/2018/2/layout/IconVerticalSolidList"/>
    <dgm:cxn modelId="{E6C65329-23DE-4FCE-8241-41393F0FFFA9}" type="presParOf" srcId="{4A7C82B8-0B2A-4B4B-8336-884268BEB826}" destId="{B92B19D5-CC3E-49E3-BEA4-47BB967F1746}" srcOrd="1" destOrd="0" presId="urn:microsoft.com/office/officeart/2018/2/layout/IconVerticalSolidList"/>
    <dgm:cxn modelId="{FB37DE03-132D-4205-BEC9-4B7610C85875}" type="presParOf" srcId="{4A7C82B8-0B2A-4B4B-8336-884268BEB826}" destId="{8165AB00-A20D-4337-8F86-CFC1425BBBD0}" srcOrd="2" destOrd="0" presId="urn:microsoft.com/office/officeart/2018/2/layout/IconVerticalSolidList"/>
    <dgm:cxn modelId="{085C025C-5418-4C8B-B915-32A679EE2779}" type="presParOf" srcId="{4A7C82B8-0B2A-4B4B-8336-884268BEB826}" destId="{EC8B376B-85F3-470D-AC89-D3903517BA37}" srcOrd="3" destOrd="0" presId="urn:microsoft.com/office/officeart/2018/2/layout/IconVerticalSolidList"/>
    <dgm:cxn modelId="{40EF0C32-BB41-4154-87B6-5A7C35E92A75}" type="presParOf" srcId="{E93F2D6C-C270-4F77-BA39-9891F03EE284}" destId="{BDE788D6-137A-4483-A80F-77F415D1CA5E}" srcOrd="1" destOrd="0" presId="urn:microsoft.com/office/officeart/2018/2/layout/IconVerticalSolidList"/>
    <dgm:cxn modelId="{869C219C-25EB-487F-8FD4-B6AE44AC1EDD}" type="presParOf" srcId="{E93F2D6C-C270-4F77-BA39-9891F03EE284}" destId="{A82257FA-D50F-462F-B2EA-05F342620775}" srcOrd="2" destOrd="0" presId="urn:microsoft.com/office/officeart/2018/2/layout/IconVerticalSolidList"/>
    <dgm:cxn modelId="{97A87215-AA29-4FC5-8534-C041C5484FBC}" type="presParOf" srcId="{A82257FA-D50F-462F-B2EA-05F342620775}" destId="{FA93BF42-139C-4A69-8D78-111A2225BFB1}" srcOrd="0" destOrd="0" presId="urn:microsoft.com/office/officeart/2018/2/layout/IconVerticalSolidList"/>
    <dgm:cxn modelId="{550AAB00-3DA9-4A93-B96B-666C2C0AFEB9}" type="presParOf" srcId="{A82257FA-D50F-462F-B2EA-05F342620775}" destId="{7EE0DEE3-25A5-45C8-9D9C-D8A0DB5D71C8}" srcOrd="1" destOrd="0" presId="urn:microsoft.com/office/officeart/2018/2/layout/IconVerticalSolidList"/>
    <dgm:cxn modelId="{E990324A-6AEB-4903-B855-F9C2EFEFF289}" type="presParOf" srcId="{A82257FA-D50F-462F-B2EA-05F342620775}" destId="{0B5ED300-3EC7-45B5-9AD5-FF6DD433B9A8}" srcOrd="2" destOrd="0" presId="urn:microsoft.com/office/officeart/2018/2/layout/IconVerticalSolidList"/>
    <dgm:cxn modelId="{16D300E7-E78B-48F3-87DE-99301AD862EC}" type="presParOf" srcId="{A82257FA-D50F-462F-B2EA-05F342620775}" destId="{4D4DFBA6-3933-476D-9CB9-E3493A0B994D}" srcOrd="3" destOrd="0" presId="urn:microsoft.com/office/officeart/2018/2/layout/IconVerticalSolidList"/>
    <dgm:cxn modelId="{E06A5C60-2D75-4CDF-8373-D05E0637FEEC}" type="presParOf" srcId="{E93F2D6C-C270-4F77-BA39-9891F03EE284}" destId="{4CFBF11D-D2F3-4794-817A-3EE0335B59EA}" srcOrd="3" destOrd="0" presId="urn:microsoft.com/office/officeart/2018/2/layout/IconVerticalSolidList"/>
    <dgm:cxn modelId="{7C800D27-37FC-4702-AF36-D4B15318BDEE}" type="presParOf" srcId="{E93F2D6C-C270-4F77-BA39-9891F03EE284}" destId="{384C4D54-E357-4BD0-AFE6-B12AF70E7D0B}" srcOrd="4" destOrd="0" presId="urn:microsoft.com/office/officeart/2018/2/layout/IconVerticalSolidList"/>
    <dgm:cxn modelId="{8E4551E1-D94C-4039-9DBF-443EAEADA6A2}" type="presParOf" srcId="{384C4D54-E357-4BD0-AFE6-B12AF70E7D0B}" destId="{63970AF0-496B-483A-9925-6A37A24388ED}" srcOrd="0" destOrd="0" presId="urn:microsoft.com/office/officeart/2018/2/layout/IconVerticalSolidList"/>
    <dgm:cxn modelId="{2A8B2332-62A6-4517-9429-7CB35DA8BBE8}" type="presParOf" srcId="{384C4D54-E357-4BD0-AFE6-B12AF70E7D0B}" destId="{C08B4227-3DDC-4612-90B6-700BCAB44BA6}" srcOrd="1" destOrd="0" presId="urn:microsoft.com/office/officeart/2018/2/layout/IconVerticalSolidList"/>
    <dgm:cxn modelId="{26CAFF1A-A567-4D0F-B081-6F67E283C20B}" type="presParOf" srcId="{384C4D54-E357-4BD0-AFE6-B12AF70E7D0B}" destId="{A58AAAE0-5BB2-4991-9D51-E539BDED2B81}" srcOrd="2" destOrd="0" presId="urn:microsoft.com/office/officeart/2018/2/layout/IconVerticalSolidList"/>
    <dgm:cxn modelId="{AEED63AC-B30D-48E6-9263-07434BEA4E9C}" type="presParOf" srcId="{384C4D54-E357-4BD0-AFE6-B12AF70E7D0B}" destId="{5445180B-DE6E-4685-9218-5E219520464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175EA2-8341-43C5-A225-7499601893F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9A4D2A1-3984-416D-9AD7-DA0679E7A28F}">
      <dgm:prSet/>
      <dgm:spPr/>
      <dgm:t>
        <a:bodyPr/>
        <a:lstStyle/>
        <a:p>
          <a:r>
            <a:rPr lang="en-ZA"/>
            <a:t>regulation 8 (1) through a circular/instruction note.</a:t>
          </a:r>
          <a:endParaRPr lang="en-US"/>
        </a:p>
      </dgm:t>
    </dgm:pt>
    <dgm:pt modelId="{C72181E0-A573-4A5A-95B1-154EB20A8300}" type="parTrans" cxnId="{24B9EAA1-8F94-4B3F-ABE9-F053FBB6BD5B}">
      <dgm:prSet/>
      <dgm:spPr/>
      <dgm:t>
        <a:bodyPr/>
        <a:lstStyle/>
        <a:p>
          <a:endParaRPr lang="en-US"/>
        </a:p>
      </dgm:t>
    </dgm:pt>
    <dgm:pt modelId="{7981171C-11EB-4B6F-B206-5F36D75459C1}" type="sibTrans" cxnId="{24B9EAA1-8F94-4B3F-ABE9-F053FBB6BD5B}">
      <dgm:prSet/>
      <dgm:spPr/>
      <dgm:t>
        <a:bodyPr/>
        <a:lstStyle/>
        <a:p>
          <a:endParaRPr lang="en-US"/>
        </a:p>
      </dgm:t>
    </dgm:pt>
    <dgm:pt modelId="{FB246CB6-DD2C-4F5A-8AEB-3262806D3E1A}">
      <dgm:prSet/>
      <dgm:spPr/>
      <dgm:t>
        <a:bodyPr/>
        <a:lstStyle/>
        <a:p>
          <a:r>
            <a:rPr lang="en-ZA"/>
            <a:t>The purpose of issuing a circular/instruction note is to regulate the environment within which Accounting Officers (AO) may procure products/services which has been designated.</a:t>
          </a:r>
          <a:endParaRPr lang="en-US"/>
        </a:p>
      </dgm:t>
    </dgm:pt>
    <dgm:pt modelId="{0C72A347-49FD-4F6A-9151-4D7AA84A9810}" type="parTrans" cxnId="{D40B07BD-2FA7-4502-B966-00616886C379}">
      <dgm:prSet/>
      <dgm:spPr/>
      <dgm:t>
        <a:bodyPr/>
        <a:lstStyle/>
        <a:p>
          <a:endParaRPr lang="en-US"/>
        </a:p>
      </dgm:t>
    </dgm:pt>
    <dgm:pt modelId="{E708215B-6DBC-40EA-B297-16E702D53999}" type="sibTrans" cxnId="{D40B07BD-2FA7-4502-B966-00616886C379}">
      <dgm:prSet/>
      <dgm:spPr/>
      <dgm:t>
        <a:bodyPr/>
        <a:lstStyle/>
        <a:p>
          <a:endParaRPr lang="en-US"/>
        </a:p>
      </dgm:t>
    </dgm:pt>
    <dgm:pt modelId="{982A0740-614E-4CB4-BDE7-BDE0CFE0F7A1}" type="pres">
      <dgm:prSet presAssocID="{52175EA2-8341-43C5-A225-7499601893FF}" presName="root" presStyleCnt="0">
        <dgm:presLayoutVars>
          <dgm:dir/>
          <dgm:resizeHandles val="exact"/>
        </dgm:presLayoutVars>
      </dgm:prSet>
      <dgm:spPr/>
    </dgm:pt>
    <dgm:pt modelId="{BD6B6283-155B-408E-99EF-EB2B4CA4ACE7}" type="pres">
      <dgm:prSet presAssocID="{79A4D2A1-3984-416D-9AD7-DA0679E7A28F}" presName="compNode" presStyleCnt="0"/>
      <dgm:spPr/>
    </dgm:pt>
    <dgm:pt modelId="{4C5CDFCD-0DC8-4199-B553-788A08640C91}" type="pres">
      <dgm:prSet presAssocID="{79A4D2A1-3984-416D-9AD7-DA0679E7A28F}" presName="bgRect" presStyleLbl="bgShp" presStyleIdx="0" presStyleCnt="2"/>
      <dgm:spPr/>
    </dgm:pt>
    <dgm:pt modelId="{310C1B23-AF1B-4B47-B953-BD76E0689F35}" type="pres">
      <dgm:prSet presAssocID="{79A4D2A1-3984-416D-9AD7-DA0679E7A28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sconnected"/>
        </a:ext>
      </dgm:extLst>
    </dgm:pt>
    <dgm:pt modelId="{9B4AE215-21C0-4E0D-BFF9-E7F6B142559C}" type="pres">
      <dgm:prSet presAssocID="{79A4D2A1-3984-416D-9AD7-DA0679E7A28F}" presName="spaceRect" presStyleCnt="0"/>
      <dgm:spPr/>
    </dgm:pt>
    <dgm:pt modelId="{DAB99AA7-DF6F-4D31-85CC-BA33AE762142}" type="pres">
      <dgm:prSet presAssocID="{79A4D2A1-3984-416D-9AD7-DA0679E7A28F}" presName="parTx" presStyleLbl="revTx" presStyleIdx="0" presStyleCnt="2">
        <dgm:presLayoutVars>
          <dgm:chMax val="0"/>
          <dgm:chPref val="0"/>
        </dgm:presLayoutVars>
      </dgm:prSet>
      <dgm:spPr/>
    </dgm:pt>
    <dgm:pt modelId="{671ACDD1-2C8D-4259-BFDA-EC9D220CB5D8}" type="pres">
      <dgm:prSet presAssocID="{7981171C-11EB-4B6F-B206-5F36D75459C1}" presName="sibTrans" presStyleCnt="0"/>
      <dgm:spPr/>
    </dgm:pt>
    <dgm:pt modelId="{16F95133-8A58-43ED-8A0D-532FA4009AF9}" type="pres">
      <dgm:prSet presAssocID="{FB246CB6-DD2C-4F5A-8AEB-3262806D3E1A}" presName="compNode" presStyleCnt="0"/>
      <dgm:spPr/>
    </dgm:pt>
    <dgm:pt modelId="{1592C356-54E4-4520-8C2C-57716DC8C2AE}" type="pres">
      <dgm:prSet presAssocID="{FB246CB6-DD2C-4F5A-8AEB-3262806D3E1A}" presName="bgRect" presStyleLbl="bgShp" presStyleIdx="1" presStyleCnt="2"/>
      <dgm:spPr/>
    </dgm:pt>
    <dgm:pt modelId="{C06CCA45-8468-40D9-8211-14518040F4AB}" type="pres">
      <dgm:prSet presAssocID="{FB246CB6-DD2C-4F5A-8AEB-3262806D3E1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F136A870-A731-447B-B718-9A4FBD1590C5}" type="pres">
      <dgm:prSet presAssocID="{FB246CB6-DD2C-4F5A-8AEB-3262806D3E1A}" presName="spaceRect" presStyleCnt="0"/>
      <dgm:spPr/>
    </dgm:pt>
    <dgm:pt modelId="{15DE8EBE-36CD-4EE1-9CD7-1C34374B11E9}" type="pres">
      <dgm:prSet presAssocID="{FB246CB6-DD2C-4F5A-8AEB-3262806D3E1A}" presName="parTx" presStyleLbl="revTx" presStyleIdx="1" presStyleCnt="2">
        <dgm:presLayoutVars>
          <dgm:chMax val="0"/>
          <dgm:chPref val="0"/>
        </dgm:presLayoutVars>
      </dgm:prSet>
      <dgm:spPr/>
    </dgm:pt>
  </dgm:ptLst>
  <dgm:cxnLst>
    <dgm:cxn modelId="{BC03241C-099D-47E8-99E3-E72260C5B9A5}" type="presOf" srcId="{52175EA2-8341-43C5-A225-7499601893FF}" destId="{982A0740-614E-4CB4-BDE7-BDE0CFE0F7A1}" srcOrd="0" destOrd="0" presId="urn:microsoft.com/office/officeart/2018/2/layout/IconVerticalSolidList"/>
    <dgm:cxn modelId="{BCC54A53-9DBF-471C-8FE1-49D5FFFD01F8}" type="presOf" srcId="{FB246CB6-DD2C-4F5A-8AEB-3262806D3E1A}" destId="{15DE8EBE-36CD-4EE1-9CD7-1C34374B11E9}" srcOrd="0" destOrd="0" presId="urn:microsoft.com/office/officeart/2018/2/layout/IconVerticalSolidList"/>
    <dgm:cxn modelId="{24B9EAA1-8F94-4B3F-ABE9-F053FBB6BD5B}" srcId="{52175EA2-8341-43C5-A225-7499601893FF}" destId="{79A4D2A1-3984-416D-9AD7-DA0679E7A28F}" srcOrd="0" destOrd="0" parTransId="{C72181E0-A573-4A5A-95B1-154EB20A8300}" sibTransId="{7981171C-11EB-4B6F-B206-5F36D75459C1}"/>
    <dgm:cxn modelId="{76E572B3-7722-418F-ABC1-74F8E41D3FD5}" type="presOf" srcId="{79A4D2A1-3984-416D-9AD7-DA0679E7A28F}" destId="{DAB99AA7-DF6F-4D31-85CC-BA33AE762142}" srcOrd="0" destOrd="0" presId="urn:microsoft.com/office/officeart/2018/2/layout/IconVerticalSolidList"/>
    <dgm:cxn modelId="{D40B07BD-2FA7-4502-B966-00616886C379}" srcId="{52175EA2-8341-43C5-A225-7499601893FF}" destId="{FB246CB6-DD2C-4F5A-8AEB-3262806D3E1A}" srcOrd="1" destOrd="0" parTransId="{0C72A347-49FD-4F6A-9151-4D7AA84A9810}" sibTransId="{E708215B-6DBC-40EA-B297-16E702D53999}"/>
    <dgm:cxn modelId="{A481DA8E-4216-421A-802C-D4B9579F8DFE}" type="presParOf" srcId="{982A0740-614E-4CB4-BDE7-BDE0CFE0F7A1}" destId="{BD6B6283-155B-408E-99EF-EB2B4CA4ACE7}" srcOrd="0" destOrd="0" presId="urn:microsoft.com/office/officeart/2018/2/layout/IconVerticalSolidList"/>
    <dgm:cxn modelId="{A8B4BCEB-C2FE-49A7-B8BE-F9B51B9FAE97}" type="presParOf" srcId="{BD6B6283-155B-408E-99EF-EB2B4CA4ACE7}" destId="{4C5CDFCD-0DC8-4199-B553-788A08640C91}" srcOrd="0" destOrd="0" presId="urn:microsoft.com/office/officeart/2018/2/layout/IconVerticalSolidList"/>
    <dgm:cxn modelId="{074C67A7-ABDE-4616-906C-067B72FFF6AD}" type="presParOf" srcId="{BD6B6283-155B-408E-99EF-EB2B4CA4ACE7}" destId="{310C1B23-AF1B-4B47-B953-BD76E0689F35}" srcOrd="1" destOrd="0" presId="urn:microsoft.com/office/officeart/2018/2/layout/IconVerticalSolidList"/>
    <dgm:cxn modelId="{914B710C-1EA5-4C5B-951C-894ACA93A2BF}" type="presParOf" srcId="{BD6B6283-155B-408E-99EF-EB2B4CA4ACE7}" destId="{9B4AE215-21C0-4E0D-BFF9-E7F6B142559C}" srcOrd="2" destOrd="0" presId="urn:microsoft.com/office/officeart/2018/2/layout/IconVerticalSolidList"/>
    <dgm:cxn modelId="{9FFE1776-A033-4A17-B5E9-CD4F117DA376}" type="presParOf" srcId="{BD6B6283-155B-408E-99EF-EB2B4CA4ACE7}" destId="{DAB99AA7-DF6F-4D31-85CC-BA33AE762142}" srcOrd="3" destOrd="0" presId="urn:microsoft.com/office/officeart/2018/2/layout/IconVerticalSolidList"/>
    <dgm:cxn modelId="{2290262F-6EC8-4790-80CF-BA76860FC051}" type="presParOf" srcId="{982A0740-614E-4CB4-BDE7-BDE0CFE0F7A1}" destId="{671ACDD1-2C8D-4259-BFDA-EC9D220CB5D8}" srcOrd="1" destOrd="0" presId="urn:microsoft.com/office/officeart/2018/2/layout/IconVerticalSolidList"/>
    <dgm:cxn modelId="{9571AAEA-BB75-4138-9F00-E83279E10E6D}" type="presParOf" srcId="{982A0740-614E-4CB4-BDE7-BDE0CFE0F7A1}" destId="{16F95133-8A58-43ED-8A0D-532FA4009AF9}" srcOrd="2" destOrd="0" presId="urn:microsoft.com/office/officeart/2018/2/layout/IconVerticalSolidList"/>
    <dgm:cxn modelId="{8B290490-9C0C-4615-820C-27E01934C211}" type="presParOf" srcId="{16F95133-8A58-43ED-8A0D-532FA4009AF9}" destId="{1592C356-54E4-4520-8C2C-57716DC8C2AE}" srcOrd="0" destOrd="0" presId="urn:microsoft.com/office/officeart/2018/2/layout/IconVerticalSolidList"/>
    <dgm:cxn modelId="{07F43586-5FCF-4512-9064-B043A6AB64F7}" type="presParOf" srcId="{16F95133-8A58-43ED-8A0D-532FA4009AF9}" destId="{C06CCA45-8468-40D9-8211-14518040F4AB}" srcOrd="1" destOrd="0" presId="urn:microsoft.com/office/officeart/2018/2/layout/IconVerticalSolidList"/>
    <dgm:cxn modelId="{480E245D-98FD-495A-B1F2-DA13CEAB320D}" type="presParOf" srcId="{16F95133-8A58-43ED-8A0D-532FA4009AF9}" destId="{F136A870-A731-447B-B718-9A4FBD1590C5}" srcOrd="2" destOrd="0" presId="urn:microsoft.com/office/officeart/2018/2/layout/IconVerticalSolidList"/>
    <dgm:cxn modelId="{7FDB52DB-00C0-4982-AA89-5B3EF2B1DE01}" type="presParOf" srcId="{16F95133-8A58-43ED-8A0D-532FA4009AF9}" destId="{15DE8EBE-36CD-4EE1-9CD7-1C34374B11E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A2E610-BEC0-418A-969E-A4A0026A505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87940BF-99BA-4B43-92F4-92E5CA04FE4F}">
      <dgm:prSet/>
      <dgm:spPr/>
      <dgm:t>
        <a:bodyPr/>
        <a:lstStyle/>
        <a:p>
          <a:r>
            <a:rPr lang="en-ZA"/>
            <a:t>Using public procurement strategically to leverage industrial development and support industrial policy’s.</a:t>
          </a:r>
          <a:endParaRPr lang="en-US"/>
        </a:p>
      </dgm:t>
    </dgm:pt>
    <dgm:pt modelId="{A72C22D0-B029-4DDC-920D-95563A7DCDC6}" type="parTrans" cxnId="{65C0E689-3AB1-44D1-8C99-B87D3BFAF90C}">
      <dgm:prSet/>
      <dgm:spPr/>
      <dgm:t>
        <a:bodyPr/>
        <a:lstStyle/>
        <a:p>
          <a:endParaRPr lang="en-US"/>
        </a:p>
      </dgm:t>
    </dgm:pt>
    <dgm:pt modelId="{7EBBAFE0-52CD-4F35-8B54-DF35EBC07D18}" type="sibTrans" cxnId="{65C0E689-3AB1-44D1-8C99-B87D3BFAF90C}">
      <dgm:prSet/>
      <dgm:spPr/>
      <dgm:t>
        <a:bodyPr/>
        <a:lstStyle/>
        <a:p>
          <a:endParaRPr lang="en-US"/>
        </a:p>
      </dgm:t>
    </dgm:pt>
    <dgm:pt modelId="{4B563424-D33D-478B-A8BB-ECDA5797D919}">
      <dgm:prSet/>
      <dgm:spPr/>
      <dgm:t>
        <a:bodyPr/>
        <a:lstStyle/>
        <a:p>
          <a:r>
            <a:rPr lang="en-ZA"/>
            <a:t>Stimulate and encourage the growth and development of local industries through the optimal usage of local resources and materials.</a:t>
          </a:r>
          <a:endParaRPr lang="en-US"/>
        </a:p>
      </dgm:t>
    </dgm:pt>
    <dgm:pt modelId="{9615B9F8-C512-4CE2-828C-121D4D7A9B7F}" type="parTrans" cxnId="{9FA6F745-C07A-4CA4-937B-EBFDE057DBD1}">
      <dgm:prSet/>
      <dgm:spPr/>
      <dgm:t>
        <a:bodyPr/>
        <a:lstStyle/>
        <a:p>
          <a:endParaRPr lang="en-US"/>
        </a:p>
      </dgm:t>
    </dgm:pt>
    <dgm:pt modelId="{E125B3A8-D8F9-4271-A2C9-14357F3E2F71}" type="sibTrans" cxnId="{9FA6F745-C07A-4CA4-937B-EBFDE057DBD1}">
      <dgm:prSet/>
      <dgm:spPr/>
      <dgm:t>
        <a:bodyPr/>
        <a:lstStyle/>
        <a:p>
          <a:endParaRPr lang="en-US"/>
        </a:p>
      </dgm:t>
    </dgm:pt>
    <dgm:pt modelId="{E599BDE6-22BD-4701-9162-D562B207BEB5}">
      <dgm:prSet/>
      <dgm:spPr/>
      <dgm:t>
        <a:bodyPr/>
        <a:lstStyle/>
        <a:p>
          <a:r>
            <a:rPr lang="en-ZA"/>
            <a:t>Provide a instrument for increasing the purchase of domestic products.</a:t>
          </a:r>
          <a:endParaRPr lang="en-US"/>
        </a:p>
      </dgm:t>
    </dgm:pt>
    <dgm:pt modelId="{E3D318B6-A0D2-4069-9CEE-394291EDE305}" type="parTrans" cxnId="{805328F3-0011-4CDC-9A3E-A4569E17E80B}">
      <dgm:prSet/>
      <dgm:spPr/>
      <dgm:t>
        <a:bodyPr/>
        <a:lstStyle/>
        <a:p>
          <a:endParaRPr lang="en-US"/>
        </a:p>
      </dgm:t>
    </dgm:pt>
    <dgm:pt modelId="{7FB91AC0-E843-4953-8CF7-EA1324A2117E}" type="sibTrans" cxnId="{805328F3-0011-4CDC-9A3E-A4569E17E80B}">
      <dgm:prSet/>
      <dgm:spPr/>
      <dgm:t>
        <a:bodyPr/>
        <a:lstStyle/>
        <a:p>
          <a:endParaRPr lang="en-US"/>
        </a:p>
      </dgm:t>
    </dgm:pt>
    <dgm:pt modelId="{3CA261F7-C233-4E56-9CBA-2997BD0F9334}" type="pres">
      <dgm:prSet presAssocID="{6DA2E610-BEC0-418A-969E-A4A0026A505C}" presName="root" presStyleCnt="0">
        <dgm:presLayoutVars>
          <dgm:dir/>
          <dgm:resizeHandles val="exact"/>
        </dgm:presLayoutVars>
      </dgm:prSet>
      <dgm:spPr/>
    </dgm:pt>
    <dgm:pt modelId="{B69F309D-C5DF-48B5-B1F1-B6628141130C}" type="pres">
      <dgm:prSet presAssocID="{D87940BF-99BA-4B43-92F4-92E5CA04FE4F}" presName="compNode" presStyleCnt="0"/>
      <dgm:spPr/>
    </dgm:pt>
    <dgm:pt modelId="{65876A57-C7DC-46C2-8695-F506ADD160CC}" type="pres">
      <dgm:prSet presAssocID="{D87940BF-99BA-4B43-92F4-92E5CA04FE4F}" presName="bgRect" presStyleLbl="bgShp" presStyleIdx="0" presStyleCnt="3"/>
      <dgm:spPr/>
    </dgm:pt>
    <dgm:pt modelId="{13AF305A-DB9A-4B8E-BF36-9F52FDB975EF}" type="pres">
      <dgm:prSet presAssocID="{D87940BF-99BA-4B43-92F4-92E5CA04FE4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actory"/>
        </a:ext>
      </dgm:extLst>
    </dgm:pt>
    <dgm:pt modelId="{E16164DC-8AA0-422A-B58D-5D67F74AD23A}" type="pres">
      <dgm:prSet presAssocID="{D87940BF-99BA-4B43-92F4-92E5CA04FE4F}" presName="spaceRect" presStyleCnt="0"/>
      <dgm:spPr/>
    </dgm:pt>
    <dgm:pt modelId="{E697977D-A56F-4549-88FE-F71C823DAC74}" type="pres">
      <dgm:prSet presAssocID="{D87940BF-99BA-4B43-92F4-92E5CA04FE4F}" presName="parTx" presStyleLbl="revTx" presStyleIdx="0" presStyleCnt="3">
        <dgm:presLayoutVars>
          <dgm:chMax val="0"/>
          <dgm:chPref val="0"/>
        </dgm:presLayoutVars>
      </dgm:prSet>
      <dgm:spPr/>
    </dgm:pt>
    <dgm:pt modelId="{8A534B7D-DE0A-4C98-BD9D-726BDB7F8FD7}" type="pres">
      <dgm:prSet presAssocID="{7EBBAFE0-52CD-4F35-8B54-DF35EBC07D18}" presName="sibTrans" presStyleCnt="0"/>
      <dgm:spPr/>
    </dgm:pt>
    <dgm:pt modelId="{B19D6302-18C7-45B6-B8E3-200FE92160E0}" type="pres">
      <dgm:prSet presAssocID="{4B563424-D33D-478B-A8BB-ECDA5797D919}" presName="compNode" presStyleCnt="0"/>
      <dgm:spPr/>
    </dgm:pt>
    <dgm:pt modelId="{ED64F110-E15F-49CC-B3A9-B5BCFA296694}" type="pres">
      <dgm:prSet presAssocID="{4B563424-D33D-478B-A8BB-ECDA5797D919}" presName="bgRect" presStyleLbl="bgShp" presStyleIdx="1" presStyleCnt="3"/>
      <dgm:spPr/>
    </dgm:pt>
    <dgm:pt modelId="{5680AC0A-07B4-491B-90C7-9B470713A376}" type="pres">
      <dgm:prSet presAssocID="{4B563424-D33D-478B-A8BB-ECDA5797D91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A2A077E4-23E0-401B-99D7-3F482623FDF1}" type="pres">
      <dgm:prSet presAssocID="{4B563424-D33D-478B-A8BB-ECDA5797D919}" presName="spaceRect" presStyleCnt="0"/>
      <dgm:spPr/>
    </dgm:pt>
    <dgm:pt modelId="{26667FB7-C1BE-4E91-8585-360F9FF41689}" type="pres">
      <dgm:prSet presAssocID="{4B563424-D33D-478B-A8BB-ECDA5797D919}" presName="parTx" presStyleLbl="revTx" presStyleIdx="1" presStyleCnt="3">
        <dgm:presLayoutVars>
          <dgm:chMax val="0"/>
          <dgm:chPref val="0"/>
        </dgm:presLayoutVars>
      </dgm:prSet>
      <dgm:spPr/>
    </dgm:pt>
    <dgm:pt modelId="{28B62E07-25AA-4484-816E-71536301B22B}" type="pres">
      <dgm:prSet presAssocID="{E125B3A8-D8F9-4271-A2C9-14357F3E2F71}" presName="sibTrans" presStyleCnt="0"/>
      <dgm:spPr/>
    </dgm:pt>
    <dgm:pt modelId="{098F3FC6-AD83-49B0-89EF-5C890ECB4FB2}" type="pres">
      <dgm:prSet presAssocID="{E599BDE6-22BD-4701-9162-D562B207BEB5}" presName="compNode" presStyleCnt="0"/>
      <dgm:spPr/>
    </dgm:pt>
    <dgm:pt modelId="{AC2BDF96-793F-46C6-90A4-0B39617E68A9}" type="pres">
      <dgm:prSet presAssocID="{E599BDE6-22BD-4701-9162-D562B207BEB5}" presName="bgRect" presStyleLbl="bgShp" presStyleIdx="2" presStyleCnt="3"/>
      <dgm:spPr/>
    </dgm:pt>
    <dgm:pt modelId="{EAE536FD-25A9-4424-843D-C3B446DEBC3D}" type="pres">
      <dgm:prSet presAssocID="{E599BDE6-22BD-4701-9162-D562B207BEB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BA1C7F9C-5019-4E8C-9935-FC5A7AD8726F}" type="pres">
      <dgm:prSet presAssocID="{E599BDE6-22BD-4701-9162-D562B207BEB5}" presName="spaceRect" presStyleCnt="0"/>
      <dgm:spPr/>
    </dgm:pt>
    <dgm:pt modelId="{F86868FB-279C-4130-85E5-DDB79DFB83EA}" type="pres">
      <dgm:prSet presAssocID="{E599BDE6-22BD-4701-9162-D562B207BEB5}" presName="parTx" presStyleLbl="revTx" presStyleIdx="2" presStyleCnt="3">
        <dgm:presLayoutVars>
          <dgm:chMax val="0"/>
          <dgm:chPref val="0"/>
        </dgm:presLayoutVars>
      </dgm:prSet>
      <dgm:spPr/>
    </dgm:pt>
  </dgm:ptLst>
  <dgm:cxnLst>
    <dgm:cxn modelId="{C6027B2B-4423-4642-BBA6-1D3D6087F6FD}" type="presOf" srcId="{6DA2E610-BEC0-418A-969E-A4A0026A505C}" destId="{3CA261F7-C233-4E56-9CBA-2997BD0F9334}" srcOrd="0" destOrd="0" presId="urn:microsoft.com/office/officeart/2018/2/layout/IconVerticalSolidList"/>
    <dgm:cxn modelId="{A77BDE38-A6E8-450A-A0BE-F0660009B8E4}" type="presOf" srcId="{4B563424-D33D-478B-A8BB-ECDA5797D919}" destId="{26667FB7-C1BE-4E91-8585-360F9FF41689}" srcOrd="0" destOrd="0" presId="urn:microsoft.com/office/officeart/2018/2/layout/IconVerticalSolidList"/>
    <dgm:cxn modelId="{9FA6F745-C07A-4CA4-937B-EBFDE057DBD1}" srcId="{6DA2E610-BEC0-418A-969E-A4A0026A505C}" destId="{4B563424-D33D-478B-A8BB-ECDA5797D919}" srcOrd="1" destOrd="0" parTransId="{9615B9F8-C512-4CE2-828C-121D4D7A9B7F}" sibTransId="{E125B3A8-D8F9-4271-A2C9-14357F3E2F71}"/>
    <dgm:cxn modelId="{56814F88-E698-498D-8AF2-96085ABDB697}" type="presOf" srcId="{E599BDE6-22BD-4701-9162-D562B207BEB5}" destId="{F86868FB-279C-4130-85E5-DDB79DFB83EA}" srcOrd="0" destOrd="0" presId="urn:microsoft.com/office/officeart/2018/2/layout/IconVerticalSolidList"/>
    <dgm:cxn modelId="{65C0E689-3AB1-44D1-8C99-B87D3BFAF90C}" srcId="{6DA2E610-BEC0-418A-969E-A4A0026A505C}" destId="{D87940BF-99BA-4B43-92F4-92E5CA04FE4F}" srcOrd="0" destOrd="0" parTransId="{A72C22D0-B029-4DDC-920D-95563A7DCDC6}" sibTransId="{7EBBAFE0-52CD-4F35-8B54-DF35EBC07D18}"/>
    <dgm:cxn modelId="{805328F3-0011-4CDC-9A3E-A4569E17E80B}" srcId="{6DA2E610-BEC0-418A-969E-A4A0026A505C}" destId="{E599BDE6-22BD-4701-9162-D562B207BEB5}" srcOrd="2" destOrd="0" parTransId="{E3D318B6-A0D2-4069-9CEE-394291EDE305}" sibTransId="{7FB91AC0-E843-4953-8CF7-EA1324A2117E}"/>
    <dgm:cxn modelId="{2C61E8F3-DA7B-4C51-9041-CA9C9D9C211E}" type="presOf" srcId="{D87940BF-99BA-4B43-92F4-92E5CA04FE4F}" destId="{E697977D-A56F-4549-88FE-F71C823DAC74}" srcOrd="0" destOrd="0" presId="urn:microsoft.com/office/officeart/2018/2/layout/IconVerticalSolidList"/>
    <dgm:cxn modelId="{957FED85-F235-442F-BF22-196D8066CD52}" type="presParOf" srcId="{3CA261F7-C233-4E56-9CBA-2997BD0F9334}" destId="{B69F309D-C5DF-48B5-B1F1-B6628141130C}" srcOrd="0" destOrd="0" presId="urn:microsoft.com/office/officeart/2018/2/layout/IconVerticalSolidList"/>
    <dgm:cxn modelId="{ECD122FF-B01B-4D95-AFA3-106F035B49B8}" type="presParOf" srcId="{B69F309D-C5DF-48B5-B1F1-B6628141130C}" destId="{65876A57-C7DC-46C2-8695-F506ADD160CC}" srcOrd="0" destOrd="0" presId="urn:microsoft.com/office/officeart/2018/2/layout/IconVerticalSolidList"/>
    <dgm:cxn modelId="{7B0B271D-2A1E-4F2B-8A85-39F0E1ECF7C0}" type="presParOf" srcId="{B69F309D-C5DF-48B5-B1F1-B6628141130C}" destId="{13AF305A-DB9A-4B8E-BF36-9F52FDB975EF}" srcOrd="1" destOrd="0" presId="urn:microsoft.com/office/officeart/2018/2/layout/IconVerticalSolidList"/>
    <dgm:cxn modelId="{85BCB795-5DF9-4571-9B02-0581F7660B21}" type="presParOf" srcId="{B69F309D-C5DF-48B5-B1F1-B6628141130C}" destId="{E16164DC-8AA0-422A-B58D-5D67F74AD23A}" srcOrd="2" destOrd="0" presId="urn:microsoft.com/office/officeart/2018/2/layout/IconVerticalSolidList"/>
    <dgm:cxn modelId="{3A33FE3C-2CEE-46BA-9742-ACBE846F61AE}" type="presParOf" srcId="{B69F309D-C5DF-48B5-B1F1-B6628141130C}" destId="{E697977D-A56F-4549-88FE-F71C823DAC74}" srcOrd="3" destOrd="0" presId="urn:microsoft.com/office/officeart/2018/2/layout/IconVerticalSolidList"/>
    <dgm:cxn modelId="{9D9C4C7A-A179-4098-BBB3-493EF34E4B71}" type="presParOf" srcId="{3CA261F7-C233-4E56-9CBA-2997BD0F9334}" destId="{8A534B7D-DE0A-4C98-BD9D-726BDB7F8FD7}" srcOrd="1" destOrd="0" presId="urn:microsoft.com/office/officeart/2018/2/layout/IconVerticalSolidList"/>
    <dgm:cxn modelId="{520FA852-30E8-41B8-9427-45E388442E1F}" type="presParOf" srcId="{3CA261F7-C233-4E56-9CBA-2997BD0F9334}" destId="{B19D6302-18C7-45B6-B8E3-200FE92160E0}" srcOrd="2" destOrd="0" presId="urn:microsoft.com/office/officeart/2018/2/layout/IconVerticalSolidList"/>
    <dgm:cxn modelId="{C1829710-850A-435B-916B-6EEC81633083}" type="presParOf" srcId="{B19D6302-18C7-45B6-B8E3-200FE92160E0}" destId="{ED64F110-E15F-49CC-B3A9-B5BCFA296694}" srcOrd="0" destOrd="0" presId="urn:microsoft.com/office/officeart/2018/2/layout/IconVerticalSolidList"/>
    <dgm:cxn modelId="{EC240FAB-FDAE-40D3-AB9D-4541C6EB3220}" type="presParOf" srcId="{B19D6302-18C7-45B6-B8E3-200FE92160E0}" destId="{5680AC0A-07B4-491B-90C7-9B470713A376}" srcOrd="1" destOrd="0" presId="urn:microsoft.com/office/officeart/2018/2/layout/IconVerticalSolidList"/>
    <dgm:cxn modelId="{47B29503-03B7-46FA-8AF8-97009C4A1DD9}" type="presParOf" srcId="{B19D6302-18C7-45B6-B8E3-200FE92160E0}" destId="{A2A077E4-23E0-401B-99D7-3F482623FDF1}" srcOrd="2" destOrd="0" presId="urn:microsoft.com/office/officeart/2018/2/layout/IconVerticalSolidList"/>
    <dgm:cxn modelId="{EE12C573-73B5-473F-AFDE-D6BF6E424059}" type="presParOf" srcId="{B19D6302-18C7-45B6-B8E3-200FE92160E0}" destId="{26667FB7-C1BE-4E91-8585-360F9FF41689}" srcOrd="3" destOrd="0" presId="urn:microsoft.com/office/officeart/2018/2/layout/IconVerticalSolidList"/>
    <dgm:cxn modelId="{DAE2B49D-E69B-4F3C-A254-761DDC7FD21C}" type="presParOf" srcId="{3CA261F7-C233-4E56-9CBA-2997BD0F9334}" destId="{28B62E07-25AA-4484-816E-71536301B22B}" srcOrd="3" destOrd="0" presId="urn:microsoft.com/office/officeart/2018/2/layout/IconVerticalSolidList"/>
    <dgm:cxn modelId="{60458D99-9997-4C43-9F01-FF8ED9AAC41E}" type="presParOf" srcId="{3CA261F7-C233-4E56-9CBA-2997BD0F9334}" destId="{098F3FC6-AD83-49B0-89EF-5C890ECB4FB2}" srcOrd="4" destOrd="0" presId="urn:microsoft.com/office/officeart/2018/2/layout/IconVerticalSolidList"/>
    <dgm:cxn modelId="{E5581102-C09E-4F4B-AB12-12311123CBAB}" type="presParOf" srcId="{098F3FC6-AD83-49B0-89EF-5C890ECB4FB2}" destId="{AC2BDF96-793F-46C6-90A4-0B39617E68A9}" srcOrd="0" destOrd="0" presId="urn:microsoft.com/office/officeart/2018/2/layout/IconVerticalSolidList"/>
    <dgm:cxn modelId="{CB064CDD-F3C0-42E5-AF92-6000ADC73054}" type="presParOf" srcId="{098F3FC6-AD83-49B0-89EF-5C890ECB4FB2}" destId="{EAE536FD-25A9-4424-843D-C3B446DEBC3D}" srcOrd="1" destOrd="0" presId="urn:microsoft.com/office/officeart/2018/2/layout/IconVerticalSolidList"/>
    <dgm:cxn modelId="{430D3058-04EA-44DE-B016-63681A1F6B45}" type="presParOf" srcId="{098F3FC6-AD83-49B0-89EF-5C890ECB4FB2}" destId="{BA1C7F9C-5019-4E8C-9935-FC5A7AD8726F}" srcOrd="2" destOrd="0" presId="urn:microsoft.com/office/officeart/2018/2/layout/IconVerticalSolidList"/>
    <dgm:cxn modelId="{3BCE7B0B-CD71-4E5C-8D2A-AECC4294A768}" type="presParOf" srcId="{098F3FC6-AD83-49B0-89EF-5C890ECB4FB2}" destId="{F86868FB-279C-4130-85E5-DDB79DFB83E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C600CE-E2A7-40E9-8722-25698EC1013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191129B-B118-4B74-B76F-1373E252FB53}">
      <dgm:prSet/>
      <dgm:spPr/>
      <dgm:t>
        <a:bodyPr/>
        <a:lstStyle/>
        <a:p>
          <a:r>
            <a:rPr lang="en-ZA"/>
            <a:t>TO SUMMARISE THE COMPULSORY RETURNABLE TENDER DOCUMENTS  AT CLOSING DATE AND TIME:</a:t>
          </a:r>
          <a:endParaRPr lang="en-US"/>
        </a:p>
      </dgm:t>
    </dgm:pt>
    <dgm:pt modelId="{243229CD-F674-42F3-9D85-30E807FA2F44}" type="parTrans" cxnId="{72D9D7FE-C756-46E2-BFA5-7025A91C5369}">
      <dgm:prSet/>
      <dgm:spPr/>
      <dgm:t>
        <a:bodyPr/>
        <a:lstStyle/>
        <a:p>
          <a:endParaRPr lang="en-US"/>
        </a:p>
      </dgm:t>
    </dgm:pt>
    <dgm:pt modelId="{A7BCC5F2-D287-4122-A18A-CC7A72449CDF}" type="sibTrans" cxnId="{72D9D7FE-C756-46E2-BFA5-7025A91C5369}">
      <dgm:prSet/>
      <dgm:spPr/>
      <dgm:t>
        <a:bodyPr/>
        <a:lstStyle/>
        <a:p>
          <a:endParaRPr lang="en-US"/>
        </a:p>
      </dgm:t>
    </dgm:pt>
    <dgm:pt modelId="{B1F39E82-F178-457C-BF30-26A420252EA6}">
      <dgm:prSet/>
      <dgm:spPr/>
      <dgm:t>
        <a:bodyPr/>
        <a:lstStyle/>
        <a:p>
          <a:r>
            <a:rPr lang="en-ZA"/>
            <a:t>Suppliers must complete and sign SBD/MBD 6.2 ;</a:t>
          </a:r>
          <a:endParaRPr lang="en-US"/>
        </a:p>
      </dgm:t>
    </dgm:pt>
    <dgm:pt modelId="{80C45196-B0AD-4248-AB8E-48F0FFD7B9AA}" type="parTrans" cxnId="{6067944E-7839-4E9D-BF47-3D7355A7E51B}">
      <dgm:prSet/>
      <dgm:spPr/>
      <dgm:t>
        <a:bodyPr/>
        <a:lstStyle/>
        <a:p>
          <a:endParaRPr lang="en-US"/>
        </a:p>
      </dgm:t>
    </dgm:pt>
    <dgm:pt modelId="{192F3DFC-B6A7-41D9-96BD-07F3E4719573}" type="sibTrans" cxnId="{6067944E-7839-4E9D-BF47-3D7355A7E51B}">
      <dgm:prSet/>
      <dgm:spPr/>
      <dgm:t>
        <a:bodyPr/>
        <a:lstStyle/>
        <a:p>
          <a:endParaRPr lang="en-US"/>
        </a:p>
      </dgm:t>
    </dgm:pt>
    <dgm:pt modelId="{42F71C7F-6F50-48FE-AB06-4EA9DCA4451E}">
      <dgm:prSet/>
      <dgm:spPr/>
      <dgm:t>
        <a:bodyPr/>
        <a:lstStyle/>
        <a:p>
          <a:r>
            <a:rPr lang="en-ZA"/>
            <a:t>Provide calculations  of local content percentages per item/s;</a:t>
          </a:r>
          <a:endParaRPr lang="en-US"/>
        </a:p>
      </dgm:t>
    </dgm:pt>
    <dgm:pt modelId="{D6DB4D03-865D-499F-8CB8-79CF6EA0101C}" type="parTrans" cxnId="{7AA510E1-B3DB-44E8-86DE-0AE53DDCA171}">
      <dgm:prSet/>
      <dgm:spPr/>
      <dgm:t>
        <a:bodyPr/>
        <a:lstStyle/>
        <a:p>
          <a:endParaRPr lang="en-US"/>
        </a:p>
      </dgm:t>
    </dgm:pt>
    <dgm:pt modelId="{EC41D7A7-E537-4953-A0F2-A71A7DFA73BD}" type="sibTrans" cxnId="{7AA510E1-B3DB-44E8-86DE-0AE53DDCA171}">
      <dgm:prSet/>
      <dgm:spPr/>
      <dgm:t>
        <a:bodyPr/>
        <a:lstStyle/>
        <a:p>
          <a:endParaRPr lang="en-US"/>
        </a:p>
      </dgm:t>
    </dgm:pt>
    <dgm:pt modelId="{6512DA9A-BA05-438A-AAC5-5D1ED54B4E59}">
      <dgm:prSet/>
      <dgm:spPr/>
      <dgm:t>
        <a:bodyPr/>
        <a:lstStyle/>
        <a:p>
          <a:r>
            <a:rPr lang="en-ZA"/>
            <a:t>Append the exchange rate on day of advertisement of tender as applicable;</a:t>
          </a:r>
          <a:endParaRPr lang="en-US"/>
        </a:p>
      </dgm:t>
    </dgm:pt>
    <dgm:pt modelId="{393AB6E0-525D-44E6-8FDB-9E376A1C7B75}" type="parTrans" cxnId="{829280E1-1B03-46A8-9870-FB09DEC6F02D}">
      <dgm:prSet/>
      <dgm:spPr/>
      <dgm:t>
        <a:bodyPr/>
        <a:lstStyle/>
        <a:p>
          <a:endParaRPr lang="en-US"/>
        </a:p>
      </dgm:t>
    </dgm:pt>
    <dgm:pt modelId="{A410E296-DF80-45D4-9B37-8BD4074C00CD}" type="sibTrans" cxnId="{829280E1-1B03-46A8-9870-FB09DEC6F02D}">
      <dgm:prSet/>
      <dgm:spPr/>
      <dgm:t>
        <a:bodyPr/>
        <a:lstStyle/>
        <a:p>
          <a:endParaRPr lang="en-US"/>
        </a:p>
      </dgm:t>
    </dgm:pt>
    <dgm:pt modelId="{F19B8D11-5D47-423C-88B0-FF87E63FDDC9}">
      <dgm:prSet/>
      <dgm:spPr/>
      <dgm:t>
        <a:bodyPr/>
        <a:lstStyle/>
        <a:p>
          <a:r>
            <a:rPr lang="en-ZA"/>
            <a:t>Append completed and signed Annexure C and if required D and E as applicable.</a:t>
          </a:r>
          <a:endParaRPr lang="en-US"/>
        </a:p>
      </dgm:t>
    </dgm:pt>
    <dgm:pt modelId="{20FFB8C1-94ED-4BA5-A312-AEA16C0967FA}" type="parTrans" cxnId="{6D91B222-D053-4089-AF02-C65B00A28312}">
      <dgm:prSet/>
      <dgm:spPr/>
      <dgm:t>
        <a:bodyPr/>
        <a:lstStyle/>
        <a:p>
          <a:endParaRPr lang="en-US"/>
        </a:p>
      </dgm:t>
    </dgm:pt>
    <dgm:pt modelId="{847F0079-199A-4998-8ED6-C6295032A19F}" type="sibTrans" cxnId="{6D91B222-D053-4089-AF02-C65B00A28312}">
      <dgm:prSet/>
      <dgm:spPr/>
      <dgm:t>
        <a:bodyPr/>
        <a:lstStyle/>
        <a:p>
          <a:endParaRPr lang="en-US"/>
        </a:p>
      </dgm:t>
    </dgm:pt>
    <dgm:pt modelId="{58A4E3B2-C418-4013-B413-BB2879956392}">
      <dgm:prSet/>
      <dgm:spPr/>
      <dgm:t>
        <a:bodyPr/>
        <a:lstStyle/>
        <a:p>
          <a:r>
            <a:rPr lang="en-ZA"/>
            <a:t>Append original issued exemption letter/s for item/s that dti granted exemption for.</a:t>
          </a:r>
          <a:endParaRPr lang="en-US"/>
        </a:p>
      </dgm:t>
    </dgm:pt>
    <dgm:pt modelId="{83A2BA29-5151-4257-848D-51A2BC3FAAC1}" type="parTrans" cxnId="{48796417-15A9-45B9-8046-7E952BE4C425}">
      <dgm:prSet/>
      <dgm:spPr/>
      <dgm:t>
        <a:bodyPr/>
        <a:lstStyle/>
        <a:p>
          <a:endParaRPr lang="en-US"/>
        </a:p>
      </dgm:t>
    </dgm:pt>
    <dgm:pt modelId="{870EE68D-D999-4F98-BEF0-3D70DB8C07A2}" type="sibTrans" cxnId="{48796417-15A9-45B9-8046-7E952BE4C425}">
      <dgm:prSet/>
      <dgm:spPr/>
      <dgm:t>
        <a:bodyPr/>
        <a:lstStyle/>
        <a:p>
          <a:endParaRPr lang="en-US"/>
        </a:p>
      </dgm:t>
    </dgm:pt>
    <dgm:pt modelId="{383F51D7-2293-4803-8595-E360FB16FC21}" type="pres">
      <dgm:prSet presAssocID="{3BC600CE-E2A7-40E9-8722-25698EC10130}" presName="linear" presStyleCnt="0">
        <dgm:presLayoutVars>
          <dgm:animLvl val="lvl"/>
          <dgm:resizeHandles val="exact"/>
        </dgm:presLayoutVars>
      </dgm:prSet>
      <dgm:spPr/>
    </dgm:pt>
    <dgm:pt modelId="{BC69017A-6DCF-433E-8B93-30902E9D13C8}" type="pres">
      <dgm:prSet presAssocID="{7191129B-B118-4B74-B76F-1373E252FB53}" presName="parentText" presStyleLbl="node1" presStyleIdx="0" presStyleCnt="6">
        <dgm:presLayoutVars>
          <dgm:chMax val="0"/>
          <dgm:bulletEnabled val="1"/>
        </dgm:presLayoutVars>
      </dgm:prSet>
      <dgm:spPr/>
    </dgm:pt>
    <dgm:pt modelId="{838DB9CA-1010-4CDA-818E-0A5AA2D995CB}" type="pres">
      <dgm:prSet presAssocID="{A7BCC5F2-D287-4122-A18A-CC7A72449CDF}" presName="spacer" presStyleCnt="0"/>
      <dgm:spPr/>
    </dgm:pt>
    <dgm:pt modelId="{BFBCAF0B-0EA0-4FC0-B8F0-8CED21DB29B5}" type="pres">
      <dgm:prSet presAssocID="{B1F39E82-F178-457C-BF30-26A420252EA6}" presName="parentText" presStyleLbl="node1" presStyleIdx="1" presStyleCnt="6">
        <dgm:presLayoutVars>
          <dgm:chMax val="0"/>
          <dgm:bulletEnabled val="1"/>
        </dgm:presLayoutVars>
      </dgm:prSet>
      <dgm:spPr/>
    </dgm:pt>
    <dgm:pt modelId="{3045A91B-D3ED-4BEE-8358-3A787FFA8053}" type="pres">
      <dgm:prSet presAssocID="{192F3DFC-B6A7-41D9-96BD-07F3E4719573}" presName="spacer" presStyleCnt="0"/>
      <dgm:spPr/>
    </dgm:pt>
    <dgm:pt modelId="{AD30BF86-1574-4134-A775-57F695D7B083}" type="pres">
      <dgm:prSet presAssocID="{42F71C7F-6F50-48FE-AB06-4EA9DCA4451E}" presName="parentText" presStyleLbl="node1" presStyleIdx="2" presStyleCnt="6">
        <dgm:presLayoutVars>
          <dgm:chMax val="0"/>
          <dgm:bulletEnabled val="1"/>
        </dgm:presLayoutVars>
      </dgm:prSet>
      <dgm:spPr/>
    </dgm:pt>
    <dgm:pt modelId="{10A6732B-DDFF-4B3A-80D0-6D876A15D047}" type="pres">
      <dgm:prSet presAssocID="{EC41D7A7-E537-4953-A0F2-A71A7DFA73BD}" presName="spacer" presStyleCnt="0"/>
      <dgm:spPr/>
    </dgm:pt>
    <dgm:pt modelId="{892E1E55-81A1-49C3-AF14-0FFFF935A3D1}" type="pres">
      <dgm:prSet presAssocID="{6512DA9A-BA05-438A-AAC5-5D1ED54B4E59}" presName="parentText" presStyleLbl="node1" presStyleIdx="3" presStyleCnt="6">
        <dgm:presLayoutVars>
          <dgm:chMax val="0"/>
          <dgm:bulletEnabled val="1"/>
        </dgm:presLayoutVars>
      </dgm:prSet>
      <dgm:spPr/>
    </dgm:pt>
    <dgm:pt modelId="{648F7398-91CA-4B0B-BC09-E877283B161F}" type="pres">
      <dgm:prSet presAssocID="{A410E296-DF80-45D4-9B37-8BD4074C00CD}" presName="spacer" presStyleCnt="0"/>
      <dgm:spPr/>
    </dgm:pt>
    <dgm:pt modelId="{04F948C3-0334-4381-B343-AB76B18258E9}" type="pres">
      <dgm:prSet presAssocID="{F19B8D11-5D47-423C-88B0-FF87E63FDDC9}" presName="parentText" presStyleLbl="node1" presStyleIdx="4" presStyleCnt="6">
        <dgm:presLayoutVars>
          <dgm:chMax val="0"/>
          <dgm:bulletEnabled val="1"/>
        </dgm:presLayoutVars>
      </dgm:prSet>
      <dgm:spPr/>
    </dgm:pt>
    <dgm:pt modelId="{6FB1BEB1-A98F-4191-BBAA-6E643CE83720}" type="pres">
      <dgm:prSet presAssocID="{847F0079-199A-4998-8ED6-C6295032A19F}" presName="spacer" presStyleCnt="0"/>
      <dgm:spPr/>
    </dgm:pt>
    <dgm:pt modelId="{C8AA52F2-7864-425F-A5D2-8465B9992EB3}" type="pres">
      <dgm:prSet presAssocID="{58A4E3B2-C418-4013-B413-BB2879956392}" presName="parentText" presStyleLbl="node1" presStyleIdx="5" presStyleCnt="6">
        <dgm:presLayoutVars>
          <dgm:chMax val="0"/>
          <dgm:bulletEnabled val="1"/>
        </dgm:presLayoutVars>
      </dgm:prSet>
      <dgm:spPr/>
    </dgm:pt>
  </dgm:ptLst>
  <dgm:cxnLst>
    <dgm:cxn modelId="{2ED06B0F-468F-4A10-9F5D-F73EF13AB2E0}" type="presOf" srcId="{7191129B-B118-4B74-B76F-1373E252FB53}" destId="{BC69017A-6DCF-433E-8B93-30902E9D13C8}" srcOrd="0" destOrd="0" presId="urn:microsoft.com/office/officeart/2005/8/layout/vList2"/>
    <dgm:cxn modelId="{48796417-15A9-45B9-8046-7E952BE4C425}" srcId="{3BC600CE-E2A7-40E9-8722-25698EC10130}" destId="{58A4E3B2-C418-4013-B413-BB2879956392}" srcOrd="5" destOrd="0" parTransId="{83A2BA29-5151-4257-848D-51A2BC3FAAC1}" sibTransId="{870EE68D-D999-4F98-BEF0-3D70DB8C07A2}"/>
    <dgm:cxn modelId="{6D91B222-D053-4089-AF02-C65B00A28312}" srcId="{3BC600CE-E2A7-40E9-8722-25698EC10130}" destId="{F19B8D11-5D47-423C-88B0-FF87E63FDDC9}" srcOrd="4" destOrd="0" parTransId="{20FFB8C1-94ED-4BA5-A312-AEA16C0967FA}" sibTransId="{847F0079-199A-4998-8ED6-C6295032A19F}"/>
    <dgm:cxn modelId="{F5646A33-FBD7-4022-B68D-5134F06E6AC5}" type="presOf" srcId="{6512DA9A-BA05-438A-AAC5-5D1ED54B4E59}" destId="{892E1E55-81A1-49C3-AF14-0FFFF935A3D1}" srcOrd="0" destOrd="0" presId="urn:microsoft.com/office/officeart/2005/8/layout/vList2"/>
    <dgm:cxn modelId="{3CDD074E-A486-4E5B-82B7-6CE3E7FE0AE8}" type="presOf" srcId="{B1F39E82-F178-457C-BF30-26A420252EA6}" destId="{BFBCAF0B-0EA0-4FC0-B8F0-8CED21DB29B5}" srcOrd="0" destOrd="0" presId="urn:microsoft.com/office/officeart/2005/8/layout/vList2"/>
    <dgm:cxn modelId="{6067944E-7839-4E9D-BF47-3D7355A7E51B}" srcId="{3BC600CE-E2A7-40E9-8722-25698EC10130}" destId="{B1F39E82-F178-457C-BF30-26A420252EA6}" srcOrd="1" destOrd="0" parTransId="{80C45196-B0AD-4248-AB8E-48F0FFD7B9AA}" sibTransId="{192F3DFC-B6A7-41D9-96BD-07F3E4719573}"/>
    <dgm:cxn modelId="{2D7FB84F-2190-42B4-8B6F-15A8C6DD2C58}" type="presOf" srcId="{F19B8D11-5D47-423C-88B0-FF87E63FDDC9}" destId="{04F948C3-0334-4381-B343-AB76B18258E9}" srcOrd="0" destOrd="0" presId="urn:microsoft.com/office/officeart/2005/8/layout/vList2"/>
    <dgm:cxn modelId="{7720268E-7536-4538-9637-B8AEA08905DB}" type="presOf" srcId="{3BC600CE-E2A7-40E9-8722-25698EC10130}" destId="{383F51D7-2293-4803-8595-E360FB16FC21}" srcOrd="0" destOrd="0" presId="urn:microsoft.com/office/officeart/2005/8/layout/vList2"/>
    <dgm:cxn modelId="{A4B26AD9-AF45-4B34-9679-6234F1E8AC86}" type="presOf" srcId="{42F71C7F-6F50-48FE-AB06-4EA9DCA4451E}" destId="{AD30BF86-1574-4134-A775-57F695D7B083}" srcOrd="0" destOrd="0" presId="urn:microsoft.com/office/officeart/2005/8/layout/vList2"/>
    <dgm:cxn modelId="{7AA510E1-B3DB-44E8-86DE-0AE53DDCA171}" srcId="{3BC600CE-E2A7-40E9-8722-25698EC10130}" destId="{42F71C7F-6F50-48FE-AB06-4EA9DCA4451E}" srcOrd="2" destOrd="0" parTransId="{D6DB4D03-865D-499F-8CB8-79CF6EA0101C}" sibTransId="{EC41D7A7-E537-4953-A0F2-A71A7DFA73BD}"/>
    <dgm:cxn modelId="{829280E1-1B03-46A8-9870-FB09DEC6F02D}" srcId="{3BC600CE-E2A7-40E9-8722-25698EC10130}" destId="{6512DA9A-BA05-438A-AAC5-5D1ED54B4E59}" srcOrd="3" destOrd="0" parTransId="{393AB6E0-525D-44E6-8FDB-9E376A1C7B75}" sibTransId="{A410E296-DF80-45D4-9B37-8BD4074C00CD}"/>
    <dgm:cxn modelId="{796A6BFE-CC5D-4BCB-8861-F5116D6DBFCC}" type="presOf" srcId="{58A4E3B2-C418-4013-B413-BB2879956392}" destId="{C8AA52F2-7864-425F-A5D2-8465B9992EB3}" srcOrd="0" destOrd="0" presId="urn:microsoft.com/office/officeart/2005/8/layout/vList2"/>
    <dgm:cxn modelId="{72D9D7FE-C756-46E2-BFA5-7025A91C5369}" srcId="{3BC600CE-E2A7-40E9-8722-25698EC10130}" destId="{7191129B-B118-4B74-B76F-1373E252FB53}" srcOrd="0" destOrd="0" parTransId="{243229CD-F674-42F3-9D85-30E807FA2F44}" sibTransId="{A7BCC5F2-D287-4122-A18A-CC7A72449CDF}"/>
    <dgm:cxn modelId="{267453AF-AF60-4B2C-856C-2CA37A08B22F}" type="presParOf" srcId="{383F51D7-2293-4803-8595-E360FB16FC21}" destId="{BC69017A-6DCF-433E-8B93-30902E9D13C8}" srcOrd="0" destOrd="0" presId="urn:microsoft.com/office/officeart/2005/8/layout/vList2"/>
    <dgm:cxn modelId="{A61F4565-6009-4A40-A2A2-9A042AFED111}" type="presParOf" srcId="{383F51D7-2293-4803-8595-E360FB16FC21}" destId="{838DB9CA-1010-4CDA-818E-0A5AA2D995CB}" srcOrd="1" destOrd="0" presId="urn:microsoft.com/office/officeart/2005/8/layout/vList2"/>
    <dgm:cxn modelId="{9569D286-89EF-4321-9BDB-BCFFD3A68561}" type="presParOf" srcId="{383F51D7-2293-4803-8595-E360FB16FC21}" destId="{BFBCAF0B-0EA0-4FC0-B8F0-8CED21DB29B5}" srcOrd="2" destOrd="0" presId="urn:microsoft.com/office/officeart/2005/8/layout/vList2"/>
    <dgm:cxn modelId="{8CA10897-D899-419A-A812-F90CE2542E56}" type="presParOf" srcId="{383F51D7-2293-4803-8595-E360FB16FC21}" destId="{3045A91B-D3ED-4BEE-8358-3A787FFA8053}" srcOrd="3" destOrd="0" presId="urn:microsoft.com/office/officeart/2005/8/layout/vList2"/>
    <dgm:cxn modelId="{59CEE9E0-9E53-4A64-A02F-7A8AE8E45524}" type="presParOf" srcId="{383F51D7-2293-4803-8595-E360FB16FC21}" destId="{AD30BF86-1574-4134-A775-57F695D7B083}" srcOrd="4" destOrd="0" presId="urn:microsoft.com/office/officeart/2005/8/layout/vList2"/>
    <dgm:cxn modelId="{BDFB3C55-DDFA-402A-A3BC-DADA87C2346D}" type="presParOf" srcId="{383F51D7-2293-4803-8595-E360FB16FC21}" destId="{10A6732B-DDFF-4B3A-80D0-6D876A15D047}" srcOrd="5" destOrd="0" presId="urn:microsoft.com/office/officeart/2005/8/layout/vList2"/>
    <dgm:cxn modelId="{EC1973C7-15B8-43F4-962E-582E4E45DE56}" type="presParOf" srcId="{383F51D7-2293-4803-8595-E360FB16FC21}" destId="{892E1E55-81A1-49C3-AF14-0FFFF935A3D1}" srcOrd="6" destOrd="0" presId="urn:microsoft.com/office/officeart/2005/8/layout/vList2"/>
    <dgm:cxn modelId="{F6C9BD8B-DE43-4B80-9C8D-D0C41EB62679}" type="presParOf" srcId="{383F51D7-2293-4803-8595-E360FB16FC21}" destId="{648F7398-91CA-4B0B-BC09-E877283B161F}" srcOrd="7" destOrd="0" presId="urn:microsoft.com/office/officeart/2005/8/layout/vList2"/>
    <dgm:cxn modelId="{E23F1409-B91A-4A51-BD1E-25FA4AFD3C4E}" type="presParOf" srcId="{383F51D7-2293-4803-8595-E360FB16FC21}" destId="{04F948C3-0334-4381-B343-AB76B18258E9}" srcOrd="8" destOrd="0" presId="urn:microsoft.com/office/officeart/2005/8/layout/vList2"/>
    <dgm:cxn modelId="{B4EBA90B-E61A-4BEB-B386-734876B46EDA}" type="presParOf" srcId="{383F51D7-2293-4803-8595-E360FB16FC21}" destId="{6FB1BEB1-A98F-4191-BBAA-6E643CE83720}" srcOrd="9" destOrd="0" presId="urn:microsoft.com/office/officeart/2005/8/layout/vList2"/>
    <dgm:cxn modelId="{02F2CA09-8921-4038-8305-F0FD18D67A19}" type="presParOf" srcId="{383F51D7-2293-4803-8595-E360FB16FC21}" destId="{C8AA52F2-7864-425F-A5D2-8465B9992EB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D90223-0576-428B-8173-65008E68303B}"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D569F377-F65C-4921-BA28-AB49F7AFAACD}">
      <dgm:prSet/>
      <dgm:spPr/>
      <dgm:t>
        <a:bodyPr/>
        <a:lstStyle/>
        <a:p>
          <a:r>
            <a:rPr lang="en-ZA"/>
            <a:t>Non compliance with the submission of  completed and signed prescribed documents is unacceptable tenders.</a:t>
          </a:r>
          <a:endParaRPr lang="en-US"/>
        </a:p>
      </dgm:t>
    </dgm:pt>
    <dgm:pt modelId="{756D8707-D492-4515-B27E-D13AAACBE434}" type="parTrans" cxnId="{52350E37-CD56-4FA9-8988-E5953E1C3A41}">
      <dgm:prSet/>
      <dgm:spPr/>
      <dgm:t>
        <a:bodyPr/>
        <a:lstStyle/>
        <a:p>
          <a:endParaRPr lang="en-US"/>
        </a:p>
      </dgm:t>
    </dgm:pt>
    <dgm:pt modelId="{7A419783-D045-49F4-A771-EE04E95061DC}" type="sibTrans" cxnId="{52350E37-CD56-4FA9-8988-E5953E1C3A41}">
      <dgm:prSet/>
      <dgm:spPr/>
      <dgm:t>
        <a:bodyPr/>
        <a:lstStyle/>
        <a:p>
          <a:endParaRPr lang="en-US"/>
        </a:p>
      </dgm:t>
    </dgm:pt>
    <dgm:pt modelId="{0B63278E-C6F9-4173-905B-7D9F7A8AD5F5}">
      <dgm:prSet/>
      <dgm:spPr/>
      <dgm:t>
        <a:bodyPr/>
        <a:lstStyle/>
        <a:p>
          <a:r>
            <a:rPr lang="en-ZA"/>
            <a:t>Only compliant tenders will go to the second stage for evaluation on points for price and B-BBEEE points.</a:t>
          </a:r>
          <a:endParaRPr lang="en-US"/>
        </a:p>
      </dgm:t>
    </dgm:pt>
    <dgm:pt modelId="{50C52050-378F-4777-83DE-DAB4FEB8A4B0}" type="parTrans" cxnId="{4D55E060-6D63-4972-9BE8-EF80F94A66AC}">
      <dgm:prSet/>
      <dgm:spPr/>
      <dgm:t>
        <a:bodyPr/>
        <a:lstStyle/>
        <a:p>
          <a:endParaRPr lang="en-US"/>
        </a:p>
      </dgm:t>
    </dgm:pt>
    <dgm:pt modelId="{9F2A595F-9D76-40E3-9C75-17778C31A8A5}" type="sibTrans" cxnId="{4D55E060-6D63-4972-9BE8-EF80F94A66AC}">
      <dgm:prSet/>
      <dgm:spPr/>
      <dgm:t>
        <a:bodyPr/>
        <a:lstStyle/>
        <a:p>
          <a:endParaRPr lang="en-US"/>
        </a:p>
      </dgm:t>
    </dgm:pt>
    <dgm:pt modelId="{3358CD88-30F6-4224-9EF6-867474A8E2B3}">
      <dgm:prSet/>
      <dgm:spPr/>
      <dgm:t>
        <a:bodyPr/>
        <a:lstStyle/>
        <a:p>
          <a:r>
            <a:rPr lang="en-ZA"/>
            <a:t>If all tenders is non compliant the tender will be cancelled, dti informed to assist to investigate the reasons for non-compliance and provide guidance.</a:t>
          </a:r>
          <a:endParaRPr lang="en-US"/>
        </a:p>
      </dgm:t>
    </dgm:pt>
    <dgm:pt modelId="{E46F5C3E-556B-41B2-96F9-A7BD5A627E8D}" type="parTrans" cxnId="{E547CF52-9C99-4F34-AB06-191045D65500}">
      <dgm:prSet/>
      <dgm:spPr/>
      <dgm:t>
        <a:bodyPr/>
        <a:lstStyle/>
        <a:p>
          <a:endParaRPr lang="en-US"/>
        </a:p>
      </dgm:t>
    </dgm:pt>
    <dgm:pt modelId="{FB5BACA9-CB50-4543-8D6F-12640CA99283}" type="sibTrans" cxnId="{E547CF52-9C99-4F34-AB06-191045D65500}">
      <dgm:prSet/>
      <dgm:spPr/>
      <dgm:t>
        <a:bodyPr/>
        <a:lstStyle/>
        <a:p>
          <a:endParaRPr lang="en-US"/>
        </a:p>
      </dgm:t>
    </dgm:pt>
    <dgm:pt modelId="{D219B219-21B1-45A2-9D47-BE7F22103B4E}" type="pres">
      <dgm:prSet presAssocID="{03D90223-0576-428B-8173-65008E68303B}" presName="outerComposite" presStyleCnt="0">
        <dgm:presLayoutVars>
          <dgm:chMax val="5"/>
          <dgm:dir/>
          <dgm:resizeHandles val="exact"/>
        </dgm:presLayoutVars>
      </dgm:prSet>
      <dgm:spPr/>
    </dgm:pt>
    <dgm:pt modelId="{0BABB960-70C8-4118-B83D-03D5EC3DF7B2}" type="pres">
      <dgm:prSet presAssocID="{03D90223-0576-428B-8173-65008E68303B}" presName="dummyMaxCanvas" presStyleCnt="0">
        <dgm:presLayoutVars/>
      </dgm:prSet>
      <dgm:spPr/>
    </dgm:pt>
    <dgm:pt modelId="{02EAE05F-70CA-4722-BF7C-575268A5516B}" type="pres">
      <dgm:prSet presAssocID="{03D90223-0576-428B-8173-65008E68303B}" presName="ThreeNodes_1" presStyleLbl="node1" presStyleIdx="0" presStyleCnt="3">
        <dgm:presLayoutVars>
          <dgm:bulletEnabled val="1"/>
        </dgm:presLayoutVars>
      </dgm:prSet>
      <dgm:spPr/>
    </dgm:pt>
    <dgm:pt modelId="{E8346D08-A08E-4804-900D-A2B28E38EC81}" type="pres">
      <dgm:prSet presAssocID="{03D90223-0576-428B-8173-65008E68303B}" presName="ThreeNodes_2" presStyleLbl="node1" presStyleIdx="1" presStyleCnt="3">
        <dgm:presLayoutVars>
          <dgm:bulletEnabled val="1"/>
        </dgm:presLayoutVars>
      </dgm:prSet>
      <dgm:spPr/>
    </dgm:pt>
    <dgm:pt modelId="{D46D2E5C-A9B3-41F7-A087-469FBEB8A376}" type="pres">
      <dgm:prSet presAssocID="{03D90223-0576-428B-8173-65008E68303B}" presName="ThreeNodes_3" presStyleLbl="node1" presStyleIdx="2" presStyleCnt="3">
        <dgm:presLayoutVars>
          <dgm:bulletEnabled val="1"/>
        </dgm:presLayoutVars>
      </dgm:prSet>
      <dgm:spPr/>
    </dgm:pt>
    <dgm:pt modelId="{46774B90-138D-48C5-AFEF-BC076F2CE659}" type="pres">
      <dgm:prSet presAssocID="{03D90223-0576-428B-8173-65008E68303B}" presName="ThreeConn_1-2" presStyleLbl="fgAccFollowNode1" presStyleIdx="0" presStyleCnt="2">
        <dgm:presLayoutVars>
          <dgm:bulletEnabled val="1"/>
        </dgm:presLayoutVars>
      </dgm:prSet>
      <dgm:spPr/>
    </dgm:pt>
    <dgm:pt modelId="{F97D6B4C-902F-4A68-AC4E-D496A798132E}" type="pres">
      <dgm:prSet presAssocID="{03D90223-0576-428B-8173-65008E68303B}" presName="ThreeConn_2-3" presStyleLbl="fgAccFollowNode1" presStyleIdx="1" presStyleCnt="2">
        <dgm:presLayoutVars>
          <dgm:bulletEnabled val="1"/>
        </dgm:presLayoutVars>
      </dgm:prSet>
      <dgm:spPr/>
    </dgm:pt>
    <dgm:pt modelId="{E2A5E45E-D22C-4231-A305-AFEC61BD19B7}" type="pres">
      <dgm:prSet presAssocID="{03D90223-0576-428B-8173-65008E68303B}" presName="ThreeNodes_1_text" presStyleLbl="node1" presStyleIdx="2" presStyleCnt="3">
        <dgm:presLayoutVars>
          <dgm:bulletEnabled val="1"/>
        </dgm:presLayoutVars>
      </dgm:prSet>
      <dgm:spPr/>
    </dgm:pt>
    <dgm:pt modelId="{69669D54-0672-4FB7-ABE0-30D628B5C763}" type="pres">
      <dgm:prSet presAssocID="{03D90223-0576-428B-8173-65008E68303B}" presName="ThreeNodes_2_text" presStyleLbl="node1" presStyleIdx="2" presStyleCnt="3">
        <dgm:presLayoutVars>
          <dgm:bulletEnabled val="1"/>
        </dgm:presLayoutVars>
      </dgm:prSet>
      <dgm:spPr/>
    </dgm:pt>
    <dgm:pt modelId="{124FB623-A3C2-4B2C-B9BA-8246474D6911}" type="pres">
      <dgm:prSet presAssocID="{03D90223-0576-428B-8173-65008E68303B}" presName="ThreeNodes_3_text" presStyleLbl="node1" presStyleIdx="2" presStyleCnt="3">
        <dgm:presLayoutVars>
          <dgm:bulletEnabled val="1"/>
        </dgm:presLayoutVars>
      </dgm:prSet>
      <dgm:spPr/>
    </dgm:pt>
  </dgm:ptLst>
  <dgm:cxnLst>
    <dgm:cxn modelId="{FFAAF935-4FF2-4530-ACAC-9E05560A644B}" type="presOf" srcId="{0B63278E-C6F9-4173-905B-7D9F7A8AD5F5}" destId="{E8346D08-A08E-4804-900D-A2B28E38EC81}" srcOrd="0" destOrd="0" presId="urn:microsoft.com/office/officeart/2005/8/layout/vProcess5"/>
    <dgm:cxn modelId="{52350E37-CD56-4FA9-8988-E5953E1C3A41}" srcId="{03D90223-0576-428B-8173-65008E68303B}" destId="{D569F377-F65C-4921-BA28-AB49F7AFAACD}" srcOrd="0" destOrd="0" parTransId="{756D8707-D492-4515-B27E-D13AAACBE434}" sibTransId="{7A419783-D045-49F4-A771-EE04E95061DC}"/>
    <dgm:cxn modelId="{FBA6C23A-A416-4391-9184-C2816C5BC6D5}" type="presOf" srcId="{7A419783-D045-49F4-A771-EE04E95061DC}" destId="{46774B90-138D-48C5-AFEF-BC076F2CE659}" srcOrd="0" destOrd="0" presId="urn:microsoft.com/office/officeart/2005/8/layout/vProcess5"/>
    <dgm:cxn modelId="{7219F65F-6396-4FA9-880A-07DFCF13236B}" type="presOf" srcId="{D569F377-F65C-4921-BA28-AB49F7AFAACD}" destId="{02EAE05F-70CA-4722-BF7C-575268A5516B}" srcOrd="0" destOrd="0" presId="urn:microsoft.com/office/officeart/2005/8/layout/vProcess5"/>
    <dgm:cxn modelId="{4D55E060-6D63-4972-9BE8-EF80F94A66AC}" srcId="{03D90223-0576-428B-8173-65008E68303B}" destId="{0B63278E-C6F9-4173-905B-7D9F7A8AD5F5}" srcOrd="1" destOrd="0" parTransId="{50C52050-378F-4777-83DE-DAB4FEB8A4B0}" sibTransId="{9F2A595F-9D76-40E3-9C75-17778C31A8A5}"/>
    <dgm:cxn modelId="{C6A48D64-A8D5-48E8-B728-7ECF2EFFC179}" type="presOf" srcId="{D569F377-F65C-4921-BA28-AB49F7AFAACD}" destId="{E2A5E45E-D22C-4231-A305-AFEC61BD19B7}" srcOrd="1" destOrd="0" presId="urn:microsoft.com/office/officeart/2005/8/layout/vProcess5"/>
    <dgm:cxn modelId="{E547CF52-9C99-4F34-AB06-191045D65500}" srcId="{03D90223-0576-428B-8173-65008E68303B}" destId="{3358CD88-30F6-4224-9EF6-867474A8E2B3}" srcOrd="2" destOrd="0" parTransId="{E46F5C3E-556B-41B2-96F9-A7BD5A627E8D}" sibTransId="{FB5BACA9-CB50-4543-8D6F-12640CA99283}"/>
    <dgm:cxn modelId="{35902D7A-0FA6-4D00-9D2A-8C07D88B32DC}" type="presOf" srcId="{03D90223-0576-428B-8173-65008E68303B}" destId="{D219B219-21B1-45A2-9D47-BE7F22103B4E}" srcOrd="0" destOrd="0" presId="urn:microsoft.com/office/officeart/2005/8/layout/vProcess5"/>
    <dgm:cxn modelId="{68C6F57C-38EB-4680-AD33-4750A327E473}" type="presOf" srcId="{3358CD88-30F6-4224-9EF6-867474A8E2B3}" destId="{D46D2E5C-A9B3-41F7-A087-469FBEB8A376}" srcOrd="0" destOrd="0" presId="urn:microsoft.com/office/officeart/2005/8/layout/vProcess5"/>
    <dgm:cxn modelId="{B4A68083-2DDD-406A-B2BE-C3DBD2ADEFD0}" type="presOf" srcId="{0B63278E-C6F9-4173-905B-7D9F7A8AD5F5}" destId="{69669D54-0672-4FB7-ABE0-30D628B5C763}" srcOrd="1" destOrd="0" presId="urn:microsoft.com/office/officeart/2005/8/layout/vProcess5"/>
    <dgm:cxn modelId="{34B93C86-CD3F-47A5-8375-B052F2C0D052}" type="presOf" srcId="{3358CD88-30F6-4224-9EF6-867474A8E2B3}" destId="{124FB623-A3C2-4B2C-B9BA-8246474D6911}" srcOrd="1" destOrd="0" presId="urn:microsoft.com/office/officeart/2005/8/layout/vProcess5"/>
    <dgm:cxn modelId="{ADB7E7DB-A981-4A4E-90BB-ADD25A1F79C2}" type="presOf" srcId="{9F2A595F-9D76-40E3-9C75-17778C31A8A5}" destId="{F97D6B4C-902F-4A68-AC4E-D496A798132E}" srcOrd="0" destOrd="0" presId="urn:microsoft.com/office/officeart/2005/8/layout/vProcess5"/>
    <dgm:cxn modelId="{CF504FCF-F8BA-49D4-949B-DE81B57B5F83}" type="presParOf" srcId="{D219B219-21B1-45A2-9D47-BE7F22103B4E}" destId="{0BABB960-70C8-4118-B83D-03D5EC3DF7B2}" srcOrd="0" destOrd="0" presId="urn:microsoft.com/office/officeart/2005/8/layout/vProcess5"/>
    <dgm:cxn modelId="{6238BC3B-292D-4B27-9055-5EAF4BA11FE2}" type="presParOf" srcId="{D219B219-21B1-45A2-9D47-BE7F22103B4E}" destId="{02EAE05F-70CA-4722-BF7C-575268A5516B}" srcOrd="1" destOrd="0" presId="urn:microsoft.com/office/officeart/2005/8/layout/vProcess5"/>
    <dgm:cxn modelId="{D791F226-7656-45B5-88D1-0B4959DD0A51}" type="presParOf" srcId="{D219B219-21B1-45A2-9D47-BE7F22103B4E}" destId="{E8346D08-A08E-4804-900D-A2B28E38EC81}" srcOrd="2" destOrd="0" presId="urn:microsoft.com/office/officeart/2005/8/layout/vProcess5"/>
    <dgm:cxn modelId="{D05547F3-5448-4236-BBF7-B29DFF6810B0}" type="presParOf" srcId="{D219B219-21B1-45A2-9D47-BE7F22103B4E}" destId="{D46D2E5C-A9B3-41F7-A087-469FBEB8A376}" srcOrd="3" destOrd="0" presId="urn:microsoft.com/office/officeart/2005/8/layout/vProcess5"/>
    <dgm:cxn modelId="{9697C270-F58A-4CAB-A01E-881717F9ACB5}" type="presParOf" srcId="{D219B219-21B1-45A2-9D47-BE7F22103B4E}" destId="{46774B90-138D-48C5-AFEF-BC076F2CE659}" srcOrd="4" destOrd="0" presId="urn:microsoft.com/office/officeart/2005/8/layout/vProcess5"/>
    <dgm:cxn modelId="{99BCDD19-8494-4E8F-A89B-7D97A8E9123A}" type="presParOf" srcId="{D219B219-21B1-45A2-9D47-BE7F22103B4E}" destId="{F97D6B4C-902F-4A68-AC4E-D496A798132E}" srcOrd="5" destOrd="0" presId="urn:microsoft.com/office/officeart/2005/8/layout/vProcess5"/>
    <dgm:cxn modelId="{0DCF41FE-0B28-4113-ADE5-D4EE4A8B265A}" type="presParOf" srcId="{D219B219-21B1-45A2-9D47-BE7F22103B4E}" destId="{E2A5E45E-D22C-4231-A305-AFEC61BD19B7}" srcOrd="6" destOrd="0" presId="urn:microsoft.com/office/officeart/2005/8/layout/vProcess5"/>
    <dgm:cxn modelId="{6BB9470F-1DFC-4BA4-B140-3EBE6B15DBB5}" type="presParOf" srcId="{D219B219-21B1-45A2-9D47-BE7F22103B4E}" destId="{69669D54-0672-4FB7-ABE0-30D628B5C763}" srcOrd="7" destOrd="0" presId="urn:microsoft.com/office/officeart/2005/8/layout/vProcess5"/>
    <dgm:cxn modelId="{CE2BD8E4-478A-4346-8EFB-843BC8675D70}" type="presParOf" srcId="{D219B219-21B1-45A2-9D47-BE7F22103B4E}" destId="{124FB623-A3C2-4B2C-B9BA-8246474D691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957CF1-D860-4D72-A6FB-3DDC6414053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0D21B6B-C3EA-4F47-9A13-91A6F272CA74}">
      <dgm:prSet/>
      <dgm:spPr/>
      <dgm:t>
        <a:bodyPr/>
        <a:lstStyle/>
        <a:p>
          <a:r>
            <a:rPr lang="en-ZA"/>
            <a:t>Dti provide in all circulars/instruction notes a reference person per commodity/product/service that will assist suppliers and organs of state and give guidance on how to approach the market. Suppliers can request a list of possible manufacturers that they can approach to source goods/services from.</a:t>
          </a:r>
          <a:endParaRPr lang="en-US"/>
        </a:p>
      </dgm:t>
    </dgm:pt>
    <dgm:pt modelId="{91AD4D6B-6F5A-4193-A4C3-2C18FB8BB1EC}" type="parTrans" cxnId="{0F14DA84-9155-4977-A1DB-76EBCB5142FD}">
      <dgm:prSet/>
      <dgm:spPr/>
      <dgm:t>
        <a:bodyPr/>
        <a:lstStyle/>
        <a:p>
          <a:endParaRPr lang="en-US"/>
        </a:p>
      </dgm:t>
    </dgm:pt>
    <dgm:pt modelId="{87D41661-AB90-4C04-A2ED-3903612EF2BA}" type="sibTrans" cxnId="{0F14DA84-9155-4977-A1DB-76EBCB5142FD}">
      <dgm:prSet/>
      <dgm:spPr/>
      <dgm:t>
        <a:bodyPr/>
        <a:lstStyle/>
        <a:p>
          <a:endParaRPr lang="en-US"/>
        </a:p>
      </dgm:t>
    </dgm:pt>
    <dgm:pt modelId="{DC1CB1B5-E818-4CF6-9E54-1E83E14AF702}">
      <dgm:prSet/>
      <dgm:spPr/>
      <dgm:t>
        <a:bodyPr/>
        <a:lstStyle/>
        <a:p>
          <a:r>
            <a:rPr lang="en-ZA"/>
            <a:t>SATS 1286:2011 technical specification can be down loaded to assist with calculation of local content.</a:t>
          </a:r>
          <a:endParaRPr lang="en-US"/>
        </a:p>
      </dgm:t>
    </dgm:pt>
    <dgm:pt modelId="{03D59CB8-BE91-422B-A59B-76FA699666A0}" type="parTrans" cxnId="{9325EF61-16EB-42E5-BB9D-DE6F21C4504E}">
      <dgm:prSet/>
      <dgm:spPr/>
      <dgm:t>
        <a:bodyPr/>
        <a:lstStyle/>
        <a:p>
          <a:endParaRPr lang="en-US"/>
        </a:p>
      </dgm:t>
    </dgm:pt>
    <dgm:pt modelId="{E7BC87D2-0162-43DD-98A9-166ADEABC035}" type="sibTrans" cxnId="{9325EF61-16EB-42E5-BB9D-DE6F21C4504E}">
      <dgm:prSet/>
      <dgm:spPr/>
      <dgm:t>
        <a:bodyPr/>
        <a:lstStyle/>
        <a:p>
          <a:endParaRPr lang="en-US"/>
        </a:p>
      </dgm:t>
    </dgm:pt>
    <dgm:pt modelId="{D25ED004-2E10-4518-9744-98C995647C8E}">
      <dgm:prSet/>
      <dgm:spPr/>
      <dgm:t>
        <a:bodyPr/>
        <a:lstStyle/>
        <a:p>
          <a:r>
            <a:rPr lang="en-ZA"/>
            <a:t>Dti guideline on calculation of local content and completion of annexure C, D, E is a step by step guide to complete the relevant annexures.</a:t>
          </a:r>
          <a:endParaRPr lang="en-US"/>
        </a:p>
      </dgm:t>
    </dgm:pt>
    <dgm:pt modelId="{4FA47ACA-49E7-459F-B236-608BAF7606FA}" type="parTrans" cxnId="{51942E5E-F3BF-41F2-893A-9D87EAD0135B}">
      <dgm:prSet/>
      <dgm:spPr/>
      <dgm:t>
        <a:bodyPr/>
        <a:lstStyle/>
        <a:p>
          <a:endParaRPr lang="en-US"/>
        </a:p>
      </dgm:t>
    </dgm:pt>
    <dgm:pt modelId="{26F606AB-EC9A-4970-AFA3-811C0537EA71}" type="sibTrans" cxnId="{51942E5E-F3BF-41F2-893A-9D87EAD0135B}">
      <dgm:prSet/>
      <dgm:spPr/>
      <dgm:t>
        <a:bodyPr/>
        <a:lstStyle/>
        <a:p>
          <a:endParaRPr lang="en-US"/>
        </a:p>
      </dgm:t>
    </dgm:pt>
    <dgm:pt modelId="{0A61DCF4-386A-470C-8FA5-4352AC04B06A}" type="pres">
      <dgm:prSet presAssocID="{D9957CF1-D860-4D72-A6FB-3DDC64140539}" presName="root" presStyleCnt="0">
        <dgm:presLayoutVars>
          <dgm:dir/>
          <dgm:resizeHandles val="exact"/>
        </dgm:presLayoutVars>
      </dgm:prSet>
      <dgm:spPr/>
    </dgm:pt>
    <dgm:pt modelId="{946F2DCA-6348-40B9-B5D8-7D67EB51CC31}" type="pres">
      <dgm:prSet presAssocID="{00D21B6B-C3EA-4F47-9A13-91A6F272CA74}" presName="compNode" presStyleCnt="0"/>
      <dgm:spPr/>
    </dgm:pt>
    <dgm:pt modelId="{2813C6E5-CEF0-4056-979E-7E52C62ADC3E}" type="pres">
      <dgm:prSet presAssocID="{00D21B6B-C3EA-4F47-9A13-91A6F272CA74}" presName="bgRect" presStyleLbl="bgShp" presStyleIdx="0" presStyleCnt="3"/>
      <dgm:spPr/>
    </dgm:pt>
    <dgm:pt modelId="{A1B219C0-1C1D-4916-AAF7-BEBD96AF9411}" type="pres">
      <dgm:prSet presAssocID="{00D21B6B-C3EA-4F47-9A13-91A6F272CA7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C281AB26-8B99-4598-9EFC-F95A74B9FEBF}" type="pres">
      <dgm:prSet presAssocID="{00D21B6B-C3EA-4F47-9A13-91A6F272CA74}" presName="spaceRect" presStyleCnt="0"/>
      <dgm:spPr/>
    </dgm:pt>
    <dgm:pt modelId="{BB46DFDB-87FC-49CB-86D3-594B4F23248E}" type="pres">
      <dgm:prSet presAssocID="{00D21B6B-C3EA-4F47-9A13-91A6F272CA74}" presName="parTx" presStyleLbl="revTx" presStyleIdx="0" presStyleCnt="3">
        <dgm:presLayoutVars>
          <dgm:chMax val="0"/>
          <dgm:chPref val="0"/>
        </dgm:presLayoutVars>
      </dgm:prSet>
      <dgm:spPr/>
    </dgm:pt>
    <dgm:pt modelId="{87BBFF44-F5B7-4F9C-B40B-A51B55C8C76C}" type="pres">
      <dgm:prSet presAssocID="{87D41661-AB90-4C04-A2ED-3903612EF2BA}" presName="sibTrans" presStyleCnt="0"/>
      <dgm:spPr/>
    </dgm:pt>
    <dgm:pt modelId="{0239853F-406D-480E-81A8-ABDDB2A933A3}" type="pres">
      <dgm:prSet presAssocID="{DC1CB1B5-E818-4CF6-9E54-1E83E14AF702}" presName="compNode" presStyleCnt="0"/>
      <dgm:spPr/>
    </dgm:pt>
    <dgm:pt modelId="{D303ED4E-ADA0-4490-9AC9-4182330F2530}" type="pres">
      <dgm:prSet presAssocID="{DC1CB1B5-E818-4CF6-9E54-1E83E14AF702}" presName="bgRect" presStyleLbl="bgShp" presStyleIdx="1" presStyleCnt="3"/>
      <dgm:spPr/>
    </dgm:pt>
    <dgm:pt modelId="{92A8426D-5C3C-4818-A7D0-F50E665AEB57}" type="pres">
      <dgm:prSet presAssocID="{DC1CB1B5-E818-4CF6-9E54-1E83E14AF70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dozer"/>
        </a:ext>
      </dgm:extLst>
    </dgm:pt>
    <dgm:pt modelId="{9EF3F574-34DA-4708-9329-04B91FF2D2DC}" type="pres">
      <dgm:prSet presAssocID="{DC1CB1B5-E818-4CF6-9E54-1E83E14AF702}" presName="spaceRect" presStyleCnt="0"/>
      <dgm:spPr/>
    </dgm:pt>
    <dgm:pt modelId="{83FAC423-E031-4770-9F87-6A987745FA1E}" type="pres">
      <dgm:prSet presAssocID="{DC1CB1B5-E818-4CF6-9E54-1E83E14AF702}" presName="parTx" presStyleLbl="revTx" presStyleIdx="1" presStyleCnt="3">
        <dgm:presLayoutVars>
          <dgm:chMax val="0"/>
          <dgm:chPref val="0"/>
        </dgm:presLayoutVars>
      </dgm:prSet>
      <dgm:spPr/>
    </dgm:pt>
    <dgm:pt modelId="{EF03A686-7E67-4C70-9B22-0EF403CD39BB}" type="pres">
      <dgm:prSet presAssocID="{E7BC87D2-0162-43DD-98A9-166ADEABC035}" presName="sibTrans" presStyleCnt="0"/>
      <dgm:spPr/>
    </dgm:pt>
    <dgm:pt modelId="{312FB830-C32C-4CE5-A5A8-BCFCA0129CAC}" type="pres">
      <dgm:prSet presAssocID="{D25ED004-2E10-4518-9744-98C995647C8E}" presName="compNode" presStyleCnt="0"/>
      <dgm:spPr/>
    </dgm:pt>
    <dgm:pt modelId="{0174A3C3-82E2-4637-B48C-B8A178AEC3DD}" type="pres">
      <dgm:prSet presAssocID="{D25ED004-2E10-4518-9744-98C995647C8E}" presName="bgRect" presStyleLbl="bgShp" presStyleIdx="2" presStyleCnt="3"/>
      <dgm:spPr/>
    </dgm:pt>
    <dgm:pt modelId="{7C3CB2F8-456D-4139-9D8A-48E9935B7AFB}" type="pres">
      <dgm:prSet presAssocID="{D25ED004-2E10-4518-9744-98C995647C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246237B4-B041-45A4-B567-45EDB7BB88B0}" type="pres">
      <dgm:prSet presAssocID="{D25ED004-2E10-4518-9744-98C995647C8E}" presName="spaceRect" presStyleCnt="0"/>
      <dgm:spPr/>
    </dgm:pt>
    <dgm:pt modelId="{B6508C1B-4C1F-49A0-BAB3-994BD08EF300}" type="pres">
      <dgm:prSet presAssocID="{D25ED004-2E10-4518-9744-98C995647C8E}" presName="parTx" presStyleLbl="revTx" presStyleIdx="2" presStyleCnt="3">
        <dgm:presLayoutVars>
          <dgm:chMax val="0"/>
          <dgm:chPref val="0"/>
        </dgm:presLayoutVars>
      </dgm:prSet>
      <dgm:spPr/>
    </dgm:pt>
  </dgm:ptLst>
  <dgm:cxnLst>
    <dgm:cxn modelId="{E31E542F-F176-47BC-80D3-C92424A68B9A}" type="presOf" srcId="{D9957CF1-D860-4D72-A6FB-3DDC64140539}" destId="{0A61DCF4-386A-470C-8FA5-4352AC04B06A}" srcOrd="0" destOrd="0" presId="urn:microsoft.com/office/officeart/2018/2/layout/IconVerticalSolidList"/>
    <dgm:cxn modelId="{51942E5E-F3BF-41F2-893A-9D87EAD0135B}" srcId="{D9957CF1-D860-4D72-A6FB-3DDC64140539}" destId="{D25ED004-2E10-4518-9744-98C995647C8E}" srcOrd="2" destOrd="0" parTransId="{4FA47ACA-49E7-459F-B236-608BAF7606FA}" sibTransId="{26F606AB-EC9A-4970-AFA3-811C0537EA71}"/>
    <dgm:cxn modelId="{9325EF61-16EB-42E5-BB9D-DE6F21C4504E}" srcId="{D9957CF1-D860-4D72-A6FB-3DDC64140539}" destId="{DC1CB1B5-E818-4CF6-9E54-1E83E14AF702}" srcOrd="1" destOrd="0" parTransId="{03D59CB8-BE91-422B-A59B-76FA699666A0}" sibTransId="{E7BC87D2-0162-43DD-98A9-166ADEABC035}"/>
    <dgm:cxn modelId="{0F14DA84-9155-4977-A1DB-76EBCB5142FD}" srcId="{D9957CF1-D860-4D72-A6FB-3DDC64140539}" destId="{00D21B6B-C3EA-4F47-9A13-91A6F272CA74}" srcOrd="0" destOrd="0" parTransId="{91AD4D6B-6F5A-4193-A4C3-2C18FB8BB1EC}" sibTransId="{87D41661-AB90-4C04-A2ED-3903612EF2BA}"/>
    <dgm:cxn modelId="{B193A890-B9C5-41FA-B56A-C37E6453316F}" type="presOf" srcId="{D25ED004-2E10-4518-9744-98C995647C8E}" destId="{B6508C1B-4C1F-49A0-BAB3-994BD08EF300}" srcOrd="0" destOrd="0" presId="urn:microsoft.com/office/officeart/2018/2/layout/IconVerticalSolidList"/>
    <dgm:cxn modelId="{5E661D9A-CFA8-44B3-86DD-70515B6C7D5B}" type="presOf" srcId="{00D21B6B-C3EA-4F47-9A13-91A6F272CA74}" destId="{BB46DFDB-87FC-49CB-86D3-594B4F23248E}" srcOrd="0" destOrd="0" presId="urn:microsoft.com/office/officeart/2018/2/layout/IconVerticalSolidList"/>
    <dgm:cxn modelId="{8C2804D4-64AD-4808-B081-25CA46EDBC0C}" type="presOf" srcId="{DC1CB1B5-E818-4CF6-9E54-1E83E14AF702}" destId="{83FAC423-E031-4770-9F87-6A987745FA1E}" srcOrd="0" destOrd="0" presId="urn:microsoft.com/office/officeart/2018/2/layout/IconVerticalSolidList"/>
    <dgm:cxn modelId="{E1ED4A7C-086F-4FBB-AC2D-0675BCE947B6}" type="presParOf" srcId="{0A61DCF4-386A-470C-8FA5-4352AC04B06A}" destId="{946F2DCA-6348-40B9-B5D8-7D67EB51CC31}" srcOrd="0" destOrd="0" presId="urn:microsoft.com/office/officeart/2018/2/layout/IconVerticalSolidList"/>
    <dgm:cxn modelId="{FE2AF73F-CBEA-4DAF-A700-807639744444}" type="presParOf" srcId="{946F2DCA-6348-40B9-B5D8-7D67EB51CC31}" destId="{2813C6E5-CEF0-4056-979E-7E52C62ADC3E}" srcOrd="0" destOrd="0" presId="urn:microsoft.com/office/officeart/2018/2/layout/IconVerticalSolidList"/>
    <dgm:cxn modelId="{B83C1209-DA57-4931-A495-C89FA94062F3}" type="presParOf" srcId="{946F2DCA-6348-40B9-B5D8-7D67EB51CC31}" destId="{A1B219C0-1C1D-4916-AAF7-BEBD96AF9411}" srcOrd="1" destOrd="0" presId="urn:microsoft.com/office/officeart/2018/2/layout/IconVerticalSolidList"/>
    <dgm:cxn modelId="{12C332E8-BF8E-4F45-B371-8C975BB576DE}" type="presParOf" srcId="{946F2DCA-6348-40B9-B5D8-7D67EB51CC31}" destId="{C281AB26-8B99-4598-9EFC-F95A74B9FEBF}" srcOrd="2" destOrd="0" presId="urn:microsoft.com/office/officeart/2018/2/layout/IconVerticalSolidList"/>
    <dgm:cxn modelId="{E15CBA64-0ADC-4CF5-9FDE-AEC6666AB43B}" type="presParOf" srcId="{946F2DCA-6348-40B9-B5D8-7D67EB51CC31}" destId="{BB46DFDB-87FC-49CB-86D3-594B4F23248E}" srcOrd="3" destOrd="0" presId="urn:microsoft.com/office/officeart/2018/2/layout/IconVerticalSolidList"/>
    <dgm:cxn modelId="{326939B3-0251-4631-979A-AFD9856D64AE}" type="presParOf" srcId="{0A61DCF4-386A-470C-8FA5-4352AC04B06A}" destId="{87BBFF44-F5B7-4F9C-B40B-A51B55C8C76C}" srcOrd="1" destOrd="0" presId="urn:microsoft.com/office/officeart/2018/2/layout/IconVerticalSolidList"/>
    <dgm:cxn modelId="{F65F5523-1657-4E26-A2C3-8F2B8368A153}" type="presParOf" srcId="{0A61DCF4-386A-470C-8FA5-4352AC04B06A}" destId="{0239853F-406D-480E-81A8-ABDDB2A933A3}" srcOrd="2" destOrd="0" presId="urn:microsoft.com/office/officeart/2018/2/layout/IconVerticalSolidList"/>
    <dgm:cxn modelId="{C24C0E76-869F-4401-A693-355FABDB1BA3}" type="presParOf" srcId="{0239853F-406D-480E-81A8-ABDDB2A933A3}" destId="{D303ED4E-ADA0-4490-9AC9-4182330F2530}" srcOrd="0" destOrd="0" presId="urn:microsoft.com/office/officeart/2018/2/layout/IconVerticalSolidList"/>
    <dgm:cxn modelId="{E70CDE64-68EA-4944-832A-95B80075D27C}" type="presParOf" srcId="{0239853F-406D-480E-81A8-ABDDB2A933A3}" destId="{92A8426D-5C3C-4818-A7D0-F50E665AEB57}" srcOrd="1" destOrd="0" presId="urn:microsoft.com/office/officeart/2018/2/layout/IconVerticalSolidList"/>
    <dgm:cxn modelId="{C7766D83-BD4A-4104-8904-04ADA4AC3347}" type="presParOf" srcId="{0239853F-406D-480E-81A8-ABDDB2A933A3}" destId="{9EF3F574-34DA-4708-9329-04B91FF2D2DC}" srcOrd="2" destOrd="0" presId="urn:microsoft.com/office/officeart/2018/2/layout/IconVerticalSolidList"/>
    <dgm:cxn modelId="{E508AE88-D72C-4C58-97E0-679174BD593A}" type="presParOf" srcId="{0239853F-406D-480E-81A8-ABDDB2A933A3}" destId="{83FAC423-E031-4770-9F87-6A987745FA1E}" srcOrd="3" destOrd="0" presId="urn:microsoft.com/office/officeart/2018/2/layout/IconVerticalSolidList"/>
    <dgm:cxn modelId="{F5CDCE06-2148-421C-8EF5-284F2747D299}" type="presParOf" srcId="{0A61DCF4-386A-470C-8FA5-4352AC04B06A}" destId="{EF03A686-7E67-4C70-9B22-0EF403CD39BB}" srcOrd="3" destOrd="0" presId="urn:microsoft.com/office/officeart/2018/2/layout/IconVerticalSolidList"/>
    <dgm:cxn modelId="{425FC565-4A64-4639-810E-A39FBAB7C376}" type="presParOf" srcId="{0A61DCF4-386A-470C-8FA5-4352AC04B06A}" destId="{312FB830-C32C-4CE5-A5A8-BCFCA0129CAC}" srcOrd="4" destOrd="0" presId="urn:microsoft.com/office/officeart/2018/2/layout/IconVerticalSolidList"/>
    <dgm:cxn modelId="{57DACCD6-9863-4C48-BABE-599D307CEF1A}" type="presParOf" srcId="{312FB830-C32C-4CE5-A5A8-BCFCA0129CAC}" destId="{0174A3C3-82E2-4637-B48C-B8A178AEC3DD}" srcOrd="0" destOrd="0" presId="urn:microsoft.com/office/officeart/2018/2/layout/IconVerticalSolidList"/>
    <dgm:cxn modelId="{B2AC9186-4398-42DF-B1B5-CFA2C2F28206}" type="presParOf" srcId="{312FB830-C32C-4CE5-A5A8-BCFCA0129CAC}" destId="{7C3CB2F8-456D-4139-9D8A-48E9935B7AFB}" srcOrd="1" destOrd="0" presId="urn:microsoft.com/office/officeart/2018/2/layout/IconVerticalSolidList"/>
    <dgm:cxn modelId="{81269EA6-BA47-41ED-9B63-1463309AF770}" type="presParOf" srcId="{312FB830-C32C-4CE5-A5A8-BCFCA0129CAC}" destId="{246237B4-B041-45A4-B567-45EDB7BB88B0}" srcOrd="2" destOrd="0" presId="urn:microsoft.com/office/officeart/2018/2/layout/IconVerticalSolidList"/>
    <dgm:cxn modelId="{7152D7C0-247D-459C-BCFA-4349F6F3511B}" type="presParOf" srcId="{312FB830-C32C-4CE5-A5A8-BCFCA0129CAC}" destId="{B6508C1B-4C1F-49A0-BAB3-994BD08EF30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83B3CC1-3D6C-4A78-A3C1-2FAE053E463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D7BA1B8-9FAA-4E61-BA9D-80C64E575179}">
      <dgm:prSet/>
      <dgm:spPr/>
      <dgm:t>
        <a:bodyPr/>
        <a:lstStyle/>
        <a:p>
          <a:r>
            <a:rPr lang="en-ZA"/>
            <a:t>More sectors will be designated according to the Minister of Finance pronouncement to stimulate economic growth.</a:t>
          </a:r>
          <a:endParaRPr lang="en-US"/>
        </a:p>
      </dgm:t>
    </dgm:pt>
    <dgm:pt modelId="{7617B84E-CEA3-4182-BD6C-4E7ACD36768A}" type="parTrans" cxnId="{150AE2A0-B617-477B-BD15-2EB646B0B3B4}">
      <dgm:prSet/>
      <dgm:spPr/>
      <dgm:t>
        <a:bodyPr/>
        <a:lstStyle/>
        <a:p>
          <a:endParaRPr lang="en-US"/>
        </a:p>
      </dgm:t>
    </dgm:pt>
    <dgm:pt modelId="{C8267A12-7157-463E-B55D-4853D78ACD6E}" type="sibTrans" cxnId="{150AE2A0-B617-477B-BD15-2EB646B0B3B4}">
      <dgm:prSet/>
      <dgm:spPr/>
      <dgm:t>
        <a:bodyPr/>
        <a:lstStyle/>
        <a:p>
          <a:endParaRPr lang="en-US"/>
        </a:p>
      </dgm:t>
    </dgm:pt>
    <dgm:pt modelId="{8A103D59-0324-47C5-A0DA-89E0B2152DE9}">
      <dgm:prSet/>
      <dgm:spPr/>
      <dgm:t>
        <a:bodyPr/>
        <a:lstStyle/>
        <a:p>
          <a:r>
            <a:rPr lang="en-ZA"/>
            <a:t>Designated sectors will  become a major part of  governments procurement strategy  going forward.</a:t>
          </a:r>
          <a:endParaRPr lang="en-US"/>
        </a:p>
      </dgm:t>
    </dgm:pt>
    <dgm:pt modelId="{948FF1B0-3B2E-461C-A265-8889E49284AF}" type="parTrans" cxnId="{B2BCE779-A3DB-4295-AEFE-B497B7DA6FE1}">
      <dgm:prSet/>
      <dgm:spPr/>
      <dgm:t>
        <a:bodyPr/>
        <a:lstStyle/>
        <a:p>
          <a:endParaRPr lang="en-US"/>
        </a:p>
      </dgm:t>
    </dgm:pt>
    <dgm:pt modelId="{A79987FD-63C9-4C33-9A23-800895BAEE17}" type="sibTrans" cxnId="{B2BCE779-A3DB-4295-AEFE-B497B7DA6FE1}">
      <dgm:prSet/>
      <dgm:spPr/>
      <dgm:t>
        <a:bodyPr/>
        <a:lstStyle/>
        <a:p>
          <a:endParaRPr lang="en-US"/>
        </a:p>
      </dgm:t>
    </dgm:pt>
    <dgm:pt modelId="{7DA739E6-6E44-4EB3-A012-0B2CC6F44328}">
      <dgm:prSet/>
      <dgm:spPr/>
      <dgm:t>
        <a:bodyPr/>
        <a:lstStyle/>
        <a:p>
          <a:r>
            <a:rPr lang="en-ZA"/>
            <a:t>Local suppliers need to position themselves and engage with relevant wholesalers and manufacturers who can supply products that complies with the demand to ensure beneficiation.</a:t>
          </a:r>
          <a:endParaRPr lang="en-US"/>
        </a:p>
      </dgm:t>
    </dgm:pt>
    <dgm:pt modelId="{01DF2156-F77A-4D1C-9B55-43B8994C36A2}" type="parTrans" cxnId="{D3612DD1-0184-429F-8496-2307477E30A3}">
      <dgm:prSet/>
      <dgm:spPr/>
      <dgm:t>
        <a:bodyPr/>
        <a:lstStyle/>
        <a:p>
          <a:endParaRPr lang="en-US"/>
        </a:p>
      </dgm:t>
    </dgm:pt>
    <dgm:pt modelId="{2DAF2482-7F17-4CFA-85D5-6CD9E62DD6A7}" type="sibTrans" cxnId="{D3612DD1-0184-429F-8496-2307477E30A3}">
      <dgm:prSet/>
      <dgm:spPr/>
      <dgm:t>
        <a:bodyPr/>
        <a:lstStyle/>
        <a:p>
          <a:endParaRPr lang="en-US"/>
        </a:p>
      </dgm:t>
    </dgm:pt>
    <dgm:pt modelId="{4222CE30-6DA0-4DBB-897C-4E61F3960A7F}">
      <dgm:prSet/>
      <dgm:spPr/>
      <dgm:t>
        <a:bodyPr/>
        <a:lstStyle/>
        <a:p>
          <a:r>
            <a:rPr lang="en-ZA"/>
            <a:t>THANK YOU</a:t>
          </a:r>
          <a:endParaRPr lang="en-US"/>
        </a:p>
      </dgm:t>
    </dgm:pt>
    <dgm:pt modelId="{DA26AE42-310C-49BC-93DA-8CB0C1E1EB36}" type="parTrans" cxnId="{2E130897-8717-46A0-9C19-D5964EFC605A}">
      <dgm:prSet/>
      <dgm:spPr/>
      <dgm:t>
        <a:bodyPr/>
        <a:lstStyle/>
        <a:p>
          <a:endParaRPr lang="en-US"/>
        </a:p>
      </dgm:t>
    </dgm:pt>
    <dgm:pt modelId="{B0633A44-7A9C-48EC-B06A-1587BF9D215F}" type="sibTrans" cxnId="{2E130897-8717-46A0-9C19-D5964EFC605A}">
      <dgm:prSet/>
      <dgm:spPr/>
      <dgm:t>
        <a:bodyPr/>
        <a:lstStyle/>
        <a:p>
          <a:endParaRPr lang="en-US"/>
        </a:p>
      </dgm:t>
    </dgm:pt>
    <dgm:pt modelId="{04501213-16A2-4405-ABE3-B63F79D56617}" type="pres">
      <dgm:prSet presAssocID="{883B3CC1-3D6C-4A78-A3C1-2FAE053E4635}" presName="root" presStyleCnt="0">
        <dgm:presLayoutVars>
          <dgm:dir/>
          <dgm:resizeHandles val="exact"/>
        </dgm:presLayoutVars>
      </dgm:prSet>
      <dgm:spPr/>
    </dgm:pt>
    <dgm:pt modelId="{CB37825B-5575-4071-860F-69DC2C5E7861}" type="pres">
      <dgm:prSet presAssocID="{ED7BA1B8-9FAA-4E61-BA9D-80C64E575179}" presName="compNode" presStyleCnt="0"/>
      <dgm:spPr/>
    </dgm:pt>
    <dgm:pt modelId="{C26464E7-3EE8-46F6-90AE-1A2C42D36B25}" type="pres">
      <dgm:prSet presAssocID="{ED7BA1B8-9FAA-4E61-BA9D-80C64E575179}" presName="bgRect" presStyleLbl="bgShp" presStyleIdx="0" presStyleCnt="4"/>
      <dgm:spPr/>
    </dgm:pt>
    <dgm:pt modelId="{2AC59C2B-2757-46D3-BE7C-D7149A709907}" type="pres">
      <dgm:prSet presAssocID="{ED7BA1B8-9FAA-4E61-BA9D-80C64E57517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uro"/>
        </a:ext>
      </dgm:extLst>
    </dgm:pt>
    <dgm:pt modelId="{CCD6026E-FF97-4F9E-A907-181E5E20B1B8}" type="pres">
      <dgm:prSet presAssocID="{ED7BA1B8-9FAA-4E61-BA9D-80C64E575179}" presName="spaceRect" presStyleCnt="0"/>
      <dgm:spPr/>
    </dgm:pt>
    <dgm:pt modelId="{AF348363-D4C9-4A2D-8791-6F471E6DA39A}" type="pres">
      <dgm:prSet presAssocID="{ED7BA1B8-9FAA-4E61-BA9D-80C64E575179}" presName="parTx" presStyleLbl="revTx" presStyleIdx="0" presStyleCnt="4">
        <dgm:presLayoutVars>
          <dgm:chMax val="0"/>
          <dgm:chPref val="0"/>
        </dgm:presLayoutVars>
      </dgm:prSet>
      <dgm:spPr/>
    </dgm:pt>
    <dgm:pt modelId="{1C1E7D29-FF4C-4126-9262-130B77C656A1}" type="pres">
      <dgm:prSet presAssocID="{C8267A12-7157-463E-B55D-4853D78ACD6E}" presName="sibTrans" presStyleCnt="0"/>
      <dgm:spPr/>
    </dgm:pt>
    <dgm:pt modelId="{E98711EC-13E6-43AA-886B-0045E26C0308}" type="pres">
      <dgm:prSet presAssocID="{8A103D59-0324-47C5-A0DA-89E0B2152DE9}" presName="compNode" presStyleCnt="0"/>
      <dgm:spPr/>
    </dgm:pt>
    <dgm:pt modelId="{F9450A96-E543-4965-8ED1-2EE4CDB1E1B4}" type="pres">
      <dgm:prSet presAssocID="{8A103D59-0324-47C5-A0DA-89E0B2152DE9}" presName="bgRect" presStyleLbl="bgShp" presStyleIdx="1" presStyleCnt="4"/>
      <dgm:spPr/>
    </dgm:pt>
    <dgm:pt modelId="{D6E47A2E-6A55-435D-86FF-BE93BFBA6D15}" type="pres">
      <dgm:prSet presAssocID="{8A103D59-0324-47C5-A0DA-89E0B2152DE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nching Diagram"/>
        </a:ext>
      </dgm:extLst>
    </dgm:pt>
    <dgm:pt modelId="{858AA4B4-C0CB-47C8-8024-B2FF0527FA69}" type="pres">
      <dgm:prSet presAssocID="{8A103D59-0324-47C5-A0DA-89E0B2152DE9}" presName="spaceRect" presStyleCnt="0"/>
      <dgm:spPr/>
    </dgm:pt>
    <dgm:pt modelId="{339E7C60-D327-4B0B-92E0-6F2A46B73271}" type="pres">
      <dgm:prSet presAssocID="{8A103D59-0324-47C5-A0DA-89E0B2152DE9}" presName="parTx" presStyleLbl="revTx" presStyleIdx="1" presStyleCnt="4">
        <dgm:presLayoutVars>
          <dgm:chMax val="0"/>
          <dgm:chPref val="0"/>
        </dgm:presLayoutVars>
      </dgm:prSet>
      <dgm:spPr/>
    </dgm:pt>
    <dgm:pt modelId="{9D3FFB21-487F-4729-B28E-B289D777BD43}" type="pres">
      <dgm:prSet presAssocID="{A79987FD-63C9-4C33-9A23-800895BAEE17}" presName="sibTrans" presStyleCnt="0"/>
      <dgm:spPr/>
    </dgm:pt>
    <dgm:pt modelId="{C07A3359-15DF-499D-BD64-BCD0A1182525}" type="pres">
      <dgm:prSet presAssocID="{7DA739E6-6E44-4EB3-A012-0B2CC6F44328}" presName="compNode" presStyleCnt="0"/>
      <dgm:spPr/>
    </dgm:pt>
    <dgm:pt modelId="{1A9C7A02-DBCB-497C-B02F-1D4BCF9FAA41}" type="pres">
      <dgm:prSet presAssocID="{7DA739E6-6E44-4EB3-A012-0B2CC6F44328}" presName="bgRect" presStyleLbl="bgShp" presStyleIdx="2" presStyleCnt="4"/>
      <dgm:spPr/>
    </dgm:pt>
    <dgm:pt modelId="{76BFB18B-DA60-4117-AD39-EC3A8FA3A580}" type="pres">
      <dgm:prSet presAssocID="{7DA739E6-6E44-4EB3-A012-0B2CC6F4432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iosk"/>
        </a:ext>
      </dgm:extLst>
    </dgm:pt>
    <dgm:pt modelId="{E347C5F9-F4C3-4FB5-B57F-B77102514186}" type="pres">
      <dgm:prSet presAssocID="{7DA739E6-6E44-4EB3-A012-0B2CC6F44328}" presName="spaceRect" presStyleCnt="0"/>
      <dgm:spPr/>
    </dgm:pt>
    <dgm:pt modelId="{61ED673F-4613-485A-BC14-0D2002F53552}" type="pres">
      <dgm:prSet presAssocID="{7DA739E6-6E44-4EB3-A012-0B2CC6F44328}" presName="parTx" presStyleLbl="revTx" presStyleIdx="2" presStyleCnt="4">
        <dgm:presLayoutVars>
          <dgm:chMax val="0"/>
          <dgm:chPref val="0"/>
        </dgm:presLayoutVars>
      </dgm:prSet>
      <dgm:spPr/>
    </dgm:pt>
    <dgm:pt modelId="{C0746B58-2CD2-4BDD-B84F-64B8979AEAB7}" type="pres">
      <dgm:prSet presAssocID="{2DAF2482-7F17-4CFA-85D5-6CD9E62DD6A7}" presName="sibTrans" presStyleCnt="0"/>
      <dgm:spPr/>
    </dgm:pt>
    <dgm:pt modelId="{62037560-CF49-442E-8FCC-97D51298D841}" type="pres">
      <dgm:prSet presAssocID="{4222CE30-6DA0-4DBB-897C-4E61F3960A7F}" presName="compNode" presStyleCnt="0"/>
      <dgm:spPr/>
    </dgm:pt>
    <dgm:pt modelId="{7960B48B-364F-442F-9F6B-D66F1ADE7524}" type="pres">
      <dgm:prSet presAssocID="{4222CE30-6DA0-4DBB-897C-4E61F3960A7F}" presName="bgRect" presStyleLbl="bgShp" presStyleIdx="3" presStyleCnt="4"/>
      <dgm:spPr/>
    </dgm:pt>
    <dgm:pt modelId="{23BF5D1F-D48C-474E-9996-30BDD22F7DE7}" type="pres">
      <dgm:prSet presAssocID="{4222CE30-6DA0-4DBB-897C-4E61F3960A7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iling Face with No Fill"/>
        </a:ext>
      </dgm:extLst>
    </dgm:pt>
    <dgm:pt modelId="{03015B68-E776-4A51-BCB4-DB222439B43F}" type="pres">
      <dgm:prSet presAssocID="{4222CE30-6DA0-4DBB-897C-4E61F3960A7F}" presName="spaceRect" presStyleCnt="0"/>
      <dgm:spPr/>
    </dgm:pt>
    <dgm:pt modelId="{BD1B5B88-E932-4482-A979-C355DB5C7448}" type="pres">
      <dgm:prSet presAssocID="{4222CE30-6DA0-4DBB-897C-4E61F3960A7F}" presName="parTx" presStyleLbl="revTx" presStyleIdx="3" presStyleCnt="4">
        <dgm:presLayoutVars>
          <dgm:chMax val="0"/>
          <dgm:chPref val="0"/>
        </dgm:presLayoutVars>
      </dgm:prSet>
      <dgm:spPr/>
    </dgm:pt>
  </dgm:ptLst>
  <dgm:cxnLst>
    <dgm:cxn modelId="{3BA7DA2C-A04D-4FC8-8BEE-58B07D34486E}" type="presOf" srcId="{8A103D59-0324-47C5-A0DA-89E0B2152DE9}" destId="{339E7C60-D327-4B0B-92E0-6F2A46B73271}" srcOrd="0" destOrd="0" presId="urn:microsoft.com/office/officeart/2018/2/layout/IconVerticalSolidList"/>
    <dgm:cxn modelId="{A89BFC60-9C68-4CA0-8AF5-081C81EDD8C4}" type="presOf" srcId="{7DA739E6-6E44-4EB3-A012-0B2CC6F44328}" destId="{61ED673F-4613-485A-BC14-0D2002F53552}" srcOrd="0" destOrd="0" presId="urn:microsoft.com/office/officeart/2018/2/layout/IconVerticalSolidList"/>
    <dgm:cxn modelId="{F96E3567-AB8E-4D48-A241-C3D17F46A42D}" type="presOf" srcId="{4222CE30-6DA0-4DBB-897C-4E61F3960A7F}" destId="{BD1B5B88-E932-4482-A979-C355DB5C7448}" srcOrd="0" destOrd="0" presId="urn:microsoft.com/office/officeart/2018/2/layout/IconVerticalSolidList"/>
    <dgm:cxn modelId="{B2BCE779-A3DB-4295-AEFE-B497B7DA6FE1}" srcId="{883B3CC1-3D6C-4A78-A3C1-2FAE053E4635}" destId="{8A103D59-0324-47C5-A0DA-89E0B2152DE9}" srcOrd="1" destOrd="0" parTransId="{948FF1B0-3B2E-461C-A265-8889E49284AF}" sibTransId="{A79987FD-63C9-4C33-9A23-800895BAEE17}"/>
    <dgm:cxn modelId="{2E130897-8717-46A0-9C19-D5964EFC605A}" srcId="{883B3CC1-3D6C-4A78-A3C1-2FAE053E4635}" destId="{4222CE30-6DA0-4DBB-897C-4E61F3960A7F}" srcOrd="3" destOrd="0" parTransId="{DA26AE42-310C-49BC-93DA-8CB0C1E1EB36}" sibTransId="{B0633A44-7A9C-48EC-B06A-1587BF9D215F}"/>
    <dgm:cxn modelId="{150AE2A0-B617-477B-BD15-2EB646B0B3B4}" srcId="{883B3CC1-3D6C-4A78-A3C1-2FAE053E4635}" destId="{ED7BA1B8-9FAA-4E61-BA9D-80C64E575179}" srcOrd="0" destOrd="0" parTransId="{7617B84E-CEA3-4182-BD6C-4E7ACD36768A}" sibTransId="{C8267A12-7157-463E-B55D-4853D78ACD6E}"/>
    <dgm:cxn modelId="{7732A0AF-D555-4665-876C-376B438BE3BA}" type="presOf" srcId="{ED7BA1B8-9FAA-4E61-BA9D-80C64E575179}" destId="{AF348363-D4C9-4A2D-8791-6F471E6DA39A}" srcOrd="0" destOrd="0" presId="urn:microsoft.com/office/officeart/2018/2/layout/IconVerticalSolidList"/>
    <dgm:cxn modelId="{D3612DD1-0184-429F-8496-2307477E30A3}" srcId="{883B3CC1-3D6C-4A78-A3C1-2FAE053E4635}" destId="{7DA739E6-6E44-4EB3-A012-0B2CC6F44328}" srcOrd="2" destOrd="0" parTransId="{01DF2156-F77A-4D1C-9B55-43B8994C36A2}" sibTransId="{2DAF2482-7F17-4CFA-85D5-6CD9E62DD6A7}"/>
    <dgm:cxn modelId="{5673BFF9-5AAA-4F23-957C-6B3E8698E54E}" type="presOf" srcId="{883B3CC1-3D6C-4A78-A3C1-2FAE053E4635}" destId="{04501213-16A2-4405-ABE3-B63F79D56617}" srcOrd="0" destOrd="0" presId="urn:microsoft.com/office/officeart/2018/2/layout/IconVerticalSolidList"/>
    <dgm:cxn modelId="{198CA6B2-C042-4C62-BF6D-FE12226853D2}" type="presParOf" srcId="{04501213-16A2-4405-ABE3-B63F79D56617}" destId="{CB37825B-5575-4071-860F-69DC2C5E7861}" srcOrd="0" destOrd="0" presId="urn:microsoft.com/office/officeart/2018/2/layout/IconVerticalSolidList"/>
    <dgm:cxn modelId="{34E6E164-B017-45E8-8770-91FC3E1FCA3C}" type="presParOf" srcId="{CB37825B-5575-4071-860F-69DC2C5E7861}" destId="{C26464E7-3EE8-46F6-90AE-1A2C42D36B25}" srcOrd="0" destOrd="0" presId="urn:microsoft.com/office/officeart/2018/2/layout/IconVerticalSolidList"/>
    <dgm:cxn modelId="{960C5ACC-3BAD-4DD6-8F8A-D10E1BBA1AE1}" type="presParOf" srcId="{CB37825B-5575-4071-860F-69DC2C5E7861}" destId="{2AC59C2B-2757-46D3-BE7C-D7149A709907}" srcOrd="1" destOrd="0" presId="urn:microsoft.com/office/officeart/2018/2/layout/IconVerticalSolidList"/>
    <dgm:cxn modelId="{A2F8B820-4CC4-4DA3-AF23-83E316A782AB}" type="presParOf" srcId="{CB37825B-5575-4071-860F-69DC2C5E7861}" destId="{CCD6026E-FF97-4F9E-A907-181E5E20B1B8}" srcOrd="2" destOrd="0" presId="urn:microsoft.com/office/officeart/2018/2/layout/IconVerticalSolidList"/>
    <dgm:cxn modelId="{33DAC2A0-A3F5-4428-9118-1C17DB6B9DC4}" type="presParOf" srcId="{CB37825B-5575-4071-860F-69DC2C5E7861}" destId="{AF348363-D4C9-4A2D-8791-6F471E6DA39A}" srcOrd="3" destOrd="0" presId="urn:microsoft.com/office/officeart/2018/2/layout/IconVerticalSolidList"/>
    <dgm:cxn modelId="{9C7FCAFF-3D9E-4F6D-8683-9AA274A391CC}" type="presParOf" srcId="{04501213-16A2-4405-ABE3-B63F79D56617}" destId="{1C1E7D29-FF4C-4126-9262-130B77C656A1}" srcOrd="1" destOrd="0" presId="urn:microsoft.com/office/officeart/2018/2/layout/IconVerticalSolidList"/>
    <dgm:cxn modelId="{117DB734-F918-49A3-9299-0984F6E776CA}" type="presParOf" srcId="{04501213-16A2-4405-ABE3-B63F79D56617}" destId="{E98711EC-13E6-43AA-886B-0045E26C0308}" srcOrd="2" destOrd="0" presId="urn:microsoft.com/office/officeart/2018/2/layout/IconVerticalSolidList"/>
    <dgm:cxn modelId="{88F107DF-9059-4A42-8296-B08BADDDCA00}" type="presParOf" srcId="{E98711EC-13E6-43AA-886B-0045E26C0308}" destId="{F9450A96-E543-4965-8ED1-2EE4CDB1E1B4}" srcOrd="0" destOrd="0" presId="urn:microsoft.com/office/officeart/2018/2/layout/IconVerticalSolidList"/>
    <dgm:cxn modelId="{E777F706-7DBF-44ED-95A3-48A5100D1668}" type="presParOf" srcId="{E98711EC-13E6-43AA-886B-0045E26C0308}" destId="{D6E47A2E-6A55-435D-86FF-BE93BFBA6D15}" srcOrd="1" destOrd="0" presId="urn:microsoft.com/office/officeart/2018/2/layout/IconVerticalSolidList"/>
    <dgm:cxn modelId="{84DF6852-5B69-4246-959F-5B2B7EC7B675}" type="presParOf" srcId="{E98711EC-13E6-43AA-886B-0045E26C0308}" destId="{858AA4B4-C0CB-47C8-8024-B2FF0527FA69}" srcOrd="2" destOrd="0" presId="urn:microsoft.com/office/officeart/2018/2/layout/IconVerticalSolidList"/>
    <dgm:cxn modelId="{4C11D0C9-A210-4755-B7F2-23C670780A5B}" type="presParOf" srcId="{E98711EC-13E6-43AA-886B-0045E26C0308}" destId="{339E7C60-D327-4B0B-92E0-6F2A46B73271}" srcOrd="3" destOrd="0" presId="urn:microsoft.com/office/officeart/2018/2/layout/IconVerticalSolidList"/>
    <dgm:cxn modelId="{1AA72FB5-D04E-43D0-84C5-BF30B52BBC9F}" type="presParOf" srcId="{04501213-16A2-4405-ABE3-B63F79D56617}" destId="{9D3FFB21-487F-4729-B28E-B289D777BD43}" srcOrd="3" destOrd="0" presId="urn:microsoft.com/office/officeart/2018/2/layout/IconVerticalSolidList"/>
    <dgm:cxn modelId="{C03404AC-E08E-40D3-90A5-5FE311BD9B61}" type="presParOf" srcId="{04501213-16A2-4405-ABE3-B63F79D56617}" destId="{C07A3359-15DF-499D-BD64-BCD0A1182525}" srcOrd="4" destOrd="0" presId="urn:microsoft.com/office/officeart/2018/2/layout/IconVerticalSolidList"/>
    <dgm:cxn modelId="{F52C1BD9-3276-4F19-B67B-F9AE37686AF7}" type="presParOf" srcId="{C07A3359-15DF-499D-BD64-BCD0A1182525}" destId="{1A9C7A02-DBCB-497C-B02F-1D4BCF9FAA41}" srcOrd="0" destOrd="0" presId="urn:microsoft.com/office/officeart/2018/2/layout/IconVerticalSolidList"/>
    <dgm:cxn modelId="{34BC770D-2D16-4E61-B73C-AD24987070F7}" type="presParOf" srcId="{C07A3359-15DF-499D-BD64-BCD0A1182525}" destId="{76BFB18B-DA60-4117-AD39-EC3A8FA3A580}" srcOrd="1" destOrd="0" presId="urn:microsoft.com/office/officeart/2018/2/layout/IconVerticalSolidList"/>
    <dgm:cxn modelId="{DACB955E-CD9F-47FD-AF2A-D8E762FC97E5}" type="presParOf" srcId="{C07A3359-15DF-499D-BD64-BCD0A1182525}" destId="{E347C5F9-F4C3-4FB5-B57F-B77102514186}" srcOrd="2" destOrd="0" presId="urn:microsoft.com/office/officeart/2018/2/layout/IconVerticalSolidList"/>
    <dgm:cxn modelId="{80B8293B-ABF5-4D11-A5B8-F0A106FDA9AD}" type="presParOf" srcId="{C07A3359-15DF-499D-BD64-BCD0A1182525}" destId="{61ED673F-4613-485A-BC14-0D2002F53552}" srcOrd="3" destOrd="0" presId="urn:microsoft.com/office/officeart/2018/2/layout/IconVerticalSolidList"/>
    <dgm:cxn modelId="{49AC783B-5433-456F-8D39-1AD344CBD9D5}" type="presParOf" srcId="{04501213-16A2-4405-ABE3-B63F79D56617}" destId="{C0746B58-2CD2-4BDD-B84F-64B8979AEAB7}" srcOrd="5" destOrd="0" presId="urn:microsoft.com/office/officeart/2018/2/layout/IconVerticalSolidList"/>
    <dgm:cxn modelId="{36188D24-A402-41F6-B6A5-50A6CFCBE9BF}" type="presParOf" srcId="{04501213-16A2-4405-ABE3-B63F79D56617}" destId="{62037560-CF49-442E-8FCC-97D51298D841}" srcOrd="6" destOrd="0" presId="urn:microsoft.com/office/officeart/2018/2/layout/IconVerticalSolidList"/>
    <dgm:cxn modelId="{3448C1AE-B64D-4688-92CA-5DA3D99C5578}" type="presParOf" srcId="{62037560-CF49-442E-8FCC-97D51298D841}" destId="{7960B48B-364F-442F-9F6B-D66F1ADE7524}" srcOrd="0" destOrd="0" presId="urn:microsoft.com/office/officeart/2018/2/layout/IconVerticalSolidList"/>
    <dgm:cxn modelId="{84FF2EC3-7A61-4D9C-B9A2-D2926AF4FBD1}" type="presParOf" srcId="{62037560-CF49-442E-8FCC-97D51298D841}" destId="{23BF5D1F-D48C-474E-9996-30BDD22F7DE7}" srcOrd="1" destOrd="0" presId="urn:microsoft.com/office/officeart/2018/2/layout/IconVerticalSolidList"/>
    <dgm:cxn modelId="{D19DC886-D259-4B52-8CE4-68A64EBC1749}" type="presParOf" srcId="{62037560-CF49-442E-8FCC-97D51298D841}" destId="{03015B68-E776-4A51-BCB4-DB222439B43F}" srcOrd="2" destOrd="0" presId="urn:microsoft.com/office/officeart/2018/2/layout/IconVerticalSolidList"/>
    <dgm:cxn modelId="{E269F26C-6837-4844-879E-E84AE68ECD72}" type="presParOf" srcId="{62037560-CF49-442E-8FCC-97D51298D841}" destId="{BD1B5B88-E932-4482-A979-C355DB5C744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43217-0399-4681-B065-4321DF0D4F9F}">
      <dsp:nvSpPr>
        <dsp:cNvPr id="0" name=""/>
        <dsp:cNvSpPr/>
      </dsp:nvSpPr>
      <dsp:spPr>
        <a:xfrm>
          <a:off x="0" y="4860"/>
          <a:ext cx="6628804" cy="12825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2B19D5-CC3E-49E3-BEA4-47BB967F1746}">
      <dsp:nvSpPr>
        <dsp:cNvPr id="0" name=""/>
        <dsp:cNvSpPr/>
      </dsp:nvSpPr>
      <dsp:spPr>
        <a:xfrm>
          <a:off x="387969" y="293433"/>
          <a:ext cx="706089" cy="7053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C8B376B-85F3-470D-AC89-D3903517BA37}">
      <dsp:nvSpPr>
        <dsp:cNvPr id="0" name=""/>
        <dsp:cNvSpPr/>
      </dsp:nvSpPr>
      <dsp:spPr>
        <a:xfrm>
          <a:off x="1482028" y="4860"/>
          <a:ext cx="4927771"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ZA" sz="1400" kern="1200"/>
            <a:t>The PPPFA and its Preferential Procurement Regulations of 2011 as revised in 2017 makes provision for the Department of Trade and Industry  (dti), in consultation with  National Treasury (NT), to designate a sector, sub-sector or industry or product in line with the national development plan and industrial policy's for local production and content. (Regulation 8).</a:t>
          </a:r>
          <a:endParaRPr lang="en-US" sz="1400" kern="1200"/>
        </a:p>
      </dsp:txBody>
      <dsp:txXfrm>
        <a:off x="1482028" y="4860"/>
        <a:ext cx="4927771" cy="1442862"/>
      </dsp:txXfrm>
    </dsp:sp>
    <dsp:sp modelId="{FA93BF42-139C-4A69-8D78-111A2225BFB1}">
      <dsp:nvSpPr>
        <dsp:cNvPr id="0" name=""/>
        <dsp:cNvSpPr/>
      </dsp:nvSpPr>
      <dsp:spPr>
        <a:xfrm>
          <a:off x="0" y="1768359"/>
          <a:ext cx="6628804" cy="12825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E0DEE3-25A5-45C8-9D9C-D8A0DB5D71C8}">
      <dsp:nvSpPr>
        <dsp:cNvPr id="0" name=""/>
        <dsp:cNvSpPr/>
      </dsp:nvSpPr>
      <dsp:spPr>
        <a:xfrm>
          <a:off x="387969" y="2056931"/>
          <a:ext cx="706089" cy="7053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4DFBA6-3933-476D-9CB9-E3493A0B994D}">
      <dsp:nvSpPr>
        <dsp:cNvPr id="0" name=""/>
        <dsp:cNvSpPr/>
      </dsp:nvSpPr>
      <dsp:spPr>
        <a:xfrm>
          <a:off x="1482028" y="1768359"/>
          <a:ext cx="4927771"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ZA" sz="1400" kern="1200"/>
            <a:t>Only locally produced services or goods or locally manufactured goods that meet the minimum stipulated threshold for local production and content can be procured.</a:t>
          </a:r>
          <a:endParaRPr lang="en-US" sz="1400" kern="1200"/>
        </a:p>
      </dsp:txBody>
      <dsp:txXfrm>
        <a:off x="1482028" y="1768359"/>
        <a:ext cx="4927771" cy="1442862"/>
      </dsp:txXfrm>
    </dsp:sp>
    <dsp:sp modelId="{63970AF0-496B-483A-9925-6A37A24388ED}">
      <dsp:nvSpPr>
        <dsp:cNvPr id="0" name=""/>
        <dsp:cNvSpPr/>
      </dsp:nvSpPr>
      <dsp:spPr>
        <a:xfrm>
          <a:off x="0" y="3531857"/>
          <a:ext cx="6628804" cy="128254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8B4227-3DDC-4612-90B6-700BCAB44BA6}">
      <dsp:nvSpPr>
        <dsp:cNvPr id="0" name=""/>
        <dsp:cNvSpPr/>
      </dsp:nvSpPr>
      <dsp:spPr>
        <a:xfrm>
          <a:off x="387969" y="3820430"/>
          <a:ext cx="706089" cy="7053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45180B-DE6E-4685-9218-5E219520464A}">
      <dsp:nvSpPr>
        <dsp:cNvPr id="0" name=""/>
        <dsp:cNvSpPr/>
      </dsp:nvSpPr>
      <dsp:spPr>
        <a:xfrm>
          <a:off x="1482028" y="3531857"/>
          <a:ext cx="4927771" cy="1442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3" tIns="152703" rIns="152703" bIns="152703" numCol="1" spcCol="1270" anchor="ctr" anchorCtr="0">
          <a:noAutofit/>
        </a:bodyPr>
        <a:lstStyle/>
        <a:p>
          <a:pPr marL="0" lvl="0" indent="0" algn="l" defTabSz="622300">
            <a:lnSpc>
              <a:spcPct val="90000"/>
            </a:lnSpc>
            <a:spcBef>
              <a:spcPct val="0"/>
            </a:spcBef>
            <a:spcAft>
              <a:spcPct val="35000"/>
            </a:spcAft>
            <a:buNone/>
          </a:pPr>
          <a:r>
            <a:rPr lang="en-ZA" sz="1400" kern="1200"/>
            <a:t>NT informs all organs of state of new designations made i.t.o. </a:t>
          </a:r>
          <a:endParaRPr lang="en-US" sz="1400" kern="1200"/>
        </a:p>
      </dsp:txBody>
      <dsp:txXfrm>
        <a:off x="1482028" y="3531857"/>
        <a:ext cx="4927771" cy="1442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CDFCD-0DC8-4199-B553-788A08640C91}">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0C1B23-AF1B-4B47-B953-BD76E0689F35}">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B99AA7-DF6F-4D31-85CC-BA33AE762142}">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755650">
            <a:lnSpc>
              <a:spcPct val="90000"/>
            </a:lnSpc>
            <a:spcBef>
              <a:spcPct val="0"/>
            </a:spcBef>
            <a:spcAft>
              <a:spcPct val="35000"/>
            </a:spcAft>
            <a:buNone/>
          </a:pPr>
          <a:r>
            <a:rPr lang="en-ZA" sz="1700" kern="1200"/>
            <a:t>regulation 8 (1) through a circular/instruction note.</a:t>
          </a:r>
          <a:endParaRPr lang="en-US" sz="1700" kern="1200"/>
        </a:p>
      </dsp:txBody>
      <dsp:txXfrm>
        <a:off x="1725424" y="809181"/>
        <a:ext cx="4903379" cy="1493874"/>
      </dsp:txXfrm>
    </dsp:sp>
    <dsp:sp modelId="{1592C356-54E4-4520-8C2C-57716DC8C2AE}">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6CCA45-8468-40D9-8211-14518040F4AB}">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DE8EBE-36CD-4EE1-9CD7-1C34374B11E9}">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755650">
            <a:lnSpc>
              <a:spcPct val="90000"/>
            </a:lnSpc>
            <a:spcBef>
              <a:spcPct val="0"/>
            </a:spcBef>
            <a:spcAft>
              <a:spcPct val="35000"/>
            </a:spcAft>
            <a:buNone/>
          </a:pPr>
          <a:r>
            <a:rPr lang="en-ZA" sz="1700" kern="1200"/>
            <a:t>The purpose of issuing a circular/instruction note is to regulate the environment within which Accounting Officers (AO) may procure products/services which has been designated.</a:t>
          </a:r>
          <a:endParaRPr lang="en-US" sz="1700" kern="1200"/>
        </a:p>
      </dsp:txBody>
      <dsp:txXfrm>
        <a:off x="1725424" y="2676524"/>
        <a:ext cx="4903379" cy="1493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76A57-C7DC-46C2-8695-F506ADD160CC}">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AF305A-DB9A-4B8E-BF36-9F52FDB975EF}">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97977D-A56F-4549-88FE-F71C823DAC74}">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ZA" sz="2100" kern="1200"/>
            <a:t>Using public procurement strategically to leverage industrial development and support industrial policy’s.</a:t>
          </a:r>
          <a:endParaRPr lang="en-US" sz="2100" kern="1200"/>
        </a:p>
      </dsp:txBody>
      <dsp:txXfrm>
        <a:off x="1642860" y="607"/>
        <a:ext cx="4985943" cy="1422390"/>
      </dsp:txXfrm>
    </dsp:sp>
    <dsp:sp modelId="{ED64F110-E15F-49CC-B3A9-B5BCFA296694}">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80AC0A-07B4-491B-90C7-9B470713A376}">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6667FB7-C1BE-4E91-8585-360F9FF41689}">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ZA" sz="2100" kern="1200"/>
            <a:t>Stimulate and encourage the growth and development of local industries through the optimal usage of local resources and materials.</a:t>
          </a:r>
          <a:endParaRPr lang="en-US" sz="2100" kern="1200"/>
        </a:p>
      </dsp:txBody>
      <dsp:txXfrm>
        <a:off x="1642860" y="1778595"/>
        <a:ext cx="4985943" cy="1422390"/>
      </dsp:txXfrm>
    </dsp:sp>
    <dsp:sp modelId="{AC2BDF96-793F-46C6-90A4-0B39617E68A9}">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E536FD-25A9-4424-843D-C3B446DEBC3D}">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86868FB-279C-4130-85E5-DDB79DFB83EA}">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ZA" sz="2100" kern="1200"/>
            <a:t>Provide a instrument for increasing the purchase of domestic products.</a:t>
          </a:r>
          <a:endParaRPr lang="en-US" sz="2100" kern="1200"/>
        </a:p>
      </dsp:txBody>
      <dsp:txXfrm>
        <a:off x="1642860" y="3556583"/>
        <a:ext cx="4985943" cy="14223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9017A-6DCF-433E-8B93-30902E9D13C8}">
      <dsp:nvSpPr>
        <dsp:cNvPr id="0" name=""/>
        <dsp:cNvSpPr/>
      </dsp:nvSpPr>
      <dsp:spPr>
        <a:xfrm>
          <a:off x="0" y="29190"/>
          <a:ext cx="6628804" cy="7722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TO SUMMARISE THE COMPULSORY RETURNABLE TENDER DOCUMENTS  AT CLOSING DATE AND TIME:</a:t>
          </a:r>
          <a:endParaRPr lang="en-US" sz="2000" kern="1200"/>
        </a:p>
      </dsp:txBody>
      <dsp:txXfrm>
        <a:off x="37696" y="66886"/>
        <a:ext cx="6553412" cy="696808"/>
      </dsp:txXfrm>
    </dsp:sp>
    <dsp:sp modelId="{BFBCAF0B-0EA0-4FC0-B8F0-8CED21DB29B5}">
      <dsp:nvSpPr>
        <dsp:cNvPr id="0" name=""/>
        <dsp:cNvSpPr/>
      </dsp:nvSpPr>
      <dsp:spPr>
        <a:xfrm>
          <a:off x="0" y="858990"/>
          <a:ext cx="6628804" cy="772200"/>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Suppliers must complete and sign SBD/MBD 6.2 ;</a:t>
          </a:r>
          <a:endParaRPr lang="en-US" sz="2000" kern="1200"/>
        </a:p>
      </dsp:txBody>
      <dsp:txXfrm>
        <a:off x="37696" y="896686"/>
        <a:ext cx="6553412" cy="696808"/>
      </dsp:txXfrm>
    </dsp:sp>
    <dsp:sp modelId="{AD30BF86-1574-4134-A775-57F695D7B083}">
      <dsp:nvSpPr>
        <dsp:cNvPr id="0" name=""/>
        <dsp:cNvSpPr/>
      </dsp:nvSpPr>
      <dsp:spPr>
        <a:xfrm>
          <a:off x="0" y="1688790"/>
          <a:ext cx="6628804" cy="772200"/>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Provide calculations  of local content percentages per item/s;</a:t>
          </a:r>
          <a:endParaRPr lang="en-US" sz="2000" kern="1200"/>
        </a:p>
      </dsp:txBody>
      <dsp:txXfrm>
        <a:off x="37696" y="1726486"/>
        <a:ext cx="6553412" cy="696808"/>
      </dsp:txXfrm>
    </dsp:sp>
    <dsp:sp modelId="{892E1E55-81A1-49C3-AF14-0FFFF935A3D1}">
      <dsp:nvSpPr>
        <dsp:cNvPr id="0" name=""/>
        <dsp:cNvSpPr/>
      </dsp:nvSpPr>
      <dsp:spPr>
        <a:xfrm>
          <a:off x="0" y="2518590"/>
          <a:ext cx="6628804" cy="772200"/>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Append the exchange rate on day of advertisement of tender as applicable;</a:t>
          </a:r>
          <a:endParaRPr lang="en-US" sz="2000" kern="1200"/>
        </a:p>
      </dsp:txBody>
      <dsp:txXfrm>
        <a:off x="37696" y="2556286"/>
        <a:ext cx="6553412" cy="696808"/>
      </dsp:txXfrm>
    </dsp:sp>
    <dsp:sp modelId="{04F948C3-0334-4381-B343-AB76B18258E9}">
      <dsp:nvSpPr>
        <dsp:cNvPr id="0" name=""/>
        <dsp:cNvSpPr/>
      </dsp:nvSpPr>
      <dsp:spPr>
        <a:xfrm>
          <a:off x="0" y="3348390"/>
          <a:ext cx="6628804" cy="772200"/>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Append completed and signed Annexure C and if required D and E as applicable.</a:t>
          </a:r>
          <a:endParaRPr lang="en-US" sz="2000" kern="1200"/>
        </a:p>
      </dsp:txBody>
      <dsp:txXfrm>
        <a:off x="37696" y="3386086"/>
        <a:ext cx="6553412" cy="696808"/>
      </dsp:txXfrm>
    </dsp:sp>
    <dsp:sp modelId="{C8AA52F2-7864-425F-A5D2-8465B9992EB3}">
      <dsp:nvSpPr>
        <dsp:cNvPr id="0" name=""/>
        <dsp:cNvSpPr/>
      </dsp:nvSpPr>
      <dsp:spPr>
        <a:xfrm>
          <a:off x="0" y="4178190"/>
          <a:ext cx="6628804" cy="7722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Append original issued exemption letter/s for item/s that dti granted exemption for.</a:t>
          </a:r>
          <a:endParaRPr lang="en-US" sz="2000" kern="1200"/>
        </a:p>
      </dsp:txBody>
      <dsp:txXfrm>
        <a:off x="37696" y="4215886"/>
        <a:ext cx="6553412" cy="6968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AE05F-70CA-4722-BF7C-575268A5516B}">
      <dsp:nvSpPr>
        <dsp:cNvPr id="0" name=""/>
        <dsp:cNvSpPr/>
      </dsp:nvSpPr>
      <dsp:spPr>
        <a:xfrm>
          <a:off x="0" y="0"/>
          <a:ext cx="5634483" cy="1493874"/>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ZA" sz="1900" kern="1200"/>
            <a:t>Non compliance with the submission of  completed and signed prescribed documents is unacceptable tenders.</a:t>
          </a:r>
          <a:endParaRPr lang="en-US" sz="1900" kern="1200"/>
        </a:p>
      </dsp:txBody>
      <dsp:txXfrm>
        <a:off x="43754" y="43754"/>
        <a:ext cx="4022476" cy="1406366"/>
      </dsp:txXfrm>
    </dsp:sp>
    <dsp:sp modelId="{E8346D08-A08E-4804-900D-A2B28E38EC81}">
      <dsp:nvSpPr>
        <dsp:cNvPr id="0" name=""/>
        <dsp:cNvSpPr/>
      </dsp:nvSpPr>
      <dsp:spPr>
        <a:xfrm>
          <a:off x="497160" y="1742853"/>
          <a:ext cx="5634483" cy="1493874"/>
        </a:xfrm>
        <a:prstGeom prst="roundRect">
          <a:avLst>
            <a:gd name="adj" fmla="val 10000"/>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ZA" sz="1900" kern="1200"/>
            <a:t>Only compliant tenders will go to the second stage for evaluation on points for price and B-BBEEE points.</a:t>
          </a:r>
          <a:endParaRPr lang="en-US" sz="1900" kern="1200"/>
        </a:p>
      </dsp:txBody>
      <dsp:txXfrm>
        <a:off x="540914" y="1786607"/>
        <a:ext cx="4078796" cy="1406366"/>
      </dsp:txXfrm>
    </dsp:sp>
    <dsp:sp modelId="{D46D2E5C-A9B3-41F7-A087-469FBEB8A376}">
      <dsp:nvSpPr>
        <dsp:cNvPr id="0" name=""/>
        <dsp:cNvSpPr/>
      </dsp:nvSpPr>
      <dsp:spPr>
        <a:xfrm>
          <a:off x="994320" y="3485706"/>
          <a:ext cx="5634483" cy="1493874"/>
        </a:xfrm>
        <a:prstGeom prst="roundRect">
          <a:avLst>
            <a:gd name="adj" fmla="val 10000"/>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ZA" sz="1900" kern="1200"/>
            <a:t>If all tenders is non compliant the tender will be cancelled, dti informed to assist to investigate the reasons for non-compliance and provide guidance.</a:t>
          </a:r>
          <a:endParaRPr lang="en-US" sz="1900" kern="1200"/>
        </a:p>
      </dsp:txBody>
      <dsp:txXfrm>
        <a:off x="1038074" y="3529460"/>
        <a:ext cx="4078796" cy="1406366"/>
      </dsp:txXfrm>
    </dsp:sp>
    <dsp:sp modelId="{46774B90-138D-48C5-AFEF-BC076F2CE659}">
      <dsp:nvSpPr>
        <dsp:cNvPr id="0" name=""/>
        <dsp:cNvSpPr/>
      </dsp:nvSpPr>
      <dsp:spPr>
        <a:xfrm>
          <a:off x="4663465" y="1132854"/>
          <a:ext cx="971018" cy="971018"/>
        </a:xfrm>
        <a:prstGeom prst="downArrow">
          <a:avLst>
            <a:gd name="adj1" fmla="val 55000"/>
            <a:gd name="adj2" fmla="val 45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881944" y="1132854"/>
        <a:ext cx="534060" cy="730691"/>
      </dsp:txXfrm>
    </dsp:sp>
    <dsp:sp modelId="{F97D6B4C-902F-4A68-AC4E-D496A798132E}">
      <dsp:nvSpPr>
        <dsp:cNvPr id="0" name=""/>
        <dsp:cNvSpPr/>
      </dsp:nvSpPr>
      <dsp:spPr>
        <a:xfrm>
          <a:off x="5160625" y="2865748"/>
          <a:ext cx="971018" cy="971018"/>
        </a:xfrm>
        <a:prstGeom prst="downArrow">
          <a:avLst>
            <a:gd name="adj1" fmla="val 55000"/>
            <a:gd name="adj2" fmla="val 45000"/>
          </a:avLst>
        </a:prstGeom>
        <a:solidFill>
          <a:schemeClr val="accent2">
            <a:tint val="40000"/>
            <a:alpha val="90000"/>
            <a:hueOff val="-4091839"/>
            <a:satOff val="45107"/>
            <a:lumOff val="4296"/>
            <a:alphaOff val="0"/>
          </a:schemeClr>
        </a:solidFill>
        <a:ln w="12700" cap="rnd" cmpd="sng" algn="ctr">
          <a:solidFill>
            <a:schemeClr val="accent2">
              <a:tint val="40000"/>
              <a:alpha val="90000"/>
              <a:hueOff val="-4091839"/>
              <a:satOff val="45107"/>
              <a:lumOff val="42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379104" y="2865748"/>
        <a:ext cx="534060" cy="7306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3C6E5-CEF0-4056-979E-7E52C62ADC3E}">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B219C0-1C1D-4916-AAF7-BEBD96AF9411}">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B46DFDB-87FC-49CB-86D3-594B4F23248E}">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ZA" sz="1400" kern="1200"/>
            <a:t>Dti provide in all circulars/instruction notes a reference person per commodity/product/service that will assist suppliers and organs of state and give guidance on how to approach the market. Suppliers can request a list of possible manufacturers that they can approach to source goods/services from.</a:t>
          </a:r>
          <a:endParaRPr lang="en-US" sz="1400" kern="1200"/>
        </a:p>
      </dsp:txBody>
      <dsp:txXfrm>
        <a:off x="1642860" y="607"/>
        <a:ext cx="4985943" cy="1422390"/>
      </dsp:txXfrm>
    </dsp:sp>
    <dsp:sp modelId="{D303ED4E-ADA0-4490-9AC9-4182330F2530}">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8426D-5C3C-4818-A7D0-F50E665AEB57}">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3FAC423-E031-4770-9F87-6A987745FA1E}">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ZA" sz="1400" kern="1200"/>
            <a:t>SATS 1286:2011 technical specification can be down loaded to assist with calculation of local content.</a:t>
          </a:r>
          <a:endParaRPr lang="en-US" sz="1400" kern="1200"/>
        </a:p>
      </dsp:txBody>
      <dsp:txXfrm>
        <a:off x="1642860" y="1778595"/>
        <a:ext cx="4985943" cy="1422390"/>
      </dsp:txXfrm>
    </dsp:sp>
    <dsp:sp modelId="{0174A3C3-82E2-4637-B48C-B8A178AEC3DD}">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3CB2F8-456D-4139-9D8A-48E9935B7AFB}">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6508C1B-4C1F-49A0-BAB3-994BD08EF300}">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ZA" sz="1400" kern="1200"/>
            <a:t>Dti guideline on calculation of local content and completion of annexure C, D, E is a step by step guide to complete the relevant annexures.</a:t>
          </a:r>
          <a:endParaRPr lang="en-US" sz="1400" kern="1200"/>
        </a:p>
      </dsp:txBody>
      <dsp:txXfrm>
        <a:off x="1642860" y="3556583"/>
        <a:ext cx="4985943" cy="14223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464E7-3EE8-46F6-90AE-1A2C42D36B25}">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C59C2B-2757-46D3-BE7C-D7149A709907}">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F348363-D4C9-4A2D-8791-6F471E6DA39A}">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ZA" sz="1500" kern="1200"/>
            <a:t>More sectors will be designated according to the Minister of Finance pronouncement to stimulate economic growth.</a:t>
          </a:r>
          <a:endParaRPr lang="en-US" sz="1500" kern="1200"/>
        </a:p>
      </dsp:txBody>
      <dsp:txXfrm>
        <a:off x="1209819" y="2066"/>
        <a:ext cx="5418984" cy="1047462"/>
      </dsp:txXfrm>
    </dsp:sp>
    <dsp:sp modelId="{F9450A96-E543-4965-8ED1-2EE4CDB1E1B4}">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E47A2E-6A55-435D-86FF-BE93BFBA6D15}">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39E7C60-D327-4B0B-92E0-6F2A46B73271}">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ZA" sz="1500" kern="1200"/>
            <a:t>Designated sectors will  become a major part of  governments procurement strategy  going forward.</a:t>
          </a:r>
          <a:endParaRPr lang="en-US" sz="1500" kern="1200"/>
        </a:p>
      </dsp:txBody>
      <dsp:txXfrm>
        <a:off x="1209819" y="1311395"/>
        <a:ext cx="5418984" cy="1047462"/>
      </dsp:txXfrm>
    </dsp:sp>
    <dsp:sp modelId="{1A9C7A02-DBCB-497C-B02F-1D4BCF9FAA41}">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BFB18B-DA60-4117-AD39-EC3A8FA3A580}">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1ED673F-4613-485A-BC14-0D2002F53552}">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ZA" sz="1500" kern="1200"/>
            <a:t>Local suppliers need to position themselves and engage with relevant wholesalers and manufacturers who can supply products that complies with the demand to ensure beneficiation.</a:t>
          </a:r>
          <a:endParaRPr lang="en-US" sz="1500" kern="1200"/>
        </a:p>
      </dsp:txBody>
      <dsp:txXfrm>
        <a:off x="1209819" y="2620723"/>
        <a:ext cx="5418984" cy="1047462"/>
      </dsp:txXfrm>
    </dsp:sp>
    <dsp:sp modelId="{7960B48B-364F-442F-9F6B-D66F1ADE7524}">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BF5D1F-D48C-474E-9996-30BDD22F7DE7}">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D1B5B88-E932-4482-A979-C355DB5C7448}">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ZA" sz="1500" kern="1200"/>
            <a:t>THANK YOU</a:t>
          </a:r>
          <a:endParaRPr lang="en-US" sz="1500" kern="1200"/>
        </a:p>
      </dsp:txBody>
      <dsp:txXfrm>
        <a:off x="1209819" y="3930051"/>
        <a:ext cx="5418984" cy="10474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44138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84570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9520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72430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18359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1533555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10269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379343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148688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6A783-AD96-448A-B2DD-A3AB79283FB3}" type="datetimeFigureOut">
              <a:rPr lang="en-ZA" smtClean="0"/>
              <a:t>2019/10/04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32085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76A783-AD96-448A-B2DD-A3AB79283FB3}" type="datetimeFigureOut">
              <a:rPr lang="en-ZA" smtClean="0"/>
              <a:t>2019/10/04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231565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6A783-AD96-448A-B2DD-A3AB79283FB3}" type="datetimeFigureOut">
              <a:rPr lang="en-ZA" smtClean="0"/>
              <a:t>2019/10/04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85259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76A783-AD96-448A-B2DD-A3AB79283FB3}" type="datetimeFigureOut">
              <a:rPr lang="en-ZA" smtClean="0"/>
              <a:t>2019/10/04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415019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6A783-AD96-448A-B2DD-A3AB79283FB3}" type="datetimeFigureOut">
              <a:rPr lang="en-ZA" smtClean="0"/>
              <a:t>2019/10/04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353925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6A783-AD96-448A-B2DD-A3AB79283FB3}" type="datetimeFigureOut">
              <a:rPr lang="en-ZA" smtClean="0"/>
              <a:t>2019/10/04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282224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6A783-AD96-448A-B2DD-A3AB79283FB3}" type="datetimeFigureOut">
              <a:rPr lang="en-ZA" smtClean="0"/>
              <a:t>2019/10/04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EE57A3E-1C3A-477E-8667-2E6A243E8905}" type="slidenum">
              <a:rPr lang="en-ZA" smtClean="0"/>
              <a:t>‹#›</a:t>
            </a:fld>
            <a:endParaRPr lang="en-ZA"/>
          </a:p>
        </p:txBody>
      </p:sp>
    </p:spTree>
    <p:extLst>
      <p:ext uri="{BB962C8B-B14F-4D97-AF65-F5344CB8AC3E}">
        <p14:creationId xmlns:p14="http://schemas.microsoft.com/office/powerpoint/2010/main" val="76237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76A783-AD96-448A-B2DD-A3AB79283FB3}" type="datetimeFigureOut">
              <a:rPr lang="en-ZA" smtClean="0"/>
              <a:t>2019/10/04</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E57A3E-1C3A-477E-8667-2E6A243E8905}" type="slidenum">
              <a:rPr lang="en-ZA" smtClean="0"/>
              <a:t>‹#›</a:t>
            </a:fld>
            <a:endParaRPr lang="en-ZA"/>
          </a:p>
        </p:txBody>
      </p:sp>
    </p:spTree>
    <p:extLst>
      <p:ext uri="{BB962C8B-B14F-4D97-AF65-F5344CB8AC3E}">
        <p14:creationId xmlns:p14="http://schemas.microsoft.com/office/powerpoint/2010/main" val="14693288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FC8ED-F5AC-4F1B-97CA-1C54B2B430EF}"/>
              </a:ext>
            </a:extLst>
          </p:cNvPr>
          <p:cNvSpPr>
            <a:spLocks noGrp="1"/>
          </p:cNvSpPr>
          <p:nvPr>
            <p:ph type="ctrTitle"/>
          </p:nvPr>
        </p:nvSpPr>
        <p:spPr/>
        <p:txBody>
          <a:bodyPr>
            <a:normAutofit fontScale="90000"/>
          </a:bodyPr>
          <a:lstStyle/>
          <a:p>
            <a:r>
              <a:rPr lang="en-ZA" sz="4000" dirty="0"/>
              <a:t>CIGFARO  PRESENTATION</a:t>
            </a:r>
            <a:br>
              <a:rPr lang="en-ZA" sz="4000" dirty="0"/>
            </a:br>
            <a:br>
              <a:rPr lang="en-ZA" sz="4000" dirty="0"/>
            </a:br>
            <a:r>
              <a:rPr lang="en-ZA" sz="4000" dirty="0"/>
              <a:t>UNPACKING THE PREFERENTIAL PROCUREMENT POLICY FRAMEWORK ACT, REGULATIONS(2017):</a:t>
            </a:r>
            <a:br>
              <a:rPr lang="en-ZA" sz="4000" dirty="0"/>
            </a:br>
            <a:r>
              <a:rPr lang="en-ZA" sz="4000" dirty="0"/>
              <a:t>LOCAL SUPPLIERS, LOCAL CONTENT.</a:t>
            </a:r>
            <a:br>
              <a:rPr lang="en-ZA" sz="4000" dirty="0"/>
            </a:br>
            <a:endParaRPr lang="en-ZA" sz="4000" dirty="0"/>
          </a:p>
        </p:txBody>
      </p:sp>
      <p:sp>
        <p:nvSpPr>
          <p:cNvPr id="3" name="Subtitle 2">
            <a:extLst>
              <a:ext uri="{FF2B5EF4-FFF2-40B4-BE49-F238E27FC236}">
                <a16:creationId xmlns:a16="http://schemas.microsoft.com/office/drawing/2014/main" id="{5495B3DC-2594-4223-8A7C-956DDDF8806B}"/>
              </a:ext>
            </a:extLst>
          </p:cNvPr>
          <p:cNvSpPr>
            <a:spLocks noGrp="1"/>
          </p:cNvSpPr>
          <p:nvPr>
            <p:ph type="subTitle" idx="1"/>
          </p:nvPr>
        </p:nvSpPr>
        <p:spPr>
          <a:xfrm>
            <a:off x="1524000" y="3602037"/>
            <a:ext cx="9144000" cy="2387599"/>
          </a:xfrm>
        </p:spPr>
        <p:txBody>
          <a:bodyPr>
            <a:normAutofit/>
          </a:bodyPr>
          <a:lstStyle/>
          <a:p>
            <a:r>
              <a:rPr lang="en-ZA" sz="2000" dirty="0"/>
              <a:t>PHILIA  POTGIETER</a:t>
            </a:r>
          </a:p>
          <a:p>
            <a:r>
              <a:rPr lang="en-ZA" sz="2000" dirty="0"/>
              <a:t>SCM ADVISOR</a:t>
            </a:r>
          </a:p>
        </p:txBody>
      </p:sp>
    </p:spTree>
    <p:extLst>
      <p:ext uri="{BB962C8B-B14F-4D97-AF65-F5344CB8AC3E}">
        <p14:creationId xmlns:p14="http://schemas.microsoft.com/office/powerpoint/2010/main" val="1992859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A499FD-9CDD-4BEA-84BF-C065DE22CAE7}"/>
              </a:ext>
            </a:extLst>
          </p:cNvPr>
          <p:cNvSpPr>
            <a:spLocks noGrp="1"/>
          </p:cNvSpPr>
          <p:nvPr>
            <p:ph type="title"/>
          </p:nvPr>
        </p:nvSpPr>
        <p:spPr>
          <a:xfrm>
            <a:off x="643467" y="816638"/>
            <a:ext cx="3367359" cy="5224724"/>
          </a:xfrm>
        </p:spPr>
        <p:txBody>
          <a:bodyPr anchor="ctr">
            <a:normAutofit/>
          </a:bodyPr>
          <a:lstStyle/>
          <a:p>
            <a:r>
              <a:rPr lang="en-ZA"/>
              <a:t>DEFINE LOCAL CONTENT</a:t>
            </a:r>
          </a:p>
        </p:txBody>
      </p:sp>
      <p:sp>
        <p:nvSpPr>
          <p:cNvPr id="3" name="Content Placeholder 2">
            <a:extLst>
              <a:ext uri="{FF2B5EF4-FFF2-40B4-BE49-F238E27FC236}">
                <a16:creationId xmlns:a16="http://schemas.microsoft.com/office/drawing/2014/main" id="{C006D91A-F861-4DA0-9033-A29D11A19BE4}"/>
              </a:ext>
            </a:extLst>
          </p:cNvPr>
          <p:cNvSpPr>
            <a:spLocks noGrp="1"/>
          </p:cNvSpPr>
          <p:nvPr>
            <p:ph idx="1"/>
          </p:nvPr>
        </p:nvSpPr>
        <p:spPr>
          <a:xfrm>
            <a:off x="4654295" y="816638"/>
            <a:ext cx="4619706" cy="5224724"/>
          </a:xfrm>
        </p:spPr>
        <p:txBody>
          <a:bodyPr anchor="ctr">
            <a:normAutofit/>
          </a:bodyPr>
          <a:lstStyle/>
          <a:p>
            <a:r>
              <a:rPr lang="en-ZA" dirty="0"/>
              <a:t>Imported content of a product by components/material/services is separated in two categories, e.g.:</a:t>
            </a:r>
          </a:p>
          <a:p>
            <a:pPr>
              <a:buFont typeface="Wingdings" panose="05000000000000000000" pitchFamily="2" charset="2"/>
              <a:buChar char="Ø"/>
            </a:pPr>
            <a:r>
              <a:rPr lang="en-ZA" dirty="0"/>
              <a:t>Products imported directly by the supplier; and</a:t>
            </a:r>
          </a:p>
          <a:p>
            <a:pPr>
              <a:buFont typeface="Wingdings" panose="05000000000000000000" pitchFamily="2" charset="2"/>
              <a:buChar char="Ø"/>
            </a:pPr>
            <a:r>
              <a:rPr lang="en-ZA" dirty="0"/>
              <a:t>Products imported by a third party  and supplied to the supplier.</a:t>
            </a:r>
          </a:p>
          <a:p>
            <a:pPr>
              <a:buFont typeface="Wingdings" panose="05000000000000000000" pitchFamily="2" charset="2"/>
              <a:buChar char="Ø"/>
            </a:pPr>
            <a:r>
              <a:rPr lang="en-ZA" dirty="0"/>
              <a:t>This information is necessary to complete annexure D –Import content declaration a supporting schedule to complete annexure C Local Content declaration summary schedule.</a:t>
            </a:r>
          </a:p>
          <a:p>
            <a:pPr>
              <a:buFont typeface="Wingdings" panose="05000000000000000000" pitchFamily="2" charset="2"/>
              <a:buChar char="Ø"/>
            </a:pPr>
            <a:r>
              <a:rPr lang="en-ZA" dirty="0"/>
              <a:t>All commercial invoices, bills of entry must be kept on file that was used to calculate local content.</a:t>
            </a:r>
          </a:p>
        </p:txBody>
      </p:sp>
    </p:spTree>
    <p:extLst>
      <p:ext uri="{BB962C8B-B14F-4D97-AF65-F5344CB8AC3E}">
        <p14:creationId xmlns:p14="http://schemas.microsoft.com/office/powerpoint/2010/main" val="24113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00D3BA2-2711-4DE6-83C9-E0C117A90571}"/>
              </a:ext>
            </a:extLst>
          </p:cNvPr>
          <p:cNvSpPr>
            <a:spLocks noGrp="1"/>
          </p:cNvSpPr>
          <p:nvPr>
            <p:ph type="title"/>
          </p:nvPr>
        </p:nvSpPr>
        <p:spPr>
          <a:xfrm>
            <a:off x="643467" y="816638"/>
            <a:ext cx="3367359" cy="5224724"/>
          </a:xfrm>
        </p:spPr>
        <p:txBody>
          <a:bodyPr anchor="ctr">
            <a:normAutofit/>
          </a:bodyPr>
          <a:lstStyle/>
          <a:p>
            <a:r>
              <a:rPr lang="en-ZA"/>
              <a:t>DEFINE LOCAL CONTENT</a:t>
            </a:r>
          </a:p>
        </p:txBody>
      </p:sp>
      <p:sp>
        <p:nvSpPr>
          <p:cNvPr id="3" name="Content Placeholder 2">
            <a:extLst>
              <a:ext uri="{FF2B5EF4-FFF2-40B4-BE49-F238E27FC236}">
                <a16:creationId xmlns:a16="http://schemas.microsoft.com/office/drawing/2014/main" id="{A279BA43-412D-4C05-877F-E18FC9D44F05}"/>
              </a:ext>
            </a:extLst>
          </p:cNvPr>
          <p:cNvSpPr>
            <a:spLocks noGrp="1"/>
          </p:cNvSpPr>
          <p:nvPr>
            <p:ph idx="1"/>
          </p:nvPr>
        </p:nvSpPr>
        <p:spPr>
          <a:xfrm>
            <a:off x="4654295" y="816638"/>
            <a:ext cx="4619706" cy="5224724"/>
          </a:xfrm>
        </p:spPr>
        <p:txBody>
          <a:bodyPr anchor="ctr">
            <a:normAutofit/>
          </a:bodyPr>
          <a:lstStyle/>
          <a:p>
            <a:pPr>
              <a:lnSpc>
                <a:spcPct val="90000"/>
              </a:lnSpc>
              <a:buFont typeface="Wingdings" panose="05000000000000000000" pitchFamily="2" charset="2"/>
              <a:buChar char="Ø"/>
            </a:pPr>
            <a:r>
              <a:rPr lang="en-ZA" dirty="0"/>
              <a:t>Types of services that can be imported- project management, design, testing, marketing, etc. Royalty and lease payments as applicable to be included when calculating imported content.</a:t>
            </a:r>
            <a:endParaRPr lang="en-ZA"/>
          </a:p>
          <a:p>
            <a:pPr>
              <a:lnSpc>
                <a:spcPct val="90000"/>
              </a:lnSpc>
            </a:pPr>
            <a:r>
              <a:rPr lang="en-ZA" dirty="0"/>
              <a:t>Exempted imported content:-A supplier may request in writing from </a:t>
            </a:r>
            <a:r>
              <a:rPr lang="en-ZA" dirty="0" err="1"/>
              <a:t>dti</a:t>
            </a:r>
            <a:r>
              <a:rPr lang="en-ZA" dirty="0"/>
              <a:t> exemption if they cant comply with the prescribed local production and content requirements. The request must include the procuring entity, tender number, closing date, items requesting exemption for, reasons and supporting letters from local manufacturers and suppliers. Turn around time 5-7 working days. Exemptions is not transferable to other tenders, its tender specific and the original letter to be appended to relevant tender.</a:t>
            </a:r>
            <a:endParaRPr lang="en-ZA"/>
          </a:p>
        </p:txBody>
      </p:sp>
    </p:spTree>
    <p:extLst>
      <p:ext uri="{BB962C8B-B14F-4D97-AF65-F5344CB8AC3E}">
        <p14:creationId xmlns:p14="http://schemas.microsoft.com/office/powerpoint/2010/main" val="140022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50EF8-77D1-483A-8586-B0C213994B50}"/>
              </a:ext>
            </a:extLst>
          </p:cNvPr>
          <p:cNvSpPr>
            <a:spLocks noGrp="1"/>
          </p:cNvSpPr>
          <p:nvPr>
            <p:ph type="title"/>
          </p:nvPr>
        </p:nvSpPr>
        <p:spPr>
          <a:xfrm>
            <a:off x="1333502" y="609600"/>
            <a:ext cx="8596668" cy="1320800"/>
          </a:xfrm>
        </p:spPr>
        <p:txBody>
          <a:bodyPr>
            <a:normAutofit/>
          </a:bodyPr>
          <a:lstStyle/>
          <a:p>
            <a:r>
              <a:rPr lang="en-ZA"/>
              <a:t>LOCAL CONTENT MEASUREMENT.</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E3A46263-1374-436C-AB9E-150B356AD15F}"/>
              </a:ext>
            </a:extLst>
          </p:cNvPr>
          <p:cNvSpPr>
            <a:spLocks noGrp="1"/>
          </p:cNvSpPr>
          <p:nvPr>
            <p:ph idx="1"/>
          </p:nvPr>
        </p:nvSpPr>
        <p:spPr>
          <a:xfrm>
            <a:off x="1333502" y="2160590"/>
            <a:ext cx="8470898" cy="3429260"/>
          </a:xfrm>
        </p:spPr>
        <p:txBody>
          <a:bodyPr>
            <a:normAutofit/>
          </a:bodyPr>
          <a:lstStyle/>
          <a:p>
            <a:pPr>
              <a:lnSpc>
                <a:spcPct val="90000"/>
              </a:lnSpc>
            </a:pPr>
            <a:r>
              <a:rPr lang="en-ZA" dirty="0"/>
              <a:t>The   local content percentage of a product shall be as specified in the tender document on SBD/MBD  6.2 –Declaration for Local Production and content for designated sectors, paragraph 2.</a:t>
            </a:r>
            <a:endParaRPr lang="en-ZA"/>
          </a:p>
          <a:p>
            <a:pPr>
              <a:lnSpc>
                <a:spcPct val="90000"/>
              </a:lnSpc>
            </a:pPr>
            <a:r>
              <a:rPr lang="en-ZA" dirty="0"/>
              <a:t> The description of services, works or goods and stipulate minimum threshold % is copied by the procuring organ of state from the relevant circular/instruction note.</a:t>
            </a:r>
            <a:endParaRPr lang="en-ZA"/>
          </a:p>
          <a:p>
            <a:pPr>
              <a:lnSpc>
                <a:spcPct val="90000"/>
              </a:lnSpc>
            </a:pPr>
            <a:r>
              <a:rPr lang="en-ZA" dirty="0"/>
              <a:t>LC  =  ( 1 – x/y )*100</a:t>
            </a:r>
            <a:endParaRPr lang="en-ZA"/>
          </a:p>
          <a:p>
            <a:pPr>
              <a:lnSpc>
                <a:spcPct val="90000"/>
              </a:lnSpc>
              <a:buFont typeface="Wingdings" panose="05000000000000000000" pitchFamily="2" charset="2"/>
              <a:buChar char="Ø"/>
            </a:pPr>
            <a:r>
              <a:rPr lang="en-ZA" dirty="0"/>
              <a:t>LC Local Content</a:t>
            </a:r>
            <a:endParaRPr lang="en-ZA"/>
          </a:p>
          <a:p>
            <a:pPr>
              <a:lnSpc>
                <a:spcPct val="90000"/>
              </a:lnSpc>
              <a:buFont typeface="Wingdings" panose="05000000000000000000" pitchFamily="2" charset="2"/>
              <a:buChar char="Ø"/>
            </a:pPr>
            <a:r>
              <a:rPr lang="en-ZA" dirty="0"/>
              <a:t> X is the imported content in RAND excluding VAT.</a:t>
            </a:r>
            <a:endParaRPr lang="en-ZA"/>
          </a:p>
          <a:p>
            <a:pPr>
              <a:lnSpc>
                <a:spcPct val="90000"/>
              </a:lnSpc>
              <a:buFont typeface="Wingdings" panose="05000000000000000000" pitchFamily="2" charset="2"/>
              <a:buChar char="Ø"/>
            </a:pPr>
            <a:r>
              <a:rPr lang="en-ZA" dirty="0"/>
              <a:t> Y is the tender price in RAND excluding VAT.</a:t>
            </a:r>
            <a:endParaRPr lang="en-ZA"/>
          </a:p>
          <a:p>
            <a:pPr>
              <a:lnSpc>
                <a:spcPct val="90000"/>
              </a:lnSpc>
              <a:buFont typeface="Wingdings" panose="05000000000000000000" pitchFamily="2" charset="2"/>
              <a:buChar char="Ø"/>
            </a:pPr>
            <a:endParaRPr lang="en-ZA"/>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3982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42CE0FB-3268-437D-AAA8-F0D3BCA101FA}"/>
              </a:ext>
            </a:extLst>
          </p:cNvPr>
          <p:cNvSpPr>
            <a:spLocks noGrp="1"/>
          </p:cNvSpPr>
          <p:nvPr>
            <p:ph type="title"/>
          </p:nvPr>
        </p:nvSpPr>
        <p:spPr>
          <a:xfrm>
            <a:off x="643467" y="816638"/>
            <a:ext cx="3367359" cy="5224724"/>
          </a:xfrm>
        </p:spPr>
        <p:txBody>
          <a:bodyPr anchor="ctr">
            <a:normAutofit/>
          </a:bodyPr>
          <a:lstStyle/>
          <a:p>
            <a:r>
              <a:rPr lang="en-ZA"/>
              <a:t>APPLICATION IN THE PROCUREMENT PROCESSES.</a:t>
            </a:r>
          </a:p>
        </p:txBody>
      </p:sp>
      <p:sp>
        <p:nvSpPr>
          <p:cNvPr id="3" name="Content Placeholder 2">
            <a:extLst>
              <a:ext uri="{FF2B5EF4-FFF2-40B4-BE49-F238E27FC236}">
                <a16:creationId xmlns:a16="http://schemas.microsoft.com/office/drawing/2014/main" id="{A87EB9C6-0492-491D-80EF-7DF303BB9E4F}"/>
              </a:ext>
            </a:extLst>
          </p:cNvPr>
          <p:cNvSpPr>
            <a:spLocks noGrp="1"/>
          </p:cNvSpPr>
          <p:nvPr>
            <p:ph idx="1"/>
          </p:nvPr>
        </p:nvSpPr>
        <p:spPr>
          <a:xfrm>
            <a:off x="4654295" y="816638"/>
            <a:ext cx="4619706" cy="5224724"/>
          </a:xfrm>
        </p:spPr>
        <p:txBody>
          <a:bodyPr anchor="ctr">
            <a:normAutofit/>
          </a:bodyPr>
          <a:lstStyle/>
          <a:p>
            <a:pPr>
              <a:lnSpc>
                <a:spcPct val="90000"/>
              </a:lnSpc>
            </a:pPr>
            <a:r>
              <a:rPr lang="en-ZA" dirty="0"/>
              <a:t>Advertisement of a tender of a designated sector:</a:t>
            </a:r>
            <a:endParaRPr lang="en-ZA"/>
          </a:p>
          <a:p>
            <a:pPr>
              <a:lnSpc>
                <a:spcPct val="90000"/>
              </a:lnSpc>
              <a:buFont typeface="Wingdings" panose="05000000000000000000" pitchFamily="2" charset="2"/>
              <a:buChar char="Ø"/>
            </a:pPr>
            <a:r>
              <a:rPr lang="en-ZA" dirty="0"/>
              <a:t>NT has issued since 2012,  22 circulars/instruction notes to establish designated sectors. It can be down loaded from NT website.</a:t>
            </a:r>
            <a:endParaRPr lang="en-ZA"/>
          </a:p>
          <a:p>
            <a:pPr>
              <a:lnSpc>
                <a:spcPct val="90000"/>
              </a:lnSpc>
              <a:buFont typeface="Wingdings" panose="05000000000000000000" pitchFamily="2" charset="2"/>
              <a:buChar char="Ø"/>
            </a:pPr>
            <a:r>
              <a:rPr lang="en-ZA" dirty="0"/>
              <a:t>In the case of a designated sector a tender will include a specific condition that only locally produced goods or locally manufactured goods, meeting the stipulated minimum threshold that’s indicated in paragraph 2 of SBD/MBD 6.2 will be considered. Non compliance will  be  a unacceptable tender.</a:t>
            </a:r>
            <a:endParaRPr lang="en-ZA"/>
          </a:p>
          <a:p>
            <a:pPr>
              <a:lnSpc>
                <a:spcPct val="90000"/>
              </a:lnSpc>
            </a:pPr>
            <a:r>
              <a:rPr lang="en-ZA" dirty="0"/>
              <a:t>Applicable tender documentation:</a:t>
            </a:r>
            <a:endParaRPr lang="en-ZA"/>
          </a:p>
          <a:p>
            <a:pPr>
              <a:lnSpc>
                <a:spcPct val="90000"/>
              </a:lnSpc>
              <a:buFont typeface="Wingdings" panose="05000000000000000000" pitchFamily="2" charset="2"/>
              <a:buChar char="Ø"/>
            </a:pPr>
            <a:r>
              <a:rPr lang="en-ZA" dirty="0"/>
              <a:t>STB/MBD 6.2- Declaration certificate for designated sectors.</a:t>
            </a:r>
            <a:endParaRPr lang="en-ZA"/>
          </a:p>
        </p:txBody>
      </p:sp>
    </p:spTree>
    <p:extLst>
      <p:ext uri="{BB962C8B-B14F-4D97-AF65-F5344CB8AC3E}">
        <p14:creationId xmlns:p14="http://schemas.microsoft.com/office/powerpoint/2010/main" val="642052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DBA97B4-4C4A-4A4A-A4D9-1311FE8FE2E9}"/>
              </a:ext>
            </a:extLst>
          </p:cNvPr>
          <p:cNvSpPr>
            <a:spLocks noGrp="1"/>
          </p:cNvSpPr>
          <p:nvPr>
            <p:ph type="title"/>
          </p:nvPr>
        </p:nvSpPr>
        <p:spPr>
          <a:xfrm>
            <a:off x="643467" y="816638"/>
            <a:ext cx="3367359" cy="5224724"/>
          </a:xfrm>
        </p:spPr>
        <p:txBody>
          <a:bodyPr anchor="ctr">
            <a:normAutofit/>
          </a:bodyPr>
          <a:lstStyle/>
          <a:p>
            <a:r>
              <a:rPr lang="en-ZA"/>
              <a:t>APPLICATION IN THE PROCUREMENT PROCESSES.</a:t>
            </a:r>
          </a:p>
        </p:txBody>
      </p:sp>
      <p:sp>
        <p:nvSpPr>
          <p:cNvPr id="3" name="Content Placeholder 2">
            <a:extLst>
              <a:ext uri="{FF2B5EF4-FFF2-40B4-BE49-F238E27FC236}">
                <a16:creationId xmlns:a16="http://schemas.microsoft.com/office/drawing/2014/main" id="{83B660A4-2DA0-4C0A-B107-A65F987F13EE}"/>
              </a:ext>
            </a:extLst>
          </p:cNvPr>
          <p:cNvSpPr>
            <a:spLocks noGrp="1"/>
          </p:cNvSpPr>
          <p:nvPr>
            <p:ph idx="1"/>
          </p:nvPr>
        </p:nvSpPr>
        <p:spPr>
          <a:xfrm>
            <a:off x="4654295" y="816638"/>
            <a:ext cx="4619706" cy="5224724"/>
          </a:xfrm>
        </p:spPr>
        <p:txBody>
          <a:bodyPr anchor="ctr">
            <a:normAutofit/>
          </a:bodyPr>
          <a:lstStyle/>
          <a:p>
            <a:pPr>
              <a:buFont typeface="Wingdings" panose="05000000000000000000" pitchFamily="2" charset="2"/>
              <a:buChar char="Ø"/>
            </a:pPr>
            <a:r>
              <a:rPr lang="en-ZA" dirty="0"/>
              <a:t>Paragraph 2 will be completed by the procuring authority, giving a description of services, works or goods  and stipulated minimum threshold % that may not be changed by a supplier.</a:t>
            </a:r>
          </a:p>
          <a:p>
            <a:pPr>
              <a:buFont typeface="Wingdings" panose="05000000000000000000" pitchFamily="2" charset="2"/>
              <a:buChar char="Ø"/>
            </a:pPr>
            <a:r>
              <a:rPr lang="en-ZA" dirty="0"/>
              <a:t>Sub-contracting may not be done in such a manner that the local production and content of the overall contract value is reduced below the stipulated minimum threshold.</a:t>
            </a:r>
          </a:p>
          <a:p>
            <a:pPr>
              <a:buFont typeface="Wingdings" panose="05000000000000000000" pitchFamily="2" charset="2"/>
              <a:buChar char="Ø"/>
            </a:pPr>
            <a:r>
              <a:rPr lang="en-ZA" dirty="0"/>
              <a:t>Reference is made to SATS 1286:2011 a technical specification issued by SABS to provide guidance to suppliers when calculating local content. It can be downloaded from  </a:t>
            </a:r>
            <a:r>
              <a:rPr lang="en-ZA" dirty="0" err="1"/>
              <a:t>dti</a:t>
            </a:r>
            <a:r>
              <a:rPr lang="en-ZA" dirty="0"/>
              <a:t> website.</a:t>
            </a:r>
          </a:p>
          <a:p>
            <a:pPr>
              <a:buFont typeface="Wingdings" panose="05000000000000000000" pitchFamily="2" charset="2"/>
              <a:buChar char="Ø"/>
            </a:pPr>
            <a:r>
              <a:rPr lang="en-ZA" dirty="0"/>
              <a:t>To determine X of the formula prices of products purchased in </a:t>
            </a:r>
          </a:p>
        </p:txBody>
      </p:sp>
    </p:spTree>
    <p:extLst>
      <p:ext uri="{BB962C8B-B14F-4D97-AF65-F5344CB8AC3E}">
        <p14:creationId xmlns:p14="http://schemas.microsoft.com/office/powerpoint/2010/main" val="3375103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9447862-8F03-4FAC-82D4-78E383948DF1}"/>
              </a:ext>
            </a:extLst>
          </p:cNvPr>
          <p:cNvSpPr>
            <a:spLocks noGrp="1"/>
          </p:cNvSpPr>
          <p:nvPr>
            <p:ph type="title"/>
          </p:nvPr>
        </p:nvSpPr>
        <p:spPr>
          <a:xfrm>
            <a:off x="643467" y="816638"/>
            <a:ext cx="3367359" cy="5224724"/>
          </a:xfrm>
        </p:spPr>
        <p:txBody>
          <a:bodyPr anchor="ctr">
            <a:normAutofit/>
          </a:bodyPr>
          <a:lstStyle/>
          <a:p>
            <a:r>
              <a:rPr lang="en-ZA"/>
              <a:t>APPLICATION IN THE PROCUREMENT PROCESSES.</a:t>
            </a:r>
          </a:p>
        </p:txBody>
      </p:sp>
      <p:sp>
        <p:nvSpPr>
          <p:cNvPr id="3" name="Content Placeholder 2">
            <a:extLst>
              <a:ext uri="{FF2B5EF4-FFF2-40B4-BE49-F238E27FC236}">
                <a16:creationId xmlns:a16="http://schemas.microsoft.com/office/drawing/2014/main" id="{EDB8A806-4266-4D0A-8F07-0AA8D6C6B42F}"/>
              </a:ext>
            </a:extLst>
          </p:cNvPr>
          <p:cNvSpPr>
            <a:spLocks noGrp="1"/>
          </p:cNvSpPr>
          <p:nvPr>
            <p:ph idx="1"/>
          </p:nvPr>
        </p:nvSpPr>
        <p:spPr>
          <a:xfrm>
            <a:off x="4654295" y="816638"/>
            <a:ext cx="4619706" cy="5224724"/>
          </a:xfrm>
        </p:spPr>
        <p:txBody>
          <a:bodyPr anchor="ctr">
            <a:normAutofit/>
          </a:bodyPr>
          <a:lstStyle/>
          <a:p>
            <a:pPr>
              <a:lnSpc>
                <a:spcPct val="90000"/>
              </a:lnSpc>
              <a:buFont typeface="Wingdings" panose="05000000000000000000" pitchFamily="2" charset="2"/>
              <a:buChar char="Ø"/>
            </a:pPr>
            <a:r>
              <a:rPr lang="en-ZA" dirty="0"/>
              <a:t>Foreign currency must first be converted to rand using SARB exchange rate on the date of  advertisement  of the tender. The exchange rates is on SARB website and must be downloaded and a printout appended to  SBD/MBD 6.2.</a:t>
            </a:r>
            <a:endParaRPr lang="en-ZA"/>
          </a:p>
          <a:p>
            <a:pPr>
              <a:lnSpc>
                <a:spcPct val="90000"/>
              </a:lnSpc>
              <a:buFont typeface="Wingdings" panose="05000000000000000000" pitchFamily="2" charset="2"/>
              <a:buChar char="Ø"/>
            </a:pPr>
            <a:r>
              <a:rPr lang="en-ZA" dirty="0"/>
              <a:t>Annexure C –Local content declaration, summary schedule MUST be completed , signed and appended to tender document.</a:t>
            </a:r>
            <a:endParaRPr lang="en-ZA"/>
          </a:p>
          <a:p>
            <a:pPr>
              <a:lnSpc>
                <a:spcPct val="90000"/>
              </a:lnSpc>
              <a:buFont typeface="Wingdings" panose="05000000000000000000" pitchFamily="2" charset="2"/>
              <a:buChar char="Ø"/>
            </a:pPr>
            <a:r>
              <a:rPr lang="en-ZA" dirty="0"/>
              <a:t>Annexure D – Imported content declaration is supporting to annexure C and a copy can be submitted if requested.</a:t>
            </a:r>
            <a:endParaRPr lang="en-ZA"/>
          </a:p>
          <a:p>
            <a:pPr>
              <a:lnSpc>
                <a:spcPct val="90000"/>
              </a:lnSpc>
              <a:buFont typeface="Wingdings" panose="05000000000000000000" pitchFamily="2" charset="2"/>
              <a:buChar char="Ø"/>
            </a:pPr>
            <a:r>
              <a:rPr lang="en-ZA" dirty="0"/>
              <a:t>Annexure E – Local content declaration supporting to schedule C and a copy can be submitted if requested.</a:t>
            </a:r>
            <a:endParaRPr lang="en-ZA"/>
          </a:p>
          <a:p>
            <a:pPr>
              <a:lnSpc>
                <a:spcPct val="90000"/>
              </a:lnSpc>
              <a:buFont typeface="Wingdings" panose="05000000000000000000" pitchFamily="2" charset="2"/>
              <a:buChar char="v"/>
            </a:pPr>
            <a:endParaRPr lang="en-ZA"/>
          </a:p>
        </p:txBody>
      </p:sp>
    </p:spTree>
    <p:extLst>
      <p:ext uri="{BB962C8B-B14F-4D97-AF65-F5344CB8AC3E}">
        <p14:creationId xmlns:p14="http://schemas.microsoft.com/office/powerpoint/2010/main" val="82979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23C7141-5AC0-4B35-B0E0-5F4D814F68C7}"/>
              </a:ext>
            </a:extLst>
          </p:cNvPr>
          <p:cNvSpPr>
            <a:spLocks noGrp="1"/>
          </p:cNvSpPr>
          <p:nvPr>
            <p:ph type="title"/>
          </p:nvPr>
        </p:nvSpPr>
        <p:spPr>
          <a:xfrm>
            <a:off x="643467" y="816638"/>
            <a:ext cx="3367359" cy="5224724"/>
          </a:xfrm>
        </p:spPr>
        <p:txBody>
          <a:bodyPr anchor="ctr">
            <a:normAutofit/>
          </a:bodyPr>
          <a:lstStyle/>
          <a:p>
            <a:r>
              <a:rPr lang="en-ZA"/>
              <a:t>APPLICATION IN THE PROCUREMENT PROCESSES.</a:t>
            </a:r>
          </a:p>
        </p:txBody>
      </p:sp>
      <p:sp>
        <p:nvSpPr>
          <p:cNvPr id="3" name="Content Placeholder 2">
            <a:extLst>
              <a:ext uri="{FF2B5EF4-FFF2-40B4-BE49-F238E27FC236}">
                <a16:creationId xmlns:a16="http://schemas.microsoft.com/office/drawing/2014/main" id="{F264449D-296E-476E-9003-89E54AA717A7}"/>
              </a:ext>
            </a:extLst>
          </p:cNvPr>
          <p:cNvSpPr>
            <a:spLocks noGrp="1"/>
          </p:cNvSpPr>
          <p:nvPr>
            <p:ph idx="1"/>
          </p:nvPr>
        </p:nvSpPr>
        <p:spPr>
          <a:xfrm>
            <a:off x="4654295" y="816638"/>
            <a:ext cx="4619706" cy="5224724"/>
          </a:xfrm>
        </p:spPr>
        <p:txBody>
          <a:bodyPr anchor="ctr">
            <a:normAutofit/>
          </a:bodyPr>
          <a:lstStyle/>
          <a:p>
            <a:pPr>
              <a:buFont typeface="Wingdings" panose="05000000000000000000" pitchFamily="2" charset="2"/>
              <a:buChar char="Ø"/>
            </a:pPr>
            <a:r>
              <a:rPr lang="en-ZA" dirty="0"/>
              <a:t>If there is no imported content only annexure C and E will be completed.</a:t>
            </a:r>
          </a:p>
          <a:p>
            <a:pPr>
              <a:buFont typeface="Wingdings" panose="05000000000000000000" pitchFamily="2" charset="2"/>
              <a:buChar char="v"/>
            </a:pPr>
            <a:r>
              <a:rPr lang="en-ZA" dirty="0" err="1"/>
              <a:t>Dti</a:t>
            </a:r>
            <a:r>
              <a:rPr lang="en-ZA" dirty="0"/>
              <a:t> issued a guidance document for the calculation of local content and how to complete annexures C, D, E  step by step.</a:t>
            </a:r>
          </a:p>
          <a:p>
            <a:r>
              <a:rPr lang="en-ZA" dirty="0"/>
              <a:t>When a tender is awarded and local production and content is applicable the relevant procuring authority MUST without delay:</a:t>
            </a:r>
          </a:p>
          <a:p>
            <a:pPr>
              <a:buFont typeface="Wingdings" panose="05000000000000000000" pitchFamily="2" charset="2"/>
              <a:buChar char="Ø"/>
            </a:pPr>
            <a:r>
              <a:rPr lang="en-ZA" dirty="0"/>
              <a:t>Inform </a:t>
            </a:r>
            <a:r>
              <a:rPr lang="en-ZA" dirty="0" err="1"/>
              <a:t>dti</a:t>
            </a:r>
            <a:r>
              <a:rPr lang="en-ZA" dirty="0"/>
              <a:t>.</a:t>
            </a:r>
          </a:p>
          <a:p>
            <a:pPr>
              <a:buFont typeface="Wingdings" panose="05000000000000000000" pitchFamily="2" charset="2"/>
              <a:buChar char="Ø"/>
            </a:pPr>
            <a:r>
              <a:rPr lang="en-ZA" dirty="0"/>
              <a:t>Submit copy's of the tender document, SBD/MBD 6.2 , SARB print out on exchange rate if applicable, Annexure C and if so required annexure D and E as applicable. </a:t>
            </a:r>
          </a:p>
        </p:txBody>
      </p:sp>
    </p:spTree>
    <p:extLst>
      <p:ext uri="{BB962C8B-B14F-4D97-AF65-F5344CB8AC3E}">
        <p14:creationId xmlns:p14="http://schemas.microsoft.com/office/powerpoint/2010/main" val="1750298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313845-F398-4E6A-81BC-2A4DF38A62D9}"/>
              </a:ext>
            </a:extLst>
          </p:cNvPr>
          <p:cNvSpPr>
            <a:spLocks noGrp="1"/>
          </p:cNvSpPr>
          <p:nvPr>
            <p:ph type="title"/>
          </p:nvPr>
        </p:nvSpPr>
        <p:spPr>
          <a:xfrm>
            <a:off x="652481" y="1382486"/>
            <a:ext cx="3547581" cy="4093028"/>
          </a:xfrm>
        </p:spPr>
        <p:txBody>
          <a:bodyPr anchor="ctr">
            <a:normAutofit/>
          </a:bodyPr>
          <a:lstStyle/>
          <a:p>
            <a:r>
              <a:rPr lang="en-ZA" sz="3700"/>
              <a:t>APPLICATION IN THE PROCUREMENT PROCESSES.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F6C59F1-7D22-4617-B722-0D2AE20F4FD5}"/>
              </a:ext>
            </a:extLst>
          </p:cNvPr>
          <p:cNvGraphicFramePr>
            <a:graphicFrameLocks noGrp="1"/>
          </p:cNvGraphicFramePr>
          <p:nvPr>
            <p:ph idx="1"/>
            <p:extLst>
              <p:ext uri="{D42A27DB-BD31-4B8C-83A1-F6EECF244321}">
                <p14:modId xmlns:p14="http://schemas.microsoft.com/office/powerpoint/2010/main" val="407229561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7548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A71B073-CC18-4369-94BC-CC927C738D72}"/>
              </a:ext>
            </a:extLst>
          </p:cNvPr>
          <p:cNvSpPr>
            <a:spLocks noGrp="1"/>
          </p:cNvSpPr>
          <p:nvPr>
            <p:ph type="title"/>
          </p:nvPr>
        </p:nvSpPr>
        <p:spPr>
          <a:xfrm>
            <a:off x="643467" y="816638"/>
            <a:ext cx="3367359" cy="5224724"/>
          </a:xfrm>
        </p:spPr>
        <p:txBody>
          <a:bodyPr anchor="ctr">
            <a:normAutofit/>
          </a:bodyPr>
          <a:lstStyle/>
          <a:p>
            <a:r>
              <a:rPr lang="en-ZA"/>
              <a:t>APPLICATION IN THE PROCUREMENT PROCESSES.</a:t>
            </a:r>
          </a:p>
        </p:txBody>
      </p:sp>
      <p:sp>
        <p:nvSpPr>
          <p:cNvPr id="3" name="Content Placeholder 2">
            <a:extLst>
              <a:ext uri="{FF2B5EF4-FFF2-40B4-BE49-F238E27FC236}">
                <a16:creationId xmlns:a16="http://schemas.microsoft.com/office/drawing/2014/main" id="{AA7FCB8B-CE0F-4D18-8A3F-C8DB8A2B9116}"/>
              </a:ext>
            </a:extLst>
          </p:cNvPr>
          <p:cNvSpPr>
            <a:spLocks noGrp="1"/>
          </p:cNvSpPr>
          <p:nvPr>
            <p:ph idx="1"/>
          </p:nvPr>
        </p:nvSpPr>
        <p:spPr>
          <a:xfrm>
            <a:off x="4654295" y="816638"/>
            <a:ext cx="4619706" cy="5224724"/>
          </a:xfrm>
        </p:spPr>
        <p:txBody>
          <a:bodyPr anchor="ctr">
            <a:normAutofit/>
          </a:bodyPr>
          <a:lstStyle/>
          <a:p>
            <a:pPr>
              <a:lnSpc>
                <a:spcPct val="90000"/>
              </a:lnSpc>
            </a:pPr>
            <a:r>
              <a:rPr lang="en-ZA" sz="1500"/>
              <a:t>Once the tender is awarded  the relevant supplier MUST:</a:t>
            </a:r>
          </a:p>
          <a:p>
            <a:pPr>
              <a:lnSpc>
                <a:spcPct val="90000"/>
              </a:lnSpc>
              <a:buFont typeface="Wingdings" panose="05000000000000000000" pitchFamily="2" charset="2"/>
              <a:buChar char="Ø"/>
            </a:pPr>
            <a:r>
              <a:rPr lang="en-ZA" sz="1500"/>
              <a:t>Keep copy’s  of all documentation,  invoices, calculations etc. for a period of 5 years. During this period DTI, SABS, SANAS OR IRBA or any other verification agency appointed by </a:t>
            </a:r>
            <a:r>
              <a:rPr lang="en-ZA" sz="1500" err="1"/>
              <a:t>dti</a:t>
            </a:r>
            <a:r>
              <a:rPr lang="en-ZA" sz="1500"/>
              <a:t>  may do a inspection to verify calculations and information as reflected on annexures C,D,E.</a:t>
            </a:r>
          </a:p>
          <a:p>
            <a:pPr>
              <a:lnSpc>
                <a:spcPct val="90000"/>
              </a:lnSpc>
            </a:pPr>
            <a:r>
              <a:rPr lang="en-ZA" sz="1500"/>
              <a:t>EVALUATION OF TENDERS:</a:t>
            </a:r>
          </a:p>
          <a:p>
            <a:pPr>
              <a:lnSpc>
                <a:spcPct val="90000"/>
              </a:lnSpc>
              <a:buFont typeface="Wingdings" panose="05000000000000000000" pitchFamily="2" charset="2"/>
              <a:buChar char="Ø"/>
            </a:pPr>
            <a:r>
              <a:rPr lang="en-ZA" sz="1500"/>
              <a:t>Two stage process.</a:t>
            </a:r>
          </a:p>
          <a:p>
            <a:pPr>
              <a:lnSpc>
                <a:spcPct val="90000"/>
              </a:lnSpc>
              <a:buFont typeface="Wingdings" panose="05000000000000000000" pitchFamily="2" charset="2"/>
              <a:buChar char="Ø"/>
            </a:pPr>
            <a:r>
              <a:rPr lang="en-ZA" sz="1500"/>
              <a:t>First pre-qualification criteria is compliance with local content requirements.</a:t>
            </a:r>
          </a:p>
          <a:p>
            <a:pPr>
              <a:lnSpc>
                <a:spcPct val="90000"/>
              </a:lnSpc>
              <a:buFont typeface="Wingdings" panose="05000000000000000000" pitchFamily="2" charset="2"/>
              <a:buChar char="Ø"/>
            </a:pPr>
            <a:r>
              <a:rPr lang="en-ZA" sz="1500"/>
              <a:t>Tenders who do not meet the stipulated minimum threshold values and do not have exemption from </a:t>
            </a:r>
            <a:r>
              <a:rPr lang="en-ZA" sz="1500" err="1"/>
              <a:t>dti</a:t>
            </a:r>
            <a:r>
              <a:rPr lang="en-ZA" sz="1500"/>
              <a:t> is a unacceptable tender and will be eliminated.</a:t>
            </a:r>
          </a:p>
        </p:txBody>
      </p:sp>
    </p:spTree>
    <p:extLst>
      <p:ext uri="{BB962C8B-B14F-4D97-AF65-F5344CB8AC3E}">
        <p14:creationId xmlns:p14="http://schemas.microsoft.com/office/powerpoint/2010/main" val="64425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7703F0-BE83-4338-B460-51FDCD376FFE}"/>
              </a:ext>
            </a:extLst>
          </p:cNvPr>
          <p:cNvSpPr>
            <a:spLocks noGrp="1"/>
          </p:cNvSpPr>
          <p:nvPr>
            <p:ph type="title"/>
          </p:nvPr>
        </p:nvSpPr>
        <p:spPr>
          <a:xfrm>
            <a:off x="652481" y="1382486"/>
            <a:ext cx="3547581" cy="4093028"/>
          </a:xfrm>
        </p:spPr>
        <p:txBody>
          <a:bodyPr anchor="ctr">
            <a:normAutofit/>
          </a:bodyPr>
          <a:lstStyle/>
          <a:p>
            <a:r>
              <a:rPr lang="en-ZA" sz="3700"/>
              <a:t>APPLICATION IN THE PROCUREMENT PROCESSES.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AA215B9-0CA8-4E9C-8555-8918C1CEFBB7}"/>
              </a:ext>
            </a:extLst>
          </p:cNvPr>
          <p:cNvGraphicFramePr>
            <a:graphicFrameLocks noGrp="1"/>
          </p:cNvGraphicFramePr>
          <p:nvPr>
            <p:ph idx="1"/>
            <p:extLst>
              <p:ext uri="{D42A27DB-BD31-4B8C-83A1-F6EECF244321}">
                <p14:modId xmlns:p14="http://schemas.microsoft.com/office/powerpoint/2010/main" val="168263610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135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F096BDC-B0C5-4433-96CC-2506CF31CEFE}"/>
              </a:ext>
            </a:extLst>
          </p:cNvPr>
          <p:cNvSpPr>
            <a:spLocks noGrp="1"/>
          </p:cNvSpPr>
          <p:nvPr>
            <p:ph type="title"/>
          </p:nvPr>
        </p:nvSpPr>
        <p:spPr>
          <a:xfrm>
            <a:off x="643467" y="816638"/>
            <a:ext cx="3367359" cy="5224724"/>
          </a:xfrm>
        </p:spPr>
        <p:txBody>
          <a:bodyPr anchor="ctr">
            <a:normAutofit/>
          </a:bodyPr>
          <a:lstStyle/>
          <a:p>
            <a:r>
              <a:rPr lang="en-ZA"/>
              <a:t>PURPOSE</a:t>
            </a:r>
          </a:p>
        </p:txBody>
      </p:sp>
      <p:sp>
        <p:nvSpPr>
          <p:cNvPr id="3" name="Content Placeholder 2">
            <a:extLst>
              <a:ext uri="{FF2B5EF4-FFF2-40B4-BE49-F238E27FC236}">
                <a16:creationId xmlns:a16="http://schemas.microsoft.com/office/drawing/2014/main" id="{FA32AFED-1024-4486-94AF-A09ED164B55A}"/>
              </a:ext>
            </a:extLst>
          </p:cNvPr>
          <p:cNvSpPr>
            <a:spLocks noGrp="1"/>
          </p:cNvSpPr>
          <p:nvPr>
            <p:ph idx="1"/>
          </p:nvPr>
        </p:nvSpPr>
        <p:spPr>
          <a:xfrm>
            <a:off x="4654295" y="816638"/>
            <a:ext cx="4619706" cy="5224724"/>
          </a:xfrm>
        </p:spPr>
        <p:txBody>
          <a:bodyPr anchor="ctr">
            <a:normAutofit/>
          </a:bodyPr>
          <a:lstStyle/>
          <a:p>
            <a:pPr marL="0" indent="0">
              <a:buNone/>
            </a:pPr>
            <a:r>
              <a:rPr lang="en-ZA" dirty="0"/>
              <a:t> To focus on the alignment of the aims of the  Preferential Procurement Policy Framework Act (PPPFA) and its revised Regulations of 2017 with the Broad Based Black Economic Empowerment Act (B-BBEE) that makes provision for the promotion of locally produced goods, services and works.</a:t>
            </a:r>
          </a:p>
        </p:txBody>
      </p:sp>
    </p:spTree>
    <p:extLst>
      <p:ext uri="{BB962C8B-B14F-4D97-AF65-F5344CB8AC3E}">
        <p14:creationId xmlns:p14="http://schemas.microsoft.com/office/powerpoint/2010/main" val="4134259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10FCF2-15CF-4411-AF22-259990B447D8}"/>
              </a:ext>
            </a:extLst>
          </p:cNvPr>
          <p:cNvSpPr>
            <a:spLocks noGrp="1"/>
          </p:cNvSpPr>
          <p:nvPr>
            <p:ph type="title"/>
          </p:nvPr>
        </p:nvSpPr>
        <p:spPr>
          <a:xfrm>
            <a:off x="652481" y="1382486"/>
            <a:ext cx="3547581" cy="4093028"/>
          </a:xfrm>
        </p:spPr>
        <p:txBody>
          <a:bodyPr anchor="ctr">
            <a:normAutofit/>
          </a:bodyPr>
          <a:lstStyle/>
          <a:p>
            <a:r>
              <a:rPr lang="en-ZA" sz="4400"/>
              <a:t>SUPPLIER SUPPORT.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9E37733-BFBC-4589-A92B-478D9CA2A41F}"/>
              </a:ext>
            </a:extLst>
          </p:cNvPr>
          <p:cNvGraphicFramePr>
            <a:graphicFrameLocks noGrp="1"/>
          </p:cNvGraphicFramePr>
          <p:nvPr>
            <p:ph idx="1"/>
            <p:extLst>
              <p:ext uri="{D42A27DB-BD31-4B8C-83A1-F6EECF244321}">
                <p14:modId xmlns:p14="http://schemas.microsoft.com/office/powerpoint/2010/main" val="255896203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206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CA4E7-396B-4B49-BE47-45507DB04F59}"/>
              </a:ext>
            </a:extLst>
          </p:cNvPr>
          <p:cNvSpPr>
            <a:spLocks noGrp="1"/>
          </p:cNvSpPr>
          <p:nvPr>
            <p:ph type="title"/>
          </p:nvPr>
        </p:nvSpPr>
        <p:spPr>
          <a:xfrm>
            <a:off x="652481" y="1382486"/>
            <a:ext cx="3547581" cy="4093028"/>
          </a:xfrm>
        </p:spPr>
        <p:txBody>
          <a:bodyPr anchor="ctr">
            <a:normAutofit/>
          </a:bodyPr>
          <a:lstStyle/>
          <a:p>
            <a:r>
              <a:rPr lang="en-ZA" sz="4100"/>
              <a:t>CONCLUSION.</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C762EDC-1310-4178-8BDB-19DC777198CB}"/>
              </a:ext>
            </a:extLst>
          </p:cNvPr>
          <p:cNvGraphicFramePr>
            <a:graphicFrameLocks noGrp="1"/>
          </p:cNvGraphicFramePr>
          <p:nvPr>
            <p:ph idx="1"/>
            <p:extLst>
              <p:ext uri="{D42A27DB-BD31-4B8C-83A1-F6EECF244321}">
                <p14:modId xmlns:p14="http://schemas.microsoft.com/office/powerpoint/2010/main" val="320086545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011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E39B-6671-4B09-8528-2463A46D3869}"/>
              </a:ext>
            </a:extLst>
          </p:cNvPr>
          <p:cNvSpPr>
            <a:spLocks noGrp="1"/>
          </p:cNvSpPr>
          <p:nvPr>
            <p:ph type="ctrTitle"/>
          </p:nvPr>
        </p:nvSpPr>
        <p:spPr/>
        <p:txBody>
          <a:bodyPr/>
          <a:lstStyle/>
          <a:p>
            <a:endParaRPr lang="en-ZA"/>
          </a:p>
        </p:txBody>
      </p:sp>
      <p:sp>
        <p:nvSpPr>
          <p:cNvPr id="3" name="Subtitle 2">
            <a:extLst>
              <a:ext uri="{FF2B5EF4-FFF2-40B4-BE49-F238E27FC236}">
                <a16:creationId xmlns:a16="http://schemas.microsoft.com/office/drawing/2014/main" id="{36D81BA6-438F-465B-A77D-A2ADA1DAEFEE}"/>
              </a:ext>
            </a:extLst>
          </p:cNvPr>
          <p:cNvSpPr>
            <a:spLocks noGrp="1"/>
          </p:cNvSpPr>
          <p:nvPr>
            <p:ph type="subTitle" idx="1"/>
          </p:nvPr>
        </p:nvSpPr>
        <p:spPr/>
        <p:txBody>
          <a:bodyPr/>
          <a:lstStyle/>
          <a:p>
            <a:endParaRPr lang="en-ZA"/>
          </a:p>
        </p:txBody>
      </p:sp>
    </p:spTree>
    <p:extLst>
      <p:ext uri="{BB962C8B-B14F-4D97-AF65-F5344CB8AC3E}">
        <p14:creationId xmlns:p14="http://schemas.microsoft.com/office/powerpoint/2010/main" val="48859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F6C128-19B1-424F-86FB-BD150632F452}"/>
              </a:ext>
            </a:extLst>
          </p:cNvPr>
          <p:cNvSpPr>
            <a:spLocks noGrp="1"/>
          </p:cNvSpPr>
          <p:nvPr>
            <p:ph type="title"/>
          </p:nvPr>
        </p:nvSpPr>
        <p:spPr>
          <a:xfrm>
            <a:off x="652481" y="1382486"/>
            <a:ext cx="3547581" cy="4093028"/>
          </a:xfrm>
        </p:spPr>
        <p:txBody>
          <a:bodyPr anchor="ctr">
            <a:normAutofit/>
          </a:bodyPr>
          <a:lstStyle/>
          <a:p>
            <a:r>
              <a:rPr lang="en-ZA" sz="4100"/>
              <a:t>LEGISLATIVE ENVIRONMENT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35DCC10-C87C-4D09-857E-4008BBEDD493}"/>
              </a:ext>
            </a:extLst>
          </p:cNvPr>
          <p:cNvGraphicFramePr>
            <a:graphicFrameLocks noGrp="1"/>
          </p:cNvGraphicFramePr>
          <p:nvPr>
            <p:ph idx="1"/>
            <p:extLst>
              <p:ext uri="{D42A27DB-BD31-4B8C-83A1-F6EECF244321}">
                <p14:modId xmlns:p14="http://schemas.microsoft.com/office/powerpoint/2010/main" val="370161603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359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A569DD-3EA7-422F-9B58-0319C8B5B7E3}"/>
              </a:ext>
            </a:extLst>
          </p:cNvPr>
          <p:cNvSpPr>
            <a:spLocks noGrp="1"/>
          </p:cNvSpPr>
          <p:nvPr>
            <p:ph type="title"/>
          </p:nvPr>
        </p:nvSpPr>
        <p:spPr>
          <a:xfrm>
            <a:off x="652481" y="1382486"/>
            <a:ext cx="3547581" cy="4093028"/>
          </a:xfrm>
        </p:spPr>
        <p:txBody>
          <a:bodyPr anchor="ctr">
            <a:normAutofit/>
          </a:bodyPr>
          <a:lstStyle/>
          <a:p>
            <a:r>
              <a:rPr lang="en-ZA" sz="4100"/>
              <a:t>LEGISLATIVE ENVIRONMENT</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B64CC72-00EC-4829-B487-60C69D07E825}"/>
              </a:ext>
            </a:extLst>
          </p:cNvPr>
          <p:cNvGraphicFramePr>
            <a:graphicFrameLocks noGrp="1"/>
          </p:cNvGraphicFramePr>
          <p:nvPr>
            <p:ph idx="1"/>
            <p:extLst>
              <p:ext uri="{D42A27DB-BD31-4B8C-83A1-F6EECF244321}">
                <p14:modId xmlns:p14="http://schemas.microsoft.com/office/powerpoint/2010/main" val="71743100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74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02B31D-2BD4-402F-ACBC-D29F9FFEFF18}"/>
              </a:ext>
            </a:extLst>
          </p:cNvPr>
          <p:cNvSpPr>
            <a:spLocks noGrp="1"/>
          </p:cNvSpPr>
          <p:nvPr>
            <p:ph type="title"/>
          </p:nvPr>
        </p:nvSpPr>
        <p:spPr>
          <a:xfrm>
            <a:off x="643467" y="816638"/>
            <a:ext cx="3367359" cy="5224724"/>
          </a:xfrm>
        </p:spPr>
        <p:txBody>
          <a:bodyPr anchor="ctr">
            <a:normAutofit/>
          </a:bodyPr>
          <a:lstStyle/>
          <a:p>
            <a:r>
              <a:rPr lang="en-ZA"/>
              <a:t>POLICIES</a:t>
            </a:r>
          </a:p>
        </p:txBody>
      </p:sp>
      <p:sp>
        <p:nvSpPr>
          <p:cNvPr id="3" name="Content Placeholder 2">
            <a:extLst>
              <a:ext uri="{FF2B5EF4-FFF2-40B4-BE49-F238E27FC236}">
                <a16:creationId xmlns:a16="http://schemas.microsoft.com/office/drawing/2014/main" id="{79F1F45F-7278-41CE-A048-88BCCFFABD89}"/>
              </a:ext>
            </a:extLst>
          </p:cNvPr>
          <p:cNvSpPr>
            <a:spLocks noGrp="1"/>
          </p:cNvSpPr>
          <p:nvPr>
            <p:ph idx="1"/>
          </p:nvPr>
        </p:nvSpPr>
        <p:spPr>
          <a:xfrm>
            <a:off x="4654295" y="816638"/>
            <a:ext cx="4619706" cy="5224724"/>
          </a:xfrm>
        </p:spPr>
        <p:txBody>
          <a:bodyPr anchor="ctr">
            <a:normAutofit/>
          </a:bodyPr>
          <a:lstStyle/>
          <a:p>
            <a:pPr>
              <a:lnSpc>
                <a:spcPct val="90000"/>
              </a:lnSpc>
            </a:pPr>
            <a:r>
              <a:rPr lang="en-ZA" dirty="0"/>
              <a:t>With reference to the Preferential Procurement Regulations of 2017,</a:t>
            </a:r>
            <a:endParaRPr lang="en-ZA"/>
          </a:p>
          <a:p>
            <a:pPr marL="0" indent="0">
              <a:lnSpc>
                <a:spcPct val="90000"/>
              </a:lnSpc>
              <a:buNone/>
            </a:pPr>
            <a:r>
              <a:rPr lang="en-ZA" dirty="0"/>
              <a:t>   regulation 8  for Local Production and Content, policy prescripts </a:t>
            </a:r>
            <a:r>
              <a:rPr lang="en-ZA" dirty="0" err="1"/>
              <a:t>inc</a:t>
            </a:r>
            <a:r>
              <a:rPr lang="en-ZA" dirty="0"/>
              <a:t>-</a:t>
            </a:r>
            <a:endParaRPr lang="en-ZA"/>
          </a:p>
          <a:p>
            <a:pPr marL="0" indent="0">
              <a:lnSpc>
                <a:spcPct val="90000"/>
              </a:lnSpc>
              <a:buNone/>
            </a:pPr>
            <a:r>
              <a:rPr lang="en-ZA" dirty="0"/>
              <a:t>   ludes:</a:t>
            </a:r>
            <a:endParaRPr lang="en-ZA"/>
          </a:p>
          <a:p>
            <a:pPr>
              <a:lnSpc>
                <a:spcPct val="90000"/>
              </a:lnSpc>
              <a:buFont typeface="Wingdings" panose="05000000000000000000" pitchFamily="2" charset="2"/>
              <a:buChar char="Ø"/>
            </a:pPr>
            <a:r>
              <a:rPr lang="en-ZA" dirty="0"/>
              <a:t>Regulation 8(2)   compel organs of state, in the case of   a designated sector, to advertise a tender with a specific condition that only locally produced goods or locally manufactured goods, meeting the stipulated minimum threshold for local production and content will be considered.</a:t>
            </a:r>
            <a:endParaRPr lang="en-ZA"/>
          </a:p>
          <a:p>
            <a:pPr>
              <a:lnSpc>
                <a:spcPct val="90000"/>
              </a:lnSpc>
              <a:buFont typeface="Wingdings" panose="05000000000000000000" pitchFamily="2" charset="2"/>
              <a:buChar char="Ø"/>
            </a:pPr>
            <a:r>
              <a:rPr lang="en-ZA" dirty="0"/>
              <a:t>Regulation 8 (4) allows organs of state to “self designate” services or goods. This can only be done in conjunction with </a:t>
            </a:r>
            <a:r>
              <a:rPr lang="en-ZA" dirty="0" err="1"/>
              <a:t>dti</a:t>
            </a:r>
            <a:r>
              <a:rPr lang="en-ZA" dirty="0"/>
              <a:t> and NT.</a:t>
            </a:r>
            <a:endParaRPr lang="en-ZA"/>
          </a:p>
        </p:txBody>
      </p:sp>
    </p:spTree>
    <p:extLst>
      <p:ext uri="{BB962C8B-B14F-4D97-AF65-F5344CB8AC3E}">
        <p14:creationId xmlns:p14="http://schemas.microsoft.com/office/powerpoint/2010/main" val="72666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F6B3A79-A00B-4143-BCF8-30F50BE049B9}"/>
              </a:ext>
            </a:extLst>
          </p:cNvPr>
          <p:cNvSpPr>
            <a:spLocks noGrp="1"/>
          </p:cNvSpPr>
          <p:nvPr>
            <p:ph type="title"/>
          </p:nvPr>
        </p:nvSpPr>
        <p:spPr>
          <a:xfrm>
            <a:off x="643467" y="816638"/>
            <a:ext cx="3367359" cy="5224724"/>
          </a:xfrm>
        </p:spPr>
        <p:txBody>
          <a:bodyPr anchor="ctr">
            <a:normAutofit/>
          </a:bodyPr>
          <a:lstStyle/>
          <a:p>
            <a:r>
              <a:rPr lang="en-ZA"/>
              <a:t>POLICIES</a:t>
            </a:r>
          </a:p>
        </p:txBody>
      </p:sp>
      <p:sp>
        <p:nvSpPr>
          <p:cNvPr id="3" name="Content Placeholder 2">
            <a:extLst>
              <a:ext uri="{FF2B5EF4-FFF2-40B4-BE49-F238E27FC236}">
                <a16:creationId xmlns:a16="http://schemas.microsoft.com/office/drawing/2014/main" id="{C037B6C2-2DEF-4960-BBFB-0ADA48BDEED3}"/>
              </a:ext>
            </a:extLst>
          </p:cNvPr>
          <p:cNvSpPr>
            <a:spLocks noGrp="1"/>
          </p:cNvSpPr>
          <p:nvPr>
            <p:ph idx="1"/>
          </p:nvPr>
        </p:nvSpPr>
        <p:spPr>
          <a:xfrm>
            <a:off x="4654295" y="816638"/>
            <a:ext cx="4619706" cy="5224724"/>
          </a:xfrm>
        </p:spPr>
        <p:txBody>
          <a:bodyPr anchor="ctr">
            <a:normAutofit/>
          </a:bodyPr>
          <a:lstStyle/>
          <a:p>
            <a:pPr>
              <a:buFont typeface="Wingdings" panose="05000000000000000000" pitchFamily="2" charset="2"/>
              <a:buChar char="Ø"/>
            </a:pPr>
            <a:r>
              <a:rPr lang="en-ZA" dirty="0"/>
              <a:t>Regulation 8 (5) is clear , if a tenderer fails to meet the required  minimum local content threshold it is an unacceptable tender and will not be evaluated further on points for price and B-BBEE status, except </a:t>
            </a:r>
          </a:p>
          <a:p>
            <a:pPr marL="0" indent="0">
              <a:buNone/>
            </a:pPr>
            <a:r>
              <a:rPr lang="en-ZA" dirty="0"/>
              <a:t>   if </a:t>
            </a:r>
            <a:r>
              <a:rPr lang="en-ZA" dirty="0" err="1"/>
              <a:t>dti</a:t>
            </a:r>
            <a:r>
              <a:rPr lang="en-ZA" dirty="0"/>
              <a:t> approve exemption on request of a supplier.</a:t>
            </a:r>
          </a:p>
          <a:p>
            <a:pPr>
              <a:buFont typeface="Wingdings" panose="05000000000000000000" pitchFamily="2" charset="2"/>
              <a:buChar char="Ø"/>
            </a:pPr>
            <a:r>
              <a:rPr lang="en-ZA" dirty="0"/>
              <a:t>AO are oblige to implement local content requirements for all designated products when advertising tenders, as per instruction notes/circulars.</a:t>
            </a:r>
          </a:p>
          <a:p>
            <a:pPr>
              <a:buFont typeface="Wingdings" panose="05000000000000000000" pitchFamily="2" charset="2"/>
              <a:buChar char="Ø"/>
            </a:pPr>
            <a:endParaRPr lang="en-ZA" dirty="0"/>
          </a:p>
        </p:txBody>
      </p:sp>
    </p:spTree>
    <p:extLst>
      <p:ext uri="{BB962C8B-B14F-4D97-AF65-F5344CB8AC3E}">
        <p14:creationId xmlns:p14="http://schemas.microsoft.com/office/powerpoint/2010/main" val="72812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14C419-6686-4839-8FF6-43AA1E9DFCEB}"/>
              </a:ext>
            </a:extLst>
          </p:cNvPr>
          <p:cNvSpPr>
            <a:spLocks noGrp="1"/>
          </p:cNvSpPr>
          <p:nvPr>
            <p:ph type="title"/>
          </p:nvPr>
        </p:nvSpPr>
        <p:spPr>
          <a:xfrm>
            <a:off x="652481" y="1382486"/>
            <a:ext cx="3547581" cy="4093028"/>
          </a:xfrm>
        </p:spPr>
        <p:txBody>
          <a:bodyPr anchor="ctr">
            <a:normAutofit/>
          </a:bodyPr>
          <a:lstStyle/>
          <a:p>
            <a:r>
              <a:rPr lang="en-ZA" sz="4400"/>
              <a:t>OBJECTIVES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013A757-4979-4110-9717-71F1FD0FCD1D}"/>
              </a:ext>
            </a:extLst>
          </p:cNvPr>
          <p:cNvGraphicFramePr>
            <a:graphicFrameLocks noGrp="1"/>
          </p:cNvGraphicFramePr>
          <p:nvPr>
            <p:ph idx="1"/>
            <p:extLst>
              <p:ext uri="{D42A27DB-BD31-4B8C-83A1-F6EECF244321}">
                <p14:modId xmlns:p14="http://schemas.microsoft.com/office/powerpoint/2010/main" val="226377890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452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75EBBF3-55DE-4E7A-B8FC-7AC6C36C6BF5}"/>
              </a:ext>
            </a:extLst>
          </p:cNvPr>
          <p:cNvSpPr>
            <a:spLocks noGrp="1"/>
          </p:cNvSpPr>
          <p:nvPr>
            <p:ph type="title"/>
          </p:nvPr>
        </p:nvSpPr>
        <p:spPr>
          <a:xfrm>
            <a:off x="643467" y="816638"/>
            <a:ext cx="3367359" cy="5224724"/>
          </a:xfrm>
        </p:spPr>
        <p:txBody>
          <a:bodyPr anchor="ctr">
            <a:normAutofit/>
          </a:bodyPr>
          <a:lstStyle/>
          <a:p>
            <a:r>
              <a:rPr lang="en-ZA"/>
              <a:t>DEFINE LOCAL CONTENT</a:t>
            </a:r>
          </a:p>
        </p:txBody>
      </p:sp>
      <p:sp>
        <p:nvSpPr>
          <p:cNvPr id="3" name="Content Placeholder 2">
            <a:extLst>
              <a:ext uri="{FF2B5EF4-FFF2-40B4-BE49-F238E27FC236}">
                <a16:creationId xmlns:a16="http://schemas.microsoft.com/office/drawing/2014/main" id="{C423D619-F93F-4439-A13C-4FA9A3CCF83B}"/>
              </a:ext>
            </a:extLst>
          </p:cNvPr>
          <p:cNvSpPr>
            <a:spLocks noGrp="1"/>
          </p:cNvSpPr>
          <p:nvPr>
            <p:ph idx="1"/>
          </p:nvPr>
        </p:nvSpPr>
        <p:spPr>
          <a:xfrm>
            <a:off x="4654295" y="816638"/>
            <a:ext cx="4619706" cy="5224724"/>
          </a:xfrm>
        </p:spPr>
        <p:txBody>
          <a:bodyPr anchor="ctr">
            <a:normAutofit/>
          </a:bodyPr>
          <a:lstStyle/>
          <a:p>
            <a:pPr marL="0" indent="0">
              <a:buNone/>
            </a:pPr>
            <a:r>
              <a:rPr lang="en-ZA" dirty="0"/>
              <a:t>INTRODUCTION:</a:t>
            </a:r>
          </a:p>
          <a:p>
            <a:r>
              <a:rPr lang="en-ZA" dirty="0"/>
              <a:t>The stipulated minimum threshold for local production and content can vary between  10 - 100%.</a:t>
            </a:r>
          </a:p>
          <a:p>
            <a:r>
              <a:rPr lang="en-ZA" dirty="0"/>
              <a:t>Manufacturing is described as any kind of working or processing including assembly to specific operations.</a:t>
            </a:r>
          </a:p>
          <a:p>
            <a:r>
              <a:rPr lang="en-ZA" dirty="0"/>
              <a:t>Material is described as ingredient, raw material, component or part used in the manufacturing of a product.</a:t>
            </a:r>
          </a:p>
          <a:p>
            <a:r>
              <a:rPr lang="en-ZA" dirty="0"/>
              <a:t>Products is described as goods, services or works or manufactured goods as defined in the relevant National Legislation.</a:t>
            </a:r>
          </a:p>
        </p:txBody>
      </p:sp>
    </p:spTree>
    <p:extLst>
      <p:ext uri="{BB962C8B-B14F-4D97-AF65-F5344CB8AC3E}">
        <p14:creationId xmlns:p14="http://schemas.microsoft.com/office/powerpoint/2010/main" val="41593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A919573-A2EE-4DFC-A978-86F4AF6661A8}"/>
              </a:ext>
            </a:extLst>
          </p:cNvPr>
          <p:cNvSpPr>
            <a:spLocks noGrp="1"/>
          </p:cNvSpPr>
          <p:nvPr>
            <p:ph type="title"/>
          </p:nvPr>
        </p:nvSpPr>
        <p:spPr>
          <a:xfrm>
            <a:off x="643467" y="816638"/>
            <a:ext cx="3367359" cy="5224724"/>
          </a:xfrm>
        </p:spPr>
        <p:txBody>
          <a:bodyPr anchor="ctr">
            <a:normAutofit/>
          </a:bodyPr>
          <a:lstStyle/>
          <a:p>
            <a:r>
              <a:rPr lang="en-ZA"/>
              <a:t>DEFINE LOCAL CONTENT</a:t>
            </a:r>
          </a:p>
        </p:txBody>
      </p:sp>
      <p:sp>
        <p:nvSpPr>
          <p:cNvPr id="3" name="Content Placeholder 2">
            <a:extLst>
              <a:ext uri="{FF2B5EF4-FFF2-40B4-BE49-F238E27FC236}">
                <a16:creationId xmlns:a16="http://schemas.microsoft.com/office/drawing/2014/main" id="{19B68652-F723-4D05-824B-414B4603FD3F}"/>
              </a:ext>
            </a:extLst>
          </p:cNvPr>
          <p:cNvSpPr>
            <a:spLocks noGrp="1"/>
          </p:cNvSpPr>
          <p:nvPr>
            <p:ph idx="1"/>
          </p:nvPr>
        </p:nvSpPr>
        <p:spPr>
          <a:xfrm>
            <a:off x="4654295" y="816638"/>
            <a:ext cx="4619706" cy="5224724"/>
          </a:xfrm>
        </p:spPr>
        <p:txBody>
          <a:bodyPr anchor="ctr">
            <a:normAutofit/>
          </a:bodyPr>
          <a:lstStyle/>
          <a:p>
            <a:pPr marL="0" indent="0">
              <a:buNone/>
            </a:pPr>
            <a:r>
              <a:rPr lang="en-ZA" dirty="0"/>
              <a:t>DEFENITION:</a:t>
            </a:r>
          </a:p>
          <a:p>
            <a:r>
              <a:rPr lang="en-ZA" dirty="0"/>
              <a:t>The local content of a product is the tender price less the value of imported content, expressed as a percentage. It is therefore, necessary to first compute the imported value of a product to determine the local content of a product.</a:t>
            </a:r>
          </a:p>
          <a:p>
            <a:pPr>
              <a:buFont typeface="Wingdings" panose="05000000000000000000" pitchFamily="2" charset="2"/>
              <a:buChar char="Ø"/>
            </a:pPr>
            <a:r>
              <a:rPr lang="en-ZA" dirty="0"/>
              <a:t>To summarise, it is that portion of the tender price that is not included in the imported content, provided that local manufacturing takes place and is calculated in accordance with the local content formula.</a:t>
            </a:r>
          </a:p>
          <a:p>
            <a:pPr>
              <a:buFont typeface="Wingdings" panose="05000000000000000000" pitchFamily="2" charset="2"/>
              <a:buChar char="Ø"/>
            </a:pPr>
            <a:r>
              <a:rPr lang="en-ZA" dirty="0"/>
              <a:t>Suppliers must differentiate between local and imported content.</a:t>
            </a:r>
          </a:p>
        </p:txBody>
      </p:sp>
    </p:spTree>
    <p:extLst>
      <p:ext uri="{BB962C8B-B14F-4D97-AF65-F5344CB8AC3E}">
        <p14:creationId xmlns:p14="http://schemas.microsoft.com/office/powerpoint/2010/main" val="27156579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1768</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Trebuchet MS</vt:lpstr>
      <vt:lpstr>Wingdings</vt:lpstr>
      <vt:lpstr>Wingdings 3</vt:lpstr>
      <vt:lpstr>Facet</vt:lpstr>
      <vt:lpstr>CIGFARO  PRESENTATION  UNPACKING THE PREFERENTIAL PROCUREMENT POLICY FRAMEWORK ACT, REGULATIONS(2017): LOCAL SUPPLIERS, LOCAL CONTENT. </vt:lpstr>
      <vt:lpstr>PURPOSE</vt:lpstr>
      <vt:lpstr>LEGISLATIVE ENVIRONMENT</vt:lpstr>
      <vt:lpstr>LEGISLATIVE ENVIRONMENT</vt:lpstr>
      <vt:lpstr>POLICIES</vt:lpstr>
      <vt:lpstr>POLICIES</vt:lpstr>
      <vt:lpstr>OBJECTIVES</vt:lpstr>
      <vt:lpstr>DEFINE LOCAL CONTENT</vt:lpstr>
      <vt:lpstr>DEFINE LOCAL CONTENT</vt:lpstr>
      <vt:lpstr>DEFINE LOCAL CONTENT</vt:lpstr>
      <vt:lpstr>DEFINE LOCAL CONTENT</vt:lpstr>
      <vt:lpstr>LOCAL CONTENT MEASUREMENT.</vt:lpstr>
      <vt:lpstr>APPLICATION IN THE PROCUREMENT PROCESSES.</vt:lpstr>
      <vt:lpstr>APPLICATION IN THE PROCUREMENT PROCESSES.</vt:lpstr>
      <vt:lpstr>APPLICATION IN THE PROCUREMENT PROCESSES.</vt:lpstr>
      <vt:lpstr>APPLICATION IN THE PROCUREMENT PROCESSES.</vt:lpstr>
      <vt:lpstr>APPLICATION IN THE PROCUREMENT PROCESSES.</vt:lpstr>
      <vt:lpstr>APPLICATION IN THE PROCUREMENT PROCESSES.</vt:lpstr>
      <vt:lpstr>APPLICATION IN THE PROCUREMENT PROCESSES.</vt:lpstr>
      <vt:lpstr>SUPPLIER SUPPORT.</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CIGFARO  PRESENTATION  UNPACKING THE PREFERENTIAL PROCUREMENT POLICY FRAMEWORK ACT, REGULATIONS(2017): LOCAL SUPPLIERS, LOCAL CONTENT.</dc:title>
  <dc:creator>Philia Potgieter</dc:creator>
  <cp:lastModifiedBy>Philia Potgieter</cp:lastModifiedBy>
  <cp:revision>3</cp:revision>
  <dcterms:created xsi:type="dcterms:W3CDTF">2019-10-04T13:33:43Z</dcterms:created>
  <dcterms:modified xsi:type="dcterms:W3CDTF">2019-10-04T14:18:40Z</dcterms:modified>
</cp:coreProperties>
</file>