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1" r:id="rId4"/>
    <p:sldId id="378" r:id="rId5"/>
    <p:sldId id="353" r:id="rId6"/>
    <p:sldId id="360" r:id="rId7"/>
    <p:sldId id="377" r:id="rId8"/>
    <p:sldId id="374" r:id="rId9"/>
    <p:sldId id="367" r:id="rId10"/>
    <p:sldId id="355" r:id="rId11"/>
    <p:sldId id="294" r:id="rId12"/>
    <p:sldId id="356" r:id="rId13"/>
    <p:sldId id="381" r:id="rId14"/>
    <p:sldId id="382" r:id="rId15"/>
    <p:sldId id="369" r:id="rId16"/>
    <p:sldId id="321" r:id="rId17"/>
    <p:sldId id="348" r:id="rId18"/>
    <p:sldId id="351" r:id="rId19"/>
    <p:sldId id="352" r:id="rId20"/>
    <p:sldId id="361" r:id="rId21"/>
    <p:sldId id="366" r:id="rId22"/>
    <p:sldId id="357" r:id="rId23"/>
    <p:sldId id="379" r:id="rId24"/>
    <p:sldId id="383" r:id="rId25"/>
    <p:sldId id="384" r:id="rId26"/>
    <p:sldId id="362" r:id="rId27"/>
    <p:sldId id="359" r:id="rId28"/>
    <p:sldId id="380" r:id="rId29"/>
    <p:sldId id="358" r:id="rId30"/>
    <p:sldId id="385" r:id="rId31"/>
    <p:sldId id="365" r:id="rId32"/>
    <p:sldId id="376" r:id="rId33"/>
    <p:sldId id="347" r:id="rId34"/>
    <p:sldId id="368" r:id="rId35"/>
    <p:sldId id="370" r:id="rId36"/>
    <p:sldId id="371" r:id="rId37"/>
    <p:sldId id="372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4F68A-F15E-4B81-88D0-5AA5D8B3F5B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A9A64-8E17-40AB-AB66-2A65F7CB0035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/>
        </a:p>
      </dgm:t>
    </dgm:pt>
    <dgm:pt modelId="{A8E33211-DC09-47FE-A58B-646F3CF701A3}" type="sib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09AFE79-B501-4751-A019-9F5DB944B8AE}" type="par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18A9CE6-B140-4759-9ECF-C1AD2B573927}" type="pres">
      <dgm:prSet presAssocID="{E5F4F68A-F15E-4B81-88D0-5AA5D8B3F5B4}" presName="linearFlow" presStyleCnt="0">
        <dgm:presLayoutVars>
          <dgm:dir/>
          <dgm:resizeHandles val="exact"/>
        </dgm:presLayoutVars>
      </dgm:prSet>
      <dgm:spPr/>
    </dgm:pt>
    <dgm:pt modelId="{90AB906E-5A2D-4046-9188-7F8DC7924556}" type="pres">
      <dgm:prSet presAssocID="{B6FA9A64-8E17-40AB-AB66-2A65F7CB0035}" presName="composite" presStyleCnt="0"/>
      <dgm:spPr/>
    </dgm:pt>
    <dgm:pt modelId="{F734213C-6D02-457D-8846-B2196012A4FB}" type="pres">
      <dgm:prSet presAssocID="{B6FA9A64-8E17-40AB-AB66-2A65F7CB0035}" presName="imgShp" presStyleLbl="fgImgPlace1" presStyleIdx="0" presStyleCnt="1" custScaleX="207314" custScaleY="215439" custLinFactNeighborX="74880" custLinFactNeighborY="38794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28575">
          <a:solidFill>
            <a:schemeClr val="bg2">
              <a:lumMod val="90000"/>
            </a:schemeClr>
          </a:solidFill>
        </a:ln>
      </dgm:spPr>
    </dgm:pt>
    <dgm:pt modelId="{4B9333C7-8E44-4BBA-94E2-0026032A434B}" type="pres">
      <dgm:prSet presAssocID="{B6FA9A64-8E17-40AB-AB66-2A65F7CB0035}" presName="txShp" presStyleLbl="node1" presStyleIdx="0" presStyleCnt="1" custScaleX="148475" custScaleY="144318" custLinFactY="-248216" custLinFactNeighborX="10573" custLinFactNeighborY="-300000">
        <dgm:presLayoutVars>
          <dgm:bulletEnabled val="1"/>
        </dgm:presLayoutVars>
      </dgm:prSet>
      <dgm:spPr/>
    </dgm:pt>
  </dgm:ptLst>
  <dgm:cxnLst>
    <dgm:cxn modelId="{B044223D-2A0A-4D61-89D9-5A52C777039B}" type="presOf" srcId="{E5F4F68A-F15E-4B81-88D0-5AA5D8B3F5B4}" destId="{818A9CE6-B140-4759-9ECF-C1AD2B573927}" srcOrd="0" destOrd="0" presId="urn:microsoft.com/office/officeart/2005/8/layout/vList3"/>
    <dgm:cxn modelId="{83309BA9-4D6D-4CD8-AFD5-0CC72FD6B140}" srcId="{E5F4F68A-F15E-4B81-88D0-5AA5D8B3F5B4}" destId="{B6FA9A64-8E17-40AB-AB66-2A65F7CB0035}" srcOrd="0" destOrd="0" parTransId="{809AFE79-B501-4751-A019-9F5DB944B8AE}" sibTransId="{A8E33211-DC09-47FE-A58B-646F3CF701A3}"/>
    <dgm:cxn modelId="{227374D0-2DC8-4C89-95F2-2A7E41F63DC9}" type="presOf" srcId="{B6FA9A64-8E17-40AB-AB66-2A65F7CB0035}" destId="{4B9333C7-8E44-4BBA-94E2-0026032A434B}" srcOrd="0" destOrd="0" presId="urn:microsoft.com/office/officeart/2005/8/layout/vList3"/>
    <dgm:cxn modelId="{84ACF9D7-5C7C-4768-910F-DDB12FC8132B}" type="presParOf" srcId="{818A9CE6-B140-4759-9ECF-C1AD2B573927}" destId="{90AB906E-5A2D-4046-9188-7F8DC7924556}" srcOrd="0" destOrd="0" presId="urn:microsoft.com/office/officeart/2005/8/layout/vList3"/>
    <dgm:cxn modelId="{ED12E1CA-E39E-45CB-982C-DCA644576C5B}" type="presParOf" srcId="{90AB906E-5A2D-4046-9188-7F8DC7924556}" destId="{F734213C-6D02-457D-8846-B2196012A4FB}" srcOrd="0" destOrd="0" presId="urn:microsoft.com/office/officeart/2005/8/layout/vList3"/>
    <dgm:cxn modelId="{E9B70ED7-17A9-4B48-AD18-82B99C49C84A}" type="presParOf" srcId="{90AB906E-5A2D-4046-9188-7F8DC7924556}" destId="{4B9333C7-8E44-4BBA-94E2-0026032A4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4F68A-F15E-4B81-88D0-5AA5D8B3F5B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A9A64-8E17-40AB-AB66-2A65F7CB0035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/>
        </a:p>
      </dgm:t>
    </dgm:pt>
    <dgm:pt modelId="{A8E33211-DC09-47FE-A58B-646F3CF701A3}" type="sib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09AFE79-B501-4751-A019-9F5DB944B8AE}" type="par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18A9CE6-B140-4759-9ECF-C1AD2B573927}" type="pres">
      <dgm:prSet presAssocID="{E5F4F68A-F15E-4B81-88D0-5AA5D8B3F5B4}" presName="linearFlow" presStyleCnt="0">
        <dgm:presLayoutVars>
          <dgm:dir/>
          <dgm:resizeHandles val="exact"/>
        </dgm:presLayoutVars>
      </dgm:prSet>
      <dgm:spPr/>
    </dgm:pt>
    <dgm:pt modelId="{90AB906E-5A2D-4046-9188-7F8DC7924556}" type="pres">
      <dgm:prSet presAssocID="{B6FA9A64-8E17-40AB-AB66-2A65F7CB0035}" presName="composite" presStyleCnt="0"/>
      <dgm:spPr/>
    </dgm:pt>
    <dgm:pt modelId="{F734213C-6D02-457D-8846-B2196012A4FB}" type="pres">
      <dgm:prSet presAssocID="{B6FA9A64-8E17-40AB-AB66-2A65F7CB0035}" presName="imgShp" presStyleLbl="fgImgPlace1" presStyleIdx="0" presStyleCnt="1" custScaleX="197992" custScaleY="198879" custLinFactNeighborX="72139" custLinFactNeighborY="-5066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bg2">
              <a:lumMod val="90000"/>
            </a:schemeClr>
          </a:solidFill>
        </a:ln>
      </dgm:spPr>
    </dgm:pt>
    <dgm:pt modelId="{4B9333C7-8E44-4BBA-94E2-0026032A434B}" type="pres">
      <dgm:prSet presAssocID="{B6FA9A64-8E17-40AB-AB66-2A65F7CB0035}" presName="txShp" presStyleLbl="node1" presStyleIdx="0" presStyleCnt="1" custScaleX="148475" custScaleY="144318" custLinFactY="-248216" custLinFactNeighborX="10573" custLinFactNeighborY="-300000">
        <dgm:presLayoutVars>
          <dgm:bulletEnabled val="1"/>
        </dgm:presLayoutVars>
      </dgm:prSet>
      <dgm:spPr/>
    </dgm:pt>
  </dgm:ptLst>
  <dgm:cxnLst>
    <dgm:cxn modelId="{B044223D-2A0A-4D61-89D9-5A52C777039B}" type="presOf" srcId="{E5F4F68A-F15E-4B81-88D0-5AA5D8B3F5B4}" destId="{818A9CE6-B140-4759-9ECF-C1AD2B573927}" srcOrd="0" destOrd="0" presId="urn:microsoft.com/office/officeart/2005/8/layout/vList3"/>
    <dgm:cxn modelId="{83309BA9-4D6D-4CD8-AFD5-0CC72FD6B140}" srcId="{E5F4F68A-F15E-4B81-88D0-5AA5D8B3F5B4}" destId="{B6FA9A64-8E17-40AB-AB66-2A65F7CB0035}" srcOrd="0" destOrd="0" parTransId="{809AFE79-B501-4751-A019-9F5DB944B8AE}" sibTransId="{A8E33211-DC09-47FE-A58B-646F3CF701A3}"/>
    <dgm:cxn modelId="{227374D0-2DC8-4C89-95F2-2A7E41F63DC9}" type="presOf" srcId="{B6FA9A64-8E17-40AB-AB66-2A65F7CB0035}" destId="{4B9333C7-8E44-4BBA-94E2-0026032A434B}" srcOrd="0" destOrd="0" presId="urn:microsoft.com/office/officeart/2005/8/layout/vList3"/>
    <dgm:cxn modelId="{84ACF9D7-5C7C-4768-910F-DDB12FC8132B}" type="presParOf" srcId="{818A9CE6-B140-4759-9ECF-C1AD2B573927}" destId="{90AB906E-5A2D-4046-9188-7F8DC7924556}" srcOrd="0" destOrd="0" presId="urn:microsoft.com/office/officeart/2005/8/layout/vList3"/>
    <dgm:cxn modelId="{ED12E1CA-E39E-45CB-982C-DCA644576C5B}" type="presParOf" srcId="{90AB906E-5A2D-4046-9188-7F8DC7924556}" destId="{F734213C-6D02-457D-8846-B2196012A4FB}" srcOrd="0" destOrd="0" presId="urn:microsoft.com/office/officeart/2005/8/layout/vList3"/>
    <dgm:cxn modelId="{E9B70ED7-17A9-4B48-AD18-82B99C49C84A}" type="presParOf" srcId="{90AB906E-5A2D-4046-9188-7F8DC7924556}" destId="{4B9333C7-8E44-4BBA-94E2-0026032A4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F4F68A-F15E-4B81-88D0-5AA5D8B3F5B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A9A64-8E17-40AB-AB66-2A65F7CB0035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/>
        </a:p>
      </dgm:t>
    </dgm:pt>
    <dgm:pt modelId="{A8E33211-DC09-47FE-A58B-646F3CF701A3}" type="sib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09AFE79-B501-4751-A019-9F5DB944B8AE}" type="par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18A9CE6-B140-4759-9ECF-C1AD2B573927}" type="pres">
      <dgm:prSet presAssocID="{E5F4F68A-F15E-4B81-88D0-5AA5D8B3F5B4}" presName="linearFlow" presStyleCnt="0">
        <dgm:presLayoutVars>
          <dgm:dir/>
          <dgm:resizeHandles val="exact"/>
        </dgm:presLayoutVars>
      </dgm:prSet>
      <dgm:spPr/>
    </dgm:pt>
    <dgm:pt modelId="{90AB906E-5A2D-4046-9188-7F8DC7924556}" type="pres">
      <dgm:prSet presAssocID="{B6FA9A64-8E17-40AB-AB66-2A65F7CB0035}" presName="composite" presStyleCnt="0"/>
      <dgm:spPr/>
    </dgm:pt>
    <dgm:pt modelId="{F734213C-6D02-457D-8846-B2196012A4FB}" type="pres">
      <dgm:prSet presAssocID="{B6FA9A64-8E17-40AB-AB66-2A65F7CB0035}" presName="imgShp" presStyleLbl="fgImgPlace1" presStyleIdx="0" presStyleCnt="1" custScaleX="207314" custScaleY="215439" custLinFactNeighborX="74880" custLinFactNeighborY="38794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28575">
          <a:solidFill>
            <a:schemeClr val="bg2">
              <a:lumMod val="90000"/>
            </a:schemeClr>
          </a:solidFill>
        </a:ln>
      </dgm:spPr>
    </dgm:pt>
    <dgm:pt modelId="{4B9333C7-8E44-4BBA-94E2-0026032A434B}" type="pres">
      <dgm:prSet presAssocID="{B6FA9A64-8E17-40AB-AB66-2A65F7CB0035}" presName="txShp" presStyleLbl="node1" presStyleIdx="0" presStyleCnt="1" custScaleX="148475" custScaleY="144318" custLinFactY="-248216" custLinFactNeighborX="10573" custLinFactNeighborY="-300000">
        <dgm:presLayoutVars>
          <dgm:bulletEnabled val="1"/>
        </dgm:presLayoutVars>
      </dgm:prSet>
      <dgm:spPr/>
    </dgm:pt>
  </dgm:ptLst>
  <dgm:cxnLst>
    <dgm:cxn modelId="{B044223D-2A0A-4D61-89D9-5A52C777039B}" type="presOf" srcId="{E5F4F68A-F15E-4B81-88D0-5AA5D8B3F5B4}" destId="{818A9CE6-B140-4759-9ECF-C1AD2B573927}" srcOrd="0" destOrd="0" presId="urn:microsoft.com/office/officeart/2005/8/layout/vList3"/>
    <dgm:cxn modelId="{83309BA9-4D6D-4CD8-AFD5-0CC72FD6B140}" srcId="{E5F4F68A-F15E-4B81-88D0-5AA5D8B3F5B4}" destId="{B6FA9A64-8E17-40AB-AB66-2A65F7CB0035}" srcOrd="0" destOrd="0" parTransId="{809AFE79-B501-4751-A019-9F5DB944B8AE}" sibTransId="{A8E33211-DC09-47FE-A58B-646F3CF701A3}"/>
    <dgm:cxn modelId="{227374D0-2DC8-4C89-95F2-2A7E41F63DC9}" type="presOf" srcId="{B6FA9A64-8E17-40AB-AB66-2A65F7CB0035}" destId="{4B9333C7-8E44-4BBA-94E2-0026032A434B}" srcOrd="0" destOrd="0" presId="urn:microsoft.com/office/officeart/2005/8/layout/vList3"/>
    <dgm:cxn modelId="{84ACF9D7-5C7C-4768-910F-DDB12FC8132B}" type="presParOf" srcId="{818A9CE6-B140-4759-9ECF-C1AD2B573927}" destId="{90AB906E-5A2D-4046-9188-7F8DC7924556}" srcOrd="0" destOrd="0" presId="urn:microsoft.com/office/officeart/2005/8/layout/vList3"/>
    <dgm:cxn modelId="{ED12E1CA-E39E-45CB-982C-DCA644576C5B}" type="presParOf" srcId="{90AB906E-5A2D-4046-9188-7F8DC7924556}" destId="{F734213C-6D02-457D-8846-B2196012A4FB}" srcOrd="0" destOrd="0" presId="urn:microsoft.com/office/officeart/2005/8/layout/vList3"/>
    <dgm:cxn modelId="{E9B70ED7-17A9-4B48-AD18-82B99C49C84A}" type="presParOf" srcId="{90AB906E-5A2D-4046-9188-7F8DC7924556}" destId="{4B9333C7-8E44-4BBA-94E2-0026032A4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F4F68A-F15E-4B81-88D0-5AA5D8B3F5B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A9A64-8E17-40AB-AB66-2A65F7CB0035}">
      <dgm:prSet phldrT="[Text]"/>
      <dgm:spPr>
        <a:noFill/>
        <a:ln>
          <a:noFill/>
        </a:ln>
      </dgm:spPr>
      <dgm:t>
        <a:bodyPr/>
        <a:lstStyle/>
        <a:p>
          <a:pPr algn="l"/>
          <a:endParaRPr lang="en-US" dirty="0"/>
        </a:p>
      </dgm:t>
    </dgm:pt>
    <dgm:pt modelId="{A8E33211-DC09-47FE-A58B-646F3CF701A3}" type="sib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09AFE79-B501-4751-A019-9F5DB944B8AE}" type="parTrans" cxnId="{83309BA9-4D6D-4CD8-AFD5-0CC72FD6B140}">
      <dgm:prSet/>
      <dgm:spPr/>
      <dgm:t>
        <a:bodyPr/>
        <a:lstStyle/>
        <a:p>
          <a:pPr algn="l"/>
          <a:endParaRPr lang="en-US"/>
        </a:p>
      </dgm:t>
    </dgm:pt>
    <dgm:pt modelId="{818A9CE6-B140-4759-9ECF-C1AD2B573927}" type="pres">
      <dgm:prSet presAssocID="{E5F4F68A-F15E-4B81-88D0-5AA5D8B3F5B4}" presName="linearFlow" presStyleCnt="0">
        <dgm:presLayoutVars>
          <dgm:dir/>
          <dgm:resizeHandles val="exact"/>
        </dgm:presLayoutVars>
      </dgm:prSet>
      <dgm:spPr/>
    </dgm:pt>
    <dgm:pt modelId="{90AB906E-5A2D-4046-9188-7F8DC7924556}" type="pres">
      <dgm:prSet presAssocID="{B6FA9A64-8E17-40AB-AB66-2A65F7CB0035}" presName="composite" presStyleCnt="0"/>
      <dgm:spPr/>
    </dgm:pt>
    <dgm:pt modelId="{F734213C-6D02-457D-8846-B2196012A4FB}" type="pres">
      <dgm:prSet presAssocID="{B6FA9A64-8E17-40AB-AB66-2A65F7CB0035}" presName="imgShp" presStyleLbl="fgImgPlace1" presStyleIdx="0" presStyleCnt="1" custScaleX="197992" custScaleY="198879" custLinFactNeighborX="72139" custLinFactNeighborY="-5066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bg2">
              <a:lumMod val="90000"/>
            </a:schemeClr>
          </a:solidFill>
        </a:ln>
      </dgm:spPr>
    </dgm:pt>
    <dgm:pt modelId="{4B9333C7-8E44-4BBA-94E2-0026032A434B}" type="pres">
      <dgm:prSet presAssocID="{B6FA9A64-8E17-40AB-AB66-2A65F7CB0035}" presName="txShp" presStyleLbl="node1" presStyleIdx="0" presStyleCnt="1" custScaleX="148475" custScaleY="144318" custLinFactY="-248216" custLinFactNeighborX="10573" custLinFactNeighborY="-300000">
        <dgm:presLayoutVars>
          <dgm:bulletEnabled val="1"/>
        </dgm:presLayoutVars>
      </dgm:prSet>
      <dgm:spPr/>
    </dgm:pt>
  </dgm:ptLst>
  <dgm:cxnLst>
    <dgm:cxn modelId="{B044223D-2A0A-4D61-89D9-5A52C777039B}" type="presOf" srcId="{E5F4F68A-F15E-4B81-88D0-5AA5D8B3F5B4}" destId="{818A9CE6-B140-4759-9ECF-C1AD2B573927}" srcOrd="0" destOrd="0" presId="urn:microsoft.com/office/officeart/2005/8/layout/vList3"/>
    <dgm:cxn modelId="{83309BA9-4D6D-4CD8-AFD5-0CC72FD6B140}" srcId="{E5F4F68A-F15E-4B81-88D0-5AA5D8B3F5B4}" destId="{B6FA9A64-8E17-40AB-AB66-2A65F7CB0035}" srcOrd="0" destOrd="0" parTransId="{809AFE79-B501-4751-A019-9F5DB944B8AE}" sibTransId="{A8E33211-DC09-47FE-A58B-646F3CF701A3}"/>
    <dgm:cxn modelId="{227374D0-2DC8-4C89-95F2-2A7E41F63DC9}" type="presOf" srcId="{B6FA9A64-8E17-40AB-AB66-2A65F7CB0035}" destId="{4B9333C7-8E44-4BBA-94E2-0026032A434B}" srcOrd="0" destOrd="0" presId="urn:microsoft.com/office/officeart/2005/8/layout/vList3"/>
    <dgm:cxn modelId="{84ACF9D7-5C7C-4768-910F-DDB12FC8132B}" type="presParOf" srcId="{818A9CE6-B140-4759-9ECF-C1AD2B573927}" destId="{90AB906E-5A2D-4046-9188-7F8DC7924556}" srcOrd="0" destOrd="0" presId="urn:microsoft.com/office/officeart/2005/8/layout/vList3"/>
    <dgm:cxn modelId="{ED12E1CA-E39E-45CB-982C-DCA644576C5B}" type="presParOf" srcId="{90AB906E-5A2D-4046-9188-7F8DC7924556}" destId="{F734213C-6D02-457D-8846-B2196012A4FB}" srcOrd="0" destOrd="0" presId="urn:microsoft.com/office/officeart/2005/8/layout/vList3"/>
    <dgm:cxn modelId="{E9B70ED7-17A9-4B48-AD18-82B99C49C84A}" type="presParOf" srcId="{90AB906E-5A2D-4046-9188-7F8DC7924556}" destId="{4B9333C7-8E44-4BBA-94E2-0026032A4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33C7-8E44-4BBA-94E2-0026032A434B}">
      <dsp:nvSpPr>
        <dsp:cNvPr id="0" name=""/>
        <dsp:cNvSpPr/>
      </dsp:nvSpPr>
      <dsp:spPr>
        <a:xfrm rot="10800000">
          <a:off x="321216" y="0"/>
          <a:ext cx="3197562" cy="156417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943" tIns="240030" rIns="448056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 rot="10800000">
        <a:off x="712259" y="0"/>
        <a:ext cx="2806519" cy="1564173"/>
      </dsp:txXfrm>
    </dsp:sp>
    <dsp:sp modelId="{F734213C-6D02-457D-8846-B2196012A4FB}">
      <dsp:nvSpPr>
        <dsp:cNvPr id="0" name=""/>
        <dsp:cNvSpPr/>
      </dsp:nvSpPr>
      <dsp:spPr>
        <a:xfrm>
          <a:off x="531300" y="73226"/>
          <a:ext cx="2246948" cy="233501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28575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33C7-8E44-4BBA-94E2-0026032A434B}">
      <dsp:nvSpPr>
        <dsp:cNvPr id="0" name=""/>
        <dsp:cNvSpPr/>
      </dsp:nvSpPr>
      <dsp:spPr>
        <a:xfrm rot="10800000">
          <a:off x="314527" y="0"/>
          <a:ext cx="3398192" cy="1662317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931" tIns="240030" rIns="448056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 rot="10800000">
        <a:off x="730106" y="0"/>
        <a:ext cx="2982613" cy="1662317"/>
      </dsp:txXfrm>
    </dsp:sp>
    <dsp:sp modelId="{F734213C-6D02-457D-8846-B2196012A4FB}">
      <dsp:nvSpPr>
        <dsp:cNvPr id="0" name=""/>
        <dsp:cNvSpPr/>
      </dsp:nvSpPr>
      <dsp:spPr>
        <a:xfrm>
          <a:off x="559908" y="65863"/>
          <a:ext cx="2280558" cy="22907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33C7-8E44-4BBA-94E2-0026032A434B}">
      <dsp:nvSpPr>
        <dsp:cNvPr id="0" name=""/>
        <dsp:cNvSpPr/>
      </dsp:nvSpPr>
      <dsp:spPr>
        <a:xfrm rot="10800000">
          <a:off x="321216" y="0"/>
          <a:ext cx="3197562" cy="156417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943" tIns="240030" rIns="448056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 rot="10800000">
        <a:off x="712259" y="0"/>
        <a:ext cx="2806519" cy="1564173"/>
      </dsp:txXfrm>
    </dsp:sp>
    <dsp:sp modelId="{F734213C-6D02-457D-8846-B2196012A4FB}">
      <dsp:nvSpPr>
        <dsp:cNvPr id="0" name=""/>
        <dsp:cNvSpPr/>
      </dsp:nvSpPr>
      <dsp:spPr>
        <a:xfrm>
          <a:off x="531300" y="73226"/>
          <a:ext cx="2246948" cy="233501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28575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33C7-8E44-4BBA-94E2-0026032A434B}">
      <dsp:nvSpPr>
        <dsp:cNvPr id="0" name=""/>
        <dsp:cNvSpPr/>
      </dsp:nvSpPr>
      <dsp:spPr>
        <a:xfrm rot="10800000">
          <a:off x="314527" y="0"/>
          <a:ext cx="3398192" cy="1662317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7931" tIns="240030" rIns="448056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 rot="10800000">
        <a:off x="730106" y="0"/>
        <a:ext cx="2982613" cy="1662317"/>
      </dsp:txXfrm>
    </dsp:sp>
    <dsp:sp modelId="{F734213C-6D02-457D-8846-B2196012A4FB}">
      <dsp:nvSpPr>
        <dsp:cNvPr id="0" name=""/>
        <dsp:cNvSpPr/>
      </dsp:nvSpPr>
      <dsp:spPr>
        <a:xfrm>
          <a:off x="559908" y="65863"/>
          <a:ext cx="2280558" cy="22907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56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8998 1 24575,'-144'98'0,"-146"132"0,138-105 0,-91 82 0,165-145 0,-1-4 0,-155 83 0,75-48 0,-264 161 0,324-191 0,-290 162 0,83-62 0,54-26 0,88-60 0,-182 56 0,-241 67 0,248-82 0,-222 48 0,336-104 0,-542 147 0,637-174 0,-1-7 0,-243 17 0,-554-7 0,268-31 0,179-4 0,362 5-682,-185 41-1,271-42-6143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18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24575,'2'1'0,"0"1"0,0 0 0,1 0 0,-1 0 0,-1 0 0,1 0 0,0 1 0,0-1 0,-1 0 0,1 1 0,1 4 0,2 2 0,23 38 0,-3 0 0,20 54 0,-3-9 0,200 374 0,-163-335 0,136 175 0,-130-199 0,107 130 0,-138-178 0,108 94 0,-130-125 0,1-2 0,1-2 0,1-1 0,2-1 0,0-2 0,67 25 0,-66-31 0,1-2 0,0-2 0,1-1 0,0-2 0,50 2 0,105-10 0,-202 1 0,1-1 0,0 1 0,0-1 0,0 0 0,0-1 0,0 1 0,0-1 0,0-1 0,0 1 0,1-1 0,-1 0 0,-5-4 0,-1-1 0,0-2 0,0 0 0,1 0 0,-17-20 0,7 3 0,1-1 0,1-1 0,-28-57 0,45 82-40,-9-18-225,1 0 0,1-1 0,1 0 0,-8-40 0,13 37-6561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18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1202 69 24575,'-4'0'0,"-6"0"0,-25 0 0,-48-5 0,-52 0 0,-22-5 0,-14 1 0,-3-4 0,8 2 0,16 2 0,33 3-8191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8T14:00:11.4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4002 0,'-15'1,"0"2,0-1,0 2,-25 9,8-3,-176 68,99-32,15-13,-154 34,129-45,-54 12,134-25,-77 7,52-9,27 0,1 2,-58 21,-33 8,-6-1,1 5,-174 82,235-94,55-23,-50 20,1 4,-61 38,61-29,-2-4,-118 46,-150 30,243-83,-126 41,186-61,1 1,0 2,0 1,2 1,-43 28,-111 63,162-92,9-7,1 1,0 1,1-1,0 2,-12 12,19-18,1 0,0 0,-1 1,1-1,1 1,-1-1,1 1,-1 0,1 0,0 0,0-1,1 1,-1 0,1 0,0 0,0 0,0 0,0 0,1 0,0 0,2 8,0-3,0 0,1-1,0 1,1-1,0 0,0 0,1 0,0 0,0-1,10 9,10 6,47 31,-51-39,-1 2,-1 0,31 30,160 217,-62-75,-74-101,58 76,-52-64,-58-75,-1 2,-2 0,20 34,12 25,4-3,90 102,-105-135,88 114,-43-46,6-2,4-6,148 132,-212-208,-1 1,30 43,14 17,136 160,-55-64,-125-157,2-1,56 42,-5-4,-18-7,-37-33,38 29,-42-40,2-1,-1-2,2 0,0-2,1-1,57 17,-41-19,0-3,1-1,-1-2,54-1,-50-4,14-1,0 3,123 20,113 41,152 10,-414-70,-19-2,1 1,-1 1,1 0,-1 2,0 0,-1 0,1 2,16 9,-6-1,123 77,-130-77,-2 1,0 1,0 0,-2 1,17 22,70 116,6 7,-66-109,-21-26,0 1,-2 0,-1 2,18 38,-5 8,77 166,-90-209,1 0,2-2,1-1,29 29,18 24,61 72,19 26,-122-143,-2 1,42 84,-57-92,0 1,10 56,-18-66,2 0,0 0,1-1,1 1,1-2,1 1,22 33,-31-53,0 0,1-1,-1 1,1-1,-1 1,1-1,-1 1,1-1,0 0,0 0,-1 0,1 0,0 0,0 0,0-1,0 1,0-1,0 1,0-1,0 0,0 1,1-1,-1 0,0-1,0 1,0 0,0-1,0 1,3-1,3-3,1 0,0-1,-1 0,0 0,10-9,2 0,255-152,26-18,-71 13,-110 80,20-1,-93 63,0-1,65-58,81-83,-149 136,2 2,76-41,-21 22,7-3,149-101,-223 131,63-45,163-90,417-214,-408 221,-168 97,-34 14,-2-2,64-59,10-6,-43 37,181-122,-90 101,-133 70,-2-3,71-45,-38 10,156-102,45-23,31-45,-117 78,-89 72,-27 17,113-62,189-108,23-13,-2-18,-84 46,-244 173,-9 7,-2-3,107-88,-118 83,77-48,-21 17,71-43,-174 114,133-66,-95 51,63-40,-74 32,-9-2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8T14:00:13.5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0,'7'1,"0"0,0 1,0 0,0 0,12 5,2 2,268 112,-68-24,751 204,-92-34,75 8,-831-244,363 114,-111-30,-239-76,60 17,273 43,-182-63,422 68,-326-28,-355-70,-1 2,28 11,-29-8,55 11,271 56,-7 7,-262-64,-57-16,0 2,0 0,-1 2,0 1,0 1,43 26,230 172,-223-157,-2 3,79 76,-127-105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2:56:2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 1 24575,'0'0'0,"-1"0"0,1 0 0,-1 0 0,1 0 0,-1 0 0,1 0 0,-1 0 0,1 0 0,0 0 0,-1 0 0,1 0 0,-1 0 0,1 0 0,-1 0 0,1 1 0,-1-1 0,1 0 0,0 0 0,-1 1 0,1-1 0,-1 0 0,1 1 0,0-1 0,-1 0 0,1 1 0,0-1 0,-1 1 0,1-1 0,0 1 0,0-1 0,-1 0 0,1 1 0,0 0 0,-22 24 0,17-19 0,-33 35 0,-2-2 0,-46 35 0,-94 59 0,156-115 0,-335 227 0,-18-36 0,368-205 0,-26 15 0,35-18 0,-1-1 0,0 1 0,1-1 0,-1 1 0,1-1 0,-1 1 0,1 0 0,-1-1 0,1 1 0,-1 0 0,1-1 0,-1 1 0,1 0 0,0 0 0,-1 0 0,1-1 0,0 1 0,0 0 0,0 0 0,0 0 0,0 0 0,-1-1 0,1 1 0,0 0 0,0 0 0,1 0 0,-1 0 0,0 0 0,0-1 0,0 1 0,0 0 0,1 0 0,-1 0 0,0-1 0,1 1 0,-1 0 0,1 0 0,-1-1 0,0 1 0,1 0 0,-1-1 0,2 2 0,8 8 0,0-1 0,0 0 0,1 0 0,0-2 0,1 1 0,-1-1 0,20 7 0,4 4 0,129 63 0,324 106 0,-310-128-1365,-145-50-5461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00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2325 2 24575,'156'-1'0,"209"5"0,-303 0 0,-1 4 0,0 1 0,109 34 0,-100-20 0,0 4 0,-2 3 0,-1 2 0,-1 4 0,-2 2 0,99 79 0,24 41 0,125 101 0,-287-239 0,0 0 0,-1 2 0,-2 1 0,0 0 0,-1 2 0,-2 1 0,0 0 0,-2 1 0,-1 1 0,-1 0 0,-2 2 0,0-1 0,-2 1 0,-2 1 0,9 46 0,-5-15 0,7 35 0,-4 1 0,3 101 0,-19-133 0,-2-1 0,-3 1 0,-16 77 0,11-98 0,-2 1 0,-2-1 0,-2-1 0,-2-1 0,-30 52 0,37-79 0,-1 0 0,-1 0 0,0-2 0,-31 27 0,-2 2 0,-83 102 0,-34 35 0,129-147 0,-2-1 0,0-2 0,-47 29 0,-46 24 0,-266 155 0,332-205 0,-256 124 0,254-129 0,-1-3 0,-2-3 0,-70 13 0,73-25 0,-67 0 0,-19 3 0,-24 5 0,-203-4 0,236-13 0,-106-3 0,213-3 0,0-1 0,1-1 0,0-2 0,-59-25 0,-43-10 0,-160-39 0,273 76 0,1-1 0,0-1 0,0-2 0,1 0 0,0-1 0,1-1 0,1-1 0,-29-26 0,-59-39 0,92 70 0,2-1 0,-1-1 0,1 0 0,1-1 0,0 0 0,0-1 0,-17-27 0,7 6 0,2-2 0,-18-43 0,36 73 0,-1-1 0,-1 1 0,1 0 0,-1 1 0,0-1 0,0 1 0,-8-8 0,11 12 0,0 0 0,0 0 0,0 0 0,-1 1 0,1-1 0,0 0 0,0 1 0,-1-1 0,1 1 0,0-1 0,-1 1 0,1-1 0,0 1 0,-1 0 0,1 0 0,0 0 0,-1 0 0,1 0 0,-1 0 0,1 0 0,0 0 0,-1 0 0,1 1 0,-1-1 0,1 0 0,0 1 0,-1-1 0,1 1 0,0 0 0,0-1 0,0 1 0,-1 0 0,1 0 0,0 0 0,0 0 0,0 0 0,0 0 0,0 0 0,1 0 0,-1 0 0,0 1 0,0-1 0,0 2 0,-6 8 12,1 1 0,1-1-1,0 1 1,0 0 0,1 0-1,1 0 1,0 1 0,1-1-1,-1 14 1,0 21-705,3 50-1,0-94 599,0 23-6731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00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24575,'0'2'0,"1"0"0,0 0 0,0 0 0,0 0 0,0 0 0,0 0 0,1-1 0,-1 1 0,0 0 0,1-1 0,0 1 0,-1-1 0,1 1 0,0-1 0,-1 0 0,1 0 0,4 2 0,34 18 0,-39-21 0,13 5 0,-1 0 0,1-1 0,0-1 0,0 0 0,0-1 0,17 1 0,90-4 0,-63-1 0,272 0-1365,-286 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18:17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2511 13924 24575,'-5'-5'0,"1"-1"0,-1 1 0,-1-1 0,1 1 0,-1 1 0,0-1 0,0 1 0,0 0 0,-9-4 0,-23-16 0,-260-203 0,289 221 0,-4-4 0,1 2 0,-1 0 0,-27-12 0,22 11 0,0-1 0,1 0 0,0-2 0,-22-19 0,-22-14 0,-117-74 0,88 53 0,-35-22 0,52 44 0,-71-40 0,-192-85 0,-19-8 0,311 152 0,-53-41 0,41 26 0,34 27 0,-1 1 0,-39-16 0,-10-5 0,27 12 0,-27-16 0,67 34 0,-1-1 0,1 0 0,0 0 0,0 0 0,1-1 0,-1 1 0,1-1 0,0 0 0,-6-11 0,8 13 0,1 0 0,0 0 0,1-1 0,-1 1 0,0 0 0,1 0 0,0-1 0,-1 1 0,2-1 0,-1 1 0,0 0 0,0-1 0,1 1 0,0 0 0,0 0 0,0-1 0,0 1 0,0 0 0,1 0 0,1-3 0,7-10 0,-1 0 0,20-22 0,-4 5 0,59-78 0,-55 76 0,34-53 0,-53 74 0,0 1 0,1-1 0,1 2 0,0 0 0,27-20 0,-23 19 0,-1 0 0,0 0 0,-1-1 0,14-19 0,22-32 0,66-64 0,-102 114 0,0-2 0,-1 1 0,20-37 0,-23 36 0,1 1 0,0-1 0,24-26 0,106-97 0,-123 121 0,0-1 0,-1 0 0,-2-1 0,0-1 0,-1-1 0,-1 0 0,-1 0 0,16-46 0,-20 47 0,1 0 0,21-36 0,13-31 0,-40 81 0,1-1 0,0 1 0,1 0 0,0 1 0,0-1 0,1 1 0,-1 0 0,1 0 0,9-7 0,7-4 0,39-25 0,-17 13 0,1 1 0,2 2 0,0 2 0,2 2 0,0 2 0,2 2 0,74-17 0,-106 29 0,-1 0 0,0-2 0,0 0 0,-1-1 0,0-1 0,-1-1 0,21-18 0,49-32 0,-22 12 0,-57 44 0,-1-1 0,1 1 0,1 0 0,-1 0 0,1 1 0,0 0 0,0 1 0,1-1 0,0 2 0,-1-1 0,1 1 0,0 0 0,0 1 0,12-1 0,42 2 0,-45 2 0,0-1 0,-1-1 0,1 0 0,0-1 0,0-1 0,-1-1 0,0 0 0,0-1 0,25-12 0,-10 1 0,48-36 0,-68 44 0,0-1 0,-1-1 0,0 0 0,-1-1 0,0 0 0,16-23 0,-22 27 0,-1 0 0,0-1 0,0 0 0,-1 0 0,1 0 0,-2 0 0,1 0 0,0-15 0,-5-73 0,0 39 0,1 41 0,0 0 0,-1 0 0,0 0 0,-1 0 0,-7-15 0,5 14 0,1 0 0,0-1 0,1 1 0,-1-21 0,3-50 0,3 48 0,-7-46 0,4 71 0,-1 0 0,-1 1 0,0-1 0,0 1 0,-2 0 0,-11-22 0,9 23 0,1 1 0,-2 1 0,0-1 0,0 2 0,-1-1 0,0 1 0,-14-10 0,-9-4 0,-42-22 0,-11-8 0,47 25 0,24 17 0,1 1 0,-2 1 0,0 0 0,-21-9 0,-98-34 0,-67-29 0,53 19 0,91 41 0,2-2 0,0-3 0,2-2 0,-63-45 0,100 61 0,0 1 0,1-2 0,0 0 0,2-2 0,-1 1 0,2-1 0,0-1 0,1-1 0,-11-20 0,14 22 0,2-1 0,0 0 0,1 0 0,1 0 0,0-1 0,1 1 0,1-1 0,-1-32 0,4 41 0,0-1 0,1 1 0,0 0 0,1 0 0,0 0 0,0 0 0,1 0 0,0 1 0,1-1 0,-1 1 0,2 0 0,-1 0 0,1 0 0,0 0 0,1 1 0,0 0 0,0 0 0,14-12 0,-3 3 0,-1-1 0,0-1 0,-2 0 0,0-1 0,17-30 0,-16 23 0,2 1 0,31-36 0,33-30 0,-41 44 0,67-60 0,100-79 0,-123 108 0,35-28 0,-88 80 0,-1-2 0,27-32 0,-34 35 0,0 1 0,1 1 0,51-37 0,-42 36 0,-2-1 0,-1-2 0,49-56 0,-1 2 0,72-71 0,46-43 0,-172 174 0,-1-2 0,-2-1 0,0-1 0,-2 0 0,0-2 0,-2 0 0,26-56 0,-23 39 0,3 1 0,32-46 0,-21 33 0,-14 20 0,-2-2 0,25-71 0,-27 62 0,-9 32 0,0 0 0,0 0 0,1 1 0,1 0 0,1 1 0,0-1 0,0 2 0,1-1 0,1 2 0,0 0 0,1 0 0,0 1 0,0 0 0,16-7 0,-16 10 0,0 0 0,0 1 0,1 1 0,0 0 0,0 1 0,0 0 0,0 1 0,1 1 0,-1 0 0,1 1 0,0 1 0,-1 0 0,1 1 0,0 1 0,-1 0 0,16 4 0,-15 0 0,-1 1 0,1 0 0,-1 1 0,-1 1 0,1 0 0,-1 1 0,-1 0 0,16 16 0,45 34 0,-71-59 0,74 49 0,121 102 0,-119-76 0,78 68 0,51 12 0,56 48 0,-223-175 0,1-1 0,1-2 0,2-2 0,51 22 0,60 32 0,-127-62 0,46 28 0,1-3 0,97 36 0,-166-75 0,0 0 0,0-1 0,1 0 0,-1 0 0,1 0 0,-1-1 0,0 0 0,1 0 0,-1-1 0,1 0 0,-1 0 0,0 0 0,1-1 0,-1 0 0,0 0 0,0-1 0,0 0 0,-1 0 0,1 0 0,-1 0 0,1-1 0,-1 0 0,0 0 0,8-9 0,1-3 0,0-1 0,0 0 0,-2-1 0,0 0 0,-1-1 0,10-25 0,46-150 0,25 24 0,-76 140 0,0-2 0,19-60 0,-30 73 0,-1 1 0,-1 0 0,-1-1 0,1-24 0,-3 24 0,2 0 0,0 0 0,1 0 0,7-24 0,-1 17 0,2 0 0,1 0 0,2 2 0,28-42 0,78-81 0,6-2 0,-85 101 0,-29 32 0,1 0 0,1 1 0,1 1 0,0 0 0,0 1 0,1 0 0,21-11 0,-14 10 0,0 0 0,0-2 0,-1 0 0,-1-2 0,-1 0 0,24-28 0,-17 19 0,1 2 0,1 1 0,50-31 0,-69 48 0,85-60 0,136-83 0,-190 131 0,53-18 0,-33 15 0,273-100 0,-309 111 0,-1 0 0,-1-2 0,0-1 0,40-32 0,-2 3 0,-45 32 0,1 0 0,-2-1 0,0 0 0,0-2 0,-1 1 0,-1-2 0,0 0 0,-1 0 0,0-1 0,-2-1 0,14-27 0,0-12 0,-5 11 0,1 0 0,2 1 0,43-62 0,-32 60 0,48-84 0,-77 120 0,1 0 0,-2-1 0,0 0 0,0 1 0,-1-1 0,0 0 0,0-17 0,-4-83 0,0 50 0,-1 23 0,-1-1 0,-2 0 0,-1 1 0,-3 0 0,0 1 0,-22-48 0,21 54 0,1-2 0,2 1 0,0-1 0,-3-60 0,7-134 0,5 129 0,-1 83 0,1 1 0,0-1 0,0 1 0,2 0 0,0-1 0,0 1 0,1 0 0,1 1 0,0-1 0,1 1 0,1 0 0,0 0 0,1 1 0,0 0 0,0 0 0,2 1 0,19-20 0,9-6 0,-4 3 0,1 1 0,60-43 0,-33 25 0,-51 40 0,1 1 0,0 0 0,1 0 0,0 1 0,21-10 0,14-3 0,-22 9 0,0 2 0,0 0 0,31-6 0,-5 4 0,-1-2 0,82-36 0,-120 45 0,-1-2 0,0 0 0,-1 0 0,0-1 0,0 0 0,-1-1 0,0 0 0,-1-1 0,0 0 0,15-24 0,-5 1 0,-1-1 0,23-63 0,-30 63 0,-2 0 0,-2 0 0,-1 0 0,2-67 0,-9 77 0,-1 0 0,-1 0 0,-1 0 0,-11-39 0,8 37 0,1 0 0,1 0 0,-2-47 0,7 59 0,1 0 0,1 0 0,0 0 0,1 0 0,0 1 0,1-1 0,1 1 0,1 0 0,0 0 0,0 0 0,2 1 0,-1 0 0,2 1 0,11-15 0,14-22 0,32-64 0,20-28 0,-55 92 0,47-102 0,-12 20 0,-47 98-1365,-10 21-5461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18:22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24575,'2'9'0,"-1"0"0,1 0 0,1 0 0,0 0 0,0-1 0,8 15 0,-1 1 0,17 44 0,-7-20 0,-2 0 0,-2 0 0,12 65 0,-18-71 0,2-1 0,30 73 0,-22-64 0,-8-21 0,10 25 0,-1 2 0,-4 0 0,-1 1 0,9 71 0,-15-50 0,-2-17 0,1 81 0,-9-124 0,-1 0 0,0 1 0,-2-1 0,0 0 0,-1 0 0,-1-1 0,-1 1 0,-14 31 0,10-31 0,-1-1 0,0-1 0,-1 1 0,-1-2 0,-1 0 0,0 0 0,-1-2 0,0 1 0,-1-2 0,0 0 0,-27 14 0,39-25 0,1 1 0,-1 1 0,1-1 0,0 0 0,0 1 0,-1 0 0,2 0 0,-1 0 0,0 0 0,1 0 0,-1 1 0,1-1 0,0 1 0,0-1 0,0 1 0,1 0 0,-1 0 0,1 0 0,0 0 0,0 0 0,0 0 0,0 4 0,2-4 0,-1-1 0,1 0 0,0 1 0,0-1 0,0 0 0,0 1 0,1-1 0,-1 0 0,1 0 0,0 0 0,0 0 0,0 0 0,0-1 0,1 1 0,-1-1 0,1 1 0,-1-1 0,1 0 0,0 0 0,0 0 0,0 0 0,0-1 0,0 1 0,0-1 0,1 0 0,5 2 0,28 7 0,0-2 0,1-1 0,-1-2 0,49 0 0,54 8 0,-29 0 0,203-2 0,-154 1 0,-50 0 0,-52-6 0,97 24 0,-103-17 0,0-3 0,92 6 0,274-19 0,-392 1 0,0 0 0,-1-2 0,0-1 0,1-1 0,45-17 0,-54 16 0,-1-1 0,0 0 0,-1-1 0,0-1 0,0 0 0,-1-1 0,-1-1 0,1 0 0,14-19 0,6-12 0,-22 26 0,1 1 0,0 0 0,1 1 0,1 0 0,27-20 0,192-118 0,-201 128 0,-1 0 0,-1-3 0,-1 0 0,-1-2 0,-2-1 0,28-43 0,-36 48 0,-2-1 0,-1-1 0,25-58 0,-27 43 0,-2-1 0,-2 0 0,7-78 0,10-46 0,-10 99 0,3 1 0,3 1 0,3 1 0,3 1 0,2 2 0,50-75 0,-51 94 0,74-122 0,-83 131-1365,-10 22-5461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18:32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5332 0 24575,'0'74'0,"8"197"0,-4-238 0,1-1 0,1 0 0,2 0 0,2 0 0,0-1 0,19 37 0,13 13 0,3-1 0,5-2 0,2-3 0,113 125 0,-52-68 0,-22-24 0,-85-100 0,-1 0 0,1 0 0,-1 1 0,-1 0 0,0-1 0,0 2 0,-1-1 0,0 0 0,3 18 0,1 11 0,1 43 0,-7-71 0,-1 6 0,0 1 0,-1 0 0,0-1 0,-1 1 0,-1 0 0,-7 18 0,-38 95 0,15-46 0,18-45 0,1 1 0,2 0 0,2 1 0,2 0 0,2 1 0,-2 71 0,7-100 0,0-1 0,0 0 0,-1 0 0,0 0 0,-1 0 0,-1 0 0,-8 20 0,-47 79 0,17-36 0,28-46 0,-1-1 0,-1-1 0,-2-1 0,0 0 0,-2-1 0,-1-1 0,-41 38 0,6-10 0,2 2 0,3 3 0,2 2 0,3 2 0,-48 85 0,-114 133 0,151-208 0,46-58 0,0 0 0,-2-1 0,1-1 0,-1 0 0,-1-1 0,0 0 0,-1-1 0,1-1 0,-26 11 0,-8-1 0,-92 20 0,8-2 0,108-28 0,0-1 0,0-2 0,0 0 0,-1-1 0,0-1 0,1-2 0,-1 0 0,0-2 0,0 0 0,0-2 0,1-1 0,-1-1 0,1-1 0,-39-15 0,-10-7 0,18 5 0,0 3 0,-2 2 0,0 3 0,-87-12 0,108 21 0,1-1 0,0-2 0,0-1 0,-42-19 0,37 13 0,-1 2 0,-69-15 0,86 24 0,0-2 0,1-1 0,-39-18 0,6 3 0,55 22 0,-1 1 0,1-1 0,-1 0 0,1 1 0,-1 0 0,1-1 0,-1 1 0,1 0 0,-1 0 0,1 0 0,-1 0 0,0 0 0,1 0 0,-1 0 0,1 0 0,-1 1 0,1-1 0,-1 0 0,1 1 0,-1 0 0,1-1 0,-1 1 0,1 0 0,0 0 0,-3 1 0,2 1 0,0-1 0,1 1 0,-1-1 0,1 1 0,-1 0 0,1 0 0,0-1 0,0 1 0,0 0 0,0 0 0,1 0 0,-1 5 0,0 12 0,1 0 0,0 0 0,5 27 0,-4-39 0,48 711 0,-48-635 0,-4 114 0,0-171 0,0 0 0,-2 1 0,0-1 0,-2-1 0,-11 27 0,8-33 0,-1-2 0,-1 1 0,0-1 0,-1-1 0,-1 0 0,-21 19 0,-17 21 0,36-36 0,-1-2 0,-1 0 0,-32 26 0,43-39 0,-1-1 0,0 0 0,0 0 0,-1-1 0,0 0 0,1-1 0,-1 0 0,0 0 0,-1-1 0,1 0 0,0-1 0,-1 0 0,-14 0 0,-9-3 0,0-2 0,1-1 0,-1-2 0,1-1 0,0-1 0,1-2 0,0-1 0,-47-26 0,-262-97 0,281 114 0,-108-47 0,-169-95 0,303 146 0,24 13 0,-43-24 0,-1 2 0,-1 3 0,-106-31 0,80 37 0,20 5 0,0-2 0,2-3 0,-62-27 0,90 31 0,0 1 0,0 2 0,-45-10 0,58 16 0,0 2 0,-1 0 0,1 1 0,0 1 0,-1 0 0,1 2 0,-31 5 0,21 0 0,2 0 0,-50 22 0,64-23 0,0 0 0,0 0 0,0 1 0,1 0 0,-1 1 0,2 0 0,0 1 0,-13 14 0,19-17 0,-1 0 0,1 1 0,0-1 0,0 1 0,0 0 0,1 0 0,0 0 0,1 0 0,-1 0 0,2 0 0,-1 0 0,1 0 0,0 1 0,0-1 0,1 0 0,2 13 0,1-1 0,0 0 0,2 0 0,0 0 0,17 32 0,-20-44 0,1-1 0,0 0 0,0 1 0,1-2 0,0 1 0,0-1 0,0 1 0,1-1 0,-1-1 0,1 1 0,0-1 0,1 0 0,-1 0 0,1-1 0,0 0 0,12 4 0,6-1 0,0 0 0,1-2 0,39 2 0,0 1 0,186 31 0,215 23 0,-294-36 0,1 0 0,-86-14 0,0 3 0,162 51 0,-237-62 0,0 1 0,0 1 0,-1-1 0,1 2 0,13 8 0,-21-11 0,0 0 0,-1 0 0,0 0 0,1 0 0,-1 0 0,0 1 0,-1 0 0,1 0 0,0 0 0,-1 0 0,0 0 0,0 0 0,-1 0 0,1 1 0,-1-1 0,0 1 0,1 6 0,39 222 0,-37-210 0,0-1 0,-2 1 0,-1 1 0,0-1 0,-2 0 0,0 0 0,-8 33 0,5-46 0,0-1 0,-1 1 0,0-1 0,-1 0 0,0-1 0,0 0 0,0 0 0,-15 14 0,12-14 0,0 1 0,1 1 0,0 0 0,1 0 0,0 0 0,-8 17 0,2 8 0,2 0 0,0 1 0,3 0 0,1 1 0,2-1 0,-2 72 0,9-42 0,3-1 0,2 1 0,17 65 0,-19-111 0,-2 0 0,0 1 0,-2-1 0,0 1 0,-1 0 0,-1 0 0,-5 22 0,4-32 0,0 0 0,-1 0 0,-1 0 0,0-1 0,0 0 0,-1 0 0,-1 0 0,1 0 0,-2-1 0,1 0 0,-1 0 0,0 0 0,-1-1 0,-14 11 0,-59 37 0,57-43 0,2 2 0,0 1 0,-25 24 0,12-7 0,23-23 0,1 1 0,0 1 0,-18 23 0,26-29 0,-1 0 0,1 0 0,0 1 0,1-1 0,0 1 0,0 0 0,0-1 0,1 1 0,-1 0 0,2 0 0,-1 0 0,1 9 0,1 2 0,1-1 0,0 1 0,1-1 0,1 0 0,0 0 0,2 0 0,11 26 0,-13-35 0,0 0 0,0 0 0,1-1 0,0 1 0,1-1 0,-1 0 0,1-1 0,1 1 0,-1-1 0,1 0 0,0-1 0,0 0 0,1 0 0,0 0 0,0-1 0,13 5 0,49 14 0,-3 0 0,117 23 0,-148-40 0,252 49 0,-232-40 0,-1 2 0,0 2 0,56 28 0,215 97 0,-171-77 0,-101-46 0,0 2 0,79 48 0,-108-53 0,-2 0 0,1 1 0,-2 2 0,21 24 0,-30-31 0,-1 2 0,-1-1 0,0 1 0,-1 1 0,-1 0 0,0 0 0,8 25 0,-12-17 0,-1-1 0,-1 1 0,-2 1 0,0-1 0,-2 0 0,-4 33 0,3-31 0,-1 1 0,-2 0 0,0-1 0,-2 1 0,-1-1 0,-21 48 0,-75 118 0,65-126 0,-31 73 0,63-120 0,0 1 0,2 0 0,1 1 0,1-1 0,0 1 0,1 22 0,1-14 0,-2 1 0,-7 31 0,-6 16 0,3 1 0,-2 90 0,10 160 0,6-236 0,-2-83 0,0 0 0,-1 0 0,0 0 0,-1 0 0,0 0 0,0-1 0,-1 0 0,0 1 0,-1-2 0,0 1 0,0 0 0,-1-1 0,0 0 0,-13 13 0,-3 1 0,0-2 0,-1 0 0,-42 27 0,22-20 0,-51 25 0,70-38 0,0 0 0,-40 34 0,0 0 0,29-22 0,2 1 0,-36 39 0,12-12 0,45-42 0,1 0 0,0 0 0,1 1 0,0 0 0,1 1 0,1 0 0,0 0 0,1 1 0,0 0 0,1 1 0,1-1 0,1 1 0,0 0 0,1 0 0,0 0 0,1 19 0,-5 20 0,-2 0 0,-24 81 0,-3 12 0,28-77 0,7-53 0,-1 0 0,0 0 0,-7 25 0,-41 100 0,-22 72 0,60-164 0,2 0 0,-3 58 0,11-95 0,-1 0 0,0 0 0,-1-1 0,-6 17 0,4-17 0,2 0 0,0 1 0,0 0 0,-2 21 0,6 52 0,1-70 0,0 0 0,-1 0 0,-1 0 0,0 0 0,-1 0 0,-1-1 0,-1 1 0,0-1 0,-1 0 0,-9 21 0,-4-9 0,-1-2 0,-1 0 0,-28 28 0,-35 44 0,52-63-1365,16-24-5461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18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3196 24575,'-1'-1'0,"0"1"0,0 0 0,0-1 0,1 1 0,-1-1 0,0 1 0,0-1 0,1 0 0,-1 1 0,0-1 0,1 0 0,-1 1 0,0-1 0,1 0 0,-1 0 0,1 0 0,0 1 0,-1-1 0,1 0 0,-1 0 0,1 0 0,0 0 0,0 0 0,0 0 0,0 0 0,-1-1 0,-3-32 0,4 30 0,-3-57 0,3 0 0,2 1 0,3-1 0,3 1 0,2 0 0,3 1 0,3 0 0,2 1 0,49-108 0,213-384 0,-121 270 0,-78 142 0,5 3 0,149-177 0,-125 166 0,-72 91 0,2 2 0,3 2 0,67-63 0,-14 38 0,3 4 0,122-67 0,-137 87 0,-49 28 0,2 1 0,0 3 0,2 0 0,66-22 0,-53 27 0,-1 1 0,62-26 0,-113 40 0,0 0 0,-1 0 0,1 0 0,0-1 0,0 1 0,0 0 0,0 0 0,-1 0 0,1 0 0,0 0 0,0-1 0,0 1 0,0 0 0,0 0 0,-1 0 0,1 0 0,0-1 0,0 1 0,0 0 0,0 0 0,0 0 0,0-1 0,0 1 0,0 0 0,0 0 0,0-1 0,0 1 0,0 0 0,0 0 0,0 0 0,0-1 0,0 1 0,0 0 0,0 0 0,0 0 0,0-1 0,0 1 0,0 0 0,0 0 0,1 0 0,-1-1 0,0 1 0,0 0 0,0 0 0,0 0 0,0 0 0,1-1 0,-1 1 0,0 0 0,0 0 0,0 0 0,1 0 0,-29-3 0,23 3 0,-156-23 0,98 13 0,-110-6 0,77 17-1365,66 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13:18:4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24575,'0'4'0,"0"10"0,0 10 0,-4 10 0,-5 15 0,-2 4 0,-3-4 0,2-5 0,-2-6 0,1-6 0,3 0 0,4-1 0,2-2 0,-2-2 0,0-1 0,1-1 0,2-5-8191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E999-DACB-4B65-AC27-87AD6EB74221}" type="datetimeFigureOut">
              <a:rPr lang="en-US" smtClean="0"/>
              <a:t>28/09/2022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E45B2-36A9-4A04-A552-89DA64C128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5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2B35-EBBE-55A6-71BB-CF587F79B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A7FBB-3B81-1B87-BB85-1CDAD82FA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B7A85-D0E1-C20E-D9C7-BF244EC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4620-362A-47E8-88E0-0ACBFC5EC7D0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2DD7B-AF1F-9004-E1D6-61E9A0EC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AB8E6-F1AA-CF90-DB32-5F9F1AE2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E4B1-F388-465D-DEDA-461E7866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31C24-7183-9A0A-4FFE-8DAACC12B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8CFA-8427-7E46-A140-602438F3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84D7-2A4A-45A7-8DE6-0DB6B8239234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B1E5E-0FCD-0E91-044B-50B113EE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CAB1-78D0-8EFD-CB14-385BA2A4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7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96C4F-C09B-79B4-E1E8-935BA2E8B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D58E1-4B0A-3386-4AD0-2098BDA81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65471-96F2-30F1-29A7-82F40DC3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2781-4D87-4E91-9969-9738F06779E4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EBF1-9B7E-2DD6-1044-E1E0129B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0096C-A5D0-E0CC-8409-8E568F38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81E9-49A3-93F1-EDF3-108223AE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0A336-0DE9-6007-B325-B2D87E917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3F93-8E15-6871-DF35-BF673B7F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9859-0F7D-4AD5-A25F-77FF809D2685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7470-A531-1063-421D-94D7762A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AA9B-31C4-8621-2BC2-1F32B467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D6EE-4523-E037-4DF8-548DCAE2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BCBB-FA67-4AE0-380C-939D56CC8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F3EB0-A878-3048-D180-907E25EE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91F6-B13E-44A5-A19C-5E2F87C7930C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4545A-3678-18E9-AE39-D082818F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9AE1E-10C1-3CB8-F6FD-D7ED953D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7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AB4F-FD8F-901A-F554-F4DB1054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6EF0-EA8D-F4F6-70B7-567CD5AF5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BA167-DBFE-3A00-1189-770769F8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6168D-3F07-DC04-2CB3-F40520AC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36F4-B19C-4837-BC73-CC58A983218A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31CA2-9B7D-0A80-78B8-49B6A280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D4A44-C286-A2B0-9374-9B106D2F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4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1210-A271-85FC-A259-4AA0A7CA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C2E17-9F2A-1995-978B-ED53DD422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24563-3D9D-D2AC-FEEF-F9B477522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EDD4E-A77C-A455-468C-4A8A0652C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D1B31-A8AF-41F1-4770-6F653B1CE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31858-3CB9-E9F2-64A5-D939D4F2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8F15-32DF-4BB4-91F5-0F23404A47DE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1ABCA-F6AD-42BD-70E6-526909C5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3AAB9-B09D-CDE6-41DE-86E4D94F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8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0545-1D7E-1ECD-638C-4190FE50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552ED-CCC0-9971-AE37-7CE505C4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7450-103B-4EFB-B902-E76B64D6D730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FF4F6-C3F7-ABC7-4AD2-4753D546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55659-80B1-9DD6-F88C-D5781F58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8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C7954-6D86-62A2-16A5-FC4E8F6E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9C44-2245-42EB-9F45-98AB7210E71C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FD1BA-6B57-8A81-EE78-256498D9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7FED-95CF-8FF9-4B77-480835B2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9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2091-6E70-116D-9B13-800D3EBF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EC5A-CCFD-A895-B576-68BB409B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8343C-5B21-AD85-D297-91578455A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7DFEF-4529-88C2-703F-5F543D99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9D0E-36C1-4DF4-A1B2-D0931FB65A5B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FA919-AAAB-7A27-5D72-E093C66B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AFF73-DFC2-BCB2-0403-69A459D1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891D-B591-03A6-D714-62D39792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7C340-49AC-F6D4-502B-5F06DDC3F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091FF-22A2-DEE1-0E28-5708CF5BA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C9FE9-8E45-BA54-FC48-B89C9747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5EA5-DC58-49ED-A3BA-062295D3D5AB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12C94-715C-297F-C400-B116A868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F3459-8ADB-60CE-8CD0-A242BB04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8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B71EA2-845F-8FCA-D845-097BEAFF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0AD24-C2D4-2C02-C867-F758396E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2250C-EFCC-0AD0-9A9A-3E3946D3A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74EF-5823-4086-B803-0DDF71907BB6}" type="datetime1">
              <a:rPr lang="en-US" smtClean="0"/>
              <a:t>28/09/2022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FCD7B-D970-2306-B175-22804C630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CE488-6225-6DD9-CB2B-51B91005C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592A-B330-4732-8BA2-98C6A5E7D6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9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7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7.svg"/><Relationship Id="rId5" Type="http://schemas.openxmlformats.org/officeDocument/2006/relationships/image" Target="../media/image10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9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ustomXml" Target="../ink/ink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customXml" Target="../ink/ink4.xml"/><Relationship Id="rId5" Type="http://schemas.openxmlformats.org/officeDocument/2006/relationships/image" Target="../media/image7.png"/><Relationship Id="rId10" Type="http://schemas.openxmlformats.org/officeDocument/2006/relationships/image" Target="../media/image54.png"/><Relationship Id="rId4" Type="http://schemas.openxmlformats.org/officeDocument/2006/relationships/image" Target="../media/image6.svg"/><Relationship Id="rId9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61.png"/><Relationship Id="rId2" Type="http://schemas.openxmlformats.org/officeDocument/2006/relationships/image" Target="../media/image56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customXml" Target="../ink/ink8.xml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customXml" Target="../ink/ink13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sv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6D22B4-BFEC-A00D-A7C0-2644A699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6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deeds &amp; data error timeline for maintenance?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z="1050" smtClean="0"/>
              <a:t>10</a:t>
            </a:fld>
            <a:endParaRPr lang="en-US"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FFCA9E-F0E6-6B2B-61E2-58F0CAD9CFCA}"/>
              </a:ext>
            </a:extLst>
          </p:cNvPr>
          <p:cNvCxnSpPr>
            <a:cxnSpLocks/>
          </p:cNvCxnSpPr>
          <p:nvPr/>
        </p:nvCxnSpPr>
        <p:spPr>
          <a:xfrm>
            <a:off x="60970" y="2387236"/>
            <a:ext cx="12060000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022E5D-D90E-9AA5-17A5-7E956ED5E4A0}"/>
              </a:ext>
            </a:extLst>
          </p:cNvPr>
          <p:cNvCxnSpPr/>
          <p:nvPr/>
        </p:nvCxnSpPr>
        <p:spPr>
          <a:xfrm>
            <a:off x="493122" y="2389954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63ADFA7-4498-C02D-EAAC-A271A9FCB723}"/>
              </a:ext>
            </a:extLst>
          </p:cNvPr>
          <p:cNvSpPr/>
          <p:nvPr/>
        </p:nvSpPr>
        <p:spPr>
          <a:xfrm>
            <a:off x="585400" y="6030921"/>
            <a:ext cx="10504170" cy="28797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And </a:t>
            </a:r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</a:t>
            </a:r>
            <a:r>
              <a:rPr lang="en-GB" sz="1100" dirty="0">
                <a:solidFill>
                  <a:srgbClr val="FF0000"/>
                </a:solidFill>
                <a:latin typeface="Century Gothic" panose="020B0502020202020204" pitchFamily="34" charset="0"/>
              </a:rPr>
              <a:t>data nowadays have </a:t>
            </a:r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flaws!!</a:t>
            </a:r>
            <a:endParaRPr lang="en-US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D5C67D-7C70-D7C6-5AE7-EF1A84F9374D}"/>
              </a:ext>
            </a:extLst>
          </p:cNvPr>
          <p:cNvSpPr/>
          <p:nvPr/>
        </p:nvSpPr>
        <p:spPr>
          <a:xfrm>
            <a:off x="2811755" y="2737191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BegY1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75F1FC-D319-18BB-9F21-D491BF1637B7}"/>
              </a:ext>
            </a:extLst>
          </p:cNvPr>
          <p:cNvSpPr/>
          <p:nvPr/>
        </p:nvSpPr>
        <p:spPr>
          <a:xfrm>
            <a:off x="174172" y="2073724"/>
            <a:ext cx="684000" cy="2833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2020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F56EE0-494F-3EEE-1D98-1A646AB75B41}"/>
              </a:ext>
            </a:extLst>
          </p:cNvPr>
          <p:cNvSpPr/>
          <p:nvPr/>
        </p:nvSpPr>
        <p:spPr>
          <a:xfrm>
            <a:off x="1636380" y="2072652"/>
            <a:ext cx="684000" cy="28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2021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239918-DC4D-6FB0-467D-1CA958DABD59}"/>
              </a:ext>
            </a:extLst>
          </p:cNvPr>
          <p:cNvCxnSpPr/>
          <p:nvPr/>
        </p:nvCxnSpPr>
        <p:spPr>
          <a:xfrm>
            <a:off x="3802428" y="2389828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548ED113-71B7-D4EB-1758-34CB12E40568}"/>
              </a:ext>
            </a:extLst>
          </p:cNvPr>
          <p:cNvSpPr/>
          <p:nvPr/>
        </p:nvSpPr>
        <p:spPr>
          <a:xfrm>
            <a:off x="585399" y="5309986"/>
            <a:ext cx="10504171" cy="28797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Then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update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deeds between </a:t>
            </a:r>
            <a:r>
              <a:rPr lang="en-GB" sz="1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submission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period and </a:t>
            </a:r>
            <a:r>
              <a:rPr lang="en-GB" sz="1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end May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(1-month prior implementation) for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interim supplementary valuations.</a:t>
            </a:r>
            <a:endParaRPr lang="en-US" sz="11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042299-917A-1E1F-9C4F-4E4DEEE07F4C}"/>
              </a:ext>
            </a:extLst>
          </p:cNvPr>
          <p:cNvSpPr/>
          <p:nvPr/>
        </p:nvSpPr>
        <p:spPr>
          <a:xfrm>
            <a:off x="585400" y="4060484"/>
            <a:ext cx="2007752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Appoint a Valuer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93845B1-DB5A-158F-C9DA-AFFCA72ABDEF}"/>
              </a:ext>
            </a:extLst>
          </p:cNvPr>
          <p:cNvSpPr/>
          <p:nvPr/>
        </p:nvSpPr>
        <p:spPr>
          <a:xfrm>
            <a:off x="905276" y="2072652"/>
            <a:ext cx="684000" cy="28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2021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4" name="Graphic 93" descr="Badge with solid fill">
            <a:extLst>
              <a:ext uri="{FF2B5EF4-FFF2-40B4-BE49-F238E27FC236}">
                <a16:creationId xmlns:a16="http://schemas.microsoft.com/office/drawing/2014/main" id="{01D18965-2EB2-AEAF-01E0-5903B0FA8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4" y="5298777"/>
            <a:ext cx="288000" cy="288000"/>
          </a:xfrm>
          <a:prstGeom prst="rect">
            <a:avLst/>
          </a:prstGeom>
        </p:spPr>
      </p:pic>
      <p:pic>
        <p:nvPicPr>
          <p:cNvPr id="96" name="Graphic 95" descr="Badge 3 with solid fill">
            <a:extLst>
              <a:ext uri="{FF2B5EF4-FFF2-40B4-BE49-F238E27FC236}">
                <a16:creationId xmlns:a16="http://schemas.microsoft.com/office/drawing/2014/main" id="{E6620AFF-1BD3-6FA7-D52F-A14D60506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634" y="5657483"/>
            <a:ext cx="288000" cy="288000"/>
          </a:xfrm>
          <a:prstGeom prst="rect">
            <a:avLst/>
          </a:prstGeom>
        </p:spPr>
      </p:pic>
      <p:pic>
        <p:nvPicPr>
          <p:cNvPr id="98" name="Graphic 97" descr="Badge 1 with solid fill">
            <a:extLst>
              <a:ext uri="{FF2B5EF4-FFF2-40B4-BE49-F238E27FC236}">
                <a16:creationId xmlns:a16="http://schemas.microsoft.com/office/drawing/2014/main" id="{406DF632-BEFE-5638-A380-DA852CD32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669" y="4940071"/>
            <a:ext cx="288000" cy="28800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86DCFBF5-AB8A-B306-2882-38B5293715A9}"/>
              </a:ext>
            </a:extLst>
          </p:cNvPr>
          <p:cNvSpPr/>
          <p:nvPr/>
        </p:nvSpPr>
        <p:spPr>
          <a:xfrm>
            <a:off x="585400" y="5672157"/>
            <a:ext cx="10504170" cy="28797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From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implementation date to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new appointment 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of Valuer for the next term, there are the general Section 77 – 79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maintenance structure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US" sz="11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9BBD4A-1133-1FAC-ED2A-365EEECEF5E5}"/>
              </a:ext>
            </a:extLst>
          </p:cNvPr>
          <p:cNvSpPr/>
          <p:nvPr/>
        </p:nvSpPr>
        <p:spPr>
          <a:xfrm>
            <a:off x="2376235" y="2421646"/>
            <a:ext cx="684000" cy="28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2021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2E56FB-4141-C7A4-9371-EEC9529EFC72}"/>
              </a:ext>
            </a:extLst>
          </p:cNvPr>
          <p:cNvSpPr/>
          <p:nvPr/>
        </p:nvSpPr>
        <p:spPr>
          <a:xfrm>
            <a:off x="3095642" y="2421350"/>
            <a:ext cx="684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30Jun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2022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F1DDB-7DBD-549D-690A-5CB09EAF70A1}"/>
              </a:ext>
            </a:extLst>
          </p:cNvPr>
          <p:cNvSpPr/>
          <p:nvPr/>
        </p:nvSpPr>
        <p:spPr>
          <a:xfrm>
            <a:off x="4260425" y="2734631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Y2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B09DC8-0695-EB19-152E-7B15EC6DF29A}"/>
              </a:ext>
            </a:extLst>
          </p:cNvPr>
          <p:cNvCxnSpPr/>
          <p:nvPr/>
        </p:nvCxnSpPr>
        <p:spPr>
          <a:xfrm>
            <a:off x="5251098" y="2393618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D3417A-376F-53FD-9697-F8B4B7CAE792}"/>
              </a:ext>
            </a:extLst>
          </p:cNvPr>
          <p:cNvSpPr/>
          <p:nvPr/>
        </p:nvSpPr>
        <p:spPr>
          <a:xfrm>
            <a:off x="3824905" y="2419086"/>
            <a:ext cx="684000" cy="28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2022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A7C9D1-D785-D7DE-66A5-6D433A20498C}"/>
              </a:ext>
            </a:extLst>
          </p:cNvPr>
          <p:cNvSpPr/>
          <p:nvPr/>
        </p:nvSpPr>
        <p:spPr>
          <a:xfrm>
            <a:off x="4544312" y="2420377"/>
            <a:ext cx="684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30Jun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2023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E091C6-1AB2-CBB5-C253-062D658D520F}"/>
              </a:ext>
            </a:extLst>
          </p:cNvPr>
          <p:cNvSpPr/>
          <p:nvPr/>
        </p:nvSpPr>
        <p:spPr>
          <a:xfrm>
            <a:off x="5714801" y="2734775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Y3</a:t>
            </a:r>
            <a:endParaRPr lang="en-US" sz="1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C11922-ED90-589A-8006-0FA6EED3E76A}"/>
              </a:ext>
            </a:extLst>
          </p:cNvPr>
          <p:cNvCxnSpPr/>
          <p:nvPr/>
        </p:nvCxnSpPr>
        <p:spPr>
          <a:xfrm>
            <a:off x="6705474" y="2393762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A465C85-F49F-E244-30BB-5A42ED024CB4}"/>
              </a:ext>
            </a:extLst>
          </p:cNvPr>
          <p:cNvSpPr/>
          <p:nvPr/>
        </p:nvSpPr>
        <p:spPr>
          <a:xfrm>
            <a:off x="5279281" y="2419230"/>
            <a:ext cx="684000" cy="28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2023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63B7-B097-1090-DAC9-D11C150310BB}"/>
              </a:ext>
            </a:extLst>
          </p:cNvPr>
          <p:cNvSpPr/>
          <p:nvPr/>
        </p:nvSpPr>
        <p:spPr>
          <a:xfrm>
            <a:off x="5998688" y="2420521"/>
            <a:ext cx="684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30Jun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2024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B961A-399C-B547-45EB-FEFEA102C32E}"/>
              </a:ext>
            </a:extLst>
          </p:cNvPr>
          <p:cNvSpPr/>
          <p:nvPr/>
        </p:nvSpPr>
        <p:spPr>
          <a:xfrm>
            <a:off x="7169177" y="2734334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Y4</a:t>
            </a:r>
            <a:endParaRPr lang="en-US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02519E-4878-596F-509F-63DFD9A95462}"/>
              </a:ext>
            </a:extLst>
          </p:cNvPr>
          <p:cNvCxnSpPr/>
          <p:nvPr/>
        </p:nvCxnSpPr>
        <p:spPr>
          <a:xfrm>
            <a:off x="8159850" y="2393321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BDE81-ABDB-AB15-7671-7A5DB4DB7940}"/>
              </a:ext>
            </a:extLst>
          </p:cNvPr>
          <p:cNvSpPr/>
          <p:nvPr/>
        </p:nvSpPr>
        <p:spPr>
          <a:xfrm>
            <a:off x="6733657" y="2418789"/>
            <a:ext cx="684000" cy="28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2024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F313C7-F2DE-9BD1-4AF2-E9CDD32AB450}"/>
              </a:ext>
            </a:extLst>
          </p:cNvPr>
          <p:cNvSpPr/>
          <p:nvPr/>
        </p:nvSpPr>
        <p:spPr>
          <a:xfrm>
            <a:off x="7453064" y="2420080"/>
            <a:ext cx="684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30Jun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2025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A07A18-BD2A-8B0F-E1AD-C3CA32E425CB}"/>
              </a:ext>
            </a:extLst>
          </p:cNvPr>
          <p:cNvSpPr/>
          <p:nvPr/>
        </p:nvSpPr>
        <p:spPr>
          <a:xfrm>
            <a:off x="6727372" y="2081139"/>
            <a:ext cx="684000" cy="2833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2024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54520F-FC59-145D-DE4C-3245EDECB21F}"/>
              </a:ext>
            </a:extLst>
          </p:cNvPr>
          <p:cNvSpPr/>
          <p:nvPr/>
        </p:nvSpPr>
        <p:spPr>
          <a:xfrm>
            <a:off x="8174340" y="2080067"/>
            <a:ext cx="684000" cy="28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2025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F515A7-AE90-3F13-1015-B0BFFD22CDD7}"/>
              </a:ext>
            </a:extLst>
          </p:cNvPr>
          <p:cNvSpPr/>
          <p:nvPr/>
        </p:nvSpPr>
        <p:spPr>
          <a:xfrm>
            <a:off x="7450856" y="2080067"/>
            <a:ext cx="684000" cy="28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31Dec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2025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9CDB5B-9573-3139-6E48-242288AA0279}"/>
              </a:ext>
            </a:extLst>
          </p:cNvPr>
          <p:cNvCxnSpPr/>
          <p:nvPr/>
        </p:nvCxnSpPr>
        <p:spPr>
          <a:xfrm>
            <a:off x="8889734" y="2382351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B919F8-DE63-2774-F22B-41BD59AEA4EF}"/>
              </a:ext>
            </a:extLst>
          </p:cNvPr>
          <p:cNvCxnSpPr/>
          <p:nvPr/>
        </p:nvCxnSpPr>
        <p:spPr>
          <a:xfrm>
            <a:off x="8498076" y="2384047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A5A303F-2247-73DF-E9BE-DBBD5C28C742}"/>
              </a:ext>
            </a:extLst>
          </p:cNvPr>
          <p:cNvSpPr/>
          <p:nvPr/>
        </p:nvSpPr>
        <p:spPr>
          <a:xfrm>
            <a:off x="8246896" y="2731619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End Y5</a:t>
            </a:r>
            <a:endParaRPr lang="en-US" sz="1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8FEA11-66F6-8757-067B-B1CA14C9AC9F}"/>
              </a:ext>
            </a:extLst>
          </p:cNvPr>
          <p:cNvSpPr/>
          <p:nvPr/>
        </p:nvSpPr>
        <p:spPr>
          <a:xfrm>
            <a:off x="9356706" y="2738100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BegY1</a:t>
            </a:r>
            <a:endParaRPr lang="en-US" sz="14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EA79319-7D5A-8067-70BD-63554DFD63F3}"/>
              </a:ext>
            </a:extLst>
          </p:cNvPr>
          <p:cNvCxnSpPr/>
          <p:nvPr/>
        </p:nvCxnSpPr>
        <p:spPr>
          <a:xfrm>
            <a:off x="10339759" y="2390737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5689D39-3727-EAC4-0DBD-CF955D3D751C}"/>
              </a:ext>
            </a:extLst>
          </p:cNvPr>
          <p:cNvSpPr/>
          <p:nvPr/>
        </p:nvSpPr>
        <p:spPr>
          <a:xfrm>
            <a:off x="8921186" y="2414935"/>
            <a:ext cx="684000" cy="28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1Jul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2025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0961587-A7C5-EF1F-0AD5-FC97E85A32DA}"/>
              </a:ext>
            </a:extLst>
          </p:cNvPr>
          <p:cNvSpPr/>
          <p:nvPr/>
        </p:nvSpPr>
        <p:spPr>
          <a:xfrm>
            <a:off x="9640593" y="2414639"/>
            <a:ext cx="684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30Jun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2026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C7574EE-7D8E-B853-9895-6BA631ACD6B9}"/>
              </a:ext>
            </a:extLst>
          </p:cNvPr>
          <p:cNvSpPr/>
          <p:nvPr/>
        </p:nvSpPr>
        <p:spPr>
          <a:xfrm>
            <a:off x="8184584" y="2412460"/>
            <a:ext cx="684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30Jun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2025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A77DDBD-4193-08C0-85C2-230B1C3C09A1}"/>
              </a:ext>
            </a:extLst>
          </p:cNvPr>
          <p:cNvSpPr/>
          <p:nvPr/>
        </p:nvSpPr>
        <p:spPr>
          <a:xfrm>
            <a:off x="227437" y="2736899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EndY4</a:t>
            </a:r>
            <a:endParaRPr lang="en-US" sz="1400" dirty="0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07A30FB-A5AE-7F3F-FEFF-75ECAD1219DE}"/>
              </a:ext>
            </a:extLst>
          </p:cNvPr>
          <p:cNvCxnSpPr/>
          <p:nvPr/>
        </p:nvCxnSpPr>
        <p:spPr>
          <a:xfrm>
            <a:off x="2385060" y="2209800"/>
            <a:ext cx="42519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E5DA73B-4C04-7FAE-BEE2-4D5FFD8A64C7}"/>
              </a:ext>
            </a:extLst>
          </p:cNvPr>
          <p:cNvSpPr/>
          <p:nvPr/>
        </p:nvSpPr>
        <p:spPr>
          <a:xfrm>
            <a:off x="2727704" y="3317323"/>
            <a:ext cx="696697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SVR1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09B9F5-C28C-0887-29F0-72CE5D3C2E2E}"/>
              </a:ext>
            </a:extLst>
          </p:cNvPr>
          <p:cNvSpPr/>
          <p:nvPr/>
        </p:nvSpPr>
        <p:spPr>
          <a:xfrm>
            <a:off x="4175366" y="3317323"/>
            <a:ext cx="696697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SVR2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92270F8-8215-6F30-C0AD-82FD9C3334E3}"/>
              </a:ext>
            </a:extLst>
          </p:cNvPr>
          <p:cNvSpPr/>
          <p:nvPr/>
        </p:nvSpPr>
        <p:spPr>
          <a:xfrm>
            <a:off x="5631512" y="3311902"/>
            <a:ext cx="696697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SVR3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76E4108-B905-D983-725B-611BFCF953AC}"/>
              </a:ext>
            </a:extLst>
          </p:cNvPr>
          <p:cNvSpPr/>
          <p:nvPr/>
        </p:nvSpPr>
        <p:spPr>
          <a:xfrm>
            <a:off x="5643991" y="1820311"/>
            <a:ext cx="696697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Repeat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A135929-3425-6D24-6D06-C067CCA486DC}"/>
              </a:ext>
            </a:extLst>
          </p:cNvPr>
          <p:cNvCxnSpPr/>
          <p:nvPr/>
        </p:nvCxnSpPr>
        <p:spPr>
          <a:xfrm>
            <a:off x="10388100" y="2558639"/>
            <a:ext cx="756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9112E1D-28B5-B00F-0D27-CA11BBDEBE36}"/>
              </a:ext>
            </a:extLst>
          </p:cNvPr>
          <p:cNvSpPr/>
          <p:nvPr/>
        </p:nvSpPr>
        <p:spPr>
          <a:xfrm>
            <a:off x="10392875" y="2713641"/>
            <a:ext cx="696697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Repeat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8DDF4DA-A52A-6B57-C0C6-AC9C400819B8}"/>
              </a:ext>
            </a:extLst>
          </p:cNvPr>
          <p:cNvSpPr/>
          <p:nvPr/>
        </p:nvSpPr>
        <p:spPr>
          <a:xfrm>
            <a:off x="174172" y="1746226"/>
            <a:ext cx="684000" cy="2833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Jan/Mar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5" name="Graphic 94" descr="Badge 4 with solid fill">
            <a:extLst>
              <a:ext uri="{FF2B5EF4-FFF2-40B4-BE49-F238E27FC236}">
                <a16:creationId xmlns:a16="http://schemas.microsoft.com/office/drawing/2014/main" id="{297397D2-E0D7-2132-C7D7-8B76D4E048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3634" y="6016189"/>
            <a:ext cx="288000" cy="2880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6532FD0B-B9A9-46B8-4377-CB1190411065}"/>
              </a:ext>
            </a:extLst>
          </p:cNvPr>
          <p:cNvSpPr/>
          <p:nvPr/>
        </p:nvSpPr>
        <p:spPr>
          <a:xfrm>
            <a:off x="585399" y="4946038"/>
            <a:ext cx="10504172" cy="28797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bulk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deeds prior “certified roll”. And which must be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cleaned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linked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 with cadastral data…..</a:t>
            </a:r>
            <a:endParaRPr lang="en-US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0BEA71B-C167-6280-E483-B083D9BF4BC9}"/>
              </a:ext>
            </a:extLst>
          </p:cNvPr>
          <p:cNvCxnSpPr/>
          <p:nvPr/>
        </p:nvCxnSpPr>
        <p:spPr>
          <a:xfrm>
            <a:off x="2343288" y="2381443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5FE823F-5BEC-EF1B-E1AE-1C8ECDEADB81}"/>
              </a:ext>
            </a:extLst>
          </p:cNvPr>
          <p:cNvCxnSpPr/>
          <p:nvPr/>
        </p:nvCxnSpPr>
        <p:spPr>
          <a:xfrm>
            <a:off x="1247502" y="2382334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Graphic 115" descr="Badge 3 outline">
            <a:extLst>
              <a:ext uri="{FF2B5EF4-FFF2-40B4-BE49-F238E27FC236}">
                <a16:creationId xmlns:a16="http://schemas.microsoft.com/office/drawing/2014/main" id="{DDC04D90-AAAB-9294-3C22-6CF6FC525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446" y="3482500"/>
            <a:ext cx="540000" cy="540000"/>
          </a:xfrm>
          <a:prstGeom prst="rect">
            <a:avLst/>
          </a:prstGeom>
        </p:spPr>
      </p:pic>
      <p:pic>
        <p:nvPicPr>
          <p:cNvPr id="118" name="Graphic 117" descr="Badge 1 outline">
            <a:extLst>
              <a:ext uri="{FF2B5EF4-FFF2-40B4-BE49-F238E27FC236}">
                <a16:creationId xmlns:a16="http://schemas.microsoft.com/office/drawing/2014/main" id="{3D4F4FBE-F0F7-4039-678D-D6A85B024F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5" y="3480701"/>
            <a:ext cx="540000" cy="540000"/>
          </a:xfrm>
          <a:prstGeom prst="rect">
            <a:avLst/>
          </a:prstGeom>
        </p:spPr>
      </p:pic>
      <p:pic>
        <p:nvPicPr>
          <p:cNvPr id="120" name="Graphic 119" descr="Badge outline">
            <a:extLst>
              <a:ext uri="{FF2B5EF4-FFF2-40B4-BE49-F238E27FC236}">
                <a16:creationId xmlns:a16="http://schemas.microsoft.com/office/drawing/2014/main" id="{925E6E36-CE5B-E0C7-02EA-C3EA6CB8F4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9425" y="3486698"/>
            <a:ext cx="540000" cy="540000"/>
          </a:xfrm>
          <a:prstGeom prst="rect">
            <a:avLst/>
          </a:prstGeom>
        </p:spPr>
      </p:pic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2B66B88-CA08-4175-366D-2D715CA3882C}"/>
              </a:ext>
            </a:extLst>
          </p:cNvPr>
          <p:cNvCxnSpPr/>
          <p:nvPr/>
        </p:nvCxnSpPr>
        <p:spPr>
          <a:xfrm>
            <a:off x="1963782" y="2382334"/>
            <a:ext cx="0" cy="11321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6B308E93-5A20-AE2C-1CB0-2B610408E581}"/>
              </a:ext>
            </a:extLst>
          </p:cNvPr>
          <p:cNvSpPr/>
          <p:nvPr/>
        </p:nvSpPr>
        <p:spPr>
          <a:xfrm>
            <a:off x="1639872" y="2418680"/>
            <a:ext cx="684000" cy="28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30Jun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2021</a:t>
            </a:r>
            <a:endParaRPr lang="en-US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3" name="Graphic 122" descr="Badge 4 outline">
            <a:extLst>
              <a:ext uri="{FF2B5EF4-FFF2-40B4-BE49-F238E27FC236}">
                <a16:creationId xmlns:a16="http://schemas.microsoft.com/office/drawing/2014/main" id="{55D0E61F-F8EF-B891-D7AE-46CCB88AF9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09490" y="3488424"/>
            <a:ext cx="540000" cy="5400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D5E729EF-041F-FEFD-3EB1-40C1BA8CD46E}"/>
              </a:ext>
            </a:extLst>
          </p:cNvPr>
          <p:cNvSpPr/>
          <p:nvPr/>
        </p:nvSpPr>
        <p:spPr>
          <a:xfrm>
            <a:off x="7102507" y="3325869"/>
            <a:ext cx="696697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SVR4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955D67-9042-5E78-978F-172DD3D22ECC}"/>
              </a:ext>
            </a:extLst>
          </p:cNvPr>
          <p:cNvSpPr/>
          <p:nvPr/>
        </p:nvSpPr>
        <p:spPr>
          <a:xfrm>
            <a:off x="7103737" y="4388318"/>
            <a:ext cx="2007752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Appoint a Valuer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6" name="Graphic 125" descr="Badge 3 outline">
            <a:extLst>
              <a:ext uri="{FF2B5EF4-FFF2-40B4-BE49-F238E27FC236}">
                <a16:creationId xmlns:a16="http://schemas.microsoft.com/office/drawing/2014/main" id="{05DE6B21-5007-DAB8-2554-4ED7E12F7A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4783" y="3810334"/>
            <a:ext cx="540000" cy="540000"/>
          </a:xfrm>
          <a:prstGeom prst="rect">
            <a:avLst/>
          </a:prstGeom>
        </p:spPr>
      </p:pic>
      <p:pic>
        <p:nvPicPr>
          <p:cNvPr id="127" name="Graphic 126" descr="Badge 1 outline">
            <a:extLst>
              <a:ext uri="{FF2B5EF4-FFF2-40B4-BE49-F238E27FC236}">
                <a16:creationId xmlns:a16="http://schemas.microsoft.com/office/drawing/2014/main" id="{67049CEB-CBAF-DEA8-BEB5-629CEBEAF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19132" y="3808535"/>
            <a:ext cx="540000" cy="540000"/>
          </a:xfrm>
          <a:prstGeom prst="rect">
            <a:avLst/>
          </a:prstGeom>
        </p:spPr>
      </p:pic>
      <p:pic>
        <p:nvPicPr>
          <p:cNvPr id="128" name="Graphic 127" descr="Badge outline">
            <a:extLst>
              <a:ext uri="{FF2B5EF4-FFF2-40B4-BE49-F238E27FC236}">
                <a16:creationId xmlns:a16="http://schemas.microsoft.com/office/drawing/2014/main" id="{C6D34C0E-8E91-9422-11F0-E352AAD4B9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7762" y="3814532"/>
            <a:ext cx="540000" cy="540000"/>
          </a:xfrm>
          <a:prstGeom prst="rect">
            <a:avLst/>
          </a:prstGeom>
        </p:spPr>
      </p:pic>
      <p:pic>
        <p:nvPicPr>
          <p:cNvPr id="129" name="Graphic 128" descr="Badge 4 outline">
            <a:extLst>
              <a:ext uri="{FF2B5EF4-FFF2-40B4-BE49-F238E27FC236}">
                <a16:creationId xmlns:a16="http://schemas.microsoft.com/office/drawing/2014/main" id="{740708FC-7F91-EE14-4931-37CAFD24FC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27827" y="3816258"/>
            <a:ext cx="540000" cy="54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498176-ACBB-B96E-A88C-10C4501D4B2E}"/>
              </a:ext>
            </a:extLst>
          </p:cNvPr>
          <p:cNvSpPr/>
          <p:nvPr/>
        </p:nvSpPr>
        <p:spPr>
          <a:xfrm>
            <a:off x="1709490" y="2739815"/>
            <a:ext cx="540000" cy="52872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EndY5</a:t>
            </a:r>
            <a:endParaRPr lang="en-US" sz="1400" dirty="0"/>
          </a:p>
        </p:txBody>
      </p:sp>
      <p:sp>
        <p:nvSpPr>
          <p:cNvPr id="12" name="Flowchart: Merge 11">
            <a:extLst>
              <a:ext uri="{FF2B5EF4-FFF2-40B4-BE49-F238E27FC236}">
                <a16:creationId xmlns:a16="http://schemas.microsoft.com/office/drawing/2014/main" id="{022FBE55-6BA2-34E3-90F8-0FB59DC1F69B}"/>
              </a:ext>
            </a:extLst>
          </p:cNvPr>
          <p:cNvSpPr/>
          <p:nvPr/>
        </p:nvSpPr>
        <p:spPr>
          <a:xfrm>
            <a:off x="288246" y="1279004"/>
            <a:ext cx="455851" cy="40553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CD10CDA1-6ACC-419F-3D79-65F0E6A2F56C}"/>
              </a:ext>
            </a:extLst>
          </p:cNvPr>
          <p:cNvSpPr/>
          <p:nvPr/>
        </p:nvSpPr>
        <p:spPr>
          <a:xfrm>
            <a:off x="1025699" y="1282873"/>
            <a:ext cx="455851" cy="40553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erge 24">
            <a:extLst>
              <a:ext uri="{FF2B5EF4-FFF2-40B4-BE49-F238E27FC236}">
                <a16:creationId xmlns:a16="http://schemas.microsoft.com/office/drawing/2014/main" id="{077E456F-DDB5-C7C7-24FF-5385E74AA673}"/>
              </a:ext>
            </a:extLst>
          </p:cNvPr>
          <p:cNvSpPr/>
          <p:nvPr/>
        </p:nvSpPr>
        <p:spPr>
          <a:xfrm>
            <a:off x="1709490" y="1286450"/>
            <a:ext cx="455851" cy="405534"/>
          </a:xfrm>
          <a:prstGeom prst="flowChartMerg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7B2499-0AAB-A473-A67A-FAE935C0D93F}"/>
              </a:ext>
            </a:extLst>
          </p:cNvPr>
          <p:cNvCxnSpPr/>
          <p:nvPr/>
        </p:nvCxnSpPr>
        <p:spPr>
          <a:xfrm>
            <a:off x="2370882" y="1491393"/>
            <a:ext cx="4251908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Merge 27">
            <a:extLst>
              <a:ext uri="{FF2B5EF4-FFF2-40B4-BE49-F238E27FC236}">
                <a16:creationId xmlns:a16="http://schemas.microsoft.com/office/drawing/2014/main" id="{267651EA-9721-1AED-292F-F394C35AF860}"/>
              </a:ext>
            </a:extLst>
          </p:cNvPr>
          <p:cNvSpPr/>
          <p:nvPr/>
        </p:nvSpPr>
        <p:spPr>
          <a:xfrm>
            <a:off x="6874581" y="1291973"/>
            <a:ext cx="455851" cy="405534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828151-074D-99BB-0B6C-EE25118FD09B}"/>
              </a:ext>
            </a:extLst>
          </p:cNvPr>
          <p:cNvSpPr/>
          <p:nvPr/>
        </p:nvSpPr>
        <p:spPr>
          <a:xfrm>
            <a:off x="6734550" y="1757762"/>
            <a:ext cx="684000" cy="28334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Jan/Mar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2024</a:t>
            </a:r>
            <a:endParaRPr lang="en-US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Flowchart: Merge 29">
            <a:extLst>
              <a:ext uri="{FF2B5EF4-FFF2-40B4-BE49-F238E27FC236}">
                <a16:creationId xmlns:a16="http://schemas.microsoft.com/office/drawing/2014/main" id="{510560B0-37DB-9470-D16D-080CC974AC32}"/>
              </a:ext>
            </a:extLst>
          </p:cNvPr>
          <p:cNvSpPr/>
          <p:nvPr/>
        </p:nvSpPr>
        <p:spPr>
          <a:xfrm>
            <a:off x="4152005" y="1536253"/>
            <a:ext cx="455851" cy="405534"/>
          </a:xfrm>
          <a:prstGeom prst="flowChartMerg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Arrow circle outline">
            <a:extLst>
              <a:ext uri="{FF2B5EF4-FFF2-40B4-BE49-F238E27FC236}">
                <a16:creationId xmlns:a16="http://schemas.microsoft.com/office/drawing/2014/main" id="{A6E68B2B-B2C5-2977-3312-85907A45B9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53187" y="1255105"/>
            <a:ext cx="1080000" cy="108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0B1A271-75D7-E2E5-49D0-3A4C27AB4069}"/>
              </a:ext>
            </a:extLst>
          </p:cNvPr>
          <p:cNvSpPr/>
          <p:nvPr/>
        </p:nvSpPr>
        <p:spPr>
          <a:xfrm>
            <a:off x="905277" y="1744246"/>
            <a:ext cx="696697" cy="287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GVR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A108B20-E910-A31A-3FC9-2DD9C14A3115}"/>
              </a:ext>
            </a:extLst>
          </p:cNvPr>
          <p:cNvCxnSpPr/>
          <p:nvPr/>
        </p:nvCxnSpPr>
        <p:spPr>
          <a:xfrm>
            <a:off x="10383325" y="1517448"/>
            <a:ext cx="756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CF63627-7D41-C409-F3CE-420CB8CC11B5}"/>
              </a:ext>
            </a:extLst>
          </p:cNvPr>
          <p:cNvSpPr/>
          <p:nvPr/>
        </p:nvSpPr>
        <p:spPr>
          <a:xfrm>
            <a:off x="10388100" y="1672450"/>
            <a:ext cx="696697" cy="287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Repeat</a:t>
            </a:r>
            <a:endParaRPr lang="en-US" sz="10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1" grpId="0" animBg="1"/>
      <p:bldP spid="32" grpId="0" animBg="1"/>
      <p:bldP spid="36" grpId="0" animBg="1"/>
      <p:bldP spid="37" grpId="0" animBg="1"/>
      <p:bldP spid="85" grpId="0" animBg="1"/>
      <p:bldP spid="87" grpId="0" animBg="1"/>
      <p:bldP spid="88" grpId="0" animBg="1"/>
      <p:bldP spid="99" grpId="0" animBg="1"/>
      <p:bldP spid="3" grpId="0" animBg="1"/>
      <p:bldP spid="4" grpId="0" animBg="1"/>
      <p:bldP spid="7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7" grpId="0" animBg="1"/>
      <p:bldP spid="53" grpId="0" animBg="1"/>
      <p:bldP spid="58" grpId="0" animBg="1"/>
      <p:bldP spid="60" grpId="0" animBg="1"/>
      <p:bldP spid="62" grpId="0" animBg="1"/>
      <p:bldP spid="72" grpId="0" animBg="1"/>
      <p:bldP spid="77" grpId="0" animBg="1"/>
      <p:bldP spid="78" grpId="0" animBg="1"/>
      <p:bldP spid="79" grpId="0" animBg="1"/>
      <p:bldP spid="83" grpId="0" animBg="1"/>
      <p:bldP spid="90" grpId="0" animBg="1"/>
      <p:bldP spid="91" grpId="0" animBg="1"/>
      <p:bldP spid="97" grpId="0" animBg="1"/>
      <p:bldP spid="70" grpId="0" animBg="1"/>
      <p:bldP spid="124" grpId="0" animBg="1"/>
      <p:bldP spid="125" grpId="0" animBg="1"/>
      <p:bldP spid="71" grpId="0" animBg="1"/>
      <p:bldP spid="12" grpId="0" animBg="1"/>
      <p:bldP spid="14" grpId="0" animBg="1"/>
      <p:bldP spid="25" grpId="0" animBg="1"/>
      <p:bldP spid="28" grpId="0" animBg="1"/>
      <p:bldP spid="29" grpId="0" animBg="1"/>
      <p:bldP spid="30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4375"/>
            <a:r>
              <a:rPr lang="en-US" sz="3600" dirty="0">
                <a:latin typeface="Century Gothic" panose="020B0502020202020204" pitchFamily="34" charset="0"/>
              </a:rPr>
              <a:t>the Municipal Property Rates Act (cont.)</a:t>
            </a:r>
          </a:p>
        </p:txBody>
      </p:sp>
      <p:pic>
        <p:nvPicPr>
          <p:cNvPr id="6" name="Content Placeholder 5" descr="Badge 1 with solid fill">
            <a:extLst>
              <a:ext uri="{FF2B5EF4-FFF2-40B4-BE49-F238E27FC236}">
                <a16:creationId xmlns:a16="http://schemas.microsoft.com/office/drawing/2014/main" id="{9CF58288-5011-7CC3-4032-8F554B10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570706"/>
            <a:ext cx="914400" cy="9144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5D3279-4019-F1A7-3E85-D5B446B3FC8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3"/>
            <a:r>
              <a:rPr lang="en-US" dirty="0">
                <a:latin typeface="Century Gothic" panose="020B0502020202020204" pitchFamily="34" charset="0"/>
              </a:rPr>
              <a:t>Section 45 – Valuation of property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(it is Mass Appraisal with room for perfection and error and systems for correction allowed within the MPRA). Approach whether physical or not (optional), computerized systems or techniques, etc.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GVR vs VRMS vs CAMA?</a:t>
            </a:r>
          </a:p>
          <a:p>
            <a:pPr marL="0" lvl="3" indent="0">
              <a:buNone/>
            </a:pP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28600" lvl="3"/>
            <a:r>
              <a:rPr lang="en-US" dirty="0">
                <a:latin typeface="Century Gothic" panose="020B0502020202020204" pitchFamily="34" charset="0"/>
              </a:rPr>
              <a:t>Section 49 to 53 – Public notice of valuation rolls, Inspection of, and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objections</a:t>
            </a:r>
            <a:r>
              <a:rPr lang="en-US" dirty="0">
                <a:latin typeface="Century Gothic" panose="020B0502020202020204" pitchFamily="34" charset="0"/>
              </a:rPr>
              <a:t> to, valuation rolls,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processing of objections</a:t>
            </a:r>
            <a:r>
              <a:rPr lang="en-US" dirty="0">
                <a:latin typeface="Century Gothic" panose="020B0502020202020204" pitchFamily="34" charset="0"/>
              </a:rPr>
              <a:t>, Compulsory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reviews</a:t>
            </a:r>
            <a:r>
              <a:rPr lang="en-US" dirty="0">
                <a:latin typeface="Century Gothic" panose="020B0502020202020204" pitchFamily="34" charset="0"/>
              </a:rPr>
              <a:t> of decisions of the Municipal Valuer, Outcome notifications of objections and reasons, etc. 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(Covered in sessions 4)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228600" lvl="3"/>
            <a:endParaRPr lang="en-US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28600" lvl="3"/>
            <a:r>
              <a:rPr lang="en-US" dirty="0">
                <a:latin typeface="Century Gothic" panose="020B0502020202020204" pitchFamily="34" charset="0"/>
              </a:rPr>
              <a:t>Section 54 to 55 – Deals with Rights to appeal, and Adjustments or Additions made to the Valuation Rolls.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The task of the Municipality and COGTA, etc.</a:t>
            </a:r>
          </a:p>
          <a:p>
            <a:pPr marL="228600" lvl="3"/>
            <a:endParaRPr lang="en-US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228600" lvl="3"/>
            <a:r>
              <a:rPr lang="en-US" dirty="0">
                <a:latin typeface="Century Gothic" panose="020B0502020202020204" pitchFamily="34" charset="0"/>
              </a:rPr>
              <a:t>Section 77 to 79 – Deals with General Update of GVR </a:t>
            </a:r>
            <a:r>
              <a:rPr lang="en-US" dirty="0" err="1">
                <a:latin typeface="Century Gothic" panose="020B0502020202020204" pitchFamily="34" charset="0"/>
              </a:rPr>
              <a:t>i.t.o</a:t>
            </a:r>
            <a:r>
              <a:rPr lang="en-US" dirty="0">
                <a:latin typeface="Century Gothic" panose="020B0502020202020204" pitchFamily="34" charset="0"/>
              </a:rPr>
              <a:t> Sec78 and 79 pertaining Supplementary Valuations and Notifications, etc.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This is a concerning section, as there are certain responsibility towards the Municipality, not always followed, which delay processes and compliancy. </a:t>
            </a: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Such as? Why?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marL="228600" lvl="3"/>
            <a:endParaRPr lang="en-US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lvl="3" indent="0">
              <a:buNone/>
            </a:pPr>
            <a:endParaRPr lang="en-US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maintenance toolbox sec.78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8601891" cy="43878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incorrectly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omitted</a:t>
            </a:r>
            <a:r>
              <a:rPr lang="en-GB" sz="1800" dirty="0">
                <a:latin typeface="Century Gothic" panose="020B0502020202020204" pitchFamily="34" charset="0"/>
              </a:rPr>
              <a:t> from the valuation roll;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included in a municipality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after the last general</a:t>
            </a:r>
            <a:r>
              <a:rPr lang="en-GB" sz="1800" dirty="0">
                <a:latin typeface="Century Gothic" panose="020B0502020202020204" pitchFamily="34" charset="0"/>
              </a:rPr>
              <a:t> (implementation) valuation;</a:t>
            </a:r>
            <a:endParaRPr lang="en-GB" sz="18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subdivided</a:t>
            </a:r>
            <a:r>
              <a:rPr lang="en-GB" sz="1800" dirty="0">
                <a:latin typeface="Century Gothic" panose="020B0502020202020204" pitchFamily="34" charset="0"/>
              </a:rPr>
              <a:t> or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consolidated</a:t>
            </a:r>
            <a:r>
              <a:rPr lang="en-GB" sz="1800" dirty="0">
                <a:latin typeface="Century Gothic" panose="020B0502020202020204" pitchFamily="34" charset="0"/>
              </a:rPr>
              <a:t> after the last general valuation;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of which the market value has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substantially increased</a:t>
            </a:r>
            <a:r>
              <a:rPr lang="en-GB" sz="1800" dirty="0">
                <a:latin typeface="Century Gothic" panose="020B0502020202020204" pitchFamily="34" charset="0"/>
              </a:rPr>
              <a:t> or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decreased</a:t>
            </a:r>
            <a:r>
              <a:rPr lang="en-GB" sz="1800" dirty="0">
                <a:latin typeface="Century Gothic" panose="020B0502020202020204" pitchFamily="34" charset="0"/>
              </a:rPr>
              <a:t> for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any reason</a:t>
            </a:r>
            <a:r>
              <a:rPr lang="en-GB" sz="1800" dirty="0">
                <a:latin typeface="Century Gothic" panose="020B0502020202020204" pitchFamily="34" charset="0"/>
              </a:rPr>
              <a:t> after the last general valuation;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substantially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incorrectly valued </a:t>
            </a:r>
            <a:r>
              <a:rPr lang="en-GB" sz="1800" dirty="0">
                <a:latin typeface="Century Gothic" panose="020B0502020202020204" pitchFamily="34" charset="0"/>
              </a:rPr>
              <a:t>during the last general valuation;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that must be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revalued</a:t>
            </a:r>
            <a:r>
              <a:rPr lang="en-GB" sz="1800" dirty="0">
                <a:latin typeface="Century Gothic" panose="020B0502020202020204" pitchFamily="34" charset="0"/>
              </a:rPr>
              <a:t> for any other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exceptional reason</a:t>
            </a:r>
            <a:r>
              <a:rPr lang="en-GB" sz="1800" dirty="0">
                <a:latin typeface="Century Gothic" panose="020B0502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of which the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category has changed</a:t>
            </a:r>
            <a:r>
              <a:rPr lang="en-GB" sz="1800" dirty="0">
                <a:latin typeface="Century Gothic" panose="020B0502020202020204" pitchFamily="34" charset="0"/>
              </a:rPr>
              <a:t>; or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the value of which was incorrectly recorded in the valuation roll as a result of a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clerical or typing error</a:t>
            </a:r>
            <a:r>
              <a:rPr lang="en-GB" sz="1800" dirty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 descr="Pink Eraser Of A Pencil Against White Surface And Background Stock Photo -  Download Image Now - iStock">
            <a:extLst>
              <a:ext uri="{FF2B5EF4-FFF2-40B4-BE49-F238E27FC236}">
                <a16:creationId xmlns:a16="http://schemas.microsoft.com/office/drawing/2014/main" id="{2E74C7BC-5127-FFD0-544C-C5414190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50" y="1"/>
            <a:ext cx="2546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7AF2C-1DAB-BCEF-3D80-11270D9D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51" y="3429001"/>
            <a:ext cx="2927349" cy="29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GVR (</a:t>
            </a:r>
            <a:r>
              <a:rPr lang="en-US" sz="3600" dirty="0" err="1">
                <a:latin typeface="Century Gothic" panose="020B0502020202020204" pitchFamily="34" charset="0"/>
              </a:rPr>
              <a:t>masterfile</a:t>
            </a:r>
            <a:r>
              <a:rPr lang="en-US" sz="3600" dirty="0">
                <a:latin typeface="Century Gothic" panose="020B0502020202020204" pitchFamily="34" charset="0"/>
              </a:rPr>
              <a:t>)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Status – deed status </a:t>
            </a: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(Registered/Surveyed/History) </a:t>
            </a:r>
            <a:r>
              <a:rPr lang="en-GB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(Why?)</a:t>
            </a:r>
            <a:endParaRPr lang="en-US" sz="1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 err="1">
                <a:latin typeface="Century Gothic" panose="020B0502020202020204" pitchFamily="34" charset="0"/>
              </a:rPr>
              <a:t>RegDiv</a:t>
            </a:r>
            <a:r>
              <a:rPr lang="en-GB" sz="1800" dirty="0">
                <a:latin typeface="Century Gothic" panose="020B0502020202020204" pitchFamily="34" charset="0"/>
              </a:rPr>
              <a:t> – registration division </a:t>
            </a: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(Welkom / Welkom RD) </a:t>
            </a:r>
            <a:r>
              <a:rPr lang="en-GB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(Why?)</a:t>
            </a:r>
            <a:endParaRPr lang="en-US" sz="1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entury Gothic" panose="020B0502020202020204" pitchFamily="34" charset="0"/>
              </a:rPr>
              <a:t>TownFarm</a:t>
            </a:r>
            <a:r>
              <a:rPr lang="en-US" sz="1800" dirty="0">
                <a:latin typeface="Century Gothic" panose="020B0502020202020204" pitchFamily="34" charset="0"/>
              </a:rPr>
              <a:t> – township/suburb/farm name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Scheme – name of Sectional Title Scheme</a:t>
            </a:r>
            <a:endParaRPr lang="en-US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erf-, portion-, unit no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Extent </a:t>
            </a: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(sqm/ha) (dummy) </a:t>
            </a:r>
            <a:r>
              <a:rPr lang="en-GB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(Why?)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Physical Address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GVR (</a:t>
            </a:r>
            <a:r>
              <a:rPr lang="en-US" sz="3600" dirty="0" err="1">
                <a:latin typeface="Century Gothic" panose="020B0502020202020204" pitchFamily="34" charset="0"/>
              </a:rPr>
              <a:t>masterfile</a:t>
            </a:r>
            <a:r>
              <a:rPr lang="en-US" sz="3600" dirty="0">
                <a:latin typeface="Century Gothic" panose="020B0502020202020204" pitchFamily="34" charset="0"/>
              </a:rPr>
              <a:t>) breakdown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Registered owner </a:t>
            </a: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(entity/unknown) </a:t>
            </a:r>
            <a:r>
              <a:rPr lang="en-GB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(Why?)</a:t>
            </a:r>
            <a:endParaRPr lang="en-US" sz="1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Owner Status – </a:t>
            </a:r>
            <a:r>
              <a:rPr lang="en-US" sz="1800" dirty="0">
                <a:latin typeface="Century Gothic" panose="020B0502020202020204" pitchFamily="34" charset="0"/>
              </a:rPr>
              <a:t>(Private, State-Owned (SO), State-Owned Enterprise (SOE), Mining, Religious, Municipal, </a:t>
            </a:r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Unknown</a:t>
            </a:r>
            <a:r>
              <a:rPr lang="en-US" sz="1800" dirty="0">
                <a:latin typeface="Century Gothic" panose="020B0502020202020204" pitchFamily="34" charset="0"/>
              </a:rPr>
              <a:t>)</a:t>
            </a:r>
            <a:endParaRPr lang="en-GB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Category (Use, Rates Policy, MPRA, </a:t>
            </a:r>
            <a:r>
              <a:rPr lang="en-GB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PSI</a:t>
            </a:r>
            <a:r>
              <a:rPr lang="en-GB" sz="1800" dirty="0">
                <a:latin typeface="Century Gothic" panose="020B0502020202020204" pitchFamily="34" charset="0"/>
              </a:rPr>
              <a:t>, etc)</a:t>
            </a:r>
            <a:endParaRPr lang="en-US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Value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Century Gothic" panose="020B0502020202020204" pitchFamily="34" charset="0"/>
              </a:rPr>
              <a:t>Remark (School, Hospital, Police Station, etc)</a:t>
            </a:r>
            <a:r>
              <a:rPr lang="en-GB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(Why?)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 descr="4,507,192 New Stock Photos, Pictures &amp; Royalty-Free Images - iStock">
            <a:extLst>
              <a:ext uri="{FF2B5EF4-FFF2-40B4-BE49-F238E27FC236}">
                <a16:creationId xmlns:a16="http://schemas.microsoft.com/office/drawing/2014/main" id="{17AE0163-3C20-622A-2C17-C81ACAC02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866" y="2396712"/>
            <a:ext cx="842010" cy="5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5511DC-7791-DD0F-161A-DA9CE83D0E88}"/>
              </a:ext>
            </a:extLst>
          </p:cNvPr>
          <p:cNvGrpSpPr/>
          <p:nvPr/>
        </p:nvGrpSpPr>
        <p:grpSpPr>
          <a:xfrm>
            <a:off x="7132320" y="3117086"/>
            <a:ext cx="3309240" cy="1263240"/>
            <a:chOff x="6666600" y="3117086"/>
            <a:chExt cx="3774960" cy="12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6E6AB68-347C-FE98-15F1-321554446D1C}"/>
                    </a:ext>
                  </a:extLst>
                </p14:cNvPr>
                <p14:cNvContentPartPr/>
                <p14:nvPr/>
              </p14:nvContentPartPr>
              <p14:xfrm>
                <a:off x="6746160" y="3117086"/>
                <a:ext cx="3695400" cy="109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6E6AB68-347C-FE98-15F1-321554446D1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36305" y="3108446"/>
                  <a:ext cx="3715522" cy="11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C5662F0-A34C-CAD3-0768-5FCF7D17BE19}"/>
                    </a:ext>
                  </a:extLst>
                </p14:cNvPr>
                <p14:cNvContentPartPr/>
                <p14:nvPr/>
              </p14:nvContentPartPr>
              <p14:xfrm>
                <a:off x="6666600" y="3918446"/>
                <a:ext cx="491760" cy="46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C5662F0-A34C-CAD3-0768-5FCF7D17BE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56338" y="3909806"/>
                  <a:ext cx="511874" cy="47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27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8F1D69-CDCA-DD6C-F9AD-C059F463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 typical GVR example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A03C42-8C04-C237-EDE7-3EFB9AC2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808"/>
            <a:ext cx="12192000" cy="2463784"/>
          </a:xfrm>
          <a:prstGeom prst="rect">
            <a:avLst/>
          </a:prstGeom>
        </p:spPr>
      </p:pic>
      <p:sp>
        <p:nvSpPr>
          <p:cNvPr id="19" name="Flowchart: Merge 18">
            <a:extLst>
              <a:ext uri="{FF2B5EF4-FFF2-40B4-BE49-F238E27FC236}">
                <a16:creationId xmlns:a16="http://schemas.microsoft.com/office/drawing/2014/main" id="{6392B27E-DA16-4858-7A4C-515085319986}"/>
              </a:ext>
            </a:extLst>
          </p:cNvPr>
          <p:cNvSpPr/>
          <p:nvPr/>
        </p:nvSpPr>
        <p:spPr>
          <a:xfrm>
            <a:off x="7869225" y="2033436"/>
            <a:ext cx="360000" cy="2520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>
            <a:extLst>
              <a:ext uri="{FF2B5EF4-FFF2-40B4-BE49-F238E27FC236}">
                <a16:creationId xmlns:a16="http://schemas.microsoft.com/office/drawing/2014/main" id="{89111412-9942-705E-E5A0-1AE4F2DD574B}"/>
              </a:ext>
            </a:extLst>
          </p:cNvPr>
          <p:cNvSpPr/>
          <p:nvPr/>
        </p:nvSpPr>
        <p:spPr>
          <a:xfrm>
            <a:off x="8732850" y="2033436"/>
            <a:ext cx="360000" cy="2520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Merge 20">
            <a:extLst>
              <a:ext uri="{FF2B5EF4-FFF2-40B4-BE49-F238E27FC236}">
                <a16:creationId xmlns:a16="http://schemas.microsoft.com/office/drawing/2014/main" id="{BE9C508F-2818-50CD-4F49-848E7B46B214}"/>
              </a:ext>
            </a:extLst>
          </p:cNvPr>
          <p:cNvSpPr/>
          <p:nvPr/>
        </p:nvSpPr>
        <p:spPr>
          <a:xfrm>
            <a:off x="10444076" y="2033436"/>
            <a:ext cx="360000" cy="2520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Merge 21">
            <a:extLst>
              <a:ext uri="{FF2B5EF4-FFF2-40B4-BE49-F238E27FC236}">
                <a16:creationId xmlns:a16="http://schemas.microsoft.com/office/drawing/2014/main" id="{9D6ED8A3-E4DA-2BBF-2061-2D5CB154F1B0}"/>
              </a:ext>
            </a:extLst>
          </p:cNvPr>
          <p:cNvSpPr/>
          <p:nvPr/>
        </p:nvSpPr>
        <p:spPr>
          <a:xfrm rot="16200000">
            <a:off x="7654389" y="2933054"/>
            <a:ext cx="360000" cy="252000"/>
          </a:xfrm>
          <a:prstGeom prst="flowChartMerg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Merge 22">
            <a:extLst>
              <a:ext uri="{FF2B5EF4-FFF2-40B4-BE49-F238E27FC236}">
                <a16:creationId xmlns:a16="http://schemas.microsoft.com/office/drawing/2014/main" id="{02F6768F-713A-D087-0961-6923E173274B}"/>
              </a:ext>
            </a:extLst>
          </p:cNvPr>
          <p:cNvSpPr/>
          <p:nvPr/>
        </p:nvSpPr>
        <p:spPr>
          <a:xfrm rot="5400000">
            <a:off x="11111363" y="2933053"/>
            <a:ext cx="360000" cy="252000"/>
          </a:xfrm>
          <a:prstGeom prst="flowChartMerg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Merge 23">
            <a:extLst>
              <a:ext uri="{FF2B5EF4-FFF2-40B4-BE49-F238E27FC236}">
                <a16:creationId xmlns:a16="http://schemas.microsoft.com/office/drawing/2014/main" id="{2F88B481-C286-0959-3D96-398930311EE6}"/>
              </a:ext>
            </a:extLst>
          </p:cNvPr>
          <p:cNvSpPr/>
          <p:nvPr/>
        </p:nvSpPr>
        <p:spPr>
          <a:xfrm rot="10800000">
            <a:off x="8722664" y="3143021"/>
            <a:ext cx="360000" cy="233626"/>
          </a:xfrm>
          <a:prstGeom prst="flowChartMerg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BDF43F-54B6-1405-3783-EAA6D28F170A}"/>
              </a:ext>
            </a:extLst>
          </p:cNvPr>
          <p:cNvSpPr txBox="1"/>
          <p:nvPr/>
        </p:nvSpPr>
        <p:spPr>
          <a:xfrm>
            <a:off x="184617" y="4240979"/>
            <a:ext cx="11650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…a</a:t>
            </a:r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nd for the electronic copy /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“Property Register” </a:t>
            </a:r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(Because there is one for the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Municipality</a:t>
            </a:r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and one for the </a:t>
            </a:r>
            <a:r>
              <a:rPr lang="en-GB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Public</a:t>
            </a:r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en-US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raphic 28" descr="Badge 1 with solid fill">
            <a:extLst>
              <a:ext uri="{FF2B5EF4-FFF2-40B4-BE49-F238E27FC236}">
                <a16:creationId xmlns:a16="http://schemas.microsoft.com/office/drawing/2014/main" id="{1BAFA7EE-F996-8A8A-3FBD-0935F6A37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1561" y="5449184"/>
            <a:ext cx="252000" cy="25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6D8FD7E-475D-8B07-91C9-B16816B883DF}"/>
              </a:ext>
            </a:extLst>
          </p:cNvPr>
          <p:cNvSpPr/>
          <p:nvPr/>
        </p:nvSpPr>
        <p:spPr>
          <a:xfrm>
            <a:off x="2684686" y="5448283"/>
            <a:ext cx="950976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LISKey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alias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GisKey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alias </a:t>
            </a:r>
            <a:r>
              <a:rPr lang="en-GB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SGKey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etc. </a:t>
            </a:r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(21-digit/26-digit/ other) </a:t>
            </a:r>
            <a:r>
              <a:rPr lang="en-GB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(Why?)</a:t>
            </a:r>
            <a:endParaRPr lang="en-US" sz="1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raphic 30" descr="Badge with solid fill">
            <a:extLst>
              <a:ext uri="{FF2B5EF4-FFF2-40B4-BE49-F238E27FC236}">
                <a16:creationId xmlns:a16="http://schemas.microsoft.com/office/drawing/2014/main" id="{E96CA3D2-4382-CB7D-83E0-A1298701A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6911" y="5724194"/>
            <a:ext cx="252000" cy="252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2D89605-486C-EB8D-4442-BCFD4E6F4432}"/>
              </a:ext>
            </a:extLst>
          </p:cNvPr>
          <p:cNvSpPr/>
          <p:nvPr/>
        </p:nvSpPr>
        <p:spPr>
          <a:xfrm>
            <a:off x="2684685" y="5723905"/>
            <a:ext cx="9509760" cy="252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Status – deed status </a:t>
            </a:r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(Registered/Surveyed/History) </a:t>
            </a:r>
            <a:r>
              <a:rPr lang="en-GB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(Why?)</a:t>
            </a:r>
            <a:endParaRPr lang="en-US" sz="12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B39BD4-DCBA-9FF5-CEA4-64CFA38B7BB5}"/>
              </a:ext>
            </a:extLst>
          </p:cNvPr>
          <p:cNvSpPr/>
          <p:nvPr/>
        </p:nvSpPr>
        <p:spPr>
          <a:xfrm>
            <a:off x="2682240" y="5999527"/>
            <a:ext cx="950976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other such as the Wards, Municipal Account Numbers, 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Zoning</a:t>
            </a: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Etc.</a:t>
            </a:r>
          </a:p>
        </p:txBody>
      </p:sp>
      <p:pic>
        <p:nvPicPr>
          <p:cNvPr id="34" name="Graphic 33" descr="Badge 3 with solid fill">
            <a:extLst>
              <a:ext uri="{FF2B5EF4-FFF2-40B4-BE49-F238E27FC236}">
                <a16:creationId xmlns:a16="http://schemas.microsoft.com/office/drawing/2014/main" id="{D97757EF-BD81-DD83-0DF6-01CF43F868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561" y="5998380"/>
            <a:ext cx="252000" cy="252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51EF744-1927-AAA6-B05A-512AB2F24984}"/>
              </a:ext>
            </a:extLst>
          </p:cNvPr>
          <p:cNvGrpSpPr/>
          <p:nvPr/>
        </p:nvGrpSpPr>
        <p:grpSpPr>
          <a:xfrm>
            <a:off x="7453560" y="5250446"/>
            <a:ext cx="1665000" cy="1324800"/>
            <a:chOff x="7453560" y="5250446"/>
            <a:chExt cx="1665000" cy="13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17E0C0-8514-77E9-D23C-1EF9696DB5EF}"/>
                    </a:ext>
                  </a:extLst>
                </p14:cNvPr>
                <p14:cNvContentPartPr/>
                <p14:nvPr/>
              </p14:nvContentPartPr>
              <p14:xfrm>
                <a:off x="7453560" y="5250446"/>
                <a:ext cx="1665000" cy="1324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17E0C0-8514-77E9-D23C-1EF9696DB5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44920" y="5241806"/>
                  <a:ext cx="1682640" cy="13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F7218DE-FEBF-3BA4-B69E-F2CF76A73DF5}"/>
                    </a:ext>
                  </a:extLst>
                </p14:cNvPr>
                <p14:cNvContentPartPr/>
                <p14:nvPr/>
              </p14:nvContentPartPr>
              <p14:xfrm>
                <a:off x="7515120" y="6322166"/>
                <a:ext cx="265680" cy="2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F7218DE-FEBF-3BA4-B69E-F2CF76A73D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06480" y="6313166"/>
                  <a:ext cx="283320" cy="4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01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/>
      <p:bldP spid="30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>spatial</a:t>
            </a:r>
            <a:r>
              <a:rPr lang="en-US" sz="3600" dirty="0">
                <a:latin typeface="Century Gothic" panose="020B0502020202020204" pitchFamily="34" charset="0"/>
              </a:rPr>
              <a:t> and </a:t>
            </a: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>property</a:t>
            </a:r>
            <a:r>
              <a:rPr lang="en-US" sz="3600" dirty="0">
                <a:latin typeface="Century Gothic" panose="020B0502020202020204" pitchFamily="34" charset="0"/>
              </a:rPr>
              <a:t> information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A shapefile of all properties contained in the Property should contain polygon shapes (property boundaries).</a:t>
            </a:r>
          </a:p>
          <a:p>
            <a:pPr>
              <a:lnSpc>
                <a:spcPct val="100000"/>
              </a:lnSpc>
            </a:pPr>
            <a:endParaRPr lang="en-ZA" sz="18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LIS / SG Key; (21-digit/26-digit and other)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Boundary Key;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Erf Number;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Portion Number;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Township / Farm (name and number);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Registered owner;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Registered property extent;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Scheme (name and number);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Asset Number;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property </a:t>
            </a: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>type</a:t>
            </a:r>
            <a:r>
              <a:rPr lang="en-US" sz="3600" dirty="0">
                <a:latin typeface="Century Gothic" panose="020B0502020202020204" pitchFamily="34" charset="0"/>
              </a:rPr>
              <a:t> and </a:t>
            </a: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>value</a:t>
            </a:r>
            <a:r>
              <a:rPr lang="en-US" sz="3600" dirty="0">
                <a:latin typeface="Century Gothic" panose="020B0502020202020204" pitchFamily="34" charset="0"/>
              </a:rPr>
              <a:t>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Current land use;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Current Zoning;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GRAP Category (If applicable for Investment Property Portfolio &amp; Insurance);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Development Status (improved/unimproved)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Municipal market value (Actual market value)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Actual market value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Improvement Value (GRAP)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Land Value (GRAP)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additional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Registration division;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Unit number;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Longitude/Latitude Coordinates;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Title deed number;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Registered owner;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Clearance area;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Size;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Old classification on LAR;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Street name;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Street number;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Newly allocated classification and or status;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additional data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Asset sub-categories;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Asset actual status;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Asset group name;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Description type;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Property classifications, categories;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Actions;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Etc.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9A66-E7D9-B279-BB1A-EFCD3CE0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3863"/>
            <a:ext cx="9144000" cy="151529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8900" dirty="0">
                <a:latin typeface="Vonique64" panose="02000500000000090000" pitchFamily="2" charset="0"/>
              </a:rPr>
              <a:t>CIGFARO</a:t>
            </a:r>
            <a:br>
              <a:rPr lang="en-US" dirty="0">
                <a:latin typeface="Vonique64" panose="02000500000000090000" pitchFamily="2" charset="0"/>
              </a:rPr>
            </a:br>
            <a:r>
              <a:rPr lang="en-US" sz="1600" dirty="0">
                <a:latin typeface="Century Gothic" panose="020B0502020202020204" pitchFamily="34" charset="0"/>
              </a:rPr>
              <a:t>Workshop By Lourens Nel (</a:t>
            </a:r>
            <a:r>
              <a:rPr lang="en-US" sz="1600" dirty="0" err="1">
                <a:latin typeface="Century Gothic" panose="020B0502020202020204" pitchFamily="34" charset="0"/>
              </a:rPr>
              <a:t>Pr.Val</a:t>
            </a:r>
            <a:r>
              <a:rPr lang="en-US" sz="1600" dirty="0">
                <a:latin typeface="Century Gothic" panose="020B0502020202020204" pitchFamily="34" charset="0"/>
              </a:rPr>
              <a:t>)</a:t>
            </a:r>
            <a:br>
              <a:rPr lang="en-US" sz="1600" dirty="0">
                <a:latin typeface="Century Gothic" panose="020B0502020202020204" pitchFamily="34" charset="0"/>
              </a:rPr>
            </a:br>
            <a:endParaRPr lang="en-US" dirty="0">
              <a:latin typeface="Vonique64" panose="0200050000000009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58C56-08C3-0F59-6BD5-57C86F6EE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6033"/>
            <a:ext cx="9144000" cy="1347297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sz="1800" dirty="0">
              <a:latin typeface="Century Gothic" panose="020B0502020202020204" pitchFamily="34" charset="0"/>
            </a:endParaRPr>
          </a:p>
          <a:p>
            <a:pPr algn="l"/>
            <a:r>
              <a:rPr lang="en-US" sz="6300" dirty="0">
                <a:latin typeface="Century Gothic" panose="020B0502020202020204" pitchFamily="34" charset="0"/>
              </a:rPr>
              <a:t>The Municipal Valuer</a:t>
            </a:r>
          </a:p>
          <a:p>
            <a:pPr algn="l"/>
            <a:r>
              <a:rPr lang="en-US" sz="3400" dirty="0">
                <a:latin typeface="Century Gothic" panose="020B0502020202020204" pitchFamily="34" charset="0"/>
              </a:rPr>
              <a:t>Municipal Valuations (Grey Areas) Educational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F110B-3C30-78E6-52AF-5F1FB9FE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E8E2CB7-533E-3897-C85A-CEED97288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741116"/>
              </p:ext>
            </p:extLst>
          </p:nvPr>
        </p:nvGraphicFramePr>
        <p:xfrm>
          <a:off x="8362949" y="1814986"/>
          <a:ext cx="3238501" cy="24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A44B0A1-710D-D77E-397D-412718F4A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185352"/>
              </p:ext>
            </p:extLst>
          </p:nvPr>
        </p:nvGraphicFramePr>
        <p:xfrm>
          <a:off x="6435725" y="883756"/>
          <a:ext cx="3441700" cy="253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D79FD03-BF45-3C10-5B98-53ECD0B4E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61" y="413083"/>
            <a:ext cx="1880939" cy="7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resources, pros and cons?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Deeds Office;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entury Gothic" panose="020B0502020202020204" pitchFamily="34" charset="0"/>
              </a:rPr>
              <a:t>Windeed</a:t>
            </a:r>
            <a:r>
              <a:rPr lang="en-US" sz="1800" dirty="0">
                <a:latin typeface="Century Gothic" panose="020B0502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Lightstone;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entury Gothic" panose="020B0502020202020204" pitchFamily="34" charset="0"/>
              </a:rPr>
              <a:t>eKaya</a:t>
            </a:r>
            <a:r>
              <a:rPr lang="en-US" sz="1800" dirty="0">
                <a:latin typeface="Century Gothic" panose="020B0502020202020204" pitchFamily="34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common FAQ’s?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The property is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</a:t>
            </a:r>
            <a:r>
              <a:rPr lang="en-US" sz="1800" dirty="0">
                <a:latin typeface="Century Gothic" panose="020B0502020202020204" pitchFamily="34" charset="0"/>
              </a:rPr>
              <a:t> in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new</a:t>
            </a:r>
            <a:r>
              <a:rPr lang="en-US" sz="1800" dirty="0">
                <a:latin typeface="Century Gothic" panose="020B0502020202020204" pitchFamily="34" charset="0"/>
              </a:rPr>
              <a:t> general valuation roll, but was in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old?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Farms (demarcation areas)</a:t>
            </a:r>
            <a:r>
              <a:rPr lang="en-US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(Why do they change?)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Towns (Error (omitted), History, Surveyed, other)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Renumbering? What is this?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3E258-8ECD-4A78-F5A6-FFFF06D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" y="8876"/>
            <a:ext cx="12174244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1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common FAQ’s?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The deed indicate the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local authority </a:t>
            </a:r>
            <a:r>
              <a:rPr lang="en-US" sz="1800" dirty="0">
                <a:latin typeface="Century Gothic" panose="020B0502020202020204" pitchFamily="34" charset="0"/>
              </a:rPr>
              <a:t>as our municipality, but the property is not in roll? Or the property is in our roll, but state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another</a:t>
            </a:r>
            <a:r>
              <a:rPr lang="en-US" sz="1800" dirty="0">
                <a:latin typeface="Century Gothic" panose="020B0502020202020204" pitchFamily="34" charset="0"/>
              </a:rPr>
              <a:t> local authority?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Demarcations (AGAIN)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Deeds Office Rename, etc.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Existing farms names replaced with new names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3E258-8ECD-4A78-F5A6-FFFF06D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" y="8876"/>
            <a:ext cx="12174244" cy="660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63D0D50-7D2C-77B9-8088-0C043E75E1C4}"/>
              </a:ext>
            </a:extLst>
          </p:cNvPr>
          <p:cNvSpPr/>
          <p:nvPr/>
        </p:nvSpPr>
        <p:spPr>
          <a:xfrm>
            <a:off x="3248296" y="3675017"/>
            <a:ext cx="1620000" cy="16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F13CEC-8E5E-4AF8-C2AD-1182410618C8}"/>
                  </a:ext>
                </a:extLst>
              </p14:cNvPr>
              <p14:cNvContentPartPr/>
              <p14:nvPr/>
            </p14:nvContentPartPr>
            <p14:xfrm>
              <a:off x="942240" y="1074446"/>
              <a:ext cx="3607560" cy="501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F13CEC-8E5E-4AF8-C2AD-1182410618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240" y="1065446"/>
                <a:ext cx="3625200" cy="50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694A88-C24B-1624-4F22-590F46849CCB}"/>
                  </a:ext>
                </a:extLst>
              </p14:cNvPr>
              <p14:cNvContentPartPr/>
              <p14:nvPr/>
            </p14:nvContentPartPr>
            <p14:xfrm>
              <a:off x="6095640" y="1040246"/>
              <a:ext cx="1308960" cy="75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694A88-C24B-1624-4F22-590F46849C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640" y="1031246"/>
                <a:ext cx="132660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3FEF0F-9CFC-FFB9-8843-C9368FC2FDA7}"/>
                  </a:ext>
                </a:extLst>
              </p14:cNvPr>
              <p14:cNvContentPartPr/>
              <p14:nvPr/>
            </p14:nvContentPartPr>
            <p14:xfrm>
              <a:off x="6971520" y="1053566"/>
              <a:ext cx="2171880" cy="468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3FEF0F-9CFC-FFB9-8843-C9368FC2FD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2880" y="1044566"/>
                <a:ext cx="2189520" cy="47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0200C0E-7BCC-6570-B5C3-4A5D791D715F}"/>
              </a:ext>
            </a:extLst>
          </p:cNvPr>
          <p:cNvGrpSpPr/>
          <p:nvPr/>
        </p:nvGrpSpPr>
        <p:grpSpPr>
          <a:xfrm>
            <a:off x="4084680" y="3168926"/>
            <a:ext cx="824760" cy="1150920"/>
            <a:chOff x="4084680" y="3168926"/>
            <a:chExt cx="82476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287029-1031-6BFA-7731-ADF39B36E784}"/>
                    </a:ext>
                  </a:extLst>
                </p14:cNvPr>
                <p14:cNvContentPartPr/>
                <p14:nvPr/>
              </p14:nvContentPartPr>
              <p14:xfrm>
                <a:off x="4084680" y="3168926"/>
                <a:ext cx="824760" cy="1150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287029-1031-6BFA-7731-ADF39B36E7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6040" y="3159926"/>
                  <a:ext cx="842400" cy="11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008462-D4A3-4690-A115-68D8A160B08D}"/>
                    </a:ext>
                  </a:extLst>
                </p14:cNvPr>
                <p14:cNvContentPartPr/>
                <p14:nvPr/>
              </p14:nvContentPartPr>
              <p14:xfrm>
                <a:off x="4851480" y="3204566"/>
                <a:ext cx="42840" cy="19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008462-D4A3-4690-A115-68D8A160B0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42840" y="3195566"/>
                  <a:ext cx="6048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CF161F-F913-2B27-76FC-B7184A21DD73}"/>
              </a:ext>
            </a:extLst>
          </p:cNvPr>
          <p:cNvGrpSpPr/>
          <p:nvPr/>
        </p:nvGrpSpPr>
        <p:grpSpPr>
          <a:xfrm>
            <a:off x="4101240" y="5076566"/>
            <a:ext cx="717120" cy="749520"/>
            <a:chOff x="4101240" y="5076566"/>
            <a:chExt cx="71712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EEA8A4-CD9E-5F20-2BF0-40A9C07C1ABE}"/>
                    </a:ext>
                  </a:extLst>
                </p14:cNvPr>
                <p14:cNvContentPartPr/>
                <p14:nvPr/>
              </p14:nvContentPartPr>
              <p14:xfrm>
                <a:off x="4101240" y="5076566"/>
                <a:ext cx="717120" cy="73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EEA8A4-CD9E-5F20-2BF0-40A9C07C1A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92600" y="5067926"/>
                  <a:ext cx="73476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167539-EC58-A9B5-A774-357936501197}"/>
                    </a:ext>
                  </a:extLst>
                </p14:cNvPr>
                <p14:cNvContentPartPr/>
                <p14:nvPr/>
              </p14:nvContentPartPr>
              <p14:xfrm>
                <a:off x="4356840" y="5801246"/>
                <a:ext cx="432720" cy="2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167539-EC58-A9B5-A774-3579365011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47840" y="5792606"/>
                  <a:ext cx="450360" cy="42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F27CF-0580-B72E-587C-C96B2960D32B}"/>
              </a:ext>
            </a:extLst>
          </p:cNvPr>
          <p:cNvSpPr/>
          <p:nvPr/>
        </p:nvSpPr>
        <p:spPr>
          <a:xfrm>
            <a:off x="4909440" y="2871307"/>
            <a:ext cx="1308960" cy="2976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Same farm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E0C65C-7EB6-1DC7-716A-785A0D16ED86}"/>
              </a:ext>
            </a:extLst>
          </p:cNvPr>
          <p:cNvSpPr/>
          <p:nvPr/>
        </p:nvSpPr>
        <p:spPr>
          <a:xfrm>
            <a:off x="4868296" y="5838155"/>
            <a:ext cx="1308960" cy="2976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Same farm</a:t>
            </a:r>
          </a:p>
        </p:txBody>
      </p:sp>
    </p:spTree>
    <p:extLst>
      <p:ext uri="{BB962C8B-B14F-4D97-AF65-F5344CB8AC3E}">
        <p14:creationId xmlns:p14="http://schemas.microsoft.com/office/powerpoint/2010/main" val="12623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common FAQ’s?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The property is not in the roll, but there is a deed, and it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was registered 10 years ago</a:t>
            </a:r>
            <a:r>
              <a:rPr lang="en-US" sz="1800" dirty="0">
                <a:latin typeface="Century Gothic" panose="020B0502020202020204" pitchFamily="34" charset="0"/>
              </a:rPr>
              <a:t>? Why is in not in the roll?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Error (omitted), deeds office (mistake/delay), No cadastral data, etc.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Extents (sqm/ha/dummy/etc.)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Registered/Unknown or No Owner and then later Registered.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72E504-492F-C40B-EE14-17EBC2E7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deeds – extents (Sqm/Ha vs Dummy/M)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8FE4B-D888-F983-52D0-170B71475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599" cy="2514600"/>
          </a:xfrm>
          <a:prstGeom prst="rect">
            <a:avLst/>
          </a:prstGeom>
        </p:spPr>
      </p:pic>
      <p:sp>
        <p:nvSpPr>
          <p:cNvPr id="9" name="Flowchart: Merge 8">
            <a:extLst>
              <a:ext uri="{FF2B5EF4-FFF2-40B4-BE49-F238E27FC236}">
                <a16:creationId xmlns:a16="http://schemas.microsoft.com/office/drawing/2014/main" id="{DC769B4A-6A6C-ECD4-92EE-A61CD2364130}"/>
              </a:ext>
            </a:extLst>
          </p:cNvPr>
          <p:cNvSpPr/>
          <p:nvPr/>
        </p:nvSpPr>
        <p:spPr>
          <a:xfrm>
            <a:off x="9183891" y="2872833"/>
            <a:ext cx="360000" cy="2520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EB617-82E6-670F-9EA5-A60E14DB4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6875"/>
            <a:ext cx="10515598" cy="2514600"/>
          </a:xfrm>
          <a:prstGeom prst="rect">
            <a:avLst/>
          </a:prstGeom>
        </p:spPr>
      </p:pic>
      <p:sp>
        <p:nvSpPr>
          <p:cNvPr id="4" name="Flowchart: Merge 3">
            <a:extLst>
              <a:ext uri="{FF2B5EF4-FFF2-40B4-BE49-F238E27FC236}">
                <a16:creationId xmlns:a16="http://schemas.microsoft.com/office/drawing/2014/main" id="{9618EC25-D3DA-92AF-F9B9-F9099FC01F4B}"/>
              </a:ext>
            </a:extLst>
          </p:cNvPr>
          <p:cNvSpPr/>
          <p:nvPr/>
        </p:nvSpPr>
        <p:spPr>
          <a:xfrm>
            <a:off x="9183891" y="5872938"/>
            <a:ext cx="360000" cy="2520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72E504-492F-C40B-EE14-17EBC2E7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deeds – extents (Sqm/Ha vs Dummy/M)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FC662-19EC-FC11-273E-AB0AFA10B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2514600"/>
          </a:xfrm>
          <a:prstGeom prst="rect">
            <a:avLst/>
          </a:prstGeom>
        </p:spPr>
      </p:pic>
      <p:sp>
        <p:nvSpPr>
          <p:cNvPr id="12" name="Flowchart: Merge 11">
            <a:extLst>
              <a:ext uri="{FF2B5EF4-FFF2-40B4-BE49-F238E27FC236}">
                <a16:creationId xmlns:a16="http://schemas.microsoft.com/office/drawing/2014/main" id="{8ACDEF28-09E4-8D1D-19BA-25C0305A773E}"/>
              </a:ext>
            </a:extLst>
          </p:cNvPr>
          <p:cNvSpPr/>
          <p:nvPr/>
        </p:nvSpPr>
        <p:spPr>
          <a:xfrm>
            <a:off x="9622200" y="3070340"/>
            <a:ext cx="360000" cy="2520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6BF33B-5D02-A02D-F298-A9F3F2F3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5288"/>
            <a:ext cx="10515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common FAQ’s?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Another “The property is not in the roll”. Why is in not in the roll?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But it is in the roll, just not where you know it is….</a:t>
            </a:r>
            <a:endParaRPr lang="en-US" sz="1800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surveyed and subdivided, but not registered yet.</a:t>
            </a:r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 (Why?)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surveyed towns (residential) on state owned land.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sectional title schemes (communal lands)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244B4-1F92-D47C-B1EA-C8626490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7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2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Welcome back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the discourses?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00E59-684A-D06E-FD47-0E821778FFDD}"/>
              </a:ext>
            </a:extLst>
          </p:cNvPr>
          <p:cNvSpPr/>
          <p:nvPr/>
        </p:nvSpPr>
        <p:spPr>
          <a:xfrm>
            <a:off x="0" y="3143250"/>
            <a:ext cx="10737670" cy="17422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19250" indent="-3619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Session1: Important legislations, application and why?</a:t>
            </a:r>
          </a:p>
          <a:p>
            <a:pPr marL="1619250" indent="-3619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Session2: The Valuer procurement &amp; appointment. Property Register vs Masterfile.</a:t>
            </a:r>
          </a:p>
          <a:p>
            <a:pPr marL="1619250" indent="-36195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Session3: Deeds office, Surveyor General Offices and Data collection.</a:t>
            </a:r>
          </a:p>
          <a:p>
            <a:pPr marL="1619250" indent="-3619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Session4: GVR Maintenance, Supplementary Valuations &amp; Rolls.</a:t>
            </a:r>
          </a:p>
          <a:p>
            <a:pPr marL="895350" indent="-533400" algn="ctr"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4FE5831-9EFF-11A3-3F7A-32E0D428C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1" y="565483"/>
            <a:ext cx="1880939" cy="7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common FAQ’s?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The property is not in the roll, but there is a deed, and it </a:t>
            </a:r>
            <a:r>
              <a:rPr lang="en-US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was registered 10 years ago</a:t>
            </a:r>
            <a:r>
              <a:rPr lang="en-US" sz="1800" dirty="0">
                <a:latin typeface="Century Gothic" panose="020B0502020202020204" pitchFamily="34" charset="0"/>
              </a:rPr>
              <a:t>? Why is in not in the roll?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entury Gothic" panose="020B0502020202020204" pitchFamily="34" charset="0"/>
              </a:rPr>
              <a:t>	- Error (omitted), deeds office (mistake/delay), No cadastral data,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BA03D-5DB7-7588-7E82-D0CD9B6A3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0B8283F7-584D-11D9-5640-CD5D8CC126D1}"/>
              </a:ext>
            </a:extLst>
          </p:cNvPr>
          <p:cNvSpPr/>
          <p:nvPr/>
        </p:nvSpPr>
        <p:spPr>
          <a:xfrm>
            <a:off x="5067956" y="2138185"/>
            <a:ext cx="720000" cy="540000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8275B4-5F42-10BF-67E2-4CBDE132FF40}"/>
              </a:ext>
            </a:extLst>
          </p:cNvPr>
          <p:cNvSpPr/>
          <p:nvPr/>
        </p:nvSpPr>
        <p:spPr>
          <a:xfrm>
            <a:off x="4797956" y="2969773"/>
            <a:ext cx="540000" cy="54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C432D2-91AA-2178-2981-CBCB1E7356D5}"/>
              </a:ext>
            </a:extLst>
          </p:cNvPr>
          <p:cNvSpPr/>
          <p:nvPr/>
        </p:nvSpPr>
        <p:spPr>
          <a:xfrm>
            <a:off x="5337956" y="2699773"/>
            <a:ext cx="540000" cy="54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FB7AA5-EC34-66B8-7BE6-BC2B60A4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932021"/>
            <a:ext cx="8488679" cy="508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CE339D-5F21-40D3-F107-47BBB64B1492}"/>
                  </a:ext>
                </a:extLst>
              </p14:cNvPr>
              <p14:cNvContentPartPr/>
              <p14:nvPr/>
            </p14:nvContentPartPr>
            <p14:xfrm>
              <a:off x="1363440" y="2655926"/>
              <a:ext cx="5613120" cy="273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CE339D-5F21-40D3-F107-47BBB64B14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9800" y="2547926"/>
                <a:ext cx="5720760" cy="29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0ADD48-39D6-080C-893C-EB22C36C81E9}"/>
                  </a:ext>
                </a:extLst>
              </p14:cNvPr>
              <p14:cNvContentPartPr/>
              <p14:nvPr/>
            </p14:nvContentPartPr>
            <p14:xfrm>
              <a:off x="4031760" y="2263886"/>
              <a:ext cx="3034080" cy="93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0ADD48-39D6-080C-893C-EB22C36C81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8120" y="2155886"/>
                <a:ext cx="3141720" cy="1150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12FB022-1B8D-264C-C560-C9952DCDEF8A}"/>
              </a:ext>
            </a:extLst>
          </p:cNvPr>
          <p:cNvSpPr/>
          <p:nvPr/>
        </p:nvSpPr>
        <p:spPr>
          <a:xfrm>
            <a:off x="2459571" y="1649906"/>
            <a:ext cx="1620000" cy="16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0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9A66-E7D9-B279-BB1A-EFCD3CE0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5537"/>
          </a:xfrm>
        </p:spPr>
        <p:txBody>
          <a:bodyPr/>
          <a:lstStyle/>
          <a:p>
            <a:pPr algn="l"/>
            <a:r>
              <a:rPr lang="en-US" dirty="0">
                <a:latin typeface="Vonique64" panose="02000500000000090000" pitchFamily="2" charset="0"/>
              </a:rPr>
              <a:t>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58C56-08C3-0F59-6BD5-57C86F6EE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1589"/>
            <a:ext cx="9144000" cy="196214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LOURENS NEL </a:t>
            </a:r>
            <a:r>
              <a:rPr lang="en-US" sz="1600" dirty="0">
                <a:latin typeface="Century Gothic" panose="020B0502020202020204" pitchFamily="34" charset="0"/>
              </a:rPr>
              <a:t>(Pr.Val)(Managing Director)(Partner)(49%)</a:t>
            </a:r>
          </a:p>
          <a:p>
            <a:pPr algn="l"/>
            <a:r>
              <a:rPr lang="en-US" sz="1600" dirty="0">
                <a:latin typeface="Century Gothic" panose="020B0502020202020204" pitchFamily="34" charset="0"/>
              </a:rPr>
              <a:t>and partner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RUTH MOKONYANE </a:t>
            </a:r>
            <a:r>
              <a:rPr lang="en-US" sz="1600" dirty="0">
                <a:latin typeface="Century Gothic" panose="020B0502020202020204" pitchFamily="34" charset="0"/>
              </a:rPr>
              <a:t>(Finance Director)(Partner)(51%)</a:t>
            </a:r>
            <a:endParaRPr lang="en-US" sz="1800" dirty="0">
              <a:latin typeface="Century Gothic" panose="020B0502020202020204" pitchFamily="34" charset="0"/>
            </a:endParaRPr>
          </a:p>
          <a:p>
            <a:pPr algn="l"/>
            <a:endParaRPr lang="en-US" sz="1800" dirty="0">
              <a:latin typeface="Century Gothic" panose="020B0502020202020204" pitchFamily="34" charset="0"/>
            </a:endParaRPr>
          </a:p>
          <a:p>
            <a:pPr algn="l"/>
            <a:r>
              <a:rPr lang="en-US" sz="1800" dirty="0">
                <a:latin typeface="Century Gothic" panose="020B0502020202020204" pitchFamily="34" charset="0"/>
              </a:rPr>
              <a:t>Pretoria National Group Head Office – (0861 99 0003)</a:t>
            </a:r>
          </a:p>
          <a:p>
            <a:pPr algn="l"/>
            <a:r>
              <a:rPr lang="en-US" sz="1800" dirty="0">
                <a:latin typeface="Century Gothic" panose="020B0502020202020204" pitchFamily="34" charset="0"/>
              </a:rPr>
              <a:t>info@uniqueco.co.za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F110B-3C30-78E6-52AF-5F1FB9FE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8B1040-D696-DC9A-E7CA-69E4554F54AD}"/>
              </a:ext>
            </a:extLst>
          </p:cNvPr>
          <p:cNvGraphicFramePr/>
          <p:nvPr/>
        </p:nvGraphicFramePr>
        <p:xfrm>
          <a:off x="8362949" y="1510185"/>
          <a:ext cx="3238501" cy="240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CD3795D-B99F-DF04-7D2B-04D12F4BC3CC}"/>
              </a:ext>
            </a:extLst>
          </p:cNvPr>
          <p:cNvGraphicFramePr/>
          <p:nvPr/>
        </p:nvGraphicFramePr>
        <p:xfrm>
          <a:off x="6435725" y="578955"/>
          <a:ext cx="3441700" cy="253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213843D-228A-CACA-5703-6CD5BDFABDA6}"/>
              </a:ext>
            </a:extLst>
          </p:cNvPr>
          <p:cNvSpPr txBox="1">
            <a:spLocks/>
          </p:cNvSpPr>
          <p:nvPr/>
        </p:nvSpPr>
        <p:spPr>
          <a:xfrm>
            <a:off x="2952750" y="571501"/>
            <a:ext cx="2343150" cy="8794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Century Gothic" panose="020B0502020202020204" pitchFamily="34" charset="0"/>
              </a:rPr>
              <a:t>Session day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en-US" sz="2400" dirty="0">
                <a:latin typeface="Century Gothic" panose="020B0502020202020204" pitchFamily="34" charset="0"/>
              </a:rPr>
              <a:t>of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B14AC20-86E4-62DE-D508-B9FB56F24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4857105"/>
            <a:ext cx="3441700" cy="13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6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42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21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8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6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8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4FE5831-9EFF-11A3-3F7A-32E0D428C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1" y="565483"/>
            <a:ext cx="1880939" cy="733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15AF6F-A368-F2F4-6652-09913D35CCB0}"/>
              </a:ext>
            </a:extLst>
          </p:cNvPr>
          <p:cNvSpPr/>
          <p:nvPr/>
        </p:nvSpPr>
        <p:spPr>
          <a:xfrm>
            <a:off x="-1" y="2890694"/>
            <a:ext cx="10746553" cy="16954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5730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Session3: Deeds office, Surveyor General Offices and Data collection.</a:t>
            </a:r>
          </a:p>
        </p:txBody>
      </p:sp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7168279C-CF03-F9BA-11BA-15E8D527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113" y="5164733"/>
            <a:ext cx="252000" cy="252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585310-C40F-BC11-A6AE-ACF87A7E45B4}"/>
              </a:ext>
            </a:extLst>
          </p:cNvPr>
          <p:cNvSpPr/>
          <p:nvPr/>
        </p:nvSpPr>
        <p:spPr>
          <a:xfrm>
            <a:off x="1239238" y="5163832"/>
            <a:ext cx="950976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status and importance of the deeds-, and cadastral data</a:t>
            </a:r>
            <a:endParaRPr lang="en-US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raphic 13" descr="Badge with solid fill">
            <a:extLst>
              <a:ext uri="{FF2B5EF4-FFF2-40B4-BE49-F238E27FC236}">
                <a16:creationId xmlns:a16="http://schemas.microsoft.com/office/drawing/2014/main" id="{55407055-DCDF-922E-BE73-023512DC5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463" y="5439743"/>
            <a:ext cx="252000" cy="252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FFD5C6-99D7-5A3F-7036-E6D6E81740CC}"/>
              </a:ext>
            </a:extLst>
          </p:cNvPr>
          <p:cNvSpPr/>
          <p:nvPr/>
        </p:nvSpPr>
        <p:spPr>
          <a:xfrm>
            <a:off x="1239237" y="5439454"/>
            <a:ext cx="9509760" cy="252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effect to outcome, if good or poor deeds-, and cadastral data available, and the experience of the audience </a:t>
            </a:r>
            <a:endParaRPr lang="en-US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93059F-062D-7C30-3A48-8090AB3F9936}"/>
              </a:ext>
            </a:extLst>
          </p:cNvPr>
          <p:cNvSpPr/>
          <p:nvPr/>
        </p:nvSpPr>
        <p:spPr>
          <a:xfrm>
            <a:off x="1236792" y="5715076"/>
            <a:ext cx="950976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perhaps the maintenance tools, application and growth towards improving </a:t>
            </a:r>
            <a:r>
              <a:rPr lang="en-GB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both ways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endParaRPr lang="en-US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970FEFEA-FCC1-13DD-C397-B4FABA30F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113" y="5713929"/>
            <a:ext cx="252000" cy="25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BA72B5-F8B5-8B29-54BD-EC5825290E7E}"/>
              </a:ext>
            </a:extLst>
          </p:cNvPr>
          <p:cNvSpPr/>
          <p:nvPr/>
        </p:nvSpPr>
        <p:spPr>
          <a:xfrm>
            <a:off x="-1" y="4421887"/>
            <a:ext cx="2934790" cy="73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is about the…</a:t>
            </a: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basic overview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surveyor general office errors;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registered property;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registration dates;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surveyed and proclaimed areas (towns/erven);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subdivisions/consolidations/surveyed lands (erven and farms);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renumbering of towns;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demarcation errors;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registration divisions and authorities;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Deeds office regional divisions;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entury Gothic" panose="020B0502020202020204" pitchFamily="34" charset="0"/>
              </a:rPr>
              <a:t>Etc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240E4D3-819A-17C6-7798-F1DDDABF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861" y="413083"/>
            <a:ext cx="1880939" cy="73300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C2B6616-9FD7-529E-8127-0FDDA25D2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1" y="565483"/>
            <a:ext cx="1880939" cy="733001"/>
          </a:xfrm>
          <a:prstGeom prst="rect">
            <a:avLst/>
          </a:prstGeom>
        </p:spPr>
      </p:pic>
      <p:pic>
        <p:nvPicPr>
          <p:cNvPr id="2050" name="Picture 2" descr="4,093 Human Heart Diagram Stock Photos, Pictures &amp; Royalty-Free Images -  iStock">
            <a:extLst>
              <a:ext uri="{FF2B5EF4-FFF2-40B4-BE49-F238E27FC236}">
                <a16:creationId xmlns:a16="http://schemas.microsoft.com/office/drawing/2014/main" id="{4632016A-BFC6-992D-D3A9-ECBDA056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87" y="3486291"/>
            <a:ext cx="4866713" cy="33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C8A23F-30EA-1A06-EDC4-B31F6CA0749C}"/>
              </a:ext>
            </a:extLst>
          </p:cNvPr>
          <p:cNvSpPr/>
          <p:nvPr/>
        </p:nvSpPr>
        <p:spPr>
          <a:xfrm>
            <a:off x="365761" y="4087559"/>
            <a:ext cx="6862354" cy="73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the heart and veins </a:t>
            </a:r>
            <a:r>
              <a:rPr lang="en-GB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network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of data </a:t>
            </a:r>
            <a:r>
              <a:rPr lang="en-GB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providing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for </a:t>
            </a:r>
            <a:r>
              <a:rPr lang="en-GB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sufficient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accurate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land audit </a:t>
            </a:r>
            <a:r>
              <a:rPr lang="en-GB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verification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identifications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…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0D31C-B383-561D-73AA-BD11FEDB603A}"/>
              </a:ext>
            </a:extLst>
          </p:cNvPr>
          <p:cNvSpPr/>
          <p:nvPr/>
        </p:nvSpPr>
        <p:spPr>
          <a:xfrm>
            <a:off x="2667179" y="5504247"/>
            <a:ext cx="3252297" cy="733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i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Before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rest can be done or maintained…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6CC97D-F9BB-4F34-A3CE-A518EE76D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249" y="5147454"/>
            <a:ext cx="1673866" cy="1574021"/>
          </a:xfrm>
          <a:prstGeom prst="rect">
            <a:avLst/>
          </a:prstGeom>
        </p:spPr>
      </p:pic>
      <p:pic>
        <p:nvPicPr>
          <p:cNvPr id="2054" name="Picture 6" descr="Concept of Auto Parts Shopping. Stock Illustration - Illustration of  mechanic, auto: 68791500">
            <a:extLst>
              <a:ext uri="{FF2B5EF4-FFF2-40B4-BE49-F238E27FC236}">
                <a16:creationId xmlns:a16="http://schemas.microsoft.com/office/drawing/2014/main" id="{5F27794C-DE48-8626-4775-C6605633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5026" cy="20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A200B5-E5FC-1075-554F-934885E2D25F}"/>
              </a:ext>
            </a:extLst>
          </p:cNvPr>
          <p:cNvSpPr/>
          <p:nvPr/>
        </p:nvSpPr>
        <p:spPr>
          <a:xfrm>
            <a:off x="0" y="1823351"/>
            <a:ext cx="12192000" cy="193731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57300">
              <a:lnSpc>
                <a:spcPct val="150000"/>
              </a:lnSpc>
            </a:pP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>Pros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>Cons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of miscommunication between the 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Deeds Office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and the </a:t>
            </a: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Surveyor General Offices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FA6E9-B0F4-5E86-919E-CD57B17FF1DA}"/>
              </a:ext>
            </a:extLst>
          </p:cNvPr>
          <p:cNvSpPr/>
          <p:nvPr/>
        </p:nvSpPr>
        <p:spPr>
          <a:xfrm>
            <a:off x="0" y="3293616"/>
            <a:ext cx="1695635" cy="584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is…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B520-297D-4E20-2AF9-F482B5B0D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is subject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290-415A-2134-6FDA-D8F4C28B0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start-up costs and total costs?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and professional services and fees?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which requires for the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Municipality </a:t>
            </a:r>
            <a:r>
              <a:rPr lang="en-US" sz="1800" dirty="0">
                <a:latin typeface="Century Gothic" panose="020B0502020202020204" pitchFamily="34" charset="0"/>
              </a:rPr>
              <a:t>and </a:t>
            </a:r>
            <a:r>
              <a:rPr 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Valuer</a:t>
            </a:r>
            <a:r>
              <a:rPr lang="en-US" sz="1800" dirty="0">
                <a:latin typeface="Century Gothic" panose="020B0502020202020204" pitchFamily="34" charset="0"/>
              </a:rPr>
              <a:t> to budget for…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7</a:t>
            </a:fld>
            <a:endParaRPr lang="en-US" dirty="0"/>
          </a:p>
        </p:txBody>
      </p:sp>
      <p:pic>
        <p:nvPicPr>
          <p:cNvPr id="3074" name="Picture 2" descr="458,935 Budget Stock Photos, Pictures &amp; Royalty-Free Images - iStock">
            <a:extLst>
              <a:ext uri="{FF2B5EF4-FFF2-40B4-BE49-F238E27FC236}">
                <a16:creationId xmlns:a16="http://schemas.microsoft.com/office/drawing/2014/main" id="{94ED359C-7245-E2F6-8737-D6DE74AE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58" y="4431157"/>
            <a:ext cx="2776126" cy="24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90% Indian startups fail within 5 years of inception: Study">
            <a:extLst>
              <a:ext uri="{FF2B5EF4-FFF2-40B4-BE49-F238E27FC236}">
                <a16:creationId xmlns:a16="http://schemas.microsoft.com/office/drawing/2014/main" id="{C642207B-79A9-2136-7076-E696964E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1157"/>
            <a:ext cx="4335657" cy="24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954D1-6EC2-6264-C94A-723764937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40051">
            <a:off x="7252743" y="3378120"/>
            <a:ext cx="2715717" cy="1836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5E4BB-5F27-4589-A94A-E1FFC6B57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5536064"/>
            <a:ext cx="750946" cy="875578"/>
          </a:xfrm>
          <a:prstGeom prst="rect">
            <a:avLst/>
          </a:prstGeom>
        </p:spPr>
      </p:pic>
      <p:pic>
        <p:nvPicPr>
          <p:cNvPr id="3078" name="Picture 6" descr="Against The Clock&quot; Images – Browse 902 Stock Photos, Vectors, and Video |  Adobe Stock">
            <a:extLst>
              <a:ext uri="{FF2B5EF4-FFF2-40B4-BE49-F238E27FC236}">
                <a16:creationId xmlns:a16="http://schemas.microsoft.com/office/drawing/2014/main" id="{A54FC4E7-44A1-AD34-475E-6CC77AF2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5393"/>
            <a:ext cx="1664350" cy="128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id="{8072A28B-5576-675C-7FCD-A13AE0FA2C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8690" y="2875393"/>
            <a:ext cx="540000" cy="540000"/>
          </a:xfrm>
          <a:prstGeom prst="rect">
            <a:avLst/>
          </a:prstGeom>
        </p:spPr>
      </p:pic>
      <p:pic>
        <p:nvPicPr>
          <p:cNvPr id="22" name="Graphic 21" descr="Badge 3 with solid fill">
            <a:extLst>
              <a:ext uri="{FF2B5EF4-FFF2-40B4-BE49-F238E27FC236}">
                <a16:creationId xmlns:a16="http://schemas.microsoft.com/office/drawing/2014/main" id="{AA9E9AD0-9108-FEC3-C4E7-477FA940D5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6377" y="5871642"/>
            <a:ext cx="540000" cy="540000"/>
          </a:xfrm>
          <a:prstGeom prst="rect">
            <a:avLst/>
          </a:prstGeom>
        </p:spPr>
      </p:pic>
      <p:pic>
        <p:nvPicPr>
          <p:cNvPr id="24" name="Graphic 23" descr="Badge 4 with solid fill">
            <a:extLst>
              <a:ext uri="{FF2B5EF4-FFF2-40B4-BE49-F238E27FC236}">
                <a16:creationId xmlns:a16="http://schemas.microsoft.com/office/drawing/2014/main" id="{B6FE8F63-50EB-6B99-BB23-BE21EA0D77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33116" y="4589706"/>
            <a:ext cx="540000" cy="540000"/>
          </a:xfrm>
          <a:prstGeom prst="rect">
            <a:avLst/>
          </a:prstGeom>
        </p:spPr>
      </p:pic>
      <p:pic>
        <p:nvPicPr>
          <p:cNvPr id="28" name="Graphic 27" descr="Badge 1 with solid fill">
            <a:extLst>
              <a:ext uri="{FF2B5EF4-FFF2-40B4-BE49-F238E27FC236}">
                <a16:creationId xmlns:a16="http://schemas.microsoft.com/office/drawing/2014/main" id="{E445FB69-C782-F78C-0D70-1A9E8227B2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65658" y="4161157"/>
            <a:ext cx="540000" cy="5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C6013D-CEBE-C82F-ABE2-254580297C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85098" y="4875673"/>
            <a:ext cx="2885950" cy="875578"/>
          </a:xfrm>
          <a:prstGeom prst="rect">
            <a:avLst/>
          </a:prstGeom>
        </p:spPr>
      </p:pic>
      <p:pic>
        <p:nvPicPr>
          <p:cNvPr id="31" name="Graphic 30" descr="Badge 5 with solid fill">
            <a:extLst>
              <a:ext uri="{FF2B5EF4-FFF2-40B4-BE49-F238E27FC236}">
                <a16:creationId xmlns:a16="http://schemas.microsoft.com/office/drawing/2014/main" id="{3610D751-D601-2C92-AEC3-E43C0BBEDE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43935" y="4773462"/>
            <a:ext cx="540000" cy="540000"/>
          </a:xfrm>
          <a:prstGeom prst="rect">
            <a:avLst/>
          </a:prstGeom>
        </p:spPr>
      </p:pic>
      <p:pic>
        <p:nvPicPr>
          <p:cNvPr id="3082" name="Picture 10" descr="Questions Free Download Best - Question Png, Transparent Png , Transparent  Png Image - PNGitem">
            <a:extLst>
              <a:ext uri="{FF2B5EF4-FFF2-40B4-BE49-F238E27FC236}">
                <a16:creationId xmlns:a16="http://schemas.microsoft.com/office/drawing/2014/main" id="{9FEC832C-171E-8C68-46B9-CDEB2DC7F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42" y="3455850"/>
            <a:ext cx="1059111" cy="10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31B6509E-4FC0-608A-4BD9-1283C90709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1" y="565483"/>
            <a:ext cx="1880939" cy="7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8</a:t>
            </a:fld>
            <a:endParaRPr lang="en-US" dirty="0"/>
          </a:p>
        </p:txBody>
      </p:sp>
      <p:pic>
        <p:nvPicPr>
          <p:cNvPr id="4098" name="Picture 2" descr="Crisis Management Images | Free Vectors, Stock Photos &amp; PSD">
            <a:extLst>
              <a:ext uri="{FF2B5EF4-FFF2-40B4-BE49-F238E27FC236}">
                <a16:creationId xmlns:a16="http://schemas.microsoft.com/office/drawing/2014/main" id="{3135F336-14B0-DEB8-00C7-31909655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DD32C49-6067-C71E-67CC-E461C87AA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1" y="565483"/>
            <a:ext cx="1880939" cy="733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F91CD7-3713-71FA-B6D6-44C20BB83166}"/>
              </a:ext>
            </a:extLst>
          </p:cNvPr>
          <p:cNvSpPr/>
          <p:nvPr/>
        </p:nvSpPr>
        <p:spPr>
          <a:xfrm>
            <a:off x="5843451" y="1621570"/>
            <a:ext cx="5860869" cy="5849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Out of 257 municipalities…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8EF489-29F1-79F2-BB7F-3323769E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452" y="2689340"/>
            <a:ext cx="5860868" cy="2277516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CRISIS: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43 collapsed (bankrupt);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151 on the brink of collapse;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Estimated R250b plus owned in rates/taxes, etc.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W/L owes in estimation of R90b….  </a:t>
            </a:r>
          </a:p>
        </p:txBody>
      </p:sp>
    </p:spTree>
    <p:extLst>
      <p:ext uri="{BB962C8B-B14F-4D97-AF65-F5344CB8AC3E}">
        <p14:creationId xmlns:p14="http://schemas.microsoft.com/office/powerpoint/2010/main" val="5016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0" t="5000" r="2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CB32-1EA2-31E6-6B95-F0819299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592A-B330-4732-8BA2-98C6A5E7D6E6}" type="slidenum">
              <a:rPr lang="en-US" smtClean="0"/>
              <a:t>9</a:t>
            </a:fld>
            <a:endParaRPr lang="en-US" dirty="0"/>
          </a:p>
        </p:txBody>
      </p:sp>
      <p:pic>
        <p:nvPicPr>
          <p:cNvPr id="1028" name="Picture 4" descr="Download Free png Thing 1 and Thing 2 — On a Whim Gift Boutique - DLPNG.com">
            <a:extLst>
              <a:ext uri="{FF2B5EF4-FFF2-40B4-BE49-F238E27FC236}">
                <a16:creationId xmlns:a16="http://schemas.microsoft.com/office/drawing/2014/main" id="{EB40B215-2E73-4865-B84C-101E7ABA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7" y="4363372"/>
            <a:ext cx="2308633" cy="23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A2BCA3-64DA-C23F-A2A1-A80FF2FCA186}"/>
              </a:ext>
            </a:extLst>
          </p:cNvPr>
          <p:cNvSpPr/>
          <p:nvPr/>
        </p:nvSpPr>
        <p:spPr>
          <a:xfrm>
            <a:off x="0" y="1"/>
            <a:ext cx="5776546" cy="86164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725"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TEAMWORK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is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important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1BD7C-F5CA-8118-D813-20805DE53D99}"/>
              </a:ext>
            </a:extLst>
          </p:cNvPr>
          <p:cNvSpPr/>
          <p:nvPr/>
        </p:nvSpPr>
        <p:spPr>
          <a:xfrm>
            <a:off x="6383215" y="5879274"/>
            <a:ext cx="5808785" cy="9787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0363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 pitchFamily="34" charset="0"/>
              </a:rPr>
              <a:t>EDUCATION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is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crucial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421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1599</Words>
  <Application>Microsoft Office PowerPoint</Application>
  <PresentationFormat>Widescreen</PresentationFormat>
  <Paragraphs>261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Vonique64</vt:lpstr>
      <vt:lpstr>Office Theme</vt:lpstr>
      <vt:lpstr>PowerPoint Presentation</vt:lpstr>
      <vt:lpstr>CIGFARO Workshop By Lourens Nel (Pr.Val) </vt:lpstr>
      <vt:lpstr>introduction</vt:lpstr>
      <vt:lpstr>PowerPoint Presentation</vt:lpstr>
      <vt:lpstr>basic overview points</vt:lpstr>
      <vt:lpstr>PowerPoint Presentation</vt:lpstr>
      <vt:lpstr>and is subject to…</vt:lpstr>
      <vt:lpstr>PowerPoint Presentation</vt:lpstr>
      <vt:lpstr>PowerPoint Presentation</vt:lpstr>
      <vt:lpstr>deeds &amp; data error timeline for maintenance?</vt:lpstr>
      <vt:lpstr>the Municipal Property Rates Act (cont.)</vt:lpstr>
      <vt:lpstr>maintenance toolbox sec.78</vt:lpstr>
      <vt:lpstr>the GVR (masterfile) breakdown</vt:lpstr>
      <vt:lpstr>the GVR (masterfile) breakdown (cont.)</vt:lpstr>
      <vt:lpstr>a typical GVR example</vt:lpstr>
      <vt:lpstr>spatial and property information verification</vt:lpstr>
      <vt:lpstr>property type and value information</vt:lpstr>
      <vt:lpstr>additional data</vt:lpstr>
      <vt:lpstr>additional data (cont.)</vt:lpstr>
      <vt:lpstr>resources, pros and cons?</vt:lpstr>
      <vt:lpstr>common FAQ’s?</vt:lpstr>
      <vt:lpstr>PowerPoint Presentation</vt:lpstr>
      <vt:lpstr>common FAQ’s? (cont.)</vt:lpstr>
      <vt:lpstr>PowerPoint Presentation</vt:lpstr>
      <vt:lpstr>common FAQ’s? (cont.)</vt:lpstr>
      <vt:lpstr>deeds – extents (Sqm/Ha vs Dummy/M)</vt:lpstr>
      <vt:lpstr>deeds – extents (Sqm/Ha vs Dummy/M)</vt:lpstr>
      <vt:lpstr>common FAQ’s? (cont.)</vt:lpstr>
      <vt:lpstr>PowerPoint Presentation</vt:lpstr>
      <vt:lpstr>common FAQ’s? (cont.)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Lourens Nel</dc:creator>
  <cp:lastModifiedBy>Lourens Nel</cp:lastModifiedBy>
  <cp:revision>32</cp:revision>
  <dcterms:created xsi:type="dcterms:W3CDTF">2022-08-29T06:30:35Z</dcterms:created>
  <dcterms:modified xsi:type="dcterms:W3CDTF">2022-09-28T14:05:47Z</dcterms:modified>
</cp:coreProperties>
</file>