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handoutMasterIdLst>
    <p:handoutMasterId r:id="rId31"/>
  </p:handoutMasterIdLst>
  <p:sldIdLst>
    <p:sldId id="417" r:id="rId3"/>
    <p:sldId id="297" r:id="rId4"/>
    <p:sldId id="565" r:id="rId5"/>
    <p:sldId id="460" r:id="rId6"/>
    <p:sldId id="564" r:id="rId7"/>
    <p:sldId id="563" r:id="rId8"/>
    <p:sldId id="562" r:id="rId9"/>
    <p:sldId id="561" r:id="rId10"/>
    <p:sldId id="471" r:id="rId11"/>
    <p:sldId id="553" r:id="rId12"/>
    <p:sldId id="550" r:id="rId13"/>
    <p:sldId id="566" r:id="rId14"/>
    <p:sldId id="567" r:id="rId15"/>
    <p:sldId id="568" r:id="rId16"/>
    <p:sldId id="569" r:id="rId17"/>
    <p:sldId id="571" r:id="rId18"/>
    <p:sldId id="572" r:id="rId19"/>
    <p:sldId id="575" r:id="rId20"/>
    <p:sldId id="573" r:id="rId21"/>
    <p:sldId id="576" r:id="rId22"/>
    <p:sldId id="577" r:id="rId23"/>
    <p:sldId id="578" r:id="rId24"/>
    <p:sldId id="579" r:id="rId25"/>
    <p:sldId id="580" r:id="rId26"/>
    <p:sldId id="374" r:id="rId27"/>
    <p:sldId id="559" r:id="rId28"/>
    <p:sldId id="560" r:id="rId29"/>
  </p:sldIdLst>
  <p:sldSz cx="9906000" cy="6858000" type="A4"/>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ivia Havadi" initials="OH" lastIdx="4" clrIdx="0"/>
  <p:cmAuthor id="1" name="Michelle Govender" initials="MG" lastIdx="2" clrIdx="1"/>
  <p:cmAuthor id="2" name="Charlotte Puleng Mpete" initials="CPM" lastIdx="4" clrIdx="2"/>
  <p:cmAuthor id="3" name="Trust Chikwiri" initials="TC" lastIdx="0" clrIdx="3"/>
  <p:cmAuthor id="4" name="Bongani Mbewu" initials="BM"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37C9D"/>
    <a:srgbClr val="F16824"/>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5" autoAdjust="0"/>
    <p:restoredTop sz="88945" autoAdjust="0"/>
  </p:normalViewPr>
  <p:slideViewPr>
    <p:cSldViewPr snapToGrid="0">
      <p:cViewPr varScale="1">
        <p:scale>
          <a:sx n="79" d="100"/>
          <a:sy n="79" d="100"/>
        </p:scale>
        <p:origin x="77" y="8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7140C30B-2549-4ABB-B753-94AF044B71A5}" type="datetimeFigureOut">
              <a:rPr lang="en-US" smtClean="0"/>
              <a:t>10/7/2019</a:t>
            </a:fld>
            <a:endParaRPr lang="en-US"/>
          </a:p>
        </p:txBody>
      </p:sp>
      <p:sp>
        <p:nvSpPr>
          <p:cNvPr id="4" name="Footer Placehold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9ACD5E13-D371-4439-BCB9-956DFEF5635C}" type="slidenum">
              <a:rPr lang="en-US" smtClean="0"/>
              <a:t>‹#›</a:t>
            </a:fld>
            <a:endParaRPr lang="en-US"/>
          </a:p>
        </p:txBody>
      </p:sp>
    </p:spTree>
    <p:extLst>
      <p:ext uri="{BB962C8B-B14F-4D97-AF65-F5344CB8AC3E}">
        <p14:creationId xmlns:p14="http://schemas.microsoft.com/office/powerpoint/2010/main" val="21559902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347" cy="498215"/>
          </a:xfrm>
          <a:prstGeom prst="rect">
            <a:avLst/>
          </a:prstGeom>
        </p:spPr>
        <p:txBody>
          <a:bodyPr vert="horz" lIns="91458" tIns="45729" rIns="91458" bIns="45729" rtlCol="0"/>
          <a:lstStyle>
            <a:lvl1pPr algn="l">
              <a:defRPr sz="1200"/>
            </a:lvl1pPr>
          </a:lstStyle>
          <a:p>
            <a:endParaRPr lang="en-US" dirty="0"/>
          </a:p>
        </p:txBody>
      </p:sp>
      <p:sp>
        <p:nvSpPr>
          <p:cNvPr id="3" name="Date Placeholder 2"/>
          <p:cNvSpPr>
            <a:spLocks noGrp="1"/>
          </p:cNvSpPr>
          <p:nvPr>
            <p:ph type="dt" idx="1"/>
          </p:nvPr>
        </p:nvSpPr>
        <p:spPr>
          <a:xfrm>
            <a:off x="3851344" y="1"/>
            <a:ext cx="2946347" cy="498215"/>
          </a:xfrm>
          <a:prstGeom prst="rect">
            <a:avLst/>
          </a:prstGeom>
        </p:spPr>
        <p:txBody>
          <a:bodyPr vert="horz" lIns="91458" tIns="45729" rIns="91458" bIns="45729" rtlCol="0"/>
          <a:lstStyle>
            <a:lvl1pPr algn="r">
              <a:defRPr sz="1200"/>
            </a:lvl1pPr>
          </a:lstStyle>
          <a:p>
            <a:fld id="{338CBF69-8264-45FF-BA7B-DBABADD235C0}" type="datetimeFigureOut">
              <a:rPr lang="en-US" smtClean="0"/>
              <a:pPr/>
              <a:t>10/7/2019</a:t>
            </a:fld>
            <a:endParaRPr lang="en-US" dirty="0"/>
          </a:p>
        </p:txBody>
      </p:sp>
      <p:sp>
        <p:nvSpPr>
          <p:cNvPr id="4" name="Slide Image Placeholder 3"/>
          <p:cNvSpPr>
            <a:spLocks noGrp="1" noRot="1" noChangeAspect="1"/>
          </p:cNvSpPr>
          <p:nvPr>
            <p:ph type="sldImg" idx="2"/>
          </p:nvPr>
        </p:nvSpPr>
        <p:spPr>
          <a:xfrm>
            <a:off x="979488" y="1241425"/>
            <a:ext cx="4840287" cy="3351213"/>
          </a:xfrm>
          <a:prstGeom prst="rect">
            <a:avLst/>
          </a:prstGeom>
          <a:noFill/>
          <a:ln w="12700">
            <a:solidFill>
              <a:prstClr val="black"/>
            </a:solidFill>
          </a:ln>
        </p:spPr>
        <p:txBody>
          <a:bodyPr vert="horz" lIns="91458" tIns="45729" rIns="91458" bIns="45729" rtlCol="0" anchor="ctr"/>
          <a:lstStyle/>
          <a:p>
            <a:endParaRPr lang="en-US" dirty="0"/>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58" tIns="45729" rIns="91458" bIns="457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1601"/>
            <a:ext cx="2946347" cy="498214"/>
          </a:xfrm>
          <a:prstGeom prst="rect">
            <a:avLst/>
          </a:prstGeom>
        </p:spPr>
        <p:txBody>
          <a:bodyPr vert="horz" lIns="91458" tIns="45729" rIns="91458" bIns="4572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1344" y="9431601"/>
            <a:ext cx="2946347" cy="498214"/>
          </a:xfrm>
          <a:prstGeom prst="rect">
            <a:avLst/>
          </a:prstGeom>
        </p:spPr>
        <p:txBody>
          <a:bodyPr vert="horz" lIns="91458" tIns="45729" rIns="91458" bIns="45729" rtlCol="0" anchor="b"/>
          <a:lstStyle>
            <a:lvl1pPr algn="r">
              <a:defRPr sz="1200"/>
            </a:lvl1pPr>
          </a:lstStyle>
          <a:p>
            <a:fld id="{6E450832-D594-4D0C-8EDF-7AF5F2D368C1}" type="slidenum">
              <a:rPr lang="en-US" smtClean="0"/>
              <a:pPr/>
              <a:t>‹#›</a:t>
            </a:fld>
            <a:endParaRPr lang="en-US" dirty="0"/>
          </a:p>
        </p:txBody>
      </p:sp>
    </p:spTree>
    <p:extLst>
      <p:ext uri="{BB962C8B-B14F-4D97-AF65-F5344CB8AC3E}">
        <p14:creationId xmlns:p14="http://schemas.microsoft.com/office/powerpoint/2010/main" val="424593181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a:defRPr/>
            </a:pPr>
            <a:fld id="{4C46C9AA-20AA-4DD8-878E-1B9A7CB67F8B}" type="slidenum">
              <a:rPr lang="en-US" smtClean="0"/>
              <a:pPr>
                <a:defRPr/>
              </a:pPr>
              <a:t>1</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4BB74EBD-EDA5-4C71-A8B2-E9462CCA90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8B39371-6DA0-441C-B8CE-D141A3DB5561}"/>
              </a:ext>
            </a:extLst>
          </p:cNvPr>
          <p:cNvSpPr>
            <a:spLocks noGrp="1"/>
          </p:cNvSpPr>
          <p:nvPr>
            <p:ph type="body" idx="1"/>
          </p:nvPr>
        </p:nvSpPr>
        <p:spPr/>
        <p:txBody>
          <a:bodyPr/>
          <a:lstStyle/>
          <a:p>
            <a:pPr defTabSz="931494" eaLnBrk="1" hangingPunct="1">
              <a:defRPr/>
            </a:pPr>
            <a:r>
              <a:rPr lang="en-US" dirty="0"/>
              <a:t>Task force discussed descriptors of effective internal audit. Through an exercise conducted by the Relook Task Force and through feedback received during the exposure process, the exposed group of 12 Core Principles was reduced to a group of 10 that articulate what effective internal audit looks like in practice. [See next slide for detailed, final list of 10 Core Principles.]</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10 Final Core Principles for the Practice of Internal Auditing:</a:t>
            </a:r>
          </a:p>
          <a:p>
            <a:pPr marL="1164368" lvl="2" indent="-232873" eaLnBrk="1" hangingPunct="1">
              <a:buFont typeface="+mj-lt"/>
              <a:buAutoNum type="arabicPeriod"/>
              <a:defRPr/>
            </a:pPr>
            <a:r>
              <a:rPr lang="en-US" dirty="0"/>
              <a:t>Demonstrates integrity.</a:t>
            </a:r>
          </a:p>
          <a:p>
            <a:pPr marL="1164368" lvl="2" indent="-232873" eaLnBrk="1" hangingPunct="1">
              <a:buFont typeface="+mj-lt"/>
              <a:buAutoNum type="arabicPeriod"/>
              <a:defRPr/>
            </a:pPr>
            <a:r>
              <a:rPr lang="en-US" dirty="0"/>
              <a:t>Demonstrates competence and due professional care.</a:t>
            </a:r>
          </a:p>
          <a:p>
            <a:pPr marL="1164368" lvl="2" indent="-232873" eaLnBrk="1" hangingPunct="1">
              <a:buFont typeface="+mj-lt"/>
              <a:buAutoNum type="arabicPeriod"/>
              <a:defRPr/>
            </a:pPr>
            <a:r>
              <a:rPr lang="en-US" dirty="0"/>
              <a:t>Is objective and free from undue influence.</a:t>
            </a:r>
          </a:p>
          <a:p>
            <a:pPr marL="1164368" lvl="2" indent="-232873" eaLnBrk="1" hangingPunct="1">
              <a:buFont typeface="+mj-lt"/>
              <a:buAutoNum type="arabicPeriod"/>
              <a:defRPr/>
            </a:pPr>
            <a:r>
              <a:rPr lang="en-US" dirty="0"/>
              <a:t>Aligns with the strategies, objectives, and risks of the organization. </a:t>
            </a:r>
          </a:p>
          <a:p>
            <a:pPr marL="1164368" lvl="2" indent="-232873" eaLnBrk="1" hangingPunct="1">
              <a:buFont typeface="+mj-lt"/>
              <a:buAutoNum type="arabicPeriod"/>
              <a:defRPr/>
            </a:pPr>
            <a:r>
              <a:rPr lang="en-US" dirty="0"/>
              <a:t>Is appropriately positioned and adequately resourced.</a:t>
            </a:r>
          </a:p>
          <a:p>
            <a:pPr marL="1164368" lvl="2" indent="-232873" eaLnBrk="1" hangingPunct="1">
              <a:buFont typeface="+mj-lt"/>
              <a:buAutoNum type="arabicPeriod"/>
              <a:defRPr/>
            </a:pPr>
            <a:r>
              <a:rPr lang="en-US" dirty="0"/>
              <a:t>Demonstrates quality and continuous improvement.</a:t>
            </a:r>
          </a:p>
          <a:p>
            <a:pPr marL="1164368" lvl="2" indent="-232873" eaLnBrk="1" hangingPunct="1">
              <a:buFont typeface="+mj-lt"/>
              <a:buAutoNum type="arabicPeriod"/>
              <a:defRPr/>
            </a:pPr>
            <a:r>
              <a:rPr lang="en-US" dirty="0"/>
              <a:t>Communicates effectively.</a:t>
            </a:r>
          </a:p>
          <a:p>
            <a:pPr marL="1164368" lvl="2" indent="-232873" eaLnBrk="1" hangingPunct="1">
              <a:buFont typeface="+mj-lt"/>
              <a:buAutoNum type="arabicPeriod"/>
              <a:defRPr/>
            </a:pPr>
            <a:r>
              <a:rPr lang="en-US" dirty="0"/>
              <a:t>Provides risk-based assurance.</a:t>
            </a:r>
          </a:p>
          <a:p>
            <a:pPr marL="640402" lvl="1" indent="-174656" eaLnBrk="1" hangingPunct="1">
              <a:buFont typeface="Wingdings" panose="05000000000000000000" pitchFamily="2" charset="2"/>
              <a:buChar char="q"/>
              <a:defRPr/>
            </a:pPr>
            <a:r>
              <a:rPr lang="en-US" dirty="0"/>
              <a:t>NOTE: First 8 likely represent what you do today and reflect the </a:t>
            </a:r>
            <a:r>
              <a:rPr lang="en-US" i="1" dirty="0"/>
              <a:t>Standards</a:t>
            </a:r>
            <a:r>
              <a:rPr lang="en-US" dirty="0"/>
              <a:t> and the Code of Ethics.</a:t>
            </a:r>
          </a:p>
          <a:p>
            <a:pPr marL="640402" lvl="1" indent="-174656" eaLnBrk="1" hangingPunct="1">
              <a:buFont typeface="Wingdings" panose="05000000000000000000" pitchFamily="2" charset="2"/>
              <a:buChar char="q"/>
              <a:defRPr/>
            </a:pPr>
            <a:r>
              <a:rPr lang="en-US" dirty="0"/>
              <a:t>Last 2 are newer concepts introduced by the task force:</a:t>
            </a:r>
          </a:p>
          <a:p>
            <a:pPr marL="1164368" lvl="2" indent="-232873" eaLnBrk="1" hangingPunct="1">
              <a:buFont typeface="+mj-lt"/>
              <a:buAutoNum type="arabicPeriod" startAt="9"/>
              <a:defRPr/>
            </a:pPr>
            <a:r>
              <a:rPr lang="en-US" dirty="0"/>
              <a:t>Is insightful, proactive, and future focused.</a:t>
            </a:r>
          </a:p>
          <a:p>
            <a:pPr marL="1164368" lvl="2" indent="-232873" eaLnBrk="1" hangingPunct="1">
              <a:buFont typeface="+mj-lt"/>
              <a:buAutoNum type="arabicPeriod" startAt="9"/>
              <a:defRPr/>
            </a:pPr>
            <a:r>
              <a:rPr lang="en-US" dirty="0"/>
              <a:t>Promotes organizational improvement.</a:t>
            </a:r>
          </a:p>
          <a:p>
            <a:pPr marL="640402" lvl="1" indent="-174656" eaLnBrk="1" hangingPunct="1">
              <a:buFont typeface="Arial" panose="020B0604020202020204" pitchFamily="34" charset="0"/>
              <a:buChar char="•"/>
              <a:defRPr/>
            </a:pPr>
            <a:endParaRPr lang="en-US" dirty="0"/>
          </a:p>
          <a:p>
            <a:pPr marL="174656" indent="-174656" eaLnBrk="1" hangingPunct="1">
              <a:buFont typeface="Wingdings" panose="05000000000000000000" pitchFamily="2" charset="2"/>
              <a:buChar char="Ø"/>
              <a:defRPr/>
            </a:pPr>
            <a:r>
              <a:rPr lang="en-US" dirty="0"/>
              <a:t>The 10 principles together are intended to support the </a:t>
            </a:r>
            <a:r>
              <a:rPr lang="en-US" i="1" dirty="0"/>
              <a:t>Standards</a:t>
            </a:r>
            <a:r>
              <a:rPr lang="en-US" dirty="0"/>
              <a:t> as they exist today and as they will be modified in the future.</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The task force expects that the Mission and the Core Principles will be a good way to succinctly and effectively communicate the significance and purpose of the internal audit activity to internal audit’s stakeholders (senior management and audit committee). If they understand the mission and principles, then they will have a basic understanding of how internal audit can help their organization.</a:t>
            </a:r>
          </a:p>
          <a:p>
            <a:pPr eaLnBrk="1" hangingPunct="1">
              <a:defRPr/>
            </a:pPr>
            <a:endParaRPr lang="en-US" dirty="0"/>
          </a:p>
        </p:txBody>
      </p:sp>
      <p:sp>
        <p:nvSpPr>
          <p:cNvPr id="4" name="Slide Number Placeholder 3">
            <a:extLst>
              <a:ext uri="{FF2B5EF4-FFF2-40B4-BE49-F238E27FC236}">
                <a16:creationId xmlns:a16="http://schemas.microsoft.com/office/drawing/2014/main" id="{8D0999EA-41B5-4E36-A3B3-D6ABFA4A72D3}"/>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37C77C3-424B-4C95-8C97-910436AEFA92}" type="slidenum">
              <a:rPr lang="en-US" altLang="en-US"/>
              <a:pPr eaLnBrk="1" hangingPunct="1"/>
              <a:t>15</a:t>
            </a:fld>
            <a:endParaRPr lang="en-US" altLang="en-US"/>
          </a:p>
        </p:txBody>
      </p:sp>
      <p:sp>
        <p:nvSpPr>
          <p:cNvPr id="6" name="Footer Placeholder 5">
            <a:extLst>
              <a:ext uri="{FF2B5EF4-FFF2-40B4-BE49-F238E27FC236}">
                <a16:creationId xmlns:a16="http://schemas.microsoft.com/office/drawing/2014/main" id="{4C3A835E-0541-4EFD-A59D-5821653778F0}"/>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3743041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4BB74EBD-EDA5-4C71-A8B2-E9462CCA90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8B39371-6DA0-441C-B8CE-D141A3DB5561}"/>
              </a:ext>
            </a:extLst>
          </p:cNvPr>
          <p:cNvSpPr>
            <a:spLocks noGrp="1"/>
          </p:cNvSpPr>
          <p:nvPr>
            <p:ph type="body" idx="1"/>
          </p:nvPr>
        </p:nvSpPr>
        <p:spPr/>
        <p:txBody>
          <a:bodyPr/>
          <a:lstStyle/>
          <a:p>
            <a:pPr defTabSz="931494" eaLnBrk="1" hangingPunct="1">
              <a:defRPr/>
            </a:pPr>
            <a:r>
              <a:rPr lang="en-US" dirty="0"/>
              <a:t>Task force discussed descriptors of effective internal audit. Through an exercise conducted by the Relook Task Force and through feedback received during the exposure process, the exposed group of 12 Core Principles was reduced to a group of 10 that articulate what effective internal audit looks like in practice. [See next slide for detailed, final list of 10 Core Principles.]</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10 Final Core Principles for the Practice of Internal Auditing:</a:t>
            </a:r>
          </a:p>
          <a:p>
            <a:pPr marL="1164368" lvl="2" indent="-232873" eaLnBrk="1" hangingPunct="1">
              <a:buFont typeface="+mj-lt"/>
              <a:buAutoNum type="arabicPeriod"/>
              <a:defRPr/>
            </a:pPr>
            <a:r>
              <a:rPr lang="en-US" dirty="0"/>
              <a:t>Demonstrates integrity.</a:t>
            </a:r>
          </a:p>
          <a:p>
            <a:pPr marL="1164368" lvl="2" indent="-232873" eaLnBrk="1" hangingPunct="1">
              <a:buFont typeface="+mj-lt"/>
              <a:buAutoNum type="arabicPeriod"/>
              <a:defRPr/>
            </a:pPr>
            <a:r>
              <a:rPr lang="en-US" dirty="0"/>
              <a:t>Demonstrates competence and due professional care.</a:t>
            </a:r>
          </a:p>
          <a:p>
            <a:pPr marL="1164368" lvl="2" indent="-232873" eaLnBrk="1" hangingPunct="1">
              <a:buFont typeface="+mj-lt"/>
              <a:buAutoNum type="arabicPeriod"/>
              <a:defRPr/>
            </a:pPr>
            <a:r>
              <a:rPr lang="en-US" dirty="0"/>
              <a:t>Is objective and free from undue influence.</a:t>
            </a:r>
          </a:p>
          <a:p>
            <a:pPr marL="1164368" lvl="2" indent="-232873" eaLnBrk="1" hangingPunct="1">
              <a:buFont typeface="+mj-lt"/>
              <a:buAutoNum type="arabicPeriod"/>
              <a:defRPr/>
            </a:pPr>
            <a:r>
              <a:rPr lang="en-US" dirty="0"/>
              <a:t>Aligns with the strategies, objectives, and risks of the organization. </a:t>
            </a:r>
          </a:p>
          <a:p>
            <a:pPr marL="1164368" lvl="2" indent="-232873" eaLnBrk="1" hangingPunct="1">
              <a:buFont typeface="+mj-lt"/>
              <a:buAutoNum type="arabicPeriod"/>
              <a:defRPr/>
            </a:pPr>
            <a:r>
              <a:rPr lang="en-US" dirty="0"/>
              <a:t>Is appropriately positioned and adequately resourced.</a:t>
            </a:r>
          </a:p>
          <a:p>
            <a:pPr marL="1164368" lvl="2" indent="-232873" eaLnBrk="1" hangingPunct="1">
              <a:buFont typeface="+mj-lt"/>
              <a:buAutoNum type="arabicPeriod"/>
              <a:defRPr/>
            </a:pPr>
            <a:r>
              <a:rPr lang="en-US" dirty="0"/>
              <a:t>Demonstrates quality and continuous improvement.</a:t>
            </a:r>
          </a:p>
          <a:p>
            <a:pPr marL="1164368" lvl="2" indent="-232873" eaLnBrk="1" hangingPunct="1">
              <a:buFont typeface="+mj-lt"/>
              <a:buAutoNum type="arabicPeriod"/>
              <a:defRPr/>
            </a:pPr>
            <a:r>
              <a:rPr lang="en-US" dirty="0"/>
              <a:t>Communicates effectively.</a:t>
            </a:r>
          </a:p>
          <a:p>
            <a:pPr marL="1164368" lvl="2" indent="-232873" eaLnBrk="1" hangingPunct="1">
              <a:buFont typeface="+mj-lt"/>
              <a:buAutoNum type="arabicPeriod"/>
              <a:defRPr/>
            </a:pPr>
            <a:r>
              <a:rPr lang="en-US" dirty="0"/>
              <a:t>Provides risk-based assurance.</a:t>
            </a:r>
          </a:p>
          <a:p>
            <a:pPr marL="640402" lvl="1" indent="-174656" eaLnBrk="1" hangingPunct="1">
              <a:buFont typeface="Wingdings" panose="05000000000000000000" pitchFamily="2" charset="2"/>
              <a:buChar char="q"/>
              <a:defRPr/>
            </a:pPr>
            <a:r>
              <a:rPr lang="en-US" dirty="0"/>
              <a:t>NOTE: First 8 likely represent what you do today and reflect the </a:t>
            </a:r>
            <a:r>
              <a:rPr lang="en-US" i="1" dirty="0"/>
              <a:t>Standards</a:t>
            </a:r>
            <a:r>
              <a:rPr lang="en-US" dirty="0"/>
              <a:t> and the Code of Ethics.</a:t>
            </a:r>
          </a:p>
          <a:p>
            <a:pPr marL="640402" lvl="1" indent="-174656" eaLnBrk="1" hangingPunct="1">
              <a:buFont typeface="Wingdings" panose="05000000000000000000" pitchFamily="2" charset="2"/>
              <a:buChar char="q"/>
              <a:defRPr/>
            </a:pPr>
            <a:r>
              <a:rPr lang="en-US" dirty="0"/>
              <a:t>Last 2 are newer concepts introduced by the task force:</a:t>
            </a:r>
          </a:p>
          <a:p>
            <a:pPr marL="1164368" lvl="2" indent="-232873" eaLnBrk="1" hangingPunct="1">
              <a:buFont typeface="+mj-lt"/>
              <a:buAutoNum type="arabicPeriod" startAt="9"/>
              <a:defRPr/>
            </a:pPr>
            <a:r>
              <a:rPr lang="en-US" dirty="0"/>
              <a:t>Is insightful, proactive, and future focused.</a:t>
            </a:r>
          </a:p>
          <a:p>
            <a:pPr marL="1164368" lvl="2" indent="-232873" eaLnBrk="1" hangingPunct="1">
              <a:buFont typeface="+mj-lt"/>
              <a:buAutoNum type="arabicPeriod" startAt="9"/>
              <a:defRPr/>
            </a:pPr>
            <a:r>
              <a:rPr lang="en-US" dirty="0"/>
              <a:t>Promotes organizational improvement.</a:t>
            </a:r>
          </a:p>
          <a:p>
            <a:pPr marL="640402" lvl="1" indent="-174656" eaLnBrk="1" hangingPunct="1">
              <a:buFont typeface="Arial" panose="020B0604020202020204" pitchFamily="34" charset="0"/>
              <a:buChar char="•"/>
              <a:defRPr/>
            </a:pPr>
            <a:endParaRPr lang="en-US" dirty="0"/>
          </a:p>
          <a:p>
            <a:pPr marL="174656" indent="-174656" eaLnBrk="1" hangingPunct="1">
              <a:buFont typeface="Wingdings" panose="05000000000000000000" pitchFamily="2" charset="2"/>
              <a:buChar char="Ø"/>
              <a:defRPr/>
            </a:pPr>
            <a:r>
              <a:rPr lang="en-US" dirty="0"/>
              <a:t>The 10 principles together are intended to support the </a:t>
            </a:r>
            <a:r>
              <a:rPr lang="en-US" i="1" dirty="0"/>
              <a:t>Standards</a:t>
            </a:r>
            <a:r>
              <a:rPr lang="en-US" dirty="0"/>
              <a:t> as they exist today and as they will be modified in the future.</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The task force expects that the Mission and the Core Principles will be a good way to succinctly and effectively communicate the significance and purpose of the internal audit activity to internal audit’s stakeholders (senior management and audit committee). If they understand the mission and principles, then they will have a basic understanding of how internal audit can help their organization.</a:t>
            </a:r>
          </a:p>
          <a:p>
            <a:pPr eaLnBrk="1" hangingPunct="1">
              <a:defRPr/>
            </a:pPr>
            <a:endParaRPr lang="en-US" dirty="0"/>
          </a:p>
        </p:txBody>
      </p:sp>
      <p:sp>
        <p:nvSpPr>
          <p:cNvPr id="4" name="Slide Number Placeholder 3">
            <a:extLst>
              <a:ext uri="{FF2B5EF4-FFF2-40B4-BE49-F238E27FC236}">
                <a16:creationId xmlns:a16="http://schemas.microsoft.com/office/drawing/2014/main" id="{8D0999EA-41B5-4E36-A3B3-D6ABFA4A72D3}"/>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37C77C3-424B-4C95-8C97-910436AEFA92}" type="slidenum">
              <a:rPr lang="en-US" altLang="en-US"/>
              <a:pPr eaLnBrk="1" hangingPunct="1"/>
              <a:t>16</a:t>
            </a:fld>
            <a:endParaRPr lang="en-US" altLang="en-US"/>
          </a:p>
        </p:txBody>
      </p:sp>
      <p:sp>
        <p:nvSpPr>
          <p:cNvPr id="6" name="Footer Placeholder 5">
            <a:extLst>
              <a:ext uri="{FF2B5EF4-FFF2-40B4-BE49-F238E27FC236}">
                <a16:creationId xmlns:a16="http://schemas.microsoft.com/office/drawing/2014/main" id="{4C3A835E-0541-4EFD-A59D-5821653778F0}"/>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1273239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4BB74EBD-EDA5-4C71-A8B2-E9462CCA90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8B39371-6DA0-441C-B8CE-D141A3DB5561}"/>
              </a:ext>
            </a:extLst>
          </p:cNvPr>
          <p:cNvSpPr>
            <a:spLocks noGrp="1"/>
          </p:cNvSpPr>
          <p:nvPr>
            <p:ph type="body" idx="1"/>
          </p:nvPr>
        </p:nvSpPr>
        <p:spPr/>
        <p:txBody>
          <a:bodyPr/>
          <a:lstStyle/>
          <a:p>
            <a:pPr defTabSz="931494" eaLnBrk="1" hangingPunct="1">
              <a:defRPr/>
            </a:pPr>
            <a:r>
              <a:rPr lang="en-US" dirty="0"/>
              <a:t>Task force discussed descriptors of effective internal audit. Through an exercise conducted by the Relook Task Force and through feedback received during the exposure process, the exposed group of 12 Core Principles was reduced to a group of 10 that articulate what effective internal audit looks like in practice. [See next slide for detailed, final list of 10 Core Principles.]</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10 Final Core Principles for the Practice of Internal Auditing:</a:t>
            </a:r>
          </a:p>
          <a:p>
            <a:pPr marL="1164368" lvl="2" indent="-232873" eaLnBrk="1" hangingPunct="1">
              <a:buFont typeface="+mj-lt"/>
              <a:buAutoNum type="arabicPeriod"/>
              <a:defRPr/>
            </a:pPr>
            <a:r>
              <a:rPr lang="en-US" dirty="0"/>
              <a:t>Demonstrates integrity.</a:t>
            </a:r>
          </a:p>
          <a:p>
            <a:pPr marL="1164368" lvl="2" indent="-232873" eaLnBrk="1" hangingPunct="1">
              <a:buFont typeface="+mj-lt"/>
              <a:buAutoNum type="arabicPeriod"/>
              <a:defRPr/>
            </a:pPr>
            <a:r>
              <a:rPr lang="en-US" dirty="0"/>
              <a:t>Demonstrates competence and due professional care.</a:t>
            </a:r>
          </a:p>
          <a:p>
            <a:pPr marL="1164368" lvl="2" indent="-232873" eaLnBrk="1" hangingPunct="1">
              <a:buFont typeface="+mj-lt"/>
              <a:buAutoNum type="arabicPeriod"/>
              <a:defRPr/>
            </a:pPr>
            <a:r>
              <a:rPr lang="en-US" dirty="0"/>
              <a:t>Is objective and free from undue influence.</a:t>
            </a:r>
          </a:p>
          <a:p>
            <a:pPr marL="1164368" lvl="2" indent="-232873" eaLnBrk="1" hangingPunct="1">
              <a:buFont typeface="+mj-lt"/>
              <a:buAutoNum type="arabicPeriod"/>
              <a:defRPr/>
            </a:pPr>
            <a:r>
              <a:rPr lang="en-US" dirty="0"/>
              <a:t>Aligns with the strategies, objectives, and risks of the organization. </a:t>
            </a:r>
          </a:p>
          <a:p>
            <a:pPr marL="1164368" lvl="2" indent="-232873" eaLnBrk="1" hangingPunct="1">
              <a:buFont typeface="+mj-lt"/>
              <a:buAutoNum type="arabicPeriod"/>
              <a:defRPr/>
            </a:pPr>
            <a:r>
              <a:rPr lang="en-US" dirty="0"/>
              <a:t>Is appropriately positioned and adequately resourced.</a:t>
            </a:r>
          </a:p>
          <a:p>
            <a:pPr marL="1164368" lvl="2" indent="-232873" eaLnBrk="1" hangingPunct="1">
              <a:buFont typeface="+mj-lt"/>
              <a:buAutoNum type="arabicPeriod"/>
              <a:defRPr/>
            </a:pPr>
            <a:r>
              <a:rPr lang="en-US" dirty="0"/>
              <a:t>Demonstrates quality and continuous improvement.</a:t>
            </a:r>
          </a:p>
          <a:p>
            <a:pPr marL="1164368" lvl="2" indent="-232873" eaLnBrk="1" hangingPunct="1">
              <a:buFont typeface="+mj-lt"/>
              <a:buAutoNum type="arabicPeriod"/>
              <a:defRPr/>
            </a:pPr>
            <a:r>
              <a:rPr lang="en-US" dirty="0"/>
              <a:t>Communicates effectively.</a:t>
            </a:r>
          </a:p>
          <a:p>
            <a:pPr marL="1164368" lvl="2" indent="-232873" eaLnBrk="1" hangingPunct="1">
              <a:buFont typeface="+mj-lt"/>
              <a:buAutoNum type="arabicPeriod"/>
              <a:defRPr/>
            </a:pPr>
            <a:r>
              <a:rPr lang="en-US" dirty="0"/>
              <a:t>Provides risk-based assurance.</a:t>
            </a:r>
          </a:p>
          <a:p>
            <a:pPr marL="640402" lvl="1" indent="-174656" eaLnBrk="1" hangingPunct="1">
              <a:buFont typeface="Wingdings" panose="05000000000000000000" pitchFamily="2" charset="2"/>
              <a:buChar char="q"/>
              <a:defRPr/>
            </a:pPr>
            <a:r>
              <a:rPr lang="en-US" dirty="0"/>
              <a:t>NOTE: First 8 likely represent what you do today and reflect the </a:t>
            </a:r>
            <a:r>
              <a:rPr lang="en-US" i="1" dirty="0"/>
              <a:t>Standards</a:t>
            </a:r>
            <a:r>
              <a:rPr lang="en-US" dirty="0"/>
              <a:t> and the Code of Ethics.</a:t>
            </a:r>
          </a:p>
          <a:p>
            <a:pPr marL="640402" lvl="1" indent="-174656" eaLnBrk="1" hangingPunct="1">
              <a:buFont typeface="Wingdings" panose="05000000000000000000" pitchFamily="2" charset="2"/>
              <a:buChar char="q"/>
              <a:defRPr/>
            </a:pPr>
            <a:r>
              <a:rPr lang="en-US" dirty="0"/>
              <a:t>Last 2 are newer concepts introduced by the task force:</a:t>
            </a:r>
          </a:p>
          <a:p>
            <a:pPr marL="1164368" lvl="2" indent="-232873" eaLnBrk="1" hangingPunct="1">
              <a:buFont typeface="+mj-lt"/>
              <a:buAutoNum type="arabicPeriod" startAt="9"/>
              <a:defRPr/>
            </a:pPr>
            <a:r>
              <a:rPr lang="en-US" dirty="0"/>
              <a:t>Is insightful, proactive, and future focused.</a:t>
            </a:r>
          </a:p>
          <a:p>
            <a:pPr marL="1164368" lvl="2" indent="-232873" eaLnBrk="1" hangingPunct="1">
              <a:buFont typeface="+mj-lt"/>
              <a:buAutoNum type="arabicPeriod" startAt="9"/>
              <a:defRPr/>
            </a:pPr>
            <a:r>
              <a:rPr lang="en-US" dirty="0"/>
              <a:t>Promotes organizational improvement.</a:t>
            </a:r>
          </a:p>
          <a:p>
            <a:pPr marL="640402" lvl="1" indent="-174656" eaLnBrk="1" hangingPunct="1">
              <a:buFont typeface="Arial" panose="020B0604020202020204" pitchFamily="34" charset="0"/>
              <a:buChar char="•"/>
              <a:defRPr/>
            </a:pPr>
            <a:endParaRPr lang="en-US" dirty="0"/>
          </a:p>
          <a:p>
            <a:pPr marL="174656" indent="-174656" eaLnBrk="1" hangingPunct="1">
              <a:buFont typeface="Wingdings" panose="05000000000000000000" pitchFamily="2" charset="2"/>
              <a:buChar char="Ø"/>
              <a:defRPr/>
            </a:pPr>
            <a:r>
              <a:rPr lang="en-US" dirty="0"/>
              <a:t>The 10 principles together are intended to support the </a:t>
            </a:r>
            <a:r>
              <a:rPr lang="en-US" i="1" dirty="0"/>
              <a:t>Standards</a:t>
            </a:r>
            <a:r>
              <a:rPr lang="en-US" dirty="0"/>
              <a:t> as they exist today and as they will be modified in the future.</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The task force expects that the Mission and the Core Principles will be a good way to succinctly and effectively communicate the significance and purpose of the internal audit activity to internal audit’s stakeholders (senior management and audit committee). If they understand the mission and principles, then they will have a basic understanding of how internal audit can help their organization.</a:t>
            </a:r>
          </a:p>
          <a:p>
            <a:pPr eaLnBrk="1" hangingPunct="1">
              <a:defRPr/>
            </a:pPr>
            <a:endParaRPr lang="en-US" dirty="0"/>
          </a:p>
        </p:txBody>
      </p:sp>
      <p:sp>
        <p:nvSpPr>
          <p:cNvPr id="4" name="Slide Number Placeholder 3">
            <a:extLst>
              <a:ext uri="{FF2B5EF4-FFF2-40B4-BE49-F238E27FC236}">
                <a16:creationId xmlns:a16="http://schemas.microsoft.com/office/drawing/2014/main" id="{8D0999EA-41B5-4E36-A3B3-D6ABFA4A72D3}"/>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37C77C3-424B-4C95-8C97-910436AEFA92}" type="slidenum">
              <a:rPr lang="en-US" altLang="en-US"/>
              <a:pPr eaLnBrk="1" hangingPunct="1"/>
              <a:t>17</a:t>
            </a:fld>
            <a:endParaRPr lang="en-US" altLang="en-US"/>
          </a:p>
        </p:txBody>
      </p:sp>
      <p:sp>
        <p:nvSpPr>
          <p:cNvPr id="6" name="Footer Placeholder 5">
            <a:extLst>
              <a:ext uri="{FF2B5EF4-FFF2-40B4-BE49-F238E27FC236}">
                <a16:creationId xmlns:a16="http://schemas.microsoft.com/office/drawing/2014/main" id="{4C3A835E-0541-4EFD-A59D-5821653778F0}"/>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3838957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4BB74EBD-EDA5-4C71-A8B2-E9462CCA90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8B39371-6DA0-441C-B8CE-D141A3DB5561}"/>
              </a:ext>
            </a:extLst>
          </p:cNvPr>
          <p:cNvSpPr>
            <a:spLocks noGrp="1"/>
          </p:cNvSpPr>
          <p:nvPr>
            <p:ph type="body" idx="1"/>
          </p:nvPr>
        </p:nvSpPr>
        <p:spPr/>
        <p:txBody>
          <a:bodyPr/>
          <a:lstStyle/>
          <a:p>
            <a:pPr defTabSz="931494" eaLnBrk="1" hangingPunct="1">
              <a:defRPr/>
            </a:pPr>
            <a:r>
              <a:rPr lang="en-US" dirty="0"/>
              <a:t>Task force discussed descriptors of effective internal audit. Through an exercise conducted by the Relook Task Force and through feedback received during the exposure process, the exposed group of 12 Core Principles was reduced to a group of 10 that articulate what effective internal audit looks like in practice. [See next slide for detailed, final list of 10 Core Principles.]</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10 Final Core Principles for the Practice of Internal Auditing:</a:t>
            </a:r>
          </a:p>
          <a:p>
            <a:pPr marL="1164368" lvl="2" indent="-232873" eaLnBrk="1" hangingPunct="1">
              <a:buFont typeface="+mj-lt"/>
              <a:buAutoNum type="arabicPeriod"/>
              <a:defRPr/>
            </a:pPr>
            <a:r>
              <a:rPr lang="en-US" dirty="0"/>
              <a:t>Demonstrates integrity.</a:t>
            </a:r>
          </a:p>
          <a:p>
            <a:pPr marL="1164368" lvl="2" indent="-232873" eaLnBrk="1" hangingPunct="1">
              <a:buFont typeface="+mj-lt"/>
              <a:buAutoNum type="arabicPeriod"/>
              <a:defRPr/>
            </a:pPr>
            <a:r>
              <a:rPr lang="en-US" dirty="0"/>
              <a:t>Demonstrates competence and due professional care.</a:t>
            </a:r>
          </a:p>
          <a:p>
            <a:pPr marL="1164368" lvl="2" indent="-232873" eaLnBrk="1" hangingPunct="1">
              <a:buFont typeface="+mj-lt"/>
              <a:buAutoNum type="arabicPeriod"/>
              <a:defRPr/>
            </a:pPr>
            <a:r>
              <a:rPr lang="en-US" dirty="0"/>
              <a:t>Is objective and free from undue influence.</a:t>
            </a:r>
          </a:p>
          <a:p>
            <a:pPr marL="1164368" lvl="2" indent="-232873" eaLnBrk="1" hangingPunct="1">
              <a:buFont typeface="+mj-lt"/>
              <a:buAutoNum type="arabicPeriod"/>
              <a:defRPr/>
            </a:pPr>
            <a:r>
              <a:rPr lang="en-US" dirty="0"/>
              <a:t>Aligns with the strategies, objectives, and risks of the organization. </a:t>
            </a:r>
          </a:p>
          <a:p>
            <a:pPr marL="1164368" lvl="2" indent="-232873" eaLnBrk="1" hangingPunct="1">
              <a:buFont typeface="+mj-lt"/>
              <a:buAutoNum type="arabicPeriod"/>
              <a:defRPr/>
            </a:pPr>
            <a:r>
              <a:rPr lang="en-US" dirty="0"/>
              <a:t>Is appropriately positioned and adequately resourced.</a:t>
            </a:r>
          </a:p>
          <a:p>
            <a:pPr marL="1164368" lvl="2" indent="-232873" eaLnBrk="1" hangingPunct="1">
              <a:buFont typeface="+mj-lt"/>
              <a:buAutoNum type="arabicPeriod"/>
              <a:defRPr/>
            </a:pPr>
            <a:r>
              <a:rPr lang="en-US" dirty="0"/>
              <a:t>Demonstrates quality and continuous improvement.</a:t>
            </a:r>
          </a:p>
          <a:p>
            <a:pPr marL="1164368" lvl="2" indent="-232873" eaLnBrk="1" hangingPunct="1">
              <a:buFont typeface="+mj-lt"/>
              <a:buAutoNum type="arabicPeriod"/>
              <a:defRPr/>
            </a:pPr>
            <a:r>
              <a:rPr lang="en-US" dirty="0"/>
              <a:t>Communicates effectively.</a:t>
            </a:r>
          </a:p>
          <a:p>
            <a:pPr marL="1164368" lvl="2" indent="-232873" eaLnBrk="1" hangingPunct="1">
              <a:buFont typeface="+mj-lt"/>
              <a:buAutoNum type="arabicPeriod"/>
              <a:defRPr/>
            </a:pPr>
            <a:r>
              <a:rPr lang="en-US" dirty="0"/>
              <a:t>Provides risk-based assurance.</a:t>
            </a:r>
          </a:p>
          <a:p>
            <a:pPr marL="640402" lvl="1" indent="-174656" eaLnBrk="1" hangingPunct="1">
              <a:buFont typeface="Wingdings" panose="05000000000000000000" pitchFamily="2" charset="2"/>
              <a:buChar char="q"/>
              <a:defRPr/>
            </a:pPr>
            <a:r>
              <a:rPr lang="en-US" dirty="0"/>
              <a:t>NOTE: First 8 likely represent what you do today and reflect the </a:t>
            </a:r>
            <a:r>
              <a:rPr lang="en-US" i="1" dirty="0"/>
              <a:t>Standards</a:t>
            </a:r>
            <a:r>
              <a:rPr lang="en-US" dirty="0"/>
              <a:t> and the Code of Ethics.</a:t>
            </a:r>
          </a:p>
          <a:p>
            <a:pPr marL="640402" lvl="1" indent="-174656" eaLnBrk="1" hangingPunct="1">
              <a:buFont typeface="Wingdings" panose="05000000000000000000" pitchFamily="2" charset="2"/>
              <a:buChar char="q"/>
              <a:defRPr/>
            </a:pPr>
            <a:r>
              <a:rPr lang="en-US" dirty="0"/>
              <a:t>Last 2 are newer concepts introduced by the task force:</a:t>
            </a:r>
          </a:p>
          <a:p>
            <a:pPr marL="1164368" lvl="2" indent="-232873" eaLnBrk="1" hangingPunct="1">
              <a:buFont typeface="+mj-lt"/>
              <a:buAutoNum type="arabicPeriod" startAt="9"/>
              <a:defRPr/>
            </a:pPr>
            <a:r>
              <a:rPr lang="en-US" dirty="0"/>
              <a:t>Is insightful, proactive, and future focused.</a:t>
            </a:r>
          </a:p>
          <a:p>
            <a:pPr marL="1164368" lvl="2" indent="-232873" eaLnBrk="1" hangingPunct="1">
              <a:buFont typeface="+mj-lt"/>
              <a:buAutoNum type="arabicPeriod" startAt="9"/>
              <a:defRPr/>
            </a:pPr>
            <a:r>
              <a:rPr lang="en-US" dirty="0"/>
              <a:t>Promotes organizational improvement.</a:t>
            </a:r>
          </a:p>
          <a:p>
            <a:pPr marL="640402" lvl="1" indent="-174656" eaLnBrk="1" hangingPunct="1">
              <a:buFont typeface="Arial" panose="020B0604020202020204" pitchFamily="34" charset="0"/>
              <a:buChar char="•"/>
              <a:defRPr/>
            </a:pPr>
            <a:endParaRPr lang="en-US" dirty="0"/>
          </a:p>
          <a:p>
            <a:pPr marL="174656" indent="-174656" eaLnBrk="1" hangingPunct="1">
              <a:buFont typeface="Wingdings" panose="05000000000000000000" pitchFamily="2" charset="2"/>
              <a:buChar char="Ø"/>
              <a:defRPr/>
            </a:pPr>
            <a:r>
              <a:rPr lang="en-US" dirty="0"/>
              <a:t>The 10 principles together are intended to support the </a:t>
            </a:r>
            <a:r>
              <a:rPr lang="en-US" i="1" dirty="0"/>
              <a:t>Standards</a:t>
            </a:r>
            <a:r>
              <a:rPr lang="en-US" dirty="0"/>
              <a:t> as they exist today and as they will be modified in the future.</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The task force expects that the Mission and the Core Principles will be a good way to succinctly and effectively communicate the significance and purpose of the internal audit activity to internal audit’s stakeholders (senior management and audit committee). If they understand the mission and principles, then they will have a basic understanding of how internal audit can help their organization.</a:t>
            </a:r>
          </a:p>
          <a:p>
            <a:pPr eaLnBrk="1" hangingPunct="1">
              <a:defRPr/>
            </a:pPr>
            <a:endParaRPr lang="en-US" dirty="0"/>
          </a:p>
        </p:txBody>
      </p:sp>
      <p:sp>
        <p:nvSpPr>
          <p:cNvPr id="4" name="Slide Number Placeholder 3">
            <a:extLst>
              <a:ext uri="{FF2B5EF4-FFF2-40B4-BE49-F238E27FC236}">
                <a16:creationId xmlns:a16="http://schemas.microsoft.com/office/drawing/2014/main" id="{8D0999EA-41B5-4E36-A3B3-D6ABFA4A72D3}"/>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37C77C3-424B-4C95-8C97-910436AEFA92}" type="slidenum">
              <a:rPr lang="en-US" altLang="en-US"/>
              <a:pPr eaLnBrk="1" hangingPunct="1"/>
              <a:t>18</a:t>
            </a:fld>
            <a:endParaRPr lang="en-US" altLang="en-US"/>
          </a:p>
        </p:txBody>
      </p:sp>
      <p:sp>
        <p:nvSpPr>
          <p:cNvPr id="6" name="Footer Placeholder 5">
            <a:extLst>
              <a:ext uri="{FF2B5EF4-FFF2-40B4-BE49-F238E27FC236}">
                <a16:creationId xmlns:a16="http://schemas.microsoft.com/office/drawing/2014/main" id="{4C3A835E-0541-4EFD-A59D-5821653778F0}"/>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1609970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4BB74EBD-EDA5-4C71-A8B2-E9462CCA90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8B39371-6DA0-441C-B8CE-D141A3DB5561}"/>
              </a:ext>
            </a:extLst>
          </p:cNvPr>
          <p:cNvSpPr>
            <a:spLocks noGrp="1"/>
          </p:cNvSpPr>
          <p:nvPr>
            <p:ph type="body" idx="1"/>
          </p:nvPr>
        </p:nvSpPr>
        <p:spPr/>
        <p:txBody>
          <a:bodyPr/>
          <a:lstStyle/>
          <a:p>
            <a:pPr defTabSz="931494" eaLnBrk="1" hangingPunct="1">
              <a:defRPr/>
            </a:pPr>
            <a:r>
              <a:rPr lang="en-US" dirty="0"/>
              <a:t>Task force discussed descriptors of effective internal audit. Through an exercise conducted by the Relook Task Force and through feedback received during the exposure process, the exposed group of 12 Core Principles was reduced to a group of 10 that articulate what effective internal audit looks like in practice. [See next slide for detailed, final list of 10 Core Principles.]</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10 Final Core Principles for the Practice of Internal Auditing:</a:t>
            </a:r>
          </a:p>
          <a:p>
            <a:pPr marL="1164368" lvl="2" indent="-232873" eaLnBrk="1" hangingPunct="1">
              <a:buFont typeface="+mj-lt"/>
              <a:buAutoNum type="arabicPeriod"/>
              <a:defRPr/>
            </a:pPr>
            <a:r>
              <a:rPr lang="en-US" dirty="0"/>
              <a:t>Demonstrates integrity.</a:t>
            </a:r>
          </a:p>
          <a:p>
            <a:pPr marL="1164368" lvl="2" indent="-232873" eaLnBrk="1" hangingPunct="1">
              <a:buFont typeface="+mj-lt"/>
              <a:buAutoNum type="arabicPeriod"/>
              <a:defRPr/>
            </a:pPr>
            <a:r>
              <a:rPr lang="en-US" dirty="0"/>
              <a:t>Demonstrates competence and due professional care.</a:t>
            </a:r>
          </a:p>
          <a:p>
            <a:pPr marL="1164368" lvl="2" indent="-232873" eaLnBrk="1" hangingPunct="1">
              <a:buFont typeface="+mj-lt"/>
              <a:buAutoNum type="arabicPeriod"/>
              <a:defRPr/>
            </a:pPr>
            <a:r>
              <a:rPr lang="en-US" dirty="0"/>
              <a:t>Is objective and free from undue influence.</a:t>
            </a:r>
          </a:p>
          <a:p>
            <a:pPr marL="1164368" lvl="2" indent="-232873" eaLnBrk="1" hangingPunct="1">
              <a:buFont typeface="+mj-lt"/>
              <a:buAutoNum type="arabicPeriod"/>
              <a:defRPr/>
            </a:pPr>
            <a:r>
              <a:rPr lang="en-US" dirty="0"/>
              <a:t>Aligns with the strategies, objectives, and risks of the organization. </a:t>
            </a:r>
          </a:p>
          <a:p>
            <a:pPr marL="1164368" lvl="2" indent="-232873" eaLnBrk="1" hangingPunct="1">
              <a:buFont typeface="+mj-lt"/>
              <a:buAutoNum type="arabicPeriod"/>
              <a:defRPr/>
            </a:pPr>
            <a:r>
              <a:rPr lang="en-US" dirty="0"/>
              <a:t>Is appropriately positioned and adequately resourced.</a:t>
            </a:r>
          </a:p>
          <a:p>
            <a:pPr marL="1164368" lvl="2" indent="-232873" eaLnBrk="1" hangingPunct="1">
              <a:buFont typeface="+mj-lt"/>
              <a:buAutoNum type="arabicPeriod"/>
              <a:defRPr/>
            </a:pPr>
            <a:r>
              <a:rPr lang="en-US" dirty="0"/>
              <a:t>Demonstrates quality and continuous improvement.</a:t>
            </a:r>
          </a:p>
          <a:p>
            <a:pPr marL="1164368" lvl="2" indent="-232873" eaLnBrk="1" hangingPunct="1">
              <a:buFont typeface="+mj-lt"/>
              <a:buAutoNum type="arabicPeriod"/>
              <a:defRPr/>
            </a:pPr>
            <a:r>
              <a:rPr lang="en-US" dirty="0"/>
              <a:t>Communicates effectively.</a:t>
            </a:r>
          </a:p>
          <a:p>
            <a:pPr marL="1164368" lvl="2" indent="-232873" eaLnBrk="1" hangingPunct="1">
              <a:buFont typeface="+mj-lt"/>
              <a:buAutoNum type="arabicPeriod"/>
              <a:defRPr/>
            </a:pPr>
            <a:r>
              <a:rPr lang="en-US" dirty="0"/>
              <a:t>Provides risk-based assurance.</a:t>
            </a:r>
          </a:p>
          <a:p>
            <a:pPr marL="640402" lvl="1" indent="-174656" eaLnBrk="1" hangingPunct="1">
              <a:buFont typeface="Wingdings" panose="05000000000000000000" pitchFamily="2" charset="2"/>
              <a:buChar char="q"/>
              <a:defRPr/>
            </a:pPr>
            <a:r>
              <a:rPr lang="en-US" dirty="0"/>
              <a:t>NOTE: First 8 likely represent what you do today and reflect the </a:t>
            </a:r>
            <a:r>
              <a:rPr lang="en-US" i="1" dirty="0"/>
              <a:t>Standards</a:t>
            </a:r>
            <a:r>
              <a:rPr lang="en-US" dirty="0"/>
              <a:t> and the Code of Ethics.</a:t>
            </a:r>
          </a:p>
          <a:p>
            <a:pPr marL="640402" lvl="1" indent="-174656" eaLnBrk="1" hangingPunct="1">
              <a:buFont typeface="Wingdings" panose="05000000000000000000" pitchFamily="2" charset="2"/>
              <a:buChar char="q"/>
              <a:defRPr/>
            </a:pPr>
            <a:r>
              <a:rPr lang="en-US" dirty="0"/>
              <a:t>Last 2 are newer concepts introduced by the task force:</a:t>
            </a:r>
          </a:p>
          <a:p>
            <a:pPr marL="1164368" lvl="2" indent="-232873" eaLnBrk="1" hangingPunct="1">
              <a:buFont typeface="+mj-lt"/>
              <a:buAutoNum type="arabicPeriod" startAt="9"/>
              <a:defRPr/>
            </a:pPr>
            <a:r>
              <a:rPr lang="en-US" dirty="0"/>
              <a:t>Is insightful, proactive, and future focused.</a:t>
            </a:r>
          </a:p>
          <a:p>
            <a:pPr marL="1164368" lvl="2" indent="-232873" eaLnBrk="1" hangingPunct="1">
              <a:buFont typeface="+mj-lt"/>
              <a:buAutoNum type="arabicPeriod" startAt="9"/>
              <a:defRPr/>
            </a:pPr>
            <a:r>
              <a:rPr lang="en-US" dirty="0"/>
              <a:t>Promotes organizational improvement.</a:t>
            </a:r>
          </a:p>
          <a:p>
            <a:pPr marL="640402" lvl="1" indent="-174656" eaLnBrk="1" hangingPunct="1">
              <a:buFont typeface="Arial" panose="020B0604020202020204" pitchFamily="34" charset="0"/>
              <a:buChar char="•"/>
              <a:defRPr/>
            </a:pPr>
            <a:endParaRPr lang="en-US" dirty="0"/>
          </a:p>
          <a:p>
            <a:pPr marL="174656" indent="-174656" eaLnBrk="1" hangingPunct="1">
              <a:buFont typeface="Wingdings" panose="05000000000000000000" pitchFamily="2" charset="2"/>
              <a:buChar char="Ø"/>
              <a:defRPr/>
            </a:pPr>
            <a:r>
              <a:rPr lang="en-US" dirty="0"/>
              <a:t>The 10 principles together are intended to support the </a:t>
            </a:r>
            <a:r>
              <a:rPr lang="en-US" i="1" dirty="0"/>
              <a:t>Standards</a:t>
            </a:r>
            <a:r>
              <a:rPr lang="en-US" dirty="0"/>
              <a:t> as they exist today and as they will be modified in the future.</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The task force expects that the Mission and the Core Principles will be a good way to succinctly and effectively communicate the significance and purpose of the internal audit activity to internal audit’s stakeholders (senior management and audit committee). If they understand the mission and principles, then they will have a basic understanding of how internal audit can help their organization.</a:t>
            </a:r>
          </a:p>
          <a:p>
            <a:pPr eaLnBrk="1" hangingPunct="1">
              <a:defRPr/>
            </a:pPr>
            <a:endParaRPr lang="en-US" dirty="0"/>
          </a:p>
        </p:txBody>
      </p:sp>
      <p:sp>
        <p:nvSpPr>
          <p:cNvPr id="4" name="Slide Number Placeholder 3">
            <a:extLst>
              <a:ext uri="{FF2B5EF4-FFF2-40B4-BE49-F238E27FC236}">
                <a16:creationId xmlns:a16="http://schemas.microsoft.com/office/drawing/2014/main" id="{8D0999EA-41B5-4E36-A3B3-D6ABFA4A72D3}"/>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37C77C3-424B-4C95-8C97-910436AEFA92}" type="slidenum">
              <a:rPr lang="en-US" altLang="en-US"/>
              <a:pPr eaLnBrk="1" hangingPunct="1"/>
              <a:t>19</a:t>
            </a:fld>
            <a:endParaRPr lang="en-US" altLang="en-US"/>
          </a:p>
        </p:txBody>
      </p:sp>
      <p:sp>
        <p:nvSpPr>
          <p:cNvPr id="6" name="Footer Placeholder 5">
            <a:extLst>
              <a:ext uri="{FF2B5EF4-FFF2-40B4-BE49-F238E27FC236}">
                <a16:creationId xmlns:a16="http://schemas.microsoft.com/office/drawing/2014/main" id="{4C3A835E-0541-4EFD-A59D-5821653778F0}"/>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3593053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4BB74EBD-EDA5-4C71-A8B2-E9462CCA90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8B39371-6DA0-441C-B8CE-D141A3DB5561}"/>
              </a:ext>
            </a:extLst>
          </p:cNvPr>
          <p:cNvSpPr>
            <a:spLocks noGrp="1"/>
          </p:cNvSpPr>
          <p:nvPr>
            <p:ph type="body" idx="1"/>
          </p:nvPr>
        </p:nvSpPr>
        <p:spPr/>
        <p:txBody>
          <a:bodyPr/>
          <a:lstStyle/>
          <a:p>
            <a:pPr defTabSz="931494" eaLnBrk="1" hangingPunct="1">
              <a:defRPr/>
            </a:pPr>
            <a:r>
              <a:rPr lang="en-US" dirty="0"/>
              <a:t>Task force discussed descriptors of effective internal audit. Through an exercise conducted by the Relook Task Force and through feedback received during the exposure process, the exposed group of 12 Core Principles was reduced to a group of 10 that articulate what effective internal audit looks like in practice. [See next slide for detailed, final list of 10 Core Principles.]</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10 Final Core Principles for the Practice of Internal Auditing:</a:t>
            </a:r>
          </a:p>
          <a:p>
            <a:pPr marL="1164368" lvl="2" indent="-232873" eaLnBrk="1" hangingPunct="1">
              <a:buFont typeface="+mj-lt"/>
              <a:buAutoNum type="arabicPeriod"/>
              <a:defRPr/>
            </a:pPr>
            <a:r>
              <a:rPr lang="en-US" dirty="0"/>
              <a:t>Demonstrates integrity.</a:t>
            </a:r>
          </a:p>
          <a:p>
            <a:pPr marL="1164368" lvl="2" indent="-232873" eaLnBrk="1" hangingPunct="1">
              <a:buFont typeface="+mj-lt"/>
              <a:buAutoNum type="arabicPeriod"/>
              <a:defRPr/>
            </a:pPr>
            <a:r>
              <a:rPr lang="en-US" dirty="0"/>
              <a:t>Demonstrates competence and due professional care.</a:t>
            </a:r>
          </a:p>
          <a:p>
            <a:pPr marL="1164368" lvl="2" indent="-232873" eaLnBrk="1" hangingPunct="1">
              <a:buFont typeface="+mj-lt"/>
              <a:buAutoNum type="arabicPeriod"/>
              <a:defRPr/>
            </a:pPr>
            <a:r>
              <a:rPr lang="en-US" dirty="0"/>
              <a:t>Is objective and free from undue influence.</a:t>
            </a:r>
          </a:p>
          <a:p>
            <a:pPr marL="1164368" lvl="2" indent="-232873" eaLnBrk="1" hangingPunct="1">
              <a:buFont typeface="+mj-lt"/>
              <a:buAutoNum type="arabicPeriod"/>
              <a:defRPr/>
            </a:pPr>
            <a:r>
              <a:rPr lang="en-US" dirty="0"/>
              <a:t>Aligns with the strategies, objectives, and risks of the organization. </a:t>
            </a:r>
          </a:p>
          <a:p>
            <a:pPr marL="1164368" lvl="2" indent="-232873" eaLnBrk="1" hangingPunct="1">
              <a:buFont typeface="+mj-lt"/>
              <a:buAutoNum type="arabicPeriod"/>
              <a:defRPr/>
            </a:pPr>
            <a:r>
              <a:rPr lang="en-US" dirty="0"/>
              <a:t>Is appropriately positioned and adequately resourced.</a:t>
            </a:r>
          </a:p>
          <a:p>
            <a:pPr marL="1164368" lvl="2" indent="-232873" eaLnBrk="1" hangingPunct="1">
              <a:buFont typeface="+mj-lt"/>
              <a:buAutoNum type="arabicPeriod"/>
              <a:defRPr/>
            </a:pPr>
            <a:r>
              <a:rPr lang="en-US" dirty="0"/>
              <a:t>Demonstrates quality and continuous improvement.</a:t>
            </a:r>
          </a:p>
          <a:p>
            <a:pPr marL="1164368" lvl="2" indent="-232873" eaLnBrk="1" hangingPunct="1">
              <a:buFont typeface="+mj-lt"/>
              <a:buAutoNum type="arabicPeriod"/>
              <a:defRPr/>
            </a:pPr>
            <a:r>
              <a:rPr lang="en-US" dirty="0"/>
              <a:t>Communicates effectively.</a:t>
            </a:r>
          </a:p>
          <a:p>
            <a:pPr marL="1164368" lvl="2" indent="-232873" eaLnBrk="1" hangingPunct="1">
              <a:buFont typeface="+mj-lt"/>
              <a:buAutoNum type="arabicPeriod"/>
              <a:defRPr/>
            </a:pPr>
            <a:r>
              <a:rPr lang="en-US" dirty="0"/>
              <a:t>Provides risk-based assurance.</a:t>
            </a:r>
          </a:p>
          <a:p>
            <a:pPr marL="640402" lvl="1" indent="-174656" eaLnBrk="1" hangingPunct="1">
              <a:buFont typeface="Wingdings" panose="05000000000000000000" pitchFamily="2" charset="2"/>
              <a:buChar char="q"/>
              <a:defRPr/>
            </a:pPr>
            <a:r>
              <a:rPr lang="en-US" dirty="0"/>
              <a:t>NOTE: First 8 likely represent what you do today and reflect the </a:t>
            </a:r>
            <a:r>
              <a:rPr lang="en-US" i="1" dirty="0"/>
              <a:t>Standards</a:t>
            </a:r>
            <a:r>
              <a:rPr lang="en-US" dirty="0"/>
              <a:t> and the Code of Ethics.</a:t>
            </a:r>
          </a:p>
          <a:p>
            <a:pPr marL="640402" lvl="1" indent="-174656" eaLnBrk="1" hangingPunct="1">
              <a:buFont typeface="Wingdings" panose="05000000000000000000" pitchFamily="2" charset="2"/>
              <a:buChar char="q"/>
              <a:defRPr/>
            </a:pPr>
            <a:r>
              <a:rPr lang="en-US" dirty="0"/>
              <a:t>Last 2 are newer concepts introduced by the task force:</a:t>
            </a:r>
          </a:p>
          <a:p>
            <a:pPr marL="1164368" lvl="2" indent="-232873" eaLnBrk="1" hangingPunct="1">
              <a:buFont typeface="+mj-lt"/>
              <a:buAutoNum type="arabicPeriod" startAt="9"/>
              <a:defRPr/>
            </a:pPr>
            <a:r>
              <a:rPr lang="en-US" dirty="0"/>
              <a:t>Is insightful, proactive, and future focused.</a:t>
            </a:r>
          </a:p>
          <a:p>
            <a:pPr marL="1164368" lvl="2" indent="-232873" eaLnBrk="1" hangingPunct="1">
              <a:buFont typeface="+mj-lt"/>
              <a:buAutoNum type="arabicPeriod" startAt="9"/>
              <a:defRPr/>
            </a:pPr>
            <a:r>
              <a:rPr lang="en-US" dirty="0"/>
              <a:t>Promotes organizational improvement.</a:t>
            </a:r>
          </a:p>
          <a:p>
            <a:pPr marL="640402" lvl="1" indent="-174656" eaLnBrk="1" hangingPunct="1">
              <a:buFont typeface="Arial" panose="020B0604020202020204" pitchFamily="34" charset="0"/>
              <a:buChar char="•"/>
              <a:defRPr/>
            </a:pPr>
            <a:endParaRPr lang="en-US" dirty="0"/>
          </a:p>
          <a:p>
            <a:pPr marL="174656" indent="-174656" eaLnBrk="1" hangingPunct="1">
              <a:buFont typeface="Wingdings" panose="05000000000000000000" pitchFamily="2" charset="2"/>
              <a:buChar char="Ø"/>
              <a:defRPr/>
            </a:pPr>
            <a:r>
              <a:rPr lang="en-US" dirty="0"/>
              <a:t>The 10 principles together are intended to support the </a:t>
            </a:r>
            <a:r>
              <a:rPr lang="en-US" i="1" dirty="0"/>
              <a:t>Standards</a:t>
            </a:r>
            <a:r>
              <a:rPr lang="en-US" dirty="0"/>
              <a:t> as they exist today and as they will be modified in the future.</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The task force expects that the Mission and the Core Principles will be a good way to succinctly and effectively communicate the significance and purpose of the internal audit activity to internal audit’s stakeholders (senior management and audit committee). If they understand the mission and principles, then they will have a basic understanding of how internal audit can help their organization.</a:t>
            </a:r>
          </a:p>
          <a:p>
            <a:pPr eaLnBrk="1" hangingPunct="1">
              <a:defRPr/>
            </a:pPr>
            <a:endParaRPr lang="en-US" dirty="0"/>
          </a:p>
        </p:txBody>
      </p:sp>
      <p:sp>
        <p:nvSpPr>
          <p:cNvPr id="4" name="Slide Number Placeholder 3">
            <a:extLst>
              <a:ext uri="{FF2B5EF4-FFF2-40B4-BE49-F238E27FC236}">
                <a16:creationId xmlns:a16="http://schemas.microsoft.com/office/drawing/2014/main" id="{8D0999EA-41B5-4E36-A3B3-D6ABFA4A72D3}"/>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37C77C3-424B-4C95-8C97-910436AEFA92}" type="slidenum">
              <a:rPr lang="en-US" altLang="en-US"/>
              <a:pPr eaLnBrk="1" hangingPunct="1"/>
              <a:t>20</a:t>
            </a:fld>
            <a:endParaRPr lang="en-US" altLang="en-US"/>
          </a:p>
        </p:txBody>
      </p:sp>
      <p:sp>
        <p:nvSpPr>
          <p:cNvPr id="6" name="Footer Placeholder 5">
            <a:extLst>
              <a:ext uri="{FF2B5EF4-FFF2-40B4-BE49-F238E27FC236}">
                <a16:creationId xmlns:a16="http://schemas.microsoft.com/office/drawing/2014/main" id="{4C3A835E-0541-4EFD-A59D-5821653778F0}"/>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1822639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4BB74EBD-EDA5-4C71-A8B2-E9462CCA90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8B39371-6DA0-441C-B8CE-D141A3DB5561}"/>
              </a:ext>
            </a:extLst>
          </p:cNvPr>
          <p:cNvSpPr>
            <a:spLocks noGrp="1"/>
          </p:cNvSpPr>
          <p:nvPr>
            <p:ph type="body" idx="1"/>
          </p:nvPr>
        </p:nvSpPr>
        <p:spPr/>
        <p:txBody>
          <a:bodyPr/>
          <a:lstStyle/>
          <a:p>
            <a:pPr defTabSz="931494" eaLnBrk="1" hangingPunct="1">
              <a:defRPr/>
            </a:pPr>
            <a:r>
              <a:rPr lang="en-US" dirty="0"/>
              <a:t>Task force discussed descriptors of effective internal audit. Through an exercise conducted by the Relook Task Force and through feedback received during the exposure process, the exposed group of 12 Core Principles was reduced to a group of 10 that articulate what effective internal audit looks like in practice. [See next slide for detailed, final list of 10 Core Principles.]</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10 Final Core Principles for the Practice of Internal Auditing:</a:t>
            </a:r>
          </a:p>
          <a:p>
            <a:pPr marL="1164368" lvl="2" indent="-232873" eaLnBrk="1" hangingPunct="1">
              <a:buFont typeface="+mj-lt"/>
              <a:buAutoNum type="arabicPeriod"/>
              <a:defRPr/>
            </a:pPr>
            <a:r>
              <a:rPr lang="en-US" dirty="0"/>
              <a:t>Demonstrates integrity.</a:t>
            </a:r>
          </a:p>
          <a:p>
            <a:pPr marL="1164368" lvl="2" indent="-232873" eaLnBrk="1" hangingPunct="1">
              <a:buFont typeface="+mj-lt"/>
              <a:buAutoNum type="arabicPeriod"/>
              <a:defRPr/>
            </a:pPr>
            <a:r>
              <a:rPr lang="en-US" dirty="0"/>
              <a:t>Demonstrates competence and due professional care.</a:t>
            </a:r>
          </a:p>
          <a:p>
            <a:pPr marL="1164368" lvl="2" indent="-232873" eaLnBrk="1" hangingPunct="1">
              <a:buFont typeface="+mj-lt"/>
              <a:buAutoNum type="arabicPeriod"/>
              <a:defRPr/>
            </a:pPr>
            <a:r>
              <a:rPr lang="en-US" dirty="0"/>
              <a:t>Is objective and free from undue influence.</a:t>
            </a:r>
          </a:p>
          <a:p>
            <a:pPr marL="1164368" lvl="2" indent="-232873" eaLnBrk="1" hangingPunct="1">
              <a:buFont typeface="+mj-lt"/>
              <a:buAutoNum type="arabicPeriod"/>
              <a:defRPr/>
            </a:pPr>
            <a:r>
              <a:rPr lang="en-US" dirty="0"/>
              <a:t>Aligns with the strategies, objectives, and risks of the organization. </a:t>
            </a:r>
          </a:p>
          <a:p>
            <a:pPr marL="1164368" lvl="2" indent="-232873" eaLnBrk="1" hangingPunct="1">
              <a:buFont typeface="+mj-lt"/>
              <a:buAutoNum type="arabicPeriod"/>
              <a:defRPr/>
            </a:pPr>
            <a:r>
              <a:rPr lang="en-US" dirty="0"/>
              <a:t>Is appropriately positioned and adequately resourced.</a:t>
            </a:r>
          </a:p>
          <a:p>
            <a:pPr marL="1164368" lvl="2" indent="-232873" eaLnBrk="1" hangingPunct="1">
              <a:buFont typeface="+mj-lt"/>
              <a:buAutoNum type="arabicPeriod"/>
              <a:defRPr/>
            </a:pPr>
            <a:r>
              <a:rPr lang="en-US" dirty="0"/>
              <a:t>Demonstrates quality and continuous improvement.</a:t>
            </a:r>
          </a:p>
          <a:p>
            <a:pPr marL="1164368" lvl="2" indent="-232873" eaLnBrk="1" hangingPunct="1">
              <a:buFont typeface="+mj-lt"/>
              <a:buAutoNum type="arabicPeriod"/>
              <a:defRPr/>
            </a:pPr>
            <a:r>
              <a:rPr lang="en-US" dirty="0"/>
              <a:t>Communicates effectively.</a:t>
            </a:r>
          </a:p>
          <a:p>
            <a:pPr marL="1164368" lvl="2" indent="-232873" eaLnBrk="1" hangingPunct="1">
              <a:buFont typeface="+mj-lt"/>
              <a:buAutoNum type="arabicPeriod"/>
              <a:defRPr/>
            </a:pPr>
            <a:r>
              <a:rPr lang="en-US" dirty="0"/>
              <a:t>Provides risk-based assurance.</a:t>
            </a:r>
          </a:p>
          <a:p>
            <a:pPr marL="640402" lvl="1" indent="-174656" eaLnBrk="1" hangingPunct="1">
              <a:buFont typeface="Wingdings" panose="05000000000000000000" pitchFamily="2" charset="2"/>
              <a:buChar char="q"/>
              <a:defRPr/>
            </a:pPr>
            <a:r>
              <a:rPr lang="en-US" dirty="0"/>
              <a:t>NOTE: First 8 likely represent what you do today and reflect the </a:t>
            </a:r>
            <a:r>
              <a:rPr lang="en-US" i="1" dirty="0"/>
              <a:t>Standards</a:t>
            </a:r>
            <a:r>
              <a:rPr lang="en-US" dirty="0"/>
              <a:t> and the Code of Ethics.</a:t>
            </a:r>
          </a:p>
          <a:p>
            <a:pPr marL="640402" lvl="1" indent="-174656" eaLnBrk="1" hangingPunct="1">
              <a:buFont typeface="Wingdings" panose="05000000000000000000" pitchFamily="2" charset="2"/>
              <a:buChar char="q"/>
              <a:defRPr/>
            </a:pPr>
            <a:r>
              <a:rPr lang="en-US" dirty="0"/>
              <a:t>Last 2 are newer concepts introduced by the task force:</a:t>
            </a:r>
          </a:p>
          <a:p>
            <a:pPr marL="1164368" lvl="2" indent="-232873" eaLnBrk="1" hangingPunct="1">
              <a:buFont typeface="+mj-lt"/>
              <a:buAutoNum type="arabicPeriod" startAt="9"/>
              <a:defRPr/>
            </a:pPr>
            <a:r>
              <a:rPr lang="en-US" dirty="0"/>
              <a:t>Is insightful, proactive, and future focused.</a:t>
            </a:r>
          </a:p>
          <a:p>
            <a:pPr marL="1164368" lvl="2" indent="-232873" eaLnBrk="1" hangingPunct="1">
              <a:buFont typeface="+mj-lt"/>
              <a:buAutoNum type="arabicPeriod" startAt="9"/>
              <a:defRPr/>
            </a:pPr>
            <a:r>
              <a:rPr lang="en-US" dirty="0"/>
              <a:t>Promotes organizational improvement.</a:t>
            </a:r>
          </a:p>
          <a:p>
            <a:pPr marL="640402" lvl="1" indent="-174656" eaLnBrk="1" hangingPunct="1">
              <a:buFont typeface="Arial" panose="020B0604020202020204" pitchFamily="34" charset="0"/>
              <a:buChar char="•"/>
              <a:defRPr/>
            </a:pPr>
            <a:endParaRPr lang="en-US" dirty="0"/>
          </a:p>
          <a:p>
            <a:pPr marL="174656" indent="-174656" eaLnBrk="1" hangingPunct="1">
              <a:buFont typeface="Wingdings" panose="05000000000000000000" pitchFamily="2" charset="2"/>
              <a:buChar char="Ø"/>
              <a:defRPr/>
            </a:pPr>
            <a:r>
              <a:rPr lang="en-US" dirty="0"/>
              <a:t>The 10 principles together are intended to support the </a:t>
            </a:r>
            <a:r>
              <a:rPr lang="en-US" i="1" dirty="0"/>
              <a:t>Standards</a:t>
            </a:r>
            <a:r>
              <a:rPr lang="en-US" dirty="0"/>
              <a:t> as they exist today and as they will be modified in the future.</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The task force expects that the Mission and the Core Principles will be a good way to succinctly and effectively communicate the significance and purpose of the internal audit activity to internal audit’s stakeholders (senior management and audit committee). If they understand the mission and principles, then they will have a basic understanding of how internal audit can help their organization.</a:t>
            </a:r>
          </a:p>
          <a:p>
            <a:pPr eaLnBrk="1" hangingPunct="1">
              <a:defRPr/>
            </a:pPr>
            <a:endParaRPr lang="en-US" dirty="0"/>
          </a:p>
        </p:txBody>
      </p:sp>
      <p:sp>
        <p:nvSpPr>
          <p:cNvPr id="4" name="Slide Number Placeholder 3">
            <a:extLst>
              <a:ext uri="{FF2B5EF4-FFF2-40B4-BE49-F238E27FC236}">
                <a16:creationId xmlns:a16="http://schemas.microsoft.com/office/drawing/2014/main" id="{8D0999EA-41B5-4E36-A3B3-D6ABFA4A72D3}"/>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37C77C3-424B-4C95-8C97-910436AEFA92}" type="slidenum">
              <a:rPr lang="en-US" altLang="en-US"/>
              <a:pPr eaLnBrk="1" hangingPunct="1"/>
              <a:t>21</a:t>
            </a:fld>
            <a:endParaRPr lang="en-US" altLang="en-US"/>
          </a:p>
        </p:txBody>
      </p:sp>
      <p:sp>
        <p:nvSpPr>
          <p:cNvPr id="6" name="Footer Placeholder 5">
            <a:extLst>
              <a:ext uri="{FF2B5EF4-FFF2-40B4-BE49-F238E27FC236}">
                <a16:creationId xmlns:a16="http://schemas.microsoft.com/office/drawing/2014/main" id="{4C3A835E-0541-4EFD-A59D-5821653778F0}"/>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369285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4BB74EBD-EDA5-4C71-A8B2-E9462CCA90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8B39371-6DA0-441C-B8CE-D141A3DB5561}"/>
              </a:ext>
            </a:extLst>
          </p:cNvPr>
          <p:cNvSpPr>
            <a:spLocks noGrp="1"/>
          </p:cNvSpPr>
          <p:nvPr>
            <p:ph type="body" idx="1"/>
          </p:nvPr>
        </p:nvSpPr>
        <p:spPr/>
        <p:txBody>
          <a:bodyPr/>
          <a:lstStyle/>
          <a:p>
            <a:pPr defTabSz="931494" eaLnBrk="1" hangingPunct="1">
              <a:defRPr/>
            </a:pPr>
            <a:r>
              <a:rPr lang="en-US" dirty="0"/>
              <a:t>Task force discussed descriptors of effective internal audit. Through an exercise conducted by the Relook Task Force and through feedback received during the exposure process, the exposed group of 12 Core Principles was reduced to a group of 10 that articulate what effective internal audit looks like in practice. [See next slide for detailed, final list of 10 Core Principles.]</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10 Final Core Principles for the Practice of Internal Auditing:</a:t>
            </a:r>
          </a:p>
          <a:p>
            <a:pPr marL="1164368" lvl="2" indent="-232873" eaLnBrk="1" hangingPunct="1">
              <a:buFont typeface="+mj-lt"/>
              <a:buAutoNum type="arabicPeriod"/>
              <a:defRPr/>
            </a:pPr>
            <a:r>
              <a:rPr lang="en-US" dirty="0"/>
              <a:t>Demonstrates integrity.</a:t>
            </a:r>
          </a:p>
          <a:p>
            <a:pPr marL="1164368" lvl="2" indent="-232873" eaLnBrk="1" hangingPunct="1">
              <a:buFont typeface="+mj-lt"/>
              <a:buAutoNum type="arabicPeriod"/>
              <a:defRPr/>
            </a:pPr>
            <a:r>
              <a:rPr lang="en-US" dirty="0"/>
              <a:t>Demonstrates competence and due professional care.</a:t>
            </a:r>
          </a:p>
          <a:p>
            <a:pPr marL="1164368" lvl="2" indent="-232873" eaLnBrk="1" hangingPunct="1">
              <a:buFont typeface="+mj-lt"/>
              <a:buAutoNum type="arabicPeriod"/>
              <a:defRPr/>
            </a:pPr>
            <a:r>
              <a:rPr lang="en-US" dirty="0"/>
              <a:t>Is objective and free from undue influence.</a:t>
            </a:r>
          </a:p>
          <a:p>
            <a:pPr marL="1164368" lvl="2" indent="-232873" eaLnBrk="1" hangingPunct="1">
              <a:buFont typeface="+mj-lt"/>
              <a:buAutoNum type="arabicPeriod"/>
              <a:defRPr/>
            </a:pPr>
            <a:r>
              <a:rPr lang="en-US" dirty="0"/>
              <a:t>Aligns with the strategies, objectives, and risks of the organization. </a:t>
            </a:r>
          </a:p>
          <a:p>
            <a:pPr marL="1164368" lvl="2" indent="-232873" eaLnBrk="1" hangingPunct="1">
              <a:buFont typeface="+mj-lt"/>
              <a:buAutoNum type="arabicPeriod"/>
              <a:defRPr/>
            </a:pPr>
            <a:r>
              <a:rPr lang="en-US" dirty="0"/>
              <a:t>Is appropriately positioned and adequately resourced.</a:t>
            </a:r>
          </a:p>
          <a:p>
            <a:pPr marL="1164368" lvl="2" indent="-232873" eaLnBrk="1" hangingPunct="1">
              <a:buFont typeface="+mj-lt"/>
              <a:buAutoNum type="arabicPeriod"/>
              <a:defRPr/>
            </a:pPr>
            <a:r>
              <a:rPr lang="en-US" dirty="0"/>
              <a:t>Demonstrates quality and continuous improvement.</a:t>
            </a:r>
          </a:p>
          <a:p>
            <a:pPr marL="1164368" lvl="2" indent="-232873" eaLnBrk="1" hangingPunct="1">
              <a:buFont typeface="+mj-lt"/>
              <a:buAutoNum type="arabicPeriod"/>
              <a:defRPr/>
            </a:pPr>
            <a:r>
              <a:rPr lang="en-US" dirty="0"/>
              <a:t>Communicates effectively.</a:t>
            </a:r>
          </a:p>
          <a:p>
            <a:pPr marL="1164368" lvl="2" indent="-232873" eaLnBrk="1" hangingPunct="1">
              <a:buFont typeface="+mj-lt"/>
              <a:buAutoNum type="arabicPeriod"/>
              <a:defRPr/>
            </a:pPr>
            <a:r>
              <a:rPr lang="en-US" dirty="0"/>
              <a:t>Provides risk-based assurance.</a:t>
            </a:r>
          </a:p>
          <a:p>
            <a:pPr marL="640402" lvl="1" indent="-174656" eaLnBrk="1" hangingPunct="1">
              <a:buFont typeface="Wingdings" panose="05000000000000000000" pitchFamily="2" charset="2"/>
              <a:buChar char="q"/>
              <a:defRPr/>
            </a:pPr>
            <a:r>
              <a:rPr lang="en-US" dirty="0"/>
              <a:t>NOTE: First 8 likely represent what you do today and reflect the </a:t>
            </a:r>
            <a:r>
              <a:rPr lang="en-US" i="1" dirty="0"/>
              <a:t>Standards</a:t>
            </a:r>
            <a:r>
              <a:rPr lang="en-US" dirty="0"/>
              <a:t> and the Code of Ethics.</a:t>
            </a:r>
          </a:p>
          <a:p>
            <a:pPr marL="640402" lvl="1" indent="-174656" eaLnBrk="1" hangingPunct="1">
              <a:buFont typeface="Wingdings" panose="05000000000000000000" pitchFamily="2" charset="2"/>
              <a:buChar char="q"/>
              <a:defRPr/>
            </a:pPr>
            <a:r>
              <a:rPr lang="en-US" dirty="0"/>
              <a:t>Last 2 are newer concepts introduced by the task force:</a:t>
            </a:r>
          </a:p>
          <a:p>
            <a:pPr marL="1164368" lvl="2" indent="-232873" eaLnBrk="1" hangingPunct="1">
              <a:buFont typeface="+mj-lt"/>
              <a:buAutoNum type="arabicPeriod" startAt="9"/>
              <a:defRPr/>
            </a:pPr>
            <a:r>
              <a:rPr lang="en-US" dirty="0"/>
              <a:t>Is insightful, proactive, and future focused.</a:t>
            </a:r>
          </a:p>
          <a:p>
            <a:pPr marL="1164368" lvl="2" indent="-232873" eaLnBrk="1" hangingPunct="1">
              <a:buFont typeface="+mj-lt"/>
              <a:buAutoNum type="arabicPeriod" startAt="9"/>
              <a:defRPr/>
            </a:pPr>
            <a:r>
              <a:rPr lang="en-US" dirty="0"/>
              <a:t>Promotes organizational improvement.</a:t>
            </a:r>
          </a:p>
          <a:p>
            <a:pPr marL="640402" lvl="1" indent="-174656" eaLnBrk="1" hangingPunct="1">
              <a:buFont typeface="Arial" panose="020B0604020202020204" pitchFamily="34" charset="0"/>
              <a:buChar char="•"/>
              <a:defRPr/>
            </a:pPr>
            <a:endParaRPr lang="en-US" dirty="0"/>
          </a:p>
          <a:p>
            <a:pPr marL="174656" indent="-174656" eaLnBrk="1" hangingPunct="1">
              <a:buFont typeface="Wingdings" panose="05000000000000000000" pitchFamily="2" charset="2"/>
              <a:buChar char="Ø"/>
              <a:defRPr/>
            </a:pPr>
            <a:r>
              <a:rPr lang="en-US" dirty="0"/>
              <a:t>The 10 principles together are intended to support the </a:t>
            </a:r>
            <a:r>
              <a:rPr lang="en-US" i="1" dirty="0"/>
              <a:t>Standards</a:t>
            </a:r>
            <a:r>
              <a:rPr lang="en-US" dirty="0"/>
              <a:t> as they exist today and as they will be modified in the future.</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The task force expects that the Mission and the Core Principles will be a good way to succinctly and effectively communicate the significance and purpose of the internal audit activity to internal audit’s stakeholders (senior management and audit committee). If they understand the mission and principles, then they will have a basic understanding of how internal audit can help their organization.</a:t>
            </a:r>
          </a:p>
          <a:p>
            <a:pPr eaLnBrk="1" hangingPunct="1">
              <a:defRPr/>
            </a:pPr>
            <a:endParaRPr lang="en-US" dirty="0"/>
          </a:p>
        </p:txBody>
      </p:sp>
      <p:sp>
        <p:nvSpPr>
          <p:cNvPr id="4" name="Slide Number Placeholder 3">
            <a:extLst>
              <a:ext uri="{FF2B5EF4-FFF2-40B4-BE49-F238E27FC236}">
                <a16:creationId xmlns:a16="http://schemas.microsoft.com/office/drawing/2014/main" id="{8D0999EA-41B5-4E36-A3B3-D6ABFA4A72D3}"/>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37C77C3-424B-4C95-8C97-910436AEFA92}" type="slidenum">
              <a:rPr lang="en-US" altLang="en-US"/>
              <a:pPr eaLnBrk="1" hangingPunct="1"/>
              <a:t>22</a:t>
            </a:fld>
            <a:endParaRPr lang="en-US" altLang="en-US"/>
          </a:p>
        </p:txBody>
      </p:sp>
      <p:sp>
        <p:nvSpPr>
          <p:cNvPr id="6" name="Footer Placeholder 5">
            <a:extLst>
              <a:ext uri="{FF2B5EF4-FFF2-40B4-BE49-F238E27FC236}">
                <a16:creationId xmlns:a16="http://schemas.microsoft.com/office/drawing/2014/main" id="{4C3A835E-0541-4EFD-A59D-5821653778F0}"/>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1224289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4BB74EBD-EDA5-4C71-A8B2-E9462CCA90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8B39371-6DA0-441C-B8CE-D141A3DB5561}"/>
              </a:ext>
            </a:extLst>
          </p:cNvPr>
          <p:cNvSpPr>
            <a:spLocks noGrp="1"/>
          </p:cNvSpPr>
          <p:nvPr>
            <p:ph type="body" idx="1"/>
          </p:nvPr>
        </p:nvSpPr>
        <p:spPr/>
        <p:txBody>
          <a:bodyPr/>
          <a:lstStyle/>
          <a:p>
            <a:pPr defTabSz="931494" eaLnBrk="1" hangingPunct="1">
              <a:defRPr/>
            </a:pPr>
            <a:r>
              <a:rPr lang="en-US" dirty="0"/>
              <a:t>Task force discussed descriptors of effective internal audit. Through an exercise conducted by the Relook Task Force and through feedback received during the exposure process, the exposed group of 12 Core Principles was reduced to a group of 10 that articulate what effective internal audit looks like in practice. [See next slide for detailed, final list of 10 Core Principles.]</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10 Final Core Principles for the Practice of Internal Auditing:</a:t>
            </a:r>
          </a:p>
          <a:p>
            <a:pPr marL="1164368" lvl="2" indent="-232873" eaLnBrk="1" hangingPunct="1">
              <a:buFont typeface="+mj-lt"/>
              <a:buAutoNum type="arabicPeriod"/>
              <a:defRPr/>
            </a:pPr>
            <a:r>
              <a:rPr lang="en-US" dirty="0"/>
              <a:t>Demonstrates integrity.</a:t>
            </a:r>
          </a:p>
          <a:p>
            <a:pPr marL="1164368" lvl="2" indent="-232873" eaLnBrk="1" hangingPunct="1">
              <a:buFont typeface="+mj-lt"/>
              <a:buAutoNum type="arabicPeriod"/>
              <a:defRPr/>
            </a:pPr>
            <a:r>
              <a:rPr lang="en-US" dirty="0"/>
              <a:t>Demonstrates competence and due professional care.</a:t>
            </a:r>
          </a:p>
          <a:p>
            <a:pPr marL="1164368" lvl="2" indent="-232873" eaLnBrk="1" hangingPunct="1">
              <a:buFont typeface="+mj-lt"/>
              <a:buAutoNum type="arabicPeriod"/>
              <a:defRPr/>
            </a:pPr>
            <a:r>
              <a:rPr lang="en-US" dirty="0"/>
              <a:t>Is objective and free from undue influence.</a:t>
            </a:r>
          </a:p>
          <a:p>
            <a:pPr marL="1164368" lvl="2" indent="-232873" eaLnBrk="1" hangingPunct="1">
              <a:buFont typeface="+mj-lt"/>
              <a:buAutoNum type="arabicPeriod"/>
              <a:defRPr/>
            </a:pPr>
            <a:r>
              <a:rPr lang="en-US" dirty="0"/>
              <a:t>Aligns with the strategies, objectives, and risks of the organization. </a:t>
            </a:r>
          </a:p>
          <a:p>
            <a:pPr marL="1164368" lvl="2" indent="-232873" eaLnBrk="1" hangingPunct="1">
              <a:buFont typeface="+mj-lt"/>
              <a:buAutoNum type="arabicPeriod"/>
              <a:defRPr/>
            </a:pPr>
            <a:r>
              <a:rPr lang="en-US" dirty="0"/>
              <a:t>Is appropriately positioned and adequately resourced.</a:t>
            </a:r>
          </a:p>
          <a:p>
            <a:pPr marL="1164368" lvl="2" indent="-232873" eaLnBrk="1" hangingPunct="1">
              <a:buFont typeface="+mj-lt"/>
              <a:buAutoNum type="arabicPeriod"/>
              <a:defRPr/>
            </a:pPr>
            <a:r>
              <a:rPr lang="en-US" dirty="0"/>
              <a:t>Demonstrates quality and continuous improvement.</a:t>
            </a:r>
          </a:p>
          <a:p>
            <a:pPr marL="1164368" lvl="2" indent="-232873" eaLnBrk="1" hangingPunct="1">
              <a:buFont typeface="+mj-lt"/>
              <a:buAutoNum type="arabicPeriod"/>
              <a:defRPr/>
            </a:pPr>
            <a:r>
              <a:rPr lang="en-US" dirty="0"/>
              <a:t>Communicates effectively.</a:t>
            </a:r>
          </a:p>
          <a:p>
            <a:pPr marL="1164368" lvl="2" indent="-232873" eaLnBrk="1" hangingPunct="1">
              <a:buFont typeface="+mj-lt"/>
              <a:buAutoNum type="arabicPeriod"/>
              <a:defRPr/>
            </a:pPr>
            <a:r>
              <a:rPr lang="en-US" dirty="0"/>
              <a:t>Provides risk-based assurance.</a:t>
            </a:r>
          </a:p>
          <a:p>
            <a:pPr marL="640402" lvl="1" indent="-174656" eaLnBrk="1" hangingPunct="1">
              <a:buFont typeface="Wingdings" panose="05000000000000000000" pitchFamily="2" charset="2"/>
              <a:buChar char="q"/>
              <a:defRPr/>
            </a:pPr>
            <a:r>
              <a:rPr lang="en-US" dirty="0"/>
              <a:t>NOTE: First 8 likely represent what you do today and reflect the </a:t>
            </a:r>
            <a:r>
              <a:rPr lang="en-US" i="1" dirty="0"/>
              <a:t>Standards</a:t>
            </a:r>
            <a:r>
              <a:rPr lang="en-US" dirty="0"/>
              <a:t> and the Code of Ethics.</a:t>
            </a:r>
          </a:p>
          <a:p>
            <a:pPr marL="640402" lvl="1" indent="-174656" eaLnBrk="1" hangingPunct="1">
              <a:buFont typeface="Wingdings" panose="05000000000000000000" pitchFamily="2" charset="2"/>
              <a:buChar char="q"/>
              <a:defRPr/>
            </a:pPr>
            <a:r>
              <a:rPr lang="en-US" dirty="0"/>
              <a:t>Last 2 are newer concepts introduced by the task force:</a:t>
            </a:r>
          </a:p>
          <a:p>
            <a:pPr marL="1164368" lvl="2" indent="-232873" eaLnBrk="1" hangingPunct="1">
              <a:buFont typeface="+mj-lt"/>
              <a:buAutoNum type="arabicPeriod" startAt="9"/>
              <a:defRPr/>
            </a:pPr>
            <a:r>
              <a:rPr lang="en-US" dirty="0"/>
              <a:t>Is insightful, proactive, and future focused.</a:t>
            </a:r>
          </a:p>
          <a:p>
            <a:pPr marL="1164368" lvl="2" indent="-232873" eaLnBrk="1" hangingPunct="1">
              <a:buFont typeface="+mj-lt"/>
              <a:buAutoNum type="arabicPeriod" startAt="9"/>
              <a:defRPr/>
            </a:pPr>
            <a:r>
              <a:rPr lang="en-US" dirty="0"/>
              <a:t>Promotes organizational improvement.</a:t>
            </a:r>
          </a:p>
          <a:p>
            <a:pPr marL="640402" lvl="1" indent="-174656" eaLnBrk="1" hangingPunct="1">
              <a:buFont typeface="Arial" panose="020B0604020202020204" pitchFamily="34" charset="0"/>
              <a:buChar char="•"/>
              <a:defRPr/>
            </a:pPr>
            <a:endParaRPr lang="en-US" dirty="0"/>
          </a:p>
          <a:p>
            <a:pPr marL="174656" indent="-174656" eaLnBrk="1" hangingPunct="1">
              <a:buFont typeface="Wingdings" panose="05000000000000000000" pitchFamily="2" charset="2"/>
              <a:buChar char="Ø"/>
              <a:defRPr/>
            </a:pPr>
            <a:r>
              <a:rPr lang="en-US" dirty="0"/>
              <a:t>The 10 principles together are intended to support the </a:t>
            </a:r>
            <a:r>
              <a:rPr lang="en-US" i="1" dirty="0"/>
              <a:t>Standards</a:t>
            </a:r>
            <a:r>
              <a:rPr lang="en-US" dirty="0"/>
              <a:t> as they exist today and as they will be modified in the future.</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The task force expects that the Mission and the Core Principles will be a good way to succinctly and effectively communicate the significance and purpose of the internal audit activity to internal audit’s stakeholders (senior management and audit committee). If they understand the mission and principles, then they will have a basic understanding of how internal audit can help their organization.</a:t>
            </a:r>
          </a:p>
          <a:p>
            <a:pPr eaLnBrk="1" hangingPunct="1">
              <a:defRPr/>
            </a:pPr>
            <a:endParaRPr lang="en-US" dirty="0"/>
          </a:p>
        </p:txBody>
      </p:sp>
      <p:sp>
        <p:nvSpPr>
          <p:cNvPr id="4" name="Slide Number Placeholder 3">
            <a:extLst>
              <a:ext uri="{FF2B5EF4-FFF2-40B4-BE49-F238E27FC236}">
                <a16:creationId xmlns:a16="http://schemas.microsoft.com/office/drawing/2014/main" id="{8D0999EA-41B5-4E36-A3B3-D6ABFA4A72D3}"/>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37C77C3-424B-4C95-8C97-910436AEFA92}" type="slidenum">
              <a:rPr lang="en-US" altLang="en-US"/>
              <a:pPr eaLnBrk="1" hangingPunct="1"/>
              <a:t>23</a:t>
            </a:fld>
            <a:endParaRPr lang="en-US" altLang="en-US"/>
          </a:p>
        </p:txBody>
      </p:sp>
      <p:sp>
        <p:nvSpPr>
          <p:cNvPr id="6" name="Footer Placeholder 5">
            <a:extLst>
              <a:ext uri="{FF2B5EF4-FFF2-40B4-BE49-F238E27FC236}">
                <a16:creationId xmlns:a16="http://schemas.microsoft.com/office/drawing/2014/main" id="{4C3A835E-0541-4EFD-A59D-5821653778F0}"/>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504583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4BB74EBD-EDA5-4C71-A8B2-E9462CCA90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8B39371-6DA0-441C-B8CE-D141A3DB5561}"/>
              </a:ext>
            </a:extLst>
          </p:cNvPr>
          <p:cNvSpPr>
            <a:spLocks noGrp="1"/>
          </p:cNvSpPr>
          <p:nvPr>
            <p:ph type="body" idx="1"/>
          </p:nvPr>
        </p:nvSpPr>
        <p:spPr/>
        <p:txBody>
          <a:bodyPr/>
          <a:lstStyle/>
          <a:p>
            <a:pPr defTabSz="931494" eaLnBrk="1" hangingPunct="1">
              <a:defRPr/>
            </a:pPr>
            <a:r>
              <a:rPr lang="en-US" dirty="0"/>
              <a:t>Task force discussed descriptors of effective internal audit. Through an exercise conducted by the Relook Task Force and through feedback received during the exposure process, the exposed group of 12 Core Principles was reduced to a group of 10 that articulate what effective internal audit looks like in practice. [See next slide for detailed, final list of 10 Core Principles.]</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10 Final Core Principles for the Practice of Internal Auditing:</a:t>
            </a:r>
          </a:p>
          <a:p>
            <a:pPr marL="1164368" lvl="2" indent="-232873" eaLnBrk="1" hangingPunct="1">
              <a:buFont typeface="+mj-lt"/>
              <a:buAutoNum type="arabicPeriod"/>
              <a:defRPr/>
            </a:pPr>
            <a:r>
              <a:rPr lang="en-US" dirty="0"/>
              <a:t>Demonstrates integrity.</a:t>
            </a:r>
          </a:p>
          <a:p>
            <a:pPr marL="1164368" lvl="2" indent="-232873" eaLnBrk="1" hangingPunct="1">
              <a:buFont typeface="+mj-lt"/>
              <a:buAutoNum type="arabicPeriod"/>
              <a:defRPr/>
            </a:pPr>
            <a:r>
              <a:rPr lang="en-US" dirty="0"/>
              <a:t>Demonstrates competence and due professional care.</a:t>
            </a:r>
          </a:p>
          <a:p>
            <a:pPr marL="1164368" lvl="2" indent="-232873" eaLnBrk="1" hangingPunct="1">
              <a:buFont typeface="+mj-lt"/>
              <a:buAutoNum type="arabicPeriod"/>
              <a:defRPr/>
            </a:pPr>
            <a:r>
              <a:rPr lang="en-US" dirty="0"/>
              <a:t>Is objective and free from undue influence.</a:t>
            </a:r>
          </a:p>
          <a:p>
            <a:pPr marL="1164368" lvl="2" indent="-232873" eaLnBrk="1" hangingPunct="1">
              <a:buFont typeface="+mj-lt"/>
              <a:buAutoNum type="arabicPeriod"/>
              <a:defRPr/>
            </a:pPr>
            <a:r>
              <a:rPr lang="en-US" dirty="0"/>
              <a:t>Aligns with the strategies, objectives, and risks of the organization. </a:t>
            </a:r>
          </a:p>
          <a:p>
            <a:pPr marL="1164368" lvl="2" indent="-232873" eaLnBrk="1" hangingPunct="1">
              <a:buFont typeface="+mj-lt"/>
              <a:buAutoNum type="arabicPeriod"/>
              <a:defRPr/>
            </a:pPr>
            <a:r>
              <a:rPr lang="en-US" dirty="0"/>
              <a:t>Is appropriately positioned and adequately resourced.</a:t>
            </a:r>
          </a:p>
          <a:p>
            <a:pPr marL="1164368" lvl="2" indent="-232873" eaLnBrk="1" hangingPunct="1">
              <a:buFont typeface="+mj-lt"/>
              <a:buAutoNum type="arabicPeriod"/>
              <a:defRPr/>
            </a:pPr>
            <a:r>
              <a:rPr lang="en-US" dirty="0"/>
              <a:t>Demonstrates quality and continuous improvement.</a:t>
            </a:r>
          </a:p>
          <a:p>
            <a:pPr marL="1164368" lvl="2" indent="-232873" eaLnBrk="1" hangingPunct="1">
              <a:buFont typeface="+mj-lt"/>
              <a:buAutoNum type="arabicPeriod"/>
              <a:defRPr/>
            </a:pPr>
            <a:r>
              <a:rPr lang="en-US" dirty="0"/>
              <a:t>Communicates effectively.</a:t>
            </a:r>
          </a:p>
          <a:p>
            <a:pPr marL="1164368" lvl="2" indent="-232873" eaLnBrk="1" hangingPunct="1">
              <a:buFont typeface="+mj-lt"/>
              <a:buAutoNum type="arabicPeriod"/>
              <a:defRPr/>
            </a:pPr>
            <a:r>
              <a:rPr lang="en-US" dirty="0"/>
              <a:t>Provides risk-based assurance.</a:t>
            </a:r>
          </a:p>
          <a:p>
            <a:pPr marL="640402" lvl="1" indent="-174656" eaLnBrk="1" hangingPunct="1">
              <a:buFont typeface="Wingdings" panose="05000000000000000000" pitchFamily="2" charset="2"/>
              <a:buChar char="q"/>
              <a:defRPr/>
            </a:pPr>
            <a:r>
              <a:rPr lang="en-US" dirty="0"/>
              <a:t>NOTE: First 8 likely represent what you do today and reflect the </a:t>
            </a:r>
            <a:r>
              <a:rPr lang="en-US" i="1" dirty="0"/>
              <a:t>Standards</a:t>
            </a:r>
            <a:r>
              <a:rPr lang="en-US" dirty="0"/>
              <a:t> and the Code of Ethics.</a:t>
            </a:r>
          </a:p>
          <a:p>
            <a:pPr marL="640402" lvl="1" indent="-174656" eaLnBrk="1" hangingPunct="1">
              <a:buFont typeface="Wingdings" panose="05000000000000000000" pitchFamily="2" charset="2"/>
              <a:buChar char="q"/>
              <a:defRPr/>
            </a:pPr>
            <a:r>
              <a:rPr lang="en-US" dirty="0"/>
              <a:t>Last 2 are newer concepts introduced by the task force:</a:t>
            </a:r>
          </a:p>
          <a:p>
            <a:pPr marL="1164368" lvl="2" indent="-232873" eaLnBrk="1" hangingPunct="1">
              <a:buFont typeface="+mj-lt"/>
              <a:buAutoNum type="arabicPeriod" startAt="9"/>
              <a:defRPr/>
            </a:pPr>
            <a:r>
              <a:rPr lang="en-US" dirty="0"/>
              <a:t>Is insightful, proactive, and future focused.</a:t>
            </a:r>
          </a:p>
          <a:p>
            <a:pPr marL="1164368" lvl="2" indent="-232873" eaLnBrk="1" hangingPunct="1">
              <a:buFont typeface="+mj-lt"/>
              <a:buAutoNum type="arabicPeriod" startAt="9"/>
              <a:defRPr/>
            </a:pPr>
            <a:r>
              <a:rPr lang="en-US" dirty="0"/>
              <a:t>Promotes organizational improvement.</a:t>
            </a:r>
          </a:p>
          <a:p>
            <a:pPr marL="640402" lvl="1" indent="-174656" eaLnBrk="1" hangingPunct="1">
              <a:buFont typeface="Arial" panose="020B0604020202020204" pitchFamily="34" charset="0"/>
              <a:buChar char="•"/>
              <a:defRPr/>
            </a:pPr>
            <a:endParaRPr lang="en-US" dirty="0"/>
          </a:p>
          <a:p>
            <a:pPr marL="174656" indent="-174656" eaLnBrk="1" hangingPunct="1">
              <a:buFont typeface="Wingdings" panose="05000000000000000000" pitchFamily="2" charset="2"/>
              <a:buChar char="Ø"/>
              <a:defRPr/>
            </a:pPr>
            <a:r>
              <a:rPr lang="en-US" dirty="0"/>
              <a:t>The 10 principles together are intended to support the </a:t>
            </a:r>
            <a:r>
              <a:rPr lang="en-US" i="1" dirty="0"/>
              <a:t>Standards</a:t>
            </a:r>
            <a:r>
              <a:rPr lang="en-US" dirty="0"/>
              <a:t> as they exist today and as they will be modified in the future.</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The task force expects that the Mission and the Core Principles will be a good way to succinctly and effectively communicate the significance and purpose of the internal audit activity to internal audit’s stakeholders (senior management and audit committee). If they understand the mission and principles, then they will have a basic understanding of how internal audit can help their organization.</a:t>
            </a:r>
          </a:p>
          <a:p>
            <a:pPr eaLnBrk="1" hangingPunct="1">
              <a:defRPr/>
            </a:pPr>
            <a:endParaRPr lang="en-US" dirty="0"/>
          </a:p>
        </p:txBody>
      </p:sp>
      <p:sp>
        <p:nvSpPr>
          <p:cNvPr id="4" name="Slide Number Placeholder 3">
            <a:extLst>
              <a:ext uri="{FF2B5EF4-FFF2-40B4-BE49-F238E27FC236}">
                <a16:creationId xmlns:a16="http://schemas.microsoft.com/office/drawing/2014/main" id="{8D0999EA-41B5-4E36-A3B3-D6ABFA4A72D3}"/>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37C77C3-424B-4C95-8C97-910436AEFA92}" type="slidenum">
              <a:rPr lang="en-US" altLang="en-US"/>
              <a:pPr eaLnBrk="1" hangingPunct="1"/>
              <a:t>24</a:t>
            </a:fld>
            <a:endParaRPr lang="en-US" altLang="en-US"/>
          </a:p>
        </p:txBody>
      </p:sp>
      <p:sp>
        <p:nvSpPr>
          <p:cNvPr id="6" name="Footer Placeholder 5">
            <a:extLst>
              <a:ext uri="{FF2B5EF4-FFF2-40B4-BE49-F238E27FC236}">
                <a16:creationId xmlns:a16="http://schemas.microsoft.com/office/drawing/2014/main" id="{4C3A835E-0541-4EFD-A59D-5821653778F0}"/>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3867233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40287" cy="3351213"/>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a:defRPr/>
            </a:pPr>
            <a:fld id="{4C46C9AA-20AA-4DD8-878E-1B9A7CB67F8B}"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6E450832-D594-4D0C-8EDF-7AF5F2D368C1}" type="slidenum">
              <a:rPr lang="en-US" smtClean="0"/>
              <a:pPr/>
              <a:t>3</a:t>
            </a:fld>
            <a:endParaRPr lang="en-US" dirty="0"/>
          </a:p>
        </p:txBody>
      </p:sp>
    </p:spTree>
    <p:extLst>
      <p:ext uri="{BB962C8B-B14F-4D97-AF65-F5344CB8AC3E}">
        <p14:creationId xmlns:p14="http://schemas.microsoft.com/office/powerpoint/2010/main" val="299792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E450832-D594-4D0C-8EDF-7AF5F2D368C1}" type="slidenum">
              <a:rPr lang="en-US" smtClean="0"/>
              <a:pPr/>
              <a:t>9</a:t>
            </a:fld>
            <a:endParaRPr lang="en-US" dirty="0"/>
          </a:p>
        </p:txBody>
      </p:sp>
    </p:spTree>
    <p:extLst>
      <p:ext uri="{BB962C8B-B14F-4D97-AF65-F5344CB8AC3E}">
        <p14:creationId xmlns:p14="http://schemas.microsoft.com/office/powerpoint/2010/main" val="1117638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6CDD3F3E-DF31-4609-8666-0E20473598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91026CF-B506-44C2-8892-939B453A1276}"/>
              </a:ext>
            </a:extLst>
          </p:cNvPr>
          <p:cNvSpPr>
            <a:spLocks noGrp="1"/>
          </p:cNvSpPr>
          <p:nvPr>
            <p:ph type="body" idx="1"/>
          </p:nvPr>
        </p:nvSpPr>
        <p:spPr/>
        <p:txBody>
          <a:bodyPr/>
          <a:lstStyle/>
          <a:p>
            <a:pPr defTabSz="931494" eaLnBrk="1" hangingPunct="1">
              <a:defRPr/>
            </a:pPr>
            <a:r>
              <a:rPr lang="en-US" dirty="0"/>
              <a:t>Task force discussed descriptors of effective internal audit. Through an exercise conducted by the Relook Task Force and through feedback received during the exposure process, the exposed group of 12 Core Principles was reduced to a group of 10 that articulate what effective internal audit looks like in practice. [See next slide for detailed, final list of 10 Core Principles.]</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10 Final Core Principles for the Practice of Internal Auditing:</a:t>
            </a:r>
          </a:p>
          <a:p>
            <a:pPr marL="1164368" lvl="2" indent="-232873" eaLnBrk="1" hangingPunct="1">
              <a:buFont typeface="+mj-lt"/>
              <a:buAutoNum type="arabicPeriod"/>
              <a:defRPr/>
            </a:pPr>
            <a:r>
              <a:rPr lang="en-US" dirty="0"/>
              <a:t>Demonstrates integrity.</a:t>
            </a:r>
          </a:p>
          <a:p>
            <a:pPr marL="1164368" lvl="2" indent="-232873" eaLnBrk="1" hangingPunct="1">
              <a:buFont typeface="+mj-lt"/>
              <a:buAutoNum type="arabicPeriod"/>
              <a:defRPr/>
            </a:pPr>
            <a:r>
              <a:rPr lang="en-US" dirty="0"/>
              <a:t>Demonstrates competence and due professional care.</a:t>
            </a:r>
          </a:p>
          <a:p>
            <a:pPr marL="1164368" lvl="2" indent="-232873" eaLnBrk="1" hangingPunct="1">
              <a:buFont typeface="+mj-lt"/>
              <a:buAutoNum type="arabicPeriod"/>
              <a:defRPr/>
            </a:pPr>
            <a:r>
              <a:rPr lang="en-US" dirty="0"/>
              <a:t>Is objective and free from undue influence.</a:t>
            </a:r>
          </a:p>
          <a:p>
            <a:pPr marL="1164368" lvl="2" indent="-232873" eaLnBrk="1" hangingPunct="1">
              <a:buFont typeface="+mj-lt"/>
              <a:buAutoNum type="arabicPeriod"/>
              <a:defRPr/>
            </a:pPr>
            <a:r>
              <a:rPr lang="en-US" dirty="0"/>
              <a:t>Aligns with the strategies, objectives, and risks of the organization. </a:t>
            </a:r>
          </a:p>
          <a:p>
            <a:pPr marL="1164368" lvl="2" indent="-232873" eaLnBrk="1" hangingPunct="1">
              <a:buFont typeface="+mj-lt"/>
              <a:buAutoNum type="arabicPeriod"/>
              <a:defRPr/>
            </a:pPr>
            <a:r>
              <a:rPr lang="en-US" dirty="0"/>
              <a:t>Is appropriately positioned and adequately resourced.</a:t>
            </a:r>
          </a:p>
          <a:p>
            <a:pPr marL="1164368" lvl="2" indent="-232873" eaLnBrk="1" hangingPunct="1">
              <a:buFont typeface="+mj-lt"/>
              <a:buAutoNum type="arabicPeriod"/>
              <a:defRPr/>
            </a:pPr>
            <a:r>
              <a:rPr lang="en-US" dirty="0"/>
              <a:t>Demonstrates quality and continuous improvement.</a:t>
            </a:r>
          </a:p>
          <a:p>
            <a:pPr marL="1164368" lvl="2" indent="-232873" eaLnBrk="1" hangingPunct="1">
              <a:buFont typeface="+mj-lt"/>
              <a:buAutoNum type="arabicPeriod"/>
              <a:defRPr/>
            </a:pPr>
            <a:r>
              <a:rPr lang="en-US" dirty="0"/>
              <a:t>Communicates effectively.</a:t>
            </a:r>
          </a:p>
          <a:p>
            <a:pPr marL="1164368" lvl="2" indent="-232873" eaLnBrk="1" hangingPunct="1">
              <a:buFont typeface="+mj-lt"/>
              <a:buAutoNum type="arabicPeriod"/>
              <a:defRPr/>
            </a:pPr>
            <a:r>
              <a:rPr lang="en-US" dirty="0"/>
              <a:t>Provides risk-based assurance.</a:t>
            </a:r>
          </a:p>
          <a:p>
            <a:pPr marL="640402" lvl="1" indent="-174656" eaLnBrk="1" hangingPunct="1">
              <a:buFont typeface="Wingdings" panose="05000000000000000000" pitchFamily="2" charset="2"/>
              <a:buChar char="q"/>
              <a:defRPr/>
            </a:pPr>
            <a:r>
              <a:rPr lang="en-US" dirty="0"/>
              <a:t>NOTE: First 8 likely represent what you do today and reflect the </a:t>
            </a:r>
            <a:r>
              <a:rPr lang="en-US" i="1" dirty="0"/>
              <a:t>Standards</a:t>
            </a:r>
            <a:r>
              <a:rPr lang="en-US" dirty="0"/>
              <a:t> and the Code of Ethics.</a:t>
            </a:r>
          </a:p>
          <a:p>
            <a:pPr marL="640402" lvl="1" indent="-174656" eaLnBrk="1" hangingPunct="1">
              <a:buFont typeface="Wingdings" panose="05000000000000000000" pitchFamily="2" charset="2"/>
              <a:buChar char="q"/>
              <a:defRPr/>
            </a:pPr>
            <a:r>
              <a:rPr lang="en-US" dirty="0"/>
              <a:t>Last 2 are newer concepts introduced by the task force:</a:t>
            </a:r>
          </a:p>
          <a:p>
            <a:pPr marL="1164368" lvl="2" indent="-232873" eaLnBrk="1" hangingPunct="1">
              <a:buFont typeface="+mj-lt"/>
              <a:buAutoNum type="arabicPeriod" startAt="9"/>
              <a:defRPr/>
            </a:pPr>
            <a:r>
              <a:rPr lang="en-US" dirty="0"/>
              <a:t>Is insightful, proactive, and future focused.</a:t>
            </a:r>
          </a:p>
          <a:p>
            <a:pPr marL="1164368" lvl="2" indent="-232873" eaLnBrk="1" hangingPunct="1">
              <a:buFont typeface="+mj-lt"/>
              <a:buAutoNum type="arabicPeriod" startAt="9"/>
              <a:defRPr/>
            </a:pPr>
            <a:r>
              <a:rPr lang="en-US" dirty="0"/>
              <a:t>Promotes organizational improvement.</a:t>
            </a:r>
          </a:p>
          <a:p>
            <a:pPr marL="640402" lvl="1" indent="-174656" eaLnBrk="1" hangingPunct="1">
              <a:buFont typeface="Arial" panose="020B0604020202020204" pitchFamily="34" charset="0"/>
              <a:buChar char="•"/>
              <a:defRPr/>
            </a:pPr>
            <a:endParaRPr lang="en-US" dirty="0"/>
          </a:p>
          <a:p>
            <a:pPr marL="174656" indent="-174656" eaLnBrk="1" hangingPunct="1">
              <a:buFont typeface="Wingdings" panose="05000000000000000000" pitchFamily="2" charset="2"/>
              <a:buChar char="Ø"/>
              <a:defRPr/>
            </a:pPr>
            <a:r>
              <a:rPr lang="en-US" dirty="0"/>
              <a:t>The 10 principles together are intended to support the </a:t>
            </a:r>
            <a:r>
              <a:rPr lang="en-US" i="1" dirty="0"/>
              <a:t>Standards</a:t>
            </a:r>
            <a:r>
              <a:rPr lang="en-US" dirty="0"/>
              <a:t> as they exist today and as they will be modified in the future.</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The task force expects that the Mission and the Core Principles will be a good way to succinctly and effectively communicate the significance and purpose of the internal audit activity to internal audit’s stakeholders (senior management and audit committee). If they understand the mission and principles, then they will have a basic understanding of how internal audit can help their organization.</a:t>
            </a:r>
          </a:p>
          <a:p>
            <a:pPr eaLnBrk="1" hangingPunct="1">
              <a:defRPr/>
            </a:pPr>
            <a:endParaRPr lang="en-US" dirty="0"/>
          </a:p>
        </p:txBody>
      </p:sp>
      <p:sp>
        <p:nvSpPr>
          <p:cNvPr id="4" name="Slide Number Placeholder 3">
            <a:extLst>
              <a:ext uri="{FF2B5EF4-FFF2-40B4-BE49-F238E27FC236}">
                <a16:creationId xmlns:a16="http://schemas.microsoft.com/office/drawing/2014/main" id="{F4BB7959-16C9-46BD-8639-E9CB7A640233}"/>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FC033DC-FA57-4725-9AD0-59D656C1E65A}" type="slidenum">
              <a:rPr lang="en-US" altLang="en-US"/>
              <a:pPr eaLnBrk="1" hangingPunct="1"/>
              <a:t>10</a:t>
            </a:fld>
            <a:endParaRPr lang="en-US" altLang="en-US"/>
          </a:p>
        </p:txBody>
      </p:sp>
      <p:sp>
        <p:nvSpPr>
          <p:cNvPr id="6" name="Footer Placeholder 5">
            <a:extLst>
              <a:ext uri="{FF2B5EF4-FFF2-40B4-BE49-F238E27FC236}">
                <a16:creationId xmlns:a16="http://schemas.microsoft.com/office/drawing/2014/main" id="{0A3D6466-84EF-49EB-8214-BCA61A46D05F}"/>
              </a:ext>
            </a:extLst>
          </p:cNvPr>
          <p:cNvSpPr>
            <a:spLocks noGrp="1"/>
          </p:cNvSpPr>
          <p:nvPr>
            <p:ph type="ftr" sz="quarter" idx="4"/>
          </p:nvPr>
        </p:nvSpPr>
        <p:spPr/>
        <p:txBody>
          <a:bodyPr/>
          <a:lstStyle/>
          <a:p>
            <a:pPr>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4BB74EBD-EDA5-4C71-A8B2-E9462CCA90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8B39371-6DA0-441C-B8CE-D141A3DB5561}"/>
              </a:ext>
            </a:extLst>
          </p:cNvPr>
          <p:cNvSpPr>
            <a:spLocks noGrp="1"/>
          </p:cNvSpPr>
          <p:nvPr>
            <p:ph type="body" idx="1"/>
          </p:nvPr>
        </p:nvSpPr>
        <p:spPr/>
        <p:txBody>
          <a:bodyPr/>
          <a:lstStyle/>
          <a:p>
            <a:pPr defTabSz="931494" eaLnBrk="1" hangingPunct="1">
              <a:defRPr/>
            </a:pPr>
            <a:r>
              <a:rPr lang="en-US" dirty="0"/>
              <a:t>Task force discussed descriptors of effective internal audit. Through an exercise conducted by the Relook Task Force and through feedback received during the exposure process, the exposed group of 12 Core Principles was reduced to a group of 10 that articulate what effective internal audit looks like in practice. [See next slide for detailed, final list of 10 Core Principles.]</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10 Final Core Principles for the Practice of Internal Auditing:</a:t>
            </a:r>
          </a:p>
          <a:p>
            <a:pPr marL="1164368" lvl="2" indent="-232873" eaLnBrk="1" hangingPunct="1">
              <a:buFont typeface="+mj-lt"/>
              <a:buAutoNum type="arabicPeriod"/>
              <a:defRPr/>
            </a:pPr>
            <a:r>
              <a:rPr lang="en-US" dirty="0"/>
              <a:t>Demonstrates integrity.</a:t>
            </a:r>
          </a:p>
          <a:p>
            <a:pPr marL="1164368" lvl="2" indent="-232873" eaLnBrk="1" hangingPunct="1">
              <a:buFont typeface="+mj-lt"/>
              <a:buAutoNum type="arabicPeriod"/>
              <a:defRPr/>
            </a:pPr>
            <a:r>
              <a:rPr lang="en-US" dirty="0"/>
              <a:t>Demonstrates competence and due professional care.</a:t>
            </a:r>
          </a:p>
          <a:p>
            <a:pPr marL="1164368" lvl="2" indent="-232873" eaLnBrk="1" hangingPunct="1">
              <a:buFont typeface="+mj-lt"/>
              <a:buAutoNum type="arabicPeriod"/>
              <a:defRPr/>
            </a:pPr>
            <a:r>
              <a:rPr lang="en-US" dirty="0"/>
              <a:t>Is objective and free from undue influence.</a:t>
            </a:r>
          </a:p>
          <a:p>
            <a:pPr marL="1164368" lvl="2" indent="-232873" eaLnBrk="1" hangingPunct="1">
              <a:buFont typeface="+mj-lt"/>
              <a:buAutoNum type="arabicPeriod"/>
              <a:defRPr/>
            </a:pPr>
            <a:r>
              <a:rPr lang="en-US" dirty="0"/>
              <a:t>Aligns with the strategies, objectives, and risks of the organization. </a:t>
            </a:r>
          </a:p>
          <a:p>
            <a:pPr marL="1164368" lvl="2" indent="-232873" eaLnBrk="1" hangingPunct="1">
              <a:buFont typeface="+mj-lt"/>
              <a:buAutoNum type="arabicPeriod"/>
              <a:defRPr/>
            </a:pPr>
            <a:r>
              <a:rPr lang="en-US" dirty="0"/>
              <a:t>Is appropriately positioned and adequately resourced.</a:t>
            </a:r>
          </a:p>
          <a:p>
            <a:pPr marL="1164368" lvl="2" indent="-232873" eaLnBrk="1" hangingPunct="1">
              <a:buFont typeface="+mj-lt"/>
              <a:buAutoNum type="arabicPeriod"/>
              <a:defRPr/>
            </a:pPr>
            <a:r>
              <a:rPr lang="en-US" dirty="0"/>
              <a:t>Demonstrates quality and continuous improvement.</a:t>
            </a:r>
          </a:p>
          <a:p>
            <a:pPr marL="1164368" lvl="2" indent="-232873" eaLnBrk="1" hangingPunct="1">
              <a:buFont typeface="+mj-lt"/>
              <a:buAutoNum type="arabicPeriod"/>
              <a:defRPr/>
            </a:pPr>
            <a:r>
              <a:rPr lang="en-US" dirty="0"/>
              <a:t>Communicates effectively.</a:t>
            </a:r>
          </a:p>
          <a:p>
            <a:pPr marL="1164368" lvl="2" indent="-232873" eaLnBrk="1" hangingPunct="1">
              <a:buFont typeface="+mj-lt"/>
              <a:buAutoNum type="arabicPeriod"/>
              <a:defRPr/>
            </a:pPr>
            <a:r>
              <a:rPr lang="en-US" dirty="0"/>
              <a:t>Provides risk-based assurance.</a:t>
            </a:r>
          </a:p>
          <a:p>
            <a:pPr marL="640402" lvl="1" indent="-174656" eaLnBrk="1" hangingPunct="1">
              <a:buFont typeface="Wingdings" panose="05000000000000000000" pitchFamily="2" charset="2"/>
              <a:buChar char="q"/>
              <a:defRPr/>
            </a:pPr>
            <a:r>
              <a:rPr lang="en-US" dirty="0"/>
              <a:t>NOTE: First 8 likely represent what you do today and reflect the </a:t>
            </a:r>
            <a:r>
              <a:rPr lang="en-US" i="1" dirty="0"/>
              <a:t>Standards</a:t>
            </a:r>
            <a:r>
              <a:rPr lang="en-US" dirty="0"/>
              <a:t> and the Code of Ethics.</a:t>
            </a:r>
          </a:p>
          <a:p>
            <a:pPr marL="640402" lvl="1" indent="-174656" eaLnBrk="1" hangingPunct="1">
              <a:buFont typeface="Wingdings" panose="05000000000000000000" pitchFamily="2" charset="2"/>
              <a:buChar char="q"/>
              <a:defRPr/>
            </a:pPr>
            <a:r>
              <a:rPr lang="en-US" dirty="0"/>
              <a:t>Last 2 are newer concepts introduced by the task force:</a:t>
            </a:r>
          </a:p>
          <a:p>
            <a:pPr marL="1164368" lvl="2" indent="-232873" eaLnBrk="1" hangingPunct="1">
              <a:buFont typeface="+mj-lt"/>
              <a:buAutoNum type="arabicPeriod" startAt="9"/>
              <a:defRPr/>
            </a:pPr>
            <a:r>
              <a:rPr lang="en-US" dirty="0"/>
              <a:t>Is insightful, proactive, and future focused.</a:t>
            </a:r>
          </a:p>
          <a:p>
            <a:pPr marL="1164368" lvl="2" indent="-232873" eaLnBrk="1" hangingPunct="1">
              <a:buFont typeface="+mj-lt"/>
              <a:buAutoNum type="arabicPeriod" startAt="9"/>
              <a:defRPr/>
            </a:pPr>
            <a:r>
              <a:rPr lang="en-US" dirty="0"/>
              <a:t>Promotes organizational improvement.</a:t>
            </a:r>
          </a:p>
          <a:p>
            <a:pPr marL="640402" lvl="1" indent="-174656" eaLnBrk="1" hangingPunct="1">
              <a:buFont typeface="Arial" panose="020B0604020202020204" pitchFamily="34" charset="0"/>
              <a:buChar char="•"/>
              <a:defRPr/>
            </a:pPr>
            <a:endParaRPr lang="en-US" dirty="0"/>
          </a:p>
          <a:p>
            <a:pPr marL="174656" indent="-174656" eaLnBrk="1" hangingPunct="1">
              <a:buFont typeface="Wingdings" panose="05000000000000000000" pitchFamily="2" charset="2"/>
              <a:buChar char="Ø"/>
              <a:defRPr/>
            </a:pPr>
            <a:r>
              <a:rPr lang="en-US" dirty="0"/>
              <a:t>The 10 principles together are intended to support the </a:t>
            </a:r>
            <a:r>
              <a:rPr lang="en-US" i="1" dirty="0"/>
              <a:t>Standards</a:t>
            </a:r>
            <a:r>
              <a:rPr lang="en-US" dirty="0"/>
              <a:t> as they exist today and as they will be modified in the future.</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The task force expects that the Mission and the Core Principles will be a good way to succinctly and effectively communicate the significance and purpose of the internal audit activity to internal audit’s stakeholders (senior management and audit committee). If they understand the mission and principles, then they will have a basic understanding of how internal audit can help their organization.</a:t>
            </a:r>
          </a:p>
          <a:p>
            <a:pPr eaLnBrk="1" hangingPunct="1">
              <a:defRPr/>
            </a:pPr>
            <a:endParaRPr lang="en-US" dirty="0"/>
          </a:p>
        </p:txBody>
      </p:sp>
      <p:sp>
        <p:nvSpPr>
          <p:cNvPr id="4" name="Slide Number Placeholder 3">
            <a:extLst>
              <a:ext uri="{FF2B5EF4-FFF2-40B4-BE49-F238E27FC236}">
                <a16:creationId xmlns:a16="http://schemas.microsoft.com/office/drawing/2014/main" id="{8D0999EA-41B5-4E36-A3B3-D6ABFA4A72D3}"/>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37C77C3-424B-4C95-8C97-910436AEFA92}" type="slidenum">
              <a:rPr lang="en-US" altLang="en-US"/>
              <a:pPr eaLnBrk="1" hangingPunct="1"/>
              <a:t>11</a:t>
            </a:fld>
            <a:endParaRPr lang="en-US" altLang="en-US"/>
          </a:p>
        </p:txBody>
      </p:sp>
      <p:sp>
        <p:nvSpPr>
          <p:cNvPr id="6" name="Footer Placeholder 5">
            <a:extLst>
              <a:ext uri="{FF2B5EF4-FFF2-40B4-BE49-F238E27FC236}">
                <a16:creationId xmlns:a16="http://schemas.microsoft.com/office/drawing/2014/main" id="{4C3A835E-0541-4EFD-A59D-5821653778F0}"/>
              </a:ext>
            </a:extLst>
          </p:cNvPr>
          <p:cNvSpPr>
            <a:spLocks noGrp="1"/>
          </p:cNvSpPr>
          <p:nvPr>
            <p:ph type="ftr" sz="quarter" idx="4"/>
          </p:nvPr>
        </p:nvSpPr>
        <p:spPr/>
        <p:txBody>
          <a:bodyPr/>
          <a:lstStyle/>
          <a:p>
            <a:pPr>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4BB74EBD-EDA5-4C71-A8B2-E9462CCA90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8B39371-6DA0-441C-B8CE-D141A3DB5561}"/>
              </a:ext>
            </a:extLst>
          </p:cNvPr>
          <p:cNvSpPr>
            <a:spLocks noGrp="1"/>
          </p:cNvSpPr>
          <p:nvPr>
            <p:ph type="body" idx="1"/>
          </p:nvPr>
        </p:nvSpPr>
        <p:spPr/>
        <p:txBody>
          <a:bodyPr/>
          <a:lstStyle/>
          <a:p>
            <a:pPr defTabSz="931494" eaLnBrk="1" hangingPunct="1">
              <a:defRPr/>
            </a:pPr>
            <a:r>
              <a:rPr lang="en-US" dirty="0"/>
              <a:t>Task force discussed descriptors of effective internal audit. Through an exercise conducted by the Relook Task Force and through feedback received during the exposure process, the exposed group of 12 Core Principles was reduced to a group of 10 that articulate what effective internal audit looks like in practice. [See next slide for detailed, final list of 10 Core Principles.]</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10 Final Core Principles for the Practice of Internal Auditing:</a:t>
            </a:r>
          </a:p>
          <a:p>
            <a:pPr marL="1164368" lvl="2" indent="-232873" eaLnBrk="1" hangingPunct="1">
              <a:buFont typeface="+mj-lt"/>
              <a:buAutoNum type="arabicPeriod"/>
              <a:defRPr/>
            </a:pPr>
            <a:r>
              <a:rPr lang="en-US" dirty="0"/>
              <a:t>Demonstrates integrity.</a:t>
            </a:r>
          </a:p>
          <a:p>
            <a:pPr marL="1164368" lvl="2" indent="-232873" eaLnBrk="1" hangingPunct="1">
              <a:buFont typeface="+mj-lt"/>
              <a:buAutoNum type="arabicPeriod"/>
              <a:defRPr/>
            </a:pPr>
            <a:r>
              <a:rPr lang="en-US" dirty="0"/>
              <a:t>Demonstrates competence and due professional care.</a:t>
            </a:r>
          </a:p>
          <a:p>
            <a:pPr marL="1164368" lvl="2" indent="-232873" eaLnBrk="1" hangingPunct="1">
              <a:buFont typeface="+mj-lt"/>
              <a:buAutoNum type="arabicPeriod"/>
              <a:defRPr/>
            </a:pPr>
            <a:r>
              <a:rPr lang="en-US" dirty="0"/>
              <a:t>Is objective and free from undue influence.</a:t>
            </a:r>
          </a:p>
          <a:p>
            <a:pPr marL="1164368" lvl="2" indent="-232873" eaLnBrk="1" hangingPunct="1">
              <a:buFont typeface="+mj-lt"/>
              <a:buAutoNum type="arabicPeriod"/>
              <a:defRPr/>
            </a:pPr>
            <a:r>
              <a:rPr lang="en-US" dirty="0"/>
              <a:t>Aligns with the strategies, objectives, and risks of the organization. </a:t>
            </a:r>
          </a:p>
          <a:p>
            <a:pPr marL="1164368" lvl="2" indent="-232873" eaLnBrk="1" hangingPunct="1">
              <a:buFont typeface="+mj-lt"/>
              <a:buAutoNum type="arabicPeriod"/>
              <a:defRPr/>
            </a:pPr>
            <a:r>
              <a:rPr lang="en-US" dirty="0"/>
              <a:t>Is appropriately positioned and adequately resourced.</a:t>
            </a:r>
          </a:p>
          <a:p>
            <a:pPr marL="1164368" lvl="2" indent="-232873" eaLnBrk="1" hangingPunct="1">
              <a:buFont typeface="+mj-lt"/>
              <a:buAutoNum type="arabicPeriod"/>
              <a:defRPr/>
            </a:pPr>
            <a:r>
              <a:rPr lang="en-US" dirty="0"/>
              <a:t>Demonstrates quality and continuous improvement.</a:t>
            </a:r>
          </a:p>
          <a:p>
            <a:pPr marL="1164368" lvl="2" indent="-232873" eaLnBrk="1" hangingPunct="1">
              <a:buFont typeface="+mj-lt"/>
              <a:buAutoNum type="arabicPeriod"/>
              <a:defRPr/>
            </a:pPr>
            <a:r>
              <a:rPr lang="en-US" dirty="0"/>
              <a:t>Communicates effectively.</a:t>
            </a:r>
          </a:p>
          <a:p>
            <a:pPr marL="1164368" lvl="2" indent="-232873" eaLnBrk="1" hangingPunct="1">
              <a:buFont typeface="+mj-lt"/>
              <a:buAutoNum type="arabicPeriod"/>
              <a:defRPr/>
            </a:pPr>
            <a:r>
              <a:rPr lang="en-US" dirty="0"/>
              <a:t>Provides risk-based assurance.</a:t>
            </a:r>
          </a:p>
          <a:p>
            <a:pPr marL="640402" lvl="1" indent="-174656" eaLnBrk="1" hangingPunct="1">
              <a:buFont typeface="Wingdings" panose="05000000000000000000" pitchFamily="2" charset="2"/>
              <a:buChar char="q"/>
              <a:defRPr/>
            </a:pPr>
            <a:r>
              <a:rPr lang="en-US" dirty="0"/>
              <a:t>NOTE: First 8 likely represent what you do today and reflect the </a:t>
            </a:r>
            <a:r>
              <a:rPr lang="en-US" i="1" dirty="0"/>
              <a:t>Standards</a:t>
            </a:r>
            <a:r>
              <a:rPr lang="en-US" dirty="0"/>
              <a:t> and the Code of Ethics.</a:t>
            </a:r>
          </a:p>
          <a:p>
            <a:pPr marL="640402" lvl="1" indent="-174656" eaLnBrk="1" hangingPunct="1">
              <a:buFont typeface="Wingdings" panose="05000000000000000000" pitchFamily="2" charset="2"/>
              <a:buChar char="q"/>
              <a:defRPr/>
            </a:pPr>
            <a:r>
              <a:rPr lang="en-US" dirty="0"/>
              <a:t>Last 2 are newer concepts introduced by the task force:</a:t>
            </a:r>
          </a:p>
          <a:p>
            <a:pPr marL="1164368" lvl="2" indent="-232873" eaLnBrk="1" hangingPunct="1">
              <a:buFont typeface="+mj-lt"/>
              <a:buAutoNum type="arabicPeriod" startAt="9"/>
              <a:defRPr/>
            </a:pPr>
            <a:r>
              <a:rPr lang="en-US" dirty="0"/>
              <a:t>Is insightful, proactive, and future focused.</a:t>
            </a:r>
          </a:p>
          <a:p>
            <a:pPr marL="1164368" lvl="2" indent="-232873" eaLnBrk="1" hangingPunct="1">
              <a:buFont typeface="+mj-lt"/>
              <a:buAutoNum type="arabicPeriod" startAt="9"/>
              <a:defRPr/>
            </a:pPr>
            <a:r>
              <a:rPr lang="en-US" dirty="0"/>
              <a:t>Promotes organizational improvement.</a:t>
            </a:r>
          </a:p>
          <a:p>
            <a:pPr marL="640402" lvl="1" indent="-174656" eaLnBrk="1" hangingPunct="1">
              <a:buFont typeface="Arial" panose="020B0604020202020204" pitchFamily="34" charset="0"/>
              <a:buChar char="•"/>
              <a:defRPr/>
            </a:pPr>
            <a:endParaRPr lang="en-US" dirty="0"/>
          </a:p>
          <a:p>
            <a:pPr marL="174656" indent="-174656" eaLnBrk="1" hangingPunct="1">
              <a:buFont typeface="Wingdings" panose="05000000000000000000" pitchFamily="2" charset="2"/>
              <a:buChar char="Ø"/>
              <a:defRPr/>
            </a:pPr>
            <a:r>
              <a:rPr lang="en-US" dirty="0"/>
              <a:t>The 10 principles together are intended to support the </a:t>
            </a:r>
            <a:r>
              <a:rPr lang="en-US" i="1" dirty="0"/>
              <a:t>Standards</a:t>
            </a:r>
            <a:r>
              <a:rPr lang="en-US" dirty="0"/>
              <a:t> as they exist today and as they will be modified in the future.</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The task force expects that the Mission and the Core Principles will be a good way to succinctly and effectively communicate the significance and purpose of the internal audit activity to internal audit’s stakeholders (senior management and audit committee). If they understand the mission and principles, then they will have a basic understanding of how internal audit can help their organization.</a:t>
            </a:r>
          </a:p>
          <a:p>
            <a:pPr eaLnBrk="1" hangingPunct="1">
              <a:defRPr/>
            </a:pPr>
            <a:endParaRPr lang="en-US" dirty="0"/>
          </a:p>
        </p:txBody>
      </p:sp>
      <p:sp>
        <p:nvSpPr>
          <p:cNvPr id="4" name="Slide Number Placeholder 3">
            <a:extLst>
              <a:ext uri="{FF2B5EF4-FFF2-40B4-BE49-F238E27FC236}">
                <a16:creationId xmlns:a16="http://schemas.microsoft.com/office/drawing/2014/main" id="{8D0999EA-41B5-4E36-A3B3-D6ABFA4A72D3}"/>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37C77C3-424B-4C95-8C97-910436AEFA92}" type="slidenum">
              <a:rPr lang="en-US" altLang="en-US"/>
              <a:pPr eaLnBrk="1" hangingPunct="1"/>
              <a:t>12</a:t>
            </a:fld>
            <a:endParaRPr lang="en-US" altLang="en-US"/>
          </a:p>
        </p:txBody>
      </p:sp>
      <p:sp>
        <p:nvSpPr>
          <p:cNvPr id="6" name="Footer Placeholder 5">
            <a:extLst>
              <a:ext uri="{FF2B5EF4-FFF2-40B4-BE49-F238E27FC236}">
                <a16:creationId xmlns:a16="http://schemas.microsoft.com/office/drawing/2014/main" id="{4C3A835E-0541-4EFD-A59D-5821653778F0}"/>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2138389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4BB74EBD-EDA5-4C71-A8B2-E9462CCA90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8B39371-6DA0-441C-B8CE-D141A3DB5561}"/>
              </a:ext>
            </a:extLst>
          </p:cNvPr>
          <p:cNvSpPr>
            <a:spLocks noGrp="1"/>
          </p:cNvSpPr>
          <p:nvPr>
            <p:ph type="body" idx="1"/>
          </p:nvPr>
        </p:nvSpPr>
        <p:spPr/>
        <p:txBody>
          <a:bodyPr/>
          <a:lstStyle/>
          <a:p>
            <a:pPr defTabSz="931494" eaLnBrk="1" hangingPunct="1">
              <a:defRPr/>
            </a:pPr>
            <a:r>
              <a:rPr lang="en-US" dirty="0"/>
              <a:t>Task force discussed descriptors of effective internal audit. Through an exercise conducted by the Relook Task Force and through feedback received during the exposure process, the exposed group of 12 Core Principles was reduced to a group of 10 that articulate what effective internal audit looks like in practice. [See next slide for detailed, final list of 10 Core Principles.]</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10 Final Core Principles for the Practice of Internal Auditing:</a:t>
            </a:r>
          </a:p>
          <a:p>
            <a:pPr marL="1164368" lvl="2" indent="-232873" eaLnBrk="1" hangingPunct="1">
              <a:buFont typeface="+mj-lt"/>
              <a:buAutoNum type="arabicPeriod"/>
              <a:defRPr/>
            </a:pPr>
            <a:r>
              <a:rPr lang="en-US" dirty="0"/>
              <a:t>Demonstrates integrity.</a:t>
            </a:r>
          </a:p>
          <a:p>
            <a:pPr marL="1164368" lvl="2" indent="-232873" eaLnBrk="1" hangingPunct="1">
              <a:buFont typeface="+mj-lt"/>
              <a:buAutoNum type="arabicPeriod"/>
              <a:defRPr/>
            </a:pPr>
            <a:r>
              <a:rPr lang="en-US" dirty="0"/>
              <a:t>Demonstrates competence and due professional care.</a:t>
            </a:r>
          </a:p>
          <a:p>
            <a:pPr marL="1164368" lvl="2" indent="-232873" eaLnBrk="1" hangingPunct="1">
              <a:buFont typeface="+mj-lt"/>
              <a:buAutoNum type="arabicPeriod"/>
              <a:defRPr/>
            </a:pPr>
            <a:r>
              <a:rPr lang="en-US" dirty="0"/>
              <a:t>Is objective and free from undue influence.</a:t>
            </a:r>
          </a:p>
          <a:p>
            <a:pPr marL="1164368" lvl="2" indent="-232873" eaLnBrk="1" hangingPunct="1">
              <a:buFont typeface="+mj-lt"/>
              <a:buAutoNum type="arabicPeriod"/>
              <a:defRPr/>
            </a:pPr>
            <a:r>
              <a:rPr lang="en-US" dirty="0"/>
              <a:t>Aligns with the strategies, objectives, and risks of the organization. </a:t>
            </a:r>
          </a:p>
          <a:p>
            <a:pPr marL="1164368" lvl="2" indent="-232873" eaLnBrk="1" hangingPunct="1">
              <a:buFont typeface="+mj-lt"/>
              <a:buAutoNum type="arabicPeriod"/>
              <a:defRPr/>
            </a:pPr>
            <a:r>
              <a:rPr lang="en-US" dirty="0"/>
              <a:t>Is appropriately positioned and adequately resourced.</a:t>
            </a:r>
          </a:p>
          <a:p>
            <a:pPr marL="1164368" lvl="2" indent="-232873" eaLnBrk="1" hangingPunct="1">
              <a:buFont typeface="+mj-lt"/>
              <a:buAutoNum type="arabicPeriod"/>
              <a:defRPr/>
            </a:pPr>
            <a:r>
              <a:rPr lang="en-US" dirty="0"/>
              <a:t>Demonstrates quality and continuous improvement.</a:t>
            </a:r>
          </a:p>
          <a:p>
            <a:pPr marL="1164368" lvl="2" indent="-232873" eaLnBrk="1" hangingPunct="1">
              <a:buFont typeface="+mj-lt"/>
              <a:buAutoNum type="arabicPeriod"/>
              <a:defRPr/>
            </a:pPr>
            <a:r>
              <a:rPr lang="en-US" dirty="0"/>
              <a:t>Communicates effectively.</a:t>
            </a:r>
          </a:p>
          <a:p>
            <a:pPr marL="1164368" lvl="2" indent="-232873" eaLnBrk="1" hangingPunct="1">
              <a:buFont typeface="+mj-lt"/>
              <a:buAutoNum type="arabicPeriod"/>
              <a:defRPr/>
            </a:pPr>
            <a:r>
              <a:rPr lang="en-US" dirty="0"/>
              <a:t>Provides risk-based assurance.</a:t>
            </a:r>
          </a:p>
          <a:p>
            <a:pPr marL="640402" lvl="1" indent="-174656" eaLnBrk="1" hangingPunct="1">
              <a:buFont typeface="Wingdings" panose="05000000000000000000" pitchFamily="2" charset="2"/>
              <a:buChar char="q"/>
              <a:defRPr/>
            </a:pPr>
            <a:r>
              <a:rPr lang="en-US" dirty="0"/>
              <a:t>NOTE: First 8 likely represent what you do today and reflect the </a:t>
            </a:r>
            <a:r>
              <a:rPr lang="en-US" i="1" dirty="0"/>
              <a:t>Standards</a:t>
            </a:r>
            <a:r>
              <a:rPr lang="en-US" dirty="0"/>
              <a:t> and the Code of Ethics.</a:t>
            </a:r>
          </a:p>
          <a:p>
            <a:pPr marL="640402" lvl="1" indent="-174656" eaLnBrk="1" hangingPunct="1">
              <a:buFont typeface="Wingdings" panose="05000000000000000000" pitchFamily="2" charset="2"/>
              <a:buChar char="q"/>
              <a:defRPr/>
            </a:pPr>
            <a:r>
              <a:rPr lang="en-US" dirty="0"/>
              <a:t>Last 2 are newer concepts introduced by the task force:</a:t>
            </a:r>
          </a:p>
          <a:p>
            <a:pPr marL="1164368" lvl="2" indent="-232873" eaLnBrk="1" hangingPunct="1">
              <a:buFont typeface="+mj-lt"/>
              <a:buAutoNum type="arabicPeriod" startAt="9"/>
              <a:defRPr/>
            </a:pPr>
            <a:r>
              <a:rPr lang="en-US" dirty="0"/>
              <a:t>Is insightful, proactive, and future focused.</a:t>
            </a:r>
          </a:p>
          <a:p>
            <a:pPr marL="1164368" lvl="2" indent="-232873" eaLnBrk="1" hangingPunct="1">
              <a:buFont typeface="+mj-lt"/>
              <a:buAutoNum type="arabicPeriod" startAt="9"/>
              <a:defRPr/>
            </a:pPr>
            <a:r>
              <a:rPr lang="en-US" dirty="0"/>
              <a:t>Promotes organizational improvement.</a:t>
            </a:r>
          </a:p>
          <a:p>
            <a:pPr marL="640402" lvl="1" indent="-174656" eaLnBrk="1" hangingPunct="1">
              <a:buFont typeface="Arial" panose="020B0604020202020204" pitchFamily="34" charset="0"/>
              <a:buChar char="•"/>
              <a:defRPr/>
            </a:pPr>
            <a:endParaRPr lang="en-US" dirty="0"/>
          </a:p>
          <a:p>
            <a:pPr marL="174656" indent="-174656" eaLnBrk="1" hangingPunct="1">
              <a:buFont typeface="Wingdings" panose="05000000000000000000" pitchFamily="2" charset="2"/>
              <a:buChar char="Ø"/>
              <a:defRPr/>
            </a:pPr>
            <a:r>
              <a:rPr lang="en-US" dirty="0"/>
              <a:t>The 10 principles together are intended to support the </a:t>
            </a:r>
            <a:r>
              <a:rPr lang="en-US" i="1" dirty="0"/>
              <a:t>Standards</a:t>
            </a:r>
            <a:r>
              <a:rPr lang="en-US" dirty="0"/>
              <a:t> as they exist today and as they will be modified in the future.</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The task force expects that the Mission and the Core Principles will be a good way to succinctly and effectively communicate the significance and purpose of the internal audit activity to internal audit’s stakeholders (senior management and audit committee). If they understand the mission and principles, then they will have a basic understanding of how internal audit can help their organization.</a:t>
            </a:r>
          </a:p>
          <a:p>
            <a:pPr eaLnBrk="1" hangingPunct="1">
              <a:defRPr/>
            </a:pPr>
            <a:endParaRPr lang="en-US" dirty="0"/>
          </a:p>
        </p:txBody>
      </p:sp>
      <p:sp>
        <p:nvSpPr>
          <p:cNvPr id="4" name="Slide Number Placeholder 3">
            <a:extLst>
              <a:ext uri="{FF2B5EF4-FFF2-40B4-BE49-F238E27FC236}">
                <a16:creationId xmlns:a16="http://schemas.microsoft.com/office/drawing/2014/main" id="{8D0999EA-41B5-4E36-A3B3-D6ABFA4A72D3}"/>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37C77C3-424B-4C95-8C97-910436AEFA92}" type="slidenum">
              <a:rPr lang="en-US" altLang="en-US"/>
              <a:pPr eaLnBrk="1" hangingPunct="1"/>
              <a:t>13</a:t>
            </a:fld>
            <a:endParaRPr lang="en-US" altLang="en-US"/>
          </a:p>
        </p:txBody>
      </p:sp>
      <p:sp>
        <p:nvSpPr>
          <p:cNvPr id="6" name="Footer Placeholder 5">
            <a:extLst>
              <a:ext uri="{FF2B5EF4-FFF2-40B4-BE49-F238E27FC236}">
                <a16:creationId xmlns:a16="http://schemas.microsoft.com/office/drawing/2014/main" id="{4C3A835E-0541-4EFD-A59D-5821653778F0}"/>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3573211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4BB74EBD-EDA5-4C71-A8B2-E9462CCA90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8B39371-6DA0-441C-B8CE-D141A3DB5561}"/>
              </a:ext>
            </a:extLst>
          </p:cNvPr>
          <p:cNvSpPr>
            <a:spLocks noGrp="1"/>
          </p:cNvSpPr>
          <p:nvPr>
            <p:ph type="body" idx="1"/>
          </p:nvPr>
        </p:nvSpPr>
        <p:spPr/>
        <p:txBody>
          <a:bodyPr/>
          <a:lstStyle/>
          <a:p>
            <a:pPr defTabSz="931494" eaLnBrk="1" hangingPunct="1">
              <a:defRPr/>
            </a:pPr>
            <a:r>
              <a:rPr lang="en-US" dirty="0"/>
              <a:t>Task force discussed descriptors of effective internal audit. Through an exercise conducted by the Relook Task Force and through feedback received during the exposure process, the exposed group of 12 Core Principles was reduced to a group of 10 that articulate what effective internal audit looks like in practice. [See next slide for detailed, final list of 10 Core Principles.]</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10 Final Core Principles for the Practice of Internal Auditing:</a:t>
            </a:r>
          </a:p>
          <a:p>
            <a:pPr marL="1164368" lvl="2" indent="-232873" eaLnBrk="1" hangingPunct="1">
              <a:buFont typeface="+mj-lt"/>
              <a:buAutoNum type="arabicPeriod"/>
              <a:defRPr/>
            </a:pPr>
            <a:r>
              <a:rPr lang="en-US" dirty="0"/>
              <a:t>Demonstrates integrity.</a:t>
            </a:r>
          </a:p>
          <a:p>
            <a:pPr marL="1164368" lvl="2" indent="-232873" eaLnBrk="1" hangingPunct="1">
              <a:buFont typeface="+mj-lt"/>
              <a:buAutoNum type="arabicPeriod"/>
              <a:defRPr/>
            </a:pPr>
            <a:r>
              <a:rPr lang="en-US" dirty="0"/>
              <a:t>Demonstrates competence and due professional care.</a:t>
            </a:r>
          </a:p>
          <a:p>
            <a:pPr marL="1164368" lvl="2" indent="-232873" eaLnBrk="1" hangingPunct="1">
              <a:buFont typeface="+mj-lt"/>
              <a:buAutoNum type="arabicPeriod"/>
              <a:defRPr/>
            </a:pPr>
            <a:r>
              <a:rPr lang="en-US" dirty="0"/>
              <a:t>Is objective and free from undue influence.</a:t>
            </a:r>
          </a:p>
          <a:p>
            <a:pPr marL="1164368" lvl="2" indent="-232873" eaLnBrk="1" hangingPunct="1">
              <a:buFont typeface="+mj-lt"/>
              <a:buAutoNum type="arabicPeriod"/>
              <a:defRPr/>
            </a:pPr>
            <a:r>
              <a:rPr lang="en-US" dirty="0"/>
              <a:t>Aligns with the strategies, objectives, and risks of the organization. </a:t>
            </a:r>
          </a:p>
          <a:p>
            <a:pPr marL="1164368" lvl="2" indent="-232873" eaLnBrk="1" hangingPunct="1">
              <a:buFont typeface="+mj-lt"/>
              <a:buAutoNum type="arabicPeriod"/>
              <a:defRPr/>
            </a:pPr>
            <a:r>
              <a:rPr lang="en-US" dirty="0"/>
              <a:t>Is appropriately positioned and adequately resourced.</a:t>
            </a:r>
          </a:p>
          <a:p>
            <a:pPr marL="1164368" lvl="2" indent="-232873" eaLnBrk="1" hangingPunct="1">
              <a:buFont typeface="+mj-lt"/>
              <a:buAutoNum type="arabicPeriod"/>
              <a:defRPr/>
            </a:pPr>
            <a:r>
              <a:rPr lang="en-US" dirty="0"/>
              <a:t>Demonstrates quality and continuous improvement.</a:t>
            </a:r>
          </a:p>
          <a:p>
            <a:pPr marL="1164368" lvl="2" indent="-232873" eaLnBrk="1" hangingPunct="1">
              <a:buFont typeface="+mj-lt"/>
              <a:buAutoNum type="arabicPeriod"/>
              <a:defRPr/>
            </a:pPr>
            <a:r>
              <a:rPr lang="en-US" dirty="0"/>
              <a:t>Communicates effectively.</a:t>
            </a:r>
          </a:p>
          <a:p>
            <a:pPr marL="1164368" lvl="2" indent="-232873" eaLnBrk="1" hangingPunct="1">
              <a:buFont typeface="+mj-lt"/>
              <a:buAutoNum type="arabicPeriod"/>
              <a:defRPr/>
            </a:pPr>
            <a:r>
              <a:rPr lang="en-US" dirty="0"/>
              <a:t>Provides risk-based assurance.</a:t>
            </a:r>
          </a:p>
          <a:p>
            <a:pPr marL="640402" lvl="1" indent="-174656" eaLnBrk="1" hangingPunct="1">
              <a:buFont typeface="Wingdings" panose="05000000000000000000" pitchFamily="2" charset="2"/>
              <a:buChar char="q"/>
              <a:defRPr/>
            </a:pPr>
            <a:r>
              <a:rPr lang="en-US" dirty="0"/>
              <a:t>NOTE: First 8 likely represent what you do today and reflect the </a:t>
            </a:r>
            <a:r>
              <a:rPr lang="en-US" i="1" dirty="0"/>
              <a:t>Standards</a:t>
            </a:r>
            <a:r>
              <a:rPr lang="en-US" dirty="0"/>
              <a:t> and the Code of Ethics.</a:t>
            </a:r>
          </a:p>
          <a:p>
            <a:pPr marL="640402" lvl="1" indent="-174656" eaLnBrk="1" hangingPunct="1">
              <a:buFont typeface="Wingdings" panose="05000000000000000000" pitchFamily="2" charset="2"/>
              <a:buChar char="q"/>
              <a:defRPr/>
            </a:pPr>
            <a:r>
              <a:rPr lang="en-US" dirty="0"/>
              <a:t>Last 2 are newer concepts introduced by the task force:</a:t>
            </a:r>
          </a:p>
          <a:p>
            <a:pPr marL="1164368" lvl="2" indent="-232873" eaLnBrk="1" hangingPunct="1">
              <a:buFont typeface="+mj-lt"/>
              <a:buAutoNum type="arabicPeriod" startAt="9"/>
              <a:defRPr/>
            </a:pPr>
            <a:r>
              <a:rPr lang="en-US" dirty="0"/>
              <a:t>Is insightful, proactive, and future focused.</a:t>
            </a:r>
          </a:p>
          <a:p>
            <a:pPr marL="1164368" lvl="2" indent="-232873" eaLnBrk="1" hangingPunct="1">
              <a:buFont typeface="+mj-lt"/>
              <a:buAutoNum type="arabicPeriod" startAt="9"/>
              <a:defRPr/>
            </a:pPr>
            <a:r>
              <a:rPr lang="en-US" dirty="0"/>
              <a:t>Promotes organizational improvement.</a:t>
            </a:r>
          </a:p>
          <a:p>
            <a:pPr marL="640402" lvl="1" indent="-174656" eaLnBrk="1" hangingPunct="1">
              <a:buFont typeface="Arial" panose="020B0604020202020204" pitchFamily="34" charset="0"/>
              <a:buChar char="•"/>
              <a:defRPr/>
            </a:pPr>
            <a:endParaRPr lang="en-US" dirty="0"/>
          </a:p>
          <a:p>
            <a:pPr marL="174656" indent="-174656" eaLnBrk="1" hangingPunct="1">
              <a:buFont typeface="Wingdings" panose="05000000000000000000" pitchFamily="2" charset="2"/>
              <a:buChar char="Ø"/>
              <a:defRPr/>
            </a:pPr>
            <a:r>
              <a:rPr lang="en-US" dirty="0"/>
              <a:t>The 10 principles together are intended to support the </a:t>
            </a:r>
            <a:r>
              <a:rPr lang="en-US" i="1" dirty="0"/>
              <a:t>Standards</a:t>
            </a:r>
            <a:r>
              <a:rPr lang="en-US" dirty="0"/>
              <a:t> as they exist today and as they will be modified in the future.</a:t>
            </a:r>
          </a:p>
          <a:p>
            <a:pPr marL="174656" indent="-174656" eaLnBrk="1" hangingPunct="1">
              <a:buFont typeface="Wingdings" panose="05000000000000000000" pitchFamily="2" charset="2"/>
              <a:buChar char="Ø"/>
              <a:defRPr/>
            </a:pPr>
            <a:endParaRPr lang="en-US" dirty="0"/>
          </a:p>
          <a:p>
            <a:pPr marL="174656" indent="-174656" eaLnBrk="1" hangingPunct="1">
              <a:buFont typeface="Wingdings" panose="05000000000000000000" pitchFamily="2" charset="2"/>
              <a:buChar char="Ø"/>
              <a:defRPr/>
            </a:pPr>
            <a:r>
              <a:rPr lang="en-US" dirty="0"/>
              <a:t>The task force expects that the Mission and the Core Principles will be a good way to succinctly and effectively communicate the significance and purpose of the internal audit activity to internal audit’s stakeholders (senior management and audit committee). If they understand the mission and principles, then they will have a basic understanding of how internal audit can help their organization.</a:t>
            </a:r>
          </a:p>
          <a:p>
            <a:pPr eaLnBrk="1" hangingPunct="1">
              <a:defRPr/>
            </a:pPr>
            <a:endParaRPr lang="en-US" dirty="0"/>
          </a:p>
        </p:txBody>
      </p:sp>
      <p:sp>
        <p:nvSpPr>
          <p:cNvPr id="4" name="Slide Number Placeholder 3">
            <a:extLst>
              <a:ext uri="{FF2B5EF4-FFF2-40B4-BE49-F238E27FC236}">
                <a16:creationId xmlns:a16="http://schemas.microsoft.com/office/drawing/2014/main" id="{8D0999EA-41B5-4E36-A3B3-D6ABFA4A72D3}"/>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37C77C3-424B-4C95-8C97-910436AEFA92}" type="slidenum">
              <a:rPr lang="en-US" altLang="en-US"/>
              <a:pPr eaLnBrk="1" hangingPunct="1"/>
              <a:t>14</a:t>
            </a:fld>
            <a:endParaRPr lang="en-US" altLang="en-US"/>
          </a:p>
        </p:txBody>
      </p:sp>
      <p:sp>
        <p:nvSpPr>
          <p:cNvPr id="6" name="Footer Placeholder 5">
            <a:extLst>
              <a:ext uri="{FF2B5EF4-FFF2-40B4-BE49-F238E27FC236}">
                <a16:creationId xmlns:a16="http://schemas.microsoft.com/office/drawing/2014/main" id="{4C3A835E-0541-4EFD-A59D-5821653778F0}"/>
              </a:ext>
            </a:extLst>
          </p:cNvPr>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1704520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E4B5E6-D209-4596-991C-53A461ADEA11}"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B77F7-26C0-4A13-9895-35534C6894E1}"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42" y="-48126"/>
            <a:ext cx="9961098" cy="7042484"/>
          </a:xfrm>
          <a:prstGeom prst="rect">
            <a:avLst/>
          </a:prstGeom>
        </p:spPr>
      </p:pic>
    </p:spTree>
    <p:extLst>
      <p:ext uri="{BB962C8B-B14F-4D97-AF65-F5344CB8AC3E}">
        <p14:creationId xmlns:p14="http://schemas.microsoft.com/office/powerpoint/2010/main" val="340823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55B33F-1068-466A-968B-BB11EE63C718}"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B77F7-26C0-4A13-9895-35534C6894E1}" type="slidenum">
              <a:rPr lang="en-US" smtClean="0"/>
              <a:pPr/>
              <a:t>‹#›</a:t>
            </a:fld>
            <a:endParaRPr lang="en-US" dirty="0"/>
          </a:p>
        </p:txBody>
      </p:sp>
    </p:spTree>
    <p:extLst>
      <p:ext uri="{BB962C8B-B14F-4D97-AF65-F5344CB8AC3E}">
        <p14:creationId xmlns:p14="http://schemas.microsoft.com/office/powerpoint/2010/main" val="1115981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2F2A47-C46C-4A15-8FD2-DC12345D6993}"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B77F7-26C0-4A13-9895-35534C6894E1}" type="slidenum">
              <a:rPr lang="en-US" smtClean="0"/>
              <a:pPr/>
              <a:t>‹#›</a:t>
            </a:fld>
            <a:endParaRPr lang="en-US" dirty="0"/>
          </a:p>
        </p:txBody>
      </p:sp>
    </p:spTree>
    <p:extLst>
      <p:ext uri="{BB962C8B-B14F-4D97-AF65-F5344CB8AC3E}">
        <p14:creationId xmlns:p14="http://schemas.microsoft.com/office/powerpoint/2010/main" val="2637283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0EEDF4-6EAB-4AE6-8BBF-E2D83754F072}" type="datetime1">
              <a:rPr lang="en-US" smtClean="0">
                <a:solidFill>
                  <a:prstClr val="black">
                    <a:tint val="75000"/>
                  </a:prstClr>
                </a:solidFill>
              </a:rPr>
              <a:t>10/7/2019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EB77F7-26C0-4A13-9895-35534C6894E1}"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42" y="-48126"/>
            <a:ext cx="9961098" cy="7042484"/>
          </a:xfrm>
          <a:prstGeom prst="rect">
            <a:avLst/>
          </a:prstGeom>
        </p:spPr>
      </p:pic>
    </p:spTree>
    <p:extLst>
      <p:ext uri="{BB962C8B-B14F-4D97-AF65-F5344CB8AC3E}">
        <p14:creationId xmlns:p14="http://schemas.microsoft.com/office/powerpoint/2010/main" val="1708606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F56EB0-E929-4E96-8AA5-E3D5491460AB}" type="datetime1">
              <a:rPr lang="en-US" smtClean="0">
                <a:solidFill>
                  <a:prstClr val="black">
                    <a:tint val="75000"/>
                  </a:prstClr>
                </a:solidFill>
              </a:rPr>
              <a:t>10/7/2019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EB77F7-26C0-4A13-9895-35534C6894E1}"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84" y="-16043"/>
            <a:ext cx="9983790" cy="7058527"/>
          </a:xfrm>
          <a:prstGeom prst="rect">
            <a:avLst/>
          </a:prstGeom>
        </p:spPr>
      </p:pic>
    </p:spTree>
    <p:extLst>
      <p:ext uri="{BB962C8B-B14F-4D97-AF65-F5344CB8AC3E}">
        <p14:creationId xmlns:p14="http://schemas.microsoft.com/office/powerpoint/2010/main" val="713202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0F6114-9E68-4587-9D08-A3DD6DCAA40E}" type="datetime1">
              <a:rPr lang="en-US" smtClean="0">
                <a:solidFill>
                  <a:prstClr val="black">
                    <a:tint val="75000"/>
                  </a:prstClr>
                </a:solidFill>
              </a:rPr>
              <a:t>10/7/2019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EB77F7-26C0-4A13-9895-35534C6894E1}"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84" y="-16043"/>
            <a:ext cx="9983790" cy="7058527"/>
          </a:xfrm>
          <a:prstGeom prst="rect">
            <a:avLst/>
          </a:prstGeom>
        </p:spPr>
      </p:pic>
    </p:spTree>
    <p:extLst>
      <p:ext uri="{BB962C8B-B14F-4D97-AF65-F5344CB8AC3E}">
        <p14:creationId xmlns:p14="http://schemas.microsoft.com/office/powerpoint/2010/main" val="4128374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B47E86-8D15-49AF-A5A5-0849F977C081}" type="datetime1">
              <a:rPr lang="en-US" smtClean="0">
                <a:solidFill>
                  <a:prstClr val="black">
                    <a:tint val="75000"/>
                  </a:prstClr>
                </a:solidFill>
              </a:rPr>
              <a:t>10/7/2019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EB77F7-26C0-4A13-9895-35534C6894E1}"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84" y="-16043"/>
            <a:ext cx="9983790" cy="7058527"/>
          </a:xfrm>
          <a:prstGeom prst="rect">
            <a:avLst/>
          </a:prstGeom>
        </p:spPr>
      </p:pic>
    </p:spTree>
    <p:extLst>
      <p:ext uri="{BB962C8B-B14F-4D97-AF65-F5344CB8AC3E}">
        <p14:creationId xmlns:p14="http://schemas.microsoft.com/office/powerpoint/2010/main" val="3937998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9BE022-4B76-4D4C-8C7B-CD0AD47433E6}" type="datetime1">
              <a:rPr lang="en-US" smtClean="0">
                <a:solidFill>
                  <a:prstClr val="black">
                    <a:tint val="75000"/>
                  </a:prstClr>
                </a:solidFill>
              </a:rPr>
              <a:t>10/7/2019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EB77F7-26C0-4A13-9895-35534C6894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4457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E0F76A-1001-4F07-9154-90546261C7C6}" type="datetime1">
              <a:rPr lang="en-US" smtClean="0">
                <a:solidFill>
                  <a:prstClr val="black">
                    <a:tint val="75000"/>
                  </a:prstClr>
                </a:solidFill>
              </a:rPr>
              <a:t>10/7/2019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EB77F7-26C0-4A13-9895-35534C6894E1}"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84" y="-16043"/>
            <a:ext cx="9983790" cy="7058527"/>
          </a:xfrm>
          <a:prstGeom prst="rect">
            <a:avLst/>
          </a:prstGeom>
        </p:spPr>
      </p:pic>
    </p:spTree>
    <p:extLst>
      <p:ext uri="{BB962C8B-B14F-4D97-AF65-F5344CB8AC3E}">
        <p14:creationId xmlns:p14="http://schemas.microsoft.com/office/powerpoint/2010/main" val="4164121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54183-5061-4BCC-9AE4-66E73C3F3F6C}" type="datetime1">
              <a:rPr lang="en-US" smtClean="0">
                <a:solidFill>
                  <a:prstClr val="black">
                    <a:tint val="75000"/>
                  </a:prstClr>
                </a:solidFill>
              </a:rPr>
              <a:t>10/7/2019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EB77F7-26C0-4A13-9895-35534C6894E1}"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84" y="-16043"/>
            <a:ext cx="9983790" cy="7058527"/>
          </a:xfrm>
          <a:prstGeom prst="rect">
            <a:avLst/>
          </a:prstGeom>
        </p:spPr>
      </p:pic>
    </p:spTree>
    <p:extLst>
      <p:ext uri="{BB962C8B-B14F-4D97-AF65-F5344CB8AC3E}">
        <p14:creationId xmlns:p14="http://schemas.microsoft.com/office/powerpoint/2010/main" val="874615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19202C-F5C1-47B8-AE4E-DC458F76C9BA}" type="datetime1">
              <a:rPr lang="en-US" smtClean="0">
                <a:solidFill>
                  <a:prstClr val="black">
                    <a:tint val="75000"/>
                  </a:prstClr>
                </a:solidFill>
              </a:rPr>
              <a:t>10/7/2019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EB77F7-26C0-4A13-9895-35534C6894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899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5A0D04-448F-4DCA-ACDF-668F1F7C0EE4}"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B77F7-26C0-4A13-9895-35534C6894E1}"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84" y="-16043"/>
            <a:ext cx="9983790" cy="7058527"/>
          </a:xfrm>
          <a:prstGeom prst="rect">
            <a:avLst/>
          </a:prstGeom>
        </p:spPr>
      </p:pic>
    </p:spTree>
    <p:extLst>
      <p:ext uri="{BB962C8B-B14F-4D97-AF65-F5344CB8AC3E}">
        <p14:creationId xmlns:p14="http://schemas.microsoft.com/office/powerpoint/2010/main" val="3469352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019719-57B6-4DB6-AF1E-0454BE1F7C2C}" type="datetime1">
              <a:rPr lang="en-US" smtClean="0">
                <a:solidFill>
                  <a:prstClr val="black">
                    <a:tint val="75000"/>
                  </a:prstClr>
                </a:solidFill>
              </a:rPr>
              <a:t>10/7/2019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EB77F7-26C0-4A13-9895-35534C6894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6418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465BA9-1F2C-461A-9365-BF7962A9538E}" type="datetime1">
              <a:rPr lang="en-US" smtClean="0">
                <a:solidFill>
                  <a:prstClr val="black">
                    <a:tint val="75000"/>
                  </a:prstClr>
                </a:solidFill>
              </a:rPr>
              <a:t>10/7/2019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EB77F7-26C0-4A13-9895-35534C6894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9302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864334-96C7-492A-8039-BE8E492AC165}" type="datetime1">
              <a:rPr lang="en-US" smtClean="0">
                <a:solidFill>
                  <a:prstClr val="black">
                    <a:tint val="75000"/>
                  </a:prstClr>
                </a:solidFill>
              </a:rPr>
              <a:t>10/7/2019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EB77F7-26C0-4A13-9895-35534C6894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364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45E22E-4693-4730-A8DA-7930942A2659}"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B77F7-26C0-4A13-9895-35534C6894E1}"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84" y="-16043"/>
            <a:ext cx="9983790" cy="7058527"/>
          </a:xfrm>
          <a:prstGeom prst="rect">
            <a:avLst/>
          </a:prstGeom>
        </p:spPr>
      </p:pic>
    </p:spTree>
    <p:extLst>
      <p:ext uri="{BB962C8B-B14F-4D97-AF65-F5344CB8AC3E}">
        <p14:creationId xmlns:p14="http://schemas.microsoft.com/office/powerpoint/2010/main" val="383859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CE59C2-ACDA-4491-8563-750E2DF4F223}" type="datetime1">
              <a:rPr lang="en-US" smtClean="0"/>
              <a:t>10/7/2019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EB77F7-26C0-4A13-9895-35534C6894E1}"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84" y="-16043"/>
            <a:ext cx="9983790" cy="7058527"/>
          </a:xfrm>
          <a:prstGeom prst="rect">
            <a:avLst/>
          </a:prstGeom>
        </p:spPr>
      </p:pic>
    </p:spTree>
    <p:extLst>
      <p:ext uri="{BB962C8B-B14F-4D97-AF65-F5344CB8AC3E}">
        <p14:creationId xmlns:p14="http://schemas.microsoft.com/office/powerpoint/2010/main" val="562035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7FE4F5-852E-41CC-9695-9400CB7D0C40}" type="datetime1">
              <a:rPr lang="en-US" smtClean="0"/>
              <a:t>10/7/2019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EB77F7-26C0-4A13-9895-35534C6894E1}" type="slidenum">
              <a:rPr lang="en-US" smtClean="0"/>
              <a:pPr/>
              <a:t>‹#›</a:t>
            </a:fld>
            <a:endParaRPr lang="en-US" dirty="0"/>
          </a:p>
        </p:txBody>
      </p:sp>
    </p:spTree>
    <p:extLst>
      <p:ext uri="{BB962C8B-B14F-4D97-AF65-F5344CB8AC3E}">
        <p14:creationId xmlns:p14="http://schemas.microsoft.com/office/powerpoint/2010/main" val="506972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C5B951-ED50-439F-979B-884793E97B96}" type="datetime1">
              <a:rPr lang="en-US" smtClean="0"/>
              <a:t>10/7/2019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EB77F7-26C0-4A13-9895-35534C6894E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84" y="-16043"/>
            <a:ext cx="9983790" cy="7058527"/>
          </a:xfrm>
          <a:prstGeom prst="rect">
            <a:avLst/>
          </a:prstGeom>
        </p:spPr>
      </p:pic>
    </p:spTree>
    <p:extLst>
      <p:ext uri="{BB962C8B-B14F-4D97-AF65-F5344CB8AC3E}">
        <p14:creationId xmlns:p14="http://schemas.microsoft.com/office/powerpoint/2010/main" val="123916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FB19D5-54EE-4DE5-BAA3-0C13E4ECB688}" type="datetime1">
              <a:rPr lang="en-US" smtClean="0"/>
              <a:t>10/7/2019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EB77F7-26C0-4A13-9895-35534C6894E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84" y="-16043"/>
            <a:ext cx="9983790" cy="7058527"/>
          </a:xfrm>
          <a:prstGeom prst="rect">
            <a:avLst/>
          </a:prstGeom>
        </p:spPr>
      </p:pic>
    </p:spTree>
    <p:extLst>
      <p:ext uri="{BB962C8B-B14F-4D97-AF65-F5344CB8AC3E}">
        <p14:creationId xmlns:p14="http://schemas.microsoft.com/office/powerpoint/2010/main" val="817745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0D192D-7429-4C6F-B2B8-7FD56C88D86F}" type="datetime1">
              <a:rPr lang="en-US" smtClean="0"/>
              <a:t>10/7/2019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EB77F7-26C0-4A13-9895-35534C6894E1}" type="slidenum">
              <a:rPr lang="en-US" smtClean="0"/>
              <a:pPr/>
              <a:t>‹#›</a:t>
            </a:fld>
            <a:endParaRPr lang="en-US" dirty="0"/>
          </a:p>
        </p:txBody>
      </p:sp>
    </p:spTree>
    <p:extLst>
      <p:ext uri="{BB962C8B-B14F-4D97-AF65-F5344CB8AC3E}">
        <p14:creationId xmlns:p14="http://schemas.microsoft.com/office/powerpoint/2010/main" val="1042060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D5AF54-AEF5-4542-8EF4-3CE815F65D80}" type="datetime1">
              <a:rPr lang="en-US" smtClean="0"/>
              <a:t>10/7/2019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EB77F7-26C0-4A13-9895-35534C6894E1}" type="slidenum">
              <a:rPr lang="en-US" smtClean="0"/>
              <a:pPr/>
              <a:t>‹#›</a:t>
            </a:fld>
            <a:endParaRPr lang="en-US" dirty="0"/>
          </a:p>
        </p:txBody>
      </p:sp>
    </p:spTree>
    <p:extLst>
      <p:ext uri="{BB962C8B-B14F-4D97-AF65-F5344CB8AC3E}">
        <p14:creationId xmlns:p14="http://schemas.microsoft.com/office/powerpoint/2010/main" val="676266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B0978-6B92-490C-81D2-1E466EC9A20B}" type="datetime1">
              <a:rPr lang="en-US" smtClean="0"/>
              <a:t>10/7/2019</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B77F7-26C0-4A13-9895-35534C6894E1}" type="slidenum">
              <a:rPr lang="en-US" smtClean="0"/>
              <a:pPr/>
              <a:t>‹#›</a:t>
            </a:fld>
            <a:endParaRPr lang="en-US" dirty="0"/>
          </a:p>
        </p:txBody>
      </p:sp>
    </p:spTree>
    <p:extLst>
      <p:ext uri="{BB962C8B-B14F-4D97-AF65-F5344CB8AC3E}">
        <p14:creationId xmlns:p14="http://schemas.microsoft.com/office/powerpoint/2010/main" val="1724803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3819F-3A8A-4E5B-A04F-E59AD60DBA8E}" type="datetime1">
              <a:rPr lang="en-US" smtClean="0">
                <a:solidFill>
                  <a:prstClr val="black">
                    <a:tint val="75000"/>
                  </a:prstClr>
                </a:solidFill>
              </a:rPr>
              <a:t>10/7/2019</a:t>
            </a:fld>
            <a:endParaRPr lang="en-US" dirty="0">
              <a:solidFill>
                <a:prstClr val="black">
                  <a:tint val="75000"/>
                </a:prstClr>
              </a:solidFill>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B77F7-26C0-4A13-9895-35534C6894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1593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golimpopo.com/news/2014/01/tourism-performs-well-shows-positive-outlook-2014" TargetMode="External"/><Relationship Id="rId3" Type="http://schemas.openxmlformats.org/officeDocument/2006/relationships/hyperlink" Target="http://brand.joburg.org.za/rs/71l8hX" TargetMode="External"/><Relationship Id="rId7" Type="http://schemas.openxmlformats.org/officeDocument/2006/relationships/hyperlink" Target="http://brand.joburg.org.za/rs/STLTfj"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hyperlink" Target="http://brand.joburg.org.za/rs/SjqIyY" TargetMode="External"/><Relationship Id="rId5" Type="http://schemas.openxmlformats.org/officeDocument/2006/relationships/hyperlink" Target="http://brand.joburg.org.za/rs/gWgWT0" TargetMode="External"/><Relationship Id="rId10" Type="http://schemas.openxmlformats.org/officeDocument/2006/relationships/hyperlink" Target="mailto:mbewub@ngubane.co.za" TargetMode="External"/><Relationship Id="rId4" Type="http://schemas.openxmlformats.org/officeDocument/2006/relationships/hyperlink" Target="http://brand.joburg.org.za/rs/KgSawl" TargetMode="Externa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236274"/>
            <a:ext cx="9823450" cy="6309420"/>
          </a:xfrm>
          <a:prstGeom prst="rect">
            <a:avLst/>
          </a:prstGeom>
          <a:solidFill>
            <a:schemeClr val="accent1">
              <a:lumMod val="75000"/>
            </a:schemeClr>
          </a:solidFill>
        </p:spPr>
        <p:txBody>
          <a:bodyPr wrap="square" rtlCol="0">
            <a:spAutoFit/>
          </a:bodyPr>
          <a:lstStyle/>
          <a:p>
            <a:pPr algn="ctr"/>
            <a:endParaRPr lang="en-ZA" sz="2000" b="1" dirty="0">
              <a:solidFill>
                <a:schemeClr val="bg1"/>
              </a:solidFill>
              <a:latin typeface="Gill Sans MT" panose="020B0502020104020203" pitchFamily="34" charset="0"/>
              <a:ea typeface="Verdana" pitchFamily="34" charset="0"/>
            </a:endParaRPr>
          </a:p>
          <a:p>
            <a:pPr algn="ctr"/>
            <a:r>
              <a:rPr lang="en-GB" sz="3600" b="1" dirty="0">
                <a:solidFill>
                  <a:schemeClr val="bg1"/>
                </a:solidFill>
                <a:latin typeface="Gill Sans MT" panose="020B0502020104020203" pitchFamily="34" charset="0"/>
                <a:ea typeface="Verdana" pitchFamily="34" charset="0"/>
              </a:rPr>
              <a:t>A risk-based audit plan </a:t>
            </a:r>
            <a:r>
              <a:rPr lang="en-GB" sz="2800" b="1" dirty="0">
                <a:solidFill>
                  <a:schemeClr val="bg1"/>
                </a:solidFill>
                <a:latin typeface="Gill Sans MT" panose="020B0502020104020203" pitchFamily="34" charset="0"/>
                <a:ea typeface="Verdana" pitchFamily="34" charset="0"/>
              </a:rPr>
              <a:t>- does it</a:t>
            </a:r>
          </a:p>
          <a:p>
            <a:pPr algn="ctr"/>
            <a:r>
              <a:rPr lang="en-GB" sz="2800" b="1" dirty="0">
                <a:solidFill>
                  <a:schemeClr val="bg1"/>
                </a:solidFill>
                <a:latin typeface="Gill Sans MT" panose="020B0502020104020203" pitchFamily="34" charset="0"/>
                <a:ea typeface="Verdana" pitchFamily="34" charset="0"/>
              </a:rPr>
              <a:t>cover all the economic risks and</a:t>
            </a:r>
          </a:p>
          <a:p>
            <a:pPr algn="ctr"/>
            <a:r>
              <a:rPr lang="en-ZA" sz="2800" b="1" dirty="0">
                <a:solidFill>
                  <a:schemeClr val="bg1"/>
                </a:solidFill>
                <a:latin typeface="Gill Sans MT" panose="020B0502020104020203" pitchFamily="34" charset="0"/>
                <a:ea typeface="Verdana" pitchFamily="34" charset="0"/>
              </a:rPr>
              <a:t>the financial challenges to</a:t>
            </a:r>
          </a:p>
          <a:p>
            <a:pPr algn="ctr"/>
            <a:r>
              <a:rPr lang="en-ZA" sz="2800" b="1" dirty="0">
                <a:solidFill>
                  <a:schemeClr val="bg1"/>
                </a:solidFill>
                <a:latin typeface="Gill Sans MT" panose="020B0502020104020203" pitchFamily="34" charset="0"/>
                <a:ea typeface="Verdana" pitchFamily="34" charset="0"/>
              </a:rPr>
              <a:t>ensure service delivery in</a:t>
            </a:r>
          </a:p>
          <a:p>
            <a:pPr algn="ctr"/>
            <a:r>
              <a:rPr lang="en-ZA" sz="2800" b="1" dirty="0">
                <a:solidFill>
                  <a:schemeClr val="bg1"/>
                </a:solidFill>
                <a:latin typeface="Gill Sans MT" panose="020B0502020104020203" pitchFamily="34" charset="0"/>
                <a:ea typeface="Verdana" pitchFamily="34" charset="0"/>
              </a:rPr>
              <a:t>accordance with performance</a:t>
            </a:r>
          </a:p>
          <a:p>
            <a:pPr algn="ctr"/>
            <a:r>
              <a:rPr lang="en-ZA" sz="2800" b="1" dirty="0">
                <a:solidFill>
                  <a:schemeClr val="bg1"/>
                </a:solidFill>
                <a:latin typeface="Gill Sans MT" panose="020B0502020104020203" pitchFamily="34" charset="0"/>
                <a:ea typeface="Verdana" pitchFamily="34" charset="0"/>
              </a:rPr>
              <a:t>targets?</a:t>
            </a:r>
          </a:p>
          <a:p>
            <a:pPr algn="ctr"/>
            <a:endParaRPr lang="en-ZA" sz="2000" b="1" dirty="0">
              <a:solidFill>
                <a:schemeClr val="bg1"/>
              </a:solidFill>
              <a:latin typeface="Gill Sans MT" panose="020B0502020104020203" pitchFamily="34" charset="0"/>
            </a:endParaRPr>
          </a:p>
          <a:p>
            <a:pPr algn="ctr"/>
            <a:endParaRPr lang="en-ZA" sz="2400" b="1" dirty="0">
              <a:solidFill>
                <a:prstClr val="white"/>
              </a:solidFill>
              <a:latin typeface="Gill Sans MT" panose="020B0502020104020203" pitchFamily="34" charset="0"/>
              <a:ea typeface="Verdana" pitchFamily="34" charset="0"/>
              <a:cs typeface="Verdana" pitchFamily="34" charset="0"/>
            </a:endParaRPr>
          </a:p>
          <a:p>
            <a:pPr algn="ctr"/>
            <a:r>
              <a:rPr lang="en-ZA" sz="2400" b="1" dirty="0">
                <a:solidFill>
                  <a:prstClr val="white"/>
                </a:solidFill>
                <a:latin typeface="Gill Sans MT" panose="020B0502020104020203" pitchFamily="34" charset="0"/>
                <a:ea typeface="Verdana" pitchFamily="34" charset="0"/>
                <a:cs typeface="Verdana" pitchFamily="34" charset="0"/>
              </a:rPr>
              <a:t>CIGFARO Annual Conference</a:t>
            </a:r>
          </a:p>
          <a:p>
            <a:pPr algn="ctr"/>
            <a:endParaRPr lang="en-ZA" sz="2400" b="1" dirty="0">
              <a:solidFill>
                <a:prstClr val="white"/>
              </a:solidFill>
              <a:latin typeface="Gill Sans MT" panose="020B0502020104020203" pitchFamily="34" charset="0"/>
              <a:ea typeface="Verdana" pitchFamily="34" charset="0"/>
              <a:cs typeface="Verdana" pitchFamily="34" charset="0"/>
            </a:endParaRPr>
          </a:p>
          <a:p>
            <a:pPr algn="ctr"/>
            <a:r>
              <a:rPr lang="en-ZA" sz="2400" b="1" dirty="0">
                <a:solidFill>
                  <a:prstClr val="white"/>
                </a:solidFill>
                <a:latin typeface="Gill Sans MT" panose="020B0502020104020203" pitchFamily="34" charset="0"/>
                <a:ea typeface="Verdana" pitchFamily="34" charset="0"/>
                <a:cs typeface="Verdana" pitchFamily="34" charset="0"/>
              </a:rPr>
              <a:t>October 2019</a:t>
            </a:r>
          </a:p>
          <a:p>
            <a:pPr algn="ctr"/>
            <a:endParaRPr lang="en-ZA" sz="2000" b="1" dirty="0">
              <a:solidFill>
                <a:prstClr val="white"/>
              </a:solidFill>
              <a:latin typeface="Gill Sans MT" panose="020B0502020104020203" pitchFamily="34" charset="0"/>
              <a:ea typeface="Verdana" pitchFamily="34" charset="0"/>
              <a:cs typeface="Verdana" pitchFamily="34" charset="0"/>
            </a:endParaRPr>
          </a:p>
          <a:p>
            <a:pPr algn="ctr"/>
            <a:endParaRPr lang="en-ZA" sz="2000" b="1" dirty="0">
              <a:solidFill>
                <a:prstClr val="white"/>
              </a:solidFill>
              <a:latin typeface="Gill Sans MT" panose="020B0502020104020203" pitchFamily="34" charset="0"/>
              <a:ea typeface="Verdana" pitchFamily="34" charset="0"/>
              <a:cs typeface="Verdana" pitchFamily="34" charset="0"/>
            </a:endParaRPr>
          </a:p>
          <a:p>
            <a:pPr algn="ctr"/>
            <a:endParaRPr lang="en-ZA" sz="3200" b="1" dirty="0">
              <a:solidFill>
                <a:prstClr val="white"/>
              </a:solidFill>
              <a:latin typeface="Gill Sans MT" panose="020B0502020104020203" pitchFamily="34" charset="0"/>
              <a:ea typeface="Verdana" pitchFamily="34" charset="0"/>
              <a:cs typeface="Verdana" pitchFamily="34" charset="0"/>
            </a:endParaRPr>
          </a:p>
          <a:p>
            <a:pPr algn="ctr">
              <a:buFont typeface="Arial" pitchFamily="34" charset="0"/>
              <a:buNone/>
              <a:defRPr/>
            </a:pPr>
            <a:endParaRPr lang="en-ZA" altLang="en-US" sz="2000" b="1" dirty="0">
              <a:solidFill>
                <a:schemeClr val="bg1"/>
              </a:solidFill>
              <a:latin typeface="Century Gothic" pitchFamily="34" charset="0"/>
            </a:endParaRPr>
          </a:p>
        </p:txBody>
      </p:sp>
      <p:grpSp>
        <p:nvGrpSpPr>
          <p:cNvPr id="2" name="Group 2"/>
          <p:cNvGrpSpPr>
            <a:grpSpLocks/>
          </p:cNvGrpSpPr>
          <p:nvPr/>
        </p:nvGrpSpPr>
        <p:grpSpPr bwMode="auto">
          <a:xfrm>
            <a:off x="5231607" y="1495425"/>
            <a:ext cx="1702594" cy="209550"/>
            <a:chOff x="7365" y="2115"/>
            <a:chExt cx="2475" cy="330"/>
          </a:xfrm>
        </p:grpSpPr>
        <p:sp>
          <p:nvSpPr>
            <p:cNvPr id="3" name="Rectangle 7">
              <a:hlinkClick r:id="rId3"/>
            </p:cNvPr>
            <p:cNvSpPr>
              <a:spLocks noChangeArrowheads="1"/>
            </p:cNvSpPr>
            <p:nvPr/>
          </p:nvSpPr>
          <p:spPr bwMode="auto">
            <a:xfrm>
              <a:off x="9525" y="2115"/>
              <a:ext cx="315"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 name="Rectangle 6">
              <a:hlinkClick r:id="rId4"/>
            </p:cNvPr>
            <p:cNvSpPr>
              <a:spLocks noChangeArrowheads="1"/>
            </p:cNvSpPr>
            <p:nvPr/>
          </p:nvSpPr>
          <p:spPr bwMode="auto">
            <a:xfrm>
              <a:off x="9075" y="2115"/>
              <a:ext cx="39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5">
              <a:hlinkClick r:id="rId5"/>
            </p:cNvPr>
            <p:cNvSpPr>
              <a:spLocks noChangeArrowheads="1"/>
            </p:cNvSpPr>
            <p:nvPr/>
          </p:nvSpPr>
          <p:spPr bwMode="auto">
            <a:xfrm>
              <a:off x="8235" y="2130"/>
              <a:ext cx="36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4">
              <a:hlinkClick r:id="rId6"/>
            </p:cNvPr>
            <p:cNvSpPr>
              <a:spLocks noChangeArrowheads="1"/>
            </p:cNvSpPr>
            <p:nvPr/>
          </p:nvSpPr>
          <p:spPr bwMode="auto">
            <a:xfrm>
              <a:off x="7860" y="2130"/>
              <a:ext cx="30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3">
              <a:hlinkClick r:id="rId7"/>
            </p:cNvPr>
            <p:cNvSpPr>
              <a:spLocks noChangeArrowheads="1"/>
            </p:cNvSpPr>
            <p:nvPr/>
          </p:nvSpPr>
          <p:spPr bwMode="auto">
            <a:xfrm>
              <a:off x="7365" y="2115"/>
              <a:ext cx="37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 name="Rectangle 8"/>
          <p:cNvSpPr>
            <a:spLocks noChangeArrowheads="1"/>
          </p:cNvSpPr>
          <p:nvPr/>
        </p:nvSpPr>
        <p:spPr bwMode="auto">
          <a:xfrm>
            <a:off x="165100" y="1524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9"/>
          <p:cNvSpPr>
            <a:spLocks noChangeArrowheads="1"/>
          </p:cNvSpPr>
          <p:nvPr/>
        </p:nvSpPr>
        <p:spPr bwMode="auto">
          <a:xfrm>
            <a:off x="165100" y="1524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6" name="Picture 2" descr="tourism performs well">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18975" y="-731838"/>
            <a:ext cx="2765425" cy="1524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42089" y="5536156"/>
            <a:ext cx="3048736" cy="954107"/>
          </a:xfrm>
          <a:prstGeom prst="rect">
            <a:avLst/>
          </a:prstGeom>
          <a:solidFill>
            <a:schemeClr val="accent1">
              <a:lumMod val="75000"/>
            </a:schemeClr>
          </a:solidFill>
        </p:spPr>
        <p:txBody>
          <a:bodyPr wrap="square" rtlCol="0">
            <a:spAutoFit/>
          </a:bodyPr>
          <a:lstStyle/>
          <a:p>
            <a:r>
              <a:rPr lang="en-ZA" sz="1400" dirty="0">
                <a:solidFill>
                  <a:schemeClr val="bg1"/>
                </a:solidFill>
              </a:rPr>
              <a:t>Delivered by Bongani Mbewu, Director: Ngubane &amp; Co.</a:t>
            </a:r>
          </a:p>
          <a:p>
            <a:r>
              <a:rPr lang="en-ZA" sz="1400" dirty="0">
                <a:solidFill>
                  <a:schemeClr val="bg1"/>
                </a:solidFill>
              </a:rPr>
              <a:t>E-mail: </a:t>
            </a:r>
            <a:r>
              <a:rPr lang="en-ZA" sz="1400" dirty="0">
                <a:solidFill>
                  <a:schemeClr val="bg1"/>
                </a:solidFill>
                <a:hlinkClick r:id="rId10">
                  <a:extLst>
                    <a:ext uri="{A12FA001-AC4F-418D-AE19-62706E023703}">
                      <ahyp:hlinkClr xmlns:ahyp="http://schemas.microsoft.com/office/drawing/2018/hyperlinkcolor" val="tx"/>
                    </a:ext>
                  </a:extLst>
                </a:hlinkClick>
              </a:rPr>
              <a:t>mbewub@ngubane.co.za</a:t>
            </a:r>
            <a:endParaRPr lang="en-ZA" sz="1400" dirty="0">
              <a:solidFill>
                <a:schemeClr val="bg1"/>
              </a:solidFill>
            </a:endParaRPr>
          </a:p>
          <a:p>
            <a:r>
              <a:rPr lang="en-ZA" sz="1400" dirty="0">
                <a:solidFill>
                  <a:schemeClr val="bg1"/>
                </a:solidFill>
              </a:rPr>
              <a:t>Tel      : 0822620331/0112540800</a:t>
            </a:r>
          </a:p>
        </p:txBody>
      </p:sp>
      <p:sp>
        <p:nvSpPr>
          <p:cNvPr id="15" name="Slide Number Placeholder 8">
            <a:extLst>
              <a:ext uri="{FF2B5EF4-FFF2-40B4-BE49-F238E27FC236}">
                <a16:creationId xmlns:a16="http://schemas.microsoft.com/office/drawing/2014/main" id="{297D6706-59BB-4903-A009-119D78AFC18A}"/>
              </a:ext>
            </a:extLst>
          </p:cNvPr>
          <p:cNvSpPr>
            <a:spLocks noGrp="1"/>
          </p:cNvSpPr>
          <p:nvPr>
            <p:ph type="sldNum" sz="quarter" idx="12"/>
          </p:nvPr>
        </p:nvSpPr>
        <p:spPr>
          <a:xfrm>
            <a:off x="204356" y="6354992"/>
            <a:ext cx="500495" cy="372379"/>
          </a:xfrm>
        </p:spPr>
        <p:txBody>
          <a:bodyPr/>
          <a:lstStyle/>
          <a:p>
            <a:r>
              <a:rPr lang="en-US" b="1" dirty="0">
                <a:solidFill>
                  <a:srgbClr val="000066"/>
                </a:solidFill>
              </a:rPr>
              <a:t>1</a:t>
            </a:r>
          </a:p>
        </p:txBody>
      </p:sp>
    </p:spTree>
    <p:extLst>
      <p:ext uri="{BB962C8B-B14F-4D97-AF65-F5344CB8AC3E}">
        <p14:creationId xmlns:p14="http://schemas.microsoft.com/office/powerpoint/2010/main" val="139388979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2B51235-C9A9-48B9-91EC-85002378F918}"/>
              </a:ext>
            </a:extLst>
          </p:cNvPr>
          <p:cNvSpPr>
            <a:spLocks noGrp="1"/>
          </p:cNvSpPr>
          <p:nvPr>
            <p:ph idx="1"/>
          </p:nvPr>
        </p:nvSpPr>
        <p:spPr>
          <a:xfrm>
            <a:off x="185738" y="1395413"/>
            <a:ext cx="5320760" cy="4603453"/>
          </a:xfrm>
        </p:spPr>
        <p:txBody>
          <a:bodyPr>
            <a:normAutofit/>
          </a:bodyPr>
          <a:lstStyle/>
          <a:p>
            <a:pPr defTabSz="912813">
              <a:buClr>
                <a:srgbClr val="BB9066"/>
              </a:buClr>
              <a:buSzPct val="40000"/>
              <a:buNone/>
              <a:defRPr/>
            </a:pPr>
            <a:r>
              <a:rPr lang="en-GB" sz="2400" b="1" dirty="0">
                <a:latin typeface="Maiandra GD" panose="020E0502030308020204" pitchFamily="34" charset="0"/>
              </a:rPr>
              <a:t>   </a:t>
            </a:r>
            <a:r>
              <a:rPr lang="en-GB" sz="2400" dirty="0"/>
              <a:t>Internal auditing is an independent, objective assurance and consulting activity designed to add value and improve an organisation's operations. It helps an organisation accomplish its objectives by bringing a systematic, disciplined approach to evaluate and improve the effectiveness of risk management, control, and governance processes</a:t>
            </a:r>
            <a:r>
              <a:rPr lang="en-GB" sz="2400" dirty="0">
                <a:latin typeface="Maiandra GD" panose="020E0502030308020204" pitchFamily="34" charset="0"/>
              </a:rPr>
              <a:t>.</a:t>
            </a:r>
            <a:endParaRPr lang="en-US" sz="2400" dirty="0">
              <a:latin typeface="Maiandra GD" panose="020E0502030308020204" pitchFamily="34" charset="0"/>
            </a:endParaRPr>
          </a:p>
          <a:p>
            <a:pPr algn="ctr" defTabSz="912813" eaLnBrk="1" hangingPunct="1">
              <a:buClr>
                <a:srgbClr val="BB9066"/>
              </a:buClr>
              <a:buSzPct val="40000"/>
              <a:buFont typeface="Arial" panose="020B0604020202020204" pitchFamily="34" charset="0"/>
              <a:buNone/>
              <a:defRPr/>
            </a:pPr>
            <a:endParaRPr lang="en-GB" sz="2400" b="1" i="1" dirty="0">
              <a:latin typeface="Gill Sans MT" panose="020B0502020104020203" pitchFamily="34" charset="0"/>
            </a:endParaRPr>
          </a:p>
        </p:txBody>
      </p:sp>
      <p:pic>
        <p:nvPicPr>
          <p:cNvPr id="37891" name="Picture 5">
            <a:extLst>
              <a:ext uri="{FF2B5EF4-FFF2-40B4-BE49-F238E27FC236}">
                <a16:creationId xmlns:a16="http://schemas.microsoft.com/office/drawing/2014/main" id="{736FF5FD-B782-44F9-8802-A7F47162AF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2500" y="1547813"/>
            <a:ext cx="3687763" cy="41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wn Arrow 6">
            <a:extLst>
              <a:ext uri="{FF2B5EF4-FFF2-40B4-BE49-F238E27FC236}">
                <a16:creationId xmlns:a16="http://schemas.microsoft.com/office/drawing/2014/main" id="{01AB2B91-D162-42B8-9761-DB678EAFB030}"/>
              </a:ext>
            </a:extLst>
          </p:cNvPr>
          <p:cNvSpPr/>
          <p:nvPr/>
        </p:nvSpPr>
        <p:spPr>
          <a:xfrm rot="16200000">
            <a:off x="5790407" y="3237399"/>
            <a:ext cx="484187" cy="1365346"/>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Slide Number Placeholder 8">
            <a:extLst>
              <a:ext uri="{FF2B5EF4-FFF2-40B4-BE49-F238E27FC236}">
                <a16:creationId xmlns:a16="http://schemas.microsoft.com/office/drawing/2014/main" id="{4B76A9C7-0567-481D-A30E-634AC1CC10C3}"/>
              </a:ext>
            </a:extLst>
          </p:cNvPr>
          <p:cNvSpPr>
            <a:spLocks noGrp="1"/>
          </p:cNvSpPr>
          <p:nvPr>
            <p:ph type="sldNum" sz="quarter" idx="12"/>
          </p:nvPr>
        </p:nvSpPr>
        <p:spPr>
          <a:xfrm>
            <a:off x="204356" y="6306353"/>
            <a:ext cx="500495" cy="372379"/>
          </a:xfrm>
        </p:spPr>
        <p:txBody>
          <a:bodyPr/>
          <a:lstStyle/>
          <a:p>
            <a:r>
              <a:rPr lang="en-US" b="1" dirty="0">
                <a:solidFill>
                  <a:srgbClr val="000066"/>
                </a:solidFill>
              </a:rPr>
              <a:t>24</a:t>
            </a:r>
          </a:p>
        </p:txBody>
      </p:sp>
      <p:sp>
        <p:nvSpPr>
          <p:cNvPr id="8" name="Title 1">
            <a:extLst>
              <a:ext uri="{FF2B5EF4-FFF2-40B4-BE49-F238E27FC236}">
                <a16:creationId xmlns:a16="http://schemas.microsoft.com/office/drawing/2014/main" id="{EC197975-04BD-4ED8-BAD8-405C15D2BFB0}"/>
              </a:ext>
            </a:extLst>
          </p:cNvPr>
          <p:cNvSpPr>
            <a:spLocks noGrp="1"/>
          </p:cNvSpPr>
          <p:nvPr>
            <p:ph type="title"/>
          </p:nvPr>
        </p:nvSpPr>
        <p:spPr>
          <a:xfrm>
            <a:off x="0" y="-217555"/>
            <a:ext cx="8543925" cy="1325563"/>
          </a:xfrm>
        </p:spPr>
        <p:txBody>
          <a:bodyPr>
            <a:normAutofit/>
          </a:bodyPr>
          <a:lstStyle/>
          <a:p>
            <a:r>
              <a:rPr lang="en-ZA" sz="4000" b="1" dirty="0">
                <a:solidFill>
                  <a:schemeClr val="bg1"/>
                </a:solidFill>
                <a:latin typeface="Gill Sans MT" panose="020B0502020104020203" pitchFamily="34" charset="0"/>
              </a:rPr>
              <a:t>IPPF Requirements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8">
            <a:extLst>
              <a:ext uri="{FF2B5EF4-FFF2-40B4-BE49-F238E27FC236}">
                <a16:creationId xmlns:a16="http://schemas.microsoft.com/office/drawing/2014/main" id="{4B76A9C7-0567-481D-A30E-634AC1CC10C3}"/>
              </a:ext>
            </a:extLst>
          </p:cNvPr>
          <p:cNvSpPr>
            <a:spLocks noGrp="1"/>
          </p:cNvSpPr>
          <p:nvPr>
            <p:ph type="sldNum" sz="quarter" idx="12"/>
          </p:nvPr>
        </p:nvSpPr>
        <p:spPr>
          <a:xfrm>
            <a:off x="204356" y="6354992"/>
            <a:ext cx="500495" cy="372379"/>
          </a:xfrm>
        </p:spPr>
        <p:txBody>
          <a:bodyPr/>
          <a:lstStyle/>
          <a:p>
            <a:r>
              <a:rPr lang="en-US" b="1" dirty="0">
                <a:solidFill>
                  <a:srgbClr val="000066"/>
                </a:solidFill>
              </a:rPr>
              <a:t>32</a:t>
            </a:r>
          </a:p>
        </p:txBody>
      </p:sp>
      <p:sp>
        <p:nvSpPr>
          <p:cNvPr id="4" name="Rectangle 3">
            <a:extLst>
              <a:ext uri="{FF2B5EF4-FFF2-40B4-BE49-F238E27FC236}">
                <a16:creationId xmlns:a16="http://schemas.microsoft.com/office/drawing/2014/main" id="{10E442B6-EB94-421B-817B-25C4F20374E7}"/>
              </a:ext>
            </a:extLst>
          </p:cNvPr>
          <p:cNvSpPr/>
          <p:nvPr/>
        </p:nvSpPr>
        <p:spPr>
          <a:xfrm>
            <a:off x="0" y="0"/>
            <a:ext cx="6481187" cy="646331"/>
          </a:xfrm>
          <a:prstGeom prst="rect">
            <a:avLst/>
          </a:prstGeom>
        </p:spPr>
        <p:txBody>
          <a:bodyPr wrap="square">
            <a:spAutoFit/>
          </a:bodyPr>
          <a:lstStyle/>
          <a:p>
            <a:r>
              <a:rPr lang="en-ZA" sz="3600" b="1" dirty="0">
                <a:solidFill>
                  <a:schemeClr val="bg1"/>
                </a:solidFill>
                <a:latin typeface="Gill Sans MT" panose="020B0502020104020203" pitchFamily="34" charset="0"/>
              </a:rPr>
              <a:t>IPPF Requirements (Cont..)</a:t>
            </a:r>
          </a:p>
        </p:txBody>
      </p:sp>
      <p:sp>
        <p:nvSpPr>
          <p:cNvPr id="8" name="Rectangle 7">
            <a:extLst>
              <a:ext uri="{FF2B5EF4-FFF2-40B4-BE49-F238E27FC236}">
                <a16:creationId xmlns:a16="http://schemas.microsoft.com/office/drawing/2014/main" id="{368CB242-D12D-4CBC-968D-640B924991C4}"/>
              </a:ext>
            </a:extLst>
          </p:cNvPr>
          <p:cNvSpPr/>
          <p:nvPr/>
        </p:nvSpPr>
        <p:spPr>
          <a:xfrm>
            <a:off x="285958" y="1297971"/>
            <a:ext cx="9099201" cy="2308324"/>
          </a:xfrm>
          <a:prstGeom prst="rect">
            <a:avLst/>
          </a:prstGeom>
        </p:spPr>
        <p:txBody>
          <a:bodyPr wrap="square">
            <a:spAutoFit/>
          </a:bodyPr>
          <a:lstStyle/>
          <a:p>
            <a:r>
              <a:rPr lang="en-ZA" sz="2400" b="1" dirty="0">
                <a:solidFill>
                  <a:srgbClr val="000000"/>
                </a:solidFill>
                <a:latin typeface="Arial" panose="020B0604020202020204" pitchFamily="34" charset="0"/>
              </a:rPr>
              <a:t>1110 – Organizational Independence </a:t>
            </a:r>
            <a:endParaRPr lang="en-ZA" sz="2400" dirty="0">
              <a:solidFill>
                <a:srgbClr val="000000"/>
              </a:solidFill>
              <a:latin typeface="Arial" panose="020B0604020202020204" pitchFamily="34" charset="0"/>
            </a:endParaRPr>
          </a:p>
          <a:p>
            <a:r>
              <a:rPr lang="en-GB" sz="2400" dirty="0">
                <a:solidFill>
                  <a:schemeClr val="accent5">
                    <a:lumMod val="75000"/>
                  </a:schemeClr>
                </a:solidFill>
                <a:latin typeface="Arial" panose="020B0604020202020204" pitchFamily="34" charset="0"/>
              </a:rPr>
              <a:t>The chief audit executive </a:t>
            </a:r>
            <a:r>
              <a:rPr lang="en-GB" sz="2400" dirty="0">
                <a:solidFill>
                  <a:srgbClr val="FFC000"/>
                </a:solidFill>
                <a:latin typeface="Arial" panose="020B0604020202020204" pitchFamily="34" charset="0"/>
              </a:rPr>
              <a:t>must report to a level within the organization that allows the internal audit activity to </a:t>
            </a:r>
            <a:r>
              <a:rPr lang="en-GB" sz="2400" dirty="0" err="1">
                <a:solidFill>
                  <a:srgbClr val="FFC000"/>
                </a:solidFill>
                <a:latin typeface="Arial" panose="020B0604020202020204" pitchFamily="34" charset="0"/>
              </a:rPr>
              <a:t>fulfill</a:t>
            </a:r>
            <a:r>
              <a:rPr lang="en-GB" sz="2400" dirty="0">
                <a:solidFill>
                  <a:srgbClr val="FFC000"/>
                </a:solidFill>
                <a:latin typeface="Arial" panose="020B0604020202020204" pitchFamily="34" charset="0"/>
              </a:rPr>
              <a:t> its responsibilities. </a:t>
            </a:r>
            <a:r>
              <a:rPr lang="en-GB" sz="2400" dirty="0">
                <a:solidFill>
                  <a:schemeClr val="accent1">
                    <a:lumMod val="75000"/>
                  </a:schemeClr>
                </a:solidFill>
                <a:latin typeface="Arial" panose="020B0604020202020204" pitchFamily="34" charset="0"/>
              </a:rPr>
              <a:t>The chief audit executive must confirm to the board, at least annually, the organizational independence of the internal audit activity. </a:t>
            </a:r>
            <a:endParaRPr lang="en-ZA" sz="2400" dirty="0">
              <a:solidFill>
                <a:schemeClr val="accent1">
                  <a:lumMod val="75000"/>
                </a:schemeClr>
              </a:solidFill>
            </a:endParaRPr>
          </a:p>
        </p:txBody>
      </p:sp>
      <p:sp>
        <p:nvSpPr>
          <p:cNvPr id="9" name="Rectangle 8">
            <a:extLst>
              <a:ext uri="{FF2B5EF4-FFF2-40B4-BE49-F238E27FC236}">
                <a16:creationId xmlns:a16="http://schemas.microsoft.com/office/drawing/2014/main" id="{6324CE16-3091-44F7-9268-1C0164D4B164}"/>
              </a:ext>
            </a:extLst>
          </p:cNvPr>
          <p:cNvSpPr/>
          <p:nvPr/>
        </p:nvSpPr>
        <p:spPr>
          <a:xfrm>
            <a:off x="285958" y="3677336"/>
            <a:ext cx="8928380" cy="2308324"/>
          </a:xfrm>
          <a:prstGeom prst="rect">
            <a:avLst/>
          </a:prstGeom>
        </p:spPr>
        <p:txBody>
          <a:bodyPr wrap="square">
            <a:spAutoFit/>
          </a:bodyPr>
          <a:lstStyle/>
          <a:p>
            <a:r>
              <a:rPr lang="en-ZA" sz="2400" b="1" dirty="0">
                <a:solidFill>
                  <a:srgbClr val="000000"/>
                </a:solidFill>
                <a:latin typeface="Arial" panose="020B0604020202020204" pitchFamily="34" charset="0"/>
              </a:rPr>
              <a:t>Interpretation: </a:t>
            </a:r>
            <a:endParaRPr lang="en-ZA" sz="2400" dirty="0">
              <a:solidFill>
                <a:srgbClr val="000000"/>
              </a:solidFill>
              <a:latin typeface="Arial" panose="020B0604020202020204" pitchFamily="34" charset="0"/>
            </a:endParaRPr>
          </a:p>
          <a:p>
            <a:r>
              <a:rPr lang="en-GB" sz="2400" i="1" dirty="0">
                <a:solidFill>
                  <a:srgbClr val="000000"/>
                </a:solidFill>
                <a:latin typeface="Arial" panose="020B0604020202020204" pitchFamily="34" charset="0"/>
              </a:rPr>
              <a:t>Organizational independence is effectively achieved when the chief audit executive reports functionally to the board. Examples of functional reporting to the board involve the board: </a:t>
            </a:r>
            <a:endParaRPr lang="en-GB" sz="2400" dirty="0">
              <a:solidFill>
                <a:srgbClr val="000000"/>
              </a:solidFill>
              <a:latin typeface="Arial" panose="020B0604020202020204" pitchFamily="34" charset="0"/>
            </a:endParaRPr>
          </a:p>
          <a:p>
            <a:pPr marL="285750" indent="-285750">
              <a:buFont typeface="Wingdings" panose="05000000000000000000" pitchFamily="2" charset="2"/>
              <a:buChar char="§"/>
            </a:pPr>
            <a:r>
              <a:rPr lang="en-GB" sz="2400" i="1" dirty="0">
                <a:solidFill>
                  <a:srgbClr val="000000"/>
                </a:solidFill>
                <a:latin typeface="Arial" panose="020B0604020202020204" pitchFamily="34" charset="0"/>
              </a:rPr>
              <a:t>Approving the internal audit charter. </a:t>
            </a:r>
            <a:endParaRPr lang="en-GB" sz="2400" dirty="0">
              <a:solidFill>
                <a:srgbClr val="000000"/>
              </a:solidFill>
              <a:latin typeface="Arial" panose="020B0604020202020204" pitchFamily="34" charset="0"/>
            </a:endParaRPr>
          </a:p>
          <a:p>
            <a:pPr marL="285750" indent="-285750">
              <a:buFont typeface="Wingdings" panose="05000000000000000000" pitchFamily="2" charset="2"/>
              <a:buChar char="§"/>
            </a:pPr>
            <a:r>
              <a:rPr lang="en-GB" sz="2400" i="1" dirty="0">
                <a:solidFill>
                  <a:schemeClr val="accent5">
                    <a:lumMod val="75000"/>
                  </a:schemeClr>
                </a:solidFill>
                <a:latin typeface="Arial" panose="020B0604020202020204" pitchFamily="34" charset="0"/>
              </a:rPr>
              <a:t>Approving the risk-based internal audit plan. </a:t>
            </a:r>
            <a:endParaRPr lang="en-GB" sz="2400" dirty="0">
              <a:solidFill>
                <a:schemeClr val="accent5">
                  <a:lumMod val="75000"/>
                </a:schemeClr>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8">
            <a:extLst>
              <a:ext uri="{FF2B5EF4-FFF2-40B4-BE49-F238E27FC236}">
                <a16:creationId xmlns:a16="http://schemas.microsoft.com/office/drawing/2014/main" id="{4B76A9C7-0567-481D-A30E-634AC1CC10C3}"/>
              </a:ext>
            </a:extLst>
          </p:cNvPr>
          <p:cNvSpPr>
            <a:spLocks noGrp="1"/>
          </p:cNvSpPr>
          <p:nvPr>
            <p:ph type="sldNum" sz="quarter" idx="12"/>
          </p:nvPr>
        </p:nvSpPr>
        <p:spPr>
          <a:xfrm>
            <a:off x="204356" y="6354992"/>
            <a:ext cx="500495" cy="372379"/>
          </a:xfrm>
        </p:spPr>
        <p:txBody>
          <a:bodyPr/>
          <a:lstStyle/>
          <a:p>
            <a:r>
              <a:rPr lang="en-US" b="1" dirty="0">
                <a:solidFill>
                  <a:srgbClr val="000066"/>
                </a:solidFill>
              </a:rPr>
              <a:t>32</a:t>
            </a:r>
          </a:p>
        </p:txBody>
      </p:sp>
      <p:sp>
        <p:nvSpPr>
          <p:cNvPr id="4" name="Rectangle 3">
            <a:extLst>
              <a:ext uri="{FF2B5EF4-FFF2-40B4-BE49-F238E27FC236}">
                <a16:creationId xmlns:a16="http://schemas.microsoft.com/office/drawing/2014/main" id="{10E442B6-EB94-421B-817B-25C4F20374E7}"/>
              </a:ext>
            </a:extLst>
          </p:cNvPr>
          <p:cNvSpPr/>
          <p:nvPr/>
        </p:nvSpPr>
        <p:spPr>
          <a:xfrm>
            <a:off x="0" y="0"/>
            <a:ext cx="6702251" cy="646331"/>
          </a:xfrm>
          <a:prstGeom prst="rect">
            <a:avLst/>
          </a:prstGeom>
        </p:spPr>
        <p:txBody>
          <a:bodyPr wrap="square">
            <a:spAutoFit/>
          </a:bodyPr>
          <a:lstStyle/>
          <a:p>
            <a:r>
              <a:rPr lang="en-ZA" sz="3600" b="1" dirty="0">
                <a:solidFill>
                  <a:schemeClr val="bg1"/>
                </a:solidFill>
                <a:latin typeface="Gill Sans MT" panose="020B0502020104020203" pitchFamily="34" charset="0"/>
              </a:rPr>
              <a:t>MFMA &amp; PFMA Requirements</a:t>
            </a:r>
          </a:p>
        </p:txBody>
      </p:sp>
      <p:sp>
        <p:nvSpPr>
          <p:cNvPr id="2" name="Rectangle 1">
            <a:extLst>
              <a:ext uri="{FF2B5EF4-FFF2-40B4-BE49-F238E27FC236}">
                <a16:creationId xmlns:a16="http://schemas.microsoft.com/office/drawing/2014/main" id="{A7C485AD-B24D-44B7-86D9-0F9ABDB158BA}"/>
              </a:ext>
            </a:extLst>
          </p:cNvPr>
          <p:cNvSpPr/>
          <p:nvPr/>
        </p:nvSpPr>
        <p:spPr>
          <a:xfrm>
            <a:off x="204356" y="1211890"/>
            <a:ext cx="9522448" cy="5262979"/>
          </a:xfrm>
          <a:prstGeom prst="rect">
            <a:avLst/>
          </a:prstGeom>
        </p:spPr>
        <p:txBody>
          <a:bodyPr wrap="square">
            <a:spAutoFit/>
          </a:bodyPr>
          <a:lstStyle/>
          <a:p>
            <a:r>
              <a:rPr lang="en-GB" sz="2400" dirty="0"/>
              <a:t>Section 165 of the MFMA requires that “The internal audit unit of a municipality or municipal entity must-</a:t>
            </a:r>
          </a:p>
          <a:p>
            <a:pPr marL="342900" indent="-342900">
              <a:buFont typeface="+mj-lt"/>
              <a:buAutoNum type="alphaLcParenR"/>
            </a:pPr>
            <a:r>
              <a:rPr lang="en-GB" sz="2400" dirty="0">
                <a:solidFill>
                  <a:schemeClr val="accent1">
                    <a:lumMod val="75000"/>
                  </a:schemeClr>
                </a:solidFill>
              </a:rPr>
              <a:t>prepare a risk-based audit plan and an internal audit program for each financial </a:t>
            </a:r>
            <a:r>
              <a:rPr lang="en-ZA" sz="2400" dirty="0">
                <a:solidFill>
                  <a:schemeClr val="accent1">
                    <a:lumMod val="75000"/>
                  </a:schemeClr>
                </a:solidFill>
              </a:rPr>
              <a:t>year;</a:t>
            </a:r>
          </a:p>
          <a:p>
            <a:pPr marL="342900" indent="-342900">
              <a:buFont typeface="+mj-lt"/>
              <a:buAutoNum type="alphaLcParenR"/>
            </a:pPr>
            <a:r>
              <a:rPr lang="en-GB" sz="2400" dirty="0">
                <a:solidFill>
                  <a:schemeClr val="accent1">
                    <a:lumMod val="75000"/>
                  </a:schemeClr>
                </a:solidFill>
              </a:rPr>
              <a:t>advise the accounting officer </a:t>
            </a:r>
            <a:r>
              <a:rPr lang="en-GB" sz="2400" dirty="0"/>
              <a:t>and report to the </a:t>
            </a:r>
            <a:r>
              <a:rPr lang="en-GB" sz="2400" dirty="0">
                <a:solidFill>
                  <a:schemeClr val="accent1">
                    <a:lumMod val="75000"/>
                  </a:schemeClr>
                </a:solidFill>
              </a:rPr>
              <a:t>audit committee </a:t>
            </a:r>
            <a:r>
              <a:rPr lang="en-GB" sz="2400" dirty="0"/>
              <a:t>on the implementation of the internal audit plan and matters relating to </a:t>
            </a:r>
            <a:r>
              <a:rPr lang="en-GB" sz="2400" dirty="0">
                <a:solidFill>
                  <a:schemeClr val="accent1">
                    <a:lumMod val="75000"/>
                  </a:schemeClr>
                </a:solidFill>
              </a:rPr>
              <a:t>risk and risk management,</a:t>
            </a:r>
            <a:r>
              <a:rPr lang="en-GB" sz="2400" dirty="0"/>
              <a:t> inter alia</a:t>
            </a:r>
          </a:p>
          <a:p>
            <a:r>
              <a:rPr lang="en-GB" sz="2400" dirty="0"/>
              <a:t>An audit committee is an independent advisory body which must-</a:t>
            </a:r>
          </a:p>
          <a:p>
            <a:pPr marL="457200" indent="-457200">
              <a:buFont typeface="+mj-lt"/>
              <a:buAutoNum type="alphaLcParenR"/>
            </a:pPr>
            <a:r>
              <a:rPr lang="en-GB" sz="2400" dirty="0"/>
              <a:t>advise the </a:t>
            </a:r>
            <a:r>
              <a:rPr lang="en-GB" sz="2400" dirty="0">
                <a:solidFill>
                  <a:schemeClr val="accent1">
                    <a:lumMod val="75000"/>
                  </a:schemeClr>
                </a:solidFill>
              </a:rPr>
              <a:t>municipal council</a:t>
            </a:r>
            <a:r>
              <a:rPr lang="en-GB" sz="2400" dirty="0"/>
              <a:t>, the political office-bearers, </a:t>
            </a:r>
            <a:r>
              <a:rPr lang="en-GB" sz="2400" dirty="0">
                <a:solidFill>
                  <a:schemeClr val="accent1">
                    <a:lumMod val="75000"/>
                  </a:schemeClr>
                </a:solidFill>
              </a:rPr>
              <a:t>the accounting officer</a:t>
            </a:r>
            <a:r>
              <a:rPr lang="en-GB" sz="2400" dirty="0"/>
              <a:t> and the management staff of the municipality, or the board of directors, the accounting officer and the management staff of the municipal entity, on matters </a:t>
            </a:r>
            <a:r>
              <a:rPr lang="en-ZA" sz="2400" dirty="0"/>
              <a:t>relating to-</a:t>
            </a:r>
          </a:p>
          <a:p>
            <a:pPr marL="971550" lvl="1" indent="-514350">
              <a:buFont typeface="+mj-lt"/>
              <a:buAutoNum type="romanLcPeriod"/>
            </a:pPr>
            <a:r>
              <a:rPr lang="en-ZA" sz="2400" dirty="0"/>
              <a:t>internal financial control and internal audits;</a:t>
            </a:r>
          </a:p>
          <a:p>
            <a:pPr marL="971550" lvl="1" indent="-514350">
              <a:buFont typeface="+mj-lt"/>
              <a:buAutoNum type="romanLcPeriod"/>
            </a:pPr>
            <a:r>
              <a:rPr lang="en-ZA" sz="2400" dirty="0">
                <a:solidFill>
                  <a:schemeClr val="accent1">
                    <a:lumMod val="75000"/>
                  </a:schemeClr>
                </a:solidFill>
              </a:rPr>
              <a:t>risk management;</a:t>
            </a:r>
          </a:p>
        </p:txBody>
      </p:sp>
    </p:spTree>
    <p:extLst>
      <p:ext uri="{BB962C8B-B14F-4D97-AF65-F5344CB8AC3E}">
        <p14:creationId xmlns:p14="http://schemas.microsoft.com/office/powerpoint/2010/main" val="3745456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8">
            <a:extLst>
              <a:ext uri="{FF2B5EF4-FFF2-40B4-BE49-F238E27FC236}">
                <a16:creationId xmlns:a16="http://schemas.microsoft.com/office/drawing/2014/main" id="{4B76A9C7-0567-481D-A30E-634AC1CC10C3}"/>
              </a:ext>
            </a:extLst>
          </p:cNvPr>
          <p:cNvSpPr>
            <a:spLocks noGrp="1"/>
          </p:cNvSpPr>
          <p:nvPr>
            <p:ph type="sldNum" sz="quarter" idx="12"/>
          </p:nvPr>
        </p:nvSpPr>
        <p:spPr>
          <a:xfrm>
            <a:off x="204356" y="6354992"/>
            <a:ext cx="500495" cy="372379"/>
          </a:xfrm>
        </p:spPr>
        <p:txBody>
          <a:bodyPr/>
          <a:lstStyle/>
          <a:p>
            <a:r>
              <a:rPr lang="en-US" b="1" dirty="0">
                <a:solidFill>
                  <a:srgbClr val="000066"/>
                </a:solidFill>
              </a:rPr>
              <a:t>32</a:t>
            </a:r>
          </a:p>
        </p:txBody>
      </p:sp>
      <p:sp>
        <p:nvSpPr>
          <p:cNvPr id="4" name="Rectangle 3">
            <a:extLst>
              <a:ext uri="{FF2B5EF4-FFF2-40B4-BE49-F238E27FC236}">
                <a16:creationId xmlns:a16="http://schemas.microsoft.com/office/drawing/2014/main" id="{10E442B6-EB94-421B-817B-25C4F20374E7}"/>
              </a:ext>
            </a:extLst>
          </p:cNvPr>
          <p:cNvSpPr/>
          <p:nvPr/>
        </p:nvSpPr>
        <p:spPr>
          <a:xfrm>
            <a:off x="0" y="0"/>
            <a:ext cx="6702251" cy="646331"/>
          </a:xfrm>
          <a:prstGeom prst="rect">
            <a:avLst/>
          </a:prstGeom>
        </p:spPr>
        <p:txBody>
          <a:bodyPr wrap="square">
            <a:spAutoFit/>
          </a:bodyPr>
          <a:lstStyle/>
          <a:p>
            <a:r>
              <a:rPr lang="en-ZA" sz="3600" b="1" dirty="0">
                <a:solidFill>
                  <a:schemeClr val="bg1"/>
                </a:solidFill>
                <a:latin typeface="Gill Sans MT" panose="020B0502020104020203" pitchFamily="34" charset="0"/>
              </a:rPr>
              <a:t>PFMA Requirements</a:t>
            </a:r>
          </a:p>
        </p:txBody>
      </p:sp>
      <p:sp>
        <p:nvSpPr>
          <p:cNvPr id="2" name="Rectangle 1">
            <a:extLst>
              <a:ext uri="{FF2B5EF4-FFF2-40B4-BE49-F238E27FC236}">
                <a16:creationId xmlns:a16="http://schemas.microsoft.com/office/drawing/2014/main" id="{A7C485AD-B24D-44B7-86D9-0F9ABDB158BA}"/>
              </a:ext>
            </a:extLst>
          </p:cNvPr>
          <p:cNvSpPr/>
          <p:nvPr/>
        </p:nvSpPr>
        <p:spPr>
          <a:xfrm>
            <a:off x="204356" y="1211890"/>
            <a:ext cx="9522448" cy="4154984"/>
          </a:xfrm>
          <a:prstGeom prst="rect">
            <a:avLst/>
          </a:prstGeom>
        </p:spPr>
        <p:txBody>
          <a:bodyPr wrap="square">
            <a:spAutoFit/>
          </a:bodyPr>
          <a:lstStyle/>
          <a:p>
            <a:r>
              <a:rPr lang="en-GB" sz="2400" dirty="0"/>
              <a:t>Section 38/51 of the PFMA requires the following, inter alia, in relation to general responsibilities of accounting officers/authorities: </a:t>
            </a:r>
          </a:p>
          <a:p>
            <a:endParaRPr lang="en-GB" sz="2400" dirty="0"/>
          </a:p>
          <a:p>
            <a:r>
              <a:rPr lang="en-GB" sz="2400" dirty="0"/>
              <a:t>An accounting officer/authority must ensure that public organisations have and maintain:</a:t>
            </a:r>
          </a:p>
          <a:p>
            <a:pPr marL="914400" lvl="1" indent="-457200">
              <a:buFont typeface="+mj-lt"/>
              <a:buAutoNum type="alphaLcParenR"/>
            </a:pPr>
            <a:r>
              <a:rPr lang="en-GB" sz="2400" dirty="0"/>
              <a:t>an effective, efficient and transparent systems of financial and </a:t>
            </a:r>
            <a:r>
              <a:rPr lang="en-GB" sz="2400" dirty="0">
                <a:solidFill>
                  <a:schemeClr val="accent1">
                    <a:lumMod val="75000"/>
                  </a:schemeClr>
                </a:solidFill>
              </a:rPr>
              <a:t>risk management and internal control</a:t>
            </a:r>
            <a:r>
              <a:rPr lang="en-GB" sz="2400" dirty="0"/>
              <a:t>;</a:t>
            </a:r>
          </a:p>
          <a:p>
            <a:pPr marL="914400" lvl="1" indent="-457200">
              <a:buFont typeface="+mj-lt"/>
              <a:buAutoNum type="alphaLcParenR"/>
            </a:pPr>
            <a:r>
              <a:rPr lang="en-GB" sz="2400" dirty="0"/>
              <a:t>a system of </a:t>
            </a:r>
            <a:r>
              <a:rPr lang="en-GB" sz="2400" dirty="0">
                <a:solidFill>
                  <a:schemeClr val="accent1">
                    <a:lumMod val="75000"/>
                  </a:schemeClr>
                </a:solidFill>
              </a:rPr>
              <a:t>internal audit </a:t>
            </a:r>
            <a:r>
              <a:rPr lang="en-GB" sz="2400" dirty="0"/>
              <a:t>under the </a:t>
            </a:r>
            <a:r>
              <a:rPr lang="en-GB" sz="2400" dirty="0">
                <a:solidFill>
                  <a:schemeClr val="accent1">
                    <a:lumMod val="75000"/>
                  </a:schemeClr>
                </a:solidFill>
              </a:rPr>
              <a:t>control and direction of an audit committee</a:t>
            </a:r>
            <a:r>
              <a:rPr lang="en-GB" sz="2400" dirty="0"/>
              <a:t> complying with and operating in accordance with regulations and instructions prescribed in terms of sections 76 and 77.</a:t>
            </a:r>
          </a:p>
        </p:txBody>
      </p:sp>
    </p:spTree>
    <p:extLst>
      <p:ext uri="{BB962C8B-B14F-4D97-AF65-F5344CB8AC3E}">
        <p14:creationId xmlns:p14="http://schemas.microsoft.com/office/powerpoint/2010/main" val="1063786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8">
            <a:extLst>
              <a:ext uri="{FF2B5EF4-FFF2-40B4-BE49-F238E27FC236}">
                <a16:creationId xmlns:a16="http://schemas.microsoft.com/office/drawing/2014/main" id="{4B76A9C7-0567-481D-A30E-634AC1CC10C3}"/>
              </a:ext>
            </a:extLst>
          </p:cNvPr>
          <p:cNvSpPr>
            <a:spLocks noGrp="1"/>
          </p:cNvSpPr>
          <p:nvPr>
            <p:ph type="sldNum" sz="quarter" idx="12"/>
          </p:nvPr>
        </p:nvSpPr>
        <p:spPr>
          <a:xfrm>
            <a:off x="204356" y="6354992"/>
            <a:ext cx="500495" cy="372379"/>
          </a:xfrm>
        </p:spPr>
        <p:txBody>
          <a:bodyPr/>
          <a:lstStyle/>
          <a:p>
            <a:r>
              <a:rPr lang="en-US" b="1" dirty="0">
                <a:solidFill>
                  <a:srgbClr val="000066"/>
                </a:solidFill>
              </a:rPr>
              <a:t>32</a:t>
            </a:r>
          </a:p>
        </p:txBody>
      </p:sp>
      <p:sp>
        <p:nvSpPr>
          <p:cNvPr id="4" name="Rectangle 3">
            <a:extLst>
              <a:ext uri="{FF2B5EF4-FFF2-40B4-BE49-F238E27FC236}">
                <a16:creationId xmlns:a16="http://schemas.microsoft.com/office/drawing/2014/main" id="{10E442B6-EB94-421B-817B-25C4F20374E7}"/>
              </a:ext>
            </a:extLst>
          </p:cNvPr>
          <p:cNvSpPr/>
          <p:nvPr/>
        </p:nvSpPr>
        <p:spPr>
          <a:xfrm>
            <a:off x="0" y="0"/>
            <a:ext cx="6702251" cy="646331"/>
          </a:xfrm>
          <a:prstGeom prst="rect">
            <a:avLst/>
          </a:prstGeom>
        </p:spPr>
        <p:txBody>
          <a:bodyPr wrap="square">
            <a:spAutoFit/>
          </a:bodyPr>
          <a:lstStyle/>
          <a:p>
            <a:r>
              <a:rPr lang="en-ZA" sz="3600" b="1" dirty="0">
                <a:solidFill>
                  <a:schemeClr val="bg1"/>
                </a:solidFill>
                <a:latin typeface="Gill Sans MT" panose="020B0502020104020203" pitchFamily="34" charset="0"/>
              </a:rPr>
              <a:t>PFMA Requirements</a:t>
            </a:r>
          </a:p>
        </p:txBody>
      </p:sp>
      <p:sp>
        <p:nvSpPr>
          <p:cNvPr id="2" name="Rectangle 1">
            <a:extLst>
              <a:ext uri="{FF2B5EF4-FFF2-40B4-BE49-F238E27FC236}">
                <a16:creationId xmlns:a16="http://schemas.microsoft.com/office/drawing/2014/main" id="{A7C485AD-B24D-44B7-86D9-0F9ABDB158BA}"/>
              </a:ext>
            </a:extLst>
          </p:cNvPr>
          <p:cNvSpPr/>
          <p:nvPr/>
        </p:nvSpPr>
        <p:spPr>
          <a:xfrm>
            <a:off x="432079" y="1211890"/>
            <a:ext cx="9063614" cy="5262979"/>
          </a:xfrm>
          <a:prstGeom prst="rect">
            <a:avLst/>
          </a:prstGeom>
        </p:spPr>
        <p:txBody>
          <a:bodyPr wrap="square">
            <a:spAutoFit/>
          </a:bodyPr>
          <a:lstStyle/>
          <a:p>
            <a:r>
              <a:rPr lang="en-GB" sz="2400" dirty="0"/>
              <a:t>Treasury Regulations 3 and 27 require that An internal audit function must prepare, in consultation with and for approval by the</a:t>
            </a:r>
          </a:p>
          <a:p>
            <a:r>
              <a:rPr lang="en-ZA" sz="2400" dirty="0"/>
              <a:t>audit committee –</a:t>
            </a:r>
          </a:p>
          <a:p>
            <a:pPr marL="457200" indent="-457200">
              <a:buFont typeface="+mj-lt"/>
              <a:buAutoNum type="alphaLcParenR"/>
            </a:pPr>
            <a:r>
              <a:rPr lang="en-GB" sz="2400" dirty="0"/>
              <a:t>a rolling three-year strategic internal audit plan based on its assessment of key areas of risk for the institution, having regard to its current operations, those proposed in its strategic plan and its risk management strategy;</a:t>
            </a:r>
          </a:p>
          <a:p>
            <a:pPr marL="457200" indent="-457200">
              <a:buFont typeface="+mj-lt"/>
              <a:buAutoNum type="alphaLcParenR"/>
            </a:pPr>
            <a:r>
              <a:rPr lang="en-GB" sz="2400" dirty="0"/>
              <a:t>an annual internal audit plan for the first year of the rolling three-year strategic </a:t>
            </a:r>
            <a:r>
              <a:rPr lang="en-ZA" sz="2400" dirty="0"/>
              <a:t>internal audit plan;</a:t>
            </a:r>
          </a:p>
          <a:p>
            <a:pPr marL="457200" indent="-457200">
              <a:buFont typeface="+mj-lt"/>
              <a:buAutoNum type="alphaLcParenR"/>
            </a:pPr>
            <a:r>
              <a:rPr lang="en-GB" sz="2400" dirty="0"/>
              <a:t>plans indicating the proposed scope of each audit in the annual internal audit plan; </a:t>
            </a:r>
            <a:r>
              <a:rPr lang="en-ZA" sz="2400" dirty="0"/>
              <a:t>and</a:t>
            </a:r>
          </a:p>
          <a:p>
            <a:pPr marL="457200" indent="-457200">
              <a:buFont typeface="+mj-lt"/>
              <a:buAutoNum type="alphaLcParenR"/>
            </a:pPr>
            <a:r>
              <a:rPr lang="en-GB" sz="2400" dirty="0"/>
              <a:t>a quarterly report to the audit committee detailing its performance against the annual internal audit plan, to allow effective monitoring and possible intervention.</a:t>
            </a:r>
            <a:endParaRPr lang="en-ZA" sz="2400" dirty="0"/>
          </a:p>
        </p:txBody>
      </p:sp>
    </p:spTree>
    <p:extLst>
      <p:ext uri="{BB962C8B-B14F-4D97-AF65-F5344CB8AC3E}">
        <p14:creationId xmlns:p14="http://schemas.microsoft.com/office/powerpoint/2010/main" val="2781563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8">
            <a:extLst>
              <a:ext uri="{FF2B5EF4-FFF2-40B4-BE49-F238E27FC236}">
                <a16:creationId xmlns:a16="http://schemas.microsoft.com/office/drawing/2014/main" id="{4B76A9C7-0567-481D-A30E-634AC1CC10C3}"/>
              </a:ext>
            </a:extLst>
          </p:cNvPr>
          <p:cNvSpPr>
            <a:spLocks noGrp="1"/>
          </p:cNvSpPr>
          <p:nvPr>
            <p:ph type="sldNum" sz="quarter" idx="12"/>
          </p:nvPr>
        </p:nvSpPr>
        <p:spPr>
          <a:xfrm>
            <a:off x="204356" y="6354992"/>
            <a:ext cx="500495" cy="372379"/>
          </a:xfrm>
        </p:spPr>
        <p:txBody>
          <a:bodyPr/>
          <a:lstStyle/>
          <a:p>
            <a:r>
              <a:rPr lang="en-US" b="1" dirty="0">
                <a:solidFill>
                  <a:srgbClr val="000066"/>
                </a:solidFill>
              </a:rPr>
              <a:t>32</a:t>
            </a:r>
          </a:p>
        </p:txBody>
      </p:sp>
      <p:sp>
        <p:nvSpPr>
          <p:cNvPr id="4" name="Rectangle 3">
            <a:extLst>
              <a:ext uri="{FF2B5EF4-FFF2-40B4-BE49-F238E27FC236}">
                <a16:creationId xmlns:a16="http://schemas.microsoft.com/office/drawing/2014/main" id="{10E442B6-EB94-421B-817B-25C4F20374E7}"/>
              </a:ext>
            </a:extLst>
          </p:cNvPr>
          <p:cNvSpPr/>
          <p:nvPr/>
        </p:nvSpPr>
        <p:spPr>
          <a:xfrm>
            <a:off x="0" y="0"/>
            <a:ext cx="6702251" cy="1200329"/>
          </a:xfrm>
          <a:prstGeom prst="rect">
            <a:avLst/>
          </a:prstGeom>
        </p:spPr>
        <p:txBody>
          <a:bodyPr wrap="square">
            <a:spAutoFit/>
          </a:bodyPr>
          <a:lstStyle/>
          <a:p>
            <a:r>
              <a:rPr lang="en-ZA" sz="3600" b="1" dirty="0">
                <a:solidFill>
                  <a:schemeClr val="bg1"/>
                </a:solidFill>
                <a:latin typeface="Gill Sans MT" panose="020B0502020104020203" pitchFamily="34" charset="0"/>
              </a:rPr>
              <a:t>South Africa’s Economic Outlook</a:t>
            </a:r>
          </a:p>
        </p:txBody>
      </p:sp>
      <p:sp>
        <p:nvSpPr>
          <p:cNvPr id="3" name="Rectangle 2">
            <a:extLst>
              <a:ext uri="{FF2B5EF4-FFF2-40B4-BE49-F238E27FC236}">
                <a16:creationId xmlns:a16="http://schemas.microsoft.com/office/drawing/2014/main" id="{666B61CF-8562-439E-B415-44B16D173391}"/>
              </a:ext>
            </a:extLst>
          </p:cNvPr>
          <p:cNvSpPr/>
          <p:nvPr/>
        </p:nvSpPr>
        <p:spPr>
          <a:xfrm>
            <a:off x="125185" y="1290099"/>
            <a:ext cx="9059008" cy="3785652"/>
          </a:xfrm>
          <a:prstGeom prst="rect">
            <a:avLst/>
          </a:prstGeom>
        </p:spPr>
        <p:txBody>
          <a:bodyPr wrap="square">
            <a:spAutoFit/>
          </a:bodyPr>
          <a:lstStyle/>
          <a:p>
            <a:pPr marL="342900" indent="-342900" fontAlgn="base">
              <a:buFont typeface="Wingdings" panose="05000000000000000000" pitchFamily="2" charset="2"/>
              <a:buChar char="§"/>
            </a:pPr>
            <a:r>
              <a:rPr lang="en-GB" sz="2000" dirty="0">
                <a:solidFill>
                  <a:srgbClr val="000000"/>
                </a:solidFill>
              </a:rPr>
              <a:t>The odds that the South African economy could experience a technical recession in 2019 are high, according to Moody’s.</a:t>
            </a:r>
          </a:p>
          <a:p>
            <a:pPr marL="342900" indent="-342900" fontAlgn="base">
              <a:buFont typeface="Wingdings" panose="05000000000000000000" pitchFamily="2" charset="2"/>
              <a:buChar char="§"/>
            </a:pPr>
            <a:endParaRPr lang="en-GB" sz="2000" dirty="0">
              <a:solidFill>
                <a:srgbClr val="000000"/>
              </a:solidFill>
            </a:endParaRPr>
          </a:p>
          <a:p>
            <a:pPr marL="342900" indent="-342900" fontAlgn="base">
              <a:buFont typeface="Wingdings" panose="05000000000000000000" pitchFamily="2" charset="2"/>
              <a:buChar char="§"/>
            </a:pPr>
            <a:r>
              <a:rPr lang="en-GB" sz="2000" dirty="0">
                <a:solidFill>
                  <a:srgbClr val="000000"/>
                </a:solidFill>
              </a:rPr>
              <a:t>The ratings agency released its latest Global Macro Outlook on Thursday. The quarterly Global Macro Outlook presents its latest growth forecasts and assesses the impact of the main trends driving the world economy.</a:t>
            </a:r>
          </a:p>
          <a:p>
            <a:pPr marL="800100" lvl="1" indent="-342900" fontAlgn="base">
              <a:buFont typeface="Wingdings" panose="05000000000000000000" pitchFamily="2" charset="2"/>
              <a:buChar char="§"/>
            </a:pPr>
            <a:endParaRPr lang="en-GB" sz="2000" b="0" i="0" dirty="0">
              <a:solidFill>
                <a:srgbClr val="000000"/>
              </a:solidFill>
              <a:effectLst/>
            </a:endParaRPr>
          </a:p>
          <a:p>
            <a:pPr marL="342900" indent="-342900" fontAlgn="base">
              <a:buFont typeface="Wingdings" panose="05000000000000000000" pitchFamily="2" charset="2"/>
              <a:buChar char="§"/>
            </a:pPr>
            <a:r>
              <a:rPr lang="en-GB" sz="2000" dirty="0">
                <a:solidFill>
                  <a:srgbClr val="000000"/>
                </a:solidFill>
              </a:rPr>
              <a:t>South Africa faces complex economic problems. The task of reviving the economy will be challenging and reforms will take time to show effects, </a:t>
            </a:r>
          </a:p>
          <a:p>
            <a:pPr lvl="1" fontAlgn="base"/>
            <a:endParaRPr lang="en-GB" sz="2000" dirty="0">
              <a:solidFill>
                <a:srgbClr val="000000"/>
              </a:solidFill>
            </a:endParaRPr>
          </a:p>
          <a:p>
            <a:pPr lvl="1" fontAlgn="base"/>
            <a:endParaRPr lang="en-GB" sz="2000" dirty="0">
              <a:solidFill>
                <a:srgbClr val="000000"/>
              </a:solidFill>
            </a:endParaRPr>
          </a:p>
          <a:p>
            <a:pPr lvl="1" fontAlgn="base"/>
            <a:endParaRPr lang="en-GB" sz="2000" dirty="0">
              <a:solidFill>
                <a:srgbClr val="000000"/>
              </a:solidFill>
              <a:latin typeface="Arial" panose="020B0604020202020204" pitchFamily="34" charset="0"/>
            </a:endParaRPr>
          </a:p>
        </p:txBody>
      </p:sp>
      <p:sp>
        <p:nvSpPr>
          <p:cNvPr id="5" name="TextBox 4">
            <a:extLst>
              <a:ext uri="{FF2B5EF4-FFF2-40B4-BE49-F238E27FC236}">
                <a16:creationId xmlns:a16="http://schemas.microsoft.com/office/drawing/2014/main" id="{079A77BB-DC9D-419A-8972-180B4C697B8D}"/>
              </a:ext>
            </a:extLst>
          </p:cNvPr>
          <p:cNvSpPr txBox="1"/>
          <p:nvPr/>
        </p:nvSpPr>
        <p:spPr>
          <a:xfrm>
            <a:off x="6953460" y="5898382"/>
            <a:ext cx="2542232" cy="369332"/>
          </a:xfrm>
          <a:prstGeom prst="rect">
            <a:avLst/>
          </a:prstGeom>
          <a:noFill/>
        </p:spPr>
        <p:txBody>
          <a:bodyPr wrap="square" rtlCol="0">
            <a:spAutoFit/>
          </a:bodyPr>
          <a:lstStyle/>
          <a:p>
            <a:r>
              <a:rPr lang="en-ZA" dirty="0"/>
              <a:t>Fin 24, June 2019</a:t>
            </a:r>
          </a:p>
        </p:txBody>
      </p:sp>
    </p:spTree>
    <p:extLst>
      <p:ext uri="{BB962C8B-B14F-4D97-AF65-F5344CB8AC3E}">
        <p14:creationId xmlns:p14="http://schemas.microsoft.com/office/powerpoint/2010/main" val="253898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8">
            <a:extLst>
              <a:ext uri="{FF2B5EF4-FFF2-40B4-BE49-F238E27FC236}">
                <a16:creationId xmlns:a16="http://schemas.microsoft.com/office/drawing/2014/main" id="{4B76A9C7-0567-481D-A30E-634AC1CC10C3}"/>
              </a:ext>
            </a:extLst>
          </p:cNvPr>
          <p:cNvSpPr>
            <a:spLocks noGrp="1"/>
          </p:cNvSpPr>
          <p:nvPr>
            <p:ph type="sldNum" sz="quarter" idx="12"/>
          </p:nvPr>
        </p:nvSpPr>
        <p:spPr>
          <a:xfrm>
            <a:off x="204356" y="6354992"/>
            <a:ext cx="500495" cy="372379"/>
          </a:xfrm>
        </p:spPr>
        <p:txBody>
          <a:bodyPr/>
          <a:lstStyle/>
          <a:p>
            <a:r>
              <a:rPr lang="en-US" b="1" dirty="0">
                <a:solidFill>
                  <a:srgbClr val="000066"/>
                </a:solidFill>
              </a:rPr>
              <a:t>32</a:t>
            </a:r>
          </a:p>
        </p:txBody>
      </p:sp>
      <p:sp>
        <p:nvSpPr>
          <p:cNvPr id="4" name="Rectangle 3">
            <a:extLst>
              <a:ext uri="{FF2B5EF4-FFF2-40B4-BE49-F238E27FC236}">
                <a16:creationId xmlns:a16="http://schemas.microsoft.com/office/drawing/2014/main" id="{10E442B6-EB94-421B-817B-25C4F20374E7}"/>
              </a:ext>
            </a:extLst>
          </p:cNvPr>
          <p:cNvSpPr/>
          <p:nvPr/>
        </p:nvSpPr>
        <p:spPr>
          <a:xfrm>
            <a:off x="0" y="0"/>
            <a:ext cx="6702251" cy="1200329"/>
          </a:xfrm>
          <a:prstGeom prst="rect">
            <a:avLst/>
          </a:prstGeom>
        </p:spPr>
        <p:txBody>
          <a:bodyPr wrap="square">
            <a:spAutoFit/>
          </a:bodyPr>
          <a:lstStyle/>
          <a:p>
            <a:r>
              <a:rPr lang="en-ZA" sz="3600" b="1" dirty="0">
                <a:solidFill>
                  <a:schemeClr val="bg1"/>
                </a:solidFill>
                <a:latin typeface="Gill Sans MT" panose="020B0502020104020203" pitchFamily="34" charset="0"/>
              </a:rPr>
              <a:t>Compiling a strategic risk register…IRMSA</a:t>
            </a:r>
          </a:p>
        </p:txBody>
      </p:sp>
      <p:sp>
        <p:nvSpPr>
          <p:cNvPr id="5" name="TextBox 4">
            <a:extLst>
              <a:ext uri="{FF2B5EF4-FFF2-40B4-BE49-F238E27FC236}">
                <a16:creationId xmlns:a16="http://schemas.microsoft.com/office/drawing/2014/main" id="{079A77BB-DC9D-419A-8972-180B4C697B8D}"/>
              </a:ext>
            </a:extLst>
          </p:cNvPr>
          <p:cNvSpPr txBox="1"/>
          <p:nvPr/>
        </p:nvSpPr>
        <p:spPr>
          <a:xfrm>
            <a:off x="7275007" y="6374149"/>
            <a:ext cx="2542232" cy="369332"/>
          </a:xfrm>
          <a:prstGeom prst="rect">
            <a:avLst/>
          </a:prstGeom>
          <a:noFill/>
        </p:spPr>
        <p:txBody>
          <a:bodyPr wrap="square" rtlCol="0">
            <a:spAutoFit/>
          </a:bodyPr>
          <a:lstStyle/>
          <a:p>
            <a:r>
              <a:rPr lang="en-ZA" dirty="0"/>
              <a:t>IRMSA Risk Report, 2019</a:t>
            </a:r>
          </a:p>
        </p:txBody>
      </p:sp>
      <p:sp>
        <p:nvSpPr>
          <p:cNvPr id="2" name="Rectangle 1">
            <a:extLst>
              <a:ext uri="{FF2B5EF4-FFF2-40B4-BE49-F238E27FC236}">
                <a16:creationId xmlns:a16="http://schemas.microsoft.com/office/drawing/2014/main" id="{75830BA0-BF6F-4A7C-BEBA-8F41E61F29D7}"/>
              </a:ext>
            </a:extLst>
          </p:cNvPr>
          <p:cNvSpPr/>
          <p:nvPr/>
        </p:nvSpPr>
        <p:spPr>
          <a:xfrm>
            <a:off x="202622" y="1213567"/>
            <a:ext cx="4200211" cy="5078313"/>
          </a:xfrm>
          <a:prstGeom prst="rect">
            <a:avLst/>
          </a:prstGeom>
        </p:spPr>
        <p:txBody>
          <a:bodyPr wrap="square">
            <a:spAutoFit/>
          </a:bodyPr>
          <a:lstStyle/>
          <a:p>
            <a:r>
              <a:rPr lang="en-GB" sz="2400" dirty="0"/>
              <a:t>Ranking</a:t>
            </a:r>
            <a:r>
              <a:rPr lang="en-GB" sz="2000" dirty="0"/>
              <a:t> of Risks by likelihood:</a:t>
            </a:r>
          </a:p>
          <a:p>
            <a:pPr marL="342900" indent="-342900">
              <a:buFont typeface="+mj-lt"/>
              <a:buAutoNum type="arabicPeriod"/>
            </a:pPr>
            <a:r>
              <a:rPr lang="en-GB" sz="2000" dirty="0">
                <a:solidFill>
                  <a:schemeClr val="accent1">
                    <a:lumMod val="75000"/>
                  </a:schemeClr>
                </a:solidFill>
              </a:rPr>
              <a:t>Structurally high unemployment</a:t>
            </a:r>
          </a:p>
          <a:p>
            <a:pPr marL="342900" indent="-342900">
              <a:buFont typeface="+mj-lt"/>
              <a:buAutoNum type="arabicPeriod"/>
            </a:pPr>
            <a:r>
              <a:rPr lang="en-GB" sz="2000" dirty="0">
                <a:solidFill>
                  <a:schemeClr val="accent1">
                    <a:lumMod val="75000"/>
                  </a:schemeClr>
                </a:solidFill>
              </a:rPr>
              <a:t>Growing income disparity and inequality</a:t>
            </a:r>
          </a:p>
          <a:p>
            <a:pPr marL="342900" indent="-342900">
              <a:buFont typeface="+mj-lt"/>
              <a:buAutoNum type="arabicPeriod"/>
            </a:pPr>
            <a:r>
              <a:rPr lang="en-GB" sz="2000" dirty="0"/>
              <a:t>Failure of governance - public </a:t>
            </a:r>
          </a:p>
          <a:p>
            <a:pPr marL="342900" indent="-342900">
              <a:buFont typeface="+mj-lt"/>
              <a:buAutoNum type="arabicPeriod"/>
            </a:pPr>
            <a:r>
              <a:rPr lang="en-GB" sz="2000" dirty="0"/>
              <a:t>Unmanageable fraud and corruption </a:t>
            </a:r>
          </a:p>
          <a:p>
            <a:pPr marL="342900" indent="-342900">
              <a:buFont typeface="+mj-lt"/>
              <a:buAutoNum type="arabicPeriod"/>
            </a:pPr>
            <a:r>
              <a:rPr lang="en-GB" sz="2000" dirty="0"/>
              <a:t>Inadequate and/or sub-standard education and skills development </a:t>
            </a:r>
          </a:p>
          <a:p>
            <a:pPr marL="342900" indent="-342900">
              <a:buFont typeface="+mj-lt"/>
              <a:buAutoNum type="arabicPeriod"/>
            </a:pPr>
            <a:r>
              <a:rPr lang="en-GB" sz="2000" dirty="0"/>
              <a:t>Energy price shock</a:t>
            </a:r>
          </a:p>
          <a:p>
            <a:pPr marL="342900" indent="-342900">
              <a:buFont typeface="+mj-lt"/>
              <a:buAutoNum type="arabicPeriod"/>
            </a:pPr>
            <a:r>
              <a:rPr lang="en-GB" sz="2000" dirty="0"/>
              <a:t>Labour unrest and strike action</a:t>
            </a:r>
          </a:p>
          <a:p>
            <a:pPr marL="342900" indent="-342900">
              <a:buFont typeface="+mj-lt"/>
              <a:buAutoNum type="arabicPeriod"/>
            </a:pPr>
            <a:r>
              <a:rPr lang="en-GB" sz="2000" dirty="0"/>
              <a:t>National political uncertainty/instability</a:t>
            </a:r>
          </a:p>
          <a:p>
            <a:pPr marL="342900" indent="-342900">
              <a:buFont typeface="+mj-lt"/>
              <a:buAutoNum type="arabicPeriod"/>
            </a:pPr>
            <a:r>
              <a:rPr lang="en-GB" sz="2000" dirty="0"/>
              <a:t>Cyber-attacks (ransom, algorithm shutdown of the internet of things)</a:t>
            </a:r>
          </a:p>
          <a:p>
            <a:pPr marL="342900" indent="-342900">
              <a:buFont typeface="+mj-lt"/>
              <a:buAutoNum type="arabicPeriod"/>
            </a:pPr>
            <a:r>
              <a:rPr lang="en-GB" sz="2000" dirty="0"/>
              <a:t>Macro-economic developments</a:t>
            </a:r>
            <a:endParaRPr lang="en-ZA" sz="2000" dirty="0"/>
          </a:p>
        </p:txBody>
      </p:sp>
      <p:sp>
        <p:nvSpPr>
          <p:cNvPr id="7" name="Rectangle 6">
            <a:extLst>
              <a:ext uri="{FF2B5EF4-FFF2-40B4-BE49-F238E27FC236}">
                <a16:creationId xmlns:a16="http://schemas.microsoft.com/office/drawing/2014/main" id="{BF6FB3FE-82AF-466C-AED5-BEBEC626E7AF}"/>
              </a:ext>
            </a:extLst>
          </p:cNvPr>
          <p:cNvSpPr/>
          <p:nvPr/>
        </p:nvSpPr>
        <p:spPr>
          <a:xfrm>
            <a:off x="4605455" y="1200329"/>
            <a:ext cx="5096189" cy="5139869"/>
          </a:xfrm>
          <a:prstGeom prst="rect">
            <a:avLst/>
          </a:prstGeom>
        </p:spPr>
        <p:txBody>
          <a:bodyPr wrap="square">
            <a:spAutoFit/>
          </a:bodyPr>
          <a:lstStyle/>
          <a:p>
            <a:pPr marL="342900" indent="-342900">
              <a:buFont typeface="+mj-lt"/>
              <a:buAutoNum type="arabicPeriod"/>
            </a:pPr>
            <a:r>
              <a:rPr lang="en-GB" sz="2000" dirty="0"/>
              <a:t>Skills shortage including the ability to attract and retain top talent </a:t>
            </a:r>
          </a:p>
          <a:p>
            <a:pPr marL="342900" indent="-342900">
              <a:buFont typeface="+mj-lt"/>
              <a:buAutoNum type="arabicPeriod"/>
            </a:pPr>
            <a:r>
              <a:rPr lang="en-GB" sz="2000" dirty="0"/>
              <a:t>Lack of leadership </a:t>
            </a:r>
          </a:p>
          <a:p>
            <a:pPr marL="342900" indent="-342900">
              <a:buFont typeface="+mj-lt"/>
              <a:buAutoNum type="arabicPeriod"/>
            </a:pPr>
            <a:r>
              <a:rPr lang="en-GB" sz="2000" dirty="0"/>
              <a:t>Breakdown of critical infrastructure &amp; networks (e.g. transport, information, roads)</a:t>
            </a:r>
          </a:p>
          <a:p>
            <a:pPr marL="342900" indent="-342900">
              <a:buFont typeface="+mj-lt"/>
              <a:buAutoNum type="arabicPeriod"/>
            </a:pPr>
            <a:r>
              <a:rPr lang="en-GB" sz="2000" dirty="0"/>
              <a:t>Government policy, legislative and regulatory changes and uncertainty </a:t>
            </a:r>
          </a:p>
          <a:p>
            <a:pPr marL="342900" indent="-342900">
              <a:buFont typeface="+mj-lt"/>
              <a:buAutoNum type="arabicPeriod"/>
            </a:pPr>
            <a:r>
              <a:rPr lang="en-GB" sz="2000" dirty="0"/>
              <a:t>Failure of State, a State crisis or a State collapse </a:t>
            </a:r>
          </a:p>
          <a:p>
            <a:pPr marL="342900" indent="-342900">
              <a:buFont typeface="+mj-lt"/>
              <a:buAutoNum type="arabicPeriod"/>
            </a:pPr>
            <a:r>
              <a:rPr lang="en-GB" sz="2000" dirty="0"/>
              <a:t>Global political uncertainty/disruption </a:t>
            </a:r>
          </a:p>
          <a:p>
            <a:pPr marL="342900" indent="-342900">
              <a:buFont typeface="+mj-lt"/>
              <a:buAutoNum type="arabicPeriod"/>
            </a:pPr>
            <a:r>
              <a:rPr lang="en-GB" sz="2000" dirty="0"/>
              <a:t>Capital availability/credit risk </a:t>
            </a:r>
          </a:p>
          <a:p>
            <a:pPr marL="342900" indent="-342900">
              <a:buFont typeface="+mj-lt"/>
              <a:buAutoNum type="arabicPeriod"/>
            </a:pPr>
            <a:r>
              <a:rPr lang="en-GB" sz="2000" dirty="0">
                <a:solidFill>
                  <a:schemeClr val="accent1">
                    <a:lumMod val="75000"/>
                  </a:schemeClr>
                </a:solidFill>
              </a:rPr>
              <a:t>Insufficient supply of electricity </a:t>
            </a:r>
          </a:p>
          <a:p>
            <a:pPr marL="342900" indent="-342900">
              <a:buFont typeface="+mj-lt"/>
              <a:buAutoNum type="arabicPeriod"/>
            </a:pPr>
            <a:r>
              <a:rPr lang="en-GB" sz="2000" dirty="0"/>
              <a:t>Failure of governance - private </a:t>
            </a:r>
          </a:p>
          <a:p>
            <a:pPr marL="342900" indent="-342900">
              <a:buFont typeface="+mj-lt"/>
              <a:buAutoNum type="arabicPeriod"/>
            </a:pPr>
            <a:r>
              <a:rPr lang="en-GB" sz="2000" dirty="0"/>
              <a:t>Business interruptions (e.g. production, supply chain)</a:t>
            </a:r>
            <a:endParaRPr lang="en-ZA" sz="2000" dirty="0"/>
          </a:p>
        </p:txBody>
      </p:sp>
    </p:spTree>
    <p:extLst>
      <p:ext uri="{BB962C8B-B14F-4D97-AF65-F5344CB8AC3E}">
        <p14:creationId xmlns:p14="http://schemas.microsoft.com/office/powerpoint/2010/main" val="2801991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8">
            <a:extLst>
              <a:ext uri="{FF2B5EF4-FFF2-40B4-BE49-F238E27FC236}">
                <a16:creationId xmlns:a16="http://schemas.microsoft.com/office/drawing/2014/main" id="{4B76A9C7-0567-481D-A30E-634AC1CC10C3}"/>
              </a:ext>
            </a:extLst>
          </p:cNvPr>
          <p:cNvSpPr>
            <a:spLocks noGrp="1"/>
          </p:cNvSpPr>
          <p:nvPr>
            <p:ph type="sldNum" sz="quarter" idx="12"/>
          </p:nvPr>
        </p:nvSpPr>
        <p:spPr>
          <a:xfrm>
            <a:off x="204356" y="6354992"/>
            <a:ext cx="500495" cy="372379"/>
          </a:xfrm>
        </p:spPr>
        <p:txBody>
          <a:bodyPr/>
          <a:lstStyle/>
          <a:p>
            <a:r>
              <a:rPr lang="en-US" b="1" dirty="0">
                <a:solidFill>
                  <a:srgbClr val="000066"/>
                </a:solidFill>
              </a:rPr>
              <a:t>32</a:t>
            </a:r>
          </a:p>
        </p:txBody>
      </p:sp>
      <p:sp>
        <p:nvSpPr>
          <p:cNvPr id="4" name="Rectangle 3">
            <a:extLst>
              <a:ext uri="{FF2B5EF4-FFF2-40B4-BE49-F238E27FC236}">
                <a16:creationId xmlns:a16="http://schemas.microsoft.com/office/drawing/2014/main" id="{10E442B6-EB94-421B-817B-25C4F20374E7}"/>
              </a:ext>
            </a:extLst>
          </p:cNvPr>
          <p:cNvSpPr/>
          <p:nvPr/>
        </p:nvSpPr>
        <p:spPr>
          <a:xfrm>
            <a:off x="0" y="0"/>
            <a:ext cx="6923314" cy="1200329"/>
          </a:xfrm>
          <a:prstGeom prst="rect">
            <a:avLst/>
          </a:prstGeom>
        </p:spPr>
        <p:txBody>
          <a:bodyPr wrap="square">
            <a:spAutoFit/>
          </a:bodyPr>
          <a:lstStyle/>
          <a:p>
            <a:r>
              <a:rPr lang="en-ZA" sz="3600" b="1" dirty="0">
                <a:solidFill>
                  <a:schemeClr val="bg1"/>
                </a:solidFill>
                <a:latin typeface="Gill Sans MT" panose="020B0502020104020203" pitchFamily="34" charset="0"/>
              </a:rPr>
              <a:t>Compiling a strategic risk register…WEF</a:t>
            </a:r>
          </a:p>
        </p:txBody>
      </p:sp>
      <p:sp>
        <p:nvSpPr>
          <p:cNvPr id="5" name="TextBox 4">
            <a:extLst>
              <a:ext uri="{FF2B5EF4-FFF2-40B4-BE49-F238E27FC236}">
                <a16:creationId xmlns:a16="http://schemas.microsoft.com/office/drawing/2014/main" id="{079A77BB-DC9D-419A-8972-180B4C697B8D}"/>
              </a:ext>
            </a:extLst>
          </p:cNvPr>
          <p:cNvSpPr txBox="1"/>
          <p:nvPr/>
        </p:nvSpPr>
        <p:spPr>
          <a:xfrm>
            <a:off x="6762541" y="6374149"/>
            <a:ext cx="3054698" cy="369332"/>
          </a:xfrm>
          <a:prstGeom prst="rect">
            <a:avLst/>
          </a:prstGeom>
          <a:noFill/>
        </p:spPr>
        <p:txBody>
          <a:bodyPr wrap="square" rtlCol="0">
            <a:spAutoFit/>
          </a:bodyPr>
          <a:lstStyle/>
          <a:p>
            <a:r>
              <a:rPr lang="en-ZA" dirty="0"/>
              <a:t>WEF, Global Risk Report, 2019</a:t>
            </a:r>
          </a:p>
        </p:txBody>
      </p:sp>
      <p:sp>
        <p:nvSpPr>
          <p:cNvPr id="3" name="Rectangle 2">
            <a:extLst>
              <a:ext uri="{FF2B5EF4-FFF2-40B4-BE49-F238E27FC236}">
                <a16:creationId xmlns:a16="http://schemas.microsoft.com/office/drawing/2014/main" id="{E3000558-E900-46DE-8E29-3B979064B410}"/>
              </a:ext>
            </a:extLst>
          </p:cNvPr>
          <p:cNvSpPr/>
          <p:nvPr/>
        </p:nvSpPr>
        <p:spPr>
          <a:xfrm>
            <a:off x="204356" y="1435631"/>
            <a:ext cx="9301385" cy="4401205"/>
          </a:xfrm>
          <a:prstGeom prst="rect">
            <a:avLst/>
          </a:prstGeom>
        </p:spPr>
        <p:txBody>
          <a:bodyPr wrap="square">
            <a:spAutoFit/>
          </a:bodyPr>
          <a:lstStyle/>
          <a:p>
            <a:pPr marL="342900" indent="-342900">
              <a:buFont typeface="+mj-lt"/>
              <a:buAutoNum type="arabicPeriod"/>
            </a:pPr>
            <a:r>
              <a:rPr lang="en-ZA" sz="2800" dirty="0">
                <a:solidFill>
                  <a:srgbClr val="141414"/>
                </a:solidFill>
                <a:latin typeface="Neue Helvetica W01"/>
              </a:rPr>
              <a:t>Unemployment and underemployment</a:t>
            </a:r>
          </a:p>
          <a:p>
            <a:pPr marL="342900" indent="-342900">
              <a:buFont typeface="+mj-lt"/>
              <a:buAutoNum type="arabicPeriod"/>
            </a:pPr>
            <a:r>
              <a:rPr lang="en-ZA" sz="2800" dirty="0">
                <a:solidFill>
                  <a:srgbClr val="141414"/>
                </a:solidFill>
                <a:latin typeface="Neue Helvetica W01"/>
              </a:rPr>
              <a:t>Underinvestment in infrastructure</a:t>
            </a:r>
          </a:p>
          <a:p>
            <a:pPr marL="342900" indent="-342900">
              <a:buFont typeface="+mj-lt"/>
              <a:buAutoNum type="arabicPeriod"/>
            </a:pPr>
            <a:r>
              <a:rPr lang="en-ZA" sz="2800" dirty="0">
                <a:solidFill>
                  <a:srgbClr val="141414"/>
                </a:solidFill>
                <a:latin typeface="Neue Helvetica W01"/>
              </a:rPr>
              <a:t>Fiscal crises</a:t>
            </a:r>
          </a:p>
          <a:p>
            <a:pPr marL="342900" indent="-342900">
              <a:buFont typeface="+mj-lt"/>
              <a:buAutoNum type="arabicPeriod"/>
            </a:pPr>
            <a:r>
              <a:rPr lang="en-ZA" sz="2800" dirty="0">
                <a:solidFill>
                  <a:srgbClr val="141414"/>
                </a:solidFill>
                <a:latin typeface="Neue Helvetica W01"/>
              </a:rPr>
              <a:t>Political change</a:t>
            </a:r>
          </a:p>
          <a:p>
            <a:pPr marL="342900" indent="-342900">
              <a:buFont typeface="+mj-lt"/>
              <a:buAutoNum type="arabicPeriod"/>
            </a:pPr>
            <a:r>
              <a:rPr lang="en-ZA" sz="2800" dirty="0">
                <a:solidFill>
                  <a:srgbClr val="141414"/>
                </a:solidFill>
                <a:latin typeface="Neue Helvetica W01"/>
              </a:rPr>
              <a:t>Climate change</a:t>
            </a:r>
          </a:p>
          <a:p>
            <a:pPr marL="342900" indent="-342900">
              <a:buFont typeface="+mj-lt"/>
              <a:buAutoNum type="arabicPeriod"/>
            </a:pPr>
            <a:r>
              <a:rPr lang="en-GB" sz="2800" dirty="0"/>
              <a:t>Failure of financial mechanism or institution</a:t>
            </a:r>
          </a:p>
          <a:p>
            <a:pPr marL="342900" indent="-342900">
              <a:buFont typeface="+mj-lt"/>
              <a:buAutoNum type="arabicPeriod"/>
            </a:pPr>
            <a:r>
              <a:rPr lang="en-GB" sz="2800" dirty="0"/>
              <a:t>Failure of regional and global governance </a:t>
            </a:r>
          </a:p>
          <a:p>
            <a:pPr marL="342900" indent="-342900">
              <a:buFont typeface="+mj-lt"/>
              <a:buAutoNum type="arabicPeriod"/>
            </a:pPr>
            <a:r>
              <a:rPr lang="en-ZA" sz="2800" dirty="0"/>
              <a:t>Water crises</a:t>
            </a:r>
          </a:p>
          <a:p>
            <a:pPr marL="342900" indent="-342900">
              <a:buFont typeface="+mj-lt"/>
              <a:buAutoNum type="arabicPeriod"/>
            </a:pPr>
            <a:r>
              <a:rPr lang="en-ZA" sz="2800" dirty="0"/>
              <a:t>Food crises</a:t>
            </a:r>
          </a:p>
          <a:p>
            <a:pPr marL="342900" indent="-342900">
              <a:buFont typeface="+mj-lt"/>
              <a:buAutoNum type="arabicPeriod"/>
            </a:pPr>
            <a:r>
              <a:rPr lang="en-ZA" sz="2800" dirty="0"/>
              <a:t>Unmanageable inflation</a:t>
            </a:r>
            <a:endParaRPr lang="en-ZA" sz="2800" dirty="0">
              <a:solidFill>
                <a:srgbClr val="141414"/>
              </a:solidFill>
              <a:latin typeface="Neue Helvetica W01"/>
            </a:endParaRPr>
          </a:p>
        </p:txBody>
      </p:sp>
    </p:spTree>
    <p:extLst>
      <p:ext uri="{BB962C8B-B14F-4D97-AF65-F5344CB8AC3E}">
        <p14:creationId xmlns:p14="http://schemas.microsoft.com/office/powerpoint/2010/main" val="4015550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8">
            <a:extLst>
              <a:ext uri="{FF2B5EF4-FFF2-40B4-BE49-F238E27FC236}">
                <a16:creationId xmlns:a16="http://schemas.microsoft.com/office/drawing/2014/main" id="{4B76A9C7-0567-481D-A30E-634AC1CC10C3}"/>
              </a:ext>
            </a:extLst>
          </p:cNvPr>
          <p:cNvSpPr>
            <a:spLocks noGrp="1"/>
          </p:cNvSpPr>
          <p:nvPr>
            <p:ph type="sldNum" sz="quarter" idx="12"/>
          </p:nvPr>
        </p:nvSpPr>
        <p:spPr>
          <a:xfrm>
            <a:off x="204356" y="6354992"/>
            <a:ext cx="500495" cy="372379"/>
          </a:xfrm>
        </p:spPr>
        <p:txBody>
          <a:bodyPr/>
          <a:lstStyle/>
          <a:p>
            <a:r>
              <a:rPr lang="en-US" b="1" dirty="0">
                <a:solidFill>
                  <a:srgbClr val="000066"/>
                </a:solidFill>
              </a:rPr>
              <a:t>32</a:t>
            </a:r>
          </a:p>
        </p:txBody>
      </p:sp>
      <p:sp>
        <p:nvSpPr>
          <p:cNvPr id="4" name="Rectangle 3">
            <a:extLst>
              <a:ext uri="{FF2B5EF4-FFF2-40B4-BE49-F238E27FC236}">
                <a16:creationId xmlns:a16="http://schemas.microsoft.com/office/drawing/2014/main" id="{10E442B6-EB94-421B-817B-25C4F20374E7}"/>
              </a:ext>
            </a:extLst>
          </p:cNvPr>
          <p:cNvSpPr/>
          <p:nvPr/>
        </p:nvSpPr>
        <p:spPr>
          <a:xfrm>
            <a:off x="0" y="0"/>
            <a:ext cx="6923314" cy="646331"/>
          </a:xfrm>
          <a:prstGeom prst="rect">
            <a:avLst/>
          </a:prstGeom>
        </p:spPr>
        <p:txBody>
          <a:bodyPr wrap="square">
            <a:spAutoFit/>
          </a:bodyPr>
          <a:lstStyle/>
          <a:p>
            <a:r>
              <a:rPr lang="en-ZA" sz="3600" b="1" dirty="0">
                <a:solidFill>
                  <a:schemeClr val="bg1"/>
                </a:solidFill>
                <a:latin typeface="Gill Sans MT" panose="020B0502020104020203" pitchFamily="34" charset="0"/>
              </a:rPr>
              <a:t>Improving Risk Register</a:t>
            </a:r>
          </a:p>
        </p:txBody>
      </p:sp>
      <p:sp>
        <p:nvSpPr>
          <p:cNvPr id="3" name="Rectangle 2">
            <a:extLst>
              <a:ext uri="{FF2B5EF4-FFF2-40B4-BE49-F238E27FC236}">
                <a16:creationId xmlns:a16="http://schemas.microsoft.com/office/drawing/2014/main" id="{E3000558-E900-46DE-8E29-3B979064B410}"/>
              </a:ext>
            </a:extLst>
          </p:cNvPr>
          <p:cNvSpPr/>
          <p:nvPr/>
        </p:nvSpPr>
        <p:spPr>
          <a:xfrm>
            <a:off x="298061" y="1033505"/>
            <a:ext cx="9403583" cy="5693866"/>
          </a:xfrm>
          <a:prstGeom prst="rect">
            <a:avLst/>
          </a:prstGeom>
        </p:spPr>
        <p:txBody>
          <a:bodyPr wrap="square">
            <a:spAutoFit/>
          </a:bodyPr>
          <a:lstStyle/>
          <a:p>
            <a:pPr marL="342900" indent="-342900">
              <a:buFont typeface="+mj-lt"/>
              <a:buAutoNum type="arabicPeriod"/>
            </a:pPr>
            <a:r>
              <a:rPr lang="en-ZA" sz="2800" dirty="0">
                <a:solidFill>
                  <a:srgbClr val="141414"/>
                </a:solidFill>
                <a:latin typeface="Neue Helvetica W01"/>
              </a:rPr>
              <a:t>Risk intelligent information to be used when facilitating risk assessments, e.g.:</a:t>
            </a:r>
          </a:p>
          <a:p>
            <a:pPr marL="1028700" lvl="1" indent="-571500">
              <a:buFont typeface="+mj-lt"/>
              <a:buAutoNum type="alphaLcParenR"/>
            </a:pPr>
            <a:r>
              <a:rPr lang="en-ZA" sz="2800" dirty="0">
                <a:solidFill>
                  <a:srgbClr val="141414"/>
                </a:solidFill>
                <a:latin typeface="Neue Helvetica W01"/>
              </a:rPr>
              <a:t>Use IRMSA Reports.</a:t>
            </a:r>
          </a:p>
          <a:p>
            <a:pPr marL="1028700" lvl="1" indent="-571500">
              <a:buFont typeface="+mj-lt"/>
              <a:buAutoNum type="alphaLcParenR"/>
            </a:pPr>
            <a:r>
              <a:rPr lang="en-ZA" sz="2800" dirty="0">
                <a:solidFill>
                  <a:srgbClr val="141414"/>
                </a:solidFill>
                <a:latin typeface="Neue Helvetica W01"/>
              </a:rPr>
              <a:t>Use WEF Reports.</a:t>
            </a:r>
          </a:p>
          <a:p>
            <a:pPr marL="1028700" lvl="1" indent="-571500">
              <a:buFont typeface="+mj-lt"/>
              <a:buAutoNum type="alphaLcParenR"/>
            </a:pPr>
            <a:r>
              <a:rPr lang="en-ZA" sz="2800" dirty="0">
                <a:solidFill>
                  <a:srgbClr val="141414"/>
                </a:solidFill>
                <a:latin typeface="Neue Helvetica W01"/>
              </a:rPr>
              <a:t>Local Chamber of Commerce &amp; Industry.</a:t>
            </a:r>
          </a:p>
          <a:p>
            <a:pPr marL="342900" indent="-342900">
              <a:buFont typeface="+mj-lt"/>
              <a:buAutoNum type="arabicPeriod"/>
            </a:pPr>
            <a:r>
              <a:rPr lang="en-ZA" sz="2800" dirty="0">
                <a:solidFill>
                  <a:srgbClr val="141414"/>
                </a:solidFill>
                <a:latin typeface="Neue Helvetica W01"/>
              </a:rPr>
              <a:t>Chief Audit Executives:</a:t>
            </a:r>
          </a:p>
          <a:p>
            <a:pPr marL="971550" lvl="1" indent="-514350">
              <a:buFont typeface="+mj-lt"/>
              <a:buAutoNum type="alphaLcParenR"/>
            </a:pPr>
            <a:r>
              <a:rPr lang="en-ZA" sz="2800" dirty="0">
                <a:solidFill>
                  <a:srgbClr val="141414"/>
                </a:solidFill>
                <a:latin typeface="Neue Helvetica W01"/>
              </a:rPr>
              <a:t>Evaluate risk assessment processes, including risk identification, assessment and management, monitoring and reporting.</a:t>
            </a:r>
          </a:p>
          <a:p>
            <a:pPr marL="971550" lvl="1" indent="-514350">
              <a:buFont typeface="+mj-lt"/>
              <a:buAutoNum type="alphaLcParenR"/>
            </a:pPr>
            <a:r>
              <a:rPr lang="en-ZA" sz="2800" dirty="0">
                <a:solidFill>
                  <a:srgbClr val="141414"/>
                </a:solidFill>
                <a:latin typeface="Neue Helvetica W01"/>
              </a:rPr>
              <a:t>Play an active role in risk assessment .</a:t>
            </a:r>
          </a:p>
          <a:p>
            <a:pPr marL="971550" lvl="1" indent="-514350">
              <a:buFont typeface="+mj-lt"/>
              <a:buAutoNum type="alphaLcParenR"/>
            </a:pPr>
            <a:r>
              <a:rPr lang="en-ZA" sz="2800" dirty="0">
                <a:solidFill>
                  <a:srgbClr val="141414"/>
                </a:solidFill>
                <a:latin typeface="Neue Helvetica W01"/>
              </a:rPr>
              <a:t>Influence the risk assessment processes.</a:t>
            </a:r>
          </a:p>
          <a:p>
            <a:pPr marL="971550" lvl="1" indent="-514350">
              <a:buFont typeface="+mj-lt"/>
              <a:buAutoNum type="alphaLcParenR"/>
            </a:pPr>
            <a:r>
              <a:rPr lang="en-ZA" sz="2800" dirty="0">
                <a:solidFill>
                  <a:srgbClr val="141414"/>
                </a:solidFill>
                <a:latin typeface="Neue Helvetica W01"/>
              </a:rPr>
              <a:t>Facilitate risk assessment processes.</a:t>
            </a:r>
          </a:p>
          <a:p>
            <a:pPr marL="971550" lvl="1" indent="-514350">
              <a:buFont typeface="+mj-lt"/>
              <a:buAutoNum type="alphaLcParenR"/>
            </a:pPr>
            <a:r>
              <a:rPr lang="en-ZA" sz="2800" dirty="0">
                <a:solidFill>
                  <a:srgbClr val="141414"/>
                </a:solidFill>
                <a:latin typeface="Neue Helvetica W01"/>
              </a:rPr>
              <a:t>Support risk management activities.</a:t>
            </a:r>
          </a:p>
        </p:txBody>
      </p:sp>
    </p:spTree>
    <p:extLst>
      <p:ext uri="{BB962C8B-B14F-4D97-AF65-F5344CB8AC3E}">
        <p14:creationId xmlns:p14="http://schemas.microsoft.com/office/powerpoint/2010/main" val="2361750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8">
            <a:extLst>
              <a:ext uri="{FF2B5EF4-FFF2-40B4-BE49-F238E27FC236}">
                <a16:creationId xmlns:a16="http://schemas.microsoft.com/office/drawing/2014/main" id="{4B76A9C7-0567-481D-A30E-634AC1CC10C3}"/>
              </a:ext>
            </a:extLst>
          </p:cNvPr>
          <p:cNvSpPr>
            <a:spLocks noGrp="1"/>
          </p:cNvSpPr>
          <p:nvPr>
            <p:ph type="sldNum" sz="quarter" idx="12"/>
          </p:nvPr>
        </p:nvSpPr>
        <p:spPr>
          <a:xfrm>
            <a:off x="204356" y="6354992"/>
            <a:ext cx="500495" cy="372379"/>
          </a:xfrm>
        </p:spPr>
        <p:txBody>
          <a:bodyPr/>
          <a:lstStyle/>
          <a:p>
            <a:r>
              <a:rPr lang="en-US" b="1" dirty="0">
                <a:solidFill>
                  <a:srgbClr val="000066"/>
                </a:solidFill>
              </a:rPr>
              <a:t>32</a:t>
            </a:r>
          </a:p>
        </p:txBody>
      </p:sp>
      <p:sp>
        <p:nvSpPr>
          <p:cNvPr id="4" name="Rectangle 3">
            <a:extLst>
              <a:ext uri="{FF2B5EF4-FFF2-40B4-BE49-F238E27FC236}">
                <a16:creationId xmlns:a16="http://schemas.microsoft.com/office/drawing/2014/main" id="{10E442B6-EB94-421B-817B-25C4F20374E7}"/>
              </a:ext>
            </a:extLst>
          </p:cNvPr>
          <p:cNvSpPr/>
          <p:nvPr/>
        </p:nvSpPr>
        <p:spPr>
          <a:xfrm>
            <a:off x="0" y="0"/>
            <a:ext cx="6923314" cy="646331"/>
          </a:xfrm>
          <a:prstGeom prst="rect">
            <a:avLst/>
          </a:prstGeom>
        </p:spPr>
        <p:txBody>
          <a:bodyPr wrap="square">
            <a:spAutoFit/>
          </a:bodyPr>
          <a:lstStyle/>
          <a:p>
            <a:r>
              <a:rPr lang="en-ZA" sz="3600" b="1" dirty="0">
                <a:solidFill>
                  <a:schemeClr val="bg1"/>
                </a:solidFill>
                <a:latin typeface="Gill Sans MT" panose="020B0502020104020203" pitchFamily="34" charset="0"/>
              </a:rPr>
              <a:t>Improving Risk Register</a:t>
            </a:r>
          </a:p>
        </p:txBody>
      </p:sp>
      <p:sp>
        <p:nvSpPr>
          <p:cNvPr id="2" name="Rectangle 1">
            <a:extLst>
              <a:ext uri="{FF2B5EF4-FFF2-40B4-BE49-F238E27FC236}">
                <a16:creationId xmlns:a16="http://schemas.microsoft.com/office/drawing/2014/main" id="{E20C8883-17EF-4577-A63C-8111A5A20185}"/>
              </a:ext>
            </a:extLst>
          </p:cNvPr>
          <p:cNvSpPr/>
          <p:nvPr/>
        </p:nvSpPr>
        <p:spPr>
          <a:xfrm>
            <a:off x="454602" y="1357834"/>
            <a:ext cx="9031041" cy="3970318"/>
          </a:xfrm>
          <a:prstGeom prst="rect">
            <a:avLst/>
          </a:prstGeom>
        </p:spPr>
        <p:txBody>
          <a:bodyPr wrap="square">
            <a:spAutoFit/>
          </a:bodyPr>
          <a:lstStyle/>
          <a:p>
            <a:pPr marL="0" lvl="1"/>
            <a:r>
              <a:rPr lang="en-ZA" sz="2800" dirty="0">
                <a:solidFill>
                  <a:srgbClr val="141414"/>
                </a:solidFill>
                <a:latin typeface="Neue Helvetica W01"/>
              </a:rPr>
              <a:t>3. Management/AO:</a:t>
            </a:r>
          </a:p>
          <a:p>
            <a:pPr marL="971550" lvl="2" indent="-514350">
              <a:buFont typeface="+mj-lt"/>
              <a:buAutoNum type="alphaLcParenR"/>
            </a:pPr>
            <a:r>
              <a:rPr lang="en-ZA" sz="2800" dirty="0">
                <a:solidFill>
                  <a:srgbClr val="141414"/>
                </a:solidFill>
                <a:latin typeface="Neue Helvetica W01"/>
              </a:rPr>
              <a:t>Engage qualified personnel when reviewing risk registers.</a:t>
            </a:r>
          </a:p>
          <a:p>
            <a:pPr marL="971550" lvl="2" indent="-514350">
              <a:buFont typeface="+mj-lt"/>
              <a:buAutoNum type="alphaLcParenR"/>
            </a:pPr>
            <a:r>
              <a:rPr lang="en-ZA" sz="2800" dirty="0">
                <a:solidFill>
                  <a:srgbClr val="141414"/>
                </a:solidFill>
                <a:latin typeface="Neue Helvetica W01"/>
              </a:rPr>
              <a:t>Participate in the Risk Assessment Processes.</a:t>
            </a:r>
          </a:p>
          <a:p>
            <a:pPr marL="971550" lvl="2" indent="-514350">
              <a:buFont typeface="+mj-lt"/>
              <a:buAutoNum type="alphaLcParenR"/>
            </a:pPr>
            <a:r>
              <a:rPr lang="en-ZA" sz="2800" dirty="0">
                <a:solidFill>
                  <a:srgbClr val="141414"/>
                </a:solidFill>
                <a:latin typeface="Neue Helvetica W01"/>
              </a:rPr>
              <a:t>Support Risk Management Processes.</a:t>
            </a:r>
          </a:p>
          <a:p>
            <a:pPr marL="971550" lvl="2" indent="-514350">
              <a:buFont typeface="+mj-lt"/>
              <a:buAutoNum type="alphaLcParenR"/>
            </a:pPr>
            <a:r>
              <a:rPr lang="en-ZA" sz="2800" dirty="0">
                <a:solidFill>
                  <a:srgbClr val="141414"/>
                </a:solidFill>
                <a:latin typeface="Neue Helvetica W01"/>
              </a:rPr>
              <a:t>Management personnel to acquire risk management skills and competencies.</a:t>
            </a:r>
          </a:p>
          <a:p>
            <a:pPr marL="971550" lvl="2" indent="-514350">
              <a:buFont typeface="+mj-lt"/>
              <a:buAutoNum type="alphaLcParenR"/>
            </a:pPr>
            <a:r>
              <a:rPr lang="en-ZA" sz="2800" dirty="0">
                <a:solidFill>
                  <a:srgbClr val="141414"/>
                </a:solidFill>
                <a:latin typeface="Neue Helvetica W01"/>
              </a:rPr>
              <a:t>Establish and support Risk Management Committees- to enhance risk management activities.</a:t>
            </a:r>
          </a:p>
        </p:txBody>
      </p:sp>
    </p:spTree>
    <p:extLst>
      <p:ext uri="{BB962C8B-B14F-4D97-AF65-F5344CB8AC3E}">
        <p14:creationId xmlns:p14="http://schemas.microsoft.com/office/powerpoint/2010/main" val="3955228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3935" y="276225"/>
            <a:ext cx="6137275" cy="523220"/>
          </a:xfrm>
          <a:prstGeom prst="rect">
            <a:avLst/>
          </a:prstGeom>
          <a:noFill/>
        </p:spPr>
        <p:txBody>
          <a:bodyPr wrap="square" rtlCol="0">
            <a:spAutoFit/>
          </a:bodyPr>
          <a:lstStyle/>
          <a:p>
            <a:r>
              <a:rPr lang="en-ZA" sz="2800" b="1" dirty="0">
                <a:solidFill>
                  <a:schemeClr val="bg1"/>
                </a:solidFill>
                <a:latin typeface="Gill Sans MT" panose="020B0502020104020203" pitchFamily="34" charset="0"/>
              </a:rPr>
              <a:t>TABLE OF CONTENTS </a:t>
            </a:r>
          </a:p>
        </p:txBody>
      </p:sp>
      <p:sp>
        <p:nvSpPr>
          <p:cNvPr id="17" name="TextBox 16"/>
          <p:cNvSpPr txBox="1"/>
          <p:nvPr/>
        </p:nvSpPr>
        <p:spPr>
          <a:xfrm>
            <a:off x="1772211" y="2028473"/>
            <a:ext cx="7284240" cy="523220"/>
          </a:xfrm>
          <a:prstGeom prst="rect">
            <a:avLst/>
          </a:prstGeom>
          <a:noFill/>
        </p:spPr>
        <p:txBody>
          <a:bodyPr wrap="square" rtlCol="0">
            <a:spAutoFit/>
          </a:bodyPr>
          <a:lstStyle/>
          <a:p>
            <a:r>
              <a:rPr lang="en-US" sz="2800" b="1" dirty="0">
                <a:solidFill>
                  <a:schemeClr val="accent1">
                    <a:lumMod val="50000"/>
                  </a:schemeClr>
                </a:solidFill>
                <a:latin typeface="Calibri "/>
                <a:cs typeface="Arial" panose="020B0604020202020204" pitchFamily="34" charset="0"/>
              </a:rPr>
              <a:t>International Professional Practices Framework</a:t>
            </a:r>
            <a:endParaRPr lang="en-ZA" sz="2800" b="1" dirty="0">
              <a:solidFill>
                <a:schemeClr val="accent1">
                  <a:lumMod val="50000"/>
                </a:schemeClr>
              </a:solidFill>
              <a:latin typeface="Calibri "/>
              <a:cs typeface="Arial" panose="020B0604020202020204" pitchFamily="34" charset="0"/>
            </a:endParaRPr>
          </a:p>
        </p:txBody>
      </p:sp>
      <p:sp>
        <p:nvSpPr>
          <p:cNvPr id="19" name="TextBox 18"/>
          <p:cNvSpPr txBox="1"/>
          <p:nvPr/>
        </p:nvSpPr>
        <p:spPr>
          <a:xfrm>
            <a:off x="1734113" y="1221249"/>
            <a:ext cx="3744416" cy="523220"/>
          </a:xfrm>
          <a:prstGeom prst="rect">
            <a:avLst/>
          </a:prstGeom>
          <a:noFill/>
        </p:spPr>
        <p:txBody>
          <a:bodyPr wrap="square" rtlCol="0">
            <a:spAutoFit/>
          </a:bodyPr>
          <a:lstStyle/>
          <a:p>
            <a:r>
              <a:rPr lang="en-US" sz="2800" b="1" dirty="0">
                <a:solidFill>
                  <a:schemeClr val="accent1">
                    <a:lumMod val="50000"/>
                  </a:schemeClr>
                </a:solidFill>
                <a:latin typeface="Calibri "/>
                <a:cs typeface="Arial" panose="020B0604020202020204" pitchFamily="34" charset="0"/>
              </a:rPr>
              <a:t>Introduction</a:t>
            </a:r>
            <a:r>
              <a:rPr lang="en-US" b="1" dirty="0">
                <a:solidFill>
                  <a:schemeClr val="accent1">
                    <a:lumMod val="50000"/>
                  </a:schemeClr>
                </a:solidFill>
                <a:latin typeface="Calibri "/>
                <a:cs typeface="Arial" panose="020B0604020202020204" pitchFamily="34" charset="0"/>
              </a:rPr>
              <a:t> </a:t>
            </a:r>
            <a:endParaRPr lang="en-ZA" b="1" dirty="0">
              <a:latin typeface="Calibri "/>
            </a:endParaRPr>
          </a:p>
        </p:txBody>
      </p:sp>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l="17153" t="68000" r="70336" b="8000"/>
          <a:stretch/>
        </p:blipFill>
        <p:spPr>
          <a:xfrm>
            <a:off x="681788" y="1344361"/>
            <a:ext cx="447215" cy="662932"/>
          </a:xfrm>
          <a:prstGeom prst="rect">
            <a:avLst/>
          </a:prstGeom>
        </p:spPr>
      </p:pic>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17153" t="68000" r="70336" b="8000"/>
          <a:stretch/>
        </p:blipFill>
        <p:spPr>
          <a:xfrm>
            <a:off x="681789" y="2141883"/>
            <a:ext cx="447214" cy="662930"/>
          </a:xfrm>
          <a:prstGeom prst="rect">
            <a:avLst/>
          </a:prstGeom>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17153" t="68000" r="70336" b="8000"/>
          <a:stretch/>
        </p:blipFill>
        <p:spPr>
          <a:xfrm>
            <a:off x="681789" y="3036164"/>
            <a:ext cx="447214" cy="662930"/>
          </a:xfrm>
          <a:prstGeom prst="rect">
            <a:avLst/>
          </a:prstGeom>
        </p:spPr>
      </p:pic>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7153" t="68000" r="70336" b="8000"/>
          <a:stretch/>
        </p:blipFill>
        <p:spPr>
          <a:xfrm>
            <a:off x="704851" y="4008485"/>
            <a:ext cx="447215" cy="662932"/>
          </a:xfrm>
          <a:prstGeom prst="rect">
            <a:avLst/>
          </a:prstGeom>
        </p:spPr>
      </p:pic>
      <p:sp>
        <p:nvSpPr>
          <p:cNvPr id="27" name="TextBox 26"/>
          <p:cNvSpPr txBox="1"/>
          <p:nvPr/>
        </p:nvSpPr>
        <p:spPr>
          <a:xfrm>
            <a:off x="1634248" y="2907935"/>
            <a:ext cx="7772400" cy="954107"/>
          </a:xfrm>
          <a:prstGeom prst="rect">
            <a:avLst/>
          </a:prstGeom>
          <a:noFill/>
        </p:spPr>
        <p:txBody>
          <a:bodyPr wrap="square" rtlCol="0">
            <a:spAutoFit/>
          </a:bodyPr>
          <a:lstStyle/>
          <a:p>
            <a:r>
              <a:rPr lang="en-US" sz="2800" b="1" dirty="0">
                <a:solidFill>
                  <a:schemeClr val="accent1">
                    <a:lumMod val="50000"/>
                  </a:schemeClr>
                </a:solidFill>
                <a:latin typeface="Calibri "/>
                <a:cs typeface="Arial" panose="020B0604020202020204" pitchFamily="34" charset="0"/>
              </a:rPr>
              <a:t>Legislative/Governance Requirements (MFMA &amp; PFMA)</a:t>
            </a:r>
            <a:endParaRPr lang="en-ZA" sz="2800" b="1" dirty="0">
              <a:solidFill>
                <a:schemeClr val="accent1">
                  <a:lumMod val="50000"/>
                </a:schemeClr>
              </a:solidFill>
              <a:latin typeface="Calibri "/>
              <a:cs typeface="Arial" panose="020B0604020202020204" pitchFamily="34" charset="0"/>
            </a:endParaRPr>
          </a:p>
        </p:txBody>
      </p:sp>
      <p:sp>
        <p:nvSpPr>
          <p:cNvPr id="23" name="TextBox 22"/>
          <p:cNvSpPr txBox="1"/>
          <p:nvPr/>
        </p:nvSpPr>
        <p:spPr>
          <a:xfrm>
            <a:off x="1781738" y="5547673"/>
            <a:ext cx="3910503" cy="523220"/>
          </a:xfrm>
          <a:prstGeom prst="rect">
            <a:avLst/>
          </a:prstGeom>
          <a:noFill/>
        </p:spPr>
        <p:txBody>
          <a:bodyPr wrap="square" rtlCol="0">
            <a:spAutoFit/>
          </a:bodyPr>
          <a:lstStyle/>
          <a:p>
            <a:r>
              <a:rPr lang="en-US" sz="2800" b="1" dirty="0">
                <a:solidFill>
                  <a:schemeClr val="accent1">
                    <a:lumMod val="50000"/>
                  </a:schemeClr>
                </a:solidFill>
                <a:latin typeface="Calibri "/>
                <a:cs typeface="Arial" panose="020B0604020202020204" pitchFamily="34" charset="0"/>
              </a:rPr>
              <a:t>Closure  </a:t>
            </a:r>
            <a:endParaRPr lang="en-ZA" sz="2800" b="1" dirty="0">
              <a:solidFill>
                <a:schemeClr val="accent1">
                  <a:lumMod val="50000"/>
                </a:schemeClr>
              </a:solidFill>
              <a:latin typeface="Calibri "/>
              <a:cs typeface="Arial" panose="020B0604020202020204" pitchFamily="34" charset="0"/>
            </a:endParaRPr>
          </a:p>
        </p:txBody>
      </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l="17153" t="68000" r="70336" b="8000"/>
          <a:stretch/>
        </p:blipFill>
        <p:spPr>
          <a:xfrm>
            <a:off x="719200" y="5547672"/>
            <a:ext cx="470277" cy="697118"/>
          </a:xfrm>
          <a:prstGeom prst="rect">
            <a:avLst/>
          </a:prstGeom>
        </p:spPr>
      </p:pic>
      <p:sp>
        <p:nvSpPr>
          <p:cNvPr id="13" name="Slide Number Placeholder 8">
            <a:extLst>
              <a:ext uri="{FF2B5EF4-FFF2-40B4-BE49-F238E27FC236}">
                <a16:creationId xmlns:a16="http://schemas.microsoft.com/office/drawing/2014/main" id="{4B76A9C7-0567-481D-A30E-634AC1CC10C3}"/>
              </a:ext>
            </a:extLst>
          </p:cNvPr>
          <p:cNvSpPr>
            <a:spLocks noGrp="1"/>
          </p:cNvSpPr>
          <p:nvPr>
            <p:ph type="sldNum" sz="quarter" idx="12"/>
          </p:nvPr>
        </p:nvSpPr>
        <p:spPr>
          <a:xfrm>
            <a:off x="204356" y="6354992"/>
            <a:ext cx="500495" cy="372379"/>
          </a:xfrm>
        </p:spPr>
        <p:txBody>
          <a:bodyPr/>
          <a:lstStyle/>
          <a:p>
            <a:r>
              <a:rPr lang="en-US" b="1" dirty="0">
                <a:solidFill>
                  <a:srgbClr val="000066"/>
                </a:solidFill>
              </a:rPr>
              <a:t>2</a:t>
            </a:r>
          </a:p>
        </p:txBody>
      </p:sp>
      <p:sp>
        <p:nvSpPr>
          <p:cNvPr id="14" name="TextBox 13">
            <a:extLst>
              <a:ext uri="{FF2B5EF4-FFF2-40B4-BE49-F238E27FC236}">
                <a16:creationId xmlns:a16="http://schemas.microsoft.com/office/drawing/2014/main" id="{103EF49A-8B00-417D-9D3C-76F8BB80C100}"/>
              </a:ext>
            </a:extLst>
          </p:cNvPr>
          <p:cNvSpPr txBox="1"/>
          <p:nvPr/>
        </p:nvSpPr>
        <p:spPr>
          <a:xfrm>
            <a:off x="1772211" y="3969281"/>
            <a:ext cx="6858409" cy="523220"/>
          </a:xfrm>
          <a:prstGeom prst="rect">
            <a:avLst/>
          </a:prstGeom>
          <a:noFill/>
        </p:spPr>
        <p:txBody>
          <a:bodyPr wrap="square" rtlCol="0">
            <a:spAutoFit/>
          </a:bodyPr>
          <a:lstStyle/>
          <a:p>
            <a:r>
              <a:rPr lang="en-US" sz="2800" b="1" dirty="0">
                <a:solidFill>
                  <a:schemeClr val="accent1">
                    <a:lumMod val="50000"/>
                  </a:schemeClr>
                </a:solidFill>
                <a:latin typeface="Calibri "/>
                <a:cs typeface="Arial" panose="020B0604020202020204" pitchFamily="34" charset="0"/>
              </a:rPr>
              <a:t>South Africa’s Economic Outlook</a:t>
            </a:r>
            <a:endParaRPr lang="en-ZA" sz="2800" b="1" dirty="0">
              <a:solidFill>
                <a:schemeClr val="accent1">
                  <a:lumMod val="50000"/>
                </a:schemeClr>
              </a:solidFill>
              <a:latin typeface="Calibri "/>
              <a:cs typeface="Arial" panose="020B0604020202020204" pitchFamily="34" charset="0"/>
            </a:endParaRPr>
          </a:p>
        </p:txBody>
      </p:sp>
      <p:pic>
        <p:nvPicPr>
          <p:cNvPr id="15" name="Picture 14">
            <a:extLst>
              <a:ext uri="{FF2B5EF4-FFF2-40B4-BE49-F238E27FC236}">
                <a16:creationId xmlns:a16="http://schemas.microsoft.com/office/drawing/2014/main" id="{D44834F5-95B7-4CA8-B661-108FD4FBE6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153" t="68000" r="70336" b="8000"/>
          <a:stretch/>
        </p:blipFill>
        <p:spPr>
          <a:xfrm>
            <a:off x="719200" y="4715118"/>
            <a:ext cx="470277" cy="697118"/>
          </a:xfrm>
          <a:prstGeom prst="rect">
            <a:avLst/>
          </a:prstGeom>
        </p:spPr>
      </p:pic>
      <p:sp>
        <p:nvSpPr>
          <p:cNvPr id="16" name="TextBox 15">
            <a:extLst>
              <a:ext uri="{FF2B5EF4-FFF2-40B4-BE49-F238E27FC236}">
                <a16:creationId xmlns:a16="http://schemas.microsoft.com/office/drawing/2014/main" id="{2CB2B324-04EE-4254-B820-CBC220876D42}"/>
              </a:ext>
            </a:extLst>
          </p:cNvPr>
          <p:cNvSpPr txBox="1"/>
          <p:nvPr/>
        </p:nvSpPr>
        <p:spPr>
          <a:xfrm>
            <a:off x="1781738" y="4650510"/>
            <a:ext cx="7017225" cy="523220"/>
          </a:xfrm>
          <a:prstGeom prst="rect">
            <a:avLst/>
          </a:prstGeom>
          <a:noFill/>
        </p:spPr>
        <p:txBody>
          <a:bodyPr wrap="square" rtlCol="0">
            <a:spAutoFit/>
          </a:bodyPr>
          <a:lstStyle/>
          <a:p>
            <a:r>
              <a:rPr lang="en-US" sz="2800" b="1" dirty="0">
                <a:solidFill>
                  <a:schemeClr val="accent1">
                    <a:lumMod val="50000"/>
                  </a:schemeClr>
                </a:solidFill>
                <a:latin typeface="Calibri "/>
                <a:cs typeface="Arial" panose="020B0604020202020204" pitchFamily="34" charset="0"/>
              </a:rPr>
              <a:t>Proposed Action Plans </a:t>
            </a:r>
            <a:endParaRPr lang="en-ZA" sz="2800" b="1" dirty="0">
              <a:solidFill>
                <a:schemeClr val="accent1">
                  <a:lumMod val="50000"/>
                </a:schemeClr>
              </a:solidFill>
              <a:latin typeface="Calibri "/>
              <a:cs typeface="Arial" panose="020B0604020202020204" pitchFamily="34" charset="0"/>
            </a:endParaRPr>
          </a:p>
        </p:txBody>
      </p:sp>
    </p:spTree>
    <p:extLst>
      <p:ext uri="{BB962C8B-B14F-4D97-AF65-F5344CB8AC3E}">
        <p14:creationId xmlns:p14="http://schemas.microsoft.com/office/powerpoint/2010/main" val="2327334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8">
            <a:extLst>
              <a:ext uri="{FF2B5EF4-FFF2-40B4-BE49-F238E27FC236}">
                <a16:creationId xmlns:a16="http://schemas.microsoft.com/office/drawing/2014/main" id="{4B76A9C7-0567-481D-A30E-634AC1CC10C3}"/>
              </a:ext>
            </a:extLst>
          </p:cNvPr>
          <p:cNvSpPr>
            <a:spLocks noGrp="1"/>
          </p:cNvSpPr>
          <p:nvPr>
            <p:ph type="sldNum" sz="quarter" idx="12"/>
          </p:nvPr>
        </p:nvSpPr>
        <p:spPr>
          <a:xfrm>
            <a:off x="204356" y="6354992"/>
            <a:ext cx="500495" cy="372379"/>
          </a:xfrm>
        </p:spPr>
        <p:txBody>
          <a:bodyPr/>
          <a:lstStyle/>
          <a:p>
            <a:r>
              <a:rPr lang="en-US" b="1" dirty="0">
                <a:solidFill>
                  <a:srgbClr val="000066"/>
                </a:solidFill>
              </a:rPr>
              <a:t>32</a:t>
            </a:r>
          </a:p>
        </p:txBody>
      </p:sp>
      <p:sp>
        <p:nvSpPr>
          <p:cNvPr id="4" name="Rectangle 3">
            <a:extLst>
              <a:ext uri="{FF2B5EF4-FFF2-40B4-BE49-F238E27FC236}">
                <a16:creationId xmlns:a16="http://schemas.microsoft.com/office/drawing/2014/main" id="{10E442B6-EB94-421B-817B-25C4F20374E7}"/>
              </a:ext>
            </a:extLst>
          </p:cNvPr>
          <p:cNvSpPr/>
          <p:nvPr/>
        </p:nvSpPr>
        <p:spPr>
          <a:xfrm>
            <a:off x="0" y="0"/>
            <a:ext cx="6923314" cy="646331"/>
          </a:xfrm>
          <a:prstGeom prst="rect">
            <a:avLst/>
          </a:prstGeom>
        </p:spPr>
        <p:txBody>
          <a:bodyPr wrap="square">
            <a:spAutoFit/>
          </a:bodyPr>
          <a:lstStyle/>
          <a:p>
            <a:r>
              <a:rPr lang="en-ZA" sz="3600" b="1" dirty="0">
                <a:solidFill>
                  <a:schemeClr val="bg1"/>
                </a:solidFill>
                <a:latin typeface="Gill Sans MT" panose="020B0502020104020203" pitchFamily="34" charset="0"/>
              </a:rPr>
              <a:t>Improving Risk Register</a:t>
            </a:r>
          </a:p>
        </p:txBody>
      </p:sp>
      <p:sp>
        <p:nvSpPr>
          <p:cNvPr id="2" name="Rectangle 1">
            <a:extLst>
              <a:ext uri="{FF2B5EF4-FFF2-40B4-BE49-F238E27FC236}">
                <a16:creationId xmlns:a16="http://schemas.microsoft.com/office/drawing/2014/main" id="{E20C8883-17EF-4577-A63C-8111A5A20185}"/>
              </a:ext>
            </a:extLst>
          </p:cNvPr>
          <p:cNvSpPr/>
          <p:nvPr/>
        </p:nvSpPr>
        <p:spPr>
          <a:xfrm>
            <a:off x="204356" y="1357834"/>
            <a:ext cx="9512400" cy="3539430"/>
          </a:xfrm>
          <a:prstGeom prst="rect">
            <a:avLst/>
          </a:prstGeom>
        </p:spPr>
        <p:txBody>
          <a:bodyPr wrap="square">
            <a:spAutoFit/>
          </a:bodyPr>
          <a:lstStyle/>
          <a:p>
            <a:pPr marL="0" lvl="1"/>
            <a:r>
              <a:rPr lang="en-ZA" sz="2800" dirty="0">
                <a:solidFill>
                  <a:srgbClr val="141414"/>
                </a:solidFill>
                <a:latin typeface="Neue Helvetica W01"/>
              </a:rPr>
              <a:t>3. Audit Committees:</a:t>
            </a:r>
          </a:p>
          <a:p>
            <a:pPr marL="971550" lvl="2" indent="-514350">
              <a:buFont typeface="+mj-lt"/>
              <a:buAutoNum type="alphaLcParenR"/>
            </a:pPr>
            <a:r>
              <a:rPr lang="en-ZA" sz="2800" dirty="0">
                <a:solidFill>
                  <a:srgbClr val="141414"/>
                </a:solidFill>
                <a:latin typeface="Neue Helvetica W01"/>
              </a:rPr>
              <a:t>Review and robustly engage CRO’s and management on risk identification, management, monitoring and reporting activities.</a:t>
            </a:r>
          </a:p>
          <a:p>
            <a:pPr marL="971550" lvl="2" indent="-514350">
              <a:buFont typeface="+mj-lt"/>
              <a:buAutoNum type="alphaLcParenR"/>
            </a:pPr>
            <a:r>
              <a:rPr lang="en-ZA" sz="2800" dirty="0">
                <a:solidFill>
                  <a:srgbClr val="141414"/>
                </a:solidFill>
                <a:latin typeface="Neue Helvetica W01"/>
              </a:rPr>
              <a:t>Support the establishment of Risk Management Committees- to enhance risk management activities.</a:t>
            </a:r>
          </a:p>
          <a:p>
            <a:pPr marL="971550" lvl="2" indent="-514350">
              <a:buFont typeface="+mj-lt"/>
              <a:buAutoNum type="alphaLcParenR"/>
            </a:pPr>
            <a:r>
              <a:rPr lang="en-ZA" sz="2800" dirty="0">
                <a:solidFill>
                  <a:srgbClr val="141414"/>
                </a:solidFill>
                <a:latin typeface="Neue Helvetica W01"/>
              </a:rPr>
              <a:t>Be vigilant and alert to the possibility of intentional incorrect reporting </a:t>
            </a:r>
          </a:p>
        </p:txBody>
      </p:sp>
    </p:spTree>
    <p:extLst>
      <p:ext uri="{BB962C8B-B14F-4D97-AF65-F5344CB8AC3E}">
        <p14:creationId xmlns:p14="http://schemas.microsoft.com/office/powerpoint/2010/main" val="2465157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8">
            <a:extLst>
              <a:ext uri="{FF2B5EF4-FFF2-40B4-BE49-F238E27FC236}">
                <a16:creationId xmlns:a16="http://schemas.microsoft.com/office/drawing/2014/main" id="{4B76A9C7-0567-481D-A30E-634AC1CC10C3}"/>
              </a:ext>
            </a:extLst>
          </p:cNvPr>
          <p:cNvSpPr>
            <a:spLocks noGrp="1"/>
          </p:cNvSpPr>
          <p:nvPr>
            <p:ph type="sldNum" sz="quarter" idx="12"/>
          </p:nvPr>
        </p:nvSpPr>
        <p:spPr>
          <a:xfrm>
            <a:off x="204356" y="6354992"/>
            <a:ext cx="500495" cy="372379"/>
          </a:xfrm>
        </p:spPr>
        <p:txBody>
          <a:bodyPr/>
          <a:lstStyle/>
          <a:p>
            <a:r>
              <a:rPr lang="en-US" b="1" dirty="0">
                <a:solidFill>
                  <a:srgbClr val="000066"/>
                </a:solidFill>
              </a:rPr>
              <a:t>32</a:t>
            </a:r>
          </a:p>
        </p:txBody>
      </p:sp>
      <p:sp>
        <p:nvSpPr>
          <p:cNvPr id="4" name="Rectangle 3">
            <a:extLst>
              <a:ext uri="{FF2B5EF4-FFF2-40B4-BE49-F238E27FC236}">
                <a16:creationId xmlns:a16="http://schemas.microsoft.com/office/drawing/2014/main" id="{10E442B6-EB94-421B-817B-25C4F20374E7}"/>
              </a:ext>
            </a:extLst>
          </p:cNvPr>
          <p:cNvSpPr/>
          <p:nvPr/>
        </p:nvSpPr>
        <p:spPr>
          <a:xfrm>
            <a:off x="0" y="0"/>
            <a:ext cx="6923314" cy="646331"/>
          </a:xfrm>
          <a:prstGeom prst="rect">
            <a:avLst/>
          </a:prstGeom>
        </p:spPr>
        <p:txBody>
          <a:bodyPr wrap="square">
            <a:spAutoFit/>
          </a:bodyPr>
          <a:lstStyle/>
          <a:p>
            <a:r>
              <a:rPr lang="en-ZA" sz="3600" b="1" dirty="0">
                <a:solidFill>
                  <a:schemeClr val="bg1"/>
                </a:solidFill>
                <a:latin typeface="Gill Sans MT" panose="020B0502020104020203" pitchFamily="34" charset="0"/>
              </a:rPr>
              <a:t>Improving Risk Register</a:t>
            </a:r>
          </a:p>
        </p:txBody>
      </p:sp>
      <p:sp>
        <p:nvSpPr>
          <p:cNvPr id="2" name="Rectangle 1">
            <a:extLst>
              <a:ext uri="{FF2B5EF4-FFF2-40B4-BE49-F238E27FC236}">
                <a16:creationId xmlns:a16="http://schemas.microsoft.com/office/drawing/2014/main" id="{E20C8883-17EF-4577-A63C-8111A5A20185}"/>
              </a:ext>
            </a:extLst>
          </p:cNvPr>
          <p:cNvSpPr/>
          <p:nvPr/>
        </p:nvSpPr>
        <p:spPr>
          <a:xfrm>
            <a:off x="204356" y="1357834"/>
            <a:ext cx="9512400" cy="5262979"/>
          </a:xfrm>
          <a:prstGeom prst="rect">
            <a:avLst/>
          </a:prstGeom>
        </p:spPr>
        <p:txBody>
          <a:bodyPr wrap="square">
            <a:spAutoFit/>
          </a:bodyPr>
          <a:lstStyle/>
          <a:p>
            <a:pPr marL="0" lvl="1"/>
            <a:r>
              <a:rPr lang="en-ZA" sz="2800" dirty="0">
                <a:solidFill>
                  <a:srgbClr val="141414"/>
                </a:solidFill>
                <a:latin typeface="Neue Helvetica W01"/>
              </a:rPr>
              <a:t>4. Chief Risk Officers:</a:t>
            </a:r>
          </a:p>
          <a:p>
            <a:pPr marL="971550" lvl="2" indent="-514350">
              <a:buFont typeface="+mj-lt"/>
              <a:buAutoNum type="alphaLcParenR"/>
            </a:pPr>
            <a:r>
              <a:rPr lang="en-ZA" sz="2800" dirty="0">
                <a:solidFill>
                  <a:srgbClr val="141414"/>
                </a:solidFill>
                <a:latin typeface="Neue Helvetica W01"/>
              </a:rPr>
              <a:t>Refer to 1 above- benchmarking of risk register.</a:t>
            </a:r>
          </a:p>
          <a:p>
            <a:pPr marL="971550" lvl="2" indent="-514350">
              <a:buFont typeface="+mj-lt"/>
              <a:buAutoNum type="alphaLcParenR"/>
            </a:pPr>
            <a:r>
              <a:rPr lang="en-ZA" sz="2800" dirty="0">
                <a:solidFill>
                  <a:srgbClr val="141414"/>
                </a:solidFill>
                <a:latin typeface="Neue Helvetica W01"/>
              </a:rPr>
              <a:t>Timely facilitation of risk assessment processes.</a:t>
            </a:r>
          </a:p>
          <a:p>
            <a:pPr marL="971550" lvl="2" indent="-514350">
              <a:buFont typeface="+mj-lt"/>
              <a:buAutoNum type="alphaLcParenR"/>
            </a:pPr>
            <a:r>
              <a:rPr lang="en-ZA" sz="2800" dirty="0">
                <a:solidFill>
                  <a:srgbClr val="141414"/>
                </a:solidFill>
                <a:latin typeface="Neue Helvetica W01"/>
              </a:rPr>
              <a:t>Acquire requisite skills and competencies.</a:t>
            </a:r>
          </a:p>
          <a:p>
            <a:pPr marL="0" lvl="1"/>
            <a:endParaRPr lang="en-ZA" sz="2800" dirty="0">
              <a:solidFill>
                <a:srgbClr val="141414"/>
              </a:solidFill>
              <a:latin typeface="Neue Helvetica W01"/>
            </a:endParaRPr>
          </a:p>
          <a:p>
            <a:pPr marL="0" lvl="1"/>
            <a:r>
              <a:rPr lang="en-ZA" sz="2800" dirty="0">
                <a:solidFill>
                  <a:srgbClr val="141414"/>
                </a:solidFill>
                <a:latin typeface="Neue Helvetica W01"/>
              </a:rPr>
              <a:t>5. All Stakeholders:</a:t>
            </a:r>
          </a:p>
          <a:p>
            <a:pPr marL="971550" lvl="2" indent="-514350">
              <a:buFont typeface="+mj-lt"/>
              <a:buAutoNum type="alphaLcParenR"/>
            </a:pPr>
            <a:r>
              <a:rPr lang="en-ZA" sz="2800" dirty="0">
                <a:solidFill>
                  <a:srgbClr val="141414"/>
                </a:solidFill>
                <a:latin typeface="Neue Helvetica W01"/>
              </a:rPr>
              <a:t>Participate in sector and professional activities.</a:t>
            </a:r>
          </a:p>
          <a:p>
            <a:pPr marL="971550" lvl="2" indent="-514350">
              <a:buFont typeface="+mj-lt"/>
              <a:buAutoNum type="alphaLcParenR"/>
            </a:pPr>
            <a:r>
              <a:rPr lang="en-ZA" sz="2800" dirty="0">
                <a:solidFill>
                  <a:srgbClr val="141414"/>
                </a:solidFill>
                <a:latin typeface="Neue Helvetica W01"/>
              </a:rPr>
              <a:t>Actively support risk management activities.</a:t>
            </a:r>
          </a:p>
          <a:p>
            <a:pPr marL="457200" lvl="2"/>
            <a:endParaRPr lang="en-ZA" sz="2800" dirty="0">
              <a:solidFill>
                <a:srgbClr val="141414"/>
              </a:solidFill>
              <a:latin typeface="Neue Helvetica W01"/>
            </a:endParaRPr>
          </a:p>
          <a:p>
            <a:pPr marL="457200" lvl="2"/>
            <a:endParaRPr lang="en-ZA" sz="2800" dirty="0">
              <a:solidFill>
                <a:srgbClr val="141414"/>
              </a:solidFill>
              <a:latin typeface="Neue Helvetica W01"/>
            </a:endParaRPr>
          </a:p>
          <a:p>
            <a:pPr marL="457200" lvl="2"/>
            <a:endParaRPr lang="en-ZA" sz="2800" dirty="0">
              <a:solidFill>
                <a:srgbClr val="141414"/>
              </a:solidFill>
              <a:latin typeface="Neue Helvetica W01"/>
            </a:endParaRPr>
          </a:p>
          <a:p>
            <a:pPr marL="457200" lvl="2"/>
            <a:endParaRPr lang="en-ZA" sz="2800" dirty="0">
              <a:solidFill>
                <a:srgbClr val="141414"/>
              </a:solidFill>
              <a:latin typeface="Neue Helvetica W01"/>
            </a:endParaRPr>
          </a:p>
        </p:txBody>
      </p:sp>
    </p:spTree>
    <p:extLst>
      <p:ext uri="{BB962C8B-B14F-4D97-AF65-F5344CB8AC3E}">
        <p14:creationId xmlns:p14="http://schemas.microsoft.com/office/powerpoint/2010/main" val="664751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8">
            <a:extLst>
              <a:ext uri="{FF2B5EF4-FFF2-40B4-BE49-F238E27FC236}">
                <a16:creationId xmlns:a16="http://schemas.microsoft.com/office/drawing/2014/main" id="{4B76A9C7-0567-481D-A30E-634AC1CC10C3}"/>
              </a:ext>
            </a:extLst>
          </p:cNvPr>
          <p:cNvSpPr>
            <a:spLocks noGrp="1"/>
          </p:cNvSpPr>
          <p:nvPr>
            <p:ph type="sldNum" sz="quarter" idx="12"/>
          </p:nvPr>
        </p:nvSpPr>
        <p:spPr>
          <a:xfrm>
            <a:off x="204356" y="6354992"/>
            <a:ext cx="500495" cy="372379"/>
          </a:xfrm>
        </p:spPr>
        <p:txBody>
          <a:bodyPr/>
          <a:lstStyle/>
          <a:p>
            <a:r>
              <a:rPr lang="en-US" b="1" dirty="0">
                <a:solidFill>
                  <a:srgbClr val="000066"/>
                </a:solidFill>
              </a:rPr>
              <a:t>32</a:t>
            </a:r>
          </a:p>
        </p:txBody>
      </p:sp>
      <p:sp>
        <p:nvSpPr>
          <p:cNvPr id="4" name="Rectangle 3">
            <a:extLst>
              <a:ext uri="{FF2B5EF4-FFF2-40B4-BE49-F238E27FC236}">
                <a16:creationId xmlns:a16="http://schemas.microsoft.com/office/drawing/2014/main" id="{10E442B6-EB94-421B-817B-25C4F20374E7}"/>
              </a:ext>
            </a:extLst>
          </p:cNvPr>
          <p:cNvSpPr/>
          <p:nvPr/>
        </p:nvSpPr>
        <p:spPr>
          <a:xfrm>
            <a:off x="0" y="0"/>
            <a:ext cx="6923314" cy="1200329"/>
          </a:xfrm>
          <a:prstGeom prst="rect">
            <a:avLst/>
          </a:prstGeom>
        </p:spPr>
        <p:txBody>
          <a:bodyPr wrap="square">
            <a:spAutoFit/>
          </a:bodyPr>
          <a:lstStyle/>
          <a:p>
            <a:r>
              <a:rPr lang="en-ZA" sz="3600" b="1" dirty="0">
                <a:solidFill>
                  <a:schemeClr val="bg1"/>
                </a:solidFill>
                <a:latin typeface="Gill Sans MT" panose="020B0502020104020203" pitchFamily="34" charset="0"/>
              </a:rPr>
              <a:t>7 attributes of high impact  Risk Registers</a:t>
            </a:r>
          </a:p>
        </p:txBody>
      </p:sp>
      <p:sp>
        <p:nvSpPr>
          <p:cNvPr id="2" name="Rectangle 1">
            <a:extLst>
              <a:ext uri="{FF2B5EF4-FFF2-40B4-BE49-F238E27FC236}">
                <a16:creationId xmlns:a16="http://schemas.microsoft.com/office/drawing/2014/main" id="{E20C8883-17EF-4577-A63C-8111A5A20185}"/>
              </a:ext>
            </a:extLst>
          </p:cNvPr>
          <p:cNvSpPr/>
          <p:nvPr/>
        </p:nvSpPr>
        <p:spPr>
          <a:xfrm>
            <a:off x="204356" y="1357834"/>
            <a:ext cx="9512400" cy="3970318"/>
          </a:xfrm>
          <a:prstGeom prst="rect">
            <a:avLst/>
          </a:prstGeom>
        </p:spPr>
        <p:txBody>
          <a:bodyPr wrap="square">
            <a:spAutoFit/>
          </a:bodyPr>
          <a:lstStyle/>
          <a:p>
            <a:pPr marL="514350" lvl="1" indent="-514350">
              <a:buFont typeface="+mj-lt"/>
              <a:buAutoNum type="arabicPeriod"/>
            </a:pPr>
            <a:r>
              <a:rPr lang="en-ZA" sz="2800" dirty="0">
                <a:solidFill>
                  <a:srgbClr val="141414"/>
                </a:solidFill>
                <a:latin typeface="Neue Helvetica W01"/>
              </a:rPr>
              <a:t>Define Events (Risks/Opportunities) in clear terms and assess;</a:t>
            </a:r>
          </a:p>
          <a:p>
            <a:pPr marL="514350" lvl="1" indent="-514350">
              <a:buFont typeface="+mj-lt"/>
              <a:buAutoNum type="arabicPeriod"/>
            </a:pPr>
            <a:r>
              <a:rPr lang="en-ZA" sz="2800" dirty="0">
                <a:solidFill>
                  <a:srgbClr val="141414"/>
                </a:solidFill>
                <a:latin typeface="Neue Helvetica W01"/>
              </a:rPr>
              <a:t>Identify Root Cause (s)</a:t>
            </a:r>
          </a:p>
          <a:p>
            <a:pPr marL="514350" lvl="1" indent="-514350">
              <a:buFont typeface="+mj-lt"/>
              <a:buAutoNum type="arabicPeriod"/>
            </a:pPr>
            <a:r>
              <a:rPr lang="en-ZA" sz="2800" dirty="0">
                <a:solidFill>
                  <a:srgbClr val="141414"/>
                </a:solidFill>
                <a:latin typeface="Neue Helvetica W01"/>
              </a:rPr>
              <a:t>Define Consequences/Exposure </a:t>
            </a:r>
          </a:p>
          <a:p>
            <a:pPr marL="514350" lvl="1" indent="-514350">
              <a:buFont typeface="+mj-lt"/>
              <a:buAutoNum type="arabicPeriod"/>
            </a:pPr>
            <a:r>
              <a:rPr lang="en-ZA" sz="2800" dirty="0">
                <a:solidFill>
                  <a:srgbClr val="141414"/>
                </a:solidFill>
                <a:latin typeface="Neue Helvetica W01"/>
              </a:rPr>
              <a:t>Target Risk Level</a:t>
            </a:r>
          </a:p>
          <a:p>
            <a:pPr marL="514350" lvl="1" indent="-514350">
              <a:buFont typeface="+mj-lt"/>
              <a:buAutoNum type="arabicPeriod"/>
            </a:pPr>
            <a:r>
              <a:rPr lang="en-ZA" sz="2800" dirty="0">
                <a:solidFill>
                  <a:srgbClr val="141414"/>
                </a:solidFill>
                <a:latin typeface="Neue Helvetica W01"/>
              </a:rPr>
              <a:t>Document Controls and assess</a:t>
            </a:r>
          </a:p>
          <a:p>
            <a:pPr marL="514350" lvl="1" indent="-514350">
              <a:buFont typeface="+mj-lt"/>
              <a:buAutoNum type="arabicPeriod"/>
            </a:pPr>
            <a:r>
              <a:rPr lang="en-ZA" sz="2800" dirty="0">
                <a:solidFill>
                  <a:srgbClr val="141414"/>
                </a:solidFill>
                <a:latin typeface="Neue Helvetica W01"/>
              </a:rPr>
              <a:t>Estimate losses or gains</a:t>
            </a:r>
          </a:p>
          <a:p>
            <a:pPr marL="514350" lvl="1" indent="-514350">
              <a:buFont typeface="+mj-lt"/>
              <a:buAutoNum type="arabicPeriod"/>
            </a:pPr>
            <a:r>
              <a:rPr lang="en-ZA" sz="2800" dirty="0">
                <a:solidFill>
                  <a:srgbClr val="141414"/>
                </a:solidFill>
                <a:latin typeface="Neue Helvetica W01"/>
              </a:rPr>
              <a:t>Assign Risk and Action Owners</a:t>
            </a:r>
          </a:p>
          <a:p>
            <a:pPr marL="971550" lvl="2" indent="-514350">
              <a:buFont typeface="+mj-lt"/>
              <a:buAutoNum type="alphaLcParenR"/>
            </a:pPr>
            <a:endParaRPr lang="en-ZA" sz="2800" dirty="0">
              <a:solidFill>
                <a:srgbClr val="141414"/>
              </a:solidFill>
              <a:latin typeface="Neue Helvetica W01"/>
            </a:endParaRPr>
          </a:p>
        </p:txBody>
      </p:sp>
    </p:spTree>
    <p:extLst>
      <p:ext uri="{BB962C8B-B14F-4D97-AF65-F5344CB8AC3E}">
        <p14:creationId xmlns:p14="http://schemas.microsoft.com/office/powerpoint/2010/main" val="367392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8">
            <a:extLst>
              <a:ext uri="{FF2B5EF4-FFF2-40B4-BE49-F238E27FC236}">
                <a16:creationId xmlns:a16="http://schemas.microsoft.com/office/drawing/2014/main" id="{4B76A9C7-0567-481D-A30E-634AC1CC10C3}"/>
              </a:ext>
            </a:extLst>
          </p:cNvPr>
          <p:cNvSpPr>
            <a:spLocks noGrp="1"/>
          </p:cNvSpPr>
          <p:nvPr>
            <p:ph type="sldNum" sz="quarter" idx="12"/>
          </p:nvPr>
        </p:nvSpPr>
        <p:spPr>
          <a:xfrm>
            <a:off x="204356" y="6354992"/>
            <a:ext cx="500495" cy="372379"/>
          </a:xfrm>
        </p:spPr>
        <p:txBody>
          <a:bodyPr/>
          <a:lstStyle/>
          <a:p>
            <a:r>
              <a:rPr lang="en-US" b="1" dirty="0">
                <a:solidFill>
                  <a:srgbClr val="000066"/>
                </a:solidFill>
              </a:rPr>
              <a:t>32</a:t>
            </a:r>
          </a:p>
        </p:txBody>
      </p:sp>
      <p:sp>
        <p:nvSpPr>
          <p:cNvPr id="4" name="Rectangle 3">
            <a:extLst>
              <a:ext uri="{FF2B5EF4-FFF2-40B4-BE49-F238E27FC236}">
                <a16:creationId xmlns:a16="http://schemas.microsoft.com/office/drawing/2014/main" id="{10E442B6-EB94-421B-817B-25C4F20374E7}"/>
              </a:ext>
            </a:extLst>
          </p:cNvPr>
          <p:cNvSpPr/>
          <p:nvPr/>
        </p:nvSpPr>
        <p:spPr>
          <a:xfrm>
            <a:off x="0" y="0"/>
            <a:ext cx="6923314" cy="646331"/>
          </a:xfrm>
          <a:prstGeom prst="rect">
            <a:avLst/>
          </a:prstGeom>
        </p:spPr>
        <p:txBody>
          <a:bodyPr wrap="square">
            <a:spAutoFit/>
          </a:bodyPr>
          <a:lstStyle/>
          <a:p>
            <a:r>
              <a:rPr lang="en-ZA" sz="3600" b="1" dirty="0">
                <a:solidFill>
                  <a:schemeClr val="bg1"/>
                </a:solidFill>
                <a:latin typeface="Gill Sans MT" panose="020B0502020104020203" pitchFamily="34" charset="0"/>
              </a:rPr>
              <a:t>Internal Audit Plans</a:t>
            </a:r>
          </a:p>
        </p:txBody>
      </p:sp>
      <p:sp>
        <p:nvSpPr>
          <p:cNvPr id="2" name="Rectangle 1">
            <a:extLst>
              <a:ext uri="{FF2B5EF4-FFF2-40B4-BE49-F238E27FC236}">
                <a16:creationId xmlns:a16="http://schemas.microsoft.com/office/drawing/2014/main" id="{E20C8883-17EF-4577-A63C-8111A5A20185}"/>
              </a:ext>
            </a:extLst>
          </p:cNvPr>
          <p:cNvSpPr/>
          <p:nvPr/>
        </p:nvSpPr>
        <p:spPr>
          <a:xfrm>
            <a:off x="204356" y="1357834"/>
            <a:ext cx="9512400" cy="5262979"/>
          </a:xfrm>
          <a:prstGeom prst="rect">
            <a:avLst/>
          </a:prstGeom>
        </p:spPr>
        <p:txBody>
          <a:bodyPr wrap="square">
            <a:spAutoFit/>
          </a:bodyPr>
          <a:lstStyle/>
          <a:p>
            <a:pPr marL="0" lvl="1"/>
            <a:r>
              <a:rPr lang="en-ZA" sz="2800" dirty="0">
                <a:solidFill>
                  <a:srgbClr val="141414"/>
                </a:solidFill>
                <a:latin typeface="Neue Helvetica W01"/>
              </a:rPr>
              <a:t>Internal Audit Plans:</a:t>
            </a:r>
          </a:p>
          <a:p>
            <a:pPr marL="514350" lvl="1" indent="-514350">
              <a:buAutoNum type="arabicPeriod"/>
            </a:pPr>
            <a:r>
              <a:rPr lang="en-ZA" sz="2800" dirty="0">
                <a:solidFill>
                  <a:srgbClr val="141414"/>
                </a:solidFill>
                <a:latin typeface="Neue Helvetica W01"/>
              </a:rPr>
              <a:t>To be prepared and aligned to the risk register.</a:t>
            </a:r>
          </a:p>
          <a:p>
            <a:pPr marL="514350" lvl="1" indent="-514350">
              <a:buAutoNum type="arabicPeriod"/>
            </a:pPr>
            <a:r>
              <a:rPr lang="en-ZA" sz="2800" dirty="0">
                <a:solidFill>
                  <a:srgbClr val="141414"/>
                </a:solidFill>
                <a:latin typeface="Neue Helvetica W01"/>
              </a:rPr>
              <a:t>To be prepared in line with the requirements of the legislative and IPPF requirements.</a:t>
            </a:r>
          </a:p>
          <a:p>
            <a:pPr marL="514350" lvl="1" indent="-514350">
              <a:buAutoNum type="arabicPeriod"/>
            </a:pPr>
            <a:r>
              <a:rPr lang="en-ZA" sz="2800" dirty="0">
                <a:solidFill>
                  <a:srgbClr val="141414"/>
                </a:solidFill>
                <a:latin typeface="Neue Helvetica W01"/>
              </a:rPr>
              <a:t>To be robustly reviewed before approval.</a:t>
            </a:r>
          </a:p>
          <a:p>
            <a:pPr marL="514350" lvl="1" indent="-514350">
              <a:buAutoNum type="arabicPeriod"/>
            </a:pPr>
            <a:r>
              <a:rPr lang="en-ZA" sz="2800" dirty="0">
                <a:solidFill>
                  <a:srgbClr val="141414"/>
                </a:solidFill>
                <a:latin typeface="Neue Helvetica W01"/>
              </a:rPr>
              <a:t>To be prepared, reviewed and approved before the beginning of the financial year, e.g. April/May.</a:t>
            </a:r>
          </a:p>
          <a:p>
            <a:pPr marL="514350" lvl="1" indent="-514350">
              <a:buAutoNum type="arabicPeriod"/>
            </a:pPr>
            <a:r>
              <a:rPr lang="en-ZA" sz="2800" dirty="0">
                <a:solidFill>
                  <a:srgbClr val="141414"/>
                </a:solidFill>
                <a:latin typeface="Neue Helvetica W01"/>
              </a:rPr>
              <a:t>To be resourced as appropriate. </a:t>
            </a:r>
          </a:p>
          <a:p>
            <a:pPr marL="514350" lvl="1" indent="-514350">
              <a:buAutoNum type="arabicPeriod"/>
            </a:pPr>
            <a:endParaRPr lang="en-ZA" sz="2800" dirty="0">
              <a:solidFill>
                <a:srgbClr val="141414"/>
              </a:solidFill>
              <a:latin typeface="Neue Helvetica W01"/>
            </a:endParaRPr>
          </a:p>
          <a:p>
            <a:pPr marL="457200" lvl="2"/>
            <a:endParaRPr lang="en-ZA" sz="2800" dirty="0">
              <a:solidFill>
                <a:srgbClr val="141414"/>
              </a:solidFill>
              <a:latin typeface="Neue Helvetica W01"/>
            </a:endParaRPr>
          </a:p>
          <a:p>
            <a:pPr marL="457200" lvl="2"/>
            <a:endParaRPr lang="en-ZA" sz="2800" dirty="0">
              <a:solidFill>
                <a:srgbClr val="141414"/>
              </a:solidFill>
              <a:latin typeface="Neue Helvetica W01"/>
            </a:endParaRPr>
          </a:p>
          <a:p>
            <a:pPr marL="457200" lvl="2"/>
            <a:endParaRPr lang="en-ZA" sz="2800" dirty="0">
              <a:solidFill>
                <a:srgbClr val="141414"/>
              </a:solidFill>
              <a:latin typeface="Neue Helvetica W01"/>
            </a:endParaRPr>
          </a:p>
        </p:txBody>
      </p:sp>
    </p:spTree>
    <p:extLst>
      <p:ext uri="{BB962C8B-B14F-4D97-AF65-F5344CB8AC3E}">
        <p14:creationId xmlns:p14="http://schemas.microsoft.com/office/powerpoint/2010/main" val="1434295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8">
            <a:extLst>
              <a:ext uri="{FF2B5EF4-FFF2-40B4-BE49-F238E27FC236}">
                <a16:creationId xmlns:a16="http://schemas.microsoft.com/office/drawing/2014/main" id="{4B76A9C7-0567-481D-A30E-634AC1CC10C3}"/>
              </a:ext>
            </a:extLst>
          </p:cNvPr>
          <p:cNvSpPr>
            <a:spLocks noGrp="1"/>
          </p:cNvSpPr>
          <p:nvPr>
            <p:ph type="sldNum" sz="quarter" idx="12"/>
          </p:nvPr>
        </p:nvSpPr>
        <p:spPr>
          <a:xfrm>
            <a:off x="204356" y="6354992"/>
            <a:ext cx="500495" cy="372379"/>
          </a:xfrm>
        </p:spPr>
        <p:txBody>
          <a:bodyPr/>
          <a:lstStyle/>
          <a:p>
            <a:r>
              <a:rPr lang="en-US" b="1" dirty="0">
                <a:solidFill>
                  <a:srgbClr val="000066"/>
                </a:solidFill>
              </a:rPr>
              <a:t>32</a:t>
            </a:r>
          </a:p>
        </p:txBody>
      </p:sp>
      <p:sp>
        <p:nvSpPr>
          <p:cNvPr id="4" name="Rectangle 3">
            <a:extLst>
              <a:ext uri="{FF2B5EF4-FFF2-40B4-BE49-F238E27FC236}">
                <a16:creationId xmlns:a16="http://schemas.microsoft.com/office/drawing/2014/main" id="{10E442B6-EB94-421B-817B-25C4F20374E7}"/>
              </a:ext>
            </a:extLst>
          </p:cNvPr>
          <p:cNvSpPr/>
          <p:nvPr/>
        </p:nvSpPr>
        <p:spPr>
          <a:xfrm>
            <a:off x="0" y="0"/>
            <a:ext cx="6923314" cy="646331"/>
          </a:xfrm>
          <a:prstGeom prst="rect">
            <a:avLst/>
          </a:prstGeom>
        </p:spPr>
        <p:txBody>
          <a:bodyPr wrap="square">
            <a:spAutoFit/>
          </a:bodyPr>
          <a:lstStyle/>
          <a:p>
            <a:r>
              <a:rPr lang="en-GB" sz="3600" b="1" dirty="0">
                <a:solidFill>
                  <a:schemeClr val="bg1"/>
                </a:solidFill>
                <a:latin typeface="Gill Sans MT" panose="020B0502020104020203" pitchFamily="34" charset="0"/>
              </a:rPr>
              <a:t>Local Economic Development</a:t>
            </a:r>
            <a:endParaRPr lang="en-ZA" sz="3600" b="1" dirty="0">
              <a:solidFill>
                <a:schemeClr val="bg1"/>
              </a:solidFill>
              <a:latin typeface="Gill Sans MT" panose="020B0502020104020203" pitchFamily="34" charset="0"/>
            </a:endParaRPr>
          </a:p>
        </p:txBody>
      </p:sp>
      <p:sp>
        <p:nvSpPr>
          <p:cNvPr id="2" name="Rectangle 1">
            <a:extLst>
              <a:ext uri="{FF2B5EF4-FFF2-40B4-BE49-F238E27FC236}">
                <a16:creationId xmlns:a16="http://schemas.microsoft.com/office/drawing/2014/main" id="{E20C8883-17EF-4577-A63C-8111A5A20185}"/>
              </a:ext>
            </a:extLst>
          </p:cNvPr>
          <p:cNvSpPr/>
          <p:nvPr/>
        </p:nvSpPr>
        <p:spPr>
          <a:xfrm>
            <a:off x="343432" y="2017711"/>
            <a:ext cx="9512400" cy="3539430"/>
          </a:xfrm>
          <a:prstGeom prst="rect">
            <a:avLst/>
          </a:prstGeom>
        </p:spPr>
        <p:txBody>
          <a:bodyPr wrap="square">
            <a:spAutoFit/>
          </a:bodyPr>
          <a:lstStyle/>
          <a:p>
            <a:pPr marL="514350" lvl="1" indent="-514350">
              <a:buAutoNum type="arabicPeriod"/>
            </a:pPr>
            <a:r>
              <a:rPr lang="en-GB" sz="2800" dirty="0">
                <a:latin typeface="Neue Helvetica W01"/>
              </a:rPr>
              <a:t>Local Economic Development strategy </a:t>
            </a:r>
          </a:p>
          <a:p>
            <a:pPr marL="514350" lvl="1" indent="-514350">
              <a:buAutoNum type="arabicPeriod"/>
            </a:pPr>
            <a:r>
              <a:rPr lang="en-ZA" sz="2800" dirty="0">
                <a:latin typeface="Neue Helvetica W01"/>
              </a:rPr>
              <a:t>Masterplan that includes all industries</a:t>
            </a:r>
          </a:p>
          <a:p>
            <a:pPr marL="514350" lvl="1" indent="-514350">
              <a:buAutoNum type="arabicPeriod"/>
            </a:pPr>
            <a:r>
              <a:rPr lang="en-ZA" sz="2800" dirty="0">
                <a:latin typeface="Neue Helvetica W01"/>
              </a:rPr>
              <a:t>Priority projects</a:t>
            </a:r>
          </a:p>
          <a:p>
            <a:pPr marL="514350" lvl="1" indent="-514350">
              <a:buAutoNum type="arabicPeriod"/>
            </a:pPr>
            <a:r>
              <a:rPr lang="en-ZA" sz="2800" dirty="0">
                <a:latin typeface="Neue Helvetica W01"/>
              </a:rPr>
              <a:t> All the above to form part of risk and audit universe</a:t>
            </a:r>
          </a:p>
          <a:p>
            <a:pPr marL="0" lvl="1"/>
            <a:endParaRPr lang="en-ZA" sz="2800" dirty="0">
              <a:solidFill>
                <a:srgbClr val="141414"/>
              </a:solidFill>
              <a:latin typeface="Neue Helvetica W01"/>
            </a:endParaRPr>
          </a:p>
          <a:p>
            <a:pPr marL="457200" lvl="2"/>
            <a:endParaRPr lang="en-ZA" sz="2800" dirty="0">
              <a:solidFill>
                <a:srgbClr val="141414"/>
              </a:solidFill>
              <a:latin typeface="Neue Helvetica W01"/>
            </a:endParaRPr>
          </a:p>
          <a:p>
            <a:pPr marL="457200" lvl="2"/>
            <a:endParaRPr lang="en-ZA" sz="2800" dirty="0">
              <a:solidFill>
                <a:srgbClr val="141414"/>
              </a:solidFill>
              <a:latin typeface="Neue Helvetica W01"/>
            </a:endParaRPr>
          </a:p>
          <a:p>
            <a:pPr marL="457200" lvl="2"/>
            <a:endParaRPr lang="en-ZA" sz="2800" dirty="0">
              <a:solidFill>
                <a:srgbClr val="141414"/>
              </a:solidFill>
              <a:latin typeface="Neue Helvetica W01"/>
            </a:endParaRPr>
          </a:p>
        </p:txBody>
      </p:sp>
    </p:spTree>
    <p:extLst>
      <p:ext uri="{BB962C8B-B14F-4D97-AF65-F5344CB8AC3E}">
        <p14:creationId xmlns:p14="http://schemas.microsoft.com/office/powerpoint/2010/main" val="3892069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129" t="21748" r="2744" b="17282"/>
          <a:stretch/>
        </p:blipFill>
        <p:spPr>
          <a:xfrm>
            <a:off x="457199" y="1367064"/>
            <a:ext cx="9252857" cy="4029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2296886" y="5525616"/>
            <a:ext cx="6248399" cy="923330"/>
          </a:xfrm>
          <a:prstGeom prst="rect">
            <a:avLst/>
          </a:prstGeom>
          <a:noFill/>
        </p:spPr>
        <p:txBody>
          <a:bodyPr wrap="square" rtlCol="0">
            <a:spAutoFit/>
          </a:bodyPr>
          <a:lstStyle/>
          <a:p>
            <a:pPr algn="ctr"/>
            <a:r>
              <a:rPr lang="en-US" sz="5400" b="1" dirty="0">
                <a:solidFill>
                  <a:schemeClr val="accent1">
                    <a:lumMod val="50000"/>
                  </a:schemeClr>
                </a:solidFill>
                <a:latin typeface="Gill Sans MT" panose="020B0502020104020203" pitchFamily="34" charset="0"/>
                <a:cs typeface="Arial" panose="020B0604020202020204" pitchFamily="34" charset="0"/>
              </a:rPr>
              <a:t>QUESTIONS? </a:t>
            </a:r>
            <a:endParaRPr lang="en-ZA" sz="5400" b="1" dirty="0">
              <a:solidFill>
                <a:schemeClr val="accent1">
                  <a:lumMod val="50000"/>
                </a:schemeClr>
              </a:solidFill>
              <a:latin typeface="Gill Sans MT" panose="020B0502020104020203" pitchFamily="34" charset="0"/>
              <a:cs typeface="Arial" panose="020B0604020202020204" pitchFamily="34" charset="0"/>
            </a:endParaRPr>
          </a:p>
        </p:txBody>
      </p:sp>
      <p:sp>
        <p:nvSpPr>
          <p:cNvPr id="4" name="Slide Number Placeholder 1"/>
          <p:cNvSpPr txBox="1">
            <a:spLocks/>
          </p:cNvSpPr>
          <p:nvPr/>
        </p:nvSpPr>
        <p:spPr>
          <a:xfrm>
            <a:off x="364324" y="6356352"/>
            <a:ext cx="341528" cy="27706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1100" b="1" dirty="0"/>
              <a:t>44</a:t>
            </a:r>
          </a:p>
        </p:txBody>
      </p:sp>
    </p:spTree>
    <p:extLst>
      <p:ext uri="{BB962C8B-B14F-4D97-AF65-F5344CB8AC3E}">
        <p14:creationId xmlns:p14="http://schemas.microsoft.com/office/powerpoint/2010/main" val="938497000"/>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txBox="1">
            <a:spLocks/>
          </p:cNvSpPr>
          <p:nvPr/>
        </p:nvSpPr>
        <p:spPr>
          <a:xfrm>
            <a:off x="364324" y="6356352"/>
            <a:ext cx="341528" cy="27706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1100" b="1" dirty="0"/>
              <a:t>45</a:t>
            </a:r>
          </a:p>
        </p:txBody>
      </p:sp>
      <p:sp>
        <p:nvSpPr>
          <p:cNvPr id="8" name="Content Placeholder 2"/>
          <p:cNvSpPr txBox="1">
            <a:spLocks/>
          </p:cNvSpPr>
          <p:nvPr/>
        </p:nvSpPr>
        <p:spPr>
          <a:xfrm>
            <a:off x="5555075" y="1110187"/>
            <a:ext cx="3618107" cy="58634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1400" b="1" dirty="0">
                <a:solidFill>
                  <a:srgbClr val="0070C0"/>
                </a:solidFill>
              </a:rPr>
              <a:t>JOHANNESBURG  Physical Address:</a:t>
            </a:r>
          </a:p>
          <a:p>
            <a:r>
              <a:rPr lang="en-US" sz="1200" dirty="0">
                <a:solidFill>
                  <a:srgbClr val="0070C0"/>
                </a:solidFill>
              </a:rPr>
              <a:t>Ngubane House</a:t>
            </a:r>
            <a:endParaRPr lang="en-ZA" sz="1200" b="1" dirty="0">
              <a:solidFill>
                <a:srgbClr val="0070C0"/>
              </a:solidFill>
            </a:endParaRPr>
          </a:p>
          <a:p>
            <a:r>
              <a:rPr lang="en-US" sz="1200" dirty="0">
                <a:solidFill>
                  <a:srgbClr val="0070C0"/>
                </a:solidFill>
              </a:rPr>
              <a:t>1 Superior Road, Off 16</a:t>
            </a:r>
            <a:r>
              <a:rPr lang="en-US" sz="1200" baseline="30000" dirty="0">
                <a:solidFill>
                  <a:srgbClr val="0070C0"/>
                </a:solidFill>
              </a:rPr>
              <a:t>th</a:t>
            </a:r>
            <a:r>
              <a:rPr lang="en-US" sz="1200" dirty="0">
                <a:solidFill>
                  <a:srgbClr val="0070C0"/>
                </a:solidFill>
              </a:rPr>
              <a:t> Road</a:t>
            </a:r>
            <a:endParaRPr lang="en-ZA" sz="1200" b="1" dirty="0">
              <a:solidFill>
                <a:srgbClr val="0070C0"/>
              </a:solidFill>
            </a:endParaRPr>
          </a:p>
          <a:p>
            <a:r>
              <a:rPr lang="en-US" sz="1200" b="1" dirty="0">
                <a:solidFill>
                  <a:srgbClr val="0070C0"/>
                </a:solidFill>
              </a:rPr>
              <a:t>MIDRAND</a:t>
            </a:r>
            <a:endParaRPr lang="en-ZA" sz="1200" b="1" dirty="0">
              <a:solidFill>
                <a:srgbClr val="0070C0"/>
              </a:solidFill>
            </a:endParaRPr>
          </a:p>
          <a:p>
            <a:r>
              <a:rPr lang="en-US" sz="1200" b="1" dirty="0">
                <a:solidFill>
                  <a:srgbClr val="0070C0"/>
                </a:solidFill>
              </a:rPr>
              <a:t>1685</a:t>
            </a:r>
            <a:endParaRPr lang="en-ZA" sz="1200" b="1" dirty="0">
              <a:solidFill>
                <a:srgbClr val="0070C0"/>
              </a:solidFill>
            </a:endParaRPr>
          </a:p>
          <a:p>
            <a:r>
              <a:rPr lang="fr-FR" sz="1200" b="1" dirty="0">
                <a:solidFill>
                  <a:srgbClr val="0070C0"/>
                </a:solidFill>
              </a:rPr>
              <a:t>Tel: +27 11 254 0800	</a:t>
            </a:r>
            <a:endParaRPr lang="en-ZA" sz="1200" b="1" dirty="0">
              <a:solidFill>
                <a:srgbClr val="0070C0"/>
              </a:solidFill>
            </a:endParaRPr>
          </a:p>
          <a:p>
            <a:r>
              <a:rPr lang="fr-FR" sz="1200" b="1" dirty="0">
                <a:solidFill>
                  <a:srgbClr val="0070C0"/>
                </a:solidFill>
              </a:rPr>
              <a:t>Fax: +27 11 805 0168		</a:t>
            </a:r>
            <a:endParaRPr lang="en-ZA" sz="1200" b="1" dirty="0">
              <a:solidFill>
                <a:srgbClr val="0070C0"/>
              </a:solidFill>
            </a:endParaRPr>
          </a:p>
          <a:p>
            <a:r>
              <a:rPr lang="fr-FR" sz="1200" b="1" dirty="0">
                <a:solidFill>
                  <a:srgbClr val="0070C0"/>
                </a:solidFill>
              </a:rPr>
              <a:t>E-mail: </a:t>
            </a:r>
            <a:r>
              <a:rPr lang="fr-FR" sz="1200" b="1" u="sng" dirty="0">
                <a:solidFill>
                  <a:srgbClr val="0070C0"/>
                </a:solidFill>
              </a:rPr>
              <a:t>jhb@ngubane.co.za</a:t>
            </a:r>
            <a:endParaRPr lang="en-ZA" sz="1200" b="1" dirty="0">
              <a:solidFill>
                <a:srgbClr val="0070C0"/>
              </a:solidFill>
            </a:endParaRPr>
          </a:p>
          <a:p>
            <a:r>
              <a:rPr lang="fr-FR" sz="1200" b="1" dirty="0">
                <a:solidFill>
                  <a:srgbClr val="0070C0"/>
                </a:solidFill>
              </a:rPr>
              <a:t>Contact: Thomas Nkomozephi +27 72 403 3470</a:t>
            </a:r>
            <a:endParaRPr lang="en-ZA" sz="1200" b="1" dirty="0">
              <a:solidFill>
                <a:srgbClr val="0070C0"/>
              </a:solidFill>
            </a:endParaRPr>
          </a:p>
          <a:p>
            <a:pPr marL="0" indent="0">
              <a:buFont typeface="Arial" panose="020B0604020202020204" pitchFamily="34" charset="0"/>
              <a:buNone/>
            </a:pPr>
            <a:endParaRPr lang="en-ZA" sz="1200" b="1" dirty="0">
              <a:solidFill>
                <a:srgbClr val="0070C0"/>
              </a:solidFill>
            </a:endParaRPr>
          </a:p>
          <a:p>
            <a:pPr>
              <a:buFont typeface="Wingdings" panose="05000000000000000000" pitchFamily="2" charset="2"/>
              <a:buChar char="v"/>
            </a:pPr>
            <a:r>
              <a:rPr lang="en-US" sz="1400" b="1" dirty="0">
                <a:solidFill>
                  <a:srgbClr val="0070C0"/>
                </a:solidFill>
              </a:rPr>
              <a:t>MAHIKENG Physical Address:</a:t>
            </a:r>
          </a:p>
          <a:p>
            <a:r>
              <a:rPr lang="en-US" sz="1200" b="1" dirty="0">
                <a:solidFill>
                  <a:srgbClr val="0070C0"/>
                </a:solidFill>
              </a:rPr>
              <a:t>1</a:t>
            </a:r>
            <a:r>
              <a:rPr lang="en-US" sz="1200" b="1" baseline="30000" dirty="0">
                <a:solidFill>
                  <a:srgbClr val="0070C0"/>
                </a:solidFill>
              </a:rPr>
              <a:t>s</a:t>
            </a:r>
            <a:r>
              <a:rPr lang="en-US" sz="1200" b="1" dirty="0">
                <a:solidFill>
                  <a:srgbClr val="0070C0"/>
                </a:solidFill>
              </a:rPr>
              <a:t>Floor Keglor House, </a:t>
            </a:r>
            <a:endParaRPr lang="en-ZA" sz="1200" b="1" dirty="0">
              <a:solidFill>
                <a:srgbClr val="0070C0"/>
              </a:solidFill>
            </a:endParaRPr>
          </a:p>
          <a:p>
            <a:r>
              <a:rPr lang="en-US" sz="1200" b="1" dirty="0">
                <a:solidFill>
                  <a:srgbClr val="0070C0"/>
                </a:solidFill>
              </a:rPr>
              <a:t>14 Tillard Street       </a:t>
            </a:r>
            <a:endParaRPr lang="en-ZA" sz="1200" b="1" dirty="0">
              <a:solidFill>
                <a:srgbClr val="0070C0"/>
              </a:solidFill>
            </a:endParaRPr>
          </a:p>
          <a:p>
            <a:r>
              <a:rPr lang="en-US" sz="1200" b="1" dirty="0">
                <a:solidFill>
                  <a:srgbClr val="0070C0"/>
                </a:solidFill>
              </a:rPr>
              <a:t>MAHIKENG</a:t>
            </a:r>
            <a:endParaRPr lang="en-ZA" sz="1200" b="1" dirty="0">
              <a:solidFill>
                <a:srgbClr val="0070C0"/>
              </a:solidFill>
            </a:endParaRPr>
          </a:p>
          <a:p>
            <a:r>
              <a:rPr lang="en-US" sz="1200" b="1" dirty="0">
                <a:solidFill>
                  <a:srgbClr val="0070C0"/>
                </a:solidFill>
              </a:rPr>
              <a:t>2745</a:t>
            </a:r>
            <a:endParaRPr lang="en-ZA" sz="1200" b="1" dirty="0">
              <a:solidFill>
                <a:srgbClr val="0070C0"/>
              </a:solidFill>
            </a:endParaRPr>
          </a:p>
          <a:p>
            <a:r>
              <a:rPr lang="en-US" sz="1200" b="1" dirty="0">
                <a:solidFill>
                  <a:srgbClr val="0070C0"/>
                </a:solidFill>
              </a:rPr>
              <a:t>Tel:  (018) 381 2054</a:t>
            </a:r>
            <a:endParaRPr lang="en-ZA" sz="1200" b="1" dirty="0">
              <a:solidFill>
                <a:srgbClr val="0070C0"/>
              </a:solidFill>
            </a:endParaRPr>
          </a:p>
          <a:p>
            <a:r>
              <a:rPr lang="en-US" sz="1200" b="1" dirty="0">
                <a:solidFill>
                  <a:srgbClr val="0070C0"/>
                </a:solidFill>
              </a:rPr>
              <a:t>Fax:  (018) 381 7943</a:t>
            </a:r>
            <a:endParaRPr lang="en-ZA" sz="1200" b="1" dirty="0">
              <a:solidFill>
                <a:srgbClr val="0070C0"/>
              </a:solidFill>
            </a:endParaRPr>
          </a:p>
          <a:p>
            <a:r>
              <a:rPr lang="fr-FR" sz="1200" b="1" dirty="0">
                <a:solidFill>
                  <a:srgbClr val="0070C0"/>
                </a:solidFill>
              </a:rPr>
              <a:t> E-mail: mfg@ngubane.co.za</a:t>
            </a:r>
            <a:endParaRPr lang="en-ZA" sz="1200" b="1" dirty="0">
              <a:solidFill>
                <a:srgbClr val="0070C0"/>
              </a:solidFill>
            </a:endParaRPr>
          </a:p>
          <a:p>
            <a:r>
              <a:rPr lang="en-US" sz="1200" b="1" dirty="0">
                <a:solidFill>
                  <a:srgbClr val="0070C0"/>
                </a:solidFill>
              </a:rPr>
              <a:t>Contact: Ephraem Sibanda +27 71 297 9881</a:t>
            </a:r>
            <a:endParaRPr lang="en-ZA" sz="1200" b="1" dirty="0">
              <a:solidFill>
                <a:srgbClr val="0070C0"/>
              </a:solidFill>
            </a:endParaRPr>
          </a:p>
          <a:p>
            <a:pPr marL="0" indent="0">
              <a:buFont typeface="Arial" panose="020B0604020202020204" pitchFamily="34" charset="0"/>
              <a:buNone/>
            </a:pPr>
            <a:endParaRPr lang="en-ZA" sz="1200" dirty="0">
              <a:solidFill>
                <a:srgbClr val="0070C0"/>
              </a:solidFill>
            </a:endParaRPr>
          </a:p>
        </p:txBody>
      </p:sp>
      <p:sp>
        <p:nvSpPr>
          <p:cNvPr id="9" name="Content Placeholder 7"/>
          <p:cNvSpPr txBox="1">
            <a:spLocks/>
          </p:cNvSpPr>
          <p:nvPr/>
        </p:nvSpPr>
        <p:spPr>
          <a:xfrm>
            <a:off x="876070" y="1164780"/>
            <a:ext cx="3603008" cy="57542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1400" b="1" dirty="0">
                <a:solidFill>
                  <a:srgbClr val="0070C0"/>
                </a:solidFill>
              </a:rPr>
              <a:t>WITBANK Physical Address</a:t>
            </a:r>
          </a:p>
          <a:p>
            <a:pPr marL="0" indent="0">
              <a:buNone/>
            </a:pPr>
            <a:r>
              <a:rPr lang="en-US" sz="1200" b="1" dirty="0">
                <a:solidFill>
                  <a:srgbClr val="0070C0"/>
                </a:solidFill>
              </a:rPr>
              <a:t>President Park Building</a:t>
            </a:r>
          </a:p>
          <a:p>
            <a:pPr marL="0" indent="0">
              <a:buNone/>
            </a:pPr>
            <a:r>
              <a:rPr lang="en-US" sz="1200" b="1" dirty="0">
                <a:solidFill>
                  <a:srgbClr val="0070C0"/>
                </a:solidFill>
              </a:rPr>
              <a:t>Jeanette Street</a:t>
            </a:r>
            <a:endParaRPr lang="en-ZA" sz="1200" b="1" dirty="0">
              <a:solidFill>
                <a:srgbClr val="0070C0"/>
              </a:solidFill>
            </a:endParaRPr>
          </a:p>
          <a:p>
            <a:pPr marL="0" indent="0">
              <a:buNone/>
            </a:pPr>
            <a:r>
              <a:rPr lang="en-US" sz="1200" b="1" dirty="0">
                <a:solidFill>
                  <a:srgbClr val="0070C0"/>
                </a:solidFill>
              </a:rPr>
              <a:t>Office E1</a:t>
            </a:r>
            <a:endParaRPr lang="en-ZA" sz="1200" b="1" dirty="0">
              <a:solidFill>
                <a:srgbClr val="0070C0"/>
              </a:solidFill>
            </a:endParaRPr>
          </a:p>
          <a:p>
            <a:pPr marL="0" indent="0">
              <a:buNone/>
            </a:pPr>
            <a:r>
              <a:rPr lang="en-US" sz="1200" b="1" dirty="0">
                <a:solidFill>
                  <a:srgbClr val="0070C0"/>
                </a:solidFill>
              </a:rPr>
              <a:t>Witbank</a:t>
            </a:r>
            <a:endParaRPr lang="en-ZA" sz="1200" b="1" dirty="0">
              <a:solidFill>
                <a:srgbClr val="0070C0"/>
              </a:solidFill>
            </a:endParaRPr>
          </a:p>
          <a:p>
            <a:pPr marL="0" indent="0">
              <a:buNone/>
            </a:pPr>
            <a:r>
              <a:rPr lang="en-US" sz="1200" b="1" dirty="0">
                <a:solidFill>
                  <a:srgbClr val="0070C0"/>
                </a:solidFill>
              </a:rPr>
              <a:t>1034</a:t>
            </a:r>
            <a:endParaRPr lang="en-ZA" sz="1200" b="1" dirty="0">
              <a:solidFill>
                <a:srgbClr val="0070C0"/>
              </a:solidFill>
            </a:endParaRPr>
          </a:p>
          <a:p>
            <a:pPr marL="0" indent="0">
              <a:buNone/>
            </a:pPr>
            <a:r>
              <a:rPr lang="en-US" sz="1200" b="1" dirty="0">
                <a:solidFill>
                  <a:srgbClr val="0070C0"/>
                </a:solidFill>
              </a:rPr>
              <a:t>Email: </a:t>
            </a:r>
            <a:r>
              <a:rPr lang="en-US" sz="1200" b="1" u="sng" dirty="0">
                <a:solidFill>
                  <a:srgbClr val="0070C0"/>
                </a:solidFill>
              </a:rPr>
              <a:t>mwelaseb@ngubane.co.za</a:t>
            </a:r>
            <a:endParaRPr lang="en-ZA" sz="1200" b="1" dirty="0">
              <a:solidFill>
                <a:srgbClr val="0070C0"/>
              </a:solidFill>
            </a:endParaRPr>
          </a:p>
          <a:p>
            <a:pPr marL="0" indent="0">
              <a:buNone/>
            </a:pPr>
            <a:r>
              <a:rPr lang="en-US" sz="1200" b="1" dirty="0">
                <a:solidFill>
                  <a:srgbClr val="0070C0"/>
                </a:solidFill>
              </a:rPr>
              <a:t>Contact: Edwin Chapanduka +27 72 778 7039</a:t>
            </a:r>
            <a:endParaRPr lang="en-ZA" sz="1200" b="1" dirty="0">
              <a:solidFill>
                <a:srgbClr val="0070C0"/>
              </a:solidFill>
            </a:endParaRPr>
          </a:p>
          <a:p>
            <a:pPr marL="0" indent="0">
              <a:buFont typeface="Arial" panose="020B0604020202020204" pitchFamily="34" charset="0"/>
              <a:buNone/>
            </a:pPr>
            <a:endParaRPr lang="en-US" sz="1200" b="1" dirty="0">
              <a:solidFill>
                <a:srgbClr val="0070C0"/>
              </a:solidFill>
            </a:endParaRPr>
          </a:p>
          <a:p>
            <a:pPr>
              <a:buFont typeface="Wingdings" panose="05000000000000000000" pitchFamily="2" charset="2"/>
              <a:buChar char="v"/>
            </a:pPr>
            <a:r>
              <a:rPr lang="en-US" sz="1400" b="1" dirty="0">
                <a:solidFill>
                  <a:srgbClr val="0070C0"/>
                </a:solidFill>
              </a:rPr>
              <a:t>POLOKWANE Physical Address:</a:t>
            </a:r>
          </a:p>
          <a:p>
            <a:pPr marL="0" indent="0">
              <a:buFont typeface="Arial" panose="020B0604020202020204" pitchFamily="34" charset="0"/>
              <a:buNone/>
            </a:pPr>
            <a:r>
              <a:rPr lang="en-US" sz="1200" b="1" dirty="0">
                <a:solidFill>
                  <a:srgbClr val="0070C0"/>
                </a:solidFill>
              </a:rPr>
              <a:t>Suite 12, </a:t>
            </a:r>
            <a:r>
              <a:rPr lang="en-US" sz="1200" b="1" dirty="0" err="1">
                <a:solidFill>
                  <a:srgbClr val="0070C0"/>
                </a:solidFill>
              </a:rPr>
              <a:t>Biccard</a:t>
            </a:r>
            <a:r>
              <a:rPr lang="en-US" sz="1200" b="1" dirty="0">
                <a:solidFill>
                  <a:srgbClr val="0070C0"/>
                </a:solidFill>
              </a:rPr>
              <a:t> Park</a:t>
            </a:r>
            <a:endParaRPr lang="en-ZA" sz="1200" b="1" dirty="0">
              <a:solidFill>
                <a:srgbClr val="0070C0"/>
              </a:solidFill>
            </a:endParaRPr>
          </a:p>
          <a:p>
            <a:pPr marL="0" indent="0">
              <a:buFont typeface="Arial" panose="020B0604020202020204" pitchFamily="34" charset="0"/>
              <a:buNone/>
            </a:pPr>
            <a:r>
              <a:rPr lang="en-US" sz="1200" b="1" dirty="0">
                <a:solidFill>
                  <a:srgbClr val="0070C0"/>
                </a:solidFill>
              </a:rPr>
              <a:t>43 </a:t>
            </a:r>
            <a:r>
              <a:rPr lang="en-US" sz="1200" b="1" dirty="0" err="1">
                <a:solidFill>
                  <a:srgbClr val="0070C0"/>
                </a:solidFill>
              </a:rPr>
              <a:t>Biccard</a:t>
            </a:r>
            <a:r>
              <a:rPr lang="en-US" sz="1200" b="1" dirty="0">
                <a:solidFill>
                  <a:srgbClr val="0070C0"/>
                </a:solidFill>
              </a:rPr>
              <a:t> Street</a:t>
            </a:r>
            <a:endParaRPr lang="en-ZA" sz="1200" b="1" dirty="0">
              <a:solidFill>
                <a:srgbClr val="0070C0"/>
              </a:solidFill>
            </a:endParaRPr>
          </a:p>
          <a:p>
            <a:pPr marL="0" indent="0">
              <a:buFont typeface="Arial" panose="020B0604020202020204" pitchFamily="34" charset="0"/>
              <a:buNone/>
            </a:pPr>
            <a:r>
              <a:rPr lang="fr-FR" sz="1200" b="1" dirty="0">
                <a:solidFill>
                  <a:srgbClr val="0070C0"/>
                </a:solidFill>
              </a:rPr>
              <a:t>POLOKWANE</a:t>
            </a:r>
            <a:endParaRPr lang="en-ZA" sz="1200" b="1" dirty="0">
              <a:solidFill>
                <a:srgbClr val="0070C0"/>
              </a:solidFill>
            </a:endParaRPr>
          </a:p>
          <a:p>
            <a:pPr marL="0" indent="0">
              <a:buFont typeface="Arial" panose="020B0604020202020204" pitchFamily="34" charset="0"/>
              <a:buNone/>
            </a:pPr>
            <a:r>
              <a:rPr lang="en-US" sz="1200" b="1" dirty="0">
                <a:solidFill>
                  <a:srgbClr val="0070C0"/>
                </a:solidFill>
              </a:rPr>
              <a:t>Postal Address: </a:t>
            </a:r>
            <a:r>
              <a:rPr lang="en-ZA" sz="1200" b="1" dirty="0">
                <a:solidFill>
                  <a:srgbClr val="0070C0"/>
                </a:solidFill>
              </a:rPr>
              <a:t>PO Box 5811</a:t>
            </a:r>
          </a:p>
          <a:p>
            <a:pPr marL="0" indent="0">
              <a:buFont typeface="Arial" panose="020B0604020202020204" pitchFamily="34" charset="0"/>
              <a:buNone/>
            </a:pPr>
            <a:r>
              <a:rPr lang="en-ZA" sz="1200" b="1" dirty="0">
                <a:solidFill>
                  <a:srgbClr val="0070C0"/>
                </a:solidFill>
              </a:rPr>
              <a:t>PIETERSBURG NORTH </a:t>
            </a:r>
          </a:p>
          <a:p>
            <a:pPr marL="0" indent="0">
              <a:buFont typeface="Arial" panose="020B0604020202020204" pitchFamily="34" charset="0"/>
              <a:buNone/>
            </a:pPr>
            <a:r>
              <a:rPr lang="en-US" sz="1200" b="1" dirty="0">
                <a:solidFill>
                  <a:srgbClr val="0070C0"/>
                </a:solidFill>
              </a:rPr>
              <a:t>0750</a:t>
            </a:r>
            <a:endParaRPr lang="en-ZA" sz="1200" b="1" dirty="0">
              <a:solidFill>
                <a:srgbClr val="0070C0"/>
              </a:solidFill>
            </a:endParaRPr>
          </a:p>
          <a:p>
            <a:pPr marL="0" indent="0">
              <a:buFont typeface="Arial" panose="020B0604020202020204" pitchFamily="34" charset="0"/>
              <a:buNone/>
            </a:pPr>
            <a:r>
              <a:rPr lang="fr-FR" sz="1200" b="1" dirty="0">
                <a:solidFill>
                  <a:srgbClr val="0070C0"/>
                </a:solidFill>
              </a:rPr>
              <a:t>Tel: (015) 295 2974</a:t>
            </a:r>
            <a:endParaRPr lang="en-ZA" sz="1200" b="1" dirty="0">
              <a:solidFill>
                <a:srgbClr val="0070C0"/>
              </a:solidFill>
            </a:endParaRPr>
          </a:p>
          <a:p>
            <a:pPr marL="0" indent="0">
              <a:buFont typeface="Arial" panose="020B0604020202020204" pitchFamily="34" charset="0"/>
              <a:buNone/>
            </a:pPr>
            <a:r>
              <a:rPr lang="en-US" sz="1200" b="1" dirty="0">
                <a:solidFill>
                  <a:srgbClr val="0070C0"/>
                </a:solidFill>
              </a:rPr>
              <a:t>Fax: (015) 2953740</a:t>
            </a:r>
            <a:endParaRPr lang="en-ZA" sz="1200" b="1" dirty="0">
              <a:solidFill>
                <a:srgbClr val="0070C0"/>
              </a:solidFill>
            </a:endParaRPr>
          </a:p>
          <a:p>
            <a:pPr marL="0" indent="0">
              <a:buFont typeface="Arial" panose="020B0604020202020204" pitchFamily="34" charset="0"/>
              <a:buNone/>
            </a:pPr>
            <a:r>
              <a:rPr lang="fr-FR" sz="1200" b="1" dirty="0">
                <a:solidFill>
                  <a:srgbClr val="0070C0"/>
                </a:solidFill>
              </a:rPr>
              <a:t>E-mail : plk@ngubane.co.za</a:t>
            </a:r>
          </a:p>
          <a:p>
            <a:pPr marL="0" indent="0">
              <a:buFont typeface="Arial" panose="020B0604020202020204" pitchFamily="34" charset="0"/>
              <a:buNone/>
            </a:pPr>
            <a:r>
              <a:rPr lang="fr-FR" sz="1200" b="1" dirty="0">
                <a:solidFill>
                  <a:srgbClr val="0070C0"/>
                </a:solidFill>
              </a:rPr>
              <a:t>Contact: Mavhungu Mathelemusa +27 72 553 1346</a:t>
            </a:r>
            <a:endParaRPr lang="en-US" sz="1200" b="1" dirty="0">
              <a:solidFill>
                <a:srgbClr val="0070C0"/>
              </a:solidFill>
            </a:endParaRPr>
          </a:p>
          <a:p>
            <a:pPr marL="0" indent="0">
              <a:buFont typeface="Arial" panose="020B0604020202020204" pitchFamily="34" charset="0"/>
              <a:buNone/>
            </a:pPr>
            <a:endParaRPr lang="en-US" sz="1200" b="1" dirty="0">
              <a:solidFill>
                <a:srgbClr val="0070C0"/>
              </a:solidFill>
            </a:endParaRPr>
          </a:p>
          <a:p>
            <a:endParaRPr lang="en-ZA" sz="1200" dirty="0">
              <a:solidFill>
                <a:srgbClr val="0070C0"/>
              </a:solidFill>
            </a:endParaRPr>
          </a:p>
        </p:txBody>
      </p:sp>
      <p:sp>
        <p:nvSpPr>
          <p:cNvPr id="10" name="Rectangle 9"/>
          <p:cNvSpPr/>
          <p:nvPr/>
        </p:nvSpPr>
        <p:spPr>
          <a:xfrm>
            <a:off x="200394" y="296853"/>
            <a:ext cx="3119957" cy="461665"/>
          </a:xfrm>
          <a:prstGeom prst="rect">
            <a:avLst/>
          </a:prstGeom>
        </p:spPr>
        <p:txBody>
          <a:bodyPr wrap="none">
            <a:spAutoFit/>
          </a:bodyPr>
          <a:lstStyle/>
          <a:p>
            <a:r>
              <a:rPr lang="en-ZA" sz="2400" b="1" dirty="0">
                <a:solidFill>
                  <a:schemeClr val="bg1"/>
                </a:solidFill>
              </a:rPr>
              <a:t>OUR CONTACT DETAILS</a:t>
            </a:r>
          </a:p>
        </p:txBody>
      </p:sp>
    </p:spTree>
    <p:extLst>
      <p:ext uri="{BB962C8B-B14F-4D97-AF65-F5344CB8AC3E}">
        <p14:creationId xmlns:p14="http://schemas.microsoft.com/office/powerpoint/2010/main" val="1189921166"/>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txBox="1">
            <a:spLocks/>
          </p:cNvSpPr>
          <p:nvPr/>
        </p:nvSpPr>
        <p:spPr>
          <a:xfrm>
            <a:off x="364324" y="6356352"/>
            <a:ext cx="341528" cy="27706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1100" b="1" dirty="0"/>
              <a:t>46</a:t>
            </a:r>
          </a:p>
        </p:txBody>
      </p:sp>
      <p:sp>
        <p:nvSpPr>
          <p:cNvPr id="10" name="Rectangle 9"/>
          <p:cNvSpPr/>
          <p:nvPr/>
        </p:nvSpPr>
        <p:spPr>
          <a:xfrm>
            <a:off x="200394" y="296853"/>
            <a:ext cx="3119957" cy="461665"/>
          </a:xfrm>
          <a:prstGeom prst="rect">
            <a:avLst/>
          </a:prstGeom>
        </p:spPr>
        <p:txBody>
          <a:bodyPr wrap="none">
            <a:spAutoFit/>
          </a:bodyPr>
          <a:lstStyle/>
          <a:p>
            <a:r>
              <a:rPr lang="en-ZA" sz="2400" b="1" dirty="0">
                <a:solidFill>
                  <a:schemeClr val="bg1"/>
                </a:solidFill>
              </a:rPr>
              <a:t>OUR CONTACT DETAILS</a:t>
            </a:r>
          </a:p>
        </p:txBody>
      </p:sp>
      <p:sp>
        <p:nvSpPr>
          <p:cNvPr id="6" name="Content Placeholder 7"/>
          <p:cNvSpPr txBox="1">
            <a:spLocks/>
          </p:cNvSpPr>
          <p:nvPr/>
        </p:nvSpPr>
        <p:spPr>
          <a:xfrm>
            <a:off x="1009934" y="1070640"/>
            <a:ext cx="3289111" cy="57798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400" b="1" dirty="0">
              <a:solidFill>
                <a:srgbClr val="037C9D"/>
              </a:solidFill>
            </a:endParaRPr>
          </a:p>
          <a:p>
            <a:pPr>
              <a:buFont typeface="Wingdings" panose="05000000000000000000" pitchFamily="2" charset="2"/>
              <a:buChar char="v"/>
            </a:pPr>
            <a:r>
              <a:rPr lang="en-US" sz="1400" b="1" dirty="0">
                <a:solidFill>
                  <a:srgbClr val="037C9D"/>
                </a:solidFill>
              </a:rPr>
              <a:t>DURBAN Physical Address:</a:t>
            </a:r>
          </a:p>
          <a:p>
            <a:pPr marL="0" indent="0">
              <a:buFont typeface="Arial" panose="020B0604020202020204" pitchFamily="34" charset="0"/>
              <a:buNone/>
            </a:pPr>
            <a:r>
              <a:rPr lang="en-ZA" sz="1200" b="1" dirty="0">
                <a:solidFill>
                  <a:srgbClr val="037C9D"/>
                </a:solidFill>
              </a:rPr>
              <a:t>Kingsmead park</a:t>
            </a:r>
          </a:p>
          <a:p>
            <a:pPr marL="0" indent="0">
              <a:buFont typeface="Arial" panose="020B0604020202020204" pitchFamily="34" charset="0"/>
              <a:buNone/>
            </a:pPr>
            <a:r>
              <a:rPr lang="en-US" sz="1200" b="1" dirty="0">
                <a:solidFill>
                  <a:srgbClr val="037C9D"/>
                </a:solidFill>
              </a:rPr>
              <a:t>20 Boulevard </a:t>
            </a:r>
            <a:endParaRPr lang="en-ZA" sz="1200" b="1" dirty="0">
              <a:solidFill>
                <a:srgbClr val="037C9D"/>
              </a:solidFill>
            </a:endParaRPr>
          </a:p>
          <a:p>
            <a:pPr marL="0" indent="0">
              <a:buFont typeface="Arial" panose="020B0604020202020204" pitchFamily="34" charset="0"/>
              <a:buNone/>
            </a:pPr>
            <a:r>
              <a:rPr lang="fr-FR" sz="1200" b="1" dirty="0">
                <a:solidFill>
                  <a:srgbClr val="037C9D"/>
                </a:solidFill>
              </a:rPr>
              <a:t>5 Arundel Close 4th  </a:t>
            </a:r>
            <a:r>
              <a:rPr lang="fr-FR" sz="1200" b="1" dirty="0" err="1">
                <a:solidFill>
                  <a:srgbClr val="037C9D"/>
                </a:solidFill>
              </a:rPr>
              <a:t>Floor</a:t>
            </a:r>
            <a:r>
              <a:rPr lang="fr-FR" sz="1200" b="1" dirty="0">
                <a:solidFill>
                  <a:srgbClr val="037C9D"/>
                </a:solidFill>
              </a:rPr>
              <a:t> </a:t>
            </a:r>
            <a:r>
              <a:rPr lang="fr-FR" sz="1200" b="1" dirty="0" err="1">
                <a:solidFill>
                  <a:srgbClr val="037C9D"/>
                </a:solidFill>
              </a:rPr>
              <a:t>Mariot</a:t>
            </a:r>
            <a:r>
              <a:rPr lang="fr-FR" sz="1200" b="1" dirty="0">
                <a:solidFill>
                  <a:srgbClr val="037C9D"/>
                </a:solidFill>
              </a:rPr>
              <a:t> Building</a:t>
            </a:r>
            <a:endParaRPr lang="en-ZA" sz="1200" b="1" dirty="0">
              <a:solidFill>
                <a:srgbClr val="037C9D"/>
              </a:solidFill>
            </a:endParaRPr>
          </a:p>
          <a:p>
            <a:pPr marL="0" indent="0">
              <a:buFont typeface="Arial" panose="020B0604020202020204" pitchFamily="34" charset="0"/>
              <a:buNone/>
            </a:pPr>
            <a:r>
              <a:rPr lang="fr-FR" sz="1200" b="1" dirty="0">
                <a:solidFill>
                  <a:srgbClr val="037C9D"/>
                </a:solidFill>
              </a:rPr>
              <a:t>Tel: (031) 307 4794</a:t>
            </a:r>
            <a:endParaRPr lang="en-ZA" sz="1200" b="1" dirty="0">
              <a:solidFill>
                <a:srgbClr val="037C9D"/>
              </a:solidFill>
            </a:endParaRPr>
          </a:p>
          <a:p>
            <a:pPr marL="0" indent="0">
              <a:buFont typeface="Arial" panose="020B0604020202020204" pitchFamily="34" charset="0"/>
              <a:buNone/>
            </a:pPr>
            <a:r>
              <a:rPr lang="en-US" sz="1200" b="1" dirty="0">
                <a:solidFill>
                  <a:srgbClr val="037C9D"/>
                </a:solidFill>
              </a:rPr>
              <a:t>Fax: (031)  307 4796</a:t>
            </a:r>
            <a:endParaRPr lang="en-ZA" sz="1200" b="1" dirty="0">
              <a:solidFill>
                <a:srgbClr val="037C9D"/>
              </a:solidFill>
            </a:endParaRPr>
          </a:p>
          <a:p>
            <a:pPr marL="0" indent="0">
              <a:buFont typeface="Arial" panose="020B0604020202020204" pitchFamily="34" charset="0"/>
              <a:buNone/>
            </a:pPr>
            <a:r>
              <a:rPr lang="fr-FR" sz="1200" b="1" dirty="0">
                <a:solidFill>
                  <a:srgbClr val="037C9D"/>
                </a:solidFill>
              </a:rPr>
              <a:t>E-mail : </a:t>
            </a:r>
            <a:r>
              <a:rPr lang="fr-FR" sz="1200" b="1" u="sng" dirty="0">
                <a:solidFill>
                  <a:srgbClr val="037C9D"/>
                </a:solidFill>
              </a:rPr>
              <a:t>dbn@ngubane.co.za</a:t>
            </a:r>
          </a:p>
          <a:p>
            <a:pPr marL="0" indent="0">
              <a:buFont typeface="Arial" panose="020B0604020202020204" pitchFamily="34" charset="0"/>
              <a:buNone/>
            </a:pPr>
            <a:r>
              <a:rPr lang="fr-FR" sz="1200" b="1" dirty="0">
                <a:solidFill>
                  <a:srgbClr val="037C9D"/>
                </a:solidFill>
              </a:rPr>
              <a:t>Contact: Desmond Msomi +27 82 458 7832</a:t>
            </a:r>
            <a:endParaRPr lang="en-ZA" sz="1200" b="1" dirty="0">
              <a:solidFill>
                <a:srgbClr val="037C9D"/>
              </a:solidFill>
            </a:endParaRPr>
          </a:p>
          <a:p>
            <a:pPr marL="0" indent="0">
              <a:buFont typeface="Arial" panose="020B0604020202020204" pitchFamily="34" charset="0"/>
              <a:buNone/>
            </a:pPr>
            <a:endParaRPr lang="en-US" sz="1200" b="1" dirty="0">
              <a:solidFill>
                <a:srgbClr val="037C9D"/>
              </a:solidFill>
            </a:endParaRPr>
          </a:p>
          <a:p>
            <a:pPr>
              <a:buFont typeface="Wingdings" panose="05000000000000000000" pitchFamily="2" charset="2"/>
              <a:buChar char="v"/>
            </a:pPr>
            <a:r>
              <a:rPr lang="en-US" sz="1400" b="1" dirty="0">
                <a:solidFill>
                  <a:srgbClr val="037C9D"/>
                </a:solidFill>
              </a:rPr>
              <a:t>RICHARDS BAY Physical Address</a:t>
            </a:r>
          </a:p>
          <a:p>
            <a:pPr marL="0" indent="0">
              <a:buFont typeface="Arial" panose="020B0604020202020204" pitchFamily="34" charset="0"/>
              <a:buNone/>
            </a:pPr>
            <a:r>
              <a:rPr lang="en-US" sz="1200" b="1" dirty="0">
                <a:solidFill>
                  <a:srgbClr val="037C9D"/>
                </a:solidFill>
              </a:rPr>
              <a:t>Absa Building</a:t>
            </a:r>
            <a:endParaRPr lang="en-ZA" sz="1200" b="1" dirty="0">
              <a:solidFill>
                <a:srgbClr val="037C9D"/>
              </a:solidFill>
            </a:endParaRPr>
          </a:p>
          <a:p>
            <a:pPr marL="0" indent="0">
              <a:buFont typeface="Arial" panose="020B0604020202020204" pitchFamily="34" charset="0"/>
              <a:buNone/>
            </a:pPr>
            <a:r>
              <a:rPr lang="en-US" sz="1200" b="1" dirty="0">
                <a:solidFill>
                  <a:srgbClr val="037C9D"/>
                </a:solidFill>
              </a:rPr>
              <a:t>3</a:t>
            </a:r>
            <a:r>
              <a:rPr lang="en-US" sz="1200" b="1" baseline="30000" dirty="0">
                <a:solidFill>
                  <a:srgbClr val="037C9D"/>
                </a:solidFill>
              </a:rPr>
              <a:t>rd</a:t>
            </a:r>
            <a:r>
              <a:rPr lang="en-US" sz="1200" b="1" dirty="0">
                <a:solidFill>
                  <a:srgbClr val="037C9D"/>
                </a:solidFill>
              </a:rPr>
              <a:t> Floor </a:t>
            </a:r>
            <a:endParaRPr lang="en-ZA" sz="1200" b="1" dirty="0">
              <a:solidFill>
                <a:srgbClr val="037C9D"/>
              </a:solidFill>
            </a:endParaRPr>
          </a:p>
          <a:p>
            <a:pPr marL="0" indent="0">
              <a:buFont typeface="Arial" panose="020B0604020202020204" pitchFamily="34" charset="0"/>
              <a:buNone/>
            </a:pPr>
            <a:r>
              <a:rPr lang="en-US" sz="1200" b="1" dirty="0">
                <a:solidFill>
                  <a:srgbClr val="037C9D"/>
                </a:solidFill>
              </a:rPr>
              <a:t>Suit 15, Lakeview Terrace</a:t>
            </a:r>
            <a:endParaRPr lang="en-ZA" sz="1200" b="1" dirty="0">
              <a:solidFill>
                <a:srgbClr val="037C9D"/>
              </a:solidFill>
            </a:endParaRPr>
          </a:p>
          <a:p>
            <a:pPr marL="0" indent="0">
              <a:buFont typeface="Arial" panose="020B0604020202020204" pitchFamily="34" charset="0"/>
              <a:buNone/>
            </a:pPr>
            <a:r>
              <a:rPr lang="en-ZA" sz="1200" b="1" dirty="0">
                <a:solidFill>
                  <a:srgbClr val="037C9D"/>
                </a:solidFill>
              </a:rPr>
              <a:t>3900</a:t>
            </a:r>
          </a:p>
          <a:p>
            <a:pPr marL="0" indent="0">
              <a:buFont typeface="Arial" panose="020B0604020202020204" pitchFamily="34" charset="0"/>
              <a:buNone/>
            </a:pPr>
            <a:r>
              <a:rPr lang="en-US" sz="1200" b="1" dirty="0">
                <a:solidFill>
                  <a:srgbClr val="037C9D"/>
                </a:solidFill>
              </a:rPr>
              <a:t>Email: rechardsb@ngubane.co.za</a:t>
            </a:r>
            <a:endParaRPr lang="en-ZA" sz="1200" b="1" dirty="0">
              <a:solidFill>
                <a:srgbClr val="037C9D"/>
              </a:solidFill>
            </a:endParaRPr>
          </a:p>
          <a:p>
            <a:pPr marL="0" indent="0">
              <a:buFont typeface="Arial" panose="020B0604020202020204" pitchFamily="34" charset="0"/>
              <a:buNone/>
            </a:pPr>
            <a:r>
              <a:rPr lang="en-US" sz="1200" b="1" dirty="0">
                <a:solidFill>
                  <a:srgbClr val="037C9D"/>
                </a:solidFill>
              </a:rPr>
              <a:t>Contact: Hopewell Mpungose +27 82 375 9824</a:t>
            </a:r>
            <a:endParaRPr lang="en-ZA" sz="1200" b="1" dirty="0">
              <a:solidFill>
                <a:srgbClr val="037C9D"/>
              </a:solidFill>
            </a:endParaRPr>
          </a:p>
          <a:p>
            <a:endParaRPr lang="en-ZA" sz="1200" dirty="0">
              <a:solidFill>
                <a:srgbClr val="037C9D"/>
              </a:solidFill>
            </a:endParaRPr>
          </a:p>
        </p:txBody>
      </p:sp>
      <p:sp>
        <p:nvSpPr>
          <p:cNvPr id="7" name="Content Placeholder 2"/>
          <p:cNvSpPr txBox="1">
            <a:spLocks/>
          </p:cNvSpPr>
          <p:nvPr/>
        </p:nvSpPr>
        <p:spPr>
          <a:xfrm>
            <a:off x="5336274" y="1255596"/>
            <a:ext cx="3357348" cy="32891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1400" b="1" dirty="0">
                <a:solidFill>
                  <a:srgbClr val="037C9D"/>
                </a:solidFill>
              </a:rPr>
              <a:t>KIMBERLY   Physical Address:</a:t>
            </a:r>
          </a:p>
          <a:p>
            <a:r>
              <a:rPr lang="en-US" sz="1100" dirty="0">
                <a:solidFill>
                  <a:srgbClr val="037C9D"/>
                </a:solidFill>
              </a:rPr>
              <a:t>Unit 4, Building 2</a:t>
            </a:r>
          </a:p>
          <a:p>
            <a:r>
              <a:rPr lang="en-US" sz="1100" b="1" dirty="0" err="1">
                <a:solidFill>
                  <a:srgbClr val="037C9D"/>
                </a:solidFill>
              </a:rPr>
              <a:t>Agric</a:t>
            </a:r>
            <a:r>
              <a:rPr lang="en-US" sz="1100" b="1" dirty="0">
                <a:solidFill>
                  <a:srgbClr val="037C9D"/>
                </a:solidFill>
              </a:rPr>
              <a:t> Office Park, N12</a:t>
            </a:r>
          </a:p>
          <a:p>
            <a:r>
              <a:rPr lang="en-US" sz="1100" dirty="0">
                <a:solidFill>
                  <a:srgbClr val="037C9D"/>
                </a:solidFill>
              </a:rPr>
              <a:t>Kimberly</a:t>
            </a:r>
          </a:p>
          <a:p>
            <a:r>
              <a:rPr lang="en-US" sz="1100" b="1" dirty="0">
                <a:solidFill>
                  <a:srgbClr val="037C9D"/>
                </a:solidFill>
              </a:rPr>
              <a:t>8301</a:t>
            </a:r>
            <a:endParaRPr lang="en-ZA" sz="1100" b="1" dirty="0">
              <a:solidFill>
                <a:srgbClr val="037C9D"/>
              </a:solidFill>
            </a:endParaRPr>
          </a:p>
          <a:p>
            <a:r>
              <a:rPr lang="fr-FR" sz="1100" b="1" dirty="0">
                <a:solidFill>
                  <a:srgbClr val="037C9D"/>
                </a:solidFill>
              </a:rPr>
              <a:t>Tel: +27 53 831 1543		</a:t>
            </a:r>
            <a:endParaRPr lang="en-ZA" sz="1100" b="1" dirty="0">
              <a:solidFill>
                <a:srgbClr val="037C9D"/>
              </a:solidFill>
            </a:endParaRPr>
          </a:p>
          <a:p>
            <a:r>
              <a:rPr lang="fr-FR" sz="1100" b="1" dirty="0">
                <a:solidFill>
                  <a:srgbClr val="037C9D"/>
                </a:solidFill>
              </a:rPr>
              <a:t>E-mail: </a:t>
            </a:r>
            <a:r>
              <a:rPr lang="fr-FR" sz="1100" u="sng" dirty="0">
                <a:solidFill>
                  <a:srgbClr val="037C9D"/>
                </a:solidFill>
              </a:rPr>
              <a:t>kim@ngubane.co.za</a:t>
            </a:r>
            <a:endParaRPr lang="en-ZA" sz="1100" b="1" dirty="0">
              <a:solidFill>
                <a:srgbClr val="037C9D"/>
              </a:solidFill>
            </a:endParaRPr>
          </a:p>
          <a:p>
            <a:r>
              <a:rPr lang="fr-FR" sz="1100" b="1" dirty="0">
                <a:solidFill>
                  <a:srgbClr val="037C9D"/>
                </a:solidFill>
              </a:rPr>
              <a:t>Contact: Nqabisa Ravele +27 73 653 7597</a:t>
            </a:r>
            <a:endParaRPr lang="en-ZA" sz="1100" b="1" dirty="0">
              <a:solidFill>
                <a:srgbClr val="037C9D"/>
              </a:solidFill>
            </a:endParaRPr>
          </a:p>
          <a:p>
            <a:endParaRPr lang="en-ZA" sz="1100" b="1" dirty="0">
              <a:solidFill>
                <a:srgbClr val="037C9D"/>
              </a:solidFill>
            </a:endParaRPr>
          </a:p>
          <a:p>
            <a:pPr marL="0" indent="0">
              <a:buFont typeface="Arial" panose="020B0604020202020204" pitchFamily="34" charset="0"/>
              <a:buNone/>
            </a:pPr>
            <a:endParaRPr lang="en-ZA" sz="1000" dirty="0">
              <a:solidFill>
                <a:srgbClr val="037C9D"/>
              </a:solidFill>
            </a:endParaRPr>
          </a:p>
        </p:txBody>
      </p:sp>
    </p:spTree>
    <p:extLst>
      <p:ext uri="{BB962C8B-B14F-4D97-AF65-F5344CB8AC3E}">
        <p14:creationId xmlns:p14="http://schemas.microsoft.com/office/powerpoint/2010/main" val="68898634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43925" cy="1325563"/>
          </a:xfrm>
        </p:spPr>
        <p:txBody>
          <a:bodyPr/>
          <a:lstStyle/>
          <a:p>
            <a:r>
              <a:rPr lang="en-ZA" b="1" dirty="0">
                <a:solidFill>
                  <a:schemeClr val="bg1"/>
                </a:solidFill>
                <a:latin typeface="Gill Sans MT" panose="020B0502020104020203" pitchFamily="34" charset="0"/>
              </a:rPr>
              <a:t>Introduction</a:t>
            </a:r>
          </a:p>
        </p:txBody>
      </p:sp>
      <p:sp>
        <p:nvSpPr>
          <p:cNvPr id="4" name="Slide Number Placeholder 8">
            <a:extLst>
              <a:ext uri="{FF2B5EF4-FFF2-40B4-BE49-F238E27FC236}">
                <a16:creationId xmlns:a16="http://schemas.microsoft.com/office/drawing/2014/main" id="{4B76A9C7-0567-481D-A30E-634AC1CC10C3}"/>
              </a:ext>
            </a:extLst>
          </p:cNvPr>
          <p:cNvSpPr>
            <a:spLocks noGrp="1"/>
          </p:cNvSpPr>
          <p:nvPr>
            <p:ph type="sldNum" sz="quarter" idx="12"/>
          </p:nvPr>
        </p:nvSpPr>
        <p:spPr>
          <a:xfrm>
            <a:off x="204356" y="6316082"/>
            <a:ext cx="500495" cy="372379"/>
          </a:xfrm>
        </p:spPr>
        <p:txBody>
          <a:bodyPr/>
          <a:lstStyle/>
          <a:p>
            <a:r>
              <a:rPr lang="en-US" b="1" dirty="0">
                <a:solidFill>
                  <a:srgbClr val="000066"/>
                </a:solidFill>
              </a:rPr>
              <a:t>4</a:t>
            </a:r>
          </a:p>
        </p:txBody>
      </p:sp>
      <p:pic>
        <p:nvPicPr>
          <p:cNvPr id="1028" name="Picture 4" descr="Image result for service delivery protests in local government pictures">
            <a:extLst>
              <a:ext uri="{FF2B5EF4-FFF2-40B4-BE49-F238E27FC236}">
                <a16:creationId xmlns:a16="http://schemas.microsoft.com/office/drawing/2014/main" id="{7F81A5CD-A04E-4127-8DA5-1B46DB04BD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216" y="1837710"/>
            <a:ext cx="3412504" cy="21498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5438322-5E0E-4377-B905-27AD4799E465}"/>
              </a:ext>
            </a:extLst>
          </p:cNvPr>
          <p:cNvSpPr/>
          <p:nvPr/>
        </p:nvSpPr>
        <p:spPr>
          <a:xfrm>
            <a:off x="7207829" y="6503795"/>
            <a:ext cx="2292615" cy="369332"/>
          </a:xfrm>
          <a:prstGeom prst="rect">
            <a:avLst/>
          </a:prstGeom>
        </p:spPr>
        <p:txBody>
          <a:bodyPr wrap="none">
            <a:spAutoFit/>
          </a:bodyPr>
          <a:lstStyle/>
          <a:p>
            <a:pPr fontAlgn="base"/>
            <a:r>
              <a:rPr lang="nb-NO" dirty="0">
                <a:solidFill>
                  <a:srgbClr val="74727D"/>
                </a:solidFill>
                <a:latin typeface="Arial" panose="020B0604020202020204" pitchFamily="34" charset="0"/>
              </a:rPr>
              <a:t>Fin 24: Jul 27 2016 </a:t>
            </a:r>
            <a:endParaRPr lang="nb-NO" b="1" i="0" dirty="0">
              <a:solidFill>
                <a:srgbClr val="74727D"/>
              </a:solidFill>
              <a:effectLst/>
              <a:latin typeface="inherit"/>
            </a:endParaRPr>
          </a:p>
        </p:txBody>
      </p:sp>
      <p:pic>
        <p:nvPicPr>
          <p:cNvPr id="5" name="Picture 4" descr="A crowd of people near a sign&#10;&#10;Description automatically generated">
            <a:extLst>
              <a:ext uri="{FF2B5EF4-FFF2-40B4-BE49-F238E27FC236}">
                <a16:creationId xmlns:a16="http://schemas.microsoft.com/office/drawing/2014/main" id="{A529BA0F-99F2-4469-BEDA-CEAF229675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8485" y="1837710"/>
            <a:ext cx="3080276" cy="2149828"/>
          </a:xfrm>
          <a:prstGeom prst="rect">
            <a:avLst/>
          </a:prstGeom>
        </p:spPr>
      </p:pic>
      <p:pic>
        <p:nvPicPr>
          <p:cNvPr id="8" name="Picture 7" descr="A group of people standing around a fire&#10;&#10;Description automatically generated">
            <a:extLst>
              <a:ext uri="{FF2B5EF4-FFF2-40B4-BE49-F238E27FC236}">
                <a16:creationId xmlns:a16="http://schemas.microsoft.com/office/drawing/2014/main" id="{3829B734-49E8-44BB-AF8F-6F9EC0AD4F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5819" y="4385188"/>
            <a:ext cx="3272818" cy="1949556"/>
          </a:xfrm>
          <a:prstGeom prst="rect">
            <a:avLst/>
          </a:prstGeom>
        </p:spPr>
      </p:pic>
    </p:spTree>
    <p:extLst>
      <p:ext uri="{BB962C8B-B14F-4D97-AF65-F5344CB8AC3E}">
        <p14:creationId xmlns:p14="http://schemas.microsoft.com/office/powerpoint/2010/main" val="3098645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43925" cy="1325563"/>
          </a:xfrm>
        </p:spPr>
        <p:txBody>
          <a:bodyPr/>
          <a:lstStyle/>
          <a:p>
            <a:r>
              <a:rPr lang="en-ZA" b="1" dirty="0">
                <a:solidFill>
                  <a:schemeClr val="bg1"/>
                </a:solidFill>
                <a:latin typeface="Gill Sans MT" panose="020B0502020104020203" pitchFamily="34" charset="0"/>
              </a:rPr>
              <a:t>Introduction (Cont..)</a:t>
            </a:r>
          </a:p>
        </p:txBody>
      </p:sp>
      <p:sp>
        <p:nvSpPr>
          <p:cNvPr id="4" name="Slide Number Placeholder 8">
            <a:extLst>
              <a:ext uri="{FF2B5EF4-FFF2-40B4-BE49-F238E27FC236}">
                <a16:creationId xmlns:a16="http://schemas.microsoft.com/office/drawing/2014/main" id="{4B76A9C7-0567-481D-A30E-634AC1CC10C3}"/>
              </a:ext>
            </a:extLst>
          </p:cNvPr>
          <p:cNvSpPr>
            <a:spLocks noGrp="1"/>
          </p:cNvSpPr>
          <p:nvPr>
            <p:ph type="sldNum" sz="quarter" idx="12"/>
          </p:nvPr>
        </p:nvSpPr>
        <p:spPr>
          <a:xfrm>
            <a:off x="204356" y="6316082"/>
            <a:ext cx="500495" cy="372379"/>
          </a:xfrm>
        </p:spPr>
        <p:txBody>
          <a:bodyPr/>
          <a:lstStyle/>
          <a:p>
            <a:r>
              <a:rPr lang="en-US" b="1" dirty="0">
                <a:solidFill>
                  <a:srgbClr val="000066"/>
                </a:solidFill>
              </a:rPr>
              <a:t>4</a:t>
            </a:r>
          </a:p>
        </p:txBody>
      </p:sp>
      <p:sp>
        <p:nvSpPr>
          <p:cNvPr id="5" name="Content Placeholder 4">
            <a:extLst>
              <a:ext uri="{FF2B5EF4-FFF2-40B4-BE49-F238E27FC236}">
                <a16:creationId xmlns:a16="http://schemas.microsoft.com/office/drawing/2014/main" id="{72869279-0553-466F-9C70-CFC8659C41B8}"/>
              </a:ext>
            </a:extLst>
          </p:cNvPr>
          <p:cNvSpPr>
            <a:spLocks noGrp="1"/>
          </p:cNvSpPr>
          <p:nvPr>
            <p:ph idx="1"/>
          </p:nvPr>
        </p:nvSpPr>
        <p:spPr>
          <a:xfrm>
            <a:off x="165937" y="1568129"/>
            <a:ext cx="9530722" cy="4541269"/>
          </a:xfrm>
        </p:spPr>
        <p:txBody>
          <a:bodyPr>
            <a:normAutofit/>
          </a:bodyPr>
          <a:lstStyle/>
          <a:p>
            <a:pPr marL="0" indent="0">
              <a:buNone/>
            </a:pPr>
            <a:r>
              <a:rPr lang="en-ZA" sz="3600" dirty="0"/>
              <a:t>“By 2014, all the 283 municipalities and 9 provinces in South Africa will have achieved clean audits on the Annual Financial Statements and maintaining systems for sustaining quality financial statements and management information”</a:t>
            </a:r>
          </a:p>
          <a:p>
            <a:pPr marL="0" indent="0">
              <a:buNone/>
            </a:pPr>
            <a:endParaRPr lang="en-ZA" dirty="0"/>
          </a:p>
          <a:p>
            <a:pPr marL="0" indent="0">
              <a:buNone/>
            </a:pPr>
            <a:r>
              <a:rPr lang="en-ZA" dirty="0"/>
              <a:t>Late Minister Sicelo </a:t>
            </a:r>
            <a:r>
              <a:rPr lang="en-ZA" dirty="0" err="1"/>
              <a:t>Shiceka</a:t>
            </a: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endParaRPr lang="en-ZA" dirty="0"/>
          </a:p>
          <a:p>
            <a:endParaRPr lang="en-ZA" dirty="0"/>
          </a:p>
        </p:txBody>
      </p:sp>
    </p:spTree>
    <p:extLst>
      <p:ext uri="{BB962C8B-B14F-4D97-AF65-F5344CB8AC3E}">
        <p14:creationId xmlns:p14="http://schemas.microsoft.com/office/powerpoint/2010/main" val="3798988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43925" cy="1325563"/>
          </a:xfrm>
        </p:spPr>
        <p:txBody>
          <a:bodyPr/>
          <a:lstStyle/>
          <a:p>
            <a:r>
              <a:rPr lang="en-ZA" b="1" dirty="0">
                <a:solidFill>
                  <a:schemeClr val="bg1"/>
                </a:solidFill>
                <a:latin typeface="Gill Sans MT" panose="020B0502020104020203" pitchFamily="34" charset="0"/>
              </a:rPr>
              <a:t>Introduction (</a:t>
            </a:r>
            <a:r>
              <a:rPr lang="en-ZA" b="1" dirty="0" err="1">
                <a:solidFill>
                  <a:schemeClr val="bg1"/>
                </a:solidFill>
                <a:latin typeface="Gill Sans MT" panose="020B0502020104020203" pitchFamily="34" charset="0"/>
              </a:rPr>
              <a:t>Cont</a:t>
            </a:r>
            <a:r>
              <a:rPr lang="en-ZA" b="1" dirty="0">
                <a:solidFill>
                  <a:schemeClr val="bg1"/>
                </a:solidFill>
                <a:latin typeface="Gill Sans MT" panose="020B0502020104020203" pitchFamily="34" charset="0"/>
              </a:rPr>
              <a:t>…)</a:t>
            </a:r>
            <a:br>
              <a:rPr lang="en-ZA" b="1" dirty="0">
                <a:solidFill>
                  <a:schemeClr val="bg1"/>
                </a:solidFill>
                <a:latin typeface="Gill Sans MT" panose="020B0502020104020203" pitchFamily="34" charset="0"/>
              </a:rPr>
            </a:br>
            <a:r>
              <a:rPr lang="en-ZA" sz="2000" b="1" dirty="0">
                <a:solidFill>
                  <a:schemeClr val="bg1"/>
                </a:solidFill>
                <a:latin typeface="Gill Sans MT" panose="020B0502020104020203" pitchFamily="34" charset="0"/>
              </a:rPr>
              <a:t>Milestones</a:t>
            </a:r>
          </a:p>
        </p:txBody>
      </p:sp>
      <p:sp>
        <p:nvSpPr>
          <p:cNvPr id="4" name="Slide Number Placeholder 8">
            <a:extLst>
              <a:ext uri="{FF2B5EF4-FFF2-40B4-BE49-F238E27FC236}">
                <a16:creationId xmlns:a16="http://schemas.microsoft.com/office/drawing/2014/main" id="{4B76A9C7-0567-481D-A30E-634AC1CC10C3}"/>
              </a:ext>
            </a:extLst>
          </p:cNvPr>
          <p:cNvSpPr>
            <a:spLocks noGrp="1"/>
          </p:cNvSpPr>
          <p:nvPr>
            <p:ph type="sldNum" sz="quarter" idx="12"/>
          </p:nvPr>
        </p:nvSpPr>
        <p:spPr>
          <a:xfrm>
            <a:off x="204356" y="6316082"/>
            <a:ext cx="500495" cy="372379"/>
          </a:xfrm>
        </p:spPr>
        <p:txBody>
          <a:bodyPr/>
          <a:lstStyle/>
          <a:p>
            <a:r>
              <a:rPr lang="en-US" b="1" dirty="0">
                <a:solidFill>
                  <a:srgbClr val="000066"/>
                </a:solidFill>
              </a:rPr>
              <a:t>4</a:t>
            </a:r>
          </a:p>
        </p:txBody>
      </p:sp>
      <p:sp>
        <p:nvSpPr>
          <p:cNvPr id="5" name="Content Placeholder 4">
            <a:extLst>
              <a:ext uri="{FF2B5EF4-FFF2-40B4-BE49-F238E27FC236}">
                <a16:creationId xmlns:a16="http://schemas.microsoft.com/office/drawing/2014/main" id="{72869279-0553-466F-9C70-CFC8659C41B8}"/>
              </a:ext>
            </a:extLst>
          </p:cNvPr>
          <p:cNvSpPr>
            <a:spLocks noGrp="1"/>
          </p:cNvSpPr>
          <p:nvPr>
            <p:ph idx="1"/>
          </p:nvPr>
        </p:nvSpPr>
        <p:spPr>
          <a:xfrm>
            <a:off x="204356" y="1160025"/>
            <a:ext cx="9574126" cy="4351338"/>
          </a:xfrm>
        </p:spPr>
        <p:txBody>
          <a:bodyPr>
            <a:normAutofit/>
          </a:bodyPr>
          <a:lstStyle/>
          <a:p>
            <a:pPr marL="0" indent="0">
              <a:buNone/>
            </a:pPr>
            <a:endParaRPr lang="en-ZA" dirty="0"/>
          </a:p>
          <a:p>
            <a:pPr marL="0" indent="0">
              <a:buNone/>
            </a:pPr>
            <a:endParaRPr lang="en-ZA" dirty="0"/>
          </a:p>
          <a:p>
            <a:pPr marL="0" indent="0">
              <a:buNone/>
            </a:pPr>
            <a:endParaRPr lang="en-ZA" dirty="0"/>
          </a:p>
          <a:p>
            <a:endParaRPr lang="en-ZA" dirty="0"/>
          </a:p>
          <a:p>
            <a:endParaRPr lang="en-ZA" dirty="0"/>
          </a:p>
          <a:p>
            <a:endParaRPr lang="en-ZA" dirty="0"/>
          </a:p>
        </p:txBody>
      </p:sp>
      <p:graphicFrame>
        <p:nvGraphicFramePr>
          <p:cNvPr id="3" name="Table 5">
            <a:extLst>
              <a:ext uri="{FF2B5EF4-FFF2-40B4-BE49-F238E27FC236}">
                <a16:creationId xmlns:a16="http://schemas.microsoft.com/office/drawing/2014/main" id="{6064DCC0-08A6-4173-A014-5862456C9ECB}"/>
              </a:ext>
            </a:extLst>
          </p:cNvPr>
          <p:cNvGraphicFramePr>
            <a:graphicFrameLocks noGrp="1"/>
          </p:cNvGraphicFramePr>
          <p:nvPr>
            <p:extLst>
              <p:ext uri="{D42A27DB-BD31-4B8C-83A1-F6EECF244321}">
                <p14:modId xmlns:p14="http://schemas.microsoft.com/office/powerpoint/2010/main" val="1137832021"/>
              </p:ext>
            </p:extLst>
          </p:nvPr>
        </p:nvGraphicFramePr>
        <p:xfrm>
          <a:off x="127518" y="1322148"/>
          <a:ext cx="9406175" cy="5349240"/>
        </p:xfrm>
        <a:graphic>
          <a:graphicData uri="http://schemas.openxmlformats.org/drawingml/2006/table">
            <a:tbl>
              <a:tblPr firstRow="1" bandRow="1">
                <a:tableStyleId>{5C22544A-7EE6-4342-B048-85BDC9FD1C3A}</a:tableStyleId>
              </a:tblPr>
              <a:tblGrid>
                <a:gridCol w="2037184">
                  <a:extLst>
                    <a:ext uri="{9D8B030D-6E8A-4147-A177-3AD203B41FA5}">
                      <a16:colId xmlns:a16="http://schemas.microsoft.com/office/drawing/2014/main" val="2274427940"/>
                    </a:ext>
                  </a:extLst>
                </a:gridCol>
                <a:gridCol w="2995127">
                  <a:extLst>
                    <a:ext uri="{9D8B030D-6E8A-4147-A177-3AD203B41FA5}">
                      <a16:colId xmlns:a16="http://schemas.microsoft.com/office/drawing/2014/main" val="3607153922"/>
                    </a:ext>
                  </a:extLst>
                </a:gridCol>
                <a:gridCol w="1688840">
                  <a:extLst>
                    <a:ext uri="{9D8B030D-6E8A-4147-A177-3AD203B41FA5}">
                      <a16:colId xmlns:a16="http://schemas.microsoft.com/office/drawing/2014/main" val="2197133818"/>
                    </a:ext>
                  </a:extLst>
                </a:gridCol>
                <a:gridCol w="2685024">
                  <a:extLst>
                    <a:ext uri="{9D8B030D-6E8A-4147-A177-3AD203B41FA5}">
                      <a16:colId xmlns:a16="http://schemas.microsoft.com/office/drawing/2014/main" val="1626160973"/>
                    </a:ext>
                  </a:extLst>
                </a:gridCol>
              </a:tblGrid>
              <a:tr h="753827">
                <a:tc>
                  <a:txBody>
                    <a:bodyPr/>
                    <a:lstStyle/>
                    <a:p>
                      <a:r>
                        <a:rPr lang="en-ZA" sz="1700" dirty="0"/>
                        <a:t>Narrative Summary/ Outputs (Programme Goal)</a:t>
                      </a:r>
                    </a:p>
                  </a:txBody>
                  <a:tcPr/>
                </a:tc>
                <a:tc>
                  <a:txBody>
                    <a:bodyPr/>
                    <a:lstStyle/>
                    <a:p>
                      <a:r>
                        <a:rPr lang="en-ZA" sz="1700" dirty="0"/>
                        <a:t>Performance Indicators </a:t>
                      </a:r>
                    </a:p>
                  </a:txBody>
                  <a:tcPr/>
                </a:tc>
                <a:tc>
                  <a:txBody>
                    <a:bodyPr/>
                    <a:lstStyle/>
                    <a:p>
                      <a:r>
                        <a:rPr lang="en-ZA" sz="1700" dirty="0"/>
                        <a:t>Means of verification</a:t>
                      </a:r>
                    </a:p>
                  </a:txBody>
                  <a:tcPr/>
                </a:tc>
                <a:tc>
                  <a:txBody>
                    <a:bodyPr/>
                    <a:lstStyle/>
                    <a:p>
                      <a:r>
                        <a:rPr lang="en-ZA" sz="1700" dirty="0"/>
                        <a:t>Assumptions </a:t>
                      </a:r>
                    </a:p>
                  </a:txBody>
                  <a:tcPr/>
                </a:tc>
                <a:extLst>
                  <a:ext uri="{0D108BD9-81ED-4DB2-BD59-A6C34878D82A}">
                    <a16:rowId xmlns:a16="http://schemas.microsoft.com/office/drawing/2014/main" val="3766495752"/>
                  </a:ext>
                </a:extLst>
              </a:tr>
              <a:tr h="4311362">
                <a:tc>
                  <a:txBody>
                    <a:bodyPr/>
                    <a:lstStyle/>
                    <a:p>
                      <a:r>
                        <a:rPr lang="en-ZA" sz="1600" dirty="0"/>
                        <a:t>Assist all municipalities and provincial departments to achieve clean audit opinions by 2014 improve and sustain the quality of financial statements</a:t>
                      </a:r>
                    </a:p>
                  </a:txBody>
                  <a:tcPr/>
                </a:tc>
                <a:tc>
                  <a:txBody>
                    <a:bodyPr/>
                    <a:lstStyle/>
                    <a:p>
                      <a:pPr marL="285750" indent="-285750">
                        <a:buFont typeface="Arial" panose="020B0604020202020204" pitchFamily="34" charset="0"/>
                        <a:buChar char="•"/>
                      </a:pPr>
                      <a:r>
                        <a:rPr lang="en-ZA" sz="1600" dirty="0"/>
                        <a:t>Between 2010/2011, no municipality and no provincial department achieving adverse and disclaimer audit opinions.</a:t>
                      </a:r>
                    </a:p>
                    <a:p>
                      <a:pPr marL="285750" indent="-285750">
                        <a:buFont typeface="Arial" panose="020B0604020202020204" pitchFamily="34" charset="0"/>
                        <a:buChar char="•"/>
                      </a:pPr>
                      <a:endParaRPr lang="en-ZA" sz="1600" dirty="0"/>
                    </a:p>
                    <a:p>
                      <a:pPr marL="285750" indent="-285750">
                        <a:buFont typeface="Arial" panose="020B0604020202020204" pitchFamily="34" charset="0"/>
                        <a:buChar char="•"/>
                      </a:pPr>
                      <a:r>
                        <a:rPr lang="en-ZA" sz="1600" dirty="0"/>
                        <a:t>At least 60% of provincial departments and municipalities achieving unqualified audit opinion by 2012.</a:t>
                      </a:r>
                    </a:p>
                    <a:p>
                      <a:pPr marL="285750" indent="-285750">
                        <a:buFont typeface="Arial" panose="020B0604020202020204" pitchFamily="34" charset="0"/>
                        <a:buChar char="•"/>
                      </a:pPr>
                      <a:endParaRPr lang="en-ZA" sz="1600" dirty="0"/>
                    </a:p>
                    <a:p>
                      <a:pPr marL="285750" indent="-285750">
                        <a:buFont typeface="Arial" panose="020B0604020202020204" pitchFamily="34" charset="0"/>
                        <a:buChar char="•"/>
                      </a:pPr>
                      <a:r>
                        <a:rPr lang="en-ZA" sz="1600" dirty="0"/>
                        <a:t>At least an increase in the provincial departments and municipalities achieving unqualified audit opinion by 2012.</a:t>
                      </a:r>
                    </a:p>
                  </a:txBody>
                  <a:tcPr/>
                </a:tc>
                <a:tc>
                  <a:txBody>
                    <a:bodyPr/>
                    <a:lstStyle/>
                    <a:p>
                      <a:pPr marL="285750" indent="-285750" algn="l" defTabSz="914400" rtl="0" eaLnBrk="1" latinLnBrk="0" hangingPunct="1">
                        <a:buFont typeface="Arial" panose="020B0604020202020204" pitchFamily="34" charset="0"/>
                        <a:buChar char="•"/>
                      </a:pPr>
                      <a:r>
                        <a:rPr lang="en-ZA" sz="1600" kern="1200" dirty="0">
                          <a:solidFill>
                            <a:schemeClr val="dk1"/>
                          </a:solidFill>
                          <a:latin typeface="+mn-lt"/>
                          <a:ea typeface="+mn-ea"/>
                          <a:cs typeface="+mn-cs"/>
                        </a:rPr>
                        <a:t>Auditor General Report</a:t>
                      </a:r>
                    </a:p>
                    <a:p>
                      <a:pPr marL="285750" indent="-285750" algn="l" defTabSz="914400" rtl="0" eaLnBrk="1" latinLnBrk="0" hangingPunct="1">
                        <a:buFont typeface="Arial" panose="020B0604020202020204" pitchFamily="34" charset="0"/>
                        <a:buChar char="•"/>
                      </a:pPr>
                      <a:endParaRPr lang="en-ZA" sz="1600" kern="1200" dirty="0">
                        <a:solidFill>
                          <a:schemeClr val="dk1"/>
                        </a:solidFill>
                        <a:latin typeface="+mn-lt"/>
                        <a:ea typeface="+mn-ea"/>
                        <a:cs typeface="+mn-cs"/>
                      </a:endParaRPr>
                    </a:p>
                    <a:p>
                      <a:pPr marL="285750" indent="-285750" algn="l" defTabSz="914400" rtl="0" eaLnBrk="1" latinLnBrk="0" hangingPunct="1">
                        <a:buFont typeface="Arial" panose="020B0604020202020204" pitchFamily="34" charset="0"/>
                        <a:buChar char="•"/>
                      </a:pPr>
                      <a:r>
                        <a:rPr lang="en-ZA" sz="1600" kern="1200" dirty="0">
                          <a:solidFill>
                            <a:schemeClr val="dk1"/>
                          </a:solidFill>
                          <a:latin typeface="+mn-lt"/>
                          <a:ea typeface="+mn-ea"/>
                          <a:cs typeface="+mn-cs"/>
                        </a:rPr>
                        <a:t>Annual Independent Monitoring and Evaluation Reports</a:t>
                      </a:r>
                    </a:p>
                  </a:txBody>
                  <a:tcPr/>
                </a:tc>
                <a:tc>
                  <a:txBody>
                    <a:bodyPr/>
                    <a:lstStyle/>
                    <a:p>
                      <a:pPr marL="285750" indent="-285750">
                        <a:buFont typeface="Arial" panose="020B0604020202020204" pitchFamily="34" charset="0"/>
                        <a:buChar char="•"/>
                      </a:pPr>
                      <a:r>
                        <a:rPr lang="en-ZA" sz="1600" kern="1200" dirty="0">
                          <a:solidFill>
                            <a:schemeClr val="dk1"/>
                          </a:solidFill>
                          <a:latin typeface="+mn-lt"/>
                          <a:ea typeface="+mn-ea"/>
                          <a:cs typeface="+mn-cs"/>
                        </a:rPr>
                        <a:t>Ministerial Championship</a:t>
                      </a:r>
                    </a:p>
                    <a:p>
                      <a:pPr marL="285750" indent="-285750">
                        <a:buFont typeface="Arial" panose="020B0604020202020204" pitchFamily="34" charset="0"/>
                        <a:buChar char="•"/>
                      </a:pPr>
                      <a:endParaRPr lang="en-ZA" sz="1600" kern="1200" dirty="0">
                        <a:solidFill>
                          <a:schemeClr val="dk1"/>
                        </a:solidFill>
                        <a:latin typeface="+mn-lt"/>
                        <a:ea typeface="+mn-ea"/>
                        <a:cs typeface="+mn-cs"/>
                      </a:endParaRPr>
                    </a:p>
                    <a:p>
                      <a:pPr marL="285750" indent="-285750">
                        <a:buFont typeface="Arial" panose="020B0604020202020204" pitchFamily="34" charset="0"/>
                        <a:buChar char="•"/>
                      </a:pPr>
                      <a:r>
                        <a:rPr lang="en-ZA" sz="1600" kern="1200" dirty="0">
                          <a:solidFill>
                            <a:schemeClr val="dk1"/>
                          </a:solidFill>
                          <a:latin typeface="+mn-lt"/>
                          <a:ea typeface="+mn-ea"/>
                          <a:cs typeface="+mn-cs"/>
                        </a:rPr>
                        <a:t>Political and administrative commitment of provincial executive and municipal leadership.</a:t>
                      </a:r>
                    </a:p>
                    <a:p>
                      <a:pPr marL="285750" indent="-285750">
                        <a:buFont typeface="Arial" panose="020B0604020202020204" pitchFamily="34" charset="0"/>
                        <a:buChar char="•"/>
                      </a:pPr>
                      <a:r>
                        <a:rPr lang="en-ZA" sz="1600" kern="1200" dirty="0">
                          <a:solidFill>
                            <a:schemeClr val="dk1"/>
                          </a:solidFill>
                          <a:latin typeface="+mn-lt"/>
                          <a:ea typeface="+mn-ea"/>
                          <a:cs typeface="+mn-cs"/>
                        </a:rPr>
                        <a:t>Endorsement and continuous engagement with AGSA and Accountant General</a:t>
                      </a:r>
                    </a:p>
                    <a:p>
                      <a:pPr marL="285750" indent="-285750">
                        <a:buFont typeface="Arial" panose="020B0604020202020204" pitchFamily="34" charset="0"/>
                        <a:buChar char="•"/>
                      </a:pPr>
                      <a:r>
                        <a:rPr lang="en-ZA" sz="1600" kern="1200" dirty="0">
                          <a:solidFill>
                            <a:schemeClr val="dk1"/>
                          </a:solidFill>
                          <a:latin typeface="+mn-lt"/>
                          <a:ea typeface="+mn-ea"/>
                          <a:cs typeface="+mn-cs"/>
                        </a:rPr>
                        <a:t>Sufficient levels of funding secured.</a:t>
                      </a:r>
                    </a:p>
                    <a:p>
                      <a:pPr marL="285750" indent="-285750">
                        <a:buFont typeface="Arial" panose="020B0604020202020204" pitchFamily="34" charset="0"/>
                        <a:buChar char="•"/>
                      </a:pPr>
                      <a:r>
                        <a:rPr lang="en-ZA" sz="1600" kern="1200" dirty="0">
                          <a:solidFill>
                            <a:schemeClr val="dk1"/>
                          </a:solidFill>
                          <a:latin typeface="+mn-lt"/>
                          <a:ea typeface="+mn-ea"/>
                          <a:cs typeface="+mn-cs"/>
                        </a:rPr>
                        <a:t>Institutional capacity building and cooperation between local government and treasury is harnessed within provinces.</a:t>
                      </a:r>
                    </a:p>
                  </a:txBody>
                  <a:tcPr/>
                </a:tc>
                <a:extLst>
                  <a:ext uri="{0D108BD9-81ED-4DB2-BD59-A6C34878D82A}">
                    <a16:rowId xmlns:a16="http://schemas.microsoft.com/office/drawing/2014/main" val="4073459401"/>
                  </a:ext>
                </a:extLst>
              </a:tr>
            </a:tbl>
          </a:graphicData>
        </a:graphic>
      </p:graphicFrame>
    </p:spTree>
    <p:extLst>
      <p:ext uri="{BB962C8B-B14F-4D97-AF65-F5344CB8AC3E}">
        <p14:creationId xmlns:p14="http://schemas.microsoft.com/office/powerpoint/2010/main" val="1176295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43925" cy="1325563"/>
          </a:xfrm>
        </p:spPr>
        <p:txBody>
          <a:bodyPr/>
          <a:lstStyle/>
          <a:p>
            <a:r>
              <a:rPr lang="en-ZA" b="1" dirty="0">
                <a:solidFill>
                  <a:schemeClr val="bg1"/>
                </a:solidFill>
                <a:latin typeface="Gill Sans MT" panose="020B0502020104020203" pitchFamily="34" charset="0"/>
              </a:rPr>
              <a:t>Introduction (</a:t>
            </a:r>
            <a:r>
              <a:rPr lang="en-ZA" b="1" dirty="0" err="1">
                <a:solidFill>
                  <a:schemeClr val="bg1"/>
                </a:solidFill>
                <a:latin typeface="Gill Sans MT" panose="020B0502020104020203" pitchFamily="34" charset="0"/>
              </a:rPr>
              <a:t>Cont</a:t>
            </a:r>
            <a:r>
              <a:rPr lang="en-ZA" b="1" dirty="0">
                <a:solidFill>
                  <a:schemeClr val="bg1"/>
                </a:solidFill>
                <a:latin typeface="Gill Sans MT" panose="020B0502020104020203" pitchFamily="34" charset="0"/>
              </a:rPr>
              <a:t>…)</a:t>
            </a:r>
          </a:p>
        </p:txBody>
      </p:sp>
      <p:sp>
        <p:nvSpPr>
          <p:cNvPr id="4" name="Slide Number Placeholder 8">
            <a:extLst>
              <a:ext uri="{FF2B5EF4-FFF2-40B4-BE49-F238E27FC236}">
                <a16:creationId xmlns:a16="http://schemas.microsoft.com/office/drawing/2014/main" id="{4B76A9C7-0567-481D-A30E-634AC1CC10C3}"/>
              </a:ext>
            </a:extLst>
          </p:cNvPr>
          <p:cNvSpPr>
            <a:spLocks noGrp="1"/>
          </p:cNvSpPr>
          <p:nvPr>
            <p:ph type="sldNum" sz="quarter" idx="12"/>
          </p:nvPr>
        </p:nvSpPr>
        <p:spPr>
          <a:xfrm>
            <a:off x="204356" y="6316082"/>
            <a:ext cx="500495" cy="372379"/>
          </a:xfrm>
        </p:spPr>
        <p:txBody>
          <a:bodyPr/>
          <a:lstStyle/>
          <a:p>
            <a:r>
              <a:rPr lang="en-US" b="1" dirty="0">
                <a:solidFill>
                  <a:srgbClr val="000066"/>
                </a:solidFill>
              </a:rPr>
              <a:t>4</a:t>
            </a:r>
          </a:p>
        </p:txBody>
      </p:sp>
      <p:sp>
        <p:nvSpPr>
          <p:cNvPr id="5" name="Content Placeholder 4">
            <a:extLst>
              <a:ext uri="{FF2B5EF4-FFF2-40B4-BE49-F238E27FC236}">
                <a16:creationId xmlns:a16="http://schemas.microsoft.com/office/drawing/2014/main" id="{72869279-0553-466F-9C70-CFC8659C41B8}"/>
              </a:ext>
            </a:extLst>
          </p:cNvPr>
          <p:cNvSpPr>
            <a:spLocks noGrp="1"/>
          </p:cNvSpPr>
          <p:nvPr>
            <p:ph idx="1"/>
          </p:nvPr>
        </p:nvSpPr>
        <p:spPr>
          <a:xfrm>
            <a:off x="204356" y="1253331"/>
            <a:ext cx="9574126" cy="4351338"/>
          </a:xfrm>
        </p:spPr>
        <p:txBody>
          <a:bodyPr>
            <a:normAutofit fontScale="92500"/>
          </a:bodyPr>
          <a:lstStyle/>
          <a:p>
            <a:pPr marL="0" indent="0">
              <a:buNone/>
            </a:pPr>
            <a:r>
              <a:rPr lang="en-ZA" dirty="0"/>
              <a:t>Both provincial and local government are faced with the challenges which amongst others include:</a:t>
            </a:r>
          </a:p>
          <a:p>
            <a:r>
              <a:rPr lang="en-ZA" dirty="0"/>
              <a:t>Inadequate skills on planning, budgeting, public financial management, including expenditure management;</a:t>
            </a:r>
          </a:p>
          <a:p>
            <a:r>
              <a:rPr lang="en-ZA" dirty="0"/>
              <a:t>Poor interface between financial and non financial information;</a:t>
            </a:r>
          </a:p>
          <a:p>
            <a:r>
              <a:rPr lang="en-ZA" dirty="0"/>
              <a:t>Inability to manage cash-flow significantly;</a:t>
            </a:r>
          </a:p>
          <a:p>
            <a:r>
              <a:rPr lang="en-ZA" dirty="0"/>
              <a:t>Inadequate skills on credit and debt management, including basic financial accounting and record keeping in most instances;</a:t>
            </a:r>
          </a:p>
          <a:p>
            <a:r>
              <a:rPr lang="en-ZA" dirty="0"/>
              <a:t>Lack of systems to manage audit queries and recommendations, both internal and external auditing</a:t>
            </a:r>
          </a:p>
          <a:p>
            <a:pPr marL="0" indent="0">
              <a:buNone/>
            </a:pPr>
            <a:endParaRPr lang="en-ZA" dirty="0"/>
          </a:p>
          <a:p>
            <a:endParaRPr lang="en-ZA" dirty="0"/>
          </a:p>
          <a:p>
            <a:endParaRPr lang="en-ZA" dirty="0"/>
          </a:p>
          <a:p>
            <a:endParaRPr lang="en-ZA" dirty="0"/>
          </a:p>
        </p:txBody>
      </p:sp>
    </p:spTree>
    <p:extLst>
      <p:ext uri="{BB962C8B-B14F-4D97-AF65-F5344CB8AC3E}">
        <p14:creationId xmlns:p14="http://schemas.microsoft.com/office/powerpoint/2010/main" val="2201674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555"/>
            <a:ext cx="8543925" cy="1325563"/>
          </a:xfrm>
        </p:spPr>
        <p:txBody>
          <a:bodyPr/>
          <a:lstStyle/>
          <a:p>
            <a:r>
              <a:rPr lang="en-ZA" b="1" dirty="0">
                <a:solidFill>
                  <a:schemeClr val="bg1"/>
                </a:solidFill>
                <a:latin typeface="Gill Sans MT" panose="020B0502020104020203" pitchFamily="34" charset="0"/>
              </a:rPr>
              <a:t>Introduction (Cont..)</a:t>
            </a:r>
          </a:p>
        </p:txBody>
      </p:sp>
      <p:sp>
        <p:nvSpPr>
          <p:cNvPr id="4" name="Slide Number Placeholder 8">
            <a:extLst>
              <a:ext uri="{FF2B5EF4-FFF2-40B4-BE49-F238E27FC236}">
                <a16:creationId xmlns:a16="http://schemas.microsoft.com/office/drawing/2014/main" id="{4B76A9C7-0567-481D-A30E-634AC1CC10C3}"/>
              </a:ext>
            </a:extLst>
          </p:cNvPr>
          <p:cNvSpPr>
            <a:spLocks noGrp="1"/>
          </p:cNvSpPr>
          <p:nvPr>
            <p:ph type="sldNum" sz="quarter" idx="12"/>
          </p:nvPr>
        </p:nvSpPr>
        <p:spPr>
          <a:xfrm>
            <a:off x="204356" y="6316082"/>
            <a:ext cx="500495" cy="372379"/>
          </a:xfrm>
        </p:spPr>
        <p:txBody>
          <a:bodyPr/>
          <a:lstStyle/>
          <a:p>
            <a:r>
              <a:rPr lang="en-US" b="1" dirty="0">
                <a:solidFill>
                  <a:srgbClr val="000066"/>
                </a:solidFill>
              </a:rPr>
              <a:t>4</a:t>
            </a:r>
          </a:p>
        </p:txBody>
      </p:sp>
      <p:sp>
        <p:nvSpPr>
          <p:cNvPr id="5" name="Content Placeholder 4">
            <a:extLst>
              <a:ext uri="{FF2B5EF4-FFF2-40B4-BE49-F238E27FC236}">
                <a16:creationId xmlns:a16="http://schemas.microsoft.com/office/drawing/2014/main" id="{72869279-0553-466F-9C70-CFC8659C41B8}"/>
              </a:ext>
            </a:extLst>
          </p:cNvPr>
          <p:cNvSpPr>
            <a:spLocks noGrp="1"/>
          </p:cNvSpPr>
          <p:nvPr>
            <p:ph idx="1"/>
          </p:nvPr>
        </p:nvSpPr>
        <p:spPr>
          <a:xfrm>
            <a:off x="373128" y="1536376"/>
            <a:ext cx="8543925" cy="4351338"/>
          </a:xfrm>
        </p:spPr>
        <p:txBody>
          <a:bodyPr>
            <a:normAutofit lnSpcReduction="10000"/>
          </a:bodyPr>
          <a:lstStyle/>
          <a:p>
            <a:pPr marL="0" indent="0">
              <a:buNone/>
            </a:pPr>
            <a:r>
              <a:rPr lang="en-GB" b="1" dirty="0"/>
              <a:t>“</a:t>
            </a:r>
            <a:r>
              <a:rPr lang="en-GB" dirty="0"/>
              <a:t>The audit indicates that financial health at local government level has been declining since last year, with only 18 out of 257 municipalities in South Africa receiving a clean audit. This compares poorly to the 33 clean audits received last year.</a:t>
            </a:r>
          </a:p>
          <a:p>
            <a:pPr marL="0" indent="0">
              <a:buNone/>
            </a:pPr>
            <a:endParaRPr lang="en-GB" dirty="0"/>
          </a:p>
          <a:p>
            <a:pPr marL="0" indent="0">
              <a:buNone/>
            </a:pPr>
            <a:r>
              <a:rPr lang="en-GB" dirty="0"/>
              <a:t>Sixty-three municipalities have worsened and only 22 have shown an improvement.”</a:t>
            </a:r>
          </a:p>
          <a:p>
            <a:pPr marL="0" indent="0">
              <a:buNone/>
            </a:pPr>
            <a:endParaRPr lang="en-GB" dirty="0"/>
          </a:p>
          <a:p>
            <a:pPr marL="0" indent="0">
              <a:buNone/>
            </a:pPr>
            <a:r>
              <a:rPr lang="en-GB" dirty="0"/>
              <a:t>UCT School of Public Governance </a:t>
            </a:r>
          </a:p>
          <a:p>
            <a:endParaRPr lang="en-ZA" dirty="0"/>
          </a:p>
        </p:txBody>
      </p:sp>
    </p:spTree>
    <p:extLst>
      <p:ext uri="{BB962C8B-B14F-4D97-AF65-F5344CB8AC3E}">
        <p14:creationId xmlns:p14="http://schemas.microsoft.com/office/powerpoint/2010/main" val="282066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43925" cy="1325563"/>
          </a:xfrm>
        </p:spPr>
        <p:txBody>
          <a:bodyPr>
            <a:normAutofit/>
          </a:bodyPr>
          <a:lstStyle/>
          <a:p>
            <a:r>
              <a:rPr lang="en-ZA" sz="3600" b="1" dirty="0">
                <a:solidFill>
                  <a:schemeClr val="bg1"/>
                </a:solidFill>
                <a:latin typeface="Gill Sans MT" panose="020B0502020104020203" pitchFamily="34" charset="0"/>
              </a:rPr>
              <a:t>Introduction (</a:t>
            </a:r>
            <a:r>
              <a:rPr lang="en-ZA" sz="3600" b="1" dirty="0" err="1">
                <a:solidFill>
                  <a:schemeClr val="bg1"/>
                </a:solidFill>
                <a:latin typeface="Gill Sans MT" panose="020B0502020104020203" pitchFamily="34" charset="0"/>
              </a:rPr>
              <a:t>Cont</a:t>
            </a:r>
            <a:r>
              <a:rPr lang="en-ZA" sz="3600" b="1" dirty="0">
                <a:solidFill>
                  <a:schemeClr val="bg1"/>
                </a:solidFill>
                <a:latin typeface="Gill Sans MT" panose="020B0502020104020203" pitchFamily="34" charset="0"/>
              </a:rPr>
              <a:t>…)</a:t>
            </a:r>
          </a:p>
        </p:txBody>
      </p:sp>
      <p:sp>
        <p:nvSpPr>
          <p:cNvPr id="4" name="Slide Number Placeholder 8">
            <a:extLst>
              <a:ext uri="{FF2B5EF4-FFF2-40B4-BE49-F238E27FC236}">
                <a16:creationId xmlns:a16="http://schemas.microsoft.com/office/drawing/2014/main" id="{4B76A9C7-0567-481D-A30E-634AC1CC10C3}"/>
              </a:ext>
            </a:extLst>
          </p:cNvPr>
          <p:cNvSpPr>
            <a:spLocks noGrp="1"/>
          </p:cNvSpPr>
          <p:nvPr>
            <p:ph type="sldNum" sz="quarter" idx="12"/>
          </p:nvPr>
        </p:nvSpPr>
        <p:spPr>
          <a:xfrm>
            <a:off x="204356" y="6316082"/>
            <a:ext cx="500495" cy="372379"/>
          </a:xfrm>
        </p:spPr>
        <p:txBody>
          <a:bodyPr/>
          <a:lstStyle/>
          <a:p>
            <a:r>
              <a:rPr lang="en-US" b="1" dirty="0">
                <a:solidFill>
                  <a:srgbClr val="000066"/>
                </a:solidFill>
              </a:rPr>
              <a:t>4</a:t>
            </a:r>
          </a:p>
        </p:txBody>
      </p:sp>
      <p:sp>
        <p:nvSpPr>
          <p:cNvPr id="5" name="Content Placeholder 4">
            <a:extLst>
              <a:ext uri="{FF2B5EF4-FFF2-40B4-BE49-F238E27FC236}">
                <a16:creationId xmlns:a16="http://schemas.microsoft.com/office/drawing/2014/main" id="{72869279-0553-466F-9C70-CFC8659C41B8}"/>
              </a:ext>
            </a:extLst>
          </p:cNvPr>
          <p:cNvSpPr>
            <a:spLocks noGrp="1"/>
          </p:cNvSpPr>
          <p:nvPr>
            <p:ph idx="1"/>
          </p:nvPr>
        </p:nvSpPr>
        <p:spPr>
          <a:xfrm>
            <a:off x="72956" y="1291932"/>
            <a:ext cx="8543925" cy="2261901"/>
          </a:xfrm>
        </p:spPr>
        <p:txBody>
          <a:bodyPr>
            <a:normAutofit fontScale="70000" lnSpcReduction="20000"/>
          </a:bodyPr>
          <a:lstStyle/>
          <a:p>
            <a:pPr marL="0" indent="0">
              <a:buNone/>
            </a:pPr>
            <a:r>
              <a:rPr lang="en-GB" b="1" dirty="0"/>
              <a:t>Best and Worst</a:t>
            </a:r>
          </a:p>
          <a:p>
            <a:pPr marL="0" indent="0">
              <a:buNone/>
            </a:pPr>
            <a:r>
              <a:rPr lang="en-GB" b="1" dirty="0"/>
              <a:t>“</a:t>
            </a:r>
            <a:r>
              <a:rPr lang="en-GB" dirty="0"/>
              <a:t>The audit indicates that financial health at local government level has been declining since last year, with only 18 out of 257 municipalities in South Africa receiving a clean audit. This compares poorly to the 33 clean audits received last year.</a:t>
            </a:r>
          </a:p>
          <a:p>
            <a:pPr marL="0" indent="0">
              <a:buNone/>
            </a:pPr>
            <a:endParaRPr lang="en-GB" dirty="0"/>
          </a:p>
          <a:p>
            <a:pPr marL="0" indent="0">
              <a:buNone/>
            </a:pPr>
            <a:r>
              <a:rPr lang="en-GB" dirty="0"/>
              <a:t>Sixty-three municipalities have worsened and only 22 have shown an improvement.”</a:t>
            </a:r>
          </a:p>
          <a:p>
            <a:pPr marL="0" indent="0">
              <a:buNone/>
            </a:pPr>
            <a:endParaRPr lang="en-GB" dirty="0"/>
          </a:p>
          <a:p>
            <a:endParaRPr lang="en-ZA" dirty="0"/>
          </a:p>
        </p:txBody>
      </p:sp>
      <p:sp>
        <p:nvSpPr>
          <p:cNvPr id="3" name="TextBox 2">
            <a:extLst>
              <a:ext uri="{FF2B5EF4-FFF2-40B4-BE49-F238E27FC236}">
                <a16:creationId xmlns:a16="http://schemas.microsoft.com/office/drawing/2014/main" id="{52EF1111-A085-464F-BAC5-DBF205D9956E}"/>
              </a:ext>
            </a:extLst>
          </p:cNvPr>
          <p:cNvSpPr txBox="1"/>
          <p:nvPr/>
        </p:nvSpPr>
        <p:spPr>
          <a:xfrm>
            <a:off x="6662056" y="6098527"/>
            <a:ext cx="3243943" cy="646331"/>
          </a:xfrm>
          <a:prstGeom prst="rect">
            <a:avLst/>
          </a:prstGeom>
          <a:noFill/>
        </p:spPr>
        <p:txBody>
          <a:bodyPr wrap="square" rtlCol="0">
            <a:spAutoFit/>
          </a:bodyPr>
          <a:lstStyle/>
          <a:p>
            <a:r>
              <a:rPr lang="en-ZA" dirty="0"/>
              <a:t>UCT School of Public Governance, Aug 2019</a:t>
            </a:r>
          </a:p>
        </p:txBody>
      </p:sp>
      <p:sp>
        <p:nvSpPr>
          <p:cNvPr id="6" name="Rectangle 5">
            <a:extLst>
              <a:ext uri="{FF2B5EF4-FFF2-40B4-BE49-F238E27FC236}">
                <a16:creationId xmlns:a16="http://schemas.microsoft.com/office/drawing/2014/main" id="{F177EBAF-1AAF-4165-A8C1-B611942262A1}"/>
              </a:ext>
            </a:extLst>
          </p:cNvPr>
          <p:cNvSpPr/>
          <p:nvPr/>
        </p:nvSpPr>
        <p:spPr>
          <a:xfrm>
            <a:off x="1248926" y="3672018"/>
            <a:ext cx="8657074" cy="2308324"/>
          </a:xfrm>
          <a:prstGeom prst="rect">
            <a:avLst/>
          </a:prstGeom>
        </p:spPr>
        <p:txBody>
          <a:bodyPr wrap="square">
            <a:spAutoFit/>
          </a:bodyPr>
          <a:lstStyle/>
          <a:p>
            <a:r>
              <a:rPr lang="en-GB" b="1" dirty="0">
                <a:solidFill>
                  <a:srgbClr val="000000"/>
                </a:solidFill>
                <a:latin typeface="Roboto"/>
              </a:rPr>
              <a:t>Root causes</a:t>
            </a:r>
            <a:endParaRPr lang="en-GB" dirty="0">
              <a:solidFill>
                <a:srgbClr val="000000"/>
              </a:solidFill>
              <a:latin typeface="Roboto"/>
            </a:endParaRPr>
          </a:p>
          <a:p>
            <a:r>
              <a:rPr lang="en-GB" dirty="0">
                <a:solidFill>
                  <a:srgbClr val="000000"/>
                </a:solidFill>
                <a:latin typeface="Roboto"/>
              </a:rPr>
              <a:t>AGSA identified five main causes for the poor performance of many municipalities in this year’s audit:</a:t>
            </a:r>
          </a:p>
          <a:p>
            <a:pPr>
              <a:buFont typeface="Arial" panose="020B0604020202020204" pitchFamily="34" charset="0"/>
              <a:buChar char="•"/>
            </a:pPr>
            <a:r>
              <a:rPr lang="en-GB" dirty="0">
                <a:solidFill>
                  <a:srgbClr val="000000"/>
                </a:solidFill>
                <a:latin typeface="Roboto"/>
              </a:rPr>
              <a:t>Blatant disregard for controls, compliance and AGSA recommendations.</a:t>
            </a:r>
          </a:p>
          <a:p>
            <a:pPr>
              <a:buFont typeface="Arial" panose="020B0604020202020204" pitchFamily="34" charset="0"/>
              <a:buChar char="•"/>
            </a:pPr>
            <a:r>
              <a:rPr lang="en-GB" dirty="0">
                <a:solidFill>
                  <a:srgbClr val="000000"/>
                </a:solidFill>
                <a:latin typeface="Roboto"/>
              </a:rPr>
              <a:t>A capacity gap in administration.</a:t>
            </a:r>
          </a:p>
          <a:p>
            <a:pPr>
              <a:buFont typeface="Arial" panose="020B0604020202020204" pitchFamily="34" charset="0"/>
              <a:buChar char="•"/>
            </a:pPr>
            <a:r>
              <a:rPr lang="en-GB" dirty="0">
                <a:solidFill>
                  <a:srgbClr val="000000"/>
                </a:solidFill>
                <a:latin typeface="Roboto"/>
              </a:rPr>
              <a:t>Vacancies and instability.</a:t>
            </a:r>
          </a:p>
          <a:p>
            <a:pPr>
              <a:buFont typeface="Arial" panose="020B0604020202020204" pitchFamily="34" charset="0"/>
              <a:buChar char="•"/>
            </a:pPr>
            <a:r>
              <a:rPr lang="en-GB" dirty="0">
                <a:solidFill>
                  <a:srgbClr val="000000"/>
                </a:solidFill>
                <a:latin typeface="Roboto"/>
              </a:rPr>
              <a:t>Unethical behaviour in administration and by political leaders.</a:t>
            </a:r>
          </a:p>
          <a:p>
            <a:pPr>
              <a:buFont typeface="Arial" panose="020B0604020202020204" pitchFamily="34" charset="0"/>
              <a:buChar char="•"/>
            </a:pPr>
            <a:r>
              <a:rPr lang="en-GB" dirty="0">
                <a:solidFill>
                  <a:srgbClr val="000000"/>
                </a:solidFill>
                <a:latin typeface="Roboto"/>
              </a:rPr>
              <a:t>A culture of no consequences created by leadership’s inaction.</a:t>
            </a:r>
            <a:endParaRPr lang="en-GB" b="0" i="0" dirty="0">
              <a:solidFill>
                <a:srgbClr val="000000"/>
              </a:solidFill>
              <a:effectLst/>
              <a:latin typeface="Roboto"/>
            </a:endParaRPr>
          </a:p>
        </p:txBody>
      </p:sp>
    </p:spTree>
    <p:extLst>
      <p:ext uri="{BB962C8B-B14F-4D97-AF65-F5344CB8AC3E}">
        <p14:creationId xmlns:p14="http://schemas.microsoft.com/office/powerpoint/2010/main" val="2372017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90209" y="5437762"/>
            <a:ext cx="2315791" cy="1420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Slide Number Placeholder 8">
            <a:extLst>
              <a:ext uri="{FF2B5EF4-FFF2-40B4-BE49-F238E27FC236}">
                <a16:creationId xmlns:a16="http://schemas.microsoft.com/office/drawing/2014/main" id="{4B76A9C7-0567-481D-A30E-634AC1CC10C3}"/>
              </a:ext>
            </a:extLst>
          </p:cNvPr>
          <p:cNvSpPr>
            <a:spLocks noGrp="1"/>
          </p:cNvSpPr>
          <p:nvPr>
            <p:ph type="sldNum" sz="quarter" idx="12"/>
          </p:nvPr>
        </p:nvSpPr>
        <p:spPr>
          <a:xfrm>
            <a:off x="204356" y="6354992"/>
            <a:ext cx="500495" cy="372379"/>
          </a:xfrm>
        </p:spPr>
        <p:txBody>
          <a:bodyPr/>
          <a:lstStyle/>
          <a:p>
            <a:r>
              <a:rPr lang="en-US" b="1" dirty="0">
                <a:solidFill>
                  <a:srgbClr val="000066"/>
                </a:solidFill>
              </a:rPr>
              <a:t>3</a:t>
            </a:r>
          </a:p>
        </p:txBody>
      </p:sp>
      <p:sp>
        <p:nvSpPr>
          <p:cNvPr id="4" name="Rectangle 3">
            <a:extLst>
              <a:ext uri="{FF2B5EF4-FFF2-40B4-BE49-F238E27FC236}">
                <a16:creationId xmlns:a16="http://schemas.microsoft.com/office/drawing/2014/main" id="{A4F3DD7C-30E4-4674-8CEC-1720ECCFC1D5}"/>
              </a:ext>
            </a:extLst>
          </p:cNvPr>
          <p:cNvSpPr/>
          <p:nvPr/>
        </p:nvSpPr>
        <p:spPr>
          <a:xfrm>
            <a:off x="391884" y="1567543"/>
            <a:ext cx="8854751" cy="3970318"/>
          </a:xfrm>
          <a:prstGeom prst="rect">
            <a:avLst/>
          </a:prstGeom>
        </p:spPr>
        <p:txBody>
          <a:bodyPr wrap="square">
            <a:spAutoFit/>
          </a:bodyPr>
          <a:lstStyle/>
          <a:p>
            <a:r>
              <a:rPr lang="en-GB" sz="2800" b="1" dirty="0">
                <a:solidFill>
                  <a:srgbClr val="222222"/>
                </a:solidFill>
                <a:latin typeface="arial" panose="020B0604020202020204" pitchFamily="34" charset="0"/>
              </a:rPr>
              <a:t>Key Performance Areas</a:t>
            </a:r>
            <a:endParaRPr lang="en-GB" sz="2800" dirty="0">
              <a:solidFill>
                <a:srgbClr val="222222"/>
              </a:solidFill>
              <a:latin typeface="arial" panose="020B0604020202020204" pitchFamily="34" charset="0"/>
            </a:endParaRPr>
          </a:p>
          <a:p>
            <a:pPr marL="514350" indent="-514350">
              <a:buFont typeface="+mj-lt"/>
              <a:buAutoNum type="arabicPeriod"/>
            </a:pPr>
            <a:r>
              <a:rPr lang="en-GB" sz="2800" dirty="0">
                <a:solidFill>
                  <a:srgbClr val="222222"/>
                </a:solidFill>
                <a:latin typeface="arial" panose="020B0604020202020204" pitchFamily="34" charset="0"/>
              </a:rPr>
              <a:t>Spatial Rationale.</a:t>
            </a:r>
          </a:p>
          <a:p>
            <a:pPr marL="514350" indent="-514350">
              <a:buFont typeface="+mj-lt"/>
              <a:buAutoNum type="arabicPeriod"/>
            </a:pPr>
            <a:r>
              <a:rPr lang="en-GB" sz="2800" b="1" dirty="0">
                <a:solidFill>
                  <a:srgbClr val="222222"/>
                </a:solidFill>
                <a:latin typeface="arial" panose="020B0604020202020204" pitchFamily="34" charset="0"/>
              </a:rPr>
              <a:t>Basic</a:t>
            </a:r>
            <a:r>
              <a:rPr lang="en-GB" sz="2800" dirty="0">
                <a:solidFill>
                  <a:srgbClr val="222222"/>
                </a:solidFill>
                <a:latin typeface="arial" panose="020B0604020202020204" pitchFamily="34" charset="0"/>
              </a:rPr>
              <a:t> Service Delivery and Infrastructure Development.</a:t>
            </a:r>
          </a:p>
          <a:p>
            <a:pPr marL="514350" indent="-514350">
              <a:buFont typeface="+mj-lt"/>
              <a:buAutoNum type="arabicPeriod"/>
            </a:pPr>
            <a:r>
              <a:rPr lang="en-GB" sz="2800" dirty="0">
                <a:solidFill>
                  <a:srgbClr val="00B050"/>
                </a:solidFill>
                <a:latin typeface="arial" panose="020B0604020202020204" pitchFamily="34" charset="0"/>
              </a:rPr>
              <a:t>Local Economic Development.</a:t>
            </a:r>
          </a:p>
          <a:p>
            <a:pPr marL="514350" indent="-514350">
              <a:buFont typeface="+mj-lt"/>
              <a:buAutoNum type="arabicPeriod"/>
            </a:pPr>
            <a:r>
              <a:rPr lang="en-GB" sz="2800" dirty="0">
                <a:solidFill>
                  <a:srgbClr val="00B050"/>
                </a:solidFill>
                <a:latin typeface="arial" panose="020B0604020202020204" pitchFamily="34" charset="0"/>
              </a:rPr>
              <a:t>Financial Viability and Management.</a:t>
            </a:r>
          </a:p>
          <a:p>
            <a:pPr marL="514350" indent="-514350">
              <a:buFont typeface="+mj-lt"/>
              <a:buAutoNum type="arabicPeriod"/>
            </a:pPr>
            <a:r>
              <a:rPr lang="en-GB" sz="2800" dirty="0">
                <a:solidFill>
                  <a:srgbClr val="222222"/>
                </a:solidFill>
                <a:latin typeface="arial" panose="020B0604020202020204" pitchFamily="34" charset="0"/>
              </a:rPr>
              <a:t>Good </a:t>
            </a:r>
            <a:r>
              <a:rPr lang="en-GB" sz="2800" b="1" dirty="0">
                <a:solidFill>
                  <a:srgbClr val="222222"/>
                </a:solidFill>
                <a:latin typeface="arial" panose="020B0604020202020204" pitchFamily="34" charset="0"/>
              </a:rPr>
              <a:t>Governance</a:t>
            </a:r>
            <a:r>
              <a:rPr lang="en-GB" sz="2800" dirty="0">
                <a:solidFill>
                  <a:srgbClr val="222222"/>
                </a:solidFill>
                <a:latin typeface="arial" panose="020B0604020202020204" pitchFamily="34" charset="0"/>
              </a:rPr>
              <a:t> and Public Participation.</a:t>
            </a:r>
          </a:p>
          <a:p>
            <a:pPr marL="514350" indent="-514350">
              <a:buFont typeface="+mj-lt"/>
              <a:buAutoNum type="arabicPeriod"/>
            </a:pPr>
            <a:r>
              <a:rPr lang="en-GB" sz="2800" b="1" dirty="0">
                <a:solidFill>
                  <a:srgbClr val="222222"/>
                </a:solidFill>
                <a:latin typeface="arial" panose="020B0604020202020204" pitchFamily="34" charset="0"/>
              </a:rPr>
              <a:t>Municipal</a:t>
            </a:r>
            <a:r>
              <a:rPr lang="en-GB" sz="2800" dirty="0">
                <a:solidFill>
                  <a:srgbClr val="222222"/>
                </a:solidFill>
                <a:latin typeface="arial" panose="020B0604020202020204" pitchFamily="34" charset="0"/>
              </a:rPr>
              <a:t> Transformation and organizational development</a:t>
            </a:r>
            <a:endParaRPr lang="en-GB" sz="2800" b="0" i="0" dirty="0">
              <a:solidFill>
                <a:srgbClr val="222222"/>
              </a:solidFill>
              <a:effectLst/>
              <a:latin typeface="arial" panose="020B0604020202020204" pitchFamily="34" charset="0"/>
            </a:endParaRPr>
          </a:p>
        </p:txBody>
      </p:sp>
      <p:sp>
        <p:nvSpPr>
          <p:cNvPr id="7" name="Title 1">
            <a:extLst>
              <a:ext uri="{FF2B5EF4-FFF2-40B4-BE49-F238E27FC236}">
                <a16:creationId xmlns:a16="http://schemas.microsoft.com/office/drawing/2014/main" id="{62F088E6-56F2-44CD-9100-49CBCD434AFA}"/>
              </a:ext>
            </a:extLst>
          </p:cNvPr>
          <p:cNvSpPr txBox="1">
            <a:spLocks/>
          </p:cNvSpPr>
          <p:nvPr/>
        </p:nvSpPr>
        <p:spPr>
          <a:xfrm>
            <a:off x="0" y="-1"/>
            <a:ext cx="6139543" cy="13201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4000" b="1" dirty="0">
                <a:solidFill>
                  <a:schemeClr val="bg1"/>
                </a:solidFill>
                <a:latin typeface="Gill Sans MT" panose="020B0502020104020203" pitchFamily="34" charset="0"/>
              </a:rPr>
              <a:t>Introduction (Cont..)</a:t>
            </a:r>
          </a:p>
        </p:txBody>
      </p:sp>
    </p:spTree>
    <p:extLst>
      <p:ext uri="{BB962C8B-B14F-4D97-AF65-F5344CB8AC3E}">
        <p14:creationId xmlns:p14="http://schemas.microsoft.com/office/powerpoint/2010/main" val="3845826409"/>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1123</TotalTime>
  <Words>5794</Words>
  <Application>Microsoft Office PowerPoint</Application>
  <PresentationFormat>A4 Paper (210x297 mm)</PresentationFormat>
  <Paragraphs>641</Paragraphs>
  <Slides>27</Slides>
  <Notes>19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27</vt:i4>
      </vt:variant>
    </vt:vector>
  </HeadingPairs>
  <TitlesOfParts>
    <vt:vector size="41" baseType="lpstr">
      <vt:lpstr>Arial</vt:lpstr>
      <vt:lpstr>Arial</vt:lpstr>
      <vt:lpstr>Calibri</vt:lpstr>
      <vt:lpstr>Calibri </vt:lpstr>
      <vt:lpstr>Calibri Light</vt:lpstr>
      <vt:lpstr>Century Gothic</vt:lpstr>
      <vt:lpstr>Gill Sans MT</vt:lpstr>
      <vt:lpstr>inherit</vt:lpstr>
      <vt:lpstr>Maiandra GD</vt:lpstr>
      <vt:lpstr>Neue Helvetica W01</vt:lpstr>
      <vt:lpstr>Roboto</vt:lpstr>
      <vt:lpstr>Wingdings</vt:lpstr>
      <vt:lpstr>Office Theme</vt:lpstr>
      <vt:lpstr>1_Office Theme</vt:lpstr>
      <vt:lpstr>PowerPoint Presentation</vt:lpstr>
      <vt:lpstr>PowerPoint Presentation</vt:lpstr>
      <vt:lpstr>Introduction</vt:lpstr>
      <vt:lpstr>Introduction (Cont..)</vt:lpstr>
      <vt:lpstr>Introduction (Cont…) Milestones</vt:lpstr>
      <vt:lpstr>Introduction (Cont…)</vt:lpstr>
      <vt:lpstr>Introduction (Cont..)</vt:lpstr>
      <vt:lpstr>Introduction (Cont…)</vt:lpstr>
      <vt:lpstr>PowerPoint Presentation</vt:lpstr>
      <vt:lpstr>IPPF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Bongani Mbewu</dc:creator>
  <cp:lastModifiedBy>Charlotte</cp:lastModifiedBy>
  <cp:revision>263</cp:revision>
  <dcterms:created xsi:type="dcterms:W3CDTF">2019-05-05T11:41:35Z</dcterms:created>
  <dcterms:modified xsi:type="dcterms:W3CDTF">2019-10-07T11:01:34Z</dcterms:modified>
</cp:coreProperties>
</file>