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24" r:id="rId3"/>
    <p:sldId id="336" r:id="rId4"/>
    <p:sldId id="341" r:id="rId5"/>
    <p:sldId id="339" r:id="rId6"/>
    <p:sldId id="340" r:id="rId7"/>
    <p:sldId id="342" r:id="rId8"/>
    <p:sldId id="343" r:id="rId9"/>
    <p:sldId id="331" r:id="rId10"/>
    <p:sldId id="327" r:id="rId11"/>
    <p:sldId id="332" r:id="rId12"/>
    <p:sldId id="344" r:id="rId13"/>
    <p:sldId id="30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00000"/>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50" autoAdjust="0"/>
    <p:restoredTop sz="94660"/>
  </p:normalViewPr>
  <p:slideViewPr>
    <p:cSldViewPr snapToGrid="0" showGuides="1">
      <p:cViewPr varScale="1">
        <p:scale>
          <a:sx n="72" d="100"/>
          <a:sy n="72" d="100"/>
        </p:scale>
        <p:origin x="696" y="72"/>
      </p:cViewPr>
      <p:guideLst>
        <p:guide orient="horz" pos="2137"/>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1D4AA9-7528-4ECE-9E98-DAF0373BDA14}"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2019/10/08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C5A21-EE48-4377-83DA-83C1678224CC}"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descr="municipality manager"/>
          <p:cNvPicPr/>
          <p:nvPr userDrawn="1"/>
        </p:nvPicPr>
        <p:blipFill>
          <a:blip r:embed="rId2" cstate="print">
            <a:clrChange>
              <a:clrFrom>
                <a:srgbClr val="FFFFFF"/>
              </a:clrFrom>
              <a:clrTo>
                <a:srgbClr val="FFFFFF">
                  <a:alpha val="0"/>
                </a:srgbClr>
              </a:clrTo>
            </a:clrChange>
          </a:blip>
          <a:srcRect l="-2974" t="-6715" r="64886" b="10623"/>
          <a:stretch>
            <a:fillRect/>
          </a:stretch>
        </p:blipFill>
        <p:spPr bwMode="auto">
          <a:xfrm>
            <a:off x="3886201" y="381000"/>
            <a:ext cx="4514850" cy="206851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91770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1D4AA9-7528-4ECE-9E98-DAF0373BDA14}"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2019/10/08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C5A21-EE48-4377-83DA-83C1678224CC}"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600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1D4AA9-7528-4ECE-9E98-DAF0373BDA14}"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2019/10/08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C5A21-EE48-4377-83DA-83C1678224CC}"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604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1D4AA9-7528-4ECE-9E98-DAF0373BDA14}"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2019/10/08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C5A21-EE48-4377-83DA-83C1678224CC}"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descr="municipality manager"/>
          <p:cNvPicPr/>
          <p:nvPr userDrawn="1"/>
        </p:nvPicPr>
        <p:blipFill>
          <a:blip r:embed="rId2" cstate="print">
            <a:clrChange>
              <a:clrFrom>
                <a:srgbClr val="FFFFFF"/>
              </a:clrFrom>
              <a:clrTo>
                <a:srgbClr val="FFFFFF">
                  <a:alpha val="0"/>
                </a:srgbClr>
              </a:clrTo>
            </a:clrChange>
          </a:blip>
          <a:srcRect l="-2974" t="-6715" r="64886" b="10623"/>
          <a:stretch>
            <a:fillRect/>
          </a:stretch>
        </p:blipFill>
        <p:spPr bwMode="auto">
          <a:xfrm>
            <a:off x="9639300" y="365125"/>
            <a:ext cx="2366962" cy="107632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90139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1D4AA9-7528-4ECE-9E98-DAF0373BDA14}"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2019/10/08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C5A21-EE48-4377-83DA-83C1678224CC}"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descr="municipality manager"/>
          <p:cNvPicPr/>
          <p:nvPr userDrawn="1"/>
        </p:nvPicPr>
        <p:blipFill>
          <a:blip r:embed="rId2" cstate="print">
            <a:clrChange>
              <a:clrFrom>
                <a:srgbClr val="FFFFFF"/>
              </a:clrFrom>
              <a:clrTo>
                <a:srgbClr val="FFFFFF">
                  <a:alpha val="0"/>
                </a:srgbClr>
              </a:clrTo>
            </a:clrChange>
          </a:blip>
          <a:srcRect l="-2974" t="-6715" r="64886" b="10623"/>
          <a:stretch>
            <a:fillRect/>
          </a:stretch>
        </p:blipFill>
        <p:spPr bwMode="auto">
          <a:xfrm>
            <a:off x="8610600" y="90488"/>
            <a:ext cx="3552825" cy="180975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41694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1D4AA9-7528-4ECE-9E98-DAF0373BDA14}"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2019/10/08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C5A21-EE48-4377-83DA-83C1678224CC}"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923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1D4AA9-7528-4ECE-9E98-DAF0373BDA14}"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2019/10/08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C5A21-EE48-4377-83DA-83C1678224CC}"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749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1D4AA9-7528-4ECE-9E98-DAF0373BDA14}"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2019/10/08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C5A21-EE48-4377-83DA-83C1678224CC}"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820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1D4AA9-7528-4ECE-9E98-DAF0373BDA14}"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2019/10/08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C5A21-EE48-4377-83DA-83C1678224CC}"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4" descr="municipality manager"/>
          <p:cNvPicPr/>
          <p:nvPr userDrawn="1"/>
        </p:nvPicPr>
        <p:blipFill>
          <a:blip r:embed="rId2" cstate="print">
            <a:clrChange>
              <a:clrFrom>
                <a:srgbClr val="FFFFFF"/>
              </a:clrFrom>
              <a:clrTo>
                <a:srgbClr val="FFFFFF">
                  <a:alpha val="0"/>
                </a:srgbClr>
              </a:clrTo>
            </a:clrChange>
          </a:blip>
          <a:srcRect l="-2974" t="-6715" r="64886" b="10623"/>
          <a:stretch>
            <a:fillRect/>
          </a:stretch>
        </p:blipFill>
        <p:spPr bwMode="auto">
          <a:xfrm>
            <a:off x="9082088" y="0"/>
            <a:ext cx="3109912" cy="180975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1727564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1D4AA9-7528-4ECE-9E98-DAF0373BDA14}"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2019/10/08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C5A21-EE48-4377-83DA-83C1678224CC}"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4755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11D4AA9-7528-4ECE-9E98-DAF0373BDA14}"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2019/10/08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C5A21-EE48-4377-83DA-83C1678224CC}"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60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11D4AA9-7528-4ECE-9E98-DAF0373BDA14}" type="datetimeFigureOut">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2019/10/08</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8AC5A21-EE48-4377-83DA-83C1678224CC}"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181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484" y="1843548"/>
            <a:ext cx="11862618" cy="3657599"/>
          </a:xfrm>
        </p:spPr>
        <p:txBody>
          <a:bodyPr>
            <a:noAutofit/>
          </a:bodyPr>
          <a:lstStyle/>
          <a:p>
            <a:pPr>
              <a:lnSpc>
                <a:spcPct val="100000"/>
              </a:lnSpc>
            </a:pPr>
            <a:br>
              <a:rPr lang="en-ZA" sz="3600" b="1" dirty="0">
                <a:solidFill>
                  <a:srgbClr val="006666"/>
                </a:solidFill>
                <a:effectLst>
                  <a:outerShdw blurRad="38100" dist="38100" dir="2700000" algn="tl">
                    <a:srgbClr val="000000">
                      <a:alpha val="43137"/>
                    </a:srgbClr>
                  </a:outerShdw>
                </a:effectLst>
                <a:latin typeface="Candara" panose="020E0502030303020204" pitchFamily="34" charset="0"/>
              </a:rPr>
            </a:br>
            <a:br>
              <a:rPr lang="en-ZA" sz="3600" b="1" dirty="0">
                <a:solidFill>
                  <a:srgbClr val="006666"/>
                </a:solidFill>
                <a:effectLst>
                  <a:outerShdw blurRad="38100" dist="38100" dir="2700000" algn="tl">
                    <a:srgbClr val="000000">
                      <a:alpha val="43137"/>
                    </a:srgbClr>
                  </a:outerShdw>
                </a:effectLst>
                <a:latin typeface="Candara" panose="020E0502030303020204" pitchFamily="34" charset="0"/>
              </a:rPr>
            </a:br>
            <a:br>
              <a:rPr lang="en-ZA" sz="3600" b="1" dirty="0">
                <a:solidFill>
                  <a:srgbClr val="006666"/>
                </a:solidFill>
                <a:effectLst>
                  <a:outerShdw blurRad="38100" dist="38100" dir="2700000" algn="tl">
                    <a:srgbClr val="000000">
                      <a:alpha val="43137"/>
                    </a:srgbClr>
                  </a:outerShdw>
                </a:effectLst>
                <a:latin typeface="Candara" panose="020E0502030303020204" pitchFamily="34" charset="0"/>
              </a:rPr>
            </a:br>
            <a:r>
              <a:rPr lang="en-ZA" sz="2400" b="1" dirty="0">
                <a:solidFill>
                  <a:schemeClr val="tx1">
                    <a:lumMod val="75000"/>
                    <a:lumOff val="25000"/>
                  </a:schemeClr>
                </a:solidFill>
                <a:effectLst>
                  <a:outerShdw blurRad="38100" dist="38100" dir="2700000" algn="tl">
                    <a:srgbClr val="000000">
                      <a:alpha val="43137"/>
                    </a:srgbClr>
                  </a:outerShdw>
                </a:effectLst>
                <a:latin typeface="Candara" panose="020E0502030303020204" pitchFamily="34" charset="0"/>
              </a:rPr>
              <a:t>CIGFARO CONFERENCE PANEL DISCUSSION </a:t>
            </a:r>
            <a:br>
              <a:rPr lang="en-ZA" sz="3600" dirty="0"/>
            </a:br>
            <a:r>
              <a:rPr lang="en-GB" sz="3600" dirty="0">
                <a:latin typeface="+mn-lt"/>
              </a:rPr>
              <a:t> </a:t>
            </a:r>
            <a:r>
              <a:rPr lang="en-GB" sz="2400" dirty="0">
                <a:latin typeface="+mn-lt"/>
              </a:rPr>
              <a:t>A risk-based audit plan :</a:t>
            </a:r>
            <a:br>
              <a:rPr lang="en-GB" sz="2400" dirty="0">
                <a:latin typeface="+mn-lt"/>
              </a:rPr>
            </a:br>
            <a:r>
              <a:rPr lang="en-GB" sz="2400" dirty="0">
                <a:latin typeface="+mn-lt"/>
              </a:rPr>
              <a:t>Does it cover all the economic risks and the financial challenges to ensure service delivery in accordance with performance targets? </a:t>
            </a:r>
            <a:br>
              <a:rPr lang="en-ZA" sz="2400" dirty="0">
                <a:solidFill>
                  <a:srgbClr val="C00000"/>
                </a:solidFill>
                <a:effectLst>
                  <a:outerShdw blurRad="38100" dist="38100" dir="2700000" algn="tl">
                    <a:srgbClr val="000000">
                      <a:alpha val="43137"/>
                    </a:srgbClr>
                  </a:outerShdw>
                </a:effectLst>
                <a:latin typeface="+mn-lt"/>
              </a:rPr>
            </a:br>
            <a:br>
              <a:rPr lang="en-ZA" sz="3600" b="1" dirty="0">
                <a:solidFill>
                  <a:schemeClr val="tx1">
                    <a:lumMod val="75000"/>
                    <a:lumOff val="25000"/>
                  </a:schemeClr>
                </a:solidFill>
                <a:effectLst>
                  <a:outerShdw blurRad="38100" dist="38100" dir="2700000" algn="tl">
                    <a:srgbClr val="000000">
                      <a:alpha val="43137"/>
                    </a:srgbClr>
                  </a:outerShdw>
                </a:effectLst>
                <a:latin typeface="+mn-lt"/>
              </a:rPr>
            </a:br>
            <a:br>
              <a:rPr lang="en-ZA" sz="3600" b="1" dirty="0">
                <a:solidFill>
                  <a:schemeClr val="tx1">
                    <a:lumMod val="75000"/>
                    <a:lumOff val="25000"/>
                  </a:schemeClr>
                </a:solidFill>
                <a:effectLst>
                  <a:outerShdw blurRad="38100" dist="38100" dir="2700000" algn="tl">
                    <a:srgbClr val="000000">
                      <a:alpha val="43137"/>
                    </a:srgbClr>
                  </a:outerShdw>
                </a:effectLst>
                <a:latin typeface="Candara" panose="020E0502030303020204" pitchFamily="34" charset="0"/>
              </a:rPr>
            </a:br>
            <a:endParaRPr lang="en-ZA" sz="3600" b="1" dirty="0">
              <a:solidFill>
                <a:srgbClr val="006666"/>
              </a:solidFill>
              <a:effectLst>
                <a:outerShdw blurRad="38100" dist="38100" dir="2700000" algn="tl">
                  <a:srgbClr val="000000">
                    <a:alpha val="43137"/>
                  </a:srgbClr>
                </a:outerShdw>
              </a:effectLst>
              <a:latin typeface="Candara" panose="020E0502030303020204" pitchFamily="34" charset="0"/>
            </a:endParaRPr>
          </a:p>
        </p:txBody>
      </p:sp>
      <p:sp>
        <p:nvSpPr>
          <p:cNvPr id="3" name="Subtitle 2"/>
          <p:cNvSpPr>
            <a:spLocks noGrp="1"/>
          </p:cNvSpPr>
          <p:nvPr>
            <p:ph type="subTitle" idx="1"/>
          </p:nvPr>
        </p:nvSpPr>
        <p:spPr>
          <a:xfrm>
            <a:off x="1479083" y="4423719"/>
            <a:ext cx="9199419" cy="1077428"/>
          </a:xfrm>
          <a:solidFill>
            <a:schemeClr val="tx1">
              <a:lumMod val="50000"/>
              <a:lumOff val="50000"/>
            </a:schemeClr>
          </a:solidFill>
        </p:spPr>
        <p:txBody>
          <a:bodyPr anchor="ctr">
            <a:noAutofit/>
          </a:bodyPr>
          <a:lstStyle/>
          <a:p>
            <a:r>
              <a:rPr lang="en-ZA" sz="2800" b="1" dirty="0">
                <a:solidFill>
                  <a:srgbClr val="FFFF00"/>
                </a:solidFill>
                <a:latin typeface="Candara" panose="020E0502030303020204" pitchFamily="34" charset="0"/>
              </a:rPr>
              <a:t>GREATER KOKSTAD MUNICPALITY MUNICIPAL MANAGER</a:t>
            </a:r>
          </a:p>
          <a:p>
            <a:r>
              <a:rPr lang="en-ZA" sz="2800" b="1" dirty="0">
                <a:solidFill>
                  <a:srgbClr val="FFFF00"/>
                </a:solidFill>
                <a:latin typeface="Candara" panose="020E0502030303020204" pitchFamily="34" charset="0"/>
              </a:rPr>
              <a:t>LH MAPHOLOBA</a:t>
            </a:r>
          </a:p>
        </p:txBody>
      </p:sp>
      <p:sp>
        <p:nvSpPr>
          <p:cNvPr id="4" name="Rectangle 3"/>
          <p:cNvSpPr/>
          <p:nvPr/>
        </p:nvSpPr>
        <p:spPr>
          <a:xfrm>
            <a:off x="910764" y="5437673"/>
            <a:ext cx="10899058" cy="1015663"/>
          </a:xfrm>
          <a:prstGeom prst="rect">
            <a:avLst/>
          </a:prstGeom>
        </p:spPr>
        <p:txBody>
          <a:bodyPr wrap="square">
            <a:spAutoFit/>
          </a:bodyPr>
          <a:lstStyle/>
          <a:p>
            <a:pPr algn="ctr"/>
            <a:r>
              <a:rPr lang="en-ZA" sz="3200" b="1" u="sng" dirty="0">
                <a:solidFill>
                  <a:srgbClr val="800000"/>
                </a:solidFill>
                <a:latin typeface="Candara" panose="020E0502030303020204" pitchFamily="34" charset="0"/>
              </a:rPr>
              <a:t>THEME:</a:t>
            </a:r>
          </a:p>
          <a:p>
            <a:r>
              <a:rPr lang="en-GB" sz="2800" i="1" dirty="0">
                <a:latin typeface="Rockwell" panose="02060603020205020403" pitchFamily="18" charset="0"/>
              </a:rPr>
              <a:t>	    “Transformational Leadership In The Public Sector”</a:t>
            </a:r>
            <a:r>
              <a:rPr lang="en-GB" sz="2800" b="1" i="1" dirty="0"/>
              <a:t> </a:t>
            </a:r>
            <a:endParaRPr lang="en-GB" sz="800" i="1" kern="1400" dirty="0">
              <a:solidFill>
                <a:srgbClr val="000000"/>
              </a:solidFill>
              <a:latin typeface="Rockwell" panose="02060603020205020403" pitchFamily="18" charset="0"/>
            </a:endParaRPr>
          </a:p>
        </p:txBody>
      </p:sp>
      <p:sp>
        <p:nvSpPr>
          <p:cNvPr id="5" name="Title 1">
            <a:extLst>
              <a:ext uri="{FF2B5EF4-FFF2-40B4-BE49-F238E27FC236}">
                <a16:creationId xmlns:a16="http://schemas.microsoft.com/office/drawing/2014/main" id="{5EC9E480-FC17-4658-B9C6-C18B63A14D85}"/>
              </a:ext>
            </a:extLst>
          </p:cNvPr>
          <p:cNvSpPr txBox="1">
            <a:spLocks/>
          </p:cNvSpPr>
          <p:nvPr/>
        </p:nvSpPr>
        <p:spPr>
          <a:xfrm>
            <a:off x="0" y="6666059"/>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0" i="1" u="none" strike="noStrike" kern="1200" cap="none" spc="0" normalizeH="0" baseline="0" noProof="0" dirty="0">
                <a:ln w="13970" cmpd="sng">
                  <a:solidFill>
                    <a:srgbClr val="FFFFFF"/>
                  </a:solidFill>
                  <a:prstDash val="solid"/>
                </a:ln>
                <a:solidFill>
                  <a:srgbClr val="FFFFFF"/>
                </a:solidFill>
                <a:effectLst/>
                <a:uLnTx/>
                <a:uFillTx/>
                <a:latin typeface="Footlight MT Light" pitchFamily="18" charset="0"/>
                <a:ea typeface="+mj-ea"/>
                <a:cs typeface="Calibri" pitchFamily="34" charset="0"/>
              </a:rPr>
              <a:t>“A People Centred City of Economic Possibilities by 2047”</a:t>
            </a:r>
            <a:endParaRPr kumimoji="0" lang="en-ZA" sz="2400" b="0" i="1" u="none" strike="noStrike" kern="1200" cap="none" spc="0" normalizeH="0" baseline="0" noProof="0" dirty="0">
              <a:ln w="13970" cmpd="sng">
                <a:solidFill>
                  <a:srgbClr val="FFFFFF"/>
                </a:solidFill>
                <a:prstDash val="solid"/>
              </a:ln>
              <a:solidFill>
                <a:prstClr val="white"/>
              </a:solidFill>
              <a:effectLst>
                <a:outerShdw blurRad="63500" dir="3600000" algn="tl" rotWithShape="0">
                  <a:srgbClr val="000000">
                    <a:alpha val="70000"/>
                  </a:srgbClr>
                </a:outerShdw>
              </a:effectLst>
              <a:uLnTx/>
              <a:uFillTx/>
              <a:latin typeface="Footlight MT Light" pitchFamily="18" charset="0"/>
              <a:ea typeface="+mj-ea"/>
              <a:cs typeface="Calibri" pitchFamily="34" charset="0"/>
            </a:endParaRPr>
          </a:p>
        </p:txBody>
      </p:sp>
    </p:spTree>
    <p:extLst>
      <p:ext uri="{BB962C8B-B14F-4D97-AF65-F5344CB8AC3E}">
        <p14:creationId xmlns:p14="http://schemas.microsoft.com/office/powerpoint/2010/main" val="29734711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399"/>
            <a:ext cx="8926164"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Open Sans Semibold" panose="020B0706030804020204"/>
                <a:ea typeface="+mn-ea"/>
                <a:cs typeface="+mn-cs"/>
              </a:rPr>
              <a:t>S</a:t>
            </a:r>
          </a:p>
        </p:txBody>
      </p:sp>
      <p:sp>
        <p:nvSpPr>
          <p:cNvPr id="8" name="TextBox 7"/>
          <p:cNvSpPr txBox="1"/>
          <p:nvPr/>
        </p:nvSpPr>
        <p:spPr>
          <a:xfrm>
            <a:off x="1279719" y="594448"/>
            <a:ext cx="10224421" cy="6370975"/>
          </a:xfrm>
          <a:prstGeom prst="rect">
            <a:avLst/>
          </a:prstGeom>
          <a:noFill/>
        </p:spPr>
        <p:txBody>
          <a:bodyPr wrap="square" rtlCol="0">
            <a:spAutoFit/>
          </a:bodyPr>
          <a:lstStyle/>
          <a:p>
            <a:r>
              <a:rPr lang="en-ZA" sz="3200" b="1" dirty="0">
                <a:solidFill>
                  <a:srgbClr val="800000"/>
                </a:solidFill>
                <a:latin typeface="Candara" panose="020E0502030303020204" pitchFamily="34" charset="0"/>
              </a:rPr>
              <a:t>ponsoring views</a:t>
            </a:r>
          </a:p>
          <a:p>
            <a:pPr marL="457200" indent="-457200">
              <a:lnSpc>
                <a:spcPct val="150000"/>
              </a:lnSpc>
              <a:buFont typeface="Wingdings" panose="05000000000000000000" pitchFamily="2" charset="2"/>
              <a:buChar char="§"/>
            </a:pPr>
            <a:r>
              <a:rPr lang="en-GB" sz="2800" u="sng" dirty="0"/>
              <a:t>Consciously direct efforts to:</a:t>
            </a:r>
          </a:p>
          <a:p>
            <a:pPr marL="914400" lvl="1" indent="-457200">
              <a:lnSpc>
                <a:spcPct val="150000"/>
              </a:lnSpc>
              <a:buFont typeface="Wingdings" panose="05000000000000000000" pitchFamily="2" charset="2"/>
              <a:buChar char="§"/>
            </a:pPr>
            <a:r>
              <a:rPr lang="en-GB" sz="2000" dirty="0"/>
              <a:t>Create an enabling environment for effective combined assurance</a:t>
            </a:r>
          </a:p>
          <a:p>
            <a:pPr marL="1371600" lvl="2" indent="-457200">
              <a:lnSpc>
                <a:spcPct val="150000"/>
              </a:lnSpc>
              <a:buFont typeface="Wingdings" panose="05000000000000000000" pitchFamily="2" charset="2"/>
              <a:buChar char="§"/>
            </a:pPr>
            <a:r>
              <a:rPr lang="en-GB" sz="2000" dirty="0"/>
              <a:t>Integration of planning &amp; solutions vs silo operations</a:t>
            </a:r>
          </a:p>
          <a:p>
            <a:pPr marL="1371600" lvl="2" indent="-457200">
              <a:lnSpc>
                <a:spcPct val="150000"/>
              </a:lnSpc>
              <a:buFont typeface="Wingdings" panose="05000000000000000000" pitchFamily="2" charset="2"/>
              <a:buChar char="§"/>
            </a:pPr>
            <a:r>
              <a:rPr lang="en-GB" sz="2000" dirty="0"/>
              <a:t>Strategically allocate resources – (sharing resources with peer organisations; ad-hoc appointments for specialist skills, not required regularly vs permanent appoint)</a:t>
            </a:r>
          </a:p>
          <a:p>
            <a:pPr lvl="2">
              <a:lnSpc>
                <a:spcPct val="150000"/>
              </a:lnSpc>
            </a:pPr>
            <a:endParaRPr lang="en-GB" sz="2000" dirty="0"/>
          </a:p>
          <a:p>
            <a:pPr marL="457200" indent="-457200">
              <a:lnSpc>
                <a:spcPct val="150000"/>
              </a:lnSpc>
              <a:buFont typeface="Wingdings" panose="05000000000000000000" pitchFamily="2" charset="2"/>
              <a:buChar char="§"/>
            </a:pPr>
            <a:r>
              <a:rPr lang="en-GB" sz="2400" u="sng" dirty="0"/>
              <a:t>Build/Strengthen Capacity within assurance providers:</a:t>
            </a:r>
          </a:p>
          <a:p>
            <a:pPr marL="914400" lvl="1" indent="-457200">
              <a:lnSpc>
                <a:spcPct val="150000"/>
              </a:lnSpc>
              <a:buFont typeface="Wingdings" panose="05000000000000000000" pitchFamily="2" charset="2"/>
              <a:buChar char="§"/>
            </a:pPr>
            <a:r>
              <a:rPr lang="en-GB" sz="2000" dirty="0"/>
              <a:t>Risk Management – to enable progress in risk maturity with organisations and improve risk analyses and understand risk drivers &amp; consequences/ impact to organisation, etc…</a:t>
            </a:r>
          </a:p>
          <a:p>
            <a:pPr marL="914400" lvl="1" indent="-457200">
              <a:lnSpc>
                <a:spcPct val="150000"/>
              </a:lnSpc>
              <a:buFont typeface="Wingdings" panose="05000000000000000000" pitchFamily="2" charset="2"/>
              <a:buChar char="§"/>
            </a:pPr>
            <a:r>
              <a:rPr lang="en-GB" sz="2000" dirty="0"/>
              <a:t>Internal Audit Functions –  Identify critical skills needs Technical skills to analyse and provide solution – Value add - Strategic partner.</a:t>
            </a:r>
          </a:p>
          <a:p>
            <a:endParaRPr lang="en-ZA" sz="2800" dirty="0">
              <a:latin typeface="Candara" panose="020E0502030303020204" pitchFamily="34" charset="0"/>
            </a:endParaRPr>
          </a:p>
        </p:txBody>
      </p:sp>
      <p:sp>
        <p:nvSpPr>
          <p:cNvPr id="11" name="Title 1">
            <a:extLst>
              <a:ext uri="{FF2B5EF4-FFF2-40B4-BE49-F238E27FC236}">
                <a16:creationId xmlns:a16="http://schemas.microsoft.com/office/drawing/2014/main" id="{76B56F74-AECC-4309-A78B-E252F8A24BA2}"/>
              </a:ext>
            </a:extLst>
          </p:cNvPr>
          <p:cNvSpPr txBox="1">
            <a:spLocks/>
          </p:cNvSpPr>
          <p:nvPr/>
        </p:nvSpPr>
        <p:spPr>
          <a:xfrm>
            <a:off x="17329" y="6947606"/>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0" i="1" u="none" strike="noStrike" kern="1200" cap="none" spc="0" normalizeH="0" baseline="0" noProof="0" dirty="0">
                <a:ln w="13970" cmpd="sng">
                  <a:solidFill>
                    <a:srgbClr val="FFFFFF"/>
                  </a:solidFill>
                  <a:prstDash val="solid"/>
                </a:ln>
                <a:solidFill>
                  <a:srgbClr val="FFFFFF"/>
                </a:solidFill>
                <a:effectLst/>
                <a:uLnTx/>
                <a:uFillTx/>
                <a:latin typeface="Footlight MT Light" pitchFamily="18" charset="0"/>
                <a:ea typeface="+mj-ea"/>
                <a:cs typeface="Calibri" pitchFamily="34" charset="0"/>
              </a:rPr>
              <a:t>“A People Centred City of Economic Possibilities by 2047”</a:t>
            </a:r>
            <a:endParaRPr kumimoji="0" lang="en-ZA" sz="2400" b="0" i="1" u="none" strike="noStrike" kern="1200" cap="none" spc="0" normalizeH="0" baseline="0" noProof="0" dirty="0">
              <a:ln w="13970" cmpd="sng">
                <a:solidFill>
                  <a:srgbClr val="FFFFFF"/>
                </a:solidFill>
                <a:prstDash val="solid"/>
              </a:ln>
              <a:solidFill>
                <a:prstClr val="white"/>
              </a:solidFill>
              <a:effectLst>
                <a:outerShdw blurRad="63500" dir="3600000" algn="tl" rotWithShape="0">
                  <a:srgbClr val="000000">
                    <a:alpha val="70000"/>
                  </a:srgbClr>
                </a:outerShdw>
              </a:effectLst>
              <a:uLnTx/>
              <a:uFillTx/>
              <a:latin typeface="Footlight MT Light" pitchFamily="18" charset="0"/>
              <a:ea typeface="+mj-ea"/>
              <a:cs typeface="Calibri" pitchFamily="34" charset="0"/>
            </a:endParaRPr>
          </a:p>
        </p:txBody>
      </p:sp>
    </p:spTree>
    <p:extLst>
      <p:ext uri="{BB962C8B-B14F-4D97-AF65-F5344CB8AC3E}">
        <p14:creationId xmlns:p14="http://schemas.microsoft.com/office/powerpoint/2010/main" val="22419455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399"/>
            <a:ext cx="8926164"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Open Sans Semibold" panose="020B0706030804020204"/>
                <a:ea typeface="+mn-ea"/>
                <a:cs typeface="+mn-cs"/>
              </a:rPr>
              <a:t>S</a:t>
            </a:r>
          </a:p>
        </p:txBody>
      </p:sp>
      <p:sp>
        <p:nvSpPr>
          <p:cNvPr id="8" name="TextBox 7"/>
          <p:cNvSpPr txBox="1"/>
          <p:nvPr/>
        </p:nvSpPr>
        <p:spPr>
          <a:xfrm>
            <a:off x="1279720" y="594448"/>
            <a:ext cx="9691634" cy="3077766"/>
          </a:xfrm>
          <a:prstGeom prst="rect">
            <a:avLst/>
          </a:prstGeom>
          <a:noFill/>
        </p:spPr>
        <p:txBody>
          <a:bodyPr wrap="square" rtlCol="0">
            <a:spAutoFit/>
          </a:bodyPr>
          <a:lstStyle/>
          <a:p>
            <a:r>
              <a:rPr lang="en-ZA" sz="3200" b="1" dirty="0">
                <a:solidFill>
                  <a:srgbClr val="800000"/>
                </a:solidFill>
                <a:latin typeface="Candara" panose="020E0502030303020204" pitchFamily="34" charset="0"/>
              </a:rPr>
              <a:t>ponsoring views</a:t>
            </a:r>
          </a:p>
          <a:p>
            <a:endParaRPr lang="en-ZA" sz="3200" b="1" dirty="0">
              <a:solidFill>
                <a:srgbClr val="800000"/>
              </a:solidFill>
              <a:latin typeface="Candara" panose="020E0502030303020204" pitchFamily="34" charset="0"/>
            </a:endParaRPr>
          </a:p>
          <a:p>
            <a:pPr marL="457200" indent="-457200">
              <a:buFont typeface="Wingdings" panose="05000000000000000000" pitchFamily="2" charset="2"/>
              <a:buChar char="§"/>
            </a:pPr>
            <a:r>
              <a:rPr lang="en-ZA" sz="2800" u="sng" dirty="0"/>
              <a:t>Leverage technology</a:t>
            </a:r>
          </a:p>
          <a:p>
            <a:pPr>
              <a:lnSpc>
                <a:spcPct val="150000"/>
              </a:lnSpc>
            </a:pPr>
            <a:r>
              <a:rPr lang="en-GB" sz="2000" dirty="0"/>
              <a:t>Internal Audit Functions must adapt its methodologies to increasingly utilise technology to keep up with fast changing environment and improve efficiency.   </a:t>
            </a:r>
          </a:p>
          <a:p>
            <a:pPr>
              <a:lnSpc>
                <a:spcPct val="150000"/>
              </a:lnSpc>
            </a:pPr>
            <a:endParaRPr lang="en-GB" sz="2800" dirty="0">
              <a:latin typeface="Candara" panose="020E0502030303020204" pitchFamily="34" charset="0"/>
            </a:endParaRPr>
          </a:p>
        </p:txBody>
      </p:sp>
      <p:sp>
        <p:nvSpPr>
          <p:cNvPr id="11" name="Title 1">
            <a:extLst>
              <a:ext uri="{FF2B5EF4-FFF2-40B4-BE49-F238E27FC236}">
                <a16:creationId xmlns:a16="http://schemas.microsoft.com/office/drawing/2014/main" id="{76B56F74-AECC-4309-A78B-E252F8A24BA2}"/>
              </a:ext>
            </a:extLst>
          </p:cNvPr>
          <p:cNvSpPr txBox="1">
            <a:spLocks/>
          </p:cNvSpPr>
          <p:nvPr/>
        </p:nvSpPr>
        <p:spPr>
          <a:xfrm>
            <a:off x="-24416" y="6453336"/>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0" i="1" u="none" strike="noStrike" kern="1200" cap="none" spc="0" normalizeH="0" baseline="0" noProof="0" dirty="0">
                <a:ln w="13970" cmpd="sng">
                  <a:solidFill>
                    <a:srgbClr val="FFFFFF"/>
                  </a:solidFill>
                  <a:prstDash val="solid"/>
                </a:ln>
                <a:solidFill>
                  <a:srgbClr val="FFFFFF"/>
                </a:solidFill>
                <a:effectLst/>
                <a:uLnTx/>
                <a:uFillTx/>
                <a:latin typeface="Footlight MT Light" pitchFamily="18" charset="0"/>
                <a:ea typeface="+mj-ea"/>
                <a:cs typeface="Calibri" pitchFamily="34" charset="0"/>
              </a:rPr>
              <a:t>“A People Centred City of Economic Possibilities by 2047”</a:t>
            </a:r>
            <a:endParaRPr kumimoji="0" lang="en-ZA" sz="2400" b="0" i="1" u="none" strike="noStrike" kern="1200" cap="none" spc="0" normalizeH="0" baseline="0" noProof="0" dirty="0">
              <a:ln w="13970" cmpd="sng">
                <a:solidFill>
                  <a:srgbClr val="FFFFFF"/>
                </a:solidFill>
                <a:prstDash val="solid"/>
              </a:ln>
              <a:solidFill>
                <a:prstClr val="white"/>
              </a:solidFill>
              <a:effectLst>
                <a:outerShdw blurRad="63500" dir="3600000" algn="tl" rotWithShape="0">
                  <a:srgbClr val="000000">
                    <a:alpha val="70000"/>
                  </a:srgbClr>
                </a:outerShdw>
              </a:effectLst>
              <a:uLnTx/>
              <a:uFillTx/>
              <a:latin typeface="Footlight MT Light" pitchFamily="18" charset="0"/>
              <a:ea typeface="+mj-ea"/>
              <a:cs typeface="Calibri" pitchFamily="34" charset="0"/>
            </a:endParaRPr>
          </a:p>
        </p:txBody>
      </p:sp>
    </p:spTree>
    <p:extLst>
      <p:ext uri="{BB962C8B-B14F-4D97-AF65-F5344CB8AC3E}">
        <p14:creationId xmlns:p14="http://schemas.microsoft.com/office/powerpoint/2010/main" val="19125048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399"/>
            <a:ext cx="8926164"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Open Sans Semibold" panose="020B0706030804020204"/>
                <a:ea typeface="+mn-ea"/>
                <a:cs typeface="+mn-cs"/>
              </a:rPr>
              <a:t>C</a:t>
            </a:r>
          </a:p>
        </p:txBody>
      </p:sp>
      <p:sp>
        <p:nvSpPr>
          <p:cNvPr id="8" name="TextBox 7"/>
          <p:cNvSpPr txBox="1"/>
          <p:nvPr/>
        </p:nvSpPr>
        <p:spPr>
          <a:xfrm>
            <a:off x="1279720" y="594448"/>
            <a:ext cx="9691634" cy="3595728"/>
          </a:xfrm>
          <a:prstGeom prst="rect">
            <a:avLst/>
          </a:prstGeom>
          <a:noFill/>
        </p:spPr>
        <p:txBody>
          <a:bodyPr wrap="square" rtlCol="0">
            <a:spAutoFit/>
          </a:bodyPr>
          <a:lstStyle/>
          <a:p>
            <a:r>
              <a:rPr lang="en-ZA" sz="3200" b="1" dirty="0">
                <a:solidFill>
                  <a:srgbClr val="800000"/>
                </a:solidFill>
                <a:latin typeface="Candara" panose="020E0502030303020204" pitchFamily="34" charset="0"/>
              </a:rPr>
              <a:t>onclusion</a:t>
            </a:r>
          </a:p>
          <a:p>
            <a:endParaRPr lang="en-ZA" sz="3200" b="1" dirty="0">
              <a:solidFill>
                <a:srgbClr val="800000"/>
              </a:solidFill>
              <a:latin typeface="Candara" panose="020E0502030303020204" pitchFamily="34" charset="0"/>
            </a:endParaRPr>
          </a:p>
          <a:p>
            <a:pPr>
              <a:lnSpc>
                <a:spcPct val="150000"/>
              </a:lnSpc>
            </a:pPr>
            <a:r>
              <a:rPr lang="en-GB" sz="2800" dirty="0">
                <a:latin typeface="Candara" panose="020E0502030303020204" pitchFamily="34" charset="0"/>
              </a:rPr>
              <a:t>It is important that municipalities must pay serious attention to their Risk Management Units and ensure that they strong and able to identify risks that could pose danger to the very existence of municipalities as going concerns</a:t>
            </a:r>
          </a:p>
        </p:txBody>
      </p:sp>
      <p:sp>
        <p:nvSpPr>
          <p:cNvPr id="11" name="Title 1">
            <a:extLst>
              <a:ext uri="{FF2B5EF4-FFF2-40B4-BE49-F238E27FC236}">
                <a16:creationId xmlns:a16="http://schemas.microsoft.com/office/drawing/2014/main" id="{76B56F74-AECC-4309-A78B-E252F8A24BA2}"/>
              </a:ext>
            </a:extLst>
          </p:cNvPr>
          <p:cNvSpPr txBox="1">
            <a:spLocks/>
          </p:cNvSpPr>
          <p:nvPr/>
        </p:nvSpPr>
        <p:spPr>
          <a:xfrm>
            <a:off x="-24416" y="6453336"/>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0" i="1" u="none" strike="noStrike" kern="1200" cap="none" spc="0" normalizeH="0" baseline="0" noProof="0" dirty="0">
                <a:ln w="13970" cmpd="sng">
                  <a:solidFill>
                    <a:srgbClr val="FFFFFF"/>
                  </a:solidFill>
                  <a:prstDash val="solid"/>
                </a:ln>
                <a:solidFill>
                  <a:srgbClr val="FFFFFF"/>
                </a:solidFill>
                <a:effectLst/>
                <a:uLnTx/>
                <a:uFillTx/>
                <a:latin typeface="Footlight MT Light" pitchFamily="18" charset="0"/>
                <a:ea typeface="+mj-ea"/>
                <a:cs typeface="Calibri" pitchFamily="34" charset="0"/>
              </a:rPr>
              <a:t>“A People Centred City of Economic Possibilities by 2047”</a:t>
            </a:r>
            <a:endParaRPr kumimoji="0" lang="en-ZA" sz="2400" b="0" i="1" u="none" strike="noStrike" kern="1200" cap="none" spc="0" normalizeH="0" baseline="0" noProof="0" dirty="0">
              <a:ln w="13970" cmpd="sng">
                <a:solidFill>
                  <a:srgbClr val="FFFFFF"/>
                </a:solidFill>
                <a:prstDash val="solid"/>
              </a:ln>
              <a:solidFill>
                <a:prstClr val="white"/>
              </a:solidFill>
              <a:effectLst>
                <a:outerShdw blurRad="63500" dir="3600000" algn="tl" rotWithShape="0">
                  <a:srgbClr val="000000">
                    <a:alpha val="70000"/>
                  </a:srgbClr>
                </a:outerShdw>
              </a:effectLst>
              <a:uLnTx/>
              <a:uFillTx/>
              <a:latin typeface="Footlight MT Light" pitchFamily="18" charset="0"/>
              <a:ea typeface="+mj-ea"/>
              <a:cs typeface="Calibri" pitchFamily="34" charset="0"/>
            </a:endParaRPr>
          </a:p>
        </p:txBody>
      </p:sp>
    </p:spTree>
    <p:extLst>
      <p:ext uri="{BB962C8B-B14F-4D97-AF65-F5344CB8AC3E}">
        <p14:creationId xmlns:p14="http://schemas.microsoft.com/office/powerpoint/2010/main" val="11707519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399"/>
            <a:ext cx="8926164"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584261" y="381488"/>
            <a:ext cx="4765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rPr>
              <a:t>E</a:t>
            </a:r>
          </a:p>
        </p:txBody>
      </p:sp>
      <p:sp>
        <p:nvSpPr>
          <p:cNvPr id="8" name="TextBox 7"/>
          <p:cNvSpPr txBox="1"/>
          <p:nvPr/>
        </p:nvSpPr>
        <p:spPr>
          <a:xfrm>
            <a:off x="1184184" y="550765"/>
            <a:ext cx="8107300" cy="584775"/>
          </a:xfrm>
          <a:prstGeom prst="rect">
            <a:avLst/>
          </a:prstGeom>
          <a:noFill/>
        </p:spPr>
        <p:txBody>
          <a:bodyPr wrap="square" rtlCol="0">
            <a:spAutoFit/>
          </a:bodyPr>
          <a:lstStyle/>
          <a:p>
            <a:r>
              <a:rPr lang="en-ZA" sz="3200" b="1" dirty="0">
                <a:solidFill>
                  <a:srgbClr val="800000"/>
                </a:solidFill>
                <a:latin typeface="Candara" panose="020E0502030303020204" pitchFamily="34" charset="0"/>
              </a:rPr>
              <a:t>ND OF PRESENTATION</a:t>
            </a:r>
          </a:p>
        </p:txBody>
      </p:sp>
      <p:sp>
        <p:nvSpPr>
          <p:cNvPr id="11" name="Title 1">
            <a:extLst>
              <a:ext uri="{FF2B5EF4-FFF2-40B4-BE49-F238E27FC236}">
                <a16:creationId xmlns:a16="http://schemas.microsoft.com/office/drawing/2014/main" id="{76B56F74-AECC-4309-A78B-E252F8A24BA2}"/>
              </a:ext>
            </a:extLst>
          </p:cNvPr>
          <p:cNvSpPr txBox="1">
            <a:spLocks/>
          </p:cNvSpPr>
          <p:nvPr/>
        </p:nvSpPr>
        <p:spPr>
          <a:xfrm>
            <a:off x="-24416" y="6453336"/>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0" i="1" u="none" strike="noStrike" kern="1200" cap="none" spc="0" normalizeH="0" baseline="0" noProof="0" dirty="0">
                <a:ln w="13970" cmpd="sng">
                  <a:solidFill>
                    <a:srgbClr val="FFFFFF"/>
                  </a:solidFill>
                  <a:prstDash val="solid"/>
                </a:ln>
                <a:solidFill>
                  <a:srgbClr val="FFFFFF"/>
                </a:solidFill>
                <a:effectLst/>
                <a:uLnTx/>
                <a:uFillTx/>
                <a:latin typeface="Footlight MT Light" pitchFamily="18" charset="0"/>
                <a:ea typeface="+mj-ea"/>
                <a:cs typeface="Calibri" pitchFamily="34" charset="0"/>
              </a:rPr>
              <a:t>“A People Centred City of Economic Possibilities by 2047”</a:t>
            </a:r>
            <a:endParaRPr kumimoji="0" lang="en-ZA" sz="2400" b="0" i="1" u="none" strike="noStrike" kern="1200" cap="none" spc="0" normalizeH="0" baseline="0" noProof="0" dirty="0">
              <a:ln w="13970" cmpd="sng">
                <a:solidFill>
                  <a:srgbClr val="FFFFFF"/>
                </a:solidFill>
                <a:prstDash val="solid"/>
              </a:ln>
              <a:solidFill>
                <a:prstClr val="white"/>
              </a:solidFill>
              <a:effectLst>
                <a:outerShdw blurRad="63500" dir="3600000" algn="tl" rotWithShape="0">
                  <a:srgbClr val="000000">
                    <a:alpha val="70000"/>
                  </a:srgbClr>
                </a:outerShdw>
              </a:effectLst>
              <a:uLnTx/>
              <a:uFillTx/>
              <a:latin typeface="Footlight MT Light" pitchFamily="18" charset="0"/>
              <a:ea typeface="+mj-ea"/>
              <a:cs typeface="Calibri" pitchFamily="34" charset="0"/>
            </a:endParaRPr>
          </a:p>
        </p:txBody>
      </p:sp>
      <p:pic>
        <p:nvPicPr>
          <p:cNvPr id="10" name="Content Placeholder 6" descr="Related image">
            <a:extLst>
              <a:ext uri="{FF2B5EF4-FFF2-40B4-BE49-F238E27FC236}">
                <a16:creationId xmlns:a16="http://schemas.microsoft.com/office/drawing/2014/main" id="{582DB2A0-D1DE-4EC7-94D9-D243C9E21295}"/>
              </a:ext>
            </a:extLst>
          </p:cNvPr>
          <p:cNvPicPr>
            <a:picLocks/>
          </p:cNvPicPr>
          <p:nvPr/>
        </p:nvPicPr>
        <p:blipFill rotWithShape="1">
          <a:blip r:embed="rId2">
            <a:extLst>
              <a:ext uri="{28A0092B-C50C-407E-A947-70E740481C1C}">
                <a14:useLocalDpi xmlns:a14="http://schemas.microsoft.com/office/drawing/2010/main" val="0"/>
              </a:ext>
            </a:extLst>
          </a:blip>
          <a:srcRect t="10643"/>
          <a:stretch/>
        </p:blipFill>
        <p:spPr bwMode="auto">
          <a:xfrm>
            <a:off x="179195" y="1430922"/>
            <a:ext cx="11809193" cy="485313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835587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400"/>
            <a:ext cx="8588180"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584261" y="381488"/>
            <a:ext cx="4765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rPr>
              <a:t>P</a:t>
            </a:r>
          </a:p>
        </p:txBody>
      </p:sp>
      <p:sp>
        <p:nvSpPr>
          <p:cNvPr id="8" name="TextBox 7"/>
          <p:cNvSpPr txBox="1"/>
          <p:nvPr/>
        </p:nvSpPr>
        <p:spPr>
          <a:xfrm>
            <a:off x="1279720" y="550765"/>
            <a:ext cx="7535448" cy="584775"/>
          </a:xfrm>
          <a:prstGeom prst="rect">
            <a:avLst/>
          </a:prstGeom>
          <a:noFill/>
        </p:spPr>
        <p:txBody>
          <a:bodyPr wrap="square" rtlCol="0">
            <a:spAutoFit/>
          </a:bodyPr>
          <a:lstStyle/>
          <a:p>
            <a:r>
              <a:rPr lang="en-ZA" sz="3200" b="1" dirty="0">
                <a:solidFill>
                  <a:srgbClr val="800000"/>
                </a:solidFill>
                <a:latin typeface="Candara" panose="020E0502030303020204" pitchFamily="34" charset="0"/>
              </a:rPr>
              <a:t>RESENTATION OUTLINE</a:t>
            </a:r>
          </a:p>
        </p:txBody>
      </p:sp>
      <p:sp>
        <p:nvSpPr>
          <p:cNvPr id="10" name="TextBox 9"/>
          <p:cNvSpPr txBox="1"/>
          <p:nvPr/>
        </p:nvSpPr>
        <p:spPr>
          <a:xfrm>
            <a:off x="482626" y="1479183"/>
            <a:ext cx="11507132" cy="9941183"/>
          </a:xfrm>
          <a:prstGeom prst="rect">
            <a:avLst/>
          </a:prstGeom>
          <a:noFill/>
        </p:spPr>
        <p:txBody>
          <a:bodyPr wrap="square" rtlCol="0">
            <a:spAutoFit/>
          </a:bodyPr>
          <a:lstStyle/>
          <a:p>
            <a:pPr marL="457200" indent="-457200">
              <a:spcBef>
                <a:spcPts val="1200"/>
              </a:spcBef>
              <a:spcAft>
                <a:spcPts val="1200"/>
              </a:spcAft>
              <a:buAutoNum type="arabicPeriod"/>
            </a:pPr>
            <a:r>
              <a:rPr lang="en-ZA" sz="1400" u="sng" dirty="0">
                <a:latin typeface="Calibri" panose="020F0502020204030204" pitchFamily="34" charset="0"/>
                <a:ea typeface="Calibri" panose="020F0502020204030204" pitchFamily="34" charset="0"/>
                <a:cs typeface="Times New Roman" panose="02020603050405020304" pitchFamily="18" charset="0"/>
              </a:rPr>
              <a:t>Introduction</a:t>
            </a:r>
          </a:p>
          <a:p>
            <a:pPr marL="457200" indent="-457200">
              <a:spcBef>
                <a:spcPts val="1200"/>
              </a:spcBef>
              <a:spcAft>
                <a:spcPts val="1200"/>
              </a:spcAft>
              <a:buAutoNum type="arabicPeriod"/>
            </a:pPr>
            <a:r>
              <a:rPr lang="en-ZA" sz="1400" u="sng" dirty="0">
                <a:latin typeface="Calibri" panose="020F0502020204030204" pitchFamily="34" charset="0"/>
                <a:ea typeface="Calibri" panose="020F0502020204030204" pitchFamily="34" charset="0"/>
                <a:cs typeface="Times New Roman" panose="02020603050405020304" pitchFamily="18" charset="0"/>
              </a:rPr>
              <a:t>Combined assurance model</a:t>
            </a:r>
          </a:p>
          <a:p>
            <a:pPr marL="457200" indent="-457200">
              <a:spcBef>
                <a:spcPts val="1200"/>
              </a:spcBef>
              <a:spcAft>
                <a:spcPts val="1200"/>
              </a:spcAft>
              <a:buAutoNum type="arabicPeriod"/>
            </a:pPr>
            <a:r>
              <a:rPr lang="en-ZA" sz="1400" u="sng" dirty="0">
                <a:latin typeface="Calibri" panose="020F0502020204030204" pitchFamily="34" charset="0"/>
                <a:ea typeface="Calibri" panose="020F0502020204030204" pitchFamily="34" charset="0"/>
                <a:cs typeface="Times New Roman" panose="02020603050405020304" pitchFamily="18" charset="0"/>
              </a:rPr>
              <a:t>Risk management maturity</a:t>
            </a:r>
          </a:p>
          <a:p>
            <a:pPr marL="457200" indent="-457200">
              <a:spcBef>
                <a:spcPts val="1200"/>
              </a:spcBef>
              <a:spcAft>
                <a:spcPts val="1200"/>
              </a:spcAft>
              <a:buAutoNum type="arabicPeriod"/>
            </a:pPr>
            <a:r>
              <a:rPr lang="en-ZA" sz="1400" u="sng" dirty="0">
                <a:latin typeface="Calibri" panose="020F0502020204030204" pitchFamily="34" charset="0"/>
                <a:ea typeface="Calibri" panose="020F0502020204030204" pitchFamily="34" charset="0"/>
                <a:cs typeface="Times New Roman" panose="02020603050405020304" pitchFamily="18" charset="0"/>
              </a:rPr>
              <a:t>Risk-based auditing</a:t>
            </a:r>
          </a:p>
          <a:p>
            <a:pPr marL="914400" lvl="1" indent="-457200">
              <a:spcBef>
                <a:spcPts val="1200"/>
              </a:spcBef>
              <a:spcAft>
                <a:spcPts val="1200"/>
              </a:spcAft>
              <a:buAutoNum type="arabicPeriod"/>
            </a:pPr>
            <a:r>
              <a:rPr lang="en-ZA" sz="1400" u="sng" dirty="0">
                <a:latin typeface="Calibri" panose="020F0502020204030204" pitchFamily="34" charset="0"/>
                <a:ea typeface="Calibri" panose="020F0502020204030204" pitchFamily="34" charset="0"/>
                <a:cs typeface="Times New Roman" panose="02020603050405020304" pitchFamily="18" charset="0"/>
              </a:rPr>
              <a:t>The ideal</a:t>
            </a:r>
          </a:p>
          <a:p>
            <a:pPr marL="914400" lvl="1" indent="-457200">
              <a:spcBef>
                <a:spcPts val="1200"/>
              </a:spcBef>
              <a:spcAft>
                <a:spcPts val="1200"/>
              </a:spcAft>
              <a:buAutoNum type="arabicPeriod"/>
            </a:pPr>
            <a:r>
              <a:rPr lang="en-ZA" sz="1400" u="sng" dirty="0">
                <a:latin typeface="Calibri" panose="020F0502020204030204" pitchFamily="34" charset="0"/>
                <a:ea typeface="Calibri" panose="020F0502020204030204" pitchFamily="34" charset="0"/>
                <a:cs typeface="Times New Roman" panose="02020603050405020304" pitchFamily="18" charset="0"/>
              </a:rPr>
              <a:t>The status quo </a:t>
            </a:r>
          </a:p>
          <a:p>
            <a:pPr marL="914400" lvl="1" indent="-457200">
              <a:spcBef>
                <a:spcPts val="1200"/>
              </a:spcBef>
              <a:spcAft>
                <a:spcPts val="1200"/>
              </a:spcAft>
              <a:buAutoNum type="arabicPeriod"/>
            </a:pPr>
            <a:r>
              <a:rPr lang="en-ZA" sz="1400" u="sng" dirty="0">
                <a:latin typeface="Calibri" panose="020F0502020204030204" pitchFamily="34" charset="0"/>
                <a:ea typeface="Calibri" panose="020F0502020204030204" pitchFamily="34" charset="0"/>
                <a:cs typeface="Times New Roman" panose="02020603050405020304" pitchFamily="18" charset="0"/>
              </a:rPr>
              <a:t>Consequences </a:t>
            </a:r>
          </a:p>
          <a:p>
            <a:pPr marL="457200" indent="-457200">
              <a:spcBef>
                <a:spcPts val="1200"/>
              </a:spcBef>
              <a:spcAft>
                <a:spcPts val="1200"/>
              </a:spcAft>
              <a:buAutoNum type="arabicPeriod"/>
            </a:pPr>
            <a:r>
              <a:rPr lang="en-ZA" sz="1400" u="sng" dirty="0">
                <a:latin typeface="Calibri" panose="020F0502020204030204" pitchFamily="34" charset="0"/>
                <a:ea typeface="Calibri" panose="020F0502020204030204" pitchFamily="34" charset="0"/>
                <a:cs typeface="Times New Roman" panose="02020603050405020304" pitchFamily="18" charset="0"/>
              </a:rPr>
              <a:t>Introspect</a:t>
            </a:r>
          </a:p>
          <a:p>
            <a:pPr marL="457200" indent="-457200">
              <a:spcBef>
                <a:spcPts val="1200"/>
              </a:spcBef>
              <a:spcAft>
                <a:spcPts val="1200"/>
              </a:spcAft>
              <a:buAutoNum type="arabicPeriod"/>
            </a:pPr>
            <a:r>
              <a:rPr lang="en-ZA" sz="1400" u="sng" dirty="0">
                <a:latin typeface="Calibri" panose="020F0502020204030204" pitchFamily="34" charset="0"/>
                <a:ea typeface="Calibri" panose="020F0502020204030204" pitchFamily="34" charset="0"/>
                <a:cs typeface="Times New Roman" panose="02020603050405020304" pitchFamily="18" charset="0"/>
              </a:rPr>
              <a:t>Sponsoring views</a:t>
            </a:r>
          </a:p>
          <a:p>
            <a:pPr marL="457200" indent="-457200">
              <a:spcBef>
                <a:spcPts val="1200"/>
              </a:spcBef>
              <a:spcAft>
                <a:spcPts val="1200"/>
              </a:spcAft>
              <a:buAutoNum type="arabicPeriod"/>
            </a:pPr>
            <a:r>
              <a:rPr lang="en-ZA" sz="1400" u="sng" dirty="0">
                <a:latin typeface="Calibri" panose="020F0502020204030204" pitchFamily="34" charset="0"/>
                <a:ea typeface="Calibri" panose="020F0502020204030204" pitchFamily="34" charset="0"/>
                <a:cs typeface="Times New Roman" panose="02020603050405020304" pitchFamily="18" charset="0"/>
              </a:rPr>
              <a:t>Conclusion</a:t>
            </a:r>
          </a:p>
          <a:p>
            <a:pPr marL="457200" indent="-457200">
              <a:spcBef>
                <a:spcPts val="1200"/>
              </a:spcBef>
              <a:spcAft>
                <a:spcPts val="1200"/>
              </a:spcAft>
              <a:buAutoNum type="arabicPeriod"/>
            </a:pPr>
            <a:endParaRPr lang="en-ZA" sz="2000" u="sng" dirty="0">
              <a:latin typeface="Calibri" panose="020F0502020204030204" pitchFamily="34" charset="0"/>
              <a:ea typeface="Calibri" panose="020F0502020204030204" pitchFamily="34" charset="0"/>
              <a:cs typeface="Times New Roman" panose="02020603050405020304" pitchFamily="18" charset="0"/>
            </a:endParaRPr>
          </a:p>
          <a:p>
            <a:pPr marL="457200" indent="-457200">
              <a:spcBef>
                <a:spcPts val="1200"/>
              </a:spcBef>
              <a:spcAft>
                <a:spcPts val="1200"/>
              </a:spcAft>
              <a:buAutoNum type="arabicPeriod"/>
            </a:pPr>
            <a:endParaRPr lang="en-ZA" sz="2000" u="sng" dirty="0">
              <a:latin typeface="Calibri" panose="020F0502020204030204" pitchFamily="34" charset="0"/>
              <a:ea typeface="Calibri" panose="020F0502020204030204" pitchFamily="34" charset="0"/>
              <a:cs typeface="Times New Roman" panose="02020603050405020304" pitchFamily="18" charset="0"/>
            </a:endParaRPr>
          </a:p>
          <a:p>
            <a:pPr marL="457200" indent="-457200">
              <a:spcBef>
                <a:spcPts val="1200"/>
              </a:spcBef>
              <a:spcAft>
                <a:spcPts val="1200"/>
              </a:spcAft>
              <a:buAutoNum type="arabicPeriod"/>
            </a:pPr>
            <a:endParaRPr lang="en-ZA" sz="2400" u="sng"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1200"/>
              </a:spcAft>
            </a:pPr>
            <a:endParaRPr lang="en-ZA" sz="2400"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1200"/>
              </a:spcAft>
            </a:pPr>
            <a:endParaRPr lang="en-ZA" sz="2400" u="sng"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1200"/>
              </a:spcAft>
            </a:pPr>
            <a:endParaRPr lang="en-ZA" sz="2400" u="sng"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1200"/>
              </a:spcAft>
            </a:pPr>
            <a:endParaRPr lang="en-ZA" sz="2400"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itle 1">
            <a:extLst>
              <a:ext uri="{FF2B5EF4-FFF2-40B4-BE49-F238E27FC236}">
                <a16:creationId xmlns:a16="http://schemas.microsoft.com/office/drawing/2014/main" id="{76B56F74-AECC-4309-A78B-E252F8A24BA2}"/>
              </a:ext>
            </a:extLst>
          </p:cNvPr>
          <p:cNvSpPr txBox="1">
            <a:spLocks/>
          </p:cNvSpPr>
          <p:nvPr/>
        </p:nvSpPr>
        <p:spPr>
          <a:xfrm>
            <a:off x="-24416" y="6453336"/>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0" i="1" u="none" strike="noStrike" kern="1200" cap="none" spc="0" normalizeH="0" baseline="0" noProof="0" dirty="0">
                <a:ln w="13970" cmpd="sng">
                  <a:solidFill>
                    <a:srgbClr val="FFFFFF"/>
                  </a:solidFill>
                  <a:prstDash val="solid"/>
                </a:ln>
                <a:solidFill>
                  <a:srgbClr val="FFFFFF"/>
                </a:solidFill>
                <a:effectLst/>
                <a:uLnTx/>
                <a:uFillTx/>
                <a:latin typeface="Footlight MT Light" pitchFamily="18" charset="0"/>
                <a:ea typeface="+mj-ea"/>
                <a:cs typeface="Calibri" pitchFamily="34" charset="0"/>
              </a:rPr>
              <a:t>“A People Centred City of Economic Possibilities by 2047”</a:t>
            </a:r>
            <a:endParaRPr kumimoji="0" lang="en-ZA" sz="2400" b="0" i="1" u="none" strike="noStrike" kern="1200" cap="none" spc="0" normalizeH="0" baseline="0" noProof="0" dirty="0">
              <a:ln w="13970" cmpd="sng">
                <a:solidFill>
                  <a:srgbClr val="FFFFFF"/>
                </a:solidFill>
                <a:prstDash val="solid"/>
              </a:ln>
              <a:solidFill>
                <a:prstClr val="white"/>
              </a:solidFill>
              <a:effectLst>
                <a:outerShdw blurRad="63500" dir="3600000" algn="tl" rotWithShape="0">
                  <a:srgbClr val="000000">
                    <a:alpha val="70000"/>
                  </a:srgbClr>
                </a:outerShdw>
              </a:effectLst>
              <a:uLnTx/>
              <a:uFillTx/>
              <a:latin typeface="Footlight MT Light" pitchFamily="18" charset="0"/>
              <a:ea typeface="+mj-ea"/>
              <a:cs typeface="Calibri" pitchFamily="34" charset="0"/>
            </a:endParaRPr>
          </a:p>
        </p:txBody>
      </p:sp>
    </p:spTree>
    <p:extLst>
      <p:ext uri="{BB962C8B-B14F-4D97-AF65-F5344CB8AC3E}">
        <p14:creationId xmlns:p14="http://schemas.microsoft.com/office/powerpoint/2010/main" val="868407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400"/>
            <a:ext cx="8588180"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664869" y="371312"/>
            <a:ext cx="4765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5400" b="1" noProof="0" dirty="0">
                <a:solidFill>
                  <a:prstClr val="white">
                    <a:lumMod val="65000"/>
                    <a:lumOff val="35000"/>
                  </a:prstClr>
                </a:solidFill>
                <a:latin typeface="Open Sans Semibold" panose="020B0706030804020204"/>
                <a:ea typeface="Open Sans Semibold" panose="020B0706030804020204" pitchFamily="34" charset="0"/>
                <a:cs typeface="Open Sans Semibold" panose="020B0706030804020204" pitchFamily="34" charset="0"/>
              </a:rPr>
              <a:t>I</a:t>
            </a:r>
            <a:endPar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endParaRPr>
          </a:p>
        </p:txBody>
      </p:sp>
      <p:sp>
        <p:nvSpPr>
          <p:cNvPr id="8" name="TextBox 7"/>
          <p:cNvSpPr txBox="1"/>
          <p:nvPr/>
        </p:nvSpPr>
        <p:spPr>
          <a:xfrm>
            <a:off x="1279720" y="550765"/>
            <a:ext cx="7535448" cy="584775"/>
          </a:xfrm>
          <a:prstGeom prst="rect">
            <a:avLst/>
          </a:prstGeom>
          <a:noFill/>
        </p:spPr>
        <p:txBody>
          <a:bodyPr wrap="square" rtlCol="0">
            <a:spAutoFit/>
          </a:bodyPr>
          <a:lstStyle/>
          <a:p>
            <a:r>
              <a:rPr lang="en-ZA" sz="3200" b="1" dirty="0">
                <a:solidFill>
                  <a:srgbClr val="800000"/>
                </a:solidFill>
                <a:latin typeface="Candara" panose="020E0502030303020204" pitchFamily="34" charset="0"/>
              </a:rPr>
              <a:t>ntroduction</a:t>
            </a:r>
          </a:p>
        </p:txBody>
      </p:sp>
      <p:sp>
        <p:nvSpPr>
          <p:cNvPr id="10" name="TextBox 9"/>
          <p:cNvSpPr txBox="1"/>
          <p:nvPr/>
        </p:nvSpPr>
        <p:spPr>
          <a:xfrm>
            <a:off x="330226" y="1460077"/>
            <a:ext cx="11507132" cy="8017579"/>
          </a:xfrm>
          <a:prstGeom prst="rect">
            <a:avLst/>
          </a:prstGeom>
          <a:noFill/>
        </p:spPr>
        <p:txBody>
          <a:bodyPr wrap="square" rtlCol="0">
            <a:spAutoFit/>
          </a:bodyPr>
          <a:lstStyle/>
          <a:p>
            <a:pPr marL="342900" indent="-342900">
              <a:spcBef>
                <a:spcPts val="1200"/>
              </a:spcBef>
              <a:spcAft>
                <a:spcPts val="1200"/>
              </a:spcAft>
              <a:buFont typeface="Wingdings" panose="05000000000000000000" pitchFamily="2" charset="2"/>
              <a:buChar char="§"/>
            </a:pPr>
            <a:endParaRPr lang="en-ZA" sz="2000" b="1" u="sng"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1200"/>
              </a:spcBef>
              <a:spcAft>
                <a:spcPts val="1200"/>
              </a:spcAft>
              <a:buFont typeface="Wingdings" panose="05000000000000000000" pitchFamily="2" charset="2"/>
              <a:buChar char="§"/>
            </a:pPr>
            <a:r>
              <a:rPr lang="en-ZA" sz="2000" b="1" u="sng" dirty="0">
                <a:latin typeface="Calibri" panose="020F0502020204030204" pitchFamily="34" charset="0"/>
                <a:ea typeface="Calibri" panose="020F0502020204030204" pitchFamily="34" charset="0"/>
                <a:cs typeface="Times New Roman" panose="02020603050405020304" pitchFamily="18" charset="0"/>
              </a:rPr>
              <a:t>MFMA &amp; PFMA General Responsibilities</a:t>
            </a:r>
          </a:p>
          <a:p>
            <a:pPr marL="742950" lvl="1" indent="-285750">
              <a:lnSpc>
                <a:spcPct val="150000"/>
              </a:lnSpc>
              <a:buFont typeface="Wingdings" panose="05000000000000000000" pitchFamily="2" charset="2"/>
              <a:buChar char="§"/>
            </a:pPr>
            <a:r>
              <a:rPr lang="en-GB" dirty="0"/>
              <a:t>Effective, efficient and transparent systems of </a:t>
            </a:r>
            <a:r>
              <a:rPr lang="en-GB" b="1" dirty="0"/>
              <a:t>financial and risk management  and internal control</a:t>
            </a:r>
          </a:p>
          <a:p>
            <a:pPr marL="742950" lvl="1" indent="-285750">
              <a:lnSpc>
                <a:spcPct val="150000"/>
              </a:lnSpc>
              <a:buFont typeface="Wingdings" panose="05000000000000000000" pitchFamily="2" charset="2"/>
              <a:buChar char="§"/>
            </a:pPr>
            <a:r>
              <a:rPr lang="en-GB" dirty="0"/>
              <a:t>A system of </a:t>
            </a:r>
            <a:r>
              <a:rPr lang="en-GB" b="1" dirty="0"/>
              <a:t>internal audit </a:t>
            </a:r>
            <a:r>
              <a:rPr lang="en-GB" dirty="0"/>
              <a:t>under the control and direction of an audit committee</a:t>
            </a:r>
          </a:p>
          <a:p>
            <a:pPr marL="742950" lvl="1" indent="-285750">
              <a:lnSpc>
                <a:spcPct val="150000"/>
              </a:lnSpc>
              <a:buFont typeface="Wingdings" panose="05000000000000000000" pitchFamily="2" charset="2"/>
              <a:buChar char="§"/>
            </a:pPr>
            <a:r>
              <a:rPr lang="en-GB" dirty="0"/>
              <a:t>Fair, equitable, transparent, competitive and </a:t>
            </a:r>
            <a:r>
              <a:rPr lang="en-GB" b="1" dirty="0"/>
              <a:t>cost-effective procurement system</a:t>
            </a:r>
          </a:p>
          <a:p>
            <a:pPr marL="742950" lvl="1" indent="-285750">
              <a:lnSpc>
                <a:spcPct val="150000"/>
              </a:lnSpc>
              <a:buFont typeface="Wingdings" panose="05000000000000000000" pitchFamily="2" charset="2"/>
              <a:buChar char="§"/>
            </a:pPr>
            <a:r>
              <a:rPr lang="en-GB" dirty="0"/>
              <a:t>Effective, efficient and transparent systems of financial and risk management and internal control </a:t>
            </a:r>
          </a:p>
          <a:p>
            <a:pPr marL="742950" lvl="1" indent="-285750">
              <a:lnSpc>
                <a:spcPct val="150000"/>
              </a:lnSpc>
              <a:buFont typeface="Wingdings" panose="05000000000000000000" pitchFamily="2" charset="2"/>
              <a:buChar char="§"/>
            </a:pPr>
            <a:r>
              <a:rPr lang="en-GB" dirty="0"/>
              <a:t>Effective, efficient, </a:t>
            </a:r>
            <a:r>
              <a:rPr lang="en-GB" b="1" dirty="0"/>
              <a:t>economical and transparent use of resources</a:t>
            </a:r>
          </a:p>
          <a:p>
            <a:pPr marL="742950" lvl="1" indent="-285750">
              <a:lnSpc>
                <a:spcPct val="150000"/>
              </a:lnSpc>
              <a:buFont typeface="Wingdings" panose="05000000000000000000" pitchFamily="2"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Establish internal audit &amp; audit committees</a:t>
            </a:r>
          </a:p>
          <a:p>
            <a:pPr marL="742950" lvl="1" indent="-285750">
              <a:lnSpc>
                <a:spcPct val="150000"/>
              </a:lnSpc>
              <a:buFont typeface="Wingdings" panose="05000000000000000000" pitchFamily="2"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Develop risk-based internal audit plans</a:t>
            </a: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50000"/>
              </a:lnSpc>
              <a:spcBef>
                <a:spcPts val="1200"/>
              </a:spcBef>
              <a:spcAft>
                <a:spcPts val="1200"/>
              </a:spcAft>
              <a:buFont typeface="Wingdings" panose="05000000000000000000" pitchFamily="2" charset="2"/>
              <a:buChar char="§"/>
            </a:pPr>
            <a:r>
              <a:rPr lang="en-ZA" sz="2000" dirty="0">
                <a:latin typeface="Calibri" panose="020F0502020204030204" pitchFamily="34" charset="0"/>
                <a:ea typeface="Calibri" panose="020F0502020204030204" pitchFamily="34" charset="0"/>
                <a:cs typeface="Times New Roman" panose="02020603050405020304" pitchFamily="18" charset="0"/>
              </a:rPr>
              <a:t>King IV</a:t>
            </a:r>
          </a:p>
          <a:p>
            <a:pPr>
              <a:lnSpc>
                <a:spcPct val="150000"/>
              </a:lnSpc>
              <a:spcBef>
                <a:spcPts val="1200"/>
              </a:spcBef>
              <a:spcAft>
                <a:spcPts val="1200"/>
              </a:spcAft>
            </a:pPr>
            <a:endParaRPr lang="en-ZA" sz="2000" u="sng"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1200"/>
              </a:spcAft>
            </a:pP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1200"/>
              </a:spcAft>
            </a:pPr>
            <a:endParaRPr lang="en-ZA" sz="2000" u="sng"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1200"/>
              </a:spcAft>
            </a:pPr>
            <a:endParaRPr lang="en-ZA" sz="2000" u="sng"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1200"/>
              </a:spcAft>
            </a:pPr>
            <a:endParaRPr lang="en-ZA" sz="2000"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itle 1">
            <a:extLst>
              <a:ext uri="{FF2B5EF4-FFF2-40B4-BE49-F238E27FC236}">
                <a16:creationId xmlns:a16="http://schemas.microsoft.com/office/drawing/2014/main" id="{76B56F74-AECC-4309-A78B-E252F8A24BA2}"/>
              </a:ext>
            </a:extLst>
          </p:cNvPr>
          <p:cNvSpPr txBox="1">
            <a:spLocks/>
          </p:cNvSpPr>
          <p:nvPr/>
        </p:nvSpPr>
        <p:spPr>
          <a:xfrm>
            <a:off x="-24416" y="6453336"/>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0" i="1" u="none" strike="noStrike" kern="1200" cap="none" spc="0" normalizeH="0" baseline="0" noProof="0" dirty="0">
                <a:ln w="13970" cmpd="sng">
                  <a:solidFill>
                    <a:srgbClr val="FFFFFF"/>
                  </a:solidFill>
                  <a:prstDash val="solid"/>
                </a:ln>
                <a:solidFill>
                  <a:srgbClr val="FFFFFF"/>
                </a:solidFill>
                <a:effectLst/>
                <a:uLnTx/>
                <a:uFillTx/>
                <a:latin typeface="Footlight MT Light" pitchFamily="18" charset="0"/>
                <a:ea typeface="+mj-ea"/>
                <a:cs typeface="Calibri" pitchFamily="34" charset="0"/>
              </a:rPr>
              <a:t>“A People Centred City of Economic Possibilities by 2047”</a:t>
            </a:r>
            <a:endParaRPr kumimoji="0" lang="en-ZA" sz="2400" b="0" i="1" u="none" strike="noStrike" kern="1200" cap="none" spc="0" normalizeH="0" baseline="0" noProof="0" dirty="0">
              <a:ln w="13970" cmpd="sng">
                <a:solidFill>
                  <a:srgbClr val="FFFFFF"/>
                </a:solidFill>
                <a:prstDash val="solid"/>
              </a:ln>
              <a:solidFill>
                <a:prstClr val="white"/>
              </a:solidFill>
              <a:effectLst>
                <a:outerShdw blurRad="63500" dir="3600000" algn="tl" rotWithShape="0">
                  <a:srgbClr val="000000">
                    <a:alpha val="70000"/>
                  </a:srgbClr>
                </a:outerShdw>
              </a:effectLst>
              <a:uLnTx/>
              <a:uFillTx/>
              <a:latin typeface="Footlight MT Light" pitchFamily="18" charset="0"/>
              <a:ea typeface="+mj-ea"/>
              <a:cs typeface="Calibri" pitchFamily="34" charset="0"/>
            </a:endParaRPr>
          </a:p>
        </p:txBody>
      </p:sp>
    </p:spTree>
    <p:extLst>
      <p:ext uri="{BB962C8B-B14F-4D97-AF65-F5344CB8AC3E}">
        <p14:creationId xmlns:p14="http://schemas.microsoft.com/office/powerpoint/2010/main" val="9357488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400"/>
            <a:ext cx="8588180"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664869" y="371312"/>
            <a:ext cx="4765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5400" b="1" dirty="0">
                <a:solidFill>
                  <a:prstClr val="white">
                    <a:lumMod val="65000"/>
                    <a:lumOff val="35000"/>
                  </a:prstClr>
                </a:solidFill>
                <a:latin typeface="Open Sans Semibold" panose="020B0706030804020204"/>
                <a:ea typeface="Open Sans Semibold" panose="020B0706030804020204" pitchFamily="34" charset="0"/>
                <a:cs typeface="Open Sans Semibold" panose="020B0706030804020204" pitchFamily="34" charset="0"/>
              </a:rPr>
              <a:t>C</a:t>
            </a:r>
            <a:endPar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endParaRPr>
          </a:p>
        </p:txBody>
      </p:sp>
      <p:sp>
        <p:nvSpPr>
          <p:cNvPr id="8" name="TextBox 7"/>
          <p:cNvSpPr txBox="1"/>
          <p:nvPr/>
        </p:nvSpPr>
        <p:spPr>
          <a:xfrm>
            <a:off x="1279720" y="550765"/>
            <a:ext cx="7535448" cy="584775"/>
          </a:xfrm>
          <a:prstGeom prst="rect">
            <a:avLst/>
          </a:prstGeom>
          <a:noFill/>
        </p:spPr>
        <p:txBody>
          <a:bodyPr wrap="square" rtlCol="0">
            <a:spAutoFit/>
          </a:bodyPr>
          <a:lstStyle/>
          <a:p>
            <a:r>
              <a:rPr lang="en-ZA" sz="3200" b="1" dirty="0">
                <a:solidFill>
                  <a:srgbClr val="800000"/>
                </a:solidFill>
                <a:latin typeface="Candara" panose="020E0502030303020204" pitchFamily="34" charset="0"/>
              </a:rPr>
              <a:t>ombined Assurance Model</a:t>
            </a:r>
          </a:p>
        </p:txBody>
      </p:sp>
      <p:sp>
        <p:nvSpPr>
          <p:cNvPr id="10" name="TextBox 9"/>
          <p:cNvSpPr txBox="1"/>
          <p:nvPr/>
        </p:nvSpPr>
        <p:spPr>
          <a:xfrm>
            <a:off x="522128" y="1574377"/>
            <a:ext cx="11507132" cy="8402300"/>
          </a:xfrm>
          <a:prstGeom prst="rect">
            <a:avLst/>
          </a:prstGeom>
          <a:noFill/>
        </p:spPr>
        <p:txBody>
          <a:bodyPr wrap="square" rtlCol="0">
            <a:spAutoFit/>
          </a:bodyPr>
          <a:lstStyle/>
          <a:p>
            <a:pPr marL="342900" indent="-342900">
              <a:spcBef>
                <a:spcPts val="1200"/>
              </a:spcBef>
              <a:spcAft>
                <a:spcPts val="1200"/>
              </a:spcAft>
              <a:buFont typeface="Wingdings" panose="05000000000000000000" pitchFamily="2" charset="2"/>
              <a:buChar char="§"/>
            </a:pP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1200"/>
              </a:spcBef>
              <a:spcAft>
                <a:spcPts val="1200"/>
              </a:spcAft>
              <a:buFont typeface="Wingdings" panose="05000000000000000000" pitchFamily="2" charset="2"/>
              <a:buChar char="§"/>
            </a:pPr>
            <a:r>
              <a:rPr lang="en-ZA" sz="2000" dirty="0">
                <a:latin typeface="Calibri" panose="020F0502020204030204" pitchFamily="34" charset="0"/>
                <a:ea typeface="Calibri" panose="020F0502020204030204" pitchFamily="34" charset="0"/>
                <a:cs typeface="Times New Roman" panose="02020603050405020304" pitchFamily="18" charset="0"/>
              </a:rPr>
              <a:t>Co-ordinates efforts to ensure an effective control environment.</a:t>
            </a:r>
          </a:p>
          <a:p>
            <a:pPr marL="342900" indent="-342900">
              <a:spcBef>
                <a:spcPts val="1200"/>
              </a:spcBef>
              <a:spcAft>
                <a:spcPts val="1200"/>
              </a:spcAft>
              <a:buFont typeface="Wingdings" panose="05000000000000000000" pitchFamily="2" charset="2"/>
              <a:buChar char="§"/>
            </a:pPr>
            <a:r>
              <a:rPr lang="en-ZA" sz="2000" dirty="0">
                <a:latin typeface="Calibri" panose="020F0502020204030204" pitchFamily="34" charset="0"/>
                <a:ea typeface="Calibri" panose="020F0502020204030204" pitchFamily="34" charset="0"/>
                <a:cs typeface="Times New Roman" panose="02020603050405020304" pitchFamily="18" charset="0"/>
              </a:rPr>
              <a:t>Management  - [ Risk Management – Internal Audit ] – External audit</a:t>
            </a:r>
          </a:p>
          <a:p>
            <a:pPr marL="342900" indent="-342900">
              <a:spcBef>
                <a:spcPts val="1200"/>
              </a:spcBef>
              <a:spcAft>
                <a:spcPts val="1200"/>
              </a:spcAft>
              <a:buFont typeface="Wingdings" panose="05000000000000000000" pitchFamily="2" charset="2"/>
              <a:buChar char="§"/>
            </a:pPr>
            <a:r>
              <a:rPr lang="en-ZA" sz="2000" dirty="0">
                <a:latin typeface="Calibri" panose="020F0502020204030204" pitchFamily="34" charset="0"/>
                <a:ea typeface="Calibri" panose="020F0502020204030204" pitchFamily="34" charset="0"/>
                <a:cs typeface="Times New Roman" panose="02020603050405020304" pitchFamily="18" charset="0"/>
              </a:rPr>
              <a:t>Effectiveness of model highly depends on its strength</a:t>
            </a:r>
          </a:p>
          <a:p>
            <a:pPr marL="342900" indent="-342900">
              <a:spcBef>
                <a:spcPts val="1200"/>
              </a:spcBef>
              <a:spcAft>
                <a:spcPts val="1200"/>
              </a:spcAft>
              <a:buFont typeface="Wingdings" panose="05000000000000000000" pitchFamily="2" charset="2"/>
              <a:buChar char="§"/>
            </a:pPr>
            <a:r>
              <a:rPr lang="en-ZA" sz="2000" dirty="0">
                <a:latin typeface="Calibri" panose="020F0502020204030204" pitchFamily="34" charset="0"/>
                <a:ea typeface="Calibri" panose="020F0502020204030204" pitchFamily="34" charset="0"/>
                <a:cs typeface="Times New Roman" panose="02020603050405020304" pitchFamily="18" charset="0"/>
              </a:rPr>
              <a:t>Mostly suffers from the silo syndrome</a:t>
            </a:r>
          </a:p>
          <a:p>
            <a:pPr marL="342900" indent="-342900">
              <a:spcBef>
                <a:spcPts val="1200"/>
              </a:spcBef>
              <a:spcAft>
                <a:spcPts val="1200"/>
              </a:spcAft>
              <a:buFont typeface="Wingdings" panose="05000000000000000000" pitchFamily="2" charset="2"/>
              <a:buChar char="§"/>
            </a:pPr>
            <a:r>
              <a:rPr lang="en-ZA" sz="2000" dirty="0">
                <a:latin typeface="Calibri" panose="020F0502020204030204" pitchFamily="34" charset="0"/>
                <a:ea typeface="Calibri" panose="020F0502020204030204" pitchFamily="34" charset="0"/>
                <a:cs typeface="Times New Roman" panose="02020603050405020304" pitchFamily="18" charset="0"/>
              </a:rPr>
              <a:t>Existing assurance elements but most often not entirely integrated </a:t>
            </a:r>
          </a:p>
          <a:p>
            <a:pPr marL="342900" indent="-342900">
              <a:spcBef>
                <a:spcPts val="1200"/>
              </a:spcBef>
              <a:spcAft>
                <a:spcPts val="1200"/>
              </a:spcAft>
              <a:buFont typeface="Wingdings" panose="05000000000000000000" pitchFamily="2" charset="2"/>
              <a:buChar char="§"/>
            </a:pPr>
            <a:r>
              <a:rPr lang="en-ZA" sz="2000" dirty="0">
                <a:latin typeface="Calibri" panose="020F0502020204030204" pitchFamily="34" charset="0"/>
                <a:ea typeface="Calibri" panose="020F0502020204030204" pitchFamily="34" charset="0"/>
                <a:cs typeface="Times New Roman" panose="02020603050405020304" pitchFamily="18" charset="0"/>
              </a:rPr>
              <a:t>Risk-based auditing success depends also on strong &amp; effective combined assurance model </a:t>
            </a:r>
          </a:p>
          <a:p>
            <a:pPr marL="342900" indent="-342900">
              <a:spcBef>
                <a:spcPts val="1200"/>
              </a:spcBef>
              <a:spcAft>
                <a:spcPts val="1200"/>
              </a:spcAft>
              <a:buFont typeface="Wingdings" panose="05000000000000000000" pitchFamily="2" charset="2"/>
              <a:buChar char="§"/>
            </a:pP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1200"/>
              </a:spcBef>
              <a:spcAft>
                <a:spcPts val="1200"/>
              </a:spcAft>
              <a:buFont typeface="Wingdings" panose="05000000000000000000" pitchFamily="2" charset="2"/>
              <a:buChar char="§"/>
            </a:pP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1200"/>
              </a:spcAft>
            </a:pPr>
            <a:endParaRPr lang="en-ZA" sz="2000" u="sng"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1200"/>
              </a:spcAft>
            </a:pP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1200"/>
              </a:spcAft>
            </a:pPr>
            <a:endParaRPr lang="en-ZA" sz="2000" u="sng"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1200"/>
              </a:spcAft>
            </a:pPr>
            <a:endParaRPr lang="en-ZA" sz="2000" u="sng"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1200"/>
              </a:spcAft>
            </a:pPr>
            <a:endParaRPr lang="en-ZA" sz="2000"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itle 1">
            <a:extLst>
              <a:ext uri="{FF2B5EF4-FFF2-40B4-BE49-F238E27FC236}">
                <a16:creationId xmlns:a16="http://schemas.microsoft.com/office/drawing/2014/main" id="{76B56F74-AECC-4309-A78B-E252F8A24BA2}"/>
              </a:ext>
            </a:extLst>
          </p:cNvPr>
          <p:cNvSpPr txBox="1">
            <a:spLocks/>
          </p:cNvSpPr>
          <p:nvPr/>
        </p:nvSpPr>
        <p:spPr>
          <a:xfrm>
            <a:off x="-24416" y="6453336"/>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0" i="1" u="none" strike="noStrike" kern="1200" cap="none" spc="0" normalizeH="0" baseline="0" noProof="0" dirty="0">
                <a:ln w="13970" cmpd="sng">
                  <a:solidFill>
                    <a:srgbClr val="FFFFFF"/>
                  </a:solidFill>
                  <a:prstDash val="solid"/>
                </a:ln>
                <a:solidFill>
                  <a:srgbClr val="FFFFFF"/>
                </a:solidFill>
                <a:effectLst/>
                <a:uLnTx/>
                <a:uFillTx/>
                <a:latin typeface="Footlight MT Light" pitchFamily="18" charset="0"/>
                <a:ea typeface="+mj-ea"/>
                <a:cs typeface="Calibri" pitchFamily="34" charset="0"/>
              </a:rPr>
              <a:t>“A People Centred City of Economic Possibilities by 2047”</a:t>
            </a:r>
            <a:endParaRPr kumimoji="0" lang="en-ZA" sz="2400" b="0" i="1" u="none" strike="noStrike" kern="1200" cap="none" spc="0" normalizeH="0" baseline="0" noProof="0" dirty="0">
              <a:ln w="13970" cmpd="sng">
                <a:solidFill>
                  <a:srgbClr val="FFFFFF"/>
                </a:solidFill>
                <a:prstDash val="solid"/>
              </a:ln>
              <a:solidFill>
                <a:prstClr val="white"/>
              </a:solidFill>
              <a:effectLst>
                <a:outerShdw blurRad="63500" dir="3600000" algn="tl" rotWithShape="0">
                  <a:srgbClr val="000000">
                    <a:alpha val="70000"/>
                  </a:srgbClr>
                </a:outerShdw>
              </a:effectLst>
              <a:uLnTx/>
              <a:uFillTx/>
              <a:latin typeface="Footlight MT Light" pitchFamily="18" charset="0"/>
              <a:ea typeface="+mj-ea"/>
              <a:cs typeface="Calibri" pitchFamily="34" charset="0"/>
            </a:endParaRPr>
          </a:p>
        </p:txBody>
      </p:sp>
    </p:spTree>
    <p:extLst>
      <p:ext uri="{BB962C8B-B14F-4D97-AF65-F5344CB8AC3E}">
        <p14:creationId xmlns:p14="http://schemas.microsoft.com/office/powerpoint/2010/main" val="2294682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400"/>
            <a:ext cx="8588180"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664869" y="371312"/>
            <a:ext cx="4765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rPr>
              <a:t>R</a:t>
            </a:r>
          </a:p>
        </p:txBody>
      </p:sp>
      <p:sp>
        <p:nvSpPr>
          <p:cNvPr id="8" name="TextBox 7"/>
          <p:cNvSpPr txBox="1"/>
          <p:nvPr/>
        </p:nvSpPr>
        <p:spPr>
          <a:xfrm>
            <a:off x="1279720" y="550765"/>
            <a:ext cx="7535448" cy="584775"/>
          </a:xfrm>
          <a:prstGeom prst="rect">
            <a:avLst/>
          </a:prstGeom>
          <a:noFill/>
        </p:spPr>
        <p:txBody>
          <a:bodyPr wrap="square" rtlCol="0">
            <a:spAutoFit/>
          </a:bodyPr>
          <a:lstStyle/>
          <a:p>
            <a:r>
              <a:rPr lang="en-ZA" sz="3200" b="1" dirty="0">
                <a:solidFill>
                  <a:srgbClr val="800000"/>
                </a:solidFill>
                <a:latin typeface="Candara" panose="020E0502030303020204" pitchFamily="34" charset="0"/>
              </a:rPr>
              <a:t>isk management maturity</a:t>
            </a:r>
          </a:p>
        </p:txBody>
      </p:sp>
      <p:sp>
        <p:nvSpPr>
          <p:cNvPr id="10" name="TextBox 9"/>
          <p:cNvSpPr txBox="1"/>
          <p:nvPr/>
        </p:nvSpPr>
        <p:spPr>
          <a:xfrm>
            <a:off x="365320" y="1544098"/>
            <a:ext cx="11507132" cy="5693866"/>
          </a:xfrm>
          <a:prstGeom prst="rect">
            <a:avLst/>
          </a:prstGeom>
          <a:noFill/>
        </p:spPr>
        <p:txBody>
          <a:bodyPr wrap="square" rtlCol="0">
            <a:spAutoFit/>
          </a:bodyPr>
          <a:lstStyle/>
          <a:p>
            <a:pPr marL="342900" indent="-342900">
              <a:spcBef>
                <a:spcPts val="1200"/>
              </a:spcBef>
              <a:spcAft>
                <a:spcPts val="1200"/>
              </a:spcAft>
              <a:buFont typeface="Wingdings" panose="05000000000000000000" pitchFamily="2"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Level of risk management maturity - crucial</a:t>
            </a:r>
          </a:p>
          <a:p>
            <a:pPr marL="342900" indent="-342900">
              <a:spcBef>
                <a:spcPts val="1200"/>
              </a:spcBef>
              <a:spcAft>
                <a:spcPts val="1200"/>
              </a:spcAft>
              <a:buFont typeface="Wingdings" panose="05000000000000000000" pitchFamily="2"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 Enterprise-wide Risk Management Framework</a:t>
            </a:r>
          </a:p>
          <a:p>
            <a:pPr marL="800100" lvl="1" indent="-342900">
              <a:spcBef>
                <a:spcPts val="1200"/>
              </a:spcBef>
              <a:spcAft>
                <a:spcPts val="1200"/>
              </a:spcAft>
              <a:buFont typeface="Wingdings" panose="05000000000000000000" pitchFamily="2"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Policy framework</a:t>
            </a:r>
          </a:p>
          <a:p>
            <a:pPr marL="800100" lvl="1" indent="-342900">
              <a:spcBef>
                <a:spcPts val="1200"/>
              </a:spcBef>
              <a:spcAft>
                <a:spcPts val="1200"/>
              </a:spcAft>
              <a:buFont typeface="Wingdings" panose="05000000000000000000" pitchFamily="2"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Implementing strategy</a:t>
            </a:r>
          </a:p>
          <a:p>
            <a:pPr marL="800100" lvl="1" indent="-342900">
              <a:spcBef>
                <a:spcPts val="1200"/>
              </a:spcBef>
              <a:spcAft>
                <a:spcPts val="1200"/>
              </a:spcAft>
              <a:buFont typeface="Wingdings" panose="05000000000000000000" pitchFamily="2"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Well defined risk assessment methodology &amp; risk appetite</a:t>
            </a:r>
          </a:p>
          <a:p>
            <a:pPr marL="800100" lvl="1" indent="-342900">
              <a:spcBef>
                <a:spcPts val="1200"/>
              </a:spcBef>
              <a:spcAft>
                <a:spcPts val="1200"/>
              </a:spcAft>
              <a:buFont typeface="Wingdings" panose="05000000000000000000" pitchFamily="2"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Risk Management structures</a:t>
            </a:r>
          </a:p>
          <a:p>
            <a:pPr marL="800100" lvl="1" indent="-342900">
              <a:spcBef>
                <a:spcPts val="1200"/>
              </a:spcBef>
              <a:spcAft>
                <a:spcPts val="1200"/>
              </a:spcAft>
              <a:buFont typeface="Wingdings" panose="05000000000000000000" pitchFamily="2"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Delegated responsibilities &amp; strategic allocation of resource</a:t>
            </a:r>
          </a:p>
          <a:p>
            <a:pPr marL="342900" indent="-342900">
              <a:spcBef>
                <a:spcPts val="1200"/>
              </a:spcBef>
              <a:spcAft>
                <a:spcPts val="1200"/>
              </a:spcAft>
              <a:buFont typeface="Wingdings" panose="05000000000000000000" pitchFamily="2"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Strong leadership; Management will; Risk understanding</a:t>
            </a:r>
          </a:p>
          <a:p>
            <a:pPr marL="342900" indent="-342900">
              <a:spcBef>
                <a:spcPts val="1200"/>
              </a:spcBef>
              <a:spcAft>
                <a:spcPts val="1200"/>
              </a:spcAft>
              <a:buFont typeface="Wingdings" panose="05000000000000000000" pitchFamily="2" charset="2"/>
              <a:buChar char="§"/>
            </a:pPr>
            <a:r>
              <a:rPr lang="en-ZA" b="1" u="sng" dirty="0">
                <a:latin typeface="Calibri" panose="020F0502020204030204" pitchFamily="34" charset="0"/>
                <a:ea typeface="Calibri" panose="020F0502020204030204" pitchFamily="34" charset="0"/>
                <a:cs typeface="Times New Roman" panose="02020603050405020304" pitchFamily="18" charset="0"/>
              </a:rPr>
              <a:t>Quality </a:t>
            </a:r>
            <a:r>
              <a:rPr lang="en-ZA" sz="2000" b="1" u="sng" dirty="0">
                <a:latin typeface="Calibri" panose="020F0502020204030204" pitchFamily="34" charset="0"/>
                <a:ea typeface="Calibri" panose="020F0502020204030204" pitchFamily="34" charset="0"/>
                <a:cs typeface="Times New Roman" panose="02020603050405020304" pitchFamily="18" charset="0"/>
              </a:rPr>
              <a:t>risk assessment reports</a:t>
            </a:r>
          </a:p>
          <a:p>
            <a:pPr>
              <a:spcBef>
                <a:spcPts val="1200"/>
              </a:spcBef>
              <a:spcAft>
                <a:spcPts val="1200"/>
              </a:spcAft>
            </a:pPr>
            <a:endParaRPr lang="en-ZA" sz="2000"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itle 1">
            <a:extLst>
              <a:ext uri="{FF2B5EF4-FFF2-40B4-BE49-F238E27FC236}">
                <a16:creationId xmlns:a16="http://schemas.microsoft.com/office/drawing/2014/main" id="{76B56F74-AECC-4309-A78B-E252F8A24BA2}"/>
              </a:ext>
            </a:extLst>
          </p:cNvPr>
          <p:cNvSpPr txBox="1">
            <a:spLocks/>
          </p:cNvSpPr>
          <p:nvPr/>
        </p:nvSpPr>
        <p:spPr>
          <a:xfrm>
            <a:off x="-24416" y="6666059"/>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0" i="1" u="none" strike="noStrike" kern="1200" cap="none" spc="0" normalizeH="0" baseline="0" noProof="0" dirty="0">
                <a:ln w="13970" cmpd="sng">
                  <a:solidFill>
                    <a:srgbClr val="FFFFFF"/>
                  </a:solidFill>
                  <a:prstDash val="solid"/>
                </a:ln>
                <a:solidFill>
                  <a:srgbClr val="FFFFFF"/>
                </a:solidFill>
                <a:effectLst/>
                <a:uLnTx/>
                <a:uFillTx/>
                <a:latin typeface="Footlight MT Light" pitchFamily="18" charset="0"/>
                <a:ea typeface="+mj-ea"/>
                <a:cs typeface="Calibri" pitchFamily="34" charset="0"/>
              </a:rPr>
              <a:t>“A People Centred City of Economic Possibilities by 2047”</a:t>
            </a:r>
            <a:endParaRPr kumimoji="0" lang="en-ZA" sz="2400" b="0" i="1" u="none" strike="noStrike" kern="1200" cap="none" spc="0" normalizeH="0" baseline="0" noProof="0" dirty="0">
              <a:ln w="13970" cmpd="sng">
                <a:solidFill>
                  <a:srgbClr val="FFFFFF"/>
                </a:solidFill>
                <a:prstDash val="solid"/>
              </a:ln>
              <a:solidFill>
                <a:prstClr val="white"/>
              </a:solidFill>
              <a:effectLst>
                <a:outerShdw blurRad="63500" dir="3600000" algn="tl" rotWithShape="0">
                  <a:srgbClr val="000000">
                    <a:alpha val="70000"/>
                  </a:srgbClr>
                </a:outerShdw>
              </a:effectLst>
              <a:uLnTx/>
              <a:uFillTx/>
              <a:latin typeface="Footlight MT Light" pitchFamily="18" charset="0"/>
              <a:ea typeface="+mj-ea"/>
              <a:cs typeface="Calibri" pitchFamily="34" charset="0"/>
            </a:endParaRPr>
          </a:p>
        </p:txBody>
      </p:sp>
    </p:spTree>
    <p:extLst>
      <p:ext uri="{BB962C8B-B14F-4D97-AF65-F5344CB8AC3E}">
        <p14:creationId xmlns:p14="http://schemas.microsoft.com/office/powerpoint/2010/main" val="30667431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400"/>
            <a:ext cx="8588180"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664869" y="371312"/>
            <a:ext cx="4765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rPr>
              <a:t>R</a:t>
            </a:r>
          </a:p>
        </p:txBody>
      </p:sp>
      <p:sp>
        <p:nvSpPr>
          <p:cNvPr id="8" name="TextBox 7"/>
          <p:cNvSpPr txBox="1"/>
          <p:nvPr/>
        </p:nvSpPr>
        <p:spPr>
          <a:xfrm>
            <a:off x="1279720" y="540589"/>
            <a:ext cx="7535448" cy="584775"/>
          </a:xfrm>
          <a:prstGeom prst="rect">
            <a:avLst/>
          </a:prstGeom>
          <a:noFill/>
        </p:spPr>
        <p:txBody>
          <a:bodyPr wrap="square" rtlCol="0">
            <a:spAutoFit/>
          </a:bodyPr>
          <a:lstStyle/>
          <a:p>
            <a:r>
              <a:rPr lang="en-ZA" sz="3200" b="1" dirty="0">
                <a:solidFill>
                  <a:srgbClr val="800000"/>
                </a:solidFill>
                <a:latin typeface="Candara" panose="020E0502030303020204" pitchFamily="34" charset="0"/>
              </a:rPr>
              <a:t>isk-based auditing – The Ideal</a:t>
            </a:r>
          </a:p>
        </p:txBody>
      </p:sp>
      <p:sp>
        <p:nvSpPr>
          <p:cNvPr id="10" name="TextBox 9"/>
          <p:cNvSpPr txBox="1"/>
          <p:nvPr/>
        </p:nvSpPr>
        <p:spPr>
          <a:xfrm>
            <a:off x="163302" y="1469007"/>
            <a:ext cx="11507132" cy="6555641"/>
          </a:xfrm>
          <a:prstGeom prst="rect">
            <a:avLst/>
          </a:prstGeom>
          <a:noFill/>
        </p:spPr>
        <p:txBody>
          <a:bodyPr wrap="square" rtlCol="0">
            <a:spAutoFit/>
          </a:bodyPr>
          <a:lstStyle/>
          <a:p>
            <a:pPr algn="ctr">
              <a:spcBef>
                <a:spcPts val="1200"/>
              </a:spcBef>
              <a:spcAft>
                <a:spcPts val="1200"/>
              </a:spcAft>
            </a:pPr>
            <a:r>
              <a:rPr lang="en-ZA" sz="2000" b="1"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gn="ctr">
              <a:spcBef>
                <a:spcPts val="1200"/>
              </a:spcBef>
              <a:spcAft>
                <a:spcPts val="1200"/>
              </a:spcAft>
              <a:buFont typeface="Wingdings" panose="05000000000000000000" pitchFamily="2" charset="2"/>
              <a:buChar char="§"/>
            </a:pPr>
            <a:r>
              <a:rPr lang="en-ZA" sz="2000" b="1" dirty="0">
                <a:latin typeface="Calibri" panose="020F0502020204030204" pitchFamily="34" charset="0"/>
                <a:ea typeface="Calibri" panose="020F0502020204030204" pitchFamily="34" charset="0"/>
                <a:cs typeface="Times New Roman" panose="02020603050405020304" pitchFamily="18" charset="0"/>
              </a:rPr>
              <a:t>Quality risk assessment reports - </a:t>
            </a:r>
            <a:r>
              <a:rPr lang="en-ZA" sz="2000" dirty="0">
                <a:latin typeface="Calibri" panose="020F0502020204030204" pitchFamily="34" charset="0"/>
                <a:ea typeface="Calibri" panose="020F0502020204030204" pitchFamily="34" charset="0"/>
                <a:cs typeface="Times New Roman" panose="02020603050405020304" pitchFamily="18" charset="0"/>
              </a:rPr>
              <a:t>important component of risk based auditing</a:t>
            </a:r>
          </a:p>
          <a:p>
            <a:pPr algn="ctr">
              <a:spcBef>
                <a:spcPts val="1200"/>
              </a:spcBef>
              <a:spcAft>
                <a:spcPts val="1200"/>
              </a:spcAft>
            </a:pP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ctr">
              <a:spcBef>
                <a:spcPts val="1200"/>
              </a:spcBef>
              <a:spcAft>
                <a:spcPts val="1200"/>
              </a:spcAft>
              <a:buFont typeface="Wingdings" panose="05000000000000000000" pitchFamily="2" charset="2"/>
              <a:buChar char="§"/>
            </a:pPr>
            <a:r>
              <a:rPr lang="en-GB" sz="2000" dirty="0">
                <a:solidFill>
                  <a:prstClr val="black"/>
                </a:solidFill>
              </a:rPr>
              <a:t>Inclusive Risk-Based Audit Plans - </a:t>
            </a:r>
            <a:r>
              <a:rPr lang="en-GB" sz="2000" b="1" dirty="0">
                <a:solidFill>
                  <a:prstClr val="black"/>
                </a:solidFill>
              </a:rPr>
              <a:t>Broad</a:t>
            </a:r>
            <a:r>
              <a:rPr lang="en-GB" sz="2000" dirty="0">
                <a:solidFill>
                  <a:prstClr val="black"/>
                </a:solidFill>
              </a:rPr>
              <a:t> range of </a:t>
            </a:r>
            <a:r>
              <a:rPr lang="en-GB" sz="2000" b="1" dirty="0">
                <a:solidFill>
                  <a:prstClr val="black"/>
                </a:solidFill>
              </a:rPr>
              <a:t>Key Risks </a:t>
            </a:r>
            <a:r>
              <a:rPr lang="en-GB" sz="2000" dirty="0">
                <a:solidFill>
                  <a:prstClr val="black"/>
                </a:solidFill>
              </a:rPr>
              <a:t>potentially impacting the organization</a:t>
            </a:r>
          </a:p>
          <a:p>
            <a:pPr algn="ctr">
              <a:spcBef>
                <a:spcPts val="1200"/>
              </a:spcBef>
              <a:spcAft>
                <a:spcPts val="1200"/>
              </a:spcAft>
            </a:pPr>
            <a:r>
              <a:rPr lang="en-GB" sz="2000" dirty="0">
                <a:solidFill>
                  <a:prstClr val="black"/>
                </a:solidFill>
              </a:rPr>
              <a:t> </a:t>
            </a:r>
            <a:endPar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ctr">
              <a:spcBef>
                <a:spcPts val="1200"/>
              </a:spcBef>
              <a:spcAft>
                <a:spcPts val="1200"/>
              </a:spcAft>
              <a:buFont typeface="Wingdings" panose="05000000000000000000" pitchFamily="2" charset="2"/>
              <a:buChar char="§"/>
            </a:pPr>
            <a:r>
              <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Audit – Effective Strategic Business Partner </a:t>
            </a:r>
          </a:p>
          <a:p>
            <a:pPr algn="ctr">
              <a:spcBef>
                <a:spcPts val="1200"/>
              </a:spcBef>
              <a:spcAft>
                <a:spcPts val="1200"/>
              </a:spcAft>
            </a:pPr>
            <a:endPar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ctr">
              <a:spcBef>
                <a:spcPts val="1200"/>
              </a:spcBef>
              <a:spcAft>
                <a:spcPts val="1200"/>
              </a:spcAft>
              <a:buFont typeface="Wingdings" panose="05000000000000000000" pitchFamily="2" charset="2"/>
              <a:buChar char="§"/>
            </a:pPr>
            <a:r>
              <a:rPr lang="en-ZA"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Value added </a:t>
            </a:r>
            <a:r>
              <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ZA"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Financial Stability </a:t>
            </a:r>
            <a:r>
              <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ZA"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Improved Service Delivery Performance </a:t>
            </a:r>
            <a:r>
              <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ZA"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Sustainability</a:t>
            </a:r>
          </a:p>
          <a:p>
            <a:pPr algn="ctr">
              <a:spcBef>
                <a:spcPts val="1200"/>
              </a:spcBef>
              <a:spcAft>
                <a:spcPts val="1200"/>
              </a:spcAft>
            </a:pPr>
            <a:endPar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ctr">
              <a:spcBef>
                <a:spcPts val="1200"/>
              </a:spcBef>
              <a:spcAft>
                <a:spcPts val="1200"/>
              </a:spcAft>
            </a:pPr>
            <a:endPar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1200"/>
              </a:spcBef>
              <a:spcAft>
                <a:spcPts val="1200"/>
              </a:spcAft>
              <a:buFont typeface="Wingdings" panose="05000000000000000000" pitchFamily="2" charset="2"/>
              <a:buChar char="§"/>
            </a:pPr>
            <a:endParaRPr lang="en-ZA" sz="2000"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itle 1">
            <a:extLst>
              <a:ext uri="{FF2B5EF4-FFF2-40B4-BE49-F238E27FC236}">
                <a16:creationId xmlns:a16="http://schemas.microsoft.com/office/drawing/2014/main" id="{76B56F74-AECC-4309-A78B-E252F8A24BA2}"/>
              </a:ext>
            </a:extLst>
          </p:cNvPr>
          <p:cNvSpPr txBox="1">
            <a:spLocks/>
          </p:cNvSpPr>
          <p:nvPr/>
        </p:nvSpPr>
        <p:spPr>
          <a:xfrm>
            <a:off x="-24416" y="6453336"/>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0" i="1" u="none" strike="noStrike" kern="1200" cap="none" spc="0" normalizeH="0" baseline="0" noProof="0" dirty="0">
                <a:ln w="13970" cmpd="sng">
                  <a:solidFill>
                    <a:srgbClr val="FFFFFF"/>
                  </a:solidFill>
                  <a:prstDash val="solid"/>
                </a:ln>
                <a:solidFill>
                  <a:srgbClr val="FFFFFF"/>
                </a:solidFill>
                <a:effectLst/>
                <a:uLnTx/>
                <a:uFillTx/>
                <a:latin typeface="Footlight MT Light" pitchFamily="18" charset="0"/>
                <a:ea typeface="+mj-ea"/>
                <a:cs typeface="Calibri" pitchFamily="34" charset="0"/>
              </a:rPr>
              <a:t>“A People Centred City of Economic Possibilities by 2047”</a:t>
            </a:r>
            <a:endParaRPr kumimoji="0" lang="en-ZA" sz="2400" b="0" i="1" u="none" strike="noStrike" kern="1200" cap="none" spc="0" normalizeH="0" baseline="0" noProof="0" dirty="0">
              <a:ln w="13970" cmpd="sng">
                <a:solidFill>
                  <a:srgbClr val="FFFFFF"/>
                </a:solidFill>
                <a:prstDash val="solid"/>
              </a:ln>
              <a:solidFill>
                <a:prstClr val="white"/>
              </a:solidFill>
              <a:effectLst>
                <a:outerShdw blurRad="63500" dir="3600000" algn="tl" rotWithShape="0">
                  <a:srgbClr val="000000">
                    <a:alpha val="70000"/>
                  </a:srgbClr>
                </a:outerShdw>
              </a:effectLst>
              <a:uLnTx/>
              <a:uFillTx/>
              <a:latin typeface="Footlight MT Light" pitchFamily="18" charset="0"/>
              <a:ea typeface="+mj-ea"/>
              <a:cs typeface="Calibri" pitchFamily="34" charset="0"/>
            </a:endParaRPr>
          </a:p>
        </p:txBody>
      </p:sp>
      <p:sp>
        <p:nvSpPr>
          <p:cNvPr id="2" name="Down Arrow 1"/>
          <p:cNvSpPr/>
          <p:nvPr/>
        </p:nvSpPr>
        <p:spPr>
          <a:xfrm>
            <a:off x="5375956" y="2479397"/>
            <a:ext cx="484632" cy="7223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Down Arrow 8"/>
          <p:cNvSpPr/>
          <p:nvPr/>
        </p:nvSpPr>
        <p:spPr>
          <a:xfrm>
            <a:off x="5375956" y="3760956"/>
            <a:ext cx="484632" cy="7223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Down Arrow 11"/>
          <p:cNvSpPr/>
          <p:nvPr/>
        </p:nvSpPr>
        <p:spPr>
          <a:xfrm>
            <a:off x="5375956" y="4904738"/>
            <a:ext cx="484632" cy="7223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4446194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400"/>
            <a:ext cx="8588180"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664869" y="371312"/>
            <a:ext cx="4765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rPr>
              <a:t>R</a:t>
            </a:r>
          </a:p>
        </p:txBody>
      </p:sp>
      <p:sp>
        <p:nvSpPr>
          <p:cNvPr id="8" name="TextBox 7"/>
          <p:cNvSpPr txBox="1"/>
          <p:nvPr/>
        </p:nvSpPr>
        <p:spPr>
          <a:xfrm>
            <a:off x="1279720" y="540589"/>
            <a:ext cx="7535448" cy="584775"/>
          </a:xfrm>
          <a:prstGeom prst="rect">
            <a:avLst/>
          </a:prstGeom>
          <a:noFill/>
        </p:spPr>
        <p:txBody>
          <a:bodyPr wrap="square" rtlCol="0">
            <a:spAutoFit/>
          </a:bodyPr>
          <a:lstStyle/>
          <a:p>
            <a:r>
              <a:rPr lang="en-ZA" sz="3200" b="1" dirty="0">
                <a:solidFill>
                  <a:srgbClr val="800000"/>
                </a:solidFill>
                <a:latin typeface="Candara" panose="020E0502030303020204" pitchFamily="34" charset="0"/>
              </a:rPr>
              <a:t>isk-based auditing – Status Quo</a:t>
            </a:r>
          </a:p>
        </p:txBody>
      </p:sp>
      <p:sp>
        <p:nvSpPr>
          <p:cNvPr id="10" name="TextBox 9"/>
          <p:cNvSpPr txBox="1"/>
          <p:nvPr/>
        </p:nvSpPr>
        <p:spPr>
          <a:xfrm>
            <a:off x="163302" y="1469007"/>
            <a:ext cx="11507132" cy="6555641"/>
          </a:xfrm>
          <a:prstGeom prst="rect">
            <a:avLst/>
          </a:prstGeom>
          <a:noFill/>
        </p:spPr>
        <p:txBody>
          <a:bodyPr wrap="square" rtlCol="0">
            <a:spAutoFit/>
          </a:bodyPr>
          <a:lstStyle/>
          <a:p>
            <a:pPr algn="ctr">
              <a:spcBef>
                <a:spcPts val="1200"/>
              </a:spcBef>
              <a:spcAft>
                <a:spcPts val="1200"/>
              </a:spcAft>
            </a:pPr>
            <a:r>
              <a:rPr lang="en-ZA" sz="2000" b="1"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gn="ctr">
              <a:spcBef>
                <a:spcPts val="1200"/>
              </a:spcBef>
              <a:spcAft>
                <a:spcPts val="1200"/>
              </a:spcAft>
              <a:buFont typeface="Wingdings" panose="05000000000000000000" pitchFamily="2" charset="2"/>
              <a:buChar char="§"/>
            </a:pPr>
            <a:r>
              <a:rPr lang="en-ZA" sz="2000" b="1" dirty="0">
                <a:latin typeface="Calibri" panose="020F0502020204030204" pitchFamily="34" charset="0"/>
                <a:ea typeface="Calibri" panose="020F0502020204030204" pitchFamily="34" charset="0"/>
                <a:cs typeface="Times New Roman" panose="02020603050405020304" pitchFamily="18" charset="0"/>
              </a:rPr>
              <a:t>Risk Management Maturity – </a:t>
            </a:r>
            <a:r>
              <a:rPr lang="en-ZA" sz="2000" dirty="0">
                <a:latin typeface="Calibri" panose="020F0502020204030204" pitchFamily="34" charset="0"/>
                <a:ea typeface="Calibri" panose="020F0502020204030204" pitchFamily="34" charset="0"/>
                <a:cs typeface="Times New Roman" panose="02020603050405020304" pitchFamily="18" charset="0"/>
              </a:rPr>
              <a:t>growing at slow pace – limited risk factor consideration</a:t>
            </a:r>
          </a:p>
          <a:p>
            <a:pPr algn="ctr">
              <a:spcBef>
                <a:spcPts val="1200"/>
              </a:spcBef>
              <a:spcAft>
                <a:spcPts val="1200"/>
              </a:spcAft>
            </a:pP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ctr">
              <a:spcBef>
                <a:spcPts val="1200"/>
              </a:spcBef>
              <a:spcAft>
                <a:spcPts val="1200"/>
              </a:spcAft>
              <a:buFont typeface="Wingdings" panose="05000000000000000000" pitchFamily="2" charset="2"/>
              <a:buChar char="§"/>
            </a:pPr>
            <a:r>
              <a:rPr lang="en-GB" sz="2000" b="1" dirty="0">
                <a:solidFill>
                  <a:prstClr val="black"/>
                </a:solidFill>
              </a:rPr>
              <a:t>High Operational Focus </a:t>
            </a:r>
            <a:r>
              <a:rPr lang="en-GB" sz="2000" dirty="0">
                <a:solidFill>
                  <a:prstClr val="black"/>
                </a:solidFill>
              </a:rPr>
              <a:t>– Modest consideration of global/external risk factors over organisational strategy</a:t>
            </a:r>
          </a:p>
          <a:p>
            <a:pPr algn="ctr">
              <a:spcBef>
                <a:spcPts val="1200"/>
              </a:spcBef>
              <a:spcAft>
                <a:spcPts val="1200"/>
              </a:spcAft>
            </a:pPr>
            <a:r>
              <a:rPr lang="en-GB" sz="2000" dirty="0">
                <a:solidFill>
                  <a:prstClr val="black"/>
                </a:solidFill>
              </a:rPr>
              <a:t> </a:t>
            </a:r>
            <a:endPar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ctr">
              <a:spcBef>
                <a:spcPts val="1200"/>
              </a:spcBef>
              <a:spcAft>
                <a:spcPts val="1200"/>
              </a:spcAft>
              <a:buFont typeface="Wingdings" panose="05000000000000000000" pitchFamily="2" charset="2"/>
              <a:buChar char="§"/>
            </a:pPr>
            <a:r>
              <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Limited assurance coverage &amp; Value add advisory</a:t>
            </a:r>
          </a:p>
          <a:p>
            <a:pPr algn="ctr">
              <a:spcBef>
                <a:spcPts val="1200"/>
              </a:spcBef>
              <a:spcAft>
                <a:spcPts val="1200"/>
              </a:spcAft>
            </a:pPr>
            <a:endPar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ctr">
              <a:spcBef>
                <a:spcPts val="1200"/>
              </a:spcBef>
              <a:spcAft>
                <a:spcPts val="1200"/>
              </a:spcAft>
              <a:buFont typeface="Wingdings" panose="05000000000000000000" pitchFamily="2" charset="2"/>
              <a:buChar char="§"/>
            </a:pPr>
            <a:r>
              <a:rPr lang="en-ZA"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Value added </a:t>
            </a:r>
            <a:r>
              <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ZA"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Financial Stability </a:t>
            </a:r>
            <a:r>
              <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ZA"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Improved Service Delivery Performance </a:t>
            </a:r>
            <a:r>
              <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ZA"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Sustainability</a:t>
            </a:r>
          </a:p>
          <a:p>
            <a:pPr algn="ctr">
              <a:spcBef>
                <a:spcPts val="1200"/>
              </a:spcBef>
              <a:spcAft>
                <a:spcPts val="1200"/>
              </a:spcAft>
            </a:pPr>
            <a:endPar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ctr">
              <a:spcBef>
                <a:spcPts val="1200"/>
              </a:spcBef>
              <a:spcAft>
                <a:spcPts val="1200"/>
              </a:spcAft>
            </a:pPr>
            <a:endParaRPr lang="en-ZA"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1200"/>
              </a:spcBef>
              <a:spcAft>
                <a:spcPts val="1200"/>
              </a:spcAft>
              <a:buFont typeface="Wingdings" panose="05000000000000000000" pitchFamily="2" charset="2"/>
              <a:buChar char="§"/>
            </a:pPr>
            <a:endParaRPr lang="en-ZA" sz="2000"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itle 1">
            <a:extLst>
              <a:ext uri="{FF2B5EF4-FFF2-40B4-BE49-F238E27FC236}">
                <a16:creationId xmlns:a16="http://schemas.microsoft.com/office/drawing/2014/main" id="{76B56F74-AECC-4309-A78B-E252F8A24BA2}"/>
              </a:ext>
            </a:extLst>
          </p:cNvPr>
          <p:cNvSpPr txBox="1">
            <a:spLocks/>
          </p:cNvSpPr>
          <p:nvPr/>
        </p:nvSpPr>
        <p:spPr>
          <a:xfrm>
            <a:off x="-24416" y="6453336"/>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0" i="1" u="none" strike="noStrike" kern="1200" cap="none" spc="0" normalizeH="0" baseline="0" noProof="0" dirty="0">
                <a:ln w="13970" cmpd="sng">
                  <a:solidFill>
                    <a:srgbClr val="FFFFFF"/>
                  </a:solidFill>
                  <a:prstDash val="solid"/>
                </a:ln>
                <a:solidFill>
                  <a:srgbClr val="FFFFFF"/>
                </a:solidFill>
                <a:effectLst/>
                <a:uLnTx/>
                <a:uFillTx/>
                <a:latin typeface="Footlight MT Light" pitchFamily="18" charset="0"/>
                <a:ea typeface="+mj-ea"/>
                <a:cs typeface="Calibri" pitchFamily="34" charset="0"/>
              </a:rPr>
              <a:t>“A People Centred City of Economic Possibilities by 2047”</a:t>
            </a:r>
            <a:endParaRPr kumimoji="0" lang="en-ZA" sz="2400" b="0" i="1" u="none" strike="noStrike" kern="1200" cap="none" spc="0" normalizeH="0" baseline="0" noProof="0" dirty="0">
              <a:ln w="13970" cmpd="sng">
                <a:solidFill>
                  <a:srgbClr val="FFFFFF"/>
                </a:solidFill>
                <a:prstDash val="solid"/>
              </a:ln>
              <a:solidFill>
                <a:prstClr val="white"/>
              </a:solidFill>
              <a:effectLst>
                <a:outerShdw blurRad="63500" dir="3600000" algn="tl" rotWithShape="0">
                  <a:srgbClr val="000000">
                    <a:alpha val="70000"/>
                  </a:srgbClr>
                </a:outerShdw>
              </a:effectLst>
              <a:uLnTx/>
              <a:uFillTx/>
              <a:latin typeface="Footlight MT Light" pitchFamily="18" charset="0"/>
              <a:ea typeface="+mj-ea"/>
              <a:cs typeface="Calibri" pitchFamily="34" charset="0"/>
            </a:endParaRPr>
          </a:p>
        </p:txBody>
      </p:sp>
      <p:sp>
        <p:nvSpPr>
          <p:cNvPr id="2" name="Down Arrow 1"/>
          <p:cNvSpPr/>
          <p:nvPr/>
        </p:nvSpPr>
        <p:spPr>
          <a:xfrm>
            <a:off x="5375956" y="2479397"/>
            <a:ext cx="484632" cy="7223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Down Arrow 8"/>
          <p:cNvSpPr/>
          <p:nvPr/>
        </p:nvSpPr>
        <p:spPr>
          <a:xfrm>
            <a:off x="5375956" y="3760956"/>
            <a:ext cx="484632" cy="7223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Down Arrow 11"/>
          <p:cNvSpPr/>
          <p:nvPr/>
        </p:nvSpPr>
        <p:spPr>
          <a:xfrm>
            <a:off x="5375956" y="4904738"/>
            <a:ext cx="484632" cy="7223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6487409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400"/>
            <a:ext cx="8588180"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664869" y="371312"/>
            <a:ext cx="4765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rPr>
              <a:t>C</a:t>
            </a:r>
          </a:p>
        </p:txBody>
      </p:sp>
      <p:sp>
        <p:nvSpPr>
          <p:cNvPr id="8" name="TextBox 7"/>
          <p:cNvSpPr txBox="1"/>
          <p:nvPr/>
        </p:nvSpPr>
        <p:spPr>
          <a:xfrm>
            <a:off x="1279720" y="540589"/>
            <a:ext cx="7535448" cy="584775"/>
          </a:xfrm>
          <a:prstGeom prst="rect">
            <a:avLst/>
          </a:prstGeom>
          <a:noFill/>
        </p:spPr>
        <p:txBody>
          <a:bodyPr wrap="square" rtlCol="0">
            <a:spAutoFit/>
          </a:bodyPr>
          <a:lstStyle/>
          <a:p>
            <a:r>
              <a:rPr lang="en-ZA" sz="3200" b="1" dirty="0">
                <a:solidFill>
                  <a:srgbClr val="800000"/>
                </a:solidFill>
                <a:latin typeface="Candara" panose="020E0502030303020204" pitchFamily="34" charset="0"/>
              </a:rPr>
              <a:t>onsequences</a:t>
            </a:r>
          </a:p>
        </p:txBody>
      </p:sp>
      <p:sp>
        <p:nvSpPr>
          <p:cNvPr id="10" name="TextBox 9"/>
          <p:cNvSpPr txBox="1"/>
          <p:nvPr/>
        </p:nvSpPr>
        <p:spPr>
          <a:xfrm>
            <a:off x="107022" y="1464049"/>
            <a:ext cx="11507132" cy="4862870"/>
          </a:xfrm>
          <a:prstGeom prst="rect">
            <a:avLst/>
          </a:prstGeom>
          <a:noFill/>
        </p:spPr>
        <p:txBody>
          <a:bodyPr wrap="square" rtlCol="0">
            <a:spAutoFit/>
          </a:bodyPr>
          <a:lstStyle/>
          <a:p>
            <a:pPr marL="342900" indent="-342900">
              <a:buFont typeface="Wingdings" panose="05000000000000000000" pitchFamily="2" charset="2"/>
              <a:buChar char="§"/>
            </a:pPr>
            <a:endParaRPr lang="en-GB" sz="2000" b="1" dirty="0"/>
          </a:p>
          <a:p>
            <a:pPr marL="342900" indent="-342900">
              <a:buFont typeface="Wingdings" panose="05000000000000000000" pitchFamily="2" charset="2"/>
              <a:buChar char="§"/>
            </a:pPr>
            <a:endParaRPr lang="en-GB" sz="2000" b="1" dirty="0"/>
          </a:p>
          <a:p>
            <a:pPr marL="342900" lvl="0" indent="-342900">
              <a:lnSpc>
                <a:spcPct val="150000"/>
              </a:lnSpc>
              <a:buFont typeface="Wingdings" panose="05000000000000000000" pitchFamily="2" charset="2"/>
              <a:buChar char="§"/>
            </a:pPr>
            <a:r>
              <a:rPr lang="en-GB" sz="2000" b="1" dirty="0"/>
              <a:t>Financial health </a:t>
            </a:r>
            <a:r>
              <a:rPr lang="en-GB" sz="2000" dirty="0"/>
              <a:t>decline – 23% state institutions in very poor position</a:t>
            </a:r>
            <a:r>
              <a:rPr lang="en-GB" sz="2000" dirty="0">
                <a:solidFill>
                  <a:prstClr val="black"/>
                </a:solidFill>
              </a:rPr>
              <a:t>– </a:t>
            </a:r>
            <a:r>
              <a:rPr lang="en-GB" sz="1200" dirty="0">
                <a:solidFill>
                  <a:prstClr val="black"/>
                </a:solidFill>
              </a:rPr>
              <a:t>AGSA Report 2017-2018</a:t>
            </a:r>
          </a:p>
          <a:p>
            <a:pPr marL="342900" indent="-342900">
              <a:lnSpc>
                <a:spcPct val="150000"/>
              </a:lnSpc>
              <a:buFont typeface="Wingdings" panose="05000000000000000000" pitchFamily="2" charset="2"/>
              <a:buChar char="§"/>
            </a:pPr>
            <a:r>
              <a:rPr lang="en-GB" sz="2000" b="1" dirty="0"/>
              <a:t>Non achievements of performance targets</a:t>
            </a:r>
          </a:p>
          <a:p>
            <a:pPr marL="342900" indent="-342900">
              <a:lnSpc>
                <a:spcPct val="150000"/>
              </a:lnSpc>
              <a:buFont typeface="Wingdings" panose="05000000000000000000" pitchFamily="2" charset="2"/>
              <a:buChar char="§"/>
            </a:pPr>
            <a:r>
              <a:rPr lang="en-GB" sz="2000" dirty="0"/>
              <a:t>Slow service delivery progress</a:t>
            </a:r>
          </a:p>
          <a:p>
            <a:pPr marL="342900" indent="-342900">
              <a:lnSpc>
                <a:spcPct val="150000"/>
              </a:lnSpc>
              <a:buFont typeface="Wingdings" panose="05000000000000000000" pitchFamily="2" charset="2"/>
              <a:buChar char="§"/>
            </a:pPr>
            <a:r>
              <a:rPr lang="en-GB" sz="2000" dirty="0"/>
              <a:t>Financial dependency</a:t>
            </a:r>
          </a:p>
          <a:p>
            <a:pPr marL="342900" indent="-342900">
              <a:lnSpc>
                <a:spcPct val="150000"/>
              </a:lnSpc>
              <a:buFont typeface="Wingdings" panose="05000000000000000000" pitchFamily="2" charset="2"/>
              <a:buChar char="§"/>
            </a:pPr>
            <a:r>
              <a:rPr lang="en-GB" sz="2000" dirty="0"/>
              <a:t>Threatened sustainability </a:t>
            </a:r>
          </a:p>
          <a:p>
            <a:pPr marL="342900" indent="-342900">
              <a:lnSpc>
                <a:spcPct val="150000"/>
              </a:lnSpc>
              <a:buFont typeface="Wingdings" panose="05000000000000000000" pitchFamily="2" charset="2"/>
              <a:buChar char="§"/>
            </a:pPr>
            <a:r>
              <a:rPr lang="en-GB" sz="2000" dirty="0"/>
              <a:t>Unsatisfied Customer</a:t>
            </a:r>
          </a:p>
          <a:p>
            <a:pPr>
              <a:lnSpc>
                <a:spcPct val="150000"/>
              </a:lnSpc>
            </a:pPr>
            <a:endParaRPr lang="en-GB" sz="2000" dirty="0"/>
          </a:p>
          <a:p>
            <a:pPr>
              <a:lnSpc>
                <a:spcPct val="150000"/>
              </a:lnSpc>
            </a:pPr>
            <a:r>
              <a:rPr lang="en-GB" sz="2000" b="1" dirty="0"/>
              <a:t>				DO WE LIKE WHAT WE SEE?</a:t>
            </a:r>
          </a:p>
          <a:p>
            <a:pPr marL="342900" indent="-342900">
              <a:lnSpc>
                <a:spcPct val="150000"/>
              </a:lnSpc>
              <a:buFont typeface="Wingdings" panose="05000000000000000000" pitchFamily="2" charset="2"/>
              <a:buChar char="§"/>
            </a:pPr>
            <a:endParaRPr lang="en-GB" sz="2000" dirty="0"/>
          </a:p>
        </p:txBody>
      </p:sp>
      <p:sp>
        <p:nvSpPr>
          <p:cNvPr id="11" name="Title 1">
            <a:extLst>
              <a:ext uri="{FF2B5EF4-FFF2-40B4-BE49-F238E27FC236}">
                <a16:creationId xmlns:a16="http://schemas.microsoft.com/office/drawing/2014/main" id="{76B56F74-AECC-4309-A78B-E252F8A24BA2}"/>
              </a:ext>
            </a:extLst>
          </p:cNvPr>
          <p:cNvSpPr txBox="1">
            <a:spLocks/>
          </p:cNvSpPr>
          <p:nvPr/>
        </p:nvSpPr>
        <p:spPr>
          <a:xfrm>
            <a:off x="-24416" y="6453336"/>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0" i="1" u="none" strike="noStrike" kern="1200" cap="none" spc="0" normalizeH="0" baseline="0" noProof="0" dirty="0">
                <a:ln w="13970" cmpd="sng">
                  <a:solidFill>
                    <a:srgbClr val="FFFFFF"/>
                  </a:solidFill>
                  <a:prstDash val="solid"/>
                </a:ln>
                <a:solidFill>
                  <a:srgbClr val="FFFFFF"/>
                </a:solidFill>
                <a:effectLst/>
                <a:uLnTx/>
                <a:uFillTx/>
                <a:latin typeface="Footlight MT Light" pitchFamily="18" charset="0"/>
                <a:ea typeface="+mj-ea"/>
                <a:cs typeface="Calibri" pitchFamily="34" charset="0"/>
              </a:rPr>
              <a:t>“A People Centred City of Economic Possibilities by 2047”</a:t>
            </a:r>
            <a:endParaRPr kumimoji="0" lang="en-ZA" sz="2400" b="0" i="1" u="none" strike="noStrike" kern="1200" cap="none" spc="0" normalizeH="0" baseline="0" noProof="0" dirty="0">
              <a:ln w="13970" cmpd="sng">
                <a:solidFill>
                  <a:srgbClr val="FFFFFF"/>
                </a:solidFill>
                <a:prstDash val="solid"/>
              </a:ln>
              <a:solidFill>
                <a:prstClr val="white"/>
              </a:solidFill>
              <a:effectLst>
                <a:outerShdw blurRad="63500" dir="3600000" algn="tl" rotWithShape="0">
                  <a:srgbClr val="000000">
                    <a:alpha val="70000"/>
                  </a:srgbClr>
                </a:outerShdw>
              </a:effectLst>
              <a:uLnTx/>
              <a:uFillTx/>
              <a:latin typeface="Footlight MT Light" pitchFamily="18" charset="0"/>
              <a:ea typeface="+mj-ea"/>
              <a:cs typeface="Calibri" pitchFamily="34" charset="0"/>
            </a:endParaRPr>
          </a:p>
        </p:txBody>
      </p:sp>
    </p:spTree>
    <p:extLst>
      <p:ext uri="{BB962C8B-B14F-4D97-AF65-F5344CB8AC3E}">
        <p14:creationId xmlns:p14="http://schemas.microsoft.com/office/powerpoint/2010/main" val="6375569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65320" y="376400"/>
            <a:ext cx="8588180" cy="914400"/>
          </a:xfrm>
          <a:prstGeom prst="roundRect">
            <a:avLst>
              <a:gd name="adj" fmla="val 5000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6" name="Oval 5"/>
          <p:cNvSpPr/>
          <p:nvPr/>
        </p:nvSpPr>
        <p:spPr>
          <a:xfrm>
            <a:off x="365321" y="381488"/>
            <a:ext cx="914400" cy="9144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Open Sans Semibold" panose="020B0706030804020204"/>
              <a:ea typeface="+mn-ea"/>
              <a:cs typeface="+mn-cs"/>
            </a:endParaRPr>
          </a:p>
        </p:txBody>
      </p:sp>
      <p:sp>
        <p:nvSpPr>
          <p:cNvPr id="7" name="TextBox 6"/>
          <p:cNvSpPr txBox="1"/>
          <p:nvPr/>
        </p:nvSpPr>
        <p:spPr>
          <a:xfrm>
            <a:off x="584261" y="381488"/>
            <a:ext cx="4765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5400" b="1" noProof="0" dirty="0">
                <a:solidFill>
                  <a:prstClr val="white">
                    <a:lumMod val="65000"/>
                    <a:lumOff val="35000"/>
                  </a:prstClr>
                </a:solidFill>
                <a:latin typeface="Open Sans Semibold" panose="020B0706030804020204"/>
                <a:ea typeface="Open Sans Semibold" panose="020B0706030804020204" pitchFamily="34" charset="0"/>
                <a:cs typeface="Open Sans Semibold" panose="020B0706030804020204" pitchFamily="34" charset="0"/>
              </a:rPr>
              <a:t>I</a:t>
            </a:r>
            <a:endParaRPr kumimoji="0" lang="en-GB" sz="5400" b="1" i="0" u="none" strike="noStrike" kern="1200" cap="none" spc="0" normalizeH="0" baseline="0" noProof="0" dirty="0">
              <a:ln>
                <a:noFill/>
              </a:ln>
              <a:solidFill>
                <a:prstClr val="white">
                  <a:lumMod val="65000"/>
                  <a:lumOff val="35000"/>
                </a:prstClr>
              </a:solidFill>
              <a:effectLst/>
              <a:uLnTx/>
              <a:uFillTx/>
              <a:latin typeface="Open Sans Semibold" panose="020B0706030804020204"/>
              <a:ea typeface="Open Sans Semibold" panose="020B0706030804020204" pitchFamily="34" charset="0"/>
              <a:cs typeface="Open Sans Semibold" panose="020B0706030804020204" pitchFamily="34" charset="0"/>
            </a:endParaRPr>
          </a:p>
        </p:txBody>
      </p:sp>
      <p:sp>
        <p:nvSpPr>
          <p:cNvPr id="8" name="TextBox 7"/>
          <p:cNvSpPr txBox="1"/>
          <p:nvPr/>
        </p:nvSpPr>
        <p:spPr>
          <a:xfrm>
            <a:off x="1182624" y="550765"/>
            <a:ext cx="9227468" cy="5786199"/>
          </a:xfrm>
          <a:prstGeom prst="rect">
            <a:avLst/>
          </a:prstGeom>
          <a:noFill/>
        </p:spPr>
        <p:txBody>
          <a:bodyPr wrap="square" rtlCol="0">
            <a:spAutoFit/>
          </a:bodyPr>
          <a:lstStyle/>
          <a:p>
            <a:r>
              <a:rPr lang="en-ZA" sz="3200" b="1" dirty="0">
                <a:solidFill>
                  <a:srgbClr val="800000"/>
                </a:solidFill>
                <a:latin typeface="Candara" panose="020E0502030303020204" pitchFamily="34" charset="0"/>
              </a:rPr>
              <a:t>ntrospect</a:t>
            </a:r>
          </a:p>
          <a:p>
            <a:pPr marL="457200" indent="-457200">
              <a:buFont typeface="Wingdings" panose="05000000000000000000" pitchFamily="2" charset="2"/>
              <a:buChar char="§"/>
            </a:pPr>
            <a:endParaRPr lang="en-ZA" sz="2000" dirty="0"/>
          </a:p>
          <a:p>
            <a:pPr marL="457200" indent="-457200">
              <a:lnSpc>
                <a:spcPct val="150000"/>
              </a:lnSpc>
              <a:buFont typeface="Wingdings" panose="05000000000000000000" pitchFamily="2" charset="2"/>
              <a:buChar char="§"/>
            </a:pPr>
            <a:endParaRPr lang="en-ZA" sz="2000" dirty="0"/>
          </a:p>
          <a:p>
            <a:pPr marL="457200" indent="-457200">
              <a:lnSpc>
                <a:spcPct val="150000"/>
              </a:lnSpc>
              <a:buFont typeface="Wingdings" panose="05000000000000000000" pitchFamily="2" charset="2"/>
              <a:buChar char="§"/>
            </a:pPr>
            <a:r>
              <a:rPr lang="en-ZA" sz="2000" b="1" u="sng" dirty="0"/>
              <a:t>Are we aware?</a:t>
            </a:r>
          </a:p>
          <a:p>
            <a:pPr lvl="1">
              <a:lnSpc>
                <a:spcPct val="150000"/>
              </a:lnSpc>
            </a:pPr>
            <a:r>
              <a:rPr lang="en-ZA" sz="2000" dirty="0"/>
              <a:t>(of existing challenges ) &amp; (of our efforts, accelerating/ curbing the problem)</a:t>
            </a:r>
          </a:p>
          <a:p>
            <a:pPr marL="457200" indent="-457200">
              <a:lnSpc>
                <a:spcPct val="150000"/>
              </a:lnSpc>
              <a:buFont typeface="Wingdings" panose="05000000000000000000" pitchFamily="2" charset="2"/>
              <a:buChar char="§"/>
            </a:pPr>
            <a:r>
              <a:rPr lang="en-ZA" sz="2000" b="1" u="sng" dirty="0"/>
              <a:t>Our we leading from the front? </a:t>
            </a:r>
          </a:p>
          <a:p>
            <a:pPr lvl="1">
              <a:lnSpc>
                <a:spcPct val="150000"/>
              </a:lnSpc>
            </a:pPr>
            <a:r>
              <a:rPr lang="en-ZA" sz="2000" b="1" dirty="0"/>
              <a:t>–</a:t>
            </a:r>
            <a:r>
              <a:rPr lang="en-ZA" sz="2000" dirty="0"/>
              <a:t> Leadership</a:t>
            </a:r>
            <a:r>
              <a:rPr lang="en-ZA" sz="2000" b="1" dirty="0"/>
              <a:t> </a:t>
            </a:r>
          </a:p>
          <a:p>
            <a:pPr lvl="1">
              <a:lnSpc>
                <a:spcPct val="150000"/>
              </a:lnSpc>
            </a:pPr>
            <a:r>
              <a:rPr lang="en-ZA" sz="2000" b="1" dirty="0"/>
              <a:t>– </a:t>
            </a:r>
            <a:r>
              <a:rPr lang="en-ZA" sz="2000" dirty="0"/>
              <a:t>Tone at the top</a:t>
            </a:r>
          </a:p>
          <a:p>
            <a:pPr marL="457200" indent="-457200">
              <a:lnSpc>
                <a:spcPct val="150000"/>
              </a:lnSpc>
              <a:buFont typeface="Wingdings" panose="05000000000000000000" pitchFamily="2" charset="2"/>
              <a:buChar char="§"/>
            </a:pPr>
            <a:r>
              <a:rPr lang="en-ZA" sz="2000" b="1" u="sng" dirty="0"/>
              <a:t>Do we have an enabling environment? </a:t>
            </a:r>
          </a:p>
          <a:p>
            <a:pPr lvl="1">
              <a:lnSpc>
                <a:spcPct val="150000"/>
              </a:lnSpc>
            </a:pPr>
            <a:r>
              <a:rPr lang="en-ZA" sz="2000" dirty="0"/>
              <a:t>Does effective combined assurance have chance of survival? </a:t>
            </a:r>
          </a:p>
          <a:p>
            <a:pPr marL="457200" indent="-457200">
              <a:lnSpc>
                <a:spcPct val="150000"/>
              </a:lnSpc>
              <a:buFont typeface="Wingdings" panose="05000000000000000000" pitchFamily="2" charset="2"/>
              <a:buChar char="§"/>
            </a:pPr>
            <a:r>
              <a:rPr lang="en-ZA" sz="2000" b="1" u="sng" dirty="0"/>
              <a:t>Do we have the right teams? </a:t>
            </a:r>
          </a:p>
          <a:p>
            <a:pPr lvl="1">
              <a:lnSpc>
                <a:spcPct val="150000"/>
              </a:lnSpc>
            </a:pPr>
            <a:r>
              <a:rPr lang="en-ZA" sz="2000" dirty="0"/>
              <a:t>necessary skills, the knowledge, the will!</a:t>
            </a:r>
          </a:p>
          <a:p>
            <a:pPr marL="457200" indent="-457200">
              <a:buFont typeface="Wingdings" panose="05000000000000000000" pitchFamily="2" charset="2"/>
              <a:buChar char="§"/>
            </a:pPr>
            <a:endParaRPr lang="en-ZA" dirty="0"/>
          </a:p>
        </p:txBody>
      </p:sp>
      <p:sp>
        <p:nvSpPr>
          <p:cNvPr id="11" name="Title 1">
            <a:extLst>
              <a:ext uri="{FF2B5EF4-FFF2-40B4-BE49-F238E27FC236}">
                <a16:creationId xmlns:a16="http://schemas.microsoft.com/office/drawing/2014/main" id="{76B56F74-AECC-4309-A78B-E252F8A24BA2}"/>
              </a:ext>
            </a:extLst>
          </p:cNvPr>
          <p:cNvSpPr txBox="1">
            <a:spLocks/>
          </p:cNvSpPr>
          <p:nvPr/>
        </p:nvSpPr>
        <p:spPr>
          <a:xfrm>
            <a:off x="-24416" y="6453336"/>
            <a:ext cx="12216416" cy="383882"/>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2400" b="0" i="1" u="none" strike="noStrike" kern="1200" cap="none" spc="0" normalizeH="0" baseline="0" noProof="0" dirty="0">
                <a:ln w="13970" cmpd="sng">
                  <a:solidFill>
                    <a:srgbClr val="FFFFFF"/>
                  </a:solidFill>
                  <a:prstDash val="solid"/>
                </a:ln>
                <a:solidFill>
                  <a:srgbClr val="FFFFFF"/>
                </a:solidFill>
                <a:effectLst/>
                <a:uLnTx/>
                <a:uFillTx/>
                <a:latin typeface="Footlight MT Light" pitchFamily="18" charset="0"/>
                <a:ea typeface="+mj-ea"/>
                <a:cs typeface="Calibri" pitchFamily="34" charset="0"/>
              </a:rPr>
              <a:t>“A People Centred City of Economic Possibilities by 2047”</a:t>
            </a:r>
            <a:endParaRPr kumimoji="0" lang="en-ZA" sz="2400" b="0" i="1" u="none" strike="noStrike" kern="1200" cap="none" spc="0" normalizeH="0" baseline="0" noProof="0" dirty="0">
              <a:ln w="13970" cmpd="sng">
                <a:solidFill>
                  <a:srgbClr val="FFFFFF"/>
                </a:solidFill>
                <a:prstDash val="solid"/>
              </a:ln>
              <a:solidFill>
                <a:prstClr val="white"/>
              </a:solidFill>
              <a:effectLst>
                <a:outerShdw blurRad="63500" dir="3600000" algn="tl" rotWithShape="0">
                  <a:srgbClr val="000000">
                    <a:alpha val="70000"/>
                  </a:srgbClr>
                </a:outerShdw>
              </a:effectLst>
              <a:uLnTx/>
              <a:uFillTx/>
              <a:latin typeface="Footlight MT Light" pitchFamily="18" charset="0"/>
              <a:ea typeface="+mj-ea"/>
              <a:cs typeface="Calibri" pitchFamily="34" charset="0"/>
            </a:endParaRPr>
          </a:p>
        </p:txBody>
      </p:sp>
      <p:sp>
        <p:nvSpPr>
          <p:cNvPr id="4" name="Rectangle 3"/>
          <p:cNvSpPr/>
          <p:nvPr/>
        </p:nvSpPr>
        <p:spPr>
          <a:xfrm>
            <a:off x="994139" y="1914143"/>
            <a:ext cx="10179306" cy="1138773"/>
          </a:xfrm>
          <a:prstGeom prst="rect">
            <a:avLst/>
          </a:prstGeom>
        </p:spPr>
        <p:txBody>
          <a:bodyPr wrap="square">
            <a:spAutoFit/>
          </a:bodyPr>
          <a:lstStyle/>
          <a:p>
            <a:pPr marL="342900" lvl="0" indent="-342900">
              <a:spcBef>
                <a:spcPts val="1200"/>
              </a:spcBef>
              <a:spcAft>
                <a:spcPts val="1200"/>
              </a:spcAft>
              <a:buFontTx/>
              <a:buChar char="-"/>
            </a:pPr>
            <a:endParaRPr lang="en-GB" sz="2400" u="sng"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1200"/>
              </a:spcBef>
              <a:spcAft>
                <a:spcPts val="1200"/>
              </a:spcAft>
              <a:buFontTx/>
              <a:buChar char="-"/>
            </a:pPr>
            <a:endParaRPr lang="en-GB" sz="2400" u="sng"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093597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10355</TotalTime>
  <Words>657</Words>
  <Application>Microsoft Office PowerPoint</Application>
  <PresentationFormat>Widescreen</PresentationFormat>
  <Paragraphs>143</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Candara</vt:lpstr>
      <vt:lpstr>Footlight MT Light</vt:lpstr>
      <vt:lpstr>Open Sans Semibold</vt:lpstr>
      <vt:lpstr>Rockwell</vt:lpstr>
      <vt:lpstr>Wingdings</vt:lpstr>
      <vt:lpstr>1_Office Theme</vt:lpstr>
      <vt:lpstr>   CIGFARO CONFERENCE PANEL DISCUSSION   A risk-based audit plan : Does it cover all the economic risks and the financial challenges to ensure service delivery in accordance with performance targets?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Ndabezitha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GUIDELINES FOR STRATEGIC PLANNING WORKSHOP</dc:title>
  <dc:creator>Phiwa Zulu</dc:creator>
  <cp:lastModifiedBy>Lulamile Mapholoba</cp:lastModifiedBy>
  <cp:revision>223</cp:revision>
  <dcterms:created xsi:type="dcterms:W3CDTF">2018-09-10T12:19:55Z</dcterms:created>
  <dcterms:modified xsi:type="dcterms:W3CDTF">2019-10-08T06:18:17Z</dcterms:modified>
</cp:coreProperties>
</file>