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31"/>
  </p:notesMasterIdLst>
  <p:sldIdLst>
    <p:sldId id="297" r:id="rId3"/>
    <p:sldId id="258" r:id="rId4"/>
    <p:sldId id="653" r:id="rId5"/>
    <p:sldId id="654" r:id="rId6"/>
    <p:sldId id="655" r:id="rId7"/>
    <p:sldId id="656" r:id="rId8"/>
    <p:sldId id="670" r:id="rId9"/>
    <p:sldId id="1875" r:id="rId10"/>
    <p:sldId id="1876" r:id="rId11"/>
    <p:sldId id="1878" r:id="rId12"/>
    <p:sldId id="668" r:id="rId13"/>
    <p:sldId id="1868" r:id="rId14"/>
    <p:sldId id="1869" r:id="rId15"/>
    <p:sldId id="657" r:id="rId16"/>
    <p:sldId id="659" r:id="rId17"/>
    <p:sldId id="664" r:id="rId18"/>
    <p:sldId id="1870" r:id="rId19"/>
    <p:sldId id="1872" r:id="rId20"/>
    <p:sldId id="1873" r:id="rId21"/>
    <p:sldId id="1874" r:id="rId22"/>
    <p:sldId id="660" r:id="rId23"/>
    <p:sldId id="661" r:id="rId24"/>
    <p:sldId id="662" r:id="rId25"/>
    <p:sldId id="663" r:id="rId26"/>
    <p:sldId id="665" r:id="rId27"/>
    <p:sldId id="666" r:id="rId28"/>
    <p:sldId id="667" r:id="rId29"/>
    <p:sldId id="549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1269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imonsc\AppData\Local\Microsoft\Windows\INetCache\Content.Outlook\RYNM78NS\Copy%20of%20domestic_consumption_in_context_of_sewer_user_charge_20141106_v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/>
            </a:pPr>
            <a:r>
              <a:rPr lang="en-ZA" sz="1400" b="1"/>
              <a:t>eThekwini Water and Sanitation</a:t>
            </a:r>
          </a:p>
          <a:p>
            <a:pPr>
              <a:defRPr sz="1400" b="1"/>
            </a:pPr>
            <a:r>
              <a:rPr lang="en-ZA" sz="1400" b="1"/>
              <a:t>Average</a:t>
            </a:r>
            <a:r>
              <a:rPr lang="en-ZA" sz="1400" b="1" baseline="0"/>
              <a:t> Daily Consumption of Paying Domestic Consumers</a:t>
            </a:r>
          </a:p>
          <a:p>
            <a:pPr>
              <a:defRPr sz="1400" b="1"/>
            </a:pPr>
            <a:r>
              <a:rPr lang="en-ZA" sz="1100" b="1" baseline="0"/>
              <a:t>(Standard Connections with Arrears &lt; R100)</a:t>
            </a:r>
          </a:p>
          <a:p>
            <a:pPr>
              <a:defRPr sz="1400" b="1"/>
            </a:pPr>
            <a:r>
              <a:rPr lang="en-ZA" sz="1400" b="1" baseline="0"/>
              <a:t>July 2005 to September 2014</a:t>
            </a:r>
            <a:endParaRPr lang="en-ZA" sz="1400" b="1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3491014741168018E-2"/>
          <c:y val="0.15302461129541384"/>
          <c:w val="0.90148300116981106"/>
          <c:h val="0.63556469569611795"/>
        </c:manualLayout>
      </c:layout>
      <c:lineChart>
        <c:grouping val="standard"/>
        <c:varyColors val="0"/>
        <c:ser>
          <c:idx val="0"/>
          <c:order val="0"/>
          <c:tx>
            <c:v>Daily Consumption (kl/day)</c:v>
          </c:tx>
          <c:spPr>
            <a:ln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paying_domestic_users!$T$1:$DZ$1</c:f>
              <c:strCache>
                <c:ptCount val="111"/>
                <c:pt idx="0">
                  <c:v>Jul-05</c:v>
                </c:pt>
                <c:pt idx="1">
                  <c:v>Aug-05</c:v>
                </c:pt>
                <c:pt idx="2">
                  <c:v>Sep-05</c:v>
                </c:pt>
                <c:pt idx="3">
                  <c:v>Oct-05</c:v>
                </c:pt>
                <c:pt idx="4">
                  <c:v>Nov-05</c:v>
                </c:pt>
                <c:pt idx="5">
                  <c:v>Dec-05</c:v>
                </c:pt>
                <c:pt idx="6">
                  <c:v>Jan-06</c:v>
                </c:pt>
                <c:pt idx="7">
                  <c:v>Feb-06</c:v>
                </c:pt>
                <c:pt idx="8">
                  <c:v>Mar-06</c:v>
                </c:pt>
                <c:pt idx="9">
                  <c:v>Apr-06</c:v>
                </c:pt>
                <c:pt idx="10">
                  <c:v>May-06</c:v>
                </c:pt>
                <c:pt idx="11">
                  <c:v>Jun-06</c:v>
                </c:pt>
                <c:pt idx="12">
                  <c:v>Jul-06</c:v>
                </c:pt>
                <c:pt idx="13">
                  <c:v>Aug-06</c:v>
                </c:pt>
                <c:pt idx="14">
                  <c:v>Sep-06</c:v>
                </c:pt>
                <c:pt idx="15">
                  <c:v>Oct-06</c:v>
                </c:pt>
                <c:pt idx="16">
                  <c:v>Nov-06</c:v>
                </c:pt>
                <c:pt idx="17">
                  <c:v>Dec-06</c:v>
                </c:pt>
                <c:pt idx="18">
                  <c:v>Jan-07</c:v>
                </c:pt>
                <c:pt idx="19">
                  <c:v>Feb-07</c:v>
                </c:pt>
                <c:pt idx="20">
                  <c:v>Mar-07</c:v>
                </c:pt>
                <c:pt idx="21">
                  <c:v>Apr-07</c:v>
                </c:pt>
                <c:pt idx="22">
                  <c:v>May-07</c:v>
                </c:pt>
                <c:pt idx="23">
                  <c:v>Jun-07</c:v>
                </c:pt>
                <c:pt idx="24">
                  <c:v>Jul-07</c:v>
                </c:pt>
                <c:pt idx="25">
                  <c:v>Aug-07</c:v>
                </c:pt>
                <c:pt idx="26">
                  <c:v>Sep-07</c:v>
                </c:pt>
                <c:pt idx="27">
                  <c:v>Oct-07</c:v>
                </c:pt>
                <c:pt idx="28">
                  <c:v>Nov-07</c:v>
                </c:pt>
                <c:pt idx="29">
                  <c:v>Dec-07</c:v>
                </c:pt>
                <c:pt idx="30">
                  <c:v>Jan-08</c:v>
                </c:pt>
                <c:pt idx="31">
                  <c:v>Feb-08</c:v>
                </c:pt>
                <c:pt idx="32">
                  <c:v>Mar-08</c:v>
                </c:pt>
                <c:pt idx="33">
                  <c:v>Apr-08</c:v>
                </c:pt>
                <c:pt idx="34">
                  <c:v>May-08</c:v>
                </c:pt>
                <c:pt idx="35">
                  <c:v>Jun-08</c:v>
                </c:pt>
                <c:pt idx="36">
                  <c:v>Jul-08</c:v>
                </c:pt>
                <c:pt idx="37">
                  <c:v>Aug-08</c:v>
                </c:pt>
                <c:pt idx="38">
                  <c:v>Sep-08</c:v>
                </c:pt>
                <c:pt idx="39">
                  <c:v>Oct-08</c:v>
                </c:pt>
                <c:pt idx="40">
                  <c:v>Nov-08</c:v>
                </c:pt>
                <c:pt idx="41">
                  <c:v>Dec-08</c:v>
                </c:pt>
                <c:pt idx="42">
                  <c:v>Jan-09</c:v>
                </c:pt>
                <c:pt idx="43">
                  <c:v>Feb-09</c:v>
                </c:pt>
                <c:pt idx="44">
                  <c:v>Mar-09</c:v>
                </c:pt>
                <c:pt idx="45">
                  <c:v>Apr-09</c:v>
                </c:pt>
                <c:pt idx="46">
                  <c:v>May-09</c:v>
                </c:pt>
                <c:pt idx="47">
                  <c:v>Jun-09</c:v>
                </c:pt>
                <c:pt idx="48">
                  <c:v>Jul-09</c:v>
                </c:pt>
                <c:pt idx="49">
                  <c:v>Aug-09</c:v>
                </c:pt>
                <c:pt idx="50">
                  <c:v>Sep-09</c:v>
                </c:pt>
                <c:pt idx="51">
                  <c:v>Oct-09</c:v>
                </c:pt>
                <c:pt idx="52">
                  <c:v>Nov-09</c:v>
                </c:pt>
                <c:pt idx="53">
                  <c:v>Dec-09</c:v>
                </c:pt>
                <c:pt idx="54">
                  <c:v>Jan-10</c:v>
                </c:pt>
                <c:pt idx="55">
                  <c:v>Feb-10</c:v>
                </c:pt>
                <c:pt idx="56">
                  <c:v>Mar-10</c:v>
                </c:pt>
                <c:pt idx="57">
                  <c:v>Apr-10</c:v>
                </c:pt>
                <c:pt idx="58">
                  <c:v>May-10</c:v>
                </c:pt>
                <c:pt idx="59">
                  <c:v>Jun-10</c:v>
                </c:pt>
                <c:pt idx="60">
                  <c:v>Jul-10</c:v>
                </c:pt>
                <c:pt idx="61">
                  <c:v>Aug-10</c:v>
                </c:pt>
                <c:pt idx="62">
                  <c:v>Sep-10</c:v>
                </c:pt>
                <c:pt idx="63">
                  <c:v>Oct-10</c:v>
                </c:pt>
                <c:pt idx="64">
                  <c:v>Nov-10</c:v>
                </c:pt>
                <c:pt idx="65">
                  <c:v>Dec-10</c:v>
                </c:pt>
                <c:pt idx="66">
                  <c:v>Jan-11</c:v>
                </c:pt>
                <c:pt idx="67">
                  <c:v>Feb-11</c:v>
                </c:pt>
                <c:pt idx="68">
                  <c:v>Mar-11</c:v>
                </c:pt>
                <c:pt idx="69">
                  <c:v>Apr-11</c:v>
                </c:pt>
                <c:pt idx="70">
                  <c:v>May-11</c:v>
                </c:pt>
                <c:pt idx="71">
                  <c:v>Jun-11</c:v>
                </c:pt>
                <c:pt idx="72">
                  <c:v>Jul-11</c:v>
                </c:pt>
                <c:pt idx="73">
                  <c:v>Aug-11</c:v>
                </c:pt>
                <c:pt idx="74">
                  <c:v>Sep-11</c:v>
                </c:pt>
                <c:pt idx="75">
                  <c:v>Oct-11</c:v>
                </c:pt>
                <c:pt idx="76">
                  <c:v>Nov-11</c:v>
                </c:pt>
                <c:pt idx="77">
                  <c:v>Dec-11</c:v>
                </c:pt>
                <c:pt idx="78">
                  <c:v>Jan-12</c:v>
                </c:pt>
                <c:pt idx="79">
                  <c:v>Feb-12</c:v>
                </c:pt>
                <c:pt idx="80">
                  <c:v>Mar-12</c:v>
                </c:pt>
                <c:pt idx="81">
                  <c:v>Apr-12</c:v>
                </c:pt>
                <c:pt idx="82">
                  <c:v>May-12</c:v>
                </c:pt>
                <c:pt idx="83">
                  <c:v>Jun-12</c:v>
                </c:pt>
                <c:pt idx="84">
                  <c:v>Jul-12</c:v>
                </c:pt>
                <c:pt idx="85">
                  <c:v>Aug-12</c:v>
                </c:pt>
                <c:pt idx="86">
                  <c:v>Sep-12</c:v>
                </c:pt>
                <c:pt idx="87">
                  <c:v>Oct-12</c:v>
                </c:pt>
                <c:pt idx="88">
                  <c:v>Nov-12</c:v>
                </c:pt>
                <c:pt idx="89">
                  <c:v>Dec-12</c:v>
                </c:pt>
                <c:pt idx="90">
                  <c:v>Jan-13</c:v>
                </c:pt>
                <c:pt idx="91">
                  <c:v>Feb-13</c:v>
                </c:pt>
                <c:pt idx="92">
                  <c:v>Mar-13</c:v>
                </c:pt>
                <c:pt idx="93">
                  <c:v>Apr-13</c:v>
                </c:pt>
                <c:pt idx="94">
                  <c:v>May-13</c:v>
                </c:pt>
                <c:pt idx="95">
                  <c:v>Jun-13</c:v>
                </c:pt>
                <c:pt idx="96">
                  <c:v>Jul-13</c:v>
                </c:pt>
                <c:pt idx="97">
                  <c:v>Aug-13</c:v>
                </c:pt>
                <c:pt idx="98">
                  <c:v>Sep-13</c:v>
                </c:pt>
                <c:pt idx="99">
                  <c:v>Oct-13</c:v>
                </c:pt>
                <c:pt idx="100">
                  <c:v>Nov-13</c:v>
                </c:pt>
                <c:pt idx="101">
                  <c:v>Dec-13</c:v>
                </c:pt>
                <c:pt idx="102">
                  <c:v>Jan-14</c:v>
                </c:pt>
                <c:pt idx="103">
                  <c:v>Feb-14</c:v>
                </c:pt>
                <c:pt idx="104">
                  <c:v>Mar-14</c:v>
                </c:pt>
                <c:pt idx="105">
                  <c:v>Apr-14</c:v>
                </c:pt>
                <c:pt idx="106">
                  <c:v>May-14</c:v>
                </c:pt>
                <c:pt idx="107">
                  <c:v>Jun-14</c:v>
                </c:pt>
                <c:pt idx="108">
                  <c:v>Jul-14</c:v>
                </c:pt>
                <c:pt idx="109">
                  <c:v>Aug-14</c:v>
                </c:pt>
                <c:pt idx="110">
                  <c:v>Sep-14</c:v>
                </c:pt>
              </c:strCache>
            </c:strRef>
          </c:cat>
          <c:val>
            <c:numRef>
              <c:f>paying_domestic_users!$T$2:$DZ$2</c:f>
              <c:numCache>
                <c:formatCode>0.000</c:formatCode>
                <c:ptCount val="111"/>
                <c:pt idx="0">
                  <c:v>232746.40100000001</c:v>
                </c:pt>
                <c:pt idx="1">
                  <c:v>234236.73699999999</c:v>
                </c:pt>
                <c:pt idx="2">
                  <c:v>236095.99900000001</c:v>
                </c:pt>
                <c:pt idx="3">
                  <c:v>260477.60200000001</c:v>
                </c:pt>
                <c:pt idx="4">
                  <c:v>258386.497</c:v>
                </c:pt>
                <c:pt idx="5">
                  <c:v>260416.8</c:v>
                </c:pt>
                <c:pt idx="6">
                  <c:v>255517.38500000001</c:v>
                </c:pt>
                <c:pt idx="7">
                  <c:v>243756.23</c:v>
                </c:pt>
                <c:pt idx="8">
                  <c:v>235100.016</c:v>
                </c:pt>
                <c:pt idx="9">
                  <c:v>235471.75</c:v>
                </c:pt>
                <c:pt idx="10">
                  <c:v>229420.71400000001</c:v>
                </c:pt>
                <c:pt idx="11">
                  <c:v>227824.163</c:v>
                </c:pt>
                <c:pt idx="12">
                  <c:v>241413.20699999999</c:v>
                </c:pt>
                <c:pt idx="13">
                  <c:v>244835.00899999999</c:v>
                </c:pt>
                <c:pt idx="14">
                  <c:v>234511.345</c:v>
                </c:pt>
                <c:pt idx="15">
                  <c:v>234438.91</c:v>
                </c:pt>
                <c:pt idx="16">
                  <c:v>233031.158</c:v>
                </c:pt>
                <c:pt idx="17">
                  <c:v>238646.33499999999</c:v>
                </c:pt>
                <c:pt idx="18">
                  <c:v>240467.01199999999</c:v>
                </c:pt>
                <c:pt idx="19">
                  <c:v>245599.02</c:v>
                </c:pt>
                <c:pt idx="20">
                  <c:v>245912.891</c:v>
                </c:pt>
                <c:pt idx="21">
                  <c:v>240625.481</c:v>
                </c:pt>
                <c:pt idx="22">
                  <c:v>231631.245</c:v>
                </c:pt>
                <c:pt idx="23">
                  <c:v>242598.712</c:v>
                </c:pt>
                <c:pt idx="24">
                  <c:v>240436.834</c:v>
                </c:pt>
                <c:pt idx="25">
                  <c:v>239126.30499999999</c:v>
                </c:pt>
                <c:pt idx="26">
                  <c:v>243093.78700000001</c:v>
                </c:pt>
                <c:pt idx="27">
                  <c:v>238039.01500000001</c:v>
                </c:pt>
                <c:pt idx="28">
                  <c:v>232458.49600000001</c:v>
                </c:pt>
                <c:pt idx="29">
                  <c:v>236120.34400000001</c:v>
                </c:pt>
                <c:pt idx="30">
                  <c:v>243378.492</c:v>
                </c:pt>
                <c:pt idx="31">
                  <c:v>235697.14300000001</c:v>
                </c:pt>
                <c:pt idx="32">
                  <c:v>247124.73800000001</c:v>
                </c:pt>
                <c:pt idx="33">
                  <c:v>241399.20300000001</c:v>
                </c:pt>
                <c:pt idx="34">
                  <c:v>235326.86499999999</c:v>
                </c:pt>
                <c:pt idx="35">
                  <c:v>223152.185</c:v>
                </c:pt>
                <c:pt idx="36">
                  <c:v>230690.22</c:v>
                </c:pt>
                <c:pt idx="37">
                  <c:v>235148.6</c:v>
                </c:pt>
                <c:pt idx="38">
                  <c:v>248671.34400000001</c:v>
                </c:pt>
                <c:pt idx="39">
                  <c:v>237500.78599999999</c:v>
                </c:pt>
                <c:pt idx="40">
                  <c:v>225630.19399999999</c:v>
                </c:pt>
                <c:pt idx="41">
                  <c:v>240728.39300000001</c:v>
                </c:pt>
                <c:pt idx="42">
                  <c:v>244317.663</c:v>
                </c:pt>
                <c:pt idx="43">
                  <c:v>233564.71100000001</c:v>
                </c:pt>
                <c:pt idx="44">
                  <c:v>241288.56599999999</c:v>
                </c:pt>
                <c:pt idx="45">
                  <c:v>235905.59899999999</c:v>
                </c:pt>
                <c:pt idx="46">
                  <c:v>231391.75899999999</c:v>
                </c:pt>
                <c:pt idx="47">
                  <c:v>230099.61</c:v>
                </c:pt>
                <c:pt idx="48">
                  <c:v>239129.32500000001</c:v>
                </c:pt>
                <c:pt idx="49">
                  <c:v>237968.28599999999</c:v>
                </c:pt>
                <c:pt idx="50">
                  <c:v>242482.16699999999</c:v>
                </c:pt>
                <c:pt idx="51">
                  <c:v>233883.24</c:v>
                </c:pt>
                <c:pt idx="52">
                  <c:v>236486.18599999999</c:v>
                </c:pt>
                <c:pt idx="53">
                  <c:v>234268.28700000001</c:v>
                </c:pt>
                <c:pt idx="54">
                  <c:v>240788.96799999999</c:v>
                </c:pt>
                <c:pt idx="55">
                  <c:v>242188.26500000001</c:v>
                </c:pt>
                <c:pt idx="56">
                  <c:v>238465.47399999999</c:v>
                </c:pt>
                <c:pt idx="57">
                  <c:v>241672.13399999999</c:v>
                </c:pt>
                <c:pt idx="58">
                  <c:v>241400.88099999999</c:v>
                </c:pt>
                <c:pt idx="59">
                  <c:v>229661.43299999999</c:v>
                </c:pt>
                <c:pt idx="60">
                  <c:v>232577.5</c:v>
                </c:pt>
                <c:pt idx="61">
                  <c:v>242694.46799999999</c:v>
                </c:pt>
                <c:pt idx="62">
                  <c:v>246865.236</c:v>
                </c:pt>
                <c:pt idx="63">
                  <c:v>234487.291</c:v>
                </c:pt>
                <c:pt idx="64">
                  <c:v>222848.26199999999</c:v>
                </c:pt>
                <c:pt idx="65">
                  <c:v>230351.68400000001</c:v>
                </c:pt>
                <c:pt idx="66">
                  <c:v>224710.04199999999</c:v>
                </c:pt>
                <c:pt idx="67">
                  <c:v>227268.55600000001</c:v>
                </c:pt>
                <c:pt idx="68">
                  <c:v>242156.451</c:v>
                </c:pt>
                <c:pt idx="69">
                  <c:v>232825.486</c:v>
                </c:pt>
                <c:pt idx="70">
                  <c:v>216287.92600000001</c:v>
                </c:pt>
                <c:pt idx="71">
                  <c:v>220127.274</c:v>
                </c:pt>
                <c:pt idx="72">
                  <c:v>216793.163</c:v>
                </c:pt>
                <c:pt idx="73">
                  <c:v>220892.98699999999</c:v>
                </c:pt>
                <c:pt idx="74">
                  <c:v>226853.71400000001</c:v>
                </c:pt>
                <c:pt idx="75">
                  <c:v>218325.40599999999</c:v>
                </c:pt>
                <c:pt idx="76">
                  <c:v>225242.50899999999</c:v>
                </c:pt>
                <c:pt idx="77">
                  <c:v>224048.122</c:v>
                </c:pt>
                <c:pt idx="78">
                  <c:v>237126.70699999999</c:v>
                </c:pt>
                <c:pt idx="79">
                  <c:v>240977.633</c:v>
                </c:pt>
                <c:pt idx="80">
                  <c:v>235445.92600000001</c:v>
                </c:pt>
                <c:pt idx="81">
                  <c:v>218179.734</c:v>
                </c:pt>
                <c:pt idx="82">
                  <c:v>218720.02600000001</c:v>
                </c:pt>
                <c:pt idx="83">
                  <c:v>220126.1</c:v>
                </c:pt>
                <c:pt idx="84">
                  <c:v>218511.815</c:v>
                </c:pt>
                <c:pt idx="85">
                  <c:v>226568.17499999999</c:v>
                </c:pt>
                <c:pt idx="86">
                  <c:v>217382.65</c:v>
                </c:pt>
                <c:pt idx="87">
                  <c:v>229545.872</c:v>
                </c:pt>
                <c:pt idx="88">
                  <c:v>224930.978</c:v>
                </c:pt>
                <c:pt idx="89">
                  <c:v>220316.084</c:v>
                </c:pt>
                <c:pt idx="90">
                  <c:v>228043.829</c:v>
                </c:pt>
                <c:pt idx="91">
                  <c:v>221552.98199999999</c:v>
                </c:pt>
                <c:pt idx="92">
                  <c:v>217052.049</c:v>
                </c:pt>
                <c:pt idx="93">
                  <c:v>218366.856</c:v>
                </c:pt>
                <c:pt idx="94">
                  <c:v>217244.37100000001</c:v>
                </c:pt>
                <c:pt idx="95">
                  <c:v>216441.68400000001</c:v>
                </c:pt>
                <c:pt idx="96">
                  <c:v>218193.37100000001</c:v>
                </c:pt>
                <c:pt idx="97">
                  <c:v>220184.89600000001</c:v>
                </c:pt>
                <c:pt idx="98">
                  <c:v>221911.00899999999</c:v>
                </c:pt>
                <c:pt idx="99">
                  <c:v>223303.576</c:v>
                </c:pt>
                <c:pt idx="100">
                  <c:v>221294.81200000001</c:v>
                </c:pt>
                <c:pt idx="101">
                  <c:v>221610.973</c:v>
                </c:pt>
                <c:pt idx="102">
                  <c:v>227247.111</c:v>
                </c:pt>
                <c:pt idx="103">
                  <c:v>227492.90400000001</c:v>
                </c:pt>
                <c:pt idx="104">
                  <c:v>223914.01199999999</c:v>
                </c:pt>
                <c:pt idx="105">
                  <c:v>221381.53700000001</c:v>
                </c:pt>
                <c:pt idx="106">
                  <c:v>226962.51699999999</c:v>
                </c:pt>
                <c:pt idx="107">
                  <c:v>218065.72500000001</c:v>
                </c:pt>
                <c:pt idx="108">
                  <c:v>230206.92800000001</c:v>
                </c:pt>
                <c:pt idx="109">
                  <c:v>229306.959</c:v>
                </c:pt>
                <c:pt idx="110">
                  <c:v>224780.44399999999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0AF-4DC8-87F0-EBAE45EB3AC4}"/>
            </c:ext>
          </c:extLst>
        </c:ser>
        <c:ser>
          <c:idx val="1"/>
          <c:order val="1"/>
          <c:tx>
            <c:v>Daily Consumption (12 Month Moving Average)</c:v>
          </c:tx>
          <c:spPr>
            <a:ln>
              <a:solidFill>
                <a:srgbClr val="0070C0"/>
              </a:solidFill>
              <a:prstDash val="dash"/>
            </a:ln>
          </c:spPr>
          <c:marker>
            <c:symbol val="none"/>
          </c:marker>
          <c:cat>
            <c:strRef>
              <c:f>paying_domestic_users!$T$1:$DZ$1</c:f>
              <c:strCache>
                <c:ptCount val="111"/>
                <c:pt idx="0">
                  <c:v>Jul-05</c:v>
                </c:pt>
                <c:pt idx="1">
                  <c:v>Aug-05</c:v>
                </c:pt>
                <c:pt idx="2">
                  <c:v>Sep-05</c:v>
                </c:pt>
                <c:pt idx="3">
                  <c:v>Oct-05</c:v>
                </c:pt>
                <c:pt idx="4">
                  <c:v>Nov-05</c:v>
                </c:pt>
                <c:pt idx="5">
                  <c:v>Dec-05</c:v>
                </c:pt>
                <c:pt idx="6">
                  <c:v>Jan-06</c:v>
                </c:pt>
                <c:pt idx="7">
                  <c:v>Feb-06</c:v>
                </c:pt>
                <c:pt idx="8">
                  <c:v>Mar-06</c:v>
                </c:pt>
                <c:pt idx="9">
                  <c:v>Apr-06</c:v>
                </c:pt>
                <c:pt idx="10">
                  <c:v>May-06</c:v>
                </c:pt>
                <c:pt idx="11">
                  <c:v>Jun-06</c:v>
                </c:pt>
                <c:pt idx="12">
                  <c:v>Jul-06</c:v>
                </c:pt>
                <c:pt idx="13">
                  <c:v>Aug-06</c:v>
                </c:pt>
                <c:pt idx="14">
                  <c:v>Sep-06</c:v>
                </c:pt>
                <c:pt idx="15">
                  <c:v>Oct-06</c:v>
                </c:pt>
                <c:pt idx="16">
                  <c:v>Nov-06</c:v>
                </c:pt>
                <c:pt idx="17">
                  <c:v>Dec-06</c:v>
                </c:pt>
                <c:pt idx="18">
                  <c:v>Jan-07</c:v>
                </c:pt>
                <c:pt idx="19">
                  <c:v>Feb-07</c:v>
                </c:pt>
                <c:pt idx="20">
                  <c:v>Mar-07</c:v>
                </c:pt>
                <c:pt idx="21">
                  <c:v>Apr-07</c:v>
                </c:pt>
                <c:pt idx="22">
                  <c:v>May-07</c:v>
                </c:pt>
                <c:pt idx="23">
                  <c:v>Jun-07</c:v>
                </c:pt>
                <c:pt idx="24">
                  <c:v>Jul-07</c:v>
                </c:pt>
                <c:pt idx="25">
                  <c:v>Aug-07</c:v>
                </c:pt>
                <c:pt idx="26">
                  <c:v>Sep-07</c:v>
                </c:pt>
                <c:pt idx="27">
                  <c:v>Oct-07</c:v>
                </c:pt>
                <c:pt idx="28">
                  <c:v>Nov-07</c:v>
                </c:pt>
                <c:pt idx="29">
                  <c:v>Dec-07</c:v>
                </c:pt>
                <c:pt idx="30">
                  <c:v>Jan-08</c:v>
                </c:pt>
                <c:pt idx="31">
                  <c:v>Feb-08</c:v>
                </c:pt>
                <c:pt idx="32">
                  <c:v>Mar-08</c:v>
                </c:pt>
                <c:pt idx="33">
                  <c:v>Apr-08</c:v>
                </c:pt>
                <c:pt idx="34">
                  <c:v>May-08</c:v>
                </c:pt>
                <c:pt idx="35">
                  <c:v>Jun-08</c:v>
                </c:pt>
                <c:pt idx="36">
                  <c:v>Jul-08</c:v>
                </c:pt>
                <c:pt idx="37">
                  <c:v>Aug-08</c:v>
                </c:pt>
                <c:pt idx="38">
                  <c:v>Sep-08</c:v>
                </c:pt>
                <c:pt idx="39">
                  <c:v>Oct-08</c:v>
                </c:pt>
                <c:pt idx="40">
                  <c:v>Nov-08</c:v>
                </c:pt>
                <c:pt idx="41">
                  <c:v>Dec-08</c:v>
                </c:pt>
                <c:pt idx="42">
                  <c:v>Jan-09</c:v>
                </c:pt>
                <c:pt idx="43">
                  <c:v>Feb-09</c:v>
                </c:pt>
                <c:pt idx="44">
                  <c:v>Mar-09</c:v>
                </c:pt>
                <c:pt idx="45">
                  <c:v>Apr-09</c:v>
                </c:pt>
                <c:pt idx="46">
                  <c:v>May-09</c:v>
                </c:pt>
                <c:pt idx="47">
                  <c:v>Jun-09</c:v>
                </c:pt>
                <c:pt idx="48">
                  <c:v>Jul-09</c:v>
                </c:pt>
                <c:pt idx="49">
                  <c:v>Aug-09</c:v>
                </c:pt>
                <c:pt idx="50">
                  <c:v>Sep-09</c:v>
                </c:pt>
                <c:pt idx="51">
                  <c:v>Oct-09</c:v>
                </c:pt>
                <c:pt idx="52">
                  <c:v>Nov-09</c:v>
                </c:pt>
                <c:pt idx="53">
                  <c:v>Dec-09</c:v>
                </c:pt>
                <c:pt idx="54">
                  <c:v>Jan-10</c:v>
                </c:pt>
                <c:pt idx="55">
                  <c:v>Feb-10</c:v>
                </c:pt>
                <c:pt idx="56">
                  <c:v>Mar-10</c:v>
                </c:pt>
                <c:pt idx="57">
                  <c:v>Apr-10</c:v>
                </c:pt>
                <c:pt idx="58">
                  <c:v>May-10</c:v>
                </c:pt>
                <c:pt idx="59">
                  <c:v>Jun-10</c:v>
                </c:pt>
                <c:pt idx="60">
                  <c:v>Jul-10</c:v>
                </c:pt>
                <c:pt idx="61">
                  <c:v>Aug-10</c:v>
                </c:pt>
                <c:pt idx="62">
                  <c:v>Sep-10</c:v>
                </c:pt>
                <c:pt idx="63">
                  <c:v>Oct-10</c:v>
                </c:pt>
                <c:pt idx="64">
                  <c:v>Nov-10</c:v>
                </c:pt>
                <c:pt idx="65">
                  <c:v>Dec-10</c:v>
                </c:pt>
                <c:pt idx="66">
                  <c:v>Jan-11</c:v>
                </c:pt>
                <c:pt idx="67">
                  <c:v>Feb-11</c:v>
                </c:pt>
                <c:pt idx="68">
                  <c:v>Mar-11</c:v>
                </c:pt>
                <c:pt idx="69">
                  <c:v>Apr-11</c:v>
                </c:pt>
                <c:pt idx="70">
                  <c:v>May-11</c:v>
                </c:pt>
                <c:pt idx="71">
                  <c:v>Jun-11</c:v>
                </c:pt>
                <c:pt idx="72">
                  <c:v>Jul-11</c:v>
                </c:pt>
                <c:pt idx="73">
                  <c:v>Aug-11</c:v>
                </c:pt>
                <c:pt idx="74">
                  <c:v>Sep-11</c:v>
                </c:pt>
                <c:pt idx="75">
                  <c:v>Oct-11</c:v>
                </c:pt>
                <c:pt idx="76">
                  <c:v>Nov-11</c:v>
                </c:pt>
                <c:pt idx="77">
                  <c:v>Dec-11</c:v>
                </c:pt>
                <c:pt idx="78">
                  <c:v>Jan-12</c:v>
                </c:pt>
                <c:pt idx="79">
                  <c:v>Feb-12</c:v>
                </c:pt>
                <c:pt idx="80">
                  <c:v>Mar-12</c:v>
                </c:pt>
                <c:pt idx="81">
                  <c:v>Apr-12</c:v>
                </c:pt>
                <c:pt idx="82">
                  <c:v>May-12</c:v>
                </c:pt>
                <c:pt idx="83">
                  <c:v>Jun-12</c:v>
                </c:pt>
                <c:pt idx="84">
                  <c:v>Jul-12</c:v>
                </c:pt>
                <c:pt idx="85">
                  <c:v>Aug-12</c:v>
                </c:pt>
                <c:pt idx="86">
                  <c:v>Sep-12</c:v>
                </c:pt>
                <c:pt idx="87">
                  <c:v>Oct-12</c:v>
                </c:pt>
                <c:pt idx="88">
                  <c:v>Nov-12</c:v>
                </c:pt>
                <c:pt idx="89">
                  <c:v>Dec-12</c:v>
                </c:pt>
                <c:pt idx="90">
                  <c:v>Jan-13</c:v>
                </c:pt>
                <c:pt idx="91">
                  <c:v>Feb-13</c:v>
                </c:pt>
                <c:pt idx="92">
                  <c:v>Mar-13</c:v>
                </c:pt>
                <c:pt idx="93">
                  <c:v>Apr-13</c:v>
                </c:pt>
                <c:pt idx="94">
                  <c:v>May-13</c:v>
                </c:pt>
                <c:pt idx="95">
                  <c:v>Jun-13</c:v>
                </c:pt>
                <c:pt idx="96">
                  <c:v>Jul-13</c:v>
                </c:pt>
                <c:pt idx="97">
                  <c:v>Aug-13</c:v>
                </c:pt>
                <c:pt idx="98">
                  <c:v>Sep-13</c:v>
                </c:pt>
                <c:pt idx="99">
                  <c:v>Oct-13</c:v>
                </c:pt>
                <c:pt idx="100">
                  <c:v>Nov-13</c:v>
                </c:pt>
                <c:pt idx="101">
                  <c:v>Dec-13</c:v>
                </c:pt>
                <c:pt idx="102">
                  <c:v>Jan-14</c:v>
                </c:pt>
                <c:pt idx="103">
                  <c:v>Feb-14</c:v>
                </c:pt>
                <c:pt idx="104">
                  <c:v>Mar-14</c:v>
                </c:pt>
                <c:pt idx="105">
                  <c:v>Apr-14</c:v>
                </c:pt>
                <c:pt idx="106">
                  <c:v>May-14</c:v>
                </c:pt>
                <c:pt idx="107">
                  <c:v>Jun-14</c:v>
                </c:pt>
                <c:pt idx="108">
                  <c:v>Jul-14</c:v>
                </c:pt>
                <c:pt idx="109">
                  <c:v>Aug-14</c:v>
                </c:pt>
                <c:pt idx="110">
                  <c:v>Sep-14</c:v>
                </c:pt>
              </c:strCache>
            </c:strRef>
          </c:cat>
          <c:val>
            <c:numRef>
              <c:f>paying_domestic_users!$T$3:$DZ$3</c:f>
              <c:numCache>
                <c:formatCode>0.000</c:formatCode>
                <c:ptCount val="111"/>
                <c:pt idx="0">
                  <c:v>228588.26908333335</c:v>
                </c:pt>
                <c:pt idx="1">
                  <c:v>229093.9549166667</c:v>
                </c:pt>
                <c:pt idx="2">
                  <c:v>229883.68799999999</c:v>
                </c:pt>
                <c:pt idx="3">
                  <c:v>232985.51983333332</c:v>
                </c:pt>
                <c:pt idx="4">
                  <c:v>235589.05966666667</c:v>
                </c:pt>
                <c:pt idx="5">
                  <c:v>237825.633</c:v>
                </c:pt>
                <c:pt idx="6">
                  <c:v>239531.74224999998</c:v>
                </c:pt>
                <c:pt idx="7">
                  <c:v>241321.63599999997</c:v>
                </c:pt>
                <c:pt idx="8">
                  <c:v>241645.95691666662</c:v>
                </c:pt>
                <c:pt idx="9">
                  <c:v>242759.42874999999</c:v>
                </c:pt>
                <c:pt idx="10">
                  <c:v>242794.17766666668</c:v>
                </c:pt>
                <c:pt idx="11">
                  <c:v>242454.19116666669</c:v>
                </c:pt>
                <c:pt idx="12">
                  <c:v>243176.42500000002</c:v>
                </c:pt>
                <c:pt idx="13">
                  <c:v>244059.61433333336</c:v>
                </c:pt>
                <c:pt idx="14">
                  <c:v>243927.55983333336</c:v>
                </c:pt>
                <c:pt idx="15">
                  <c:v>241757.66883333339</c:v>
                </c:pt>
                <c:pt idx="16">
                  <c:v>239644.72391666667</c:v>
                </c:pt>
                <c:pt idx="17">
                  <c:v>237830.51850000001</c:v>
                </c:pt>
                <c:pt idx="18">
                  <c:v>236576.32074999998</c:v>
                </c:pt>
                <c:pt idx="19">
                  <c:v>236729.88658333334</c:v>
                </c:pt>
                <c:pt idx="20">
                  <c:v>237630.9595</c:v>
                </c:pt>
                <c:pt idx="21">
                  <c:v>238060.43708333335</c:v>
                </c:pt>
                <c:pt idx="22">
                  <c:v>238244.64800000002</c:v>
                </c:pt>
                <c:pt idx="23">
                  <c:v>239475.86041666663</c:v>
                </c:pt>
                <c:pt idx="24">
                  <c:v>239394.49599999996</c:v>
                </c:pt>
                <c:pt idx="25">
                  <c:v>238918.77066666665</c:v>
                </c:pt>
                <c:pt idx="26">
                  <c:v>239633.97416666662</c:v>
                </c:pt>
                <c:pt idx="27">
                  <c:v>239933.98291666669</c:v>
                </c:pt>
                <c:pt idx="28">
                  <c:v>239886.26108333332</c:v>
                </c:pt>
                <c:pt idx="29">
                  <c:v>239675.76183333332</c:v>
                </c:pt>
                <c:pt idx="30">
                  <c:v>239918.38516666667</c:v>
                </c:pt>
                <c:pt idx="31">
                  <c:v>239093.22875000001</c:v>
                </c:pt>
                <c:pt idx="32">
                  <c:v>239194.21600000001</c:v>
                </c:pt>
                <c:pt idx="33">
                  <c:v>239258.69283333336</c:v>
                </c:pt>
                <c:pt idx="34">
                  <c:v>239566.66116666669</c:v>
                </c:pt>
                <c:pt idx="35">
                  <c:v>237946.11725000001</c:v>
                </c:pt>
                <c:pt idx="36">
                  <c:v>237133.89941666671</c:v>
                </c:pt>
                <c:pt idx="37">
                  <c:v>236802.42400000003</c:v>
                </c:pt>
                <c:pt idx="38">
                  <c:v>237267.22041666671</c:v>
                </c:pt>
                <c:pt idx="39">
                  <c:v>237222.36800000002</c:v>
                </c:pt>
                <c:pt idx="40">
                  <c:v>236653.34283333333</c:v>
                </c:pt>
                <c:pt idx="41">
                  <c:v>237037.34691666669</c:v>
                </c:pt>
                <c:pt idx="42">
                  <c:v>237115.61116666673</c:v>
                </c:pt>
                <c:pt idx="43">
                  <c:v>236937.90850000005</c:v>
                </c:pt>
                <c:pt idx="44">
                  <c:v>236451.56083333338</c:v>
                </c:pt>
                <c:pt idx="45">
                  <c:v>235993.7605</c:v>
                </c:pt>
                <c:pt idx="46">
                  <c:v>235665.83499999999</c:v>
                </c:pt>
                <c:pt idx="47">
                  <c:v>236244.78708333333</c:v>
                </c:pt>
                <c:pt idx="48">
                  <c:v>236948.04583333337</c:v>
                </c:pt>
                <c:pt idx="49">
                  <c:v>237183.01966666666</c:v>
                </c:pt>
                <c:pt idx="50">
                  <c:v>236667.25491666666</c:v>
                </c:pt>
                <c:pt idx="51">
                  <c:v>236365.79275000002</c:v>
                </c:pt>
                <c:pt idx="52">
                  <c:v>237270.45874999999</c:v>
                </c:pt>
                <c:pt idx="53">
                  <c:v>236732.11658333332</c:v>
                </c:pt>
                <c:pt idx="54">
                  <c:v>236438.05866666665</c:v>
                </c:pt>
                <c:pt idx="55">
                  <c:v>237156.68816666666</c:v>
                </c:pt>
                <c:pt idx="56">
                  <c:v>236921.43049999999</c:v>
                </c:pt>
                <c:pt idx="57">
                  <c:v>237401.97508333332</c:v>
                </c:pt>
                <c:pt idx="58">
                  <c:v>238236.06858333337</c:v>
                </c:pt>
                <c:pt idx="59">
                  <c:v>238199.55383333334</c:v>
                </c:pt>
                <c:pt idx="60">
                  <c:v>237653.56841666671</c:v>
                </c:pt>
                <c:pt idx="61">
                  <c:v>238047.41691666667</c:v>
                </c:pt>
                <c:pt idx="62">
                  <c:v>238412.67266666668</c:v>
                </c:pt>
                <c:pt idx="63">
                  <c:v>238463.01025000002</c:v>
                </c:pt>
                <c:pt idx="64">
                  <c:v>237326.51658333337</c:v>
                </c:pt>
                <c:pt idx="65">
                  <c:v>237000.133</c:v>
                </c:pt>
                <c:pt idx="66">
                  <c:v>235660.2225</c:v>
                </c:pt>
                <c:pt idx="67">
                  <c:v>234416.91341666665</c:v>
                </c:pt>
                <c:pt idx="68">
                  <c:v>234724.4948333333</c:v>
                </c:pt>
                <c:pt idx="69">
                  <c:v>233987.27416666664</c:v>
                </c:pt>
                <c:pt idx="70">
                  <c:v>231894.52791666667</c:v>
                </c:pt>
                <c:pt idx="71">
                  <c:v>231100.01466666671</c:v>
                </c:pt>
                <c:pt idx="72">
                  <c:v>229784.65325000006</c:v>
                </c:pt>
                <c:pt idx="73">
                  <c:v>227967.86316666671</c:v>
                </c:pt>
                <c:pt idx="74">
                  <c:v>226300.23633333333</c:v>
                </c:pt>
                <c:pt idx="75">
                  <c:v>224953.41258333335</c:v>
                </c:pt>
                <c:pt idx="76">
                  <c:v>225152.93316666665</c:v>
                </c:pt>
                <c:pt idx="77">
                  <c:v>224627.63633333333</c:v>
                </c:pt>
                <c:pt idx="78">
                  <c:v>225662.35841666663</c:v>
                </c:pt>
                <c:pt idx="79">
                  <c:v>226804.78150000001</c:v>
                </c:pt>
                <c:pt idx="80">
                  <c:v>226245.57108333331</c:v>
                </c:pt>
                <c:pt idx="81">
                  <c:v>225025.09175000002</c:v>
                </c:pt>
                <c:pt idx="82">
                  <c:v>225227.76675000004</c:v>
                </c:pt>
                <c:pt idx="83">
                  <c:v>225227.66891666668</c:v>
                </c:pt>
                <c:pt idx="84">
                  <c:v>225370.88991666664</c:v>
                </c:pt>
                <c:pt idx="85">
                  <c:v>225843.82224999997</c:v>
                </c:pt>
                <c:pt idx="86">
                  <c:v>225054.56691666666</c:v>
                </c:pt>
                <c:pt idx="87">
                  <c:v>225989.60574999999</c:v>
                </c:pt>
                <c:pt idx="88">
                  <c:v>225963.64483333335</c:v>
                </c:pt>
                <c:pt idx="89">
                  <c:v>225652.64166666669</c:v>
                </c:pt>
                <c:pt idx="90">
                  <c:v>224895.73516666665</c:v>
                </c:pt>
                <c:pt idx="91">
                  <c:v>223277.01424999998</c:v>
                </c:pt>
                <c:pt idx="92">
                  <c:v>221744.19116666669</c:v>
                </c:pt>
                <c:pt idx="93">
                  <c:v>221759.78466666667</c:v>
                </c:pt>
                <c:pt idx="94">
                  <c:v>221636.8134166667</c:v>
                </c:pt>
                <c:pt idx="95">
                  <c:v>221329.77874999997</c:v>
                </c:pt>
                <c:pt idx="96">
                  <c:v>221303.24174999996</c:v>
                </c:pt>
                <c:pt idx="97">
                  <c:v>220771.30183333333</c:v>
                </c:pt>
                <c:pt idx="98">
                  <c:v>221148.66508333336</c:v>
                </c:pt>
                <c:pt idx="99">
                  <c:v>220628.47375</c:v>
                </c:pt>
                <c:pt idx="100">
                  <c:v>220325.45991666664</c:v>
                </c:pt>
                <c:pt idx="101">
                  <c:v>220433.36733333333</c:v>
                </c:pt>
                <c:pt idx="102">
                  <c:v>220366.97416666665</c:v>
                </c:pt>
                <c:pt idx="103">
                  <c:v>220861.96766666669</c:v>
                </c:pt>
                <c:pt idx="104">
                  <c:v>221433.79791666669</c:v>
                </c:pt>
                <c:pt idx="105">
                  <c:v>221685.02133333334</c:v>
                </c:pt>
                <c:pt idx="106">
                  <c:v>222494.86683333336</c:v>
                </c:pt>
                <c:pt idx="107">
                  <c:v>222630.20358333332</c:v>
                </c:pt>
                <c:pt idx="108">
                  <c:v>223631.33333333334</c:v>
                </c:pt>
                <c:pt idx="109">
                  <c:v>224391.50524999996</c:v>
                </c:pt>
                <c:pt idx="110">
                  <c:v>224630.62483333334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0AF-4DC8-87F0-EBAE45EB3AC4}"/>
            </c:ext>
          </c:extLst>
        </c:ser>
        <c:ser>
          <c:idx val="2"/>
          <c:order val="2"/>
          <c:tx>
            <c:v>No. of Connections</c:v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paying_domestic_users!$T$1:$DZ$1</c:f>
              <c:strCache>
                <c:ptCount val="111"/>
                <c:pt idx="0">
                  <c:v>Jul-05</c:v>
                </c:pt>
                <c:pt idx="1">
                  <c:v>Aug-05</c:v>
                </c:pt>
                <c:pt idx="2">
                  <c:v>Sep-05</c:v>
                </c:pt>
                <c:pt idx="3">
                  <c:v>Oct-05</c:v>
                </c:pt>
                <c:pt idx="4">
                  <c:v>Nov-05</c:v>
                </c:pt>
                <c:pt idx="5">
                  <c:v>Dec-05</c:v>
                </c:pt>
                <c:pt idx="6">
                  <c:v>Jan-06</c:v>
                </c:pt>
                <c:pt idx="7">
                  <c:v>Feb-06</c:v>
                </c:pt>
                <c:pt idx="8">
                  <c:v>Mar-06</c:v>
                </c:pt>
                <c:pt idx="9">
                  <c:v>Apr-06</c:v>
                </c:pt>
                <c:pt idx="10">
                  <c:v>May-06</c:v>
                </c:pt>
                <c:pt idx="11">
                  <c:v>Jun-06</c:v>
                </c:pt>
                <c:pt idx="12">
                  <c:v>Jul-06</c:v>
                </c:pt>
                <c:pt idx="13">
                  <c:v>Aug-06</c:v>
                </c:pt>
                <c:pt idx="14">
                  <c:v>Sep-06</c:v>
                </c:pt>
                <c:pt idx="15">
                  <c:v>Oct-06</c:v>
                </c:pt>
                <c:pt idx="16">
                  <c:v>Nov-06</c:v>
                </c:pt>
                <c:pt idx="17">
                  <c:v>Dec-06</c:v>
                </c:pt>
                <c:pt idx="18">
                  <c:v>Jan-07</c:v>
                </c:pt>
                <c:pt idx="19">
                  <c:v>Feb-07</c:v>
                </c:pt>
                <c:pt idx="20">
                  <c:v>Mar-07</c:v>
                </c:pt>
                <c:pt idx="21">
                  <c:v>Apr-07</c:v>
                </c:pt>
                <c:pt idx="22">
                  <c:v>May-07</c:v>
                </c:pt>
                <c:pt idx="23">
                  <c:v>Jun-07</c:v>
                </c:pt>
                <c:pt idx="24">
                  <c:v>Jul-07</c:v>
                </c:pt>
                <c:pt idx="25">
                  <c:v>Aug-07</c:v>
                </c:pt>
                <c:pt idx="26">
                  <c:v>Sep-07</c:v>
                </c:pt>
                <c:pt idx="27">
                  <c:v>Oct-07</c:v>
                </c:pt>
                <c:pt idx="28">
                  <c:v>Nov-07</c:v>
                </c:pt>
                <c:pt idx="29">
                  <c:v>Dec-07</c:v>
                </c:pt>
                <c:pt idx="30">
                  <c:v>Jan-08</c:v>
                </c:pt>
                <c:pt idx="31">
                  <c:v>Feb-08</c:v>
                </c:pt>
                <c:pt idx="32">
                  <c:v>Mar-08</c:v>
                </c:pt>
                <c:pt idx="33">
                  <c:v>Apr-08</c:v>
                </c:pt>
                <c:pt idx="34">
                  <c:v>May-08</c:v>
                </c:pt>
                <c:pt idx="35">
                  <c:v>Jun-08</c:v>
                </c:pt>
                <c:pt idx="36">
                  <c:v>Jul-08</c:v>
                </c:pt>
                <c:pt idx="37">
                  <c:v>Aug-08</c:v>
                </c:pt>
                <c:pt idx="38">
                  <c:v>Sep-08</c:v>
                </c:pt>
                <c:pt idx="39">
                  <c:v>Oct-08</c:v>
                </c:pt>
                <c:pt idx="40">
                  <c:v>Nov-08</c:v>
                </c:pt>
                <c:pt idx="41">
                  <c:v>Dec-08</c:v>
                </c:pt>
                <c:pt idx="42">
                  <c:v>Jan-09</c:v>
                </c:pt>
                <c:pt idx="43">
                  <c:v>Feb-09</c:v>
                </c:pt>
                <c:pt idx="44">
                  <c:v>Mar-09</c:v>
                </c:pt>
                <c:pt idx="45">
                  <c:v>Apr-09</c:v>
                </c:pt>
                <c:pt idx="46">
                  <c:v>May-09</c:v>
                </c:pt>
                <c:pt idx="47">
                  <c:v>Jun-09</c:v>
                </c:pt>
                <c:pt idx="48">
                  <c:v>Jul-09</c:v>
                </c:pt>
                <c:pt idx="49">
                  <c:v>Aug-09</c:v>
                </c:pt>
                <c:pt idx="50">
                  <c:v>Sep-09</c:v>
                </c:pt>
                <c:pt idx="51">
                  <c:v>Oct-09</c:v>
                </c:pt>
                <c:pt idx="52">
                  <c:v>Nov-09</c:v>
                </c:pt>
                <c:pt idx="53">
                  <c:v>Dec-09</c:v>
                </c:pt>
                <c:pt idx="54">
                  <c:v>Jan-10</c:v>
                </c:pt>
                <c:pt idx="55">
                  <c:v>Feb-10</c:v>
                </c:pt>
                <c:pt idx="56">
                  <c:v>Mar-10</c:v>
                </c:pt>
                <c:pt idx="57">
                  <c:v>Apr-10</c:v>
                </c:pt>
                <c:pt idx="58">
                  <c:v>May-10</c:v>
                </c:pt>
                <c:pt idx="59">
                  <c:v>Jun-10</c:v>
                </c:pt>
                <c:pt idx="60">
                  <c:v>Jul-10</c:v>
                </c:pt>
                <c:pt idx="61">
                  <c:v>Aug-10</c:v>
                </c:pt>
                <c:pt idx="62">
                  <c:v>Sep-10</c:v>
                </c:pt>
                <c:pt idx="63">
                  <c:v>Oct-10</c:v>
                </c:pt>
                <c:pt idx="64">
                  <c:v>Nov-10</c:v>
                </c:pt>
                <c:pt idx="65">
                  <c:v>Dec-10</c:v>
                </c:pt>
                <c:pt idx="66">
                  <c:v>Jan-11</c:v>
                </c:pt>
                <c:pt idx="67">
                  <c:v>Feb-11</c:v>
                </c:pt>
                <c:pt idx="68">
                  <c:v>Mar-11</c:v>
                </c:pt>
                <c:pt idx="69">
                  <c:v>Apr-11</c:v>
                </c:pt>
                <c:pt idx="70">
                  <c:v>May-11</c:v>
                </c:pt>
                <c:pt idx="71">
                  <c:v>Jun-11</c:v>
                </c:pt>
                <c:pt idx="72">
                  <c:v>Jul-11</c:v>
                </c:pt>
                <c:pt idx="73">
                  <c:v>Aug-11</c:v>
                </c:pt>
                <c:pt idx="74">
                  <c:v>Sep-11</c:v>
                </c:pt>
                <c:pt idx="75">
                  <c:v>Oct-11</c:v>
                </c:pt>
                <c:pt idx="76">
                  <c:v>Nov-11</c:v>
                </c:pt>
                <c:pt idx="77">
                  <c:v>Dec-11</c:v>
                </c:pt>
                <c:pt idx="78">
                  <c:v>Jan-12</c:v>
                </c:pt>
                <c:pt idx="79">
                  <c:v>Feb-12</c:v>
                </c:pt>
                <c:pt idx="80">
                  <c:v>Mar-12</c:v>
                </c:pt>
                <c:pt idx="81">
                  <c:v>Apr-12</c:v>
                </c:pt>
                <c:pt idx="82">
                  <c:v>May-12</c:v>
                </c:pt>
                <c:pt idx="83">
                  <c:v>Jun-12</c:v>
                </c:pt>
                <c:pt idx="84">
                  <c:v>Jul-12</c:v>
                </c:pt>
                <c:pt idx="85">
                  <c:v>Aug-12</c:v>
                </c:pt>
                <c:pt idx="86">
                  <c:v>Sep-12</c:v>
                </c:pt>
                <c:pt idx="87">
                  <c:v>Oct-12</c:v>
                </c:pt>
                <c:pt idx="88">
                  <c:v>Nov-12</c:v>
                </c:pt>
                <c:pt idx="89">
                  <c:v>Dec-12</c:v>
                </c:pt>
                <c:pt idx="90">
                  <c:v>Jan-13</c:v>
                </c:pt>
                <c:pt idx="91">
                  <c:v>Feb-13</c:v>
                </c:pt>
                <c:pt idx="92">
                  <c:v>Mar-13</c:v>
                </c:pt>
                <c:pt idx="93">
                  <c:v>Apr-13</c:v>
                </c:pt>
                <c:pt idx="94">
                  <c:v>May-13</c:v>
                </c:pt>
                <c:pt idx="95">
                  <c:v>Jun-13</c:v>
                </c:pt>
                <c:pt idx="96">
                  <c:v>Jul-13</c:v>
                </c:pt>
                <c:pt idx="97">
                  <c:v>Aug-13</c:v>
                </c:pt>
                <c:pt idx="98">
                  <c:v>Sep-13</c:v>
                </c:pt>
                <c:pt idx="99">
                  <c:v>Oct-13</c:v>
                </c:pt>
                <c:pt idx="100">
                  <c:v>Nov-13</c:v>
                </c:pt>
                <c:pt idx="101">
                  <c:v>Dec-13</c:v>
                </c:pt>
                <c:pt idx="102">
                  <c:v>Jan-14</c:v>
                </c:pt>
                <c:pt idx="103">
                  <c:v>Feb-14</c:v>
                </c:pt>
                <c:pt idx="104">
                  <c:v>Mar-14</c:v>
                </c:pt>
                <c:pt idx="105">
                  <c:v>Apr-14</c:v>
                </c:pt>
                <c:pt idx="106">
                  <c:v>May-14</c:v>
                </c:pt>
                <c:pt idx="107">
                  <c:v>Jun-14</c:v>
                </c:pt>
                <c:pt idx="108">
                  <c:v>Jul-14</c:v>
                </c:pt>
                <c:pt idx="109">
                  <c:v>Aug-14</c:v>
                </c:pt>
                <c:pt idx="110">
                  <c:v>Sep-14</c:v>
                </c:pt>
              </c:strCache>
            </c:strRef>
          </c:cat>
          <c:val>
            <c:numRef>
              <c:f>paying_domestic_users!$T$4:$DZ$4</c:f>
              <c:numCache>
                <c:formatCode>0.000</c:formatCode>
                <c:ptCount val="111"/>
                <c:pt idx="0">
                  <c:v>269925</c:v>
                </c:pt>
                <c:pt idx="1">
                  <c:v>266516</c:v>
                </c:pt>
                <c:pt idx="2">
                  <c:v>267862</c:v>
                </c:pt>
                <c:pt idx="3">
                  <c:v>277421</c:v>
                </c:pt>
                <c:pt idx="4">
                  <c:v>279802</c:v>
                </c:pt>
                <c:pt idx="5">
                  <c:v>280600</c:v>
                </c:pt>
                <c:pt idx="6">
                  <c:v>279969</c:v>
                </c:pt>
                <c:pt idx="7">
                  <c:v>279806</c:v>
                </c:pt>
                <c:pt idx="8">
                  <c:v>280416</c:v>
                </c:pt>
                <c:pt idx="9">
                  <c:v>282457</c:v>
                </c:pt>
                <c:pt idx="10">
                  <c:v>280196</c:v>
                </c:pt>
                <c:pt idx="11">
                  <c:v>280291</c:v>
                </c:pt>
                <c:pt idx="12">
                  <c:v>288264</c:v>
                </c:pt>
                <c:pt idx="13">
                  <c:v>289459</c:v>
                </c:pt>
                <c:pt idx="14">
                  <c:v>285516</c:v>
                </c:pt>
                <c:pt idx="15">
                  <c:v>291017</c:v>
                </c:pt>
                <c:pt idx="16">
                  <c:v>291116</c:v>
                </c:pt>
                <c:pt idx="17">
                  <c:v>293011</c:v>
                </c:pt>
                <c:pt idx="18">
                  <c:v>291840</c:v>
                </c:pt>
                <c:pt idx="19">
                  <c:v>293794</c:v>
                </c:pt>
                <c:pt idx="20">
                  <c:v>290379</c:v>
                </c:pt>
                <c:pt idx="21">
                  <c:v>295278</c:v>
                </c:pt>
                <c:pt idx="22">
                  <c:v>296124</c:v>
                </c:pt>
                <c:pt idx="23">
                  <c:v>292760</c:v>
                </c:pt>
                <c:pt idx="24">
                  <c:v>293549</c:v>
                </c:pt>
                <c:pt idx="25">
                  <c:v>295634</c:v>
                </c:pt>
                <c:pt idx="26">
                  <c:v>295904</c:v>
                </c:pt>
                <c:pt idx="27">
                  <c:v>298573</c:v>
                </c:pt>
                <c:pt idx="28">
                  <c:v>297995</c:v>
                </c:pt>
                <c:pt idx="29">
                  <c:v>298404</c:v>
                </c:pt>
                <c:pt idx="30">
                  <c:v>298648</c:v>
                </c:pt>
                <c:pt idx="31">
                  <c:v>290716</c:v>
                </c:pt>
                <c:pt idx="32">
                  <c:v>296692</c:v>
                </c:pt>
                <c:pt idx="33">
                  <c:v>299093</c:v>
                </c:pt>
                <c:pt idx="34">
                  <c:v>301438</c:v>
                </c:pt>
                <c:pt idx="35">
                  <c:v>286459</c:v>
                </c:pt>
                <c:pt idx="36">
                  <c:v>297574</c:v>
                </c:pt>
                <c:pt idx="37">
                  <c:v>294606</c:v>
                </c:pt>
                <c:pt idx="38">
                  <c:v>293256</c:v>
                </c:pt>
                <c:pt idx="39">
                  <c:v>299084</c:v>
                </c:pt>
                <c:pt idx="40">
                  <c:v>296130</c:v>
                </c:pt>
                <c:pt idx="41">
                  <c:v>302355</c:v>
                </c:pt>
                <c:pt idx="42">
                  <c:v>300692</c:v>
                </c:pt>
                <c:pt idx="43">
                  <c:v>295425</c:v>
                </c:pt>
                <c:pt idx="44">
                  <c:v>301006</c:v>
                </c:pt>
                <c:pt idx="45">
                  <c:v>296201</c:v>
                </c:pt>
                <c:pt idx="46">
                  <c:v>296494</c:v>
                </c:pt>
                <c:pt idx="47">
                  <c:v>294958</c:v>
                </c:pt>
                <c:pt idx="48">
                  <c:v>301351</c:v>
                </c:pt>
                <c:pt idx="49">
                  <c:v>297986</c:v>
                </c:pt>
                <c:pt idx="50">
                  <c:v>306642</c:v>
                </c:pt>
                <c:pt idx="51">
                  <c:v>304178</c:v>
                </c:pt>
                <c:pt idx="52">
                  <c:v>310478</c:v>
                </c:pt>
                <c:pt idx="53">
                  <c:v>308000</c:v>
                </c:pt>
                <c:pt idx="54">
                  <c:v>309489</c:v>
                </c:pt>
                <c:pt idx="55">
                  <c:v>309315</c:v>
                </c:pt>
                <c:pt idx="56">
                  <c:v>301805</c:v>
                </c:pt>
                <c:pt idx="57">
                  <c:v>307396</c:v>
                </c:pt>
                <c:pt idx="58">
                  <c:v>305722</c:v>
                </c:pt>
                <c:pt idx="59">
                  <c:v>299757</c:v>
                </c:pt>
                <c:pt idx="60">
                  <c:v>305678</c:v>
                </c:pt>
                <c:pt idx="61">
                  <c:v>309640</c:v>
                </c:pt>
                <c:pt idx="62">
                  <c:v>312434</c:v>
                </c:pt>
                <c:pt idx="63">
                  <c:v>302803</c:v>
                </c:pt>
                <c:pt idx="64">
                  <c:v>305000</c:v>
                </c:pt>
                <c:pt idx="65">
                  <c:v>310860</c:v>
                </c:pt>
                <c:pt idx="66">
                  <c:v>307035</c:v>
                </c:pt>
                <c:pt idx="67">
                  <c:v>306752</c:v>
                </c:pt>
                <c:pt idx="68">
                  <c:v>306144</c:v>
                </c:pt>
                <c:pt idx="69">
                  <c:v>305963</c:v>
                </c:pt>
                <c:pt idx="70">
                  <c:v>303986</c:v>
                </c:pt>
                <c:pt idx="71">
                  <c:v>311941</c:v>
                </c:pt>
                <c:pt idx="72">
                  <c:v>310569</c:v>
                </c:pt>
                <c:pt idx="73">
                  <c:v>314377</c:v>
                </c:pt>
                <c:pt idx="74">
                  <c:v>313912</c:v>
                </c:pt>
                <c:pt idx="75">
                  <c:v>308188</c:v>
                </c:pt>
                <c:pt idx="76">
                  <c:v>313972</c:v>
                </c:pt>
                <c:pt idx="77">
                  <c:v>312710</c:v>
                </c:pt>
                <c:pt idx="78">
                  <c:v>316747</c:v>
                </c:pt>
                <c:pt idx="79">
                  <c:v>314525</c:v>
                </c:pt>
                <c:pt idx="80">
                  <c:v>309966</c:v>
                </c:pt>
                <c:pt idx="81">
                  <c:v>303732</c:v>
                </c:pt>
                <c:pt idx="82">
                  <c:v>306479</c:v>
                </c:pt>
                <c:pt idx="83">
                  <c:v>310299</c:v>
                </c:pt>
                <c:pt idx="84">
                  <c:v>309430</c:v>
                </c:pt>
                <c:pt idx="85">
                  <c:v>313535</c:v>
                </c:pt>
                <c:pt idx="86">
                  <c:v>310017</c:v>
                </c:pt>
                <c:pt idx="87">
                  <c:v>316634</c:v>
                </c:pt>
                <c:pt idx="88">
                  <c:v>311840</c:v>
                </c:pt>
                <c:pt idx="89">
                  <c:v>307046</c:v>
                </c:pt>
                <c:pt idx="90">
                  <c:v>310940</c:v>
                </c:pt>
                <c:pt idx="91">
                  <c:v>307416</c:v>
                </c:pt>
                <c:pt idx="92">
                  <c:v>301663</c:v>
                </c:pt>
                <c:pt idx="93">
                  <c:v>304104</c:v>
                </c:pt>
                <c:pt idx="94">
                  <c:v>309098</c:v>
                </c:pt>
                <c:pt idx="95">
                  <c:v>307223</c:v>
                </c:pt>
                <c:pt idx="96">
                  <c:v>306937</c:v>
                </c:pt>
                <c:pt idx="97">
                  <c:v>311302</c:v>
                </c:pt>
                <c:pt idx="98">
                  <c:v>306723</c:v>
                </c:pt>
                <c:pt idx="99">
                  <c:v>308129</c:v>
                </c:pt>
                <c:pt idx="100">
                  <c:v>310173</c:v>
                </c:pt>
                <c:pt idx="101">
                  <c:v>309504</c:v>
                </c:pt>
                <c:pt idx="102">
                  <c:v>310864</c:v>
                </c:pt>
                <c:pt idx="103">
                  <c:v>305848</c:v>
                </c:pt>
                <c:pt idx="104">
                  <c:v>303519</c:v>
                </c:pt>
                <c:pt idx="105">
                  <c:v>306374</c:v>
                </c:pt>
                <c:pt idx="106">
                  <c:v>312282</c:v>
                </c:pt>
                <c:pt idx="107">
                  <c:v>301832</c:v>
                </c:pt>
                <c:pt idx="108">
                  <c:v>311308</c:v>
                </c:pt>
                <c:pt idx="109">
                  <c:v>308021</c:v>
                </c:pt>
                <c:pt idx="110">
                  <c:v>304581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0AF-4DC8-87F0-EBAE45EB3AC4}"/>
            </c:ext>
          </c:extLst>
        </c:ser>
        <c:ser>
          <c:idx val="3"/>
          <c:order val="3"/>
          <c:tx>
            <c:v>No. of Connections (12 Month Moving Average)</c:v>
          </c:tx>
          <c:spPr>
            <a:ln>
              <a:solidFill>
                <a:srgbClr val="FFC000"/>
              </a:solidFill>
              <a:prstDash val="dash"/>
            </a:ln>
          </c:spPr>
          <c:marker>
            <c:symbol val="none"/>
          </c:marker>
          <c:cat>
            <c:strRef>
              <c:f>paying_domestic_users!$T$1:$DZ$1</c:f>
              <c:strCache>
                <c:ptCount val="111"/>
                <c:pt idx="0">
                  <c:v>Jul-05</c:v>
                </c:pt>
                <c:pt idx="1">
                  <c:v>Aug-05</c:v>
                </c:pt>
                <c:pt idx="2">
                  <c:v>Sep-05</c:v>
                </c:pt>
                <c:pt idx="3">
                  <c:v>Oct-05</c:v>
                </c:pt>
                <c:pt idx="4">
                  <c:v>Nov-05</c:v>
                </c:pt>
                <c:pt idx="5">
                  <c:v>Dec-05</c:v>
                </c:pt>
                <c:pt idx="6">
                  <c:v>Jan-06</c:v>
                </c:pt>
                <c:pt idx="7">
                  <c:v>Feb-06</c:v>
                </c:pt>
                <c:pt idx="8">
                  <c:v>Mar-06</c:v>
                </c:pt>
                <c:pt idx="9">
                  <c:v>Apr-06</c:v>
                </c:pt>
                <c:pt idx="10">
                  <c:v>May-06</c:v>
                </c:pt>
                <c:pt idx="11">
                  <c:v>Jun-06</c:v>
                </c:pt>
                <c:pt idx="12">
                  <c:v>Jul-06</c:v>
                </c:pt>
                <c:pt idx="13">
                  <c:v>Aug-06</c:v>
                </c:pt>
                <c:pt idx="14">
                  <c:v>Sep-06</c:v>
                </c:pt>
                <c:pt idx="15">
                  <c:v>Oct-06</c:v>
                </c:pt>
                <c:pt idx="16">
                  <c:v>Nov-06</c:v>
                </c:pt>
                <c:pt idx="17">
                  <c:v>Dec-06</c:v>
                </c:pt>
                <c:pt idx="18">
                  <c:v>Jan-07</c:v>
                </c:pt>
                <c:pt idx="19">
                  <c:v>Feb-07</c:v>
                </c:pt>
                <c:pt idx="20">
                  <c:v>Mar-07</c:v>
                </c:pt>
                <c:pt idx="21">
                  <c:v>Apr-07</c:v>
                </c:pt>
                <c:pt idx="22">
                  <c:v>May-07</c:v>
                </c:pt>
                <c:pt idx="23">
                  <c:v>Jun-07</c:v>
                </c:pt>
                <c:pt idx="24">
                  <c:v>Jul-07</c:v>
                </c:pt>
                <c:pt idx="25">
                  <c:v>Aug-07</c:v>
                </c:pt>
                <c:pt idx="26">
                  <c:v>Sep-07</c:v>
                </c:pt>
                <c:pt idx="27">
                  <c:v>Oct-07</c:v>
                </c:pt>
                <c:pt idx="28">
                  <c:v>Nov-07</c:v>
                </c:pt>
                <c:pt idx="29">
                  <c:v>Dec-07</c:v>
                </c:pt>
                <c:pt idx="30">
                  <c:v>Jan-08</c:v>
                </c:pt>
                <c:pt idx="31">
                  <c:v>Feb-08</c:v>
                </c:pt>
                <c:pt idx="32">
                  <c:v>Mar-08</c:v>
                </c:pt>
                <c:pt idx="33">
                  <c:v>Apr-08</c:v>
                </c:pt>
                <c:pt idx="34">
                  <c:v>May-08</c:v>
                </c:pt>
                <c:pt idx="35">
                  <c:v>Jun-08</c:v>
                </c:pt>
                <c:pt idx="36">
                  <c:v>Jul-08</c:v>
                </c:pt>
                <c:pt idx="37">
                  <c:v>Aug-08</c:v>
                </c:pt>
                <c:pt idx="38">
                  <c:v>Sep-08</c:v>
                </c:pt>
                <c:pt idx="39">
                  <c:v>Oct-08</c:v>
                </c:pt>
                <c:pt idx="40">
                  <c:v>Nov-08</c:v>
                </c:pt>
                <c:pt idx="41">
                  <c:v>Dec-08</c:v>
                </c:pt>
                <c:pt idx="42">
                  <c:v>Jan-09</c:v>
                </c:pt>
                <c:pt idx="43">
                  <c:v>Feb-09</c:v>
                </c:pt>
                <c:pt idx="44">
                  <c:v>Mar-09</c:v>
                </c:pt>
                <c:pt idx="45">
                  <c:v>Apr-09</c:v>
                </c:pt>
                <c:pt idx="46">
                  <c:v>May-09</c:v>
                </c:pt>
                <c:pt idx="47">
                  <c:v>Jun-09</c:v>
                </c:pt>
                <c:pt idx="48">
                  <c:v>Jul-09</c:v>
                </c:pt>
                <c:pt idx="49">
                  <c:v>Aug-09</c:v>
                </c:pt>
                <c:pt idx="50">
                  <c:v>Sep-09</c:v>
                </c:pt>
                <c:pt idx="51">
                  <c:v>Oct-09</c:v>
                </c:pt>
                <c:pt idx="52">
                  <c:v>Nov-09</c:v>
                </c:pt>
                <c:pt idx="53">
                  <c:v>Dec-09</c:v>
                </c:pt>
                <c:pt idx="54">
                  <c:v>Jan-10</c:v>
                </c:pt>
                <c:pt idx="55">
                  <c:v>Feb-10</c:v>
                </c:pt>
                <c:pt idx="56">
                  <c:v>Mar-10</c:v>
                </c:pt>
                <c:pt idx="57">
                  <c:v>Apr-10</c:v>
                </c:pt>
                <c:pt idx="58">
                  <c:v>May-10</c:v>
                </c:pt>
                <c:pt idx="59">
                  <c:v>Jun-10</c:v>
                </c:pt>
                <c:pt idx="60">
                  <c:v>Jul-10</c:v>
                </c:pt>
                <c:pt idx="61">
                  <c:v>Aug-10</c:v>
                </c:pt>
                <c:pt idx="62">
                  <c:v>Sep-10</c:v>
                </c:pt>
                <c:pt idx="63">
                  <c:v>Oct-10</c:v>
                </c:pt>
                <c:pt idx="64">
                  <c:v>Nov-10</c:v>
                </c:pt>
                <c:pt idx="65">
                  <c:v>Dec-10</c:v>
                </c:pt>
                <c:pt idx="66">
                  <c:v>Jan-11</c:v>
                </c:pt>
                <c:pt idx="67">
                  <c:v>Feb-11</c:v>
                </c:pt>
                <c:pt idx="68">
                  <c:v>Mar-11</c:v>
                </c:pt>
                <c:pt idx="69">
                  <c:v>Apr-11</c:v>
                </c:pt>
                <c:pt idx="70">
                  <c:v>May-11</c:v>
                </c:pt>
                <c:pt idx="71">
                  <c:v>Jun-11</c:v>
                </c:pt>
                <c:pt idx="72">
                  <c:v>Jul-11</c:v>
                </c:pt>
                <c:pt idx="73">
                  <c:v>Aug-11</c:v>
                </c:pt>
                <c:pt idx="74">
                  <c:v>Sep-11</c:v>
                </c:pt>
                <c:pt idx="75">
                  <c:v>Oct-11</c:v>
                </c:pt>
                <c:pt idx="76">
                  <c:v>Nov-11</c:v>
                </c:pt>
                <c:pt idx="77">
                  <c:v>Dec-11</c:v>
                </c:pt>
                <c:pt idx="78">
                  <c:v>Jan-12</c:v>
                </c:pt>
                <c:pt idx="79">
                  <c:v>Feb-12</c:v>
                </c:pt>
                <c:pt idx="80">
                  <c:v>Mar-12</c:v>
                </c:pt>
                <c:pt idx="81">
                  <c:v>Apr-12</c:v>
                </c:pt>
                <c:pt idx="82">
                  <c:v>May-12</c:v>
                </c:pt>
                <c:pt idx="83">
                  <c:v>Jun-12</c:v>
                </c:pt>
                <c:pt idx="84">
                  <c:v>Jul-12</c:v>
                </c:pt>
                <c:pt idx="85">
                  <c:v>Aug-12</c:v>
                </c:pt>
                <c:pt idx="86">
                  <c:v>Sep-12</c:v>
                </c:pt>
                <c:pt idx="87">
                  <c:v>Oct-12</c:v>
                </c:pt>
                <c:pt idx="88">
                  <c:v>Nov-12</c:v>
                </c:pt>
                <c:pt idx="89">
                  <c:v>Dec-12</c:v>
                </c:pt>
                <c:pt idx="90">
                  <c:v>Jan-13</c:v>
                </c:pt>
                <c:pt idx="91">
                  <c:v>Feb-13</c:v>
                </c:pt>
                <c:pt idx="92">
                  <c:v>Mar-13</c:v>
                </c:pt>
                <c:pt idx="93">
                  <c:v>Apr-13</c:v>
                </c:pt>
                <c:pt idx="94">
                  <c:v>May-13</c:v>
                </c:pt>
                <c:pt idx="95">
                  <c:v>Jun-13</c:v>
                </c:pt>
                <c:pt idx="96">
                  <c:v>Jul-13</c:v>
                </c:pt>
                <c:pt idx="97">
                  <c:v>Aug-13</c:v>
                </c:pt>
                <c:pt idx="98">
                  <c:v>Sep-13</c:v>
                </c:pt>
                <c:pt idx="99">
                  <c:v>Oct-13</c:v>
                </c:pt>
                <c:pt idx="100">
                  <c:v>Nov-13</c:v>
                </c:pt>
                <c:pt idx="101">
                  <c:v>Dec-13</c:v>
                </c:pt>
                <c:pt idx="102">
                  <c:v>Jan-14</c:v>
                </c:pt>
                <c:pt idx="103">
                  <c:v>Feb-14</c:v>
                </c:pt>
                <c:pt idx="104">
                  <c:v>Mar-14</c:v>
                </c:pt>
                <c:pt idx="105">
                  <c:v>Apr-14</c:v>
                </c:pt>
                <c:pt idx="106">
                  <c:v>May-14</c:v>
                </c:pt>
                <c:pt idx="107">
                  <c:v>Jun-14</c:v>
                </c:pt>
                <c:pt idx="108">
                  <c:v>Jul-14</c:v>
                </c:pt>
                <c:pt idx="109">
                  <c:v>Aug-14</c:v>
                </c:pt>
                <c:pt idx="110">
                  <c:v>Sep-14</c:v>
                </c:pt>
              </c:strCache>
            </c:strRef>
          </c:cat>
          <c:val>
            <c:numRef>
              <c:f>paying_domestic_users!$T$5:$DZ$5</c:f>
              <c:numCache>
                <c:formatCode>0.000</c:formatCode>
                <c:ptCount val="111"/>
                <c:pt idx="0">
                  <c:v>262138.25</c:v>
                </c:pt>
                <c:pt idx="1">
                  <c:v>262464.16666666669</c:v>
                </c:pt>
                <c:pt idx="2">
                  <c:v>262732.08333333331</c:v>
                </c:pt>
                <c:pt idx="3">
                  <c:v>264161.5</c:v>
                </c:pt>
                <c:pt idx="4">
                  <c:v>266002.66666666669</c:v>
                </c:pt>
                <c:pt idx="5">
                  <c:v>267434</c:v>
                </c:pt>
                <c:pt idx="6">
                  <c:v>268947.75</c:v>
                </c:pt>
                <c:pt idx="7">
                  <c:v>271224.08333333331</c:v>
                </c:pt>
                <c:pt idx="8">
                  <c:v>272882.58333333331</c:v>
                </c:pt>
                <c:pt idx="9">
                  <c:v>274709</c:v>
                </c:pt>
                <c:pt idx="10">
                  <c:v>275930.08333333331</c:v>
                </c:pt>
                <c:pt idx="11">
                  <c:v>277105.08333333331</c:v>
                </c:pt>
                <c:pt idx="12">
                  <c:v>278633.33333333331</c:v>
                </c:pt>
                <c:pt idx="13">
                  <c:v>280545.25</c:v>
                </c:pt>
                <c:pt idx="14">
                  <c:v>282016.41666666669</c:v>
                </c:pt>
                <c:pt idx="15">
                  <c:v>283149.41666666669</c:v>
                </c:pt>
                <c:pt idx="16">
                  <c:v>284092.25</c:v>
                </c:pt>
                <c:pt idx="17">
                  <c:v>285126.5</c:v>
                </c:pt>
                <c:pt idx="18">
                  <c:v>286115.75</c:v>
                </c:pt>
                <c:pt idx="19">
                  <c:v>287281.41666666669</c:v>
                </c:pt>
                <c:pt idx="20">
                  <c:v>288111.66666666669</c:v>
                </c:pt>
                <c:pt idx="21">
                  <c:v>289180.08333333331</c:v>
                </c:pt>
                <c:pt idx="22">
                  <c:v>290507.41666666669</c:v>
                </c:pt>
                <c:pt idx="23">
                  <c:v>291546.5</c:v>
                </c:pt>
                <c:pt idx="24">
                  <c:v>291986.91666666669</c:v>
                </c:pt>
                <c:pt idx="25">
                  <c:v>292501.5</c:v>
                </c:pt>
                <c:pt idx="26">
                  <c:v>293367.16666666669</c:v>
                </c:pt>
                <c:pt idx="27">
                  <c:v>293996.83333333331</c:v>
                </c:pt>
                <c:pt idx="28">
                  <c:v>294570.08333333331</c:v>
                </c:pt>
                <c:pt idx="29">
                  <c:v>295019.5</c:v>
                </c:pt>
                <c:pt idx="30">
                  <c:v>295586.83333333331</c:v>
                </c:pt>
                <c:pt idx="31">
                  <c:v>295330.33333333331</c:v>
                </c:pt>
                <c:pt idx="32">
                  <c:v>295856.41666666669</c:v>
                </c:pt>
                <c:pt idx="33">
                  <c:v>296174.33333333331</c:v>
                </c:pt>
                <c:pt idx="34">
                  <c:v>296617.16666666669</c:v>
                </c:pt>
                <c:pt idx="35">
                  <c:v>296092.08333333331</c:v>
                </c:pt>
                <c:pt idx="36">
                  <c:v>296427.5</c:v>
                </c:pt>
                <c:pt idx="37">
                  <c:v>296341.83333333331</c:v>
                </c:pt>
                <c:pt idx="38">
                  <c:v>296121.16666666669</c:v>
                </c:pt>
                <c:pt idx="39">
                  <c:v>296163.75</c:v>
                </c:pt>
                <c:pt idx="40">
                  <c:v>296008.33333333331</c:v>
                </c:pt>
                <c:pt idx="41">
                  <c:v>296337.58333333331</c:v>
                </c:pt>
                <c:pt idx="42">
                  <c:v>296507.91666666669</c:v>
                </c:pt>
                <c:pt idx="43">
                  <c:v>296900.33333333331</c:v>
                </c:pt>
                <c:pt idx="44">
                  <c:v>297259.83333333331</c:v>
                </c:pt>
                <c:pt idx="45">
                  <c:v>297018.83333333331</c:v>
                </c:pt>
                <c:pt idx="46">
                  <c:v>296606.83333333331</c:v>
                </c:pt>
                <c:pt idx="47">
                  <c:v>297315.08333333331</c:v>
                </c:pt>
                <c:pt idx="48">
                  <c:v>297629.83333333331</c:v>
                </c:pt>
                <c:pt idx="49">
                  <c:v>297911.5</c:v>
                </c:pt>
                <c:pt idx="50">
                  <c:v>299027</c:v>
                </c:pt>
                <c:pt idx="51">
                  <c:v>299451.5</c:v>
                </c:pt>
                <c:pt idx="52">
                  <c:v>300647.16666666669</c:v>
                </c:pt>
                <c:pt idx="53">
                  <c:v>301117.58333333331</c:v>
                </c:pt>
                <c:pt idx="54">
                  <c:v>301850.66666666669</c:v>
                </c:pt>
                <c:pt idx="55">
                  <c:v>303008.16666666669</c:v>
                </c:pt>
                <c:pt idx="56">
                  <c:v>303074.75</c:v>
                </c:pt>
                <c:pt idx="57">
                  <c:v>304007.66666666669</c:v>
                </c:pt>
                <c:pt idx="58">
                  <c:v>304776.66666666669</c:v>
                </c:pt>
                <c:pt idx="59">
                  <c:v>305176.58333333331</c:v>
                </c:pt>
                <c:pt idx="60">
                  <c:v>305537.16666666669</c:v>
                </c:pt>
                <c:pt idx="61">
                  <c:v>306508.33333333331</c:v>
                </c:pt>
                <c:pt idx="62">
                  <c:v>306991</c:v>
                </c:pt>
                <c:pt idx="63">
                  <c:v>306876.41666666669</c:v>
                </c:pt>
                <c:pt idx="64">
                  <c:v>306419.91666666669</c:v>
                </c:pt>
                <c:pt idx="65">
                  <c:v>306658.25</c:v>
                </c:pt>
                <c:pt idx="66">
                  <c:v>306453.75</c:v>
                </c:pt>
                <c:pt idx="67">
                  <c:v>306240.16666666669</c:v>
                </c:pt>
                <c:pt idx="68">
                  <c:v>306601.75</c:v>
                </c:pt>
                <c:pt idx="69">
                  <c:v>306482.33333333331</c:v>
                </c:pt>
                <c:pt idx="70">
                  <c:v>306337.66666666669</c:v>
                </c:pt>
                <c:pt idx="71">
                  <c:v>307353</c:v>
                </c:pt>
                <c:pt idx="72">
                  <c:v>307760.58333333331</c:v>
                </c:pt>
                <c:pt idx="73">
                  <c:v>308155.33333333331</c:v>
                </c:pt>
                <c:pt idx="74">
                  <c:v>308278.5</c:v>
                </c:pt>
                <c:pt idx="75">
                  <c:v>308727.25</c:v>
                </c:pt>
                <c:pt idx="76">
                  <c:v>309474.91666666669</c:v>
                </c:pt>
                <c:pt idx="77">
                  <c:v>309629.08333333331</c:v>
                </c:pt>
                <c:pt idx="78">
                  <c:v>310438.41666666669</c:v>
                </c:pt>
                <c:pt idx="79">
                  <c:v>311086.16666666669</c:v>
                </c:pt>
                <c:pt idx="80">
                  <c:v>311404.66666666669</c:v>
                </c:pt>
                <c:pt idx="81">
                  <c:v>311218.75</c:v>
                </c:pt>
                <c:pt idx="82">
                  <c:v>311426.5</c:v>
                </c:pt>
                <c:pt idx="83">
                  <c:v>311289.66666666669</c:v>
                </c:pt>
                <c:pt idx="84">
                  <c:v>311194.75</c:v>
                </c:pt>
                <c:pt idx="85">
                  <c:v>311124.58333333331</c:v>
                </c:pt>
                <c:pt idx="86">
                  <c:v>310800</c:v>
                </c:pt>
                <c:pt idx="87">
                  <c:v>311503.83333333331</c:v>
                </c:pt>
                <c:pt idx="88">
                  <c:v>311326.16666666669</c:v>
                </c:pt>
                <c:pt idx="89">
                  <c:v>310854.16666666669</c:v>
                </c:pt>
                <c:pt idx="90">
                  <c:v>310370.25</c:v>
                </c:pt>
                <c:pt idx="91">
                  <c:v>309777.83333333331</c:v>
                </c:pt>
                <c:pt idx="92">
                  <c:v>309085.91666666669</c:v>
                </c:pt>
                <c:pt idx="93">
                  <c:v>309116.91666666669</c:v>
                </c:pt>
                <c:pt idx="94">
                  <c:v>309335.16666666669</c:v>
                </c:pt>
                <c:pt idx="95">
                  <c:v>309078.83333333331</c:v>
                </c:pt>
                <c:pt idx="96">
                  <c:v>308871.08333333331</c:v>
                </c:pt>
                <c:pt idx="97">
                  <c:v>308685</c:v>
                </c:pt>
                <c:pt idx="98">
                  <c:v>308410.5</c:v>
                </c:pt>
                <c:pt idx="99">
                  <c:v>307701.75</c:v>
                </c:pt>
                <c:pt idx="100">
                  <c:v>307562.83333333331</c:v>
                </c:pt>
                <c:pt idx="101">
                  <c:v>307767.66666666669</c:v>
                </c:pt>
                <c:pt idx="102">
                  <c:v>307761.33333333331</c:v>
                </c:pt>
                <c:pt idx="103">
                  <c:v>307630.66666666669</c:v>
                </c:pt>
                <c:pt idx="104">
                  <c:v>307785.33333333331</c:v>
                </c:pt>
                <c:pt idx="105">
                  <c:v>307974.5</c:v>
                </c:pt>
                <c:pt idx="106">
                  <c:v>308239.83333333331</c:v>
                </c:pt>
                <c:pt idx="107">
                  <c:v>307790.58333333331</c:v>
                </c:pt>
                <c:pt idx="108">
                  <c:v>308154.83333333331</c:v>
                </c:pt>
                <c:pt idx="109">
                  <c:v>307881.41666666669</c:v>
                </c:pt>
                <c:pt idx="110">
                  <c:v>307702.91666666669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0AF-4DC8-87F0-EBAE45EB3A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0204416"/>
        <c:axId val="70215168"/>
      </c:lineChart>
      <c:catAx>
        <c:axId val="70204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0215168"/>
        <c:crosses val="autoZero"/>
        <c:auto val="1"/>
        <c:lblAlgn val="ctr"/>
        <c:lblOffset val="100"/>
        <c:noMultiLvlLbl val="1"/>
      </c:catAx>
      <c:valAx>
        <c:axId val="70215168"/>
        <c:scaling>
          <c:orientation val="minMax"/>
          <c:min val="19000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702044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2479162606316636"/>
          <c:y val="0.89097547375470387"/>
          <c:w val="0.62221653593952952"/>
          <c:h val="9.227822398871536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0.69369</cdr:x>
      <cdr:y>0.35533</cdr:y>
    </cdr:from>
    <cdr:to>
      <cdr:x>0.9732</cdr:x>
      <cdr:y>0.40824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49369" y="2155780"/>
          <a:ext cx="2598669" cy="3210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r>
            <a:rPr lang="en-ZA" sz="1200" b="1"/>
            <a:t>July</a:t>
          </a:r>
          <a:r>
            <a:rPr lang="en-ZA" sz="1200" b="1" baseline="0"/>
            <a:t> 2010 - Sewer User charge introduced</a:t>
          </a:r>
          <a:endParaRPr lang="en-ZA" sz="1200" b="1"/>
        </a:p>
      </cdr:txBody>
    </cdr:sp>
  </cdr:relSizeAnchor>
  <cdr:relSizeAnchor xmlns:cdr="http://schemas.openxmlformats.org/drawingml/2006/chartDrawing">
    <cdr:from>
      <cdr:x>0.57906</cdr:x>
      <cdr:y>0.38178</cdr:y>
    </cdr:from>
    <cdr:to>
      <cdr:x>0.69369</cdr:x>
      <cdr:y>0.38225</cdr:y>
    </cdr:to>
    <cdr:cxnSp macro="">
      <cdr:nvCxnSpPr>
        <cdr:cNvPr id="5" name="Straight Arrow Connector 4">
          <a:extLst xmlns:a="http://schemas.openxmlformats.org/drawingml/2006/main">
            <a:ext uri="{FF2B5EF4-FFF2-40B4-BE49-F238E27FC236}">
              <a16:creationId xmlns:a16="http://schemas.microsoft.com/office/drawing/2014/main" id="{63AA07B7-8215-4CAD-A6F2-71159807D876}"/>
            </a:ext>
          </a:extLst>
        </cdr:cNvPr>
        <cdr:cNvCxnSpPr>
          <a:stCxn xmlns:a="http://schemas.openxmlformats.org/drawingml/2006/main" id="2" idx="1"/>
        </cdr:cNvCxnSpPr>
      </cdr:nvCxnSpPr>
      <cdr:spPr>
        <a:xfrm xmlns:a="http://schemas.openxmlformats.org/drawingml/2006/main" flipH="1">
          <a:off x="5383696" y="2316283"/>
          <a:ext cx="1065673" cy="2847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0.57127</cdr:x>
      <cdr:y>0.17235</cdr:y>
    </cdr:from>
    <cdr:to>
      <cdr:x>0.57272</cdr:x>
      <cdr:y>0.77449</cdr:y>
    </cdr:to>
    <cdr:cxnSp macro="">
      <cdr:nvCxnSpPr>
        <cdr:cNvPr id="6" name="Straight Connector 5">
          <a:extLst xmlns:a="http://schemas.openxmlformats.org/drawingml/2006/main">
            <a:ext uri="{FF2B5EF4-FFF2-40B4-BE49-F238E27FC236}">
              <a16:creationId xmlns:a16="http://schemas.microsoft.com/office/drawing/2014/main" id="{D57E8C32-3BB2-4980-8EE1-965DEF34FF42}"/>
            </a:ext>
          </a:extLst>
        </cdr:cNvPr>
        <cdr:cNvCxnSpPr/>
      </cdr:nvCxnSpPr>
      <cdr:spPr>
        <a:xfrm xmlns:a="http://schemas.openxmlformats.org/drawingml/2006/main" flipH="1" flipV="1">
          <a:off x="5311223" y="1045679"/>
          <a:ext cx="13485" cy="3653161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7C569-C827-0946-9F5C-D20D6FE1827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CBCE2-F86E-E340-A087-0FC818135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60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9C3DF0-8FFE-41B8-ACA3-286AD691028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41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72453F-6681-F34F-808C-4869713669E1}" type="slidenum">
              <a:rPr lang="en-ZA" sz="1200"/>
              <a:pPr eaLnBrk="1" hangingPunct="1"/>
              <a:t>2</a:t>
            </a:fld>
            <a:endParaRPr lang="en-ZA" sz="1200"/>
          </a:p>
        </p:txBody>
      </p:sp>
    </p:spTree>
    <p:extLst>
      <p:ext uri="{BB962C8B-B14F-4D97-AF65-F5344CB8AC3E}">
        <p14:creationId xmlns:p14="http://schemas.microsoft.com/office/powerpoint/2010/main" val="2748433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F9DB0903-85ED-43DD-9C8F-66EDFC726E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DBB5A5-4371-46D3-8F55-1BF82B6C28CD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C5F385DC-14BE-4863-8CFC-DB479CE9E8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88C4D146-8802-4111-BC1D-0B453364C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55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912F-D48C-8C4F-8244-AEF841A28F7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F288-C3F7-FA43-B273-B23DE1ED8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2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912F-D48C-8C4F-8244-AEF841A28F7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F288-C3F7-FA43-B273-B23DE1ED8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63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912F-D48C-8C4F-8244-AEF841A28F7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F288-C3F7-FA43-B273-B23DE1ED8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96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36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466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47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27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0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872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908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906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48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68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912F-D48C-8C4F-8244-AEF841A28F7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F288-C3F7-FA43-B273-B23DE1ED8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531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920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24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370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22007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835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39787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991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860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66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BC40BF5-A04A-554A-9285-0B639785B8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382" y="568272"/>
            <a:ext cx="7445967" cy="723255"/>
          </a:xfrm>
        </p:spPr>
        <p:txBody>
          <a:bodyPr>
            <a:normAutofit/>
          </a:bodyPr>
          <a:lstStyle>
            <a:lvl1pPr>
              <a:defRPr sz="2000" b="1" i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9637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912F-D48C-8C4F-8244-AEF841A28F7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F288-C3F7-FA43-B273-B23DE1ED8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059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5910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912F-D48C-8C4F-8244-AEF841A28F7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F288-C3F7-FA43-B273-B23DE1ED8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38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912F-D48C-8C4F-8244-AEF841A28F7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F288-C3F7-FA43-B273-B23DE1ED8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54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912F-D48C-8C4F-8244-AEF841A28F7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F288-C3F7-FA43-B273-B23DE1ED8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20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912F-D48C-8C4F-8244-AEF841A28F7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F288-C3F7-FA43-B273-B23DE1ED8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28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912F-D48C-8C4F-8244-AEF841A28F7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F288-C3F7-FA43-B273-B23DE1ED8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4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912F-D48C-8C4F-8244-AEF841A28F7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F288-C3F7-FA43-B273-B23DE1ED8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7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A912F-D48C-8C4F-8244-AEF841A28F7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1F288-C3F7-FA43-B273-B23DE1ED8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6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4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3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1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288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8" descr="cam9_night_final02_copy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746125" y="542925"/>
            <a:ext cx="786606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1204913" y="5260975"/>
            <a:ext cx="62277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0" y="0"/>
            <a:ext cx="8715375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ETHEKWINI WATER &amp; SANITATION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+mn-cs"/>
            </a:endParaRPr>
          </a:p>
          <a:p>
            <a:pPr algn="ctr">
              <a:spcAft>
                <a:spcPts val="0"/>
              </a:spcAft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Calibri" charset="0"/>
              <a:cs typeface="Calibri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Presentation to CIGFARO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on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The Setting of Tariffs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n-cs"/>
              </a:rPr>
              <a:t>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Calibri" charset="0"/>
              <a:cs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5495657"/>
            <a:ext cx="3252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Simon Scruton, </a:t>
            </a:r>
            <a:r>
              <a:rPr lang="en-ZA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Pr</a:t>
            </a:r>
            <a:r>
              <a:rPr lang="en-ZA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ZA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Eng</a:t>
            </a:r>
            <a:r>
              <a:rPr lang="en-ZA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, MSc. </a:t>
            </a:r>
            <a:r>
              <a:rPr lang="en-ZA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Eng</a:t>
            </a:r>
            <a:endParaRPr lang="en-ZA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r>
              <a:rPr lang="en-ZA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eThekwini Water and Sanitation</a:t>
            </a:r>
          </a:p>
        </p:txBody>
      </p:sp>
    </p:spTree>
    <p:extLst>
      <p:ext uri="{BB962C8B-B14F-4D97-AF65-F5344CB8AC3E}">
        <p14:creationId xmlns:p14="http://schemas.microsoft.com/office/powerpoint/2010/main" val="4037375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75171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7847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thekwini logo">
            <a:extLst>
              <a:ext uri="{FF2B5EF4-FFF2-40B4-BE49-F238E27FC236}">
                <a16:creationId xmlns:a16="http://schemas.microsoft.com/office/drawing/2014/main" id="{E8DE78C8-D3F0-494B-B1AC-BEBD626C498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038" y="171450"/>
            <a:ext cx="628650" cy="685800"/>
          </a:xfrm>
          <a:prstGeom prst="rect">
            <a:avLst/>
          </a:prstGeom>
          <a:noFill/>
        </p:spPr>
      </p:pic>
      <p:pic>
        <p:nvPicPr>
          <p:cNvPr id="6" name="Picture 13" descr="swishside">
            <a:extLst>
              <a:ext uri="{FF2B5EF4-FFF2-40B4-BE49-F238E27FC236}">
                <a16:creationId xmlns:a16="http://schemas.microsoft.com/office/drawing/2014/main" id="{26D57576-F5AB-49B1-9656-703D20908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57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92734F6-FF00-4F44-B749-5CF4CB37D521}"/>
              </a:ext>
            </a:extLst>
          </p:cNvPr>
          <p:cNvSpPr/>
          <p:nvPr/>
        </p:nvSpPr>
        <p:spPr>
          <a:xfrm>
            <a:off x="214313" y="214313"/>
            <a:ext cx="8086726" cy="642937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3600" b="1" dirty="0"/>
              <a:t>Determination of the cost of the service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63D328-ED0C-4D24-B155-8B3D477F2E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8057" y="967212"/>
            <a:ext cx="7707086" cy="559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930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7D2DAB-C334-47FC-AF5B-55F7AFA2F4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150" y="1039516"/>
            <a:ext cx="7755307" cy="560417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9B12D37-0917-408A-BA2A-69A701C11831}"/>
              </a:ext>
            </a:extLst>
          </p:cNvPr>
          <p:cNvSpPr/>
          <p:nvPr/>
        </p:nvSpPr>
        <p:spPr>
          <a:xfrm>
            <a:off x="714375" y="214313"/>
            <a:ext cx="7286625" cy="642937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3600" b="1" dirty="0"/>
              <a:t>EWS Water Balance</a:t>
            </a:r>
          </a:p>
        </p:txBody>
      </p:sp>
      <p:pic>
        <p:nvPicPr>
          <p:cNvPr id="5" name="Picture 4" descr="ethekwini logo">
            <a:extLst>
              <a:ext uri="{FF2B5EF4-FFF2-40B4-BE49-F238E27FC236}">
                <a16:creationId xmlns:a16="http://schemas.microsoft.com/office/drawing/2014/main" id="{93B9AA85-072E-4324-B59E-4B06B3ACD8C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350" y="177403"/>
            <a:ext cx="628650" cy="685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47221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3" descr="swishside">
            <a:extLst>
              <a:ext uri="{FF2B5EF4-FFF2-40B4-BE49-F238E27FC236}">
                <a16:creationId xmlns:a16="http://schemas.microsoft.com/office/drawing/2014/main" id="{A83B0826-DFF1-4553-980E-5A45683EC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57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9B12D37-0917-408A-BA2A-69A701C11831}"/>
              </a:ext>
            </a:extLst>
          </p:cNvPr>
          <p:cNvSpPr/>
          <p:nvPr/>
        </p:nvSpPr>
        <p:spPr>
          <a:xfrm>
            <a:off x="714375" y="214313"/>
            <a:ext cx="7286625" cy="642937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3600" b="1" dirty="0"/>
              <a:t>EWS Future Water Supply</a:t>
            </a:r>
          </a:p>
        </p:txBody>
      </p:sp>
      <p:pic>
        <p:nvPicPr>
          <p:cNvPr id="5" name="Picture 4" descr="ethekwini logo">
            <a:extLst>
              <a:ext uri="{FF2B5EF4-FFF2-40B4-BE49-F238E27FC236}">
                <a16:creationId xmlns:a16="http://schemas.microsoft.com/office/drawing/2014/main" id="{93B9AA85-072E-4324-B59E-4B06B3ACD8C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350" y="177403"/>
            <a:ext cx="628650" cy="685800"/>
          </a:xfrm>
          <a:prstGeom prst="rect">
            <a:avLst/>
          </a:prstGeom>
          <a:noFill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BACA3AE-E335-4909-A9B0-8231E77D5B71}"/>
              </a:ext>
            </a:extLst>
          </p:cNvPr>
          <p:cNvSpPr txBox="1"/>
          <p:nvPr/>
        </p:nvSpPr>
        <p:spPr>
          <a:xfrm>
            <a:off x="959304" y="995970"/>
            <a:ext cx="8081825" cy="59195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7175" indent="-257175" defTabSz="342900">
              <a:spcBef>
                <a:spcPts val="750"/>
              </a:spcBef>
              <a:buClr>
                <a:prstClr val="white"/>
              </a:buClr>
              <a:buSzPct val="80000"/>
              <a:buFont typeface="Wingdings 3" charset="2"/>
              <a:buChar char=""/>
              <a:defRPr/>
            </a:pPr>
            <a:r>
              <a:rPr lang="en-ZA" dirty="0">
                <a:solidFill>
                  <a:srgbClr val="002060"/>
                </a:solidFill>
                <a:latin typeface="Century Gothic" panose="020B0502020202020204"/>
              </a:rPr>
              <a:t>EWS require major water infrastructure projects in order to be able to supply water to meet the growing requirements:</a:t>
            </a:r>
          </a:p>
          <a:p>
            <a:pPr marL="600075" lvl="1" indent="-257175" defTabSz="342900">
              <a:spcBef>
                <a:spcPts val="750"/>
              </a:spcBef>
              <a:buClr>
                <a:prstClr val="white"/>
              </a:buClr>
              <a:buSzPct val="80000"/>
              <a:buFont typeface="Wingdings 3" charset="2"/>
              <a:buChar char=""/>
              <a:defRPr/>
            </a:pPr>
            <a:r>
              <a:rPr lang="en-ZA" dirty="0">
                <a:solidFill>
                  <a:srgbClr val="002060"/>
                </a:solidFill>
                <a:latin typeface="Century Gothic" panose="020B0502020202020204"/>
              </a:rPr>
              <a:t>The provision of 3 New Water schemes (150Ml/day)</a:t>
            </a:r>
          </a:p>
          <a:p>
            <a:pPr marL="942975" lvl="2" indent="-257175" defTabSz="342900">
              <a:spcBef>
                <a:spcPts val="750"/>
              </a:spcBef>
              <a:buClr>
                <a:prstClr val="white"/>
              </a:buClr>
              <a:buSzPct val="80000"/>
              <a:buFont typeface="Wingdings 3" charset="2"/>
              <a:buChar char=""/>
              <a:defRPr/>
            </a:pPr>
            <a:r>
              <a:rPr lang="en-ZA" dirty="0">
                <a:solidFill>
                  <a:srgbClr val="002060"/>
                </a:solidFill>
                <a:latin typeface="Century Gothic" panose="020B0502020202020204"/>
              </a:rPr>
              <a:t>Northern Works (Water Re-use)</a:t>
            </a:r>
          </a:p>
          <a:p>
            <a:pPr marL="942975" lvl="2" indent="-257175" defTabSz="342900">
              <a:spcBef>
                <a:spcPts val="750"/>
              </a:spcBef>
              <a:buClr>
                <a:prstClr val="white"/>
              </a:buClr>
              <a:buSzPct val="80000"/>
              <a:buFont typeface="Wingdings 3" charset="2"/>
              <a:buChar char=""/>
              <a:defRPr/>
            </a:pPr>
            <a:r>
              <a:rPr lang="en-ZA" dirty="0">
                <a:solidFill>
                  <a:srgbClr val="002060"/>
                </a:solidFill>
                <a:latin typeface="Century Gothic" panose="020B0502020202020204"/>
              </a:rPr>
              <a:t>KwaMashu Works (Water Re-use)</a:t>
            </a:r>
          </a:p>
          <a:p>
            <a:pPr marL="942975" lvl="2" indent="-257175" defTabSz="342900">
              <a:spcBef>
                <a:spcPts val="750"/>
              </a:spcBef>
              <a:buClr>
                <a:prstClr val="white"/>
              </a:buClr>
              <a:buSzPct val="80000"/>
              <a:buFont typeface="Wingdings 3" charset="2"/>
              <a:buChar char=""/>
              <a:defRPr/>
            </a:pPr>
            <a:r>
              <a:rPr lang="en-ZA" dirty="0">
                <a:solidFill>
                  <a:srgbClr val="002060"/>
                </a:solidFill>
                <a:latin typeface="Century Gothic" panose="020B0502020202020204"/>
              </a:rPr>
              <a:t>Central Works  (Remix – blend of desalination and Re-use)</a:t>
            </a:r>
          </a:p>
          <a:p>
            <a:pPr marL="600075" lvl="1" indent="-257175" defTabSz="342900">
              <a:spcBef>
                <a:spcPts val="750"/>
              </a:spcBef>
              <a:buClr>
                <a:prstClr val="white"/>
              </a:buClr>
              <a:buSzPct val="80000"/>
              <a:buFont typeface="Wingdings 3" charset="2"/>
              <a:buChar char=""/>
              <a:defRPr/>
            </a:pPr>
            <a:r>
              <a:rPr lang="en-ZA" dirty="0">
                <a:solidFill>
                  <a:srgbClr val="002060"/>
                </a:solidFill>
                <a:latin typeface="Century Gothic" panose="020B0502020202020204"/>
              </a:rPr>
              <a:t>The continuation of the Durban Water Recycling Plant (46Ml/day)</a:t>
            </a:r>
          </a:p>
          <a:p>
            <a:pPr marL="600075" lvl="1" indent="-257175" defTabSz="342900">
              <a:spcBef>
                <a:spcPts val="750"/>
              </a:spcBef>
              <a:buClr>
                <a:prstClr val="white"/>
              </a:buClr>
              <a:buSzPct val="80000"/>
              <a:buFont typeface="Wingdings 3" charset="2"/>
              <a:buChar char=""/>
              <a:defRPr/>
            </a:pPr>
            <a:endParaRPr lang="en-ZA" dirty="0">
              <a:solidFill>
                <a:srgbClr val="002060"/>
              </a:solidFill>
              <a:latin typeface="Century Gothic" panose="020B0502020202020204"/>
            </a:endParaRPr>
          </a:p>
          <a:p>
            <a:pPr marL="600075" lvl="1" indent="-257175" defTabSz="342900">
              <a:spcBef>
                <a:spcPts val="750"/>
              </a:spcBef>
              <a:buClr>
                <a:prstClr val="white"/>
              </a:buClr>
              <a:buSzPct val="80000"/>
              <a:buFont typeface="Wingdings 3" charset="2"/>
              <a:buChar char=""/>
              <a:defRPr/>
            </a:pPr>
            <a:r>
              <a:rPr lang="en-ZA" sz="2400" dirty="0">
                <a:solidFill>
                  <a:srgbClr val="002060"/>
                </a:solidFill>
                <a:latin typeface="Century Gothic" panose="020B0502020202020204"/>
              </a:rPr>
              <a:t>The commissioning of the Upper UMkhomazi scheme (400 Ml/day)</a:t>
            </a:r>
          </a:p>
          <a:p>
            <a:pPr marL="600075" lvl="1" indent="-257175" defTabSz="342900">
              <a:spcBef>
                <a:spcPts val="750"/>
              </a:spcBef>
              <a:buClr>
                <a:prstClr val="white"/>
              </a:buClr>
              <a:buSzPct val="80000"/>
              <a:buFont typeface="Wingdings 3" charset="2"/>
              <a:buChar char=""/>
              <a:defRPr/>
            </a:pPr>
            <a:r>
              <a:rPr lang="en-ZA" sz="2400" dirty="0">
                <a:solidFill>
                  <a:srgbClr val="002060"/>
                </a:solidFill>
                <a:latin typeface="Century Gothic" panose="020B0502020202020204"/>
              </a:rPr>
              <a:t>This is anticipated in 2030 at a cost of R24bn</a:t>
            </a:r>
          </a:p>
          <a:p>
            <a:pPr marL="600075" lvl="1" indent="-257175" defTabSz="342900">
              <a:spcBef>
                <a:spcPts val="750"/>
              </a:spcBef>
              <a:buClr>
                <a:prstClr val="white"/>
              </a:buClr>
              <a:buSzPct val="80000"/>
              <a:buFont typeface="Wingdings 3" charset="2"/>
              <a:buChar char=""/>
              <a:defRPr/>
            </a:pPr>
            <a:r>
              <a:rPr lang="en-ZA" sz="2400" dirty="0">
                <a:solidFill>
                  <a:srgbClr val="002060"/>
                </a:solidFill>
                <a:latin typeface="Century Gothic" panose="020B0502020202020204"/>
              </a:rPr>
              <a:t>50% funding is being sought by TCTA from NT (25% upfront and balance over 20 years)</a:t>
            </a:r>
          </a:p>
          <a:p>
            <a:pPr marL="600075" lvl="1" indent="-257175" defTabSz="342900">
              <a:spcBef>
                <a:spcPts val="750"/>
              </a:spcBef>
              <a:buClr>
                <a:prstClr val="white"/>
              </a:buClr>
              <a:buSzPct val="80000"/>
              <a:buFont typeface="Wingdings 3" charset="2"/>
              <a:buChar char=""/>
              <a:defRPr/>
            </a:pPr>
            <a:r>
              <a:rPr lang="en-ZA" sz="2400" b="1" dirty="0">
                <a:solidFill>
                  <a:srgbClr val="002060"/>
                </a:solidFill>
                <a:latin typeface="Century Gothic" panose="020B0502020202020204"/>
              </a:rPr>
              <a:t>This charge could increase the water tariffs between 10 and 30%!</a:t>
            </a:r>
          </a:p>
        </p:txBody>
      </p:sp>
    </p:spTree>
    <p:extLst>
      <p:ext uri="{BB962C8B-B14F-4D97-AF65-F5344CB8AC3E}">
        <p14:creationId xmlns:p14="http://schemas.microsoft.com/office/powerpoint/2010/main" val="1216987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thekwini logo">
            <a:extLst>
              <a:ext uri="{FF2B5EF4-FFF2-40B4-BE49-F238E27FC236}">
                <a16:creationId xmlns:a16="http://schemas.microsoft.com/office/drawing/2014/main" id="{E8DE78C8-D3F0-494B-B1AC-BEBD626C498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038" y="171450"/>
            <a:ext cx="628650" cy="685800"/>
          </a:xfrm>
          <a:prstGeom prst="rect">
            <a:avLst/>
          </a:prstGeom>
          <a:noFill/>
        </p:spPr>
      </p:pic>
      <p:pic>
        <p:nvPicPr>
          <p:cNvPr id="6" name="Picture 13" descr="swishside">
            <a:extLst>
              <a:ext uri="{FF2B5EF4-FFF2-40B4-BE49-F238E27FC236}">
                <a16:creationId xmlns:a16="http://schemas.microsoft.com/office/drawing/2014/main" id="{26D57576-F5AB-49B1-9656-703D20908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57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92734F6-FF00-4F44-B749-5CF4CB37D521}"/>
              </a:ext>
            </a:extLst>
          </p:cNvPr>
          <p:cNvSpPr/>
          <p:nvPr/>
        </p:nvSpPr>
        <p:spPr>
          <a:xfrm>
            <a:off x="714375" y="214313"/>
            <a:ext cx="7286625" cy="642937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3600" b="1" dirty="0"/>
              <a:t>Water Business Perspectives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26FB3E-340D-443B-9351-EB075A4D91B1}"/>
              </a:ext>
            </a:extLst>
          </p:cNvPr>
          <p:cNvSpPr txBox="1"/>
          <p:nvPr/>
        </p:nvSpPr>
        <p:spPr>
          <a:xfrm>
            <a:off x="1143000" y="1071563"/>
            <a:ext cx="790553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Income is derived from grants and charges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All properties should be metered for accurate charges as well as WC/WDM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Domestic sanitation disposal charges are typically based on the volume of water consumed x by pre-determined factors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Commercial and Industrial sewerage disposal charges are based on the characteristics of the effluent x the volume and are typically not metered</a:t>
            </a:r>
          </a:p>
          <a:p>
            <a:pPr marL="457200" indent="-457200">
              <a:buFont typeface="Arial"/>
              <a:buChar char="•"/>
            </a:pPr>
            <a:endParaRPr lang="en-US" sz="3200" b="1" dirty="0">
              <a:solidFill>
                <a:srgbClr val="1F497D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32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156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thekwini logo">
            <a:extLst>
              <a:ext uri="{FF2B5EF4-FFF2-40B4-BE49-F238E27FC236}">
                <a16:creationId xmlns:a16="http://schemas.microsoft.com/office/drawing/2014/main" id="{E8DE78C8-D3F0-494B-B1AC-BEBD626C498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038" y="171450"/>
            <a:ext cx="628650" cy="685800"/>
          </a:xfrm>
          <a:prstGeom prst="rect">
            <a:avLst/>
          </a:prstGeom>
          <a:noFill/>
        </p:spPr>
      </p:pic>
      <p:pic>
        <p:nvPicPr>
          <p:cNvPr id="6" name="Picture 13" descr="swishside">
            <a:extLst>
              <a:ext uri="{FF2B5EF4-FFF2-40B4-BE49-F238E27FC236}">
                <a16:creationId xmlns:a16="http://schemas.microsoft.com/office/drawing/2014/main" id="{26D57576-F5AB-49B1-9656-703D20908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57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92734F6-FF00-4F44-B749-5CF4CB37D521}"/>
              </a:ext>
            </a:extLst>
          </p:cNvPr>
          <p:cNvSpPr/>
          <p:nvPr/>
        </p:nvSpPr>
        <p:spPr>
          <a:xfrm>
            <a:off x="714375" y="214313"/>
            <a:ext cx="7286625" cy="642937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3600" b="1" dirty="0"/>
              <a:t>Water Business Perspectives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26FB3E-340D-443B-9351-EB075A4D91B1}"/>
              </a:ext>
            </a:extLst>
          </p:cNvPr>
          <p:cNvSpPr txBox="1"/>
          <p:nvPr/>
        </p:nvSpPr>
        <p:spPr>
          <a:xfrm>
            <a:off x="1143000" y="1071563"/>
            <a:ext cx="790553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Many of the cost drivers are fixed (staff, maintenance) and some are linked to the water sold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There are varying models of tariffs from flat rate to volume based charge to stepped tariffs 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There is a move towards recovering more operating costs from fixed charges as opposed to volume based charges to be more resilient to changes in demand (drought / boreholes </a:t>
            </a:r>
            <a:r>
              <a:rPr lang="en-US" sz="3200" b="1" dirty="0" err="1">
                <a:solidFill>
                  <a:srgbClr val="1F497D"/>
                </a:solidFill>
              </a:rPr>
              <a:t>etc</a:t>
            </a:r>
            <a:r>
              <a:rPr lang="en-US" sz="3200" b="1" dirty="0">
                <a:solidFill>
                  <a:srgbClr val="1F497D"/>
                </a:solidFill>
              </a:rPr>
              <a:t>)</a:t>
            </a:r>
          </a:p>
          <a:p>
            <a:pPr marL="457200" indent="-457200">
              <a:buFont typeface="Arial"/>
              <a:buChar char="•"/>
            </a:pPr>
            <a:endParaRPr lang="en-US" sz="32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26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thekwini logo">
            <a:extLst>
              <a:ext uri="{FF2B5EF4-FFF2-40B4-BE49-F238E27FC236}">
                <a16:creationId xmlns:a16="http://schemas.microsoft.com/office/drawing/2014/main" id="{E8DE78C8-D3F0-494B-B1AC-BEBD626C498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038" y="171450"/>
            <a:ext cx="628650" cy="685800"/>
          </a:xfrm>
          <a:prstGeom prst="rect">
            <a:avLst/>
          </a:prstGeom>
          <a:noFill/>
        </p:spPr>
      </p:pic>
      <p:pic>
        <p:nvPicPr>
          <p:cNvPr id="6" name="Picture 13" descr="swishside">
            <a:extLst>
              <a:ext uri="{FF2B5EF4-FFF2-40B4-BE49-F238E27FC236}">
                <a16:creationId xmlns:a16="http://schemas.microsoft.com/office/drawing/2014/main" id="{26D57576-F5AB-49B1-9656-703D20908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57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92734F6-FF00-4F44-B749-5CF4CB37D521}"/>
              </a:ext>
            </a:extLst>
          </p:cNvPr>
          <p:cNvSpPr/>
          <p:nvPr/>
        </p:nvSpPr>
        <p:spPr>
          <a:xfrm>
            <a:off x="714375" y="214313"/>
            <a:ext cx="7286625" cy="642937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3600" b="1" dirty="0"/>
              <a:t>Water Business Perspectives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26FB3E-340D-443B-9351-EB075A4D91B1}"/>
              </a:ext>
            </a:extLst>
          </p:cNvPr>
          <p:cNvSpPr txBox="1"/>
          <p:nvPr/>
        </p:nvSpPr>
        <p:spPr>
          <a:xfrm>
            <a:off x="903514" y="857250"/>
            <a:ext cx="812846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F497D"/>
                </a:solidFill>
              </a:rPr>
              <a:t>There are 4 main components to the water tariff: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Developmental charges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Connection charges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Fixed fees 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Consumption charges</a:t>
            </a:r>
          </a:p>
          <a:p>
            <a:r>
              <a:rPr lang="en-US" sz="3200" b="1" dirty="0">
                <a:solidFill>
                  <a:srgbClr val="1F497D"/>
                </a:solidFill>
              </a:rPr>
              <a:t>There are also sundry charges </a:t>
            </a:r>
          </a:p>
          <a:p>
            <a:r>
              <a:rPr lang="en-US" sz="3200" b="1" dirty="0">
                <a:solidFill>
                  <a:srgbClr val="1F497D"/>
                </a:solidFill>
              </a:rPr>
              <a:t>There is considerable flexibility in the way each of the these are used to recover costs and each can be justified based on economic principles and tariff goals</a:t>
            </a:r>
          </a:p>
          <a:p>
            <a:r>
              <a:rPr lang="en-US" sz="3200" b="1" dirty="0">
                <a:solidFill>
                  <a:srgbClr val="1F497D"/>
                </a:solidFill>
              </a:rPr>
              <a:t>Levies or Surcharges may be raised when </a:t>
            </a:r>
            <a:r>
              <a:rPr lang="en-US" sz="3200" b="1" dirty="0" err="1">
                <a:solidFill>
                  <a:srgbClr val="1F497D"/>
                </a:solidFill>
              </a:rPr>
              <a:t>reqd</a:t>
            </a:r>
            <a:endParaRPr lang="en-US" sz="3200" b="1" dirty="0">
              <a:solidFill>
                <a:srgbClr val="1F497D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32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392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thekwini logo">
            <a:extLst>
              <a:ext uri="{FF2B5EF4-FFF2-40B4-BE49-F238E27FC236}">
                <a16:creationId xmlns:a16="http://schemas.microsoft.com/office/drawing/2014/main" id="{E8DE78C8-D3F0-494B-B1AC-BEBD626C498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038" y="171450"/>
            <a:ext cx="628650" cy="685800"/>
          </a:xfrm>
          <a:prstGeom prst="rect">
            <a:avLst/>
          </a:prstGeom>
          <a:noFill/>
        </p:spPr>
      </p:pic>
      <p:pic>
        <p:nvPicPr>
          <p:cNvPr id="6" name="Picture 13" descr="swishside">
            <a:extLst>
              <a:ext uri="{FF2B5EF4-FFF2-40B4-BE49-F238E27FC236}">
                <a16:creationId xmlns:a16="http://schemas.microsoft.com/office/drawing/2014/main" id="{26D57576-F5AB-49B1-9656-703D20908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57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92734F6-FF00-4F44-B749-5CF4CB37D521}"/>
              </a:ext>
            </a:extLst>
          </p:cNvPr>
          <p:cNvSpPr/>
          <p:nvPr/>
        </p:nvSpPr>
        <p:spPr>
          <a:xfrm>
            <a:off x="714375" y="214313"/>
            <a:ext cx="7286625" cy="642937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3600" b="1" dirty="0"/>
              <a:t>Cross-subsidisation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26FB3E-340D-443B-9351-EB075A4D91B1}"/>
              </a:ext>
            </a:extLst>
          </p:cNvPr>
          <p:cNvSpPr txBox="1"/>
          <p:nvPr/>
        </p:nvSpPr>
        <p:spPr>
          <a:xfrm>
            <a:off x="903514" y="857250"/>
            <a:ext cx="81284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F497D"/>
                </a:solidFill>
              </a:rPr>
              <a:t>The municipal stance is that the costs of the services are cross-subsidized and policies are pro-poor</a:t>
            </a:r>
          </a:p>
          <a:p>
            <a:r>
              <a:rPr lang="en-US" sz="3200" b="1" dirty="0">
                <a:solidFill>
                  <a:srgbClr val="1F497D"/>
                </a:solidFill>
              </a:rPr>
              <a:t>This provides for free basic water to indigent households</a:t>
            </a:r>
          </a:p>
          <a:p>
            <a:r>
              <a:rPr lang="en-US" sz="3200" b="1" dirty="0">
                <a:solidFill>
                  <a:srgbClr val="1F497D"/>
                </a:solidFill>
              </a:rPr>
              <a:t>It also provides for water to be provided at a basic cost to properties &lt;R250 000 (6 to 25kl)</a:t>
            </a:r>
          </a:p>
          <a:p>
            <a:r>
              <a:rPr lang="en-US" sz="3200" b="1" dirty="0">
                <a:solidFill>
                  <a:srgbClr val="1F497D"/>
                </a:solidFill>
              </a:rPr>
              <a:t>The rising block tariff structure charges a higher tariff to the middle and high income value properties and this is also based on consumption</a:t>
            </a:r>
          </a:p>
          <a:p>
            <a:pPr marL="457200" indent="-457200">
              <a:buFont typeface="Arial"/>
              <a:buChar char="•"/>
            </a:pPr>
            <a:endParaRPr lang="en-US" sz="32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085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thekwini logo">
            <a:extLst>
              <a:ext uri="{FF2B5EF4-FFF2-40B4-BE49-F238E27FC236}">
                <a16:creationId xmlns:a16="http://schemas.microsoft.com/office/drawing/2014/main" id="{E8DE78C8-D3F0-494B-B1AC-BEBD626C498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038" y="171450"/>
            <a:ext cx="628650" cy="685800"/>
          </a:xfrm>
          <a:prstGeom prst="rect">
            <a:avLst/>
          </a:prstGeom>
          <a:noFill/>
        </p:spPr>
      </p:pic>
      <p:pic>
        <p:nvPicPr>
          <p:cNvPr id="6" name="Picture 13" descr="swishside">
            <a:extLst>
              <a:ext uri="{FF2B5EF4-FFF2-40B4-BE49-F238E27FC236}">
                <a16:creationId xmlns:a16="http://schemas.microsoft.com/office/drawing/2014/main" id="{26D57576-F5AB-49B1-9656-703D20908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57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92734F6-FF00-4F44-B749-5CF4CB37D521}"/>
              </a:ext>
            </a:extLst>
          </p:cNvPr>
          <p:cNvSpPr/>
          <p:nvPr/>
        </p:nvSpPr>
        <p:spPr>
          <a:xfrm>
            <a:off x="714375" y="214313"/>
            <a:ext cx="7286625" cy="642937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3600" b="1" dirty="0"/>
              <a:t>Cross-subsidisation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D59CFB4-4561-4260-871B-C74E9FDBDB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734" y="1171936"/>
            <a:ext cx="8565266" cy="539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678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thekwini logo">
            <a:extLst>
              <a:ext uri="{FF2B5EF4-FFF2-40B4-BE49-F238E27FC236}">
                <a16:creationId xmlns:a16="http://schemas.microsoft.com/office/drawing/2014/main" id="{E8DE78C8-D3F0-494B-B1AC-BEBD626C498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038" y="171450"/>
            <a:ext cx="628650" cy="685800"/>
          </a:xfrm>
          <a:prstGeom prst="rect">
            <a:avLst/>
          </a:prstGeom>
          <a:noFill/>
        </p:spPr>
      </p:pic>
      <p:pic>
        <p:nvPicPr>
          <p:cNvPr id="6" name="Picture 13" descr="swishside">
            <a:extLst>
              <a:ext uri="{FF2B5EF4-FFF2-40B4-BE49-F238E27FC236}">
                <a16:creationId xmlns:a16="http://schemas.microsoft.com/office/drawing/2014/main" id="{26D57576-F5AB-49B1-9656-703D20908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57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92734F6-FF00-4F44-B749-5CF4CB37D521}"/>
              </a:ext>
            </a:extLst>
          </p:cNvPr>
          <p:cNvSpPr/>
          <p:nvPr/>
        </p:nvSpPr>
        <p:spPr>
          <a:xfrm>
            <a:off x="714375" y="214313"/>
            <a:ext cx="7286625" cy="642937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3600" b="1" dirty="0"/>
              <a:t>Cross-subsidisation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90836C-EC76-47A0-B1E0-5FF5A48438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901" y="1071563"/>
            <a:ext cx="8397553" cy="527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504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3" descr="swishsi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57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714375" y="214313"/>
            <a:ext cx="7069455" cy="642937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3600" b="1" dirty="0"/>
              <a:t>CIGFARO 2021 Tariff Setting</a:t>
            </a:r>
          </a:p>
        </p:txBody>
      </p:sp>
      <p:pic>
        <p:nvPicPr>
          <p:cNvPr id="7" name="Picture 3" descr="Ethekwini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422" y="116632"/>
            <a:ext cx="7810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5632" y="1658679"/>
            <a:ext cx="79055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Introduction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EWS Quick Statistics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Determining the cost of the service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Cross-subsidization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Tariff determination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Water Business Perspectives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Concluding Remarks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References</a:t>
            </a:r>
          </a:p>
          <a:p>
            <a:pPr marL="457200" indent="-457200">
              <a:buFont typeface="Arial"/>
              <a:buChar char="•"/>
            </a:pPr>
            <a:endParaRPr lang="en-US" sz="32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59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thekwini logo">
            <a:extLst>
              <a:ext uri="{FF2B5EF4-FFF2-40B4-BE49-F238E27FC236}">
                <a16:creationId xmlns:a16="http://schemas.microsoft.com/office/drawing/2014/main" id="{E8DE78C8-D3F0-494B-B1AC-BEBD626C498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038" y="171450"/>
            <a:ext cx="628650" cy="685800"/>
          </a:xfrm>
          <a:prstGeom prst="rect">
            <a:avLst/>
          </a:prstGeom>
          <a:noFill/>
        </p:spPr>
      </p:pic>
      <p:pic>
        <p:nvPicPr>
          <p:cNvPr id="6" name="Picture 13" descr="swishside">
            <a:extLst>
              <a:ext uri="{FF2B5EF4-FFF2-40B4-BE49-F238E27FC236}">
                <a16:creationId xmlns:a16="http://schemas.microsoft.com/office/drawing/2014/main" id="{26D57576-F5AB-49B1-9656-703D20908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57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92734F6-FF00-4F44-B749-5CF4CB37D521}"/>
              </a:ext>
            </a:extLst>
          </p:cNvPr>
          <p:cNvSpPr/>
          <p:nvPr/>
        </p:nvSpPr>
        <p:spPr>
          <a:xfrm>
            <a:off x="714375" y="214313"/>
            <a:ext cx="7286625" cy="642937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3600" b="1" dirty="0"/>
              <a:t>Cross-subsidisation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87EE0D-37EF-44A2-A362-264C2457A0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87" y="1179102"/>
            <a:ext cx="8092690" cy="516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3513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thekwini logo">
            <a:extLst>
              <a:ext uri="{FF2B5EF4-FFF2-40B4-BE49-F238E27FC236}">
                <a16:creationId xmlns:a16="http://schemas.microsoft.com/office/drawing/2014/main" id="{E8DE78C8-D3F0-494B-B1AC-BEBD626C498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038" y="171450"/>
            <a:ext cx="628650" cy="685800"/>
          </a:xfrm>
          <a:prstGeom prst="rect">
            <a:avLst/>
          </a:prstGeom>
          <a:noFill/>
        </p:spPr>
      </p:pic>
      <p:pic>
        <p:nvPicPr>
          <p:cNvPr id="6" name="Picture 13" descr="swishside">
            <a:extLst>
              <a:ext uri="{FF2B5EF4-FFF2-40B4-BE49-F238E27FC236}">
                <a16:creationId xmlns:a16="http://schemas.microsoft.com/office/drawing/2014/main" id="{26D57576-F5AB-49B1-9656-703D20908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57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92734F6-FF00-4F44-B749-5CF4CB37D521}"/>
              </a:ext>
            </a:extLst>
          </p:cNvPr>
          <p:cNvSpPr/>
          <p:nvPr/>
        </p:nvSpPr>
        <p:spPr>
          <a:xfrm>
            <a:off x="714375" y="214313"/>
            <a:ext cx="7286625" cy="642937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3600" b="1" dirty="0"/>
              <a:t>Water Business Perspectives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26FB3E-340D-443B-9351-EB075A4D91B1}"/>
              </a:ext>
            </a:extLst>
          </p:cNvPr>
          <p:cNvSpPr txBox="1"/>
          <p:nvPr/>
        </p:nvSpPr>
        <p:spPr>
          <a:xfrm>
            <a:off x="1143000" y="1071563"/>
            <a:ext cx="790553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There is an elasticity in the demand which will vary according to internal and external factors (economy, pricing, tariff structure, total costs)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The willingness to pay is influenced by affordability and also the effectiveness of the credit control mechanisms</a:t>
            </a:r>
          </a:p>
          <a:p>
            <a:pPr marL="457200" indent="-457200">
              <a:buFont typeface="Arial"/>
              <a:buChar char="•"/>
            </a:pPr>
            <a:endParaRPr lang="en-US" sz="3200" b="1" dirty="0">
              <a:solidFill>
                <a:srgbClr val="1F497D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chemeClr val="accent3"/>
                </a:solidFill>
              </a:rPr>
              <a:t>Example of </a:t>
            </a:r>
            <a:r>
              <a:rPr lang="en-US" sz="3200" b="1" dirty="0" err="1">
                <a:solidFill>
                  <a:schemeClr val="accent3"/>
                </a:solidFill>
              </a:rPr>
              <a:t>Philippeans</a:t>
            </a:r>
            <a:r>
              <a:rPr lang="en-US" sz="3200" b="1" dirty="0">
                <a:solidFill>
                  <a:schemeClr val="accent3"/>
                </a:solidFill>
              </a:rPr>
              <a:t> draconian policy (</a:t>
            </a:r>
            <a:r>
              <a:rPr lang="en-US" sz="3200" b="1" dirty="0" err="1">
                <a:solidFill>
                  <a:schemeClr val="accent3"/>
                </a:solidFill>
              </a:rPr>
              <a:t>approx</a:t>
            </a:r>
            <a:r>
              <a:rPr lang="en-US" sz="3200" b="1" dirty="0">
                <a:solidFill>
                  <a:schemeClr val="accent3"/>
                </a:solidFill>
              </a:rPr>
              <a:t> 110m people)</a:t>
            </a:r>
          </a:p>
          <a:p>
            <a:pPr marL="457200" indent="-457200">
              <a:buFont typeface="Arial"/>
              <a:buChar char="•"/>
            </a:pPr>
            <a:endParaRPr lang="en-US" sz="3200" b="1" dirty="0">
              <a:solidFill>
                <a:srgbClr val="1F497D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32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0142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thekwini logo">
            <a:extLst>
              <a:ext uri="{FF2B5EF4-FFF2-40B4-BE49-F238E27FC236}">
                <a16:creationId xmlns:a16="http://schemas.microsoft.com/office/drawing/2014/main" id="{E8DE78C8-D3F0-494B-B1AC-BEBD626C498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038" y="171450"/>
            <a:ext cx="628650" cy="685800"/>
          </a:xfrm>
          <a:prstGeom prst="rect">
            <a:avLst/>
          </a:prstGeom>
          <a:noFill/>
        </p:spPr>
      </p:pic>
      <p:pic>
        <p:nvPicPr>
          <p:cNvPr id="6" name="Picture 13" descr="swishside">
            <a:extLst>
              <a:ext uri="{FF2B5EF4-FFF2-40B4-BE49-F238E27FC236}">
                <a16:creationId xmlns:a16="http://schemas.microsoft.com/office/drawing/2014/main" id="{26D57576-F5AB-49B1-9656-703D20908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57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92734F6-FF00-4F44-B749-5CF4CB37D521}"/>
              </a:ext>
            </a:extLst>
          </p:cNvPr>
          <p:cNvSpPr/>
          <p:nvPr/>
        </p:nvSpPr>
        <p:spPr>
          <a:xfrm>
            <a:off x="714375" y="214313"/>
            <a:ext cx="7286625" cy="642937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3600" b="1" dirty="0"/>
              <a:t>Water Business Perspectives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26FB3E-340D-443B-9351-EB075A4D91B1}"/>
              </a:ext>
            </a:extLst>
          </p:cNvPr>
          <p:cNvSpPr txBox="1"/>
          <p:nvPr/>
        </p:nvSpPr>
        <p:spPr>
          <a:xfrm>
            <a:off x="1143000" y="1071563"/>
            <a:ext cx="790553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The municipality needs to recover all the costs of service delivery. In a consolidated billing environment, rates are allocated first, then water, then electricity. 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This allows the credit control procedures to first disconnect electricity, then restrict water 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This results in a higher collection rate being declared for rates as opposed to water and sanitation</a:t>
            </a:r>
          </a:p>
          <a:p>
            <a:pPr marL="457200" indent="-457200">
              <a:buFont typeface="Arial"/>
              <a:buChar char="•"/>
            </a:pPr>
            <a:endParaRPr lang="en-US" sz="32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8506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thekwini logo">
            <a:extLst>
              <a:ext uri="{FF2B5EF4-FFF2-40B4-BE49-F238E27FC236}">
                <a16:creationId xmlns:a16="http://schemas.microsoft.com/office/drawing/2014/main" id="{E8DE78C8-D3F0-494B-B1AC-BEBD626C498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038" y="171450"/>
            <a:ext cx="628650" cy="685800"/>
          </a:xfrm>
          <a:prstGeom prst="rect">
            <a:avLst/>
          </a:prstGeom>
          <a:noFill/>
        </p:spPr>
      </p:pic>
      <p:pic>
        <p:nvPicPr>
          <p:cNvPr id="6" name="Picture 13" descr="swishside">
            <a:extLst>
              <a:ext uri="{FF2B5EF4-FFF2-40B4-BE49-F238E27FC236}">
                <a16:creationId xmlns:a16="http://schemas.microsoft.com/office/drawing/2014/main" id="{26D57576-F5AB-49B1-9656-703D20908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57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92734F6-FF00-4F44-B749-5CF4CB37D521}"/>
              </a:ext>
            </a:extLst>
          </p:cNvPr>
          <p:cNvSpPr/>
          <p:nvPr/>
        </p:nvSpPr>
        <p:spPr>
          <a:xfrm>
            <a:off x="714375" y="214313"/>
            <a:ext cx="7286625" cy="642937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3600" b="1" dirty="0"/>
              <a:t>Water Business Perspectives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26FB3E-340D-443B-9351-EB075A4D91B1}"/>
              </a:ext>
            </a:extLst>
          </p:cNvPr>
          <p:cNvSpPr txBox="1"/>
          <p:nvPr/>
        </p:nvSpPr>
        <p:spPr>
          <a:xfrm>
            <a:off x="1143000" y="1071563"/>
            <a:ext cx="790553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F497D"/>
                </a:solidFill>
              </a:rPr>
              <a:t>Evaluation of impacts before making tariff changes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Likely changes in water use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Likely changes in revenue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Likely changes in monthly bills for a range of consumers</a:t>
            </a:r>
          </a:p>
          <a:p>
            <a:pPr marL="457200" indent="-457200">
              <a:buFont typeface="Arial"/>
              <a:buChar char="•"/>
            </a:pPr>
            <a:endParaRPr lang="en-US" sz="32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6982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thekwini logo">
            <a:extLst>
              <a:ext uri="{FF2B5EF4-FFF2-40B4-BE49-F238E27FC236}">
                <a16:creationId xmlns:a16="http://schemas.microsoft.com/office/drawing/2014/main" id="{E8DE78C8-D3F0-494B-B1AC-BEBD626C498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038" y="171450"/>
            <a:ext cx="628650" cy="685800"/>
          </a:xfrm>
          <a:prstGeom prst="rect">
            <a:avLst/>
          </a:prstGeom>
          <a:noFill/>
        </p:spPr>
      </p:pic>
      <p:pic>
        <p:nvPicPr>
          <p:cNvPr id="6" name="Picture 13" descr="swishside">
            <a:extLst>
              <a:ext uri="{FF2B5EF4-FFF2-40B4-BE49-F238E27FC236}">
                <a16:creationId xmlns:a16="http://schemas.microsoft.com/office/drawing/2014/main" id="{26D57576-F5AB-49B1-9656-703D20908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57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92734F6-FF00-4F44-B749-5CF4CB37D521}"/>
              </a:ext>
            </a:extLst>
          </p:cNvPr>
          <p:cNvSpPr/>
          <p:nvPr/>
        </p:nvSpPr>
        <p:spPr>
          <a:xfrm>
            <a:off x="714375" y="214313"/>
            <a:ext cx="7286625" cy="642937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3600" b="1" dirty="0"/>
              <a:t>Water Business Perspectives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26FB3E-340D-443B-9351-EB075A4D91B1}"/>
              </a:ext>
            </a:extLst>
          </p:cNvPr>
          <p:cNvSpPr txBox="1"/>
          <p:nvPr/>
        </p:nvSpPr>
        <p:spPr>
          <a:xfrm>
            <a:off x="1143000" y="1071563"/>
            <a:ext cx="790553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F497D"/>
                </a:solidFill>
              </a:rPr>
              <a:t>Things to watch out for: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The dangers of radical tariff changes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Lack of consultation leading to a reduction in proposed increases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Dealing with “special cases”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Cross subsidies and their pitfalls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Increasing complexities</a:t>
            </a:r>
          </a:p>
          <a:p>
            <a:endParaRPr lang="en-US" sz="3200" b="1" dirty="0">
              <a:solidFill>
                <a:srgbClr val="1F497D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3200" b="1" dirty="0">
              <a:solidFill>
                <a:srgbClr val="1F497D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32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0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thekwini logo">
            <a:extLst>
              <a:ext uri="{FF2B5EF4-FFF2-40B4-BE49-F238E27FC236}">
                <a16:creationId xmlns:a16="http://schemas.microsoft.com/office/drawing/2014/main" id="{E8DE78C8-D3F0-494B-B1AC-BEBD626C498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038" y="171450"/>
            <a:ext cx="628650" cy="685800"/>
          </a:xfrm>
          <a:prstGeom prst="rect">
            <a:avLst/>
          </a:prstGeom>
          <a:noFill/>
        </p:spPr>
      </p:pic>
      <p:pic>
        <p:nvPicPr>
          <p:cNvPr id="6" name="Picture 13" descr="swishside">
            <a:extLst>
              <a:ext uri="{FF2B5EF4-FFF2-40B4-BE49-F238E27FC236}">
                <a16:creationId xmlns:a16="http://schemas.microsoft.com/office/drawing/2014/main" id="{26D57576-F5AB-49B1-9656-703D20908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57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92734F6-FF00-4F44-B749-5CF4CB37D521}"/>
              </a:ext>
            </a:extLst>
          </p:cNvPr>
          <p:cNvSpPr/>
          <p:nvPr/>
        </p:nvSpPr>
        <p:spPr>
          <a:xfrm>
            <a:off x="714375" y="214313"/>
            <a:ext cx="7286625" cy="642937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3600" b="1" dirty="0"/>
              <a:t>Concluding remarks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26FB3E-340D-443B-9351-EB075A4D91B1}"/>
              </a:ext>
            </a:extLst>
          </p:cNvPr>
          <p:cNvSpPr txBox="1"/>
          <p:nvPr/>
        </p:nvSpPr>
        <p:spPr>
          <a:xfrm>
            <a:off x="1143000" y="1071563"/>
            <a:ext cx="790553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F497D"/>
                </a:solidFill>
              </a:rPr>
              <a:t>Tariff change is a process not an event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Understand the status quo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Understand the short and long run marginal costs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Incremental reform is more likely to succeed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Follow an iterative process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Improve input data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Use spreadsheet models for scenario and sensitivity analysis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Link tariff reforms to other measures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rgbClr val="1F497D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rgbClr val="1F497D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3200" b="1" dirty="0">
              <a:solidFill>
                <a:srgbClr val="1F497D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32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0548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thekwini logo">
            <a:extLst>
              <a:ext uri="{FF2B5EF4-FFF2-40B4-BE49-F238E27FC236}">
                <a16:creationId xmlns:a16="http://schemas.microsoft.com/office/drawing/2014/main" id="{E8DE78C8-D3F0-494B-B1AC-BEBD626C498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038" y="171450"/>
            <a:ext cx="628650" cy="685800"/>
          </a:xfrm>
          <a:prstGeom prst="rect">
            <a:avLst/>
          </a:prstGeom>
          <a:noFill/>
        </p:spPr>
      </p:pic>
      <p:pic>
        <p:nvPicPr>
          <p:cNvPr id="6" name="Picture 13" descr="swishside">
            <a:extLst>
              <a:ext uri="{FF2B5EF4-FFF2-40B4-BE49-F238E27FC236}">
                <a16:creationId xmlns:a16="http://schemas.microsoft.com/office/drawing/2014/main" id="{26D57576-F5AB-49B1-9656-703D20908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57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92734F6-FF00-4F44-B749-5CF4CB37D521}"/>
              </a:ext>
            </a:extLst>
          </p:cNvPr>
          <p:cNvSpPr/>
          <p:nvPr/>
        </p:nvSpPr>
        <p:spPr>
          <a:xfrm>
            <a:off x="714375" y="214313"/>
            <a:ext cx="7286625" cy="642937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3600" b="1" dirty="0"/>
              <a:t>Reference documents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26FB3E-340D-443B-9351-EB075A4D91B1}"/>
              </a:ext>
            </a:extLst>
          </p:cNvPr>
          <p:cNvSpPr txBox="1"/>
          <p:nvPr/>
        </p:nvSpPr>
        <p:spPr>
          <a:xfrm>
            <a:off x="1329906" y="1413054"/>
            <a:ext cx="790553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National Water Act 36 of 1998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Water Services Act 108 of 1997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Water Policy White paper (DWAF 1997)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WRC – Management guidelines for water service providers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American Water Works Association (AWWA) – Water rates manual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Ofwat - Charges Scheme Rules issued by the Water Services Regulation Authority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Palmer Development Group publications</a:t>
            </a:r>
          </a:p>
          <a:p>
            <a:pPr marL="457200" indent="-457200">
              <a:buFont typeface="Arial"/>
              <a:buChar char="•"/>
            </a:pPr>
            <a:endParaRPr lang="en-US" sz="32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0234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thekwini logo">
            <a:extLst>
              <a:ext uri="{FF2B5EF4-FFF2-40B4-BE49-F238E27FC236}">
                <a16:creationId xmlns:a16="http://schemas.microsoft.com/office/drawing/2014/main" id="{E8DE78C8-D3F0-494B-B1AC-BEBD626C498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038" y="171450"/>
            <a:ext cx="628650" cy="685800"/>
          </a:xfrm>
          <a:prstGeom prst="rect">
            <a:avLst/>
          </a:prstGeom>
          <a:noFill/>
        </p:spPr>
      </p:pic>
      <p:pic>
        <p:nvPicPr>
          <p:cNvPr id="6" name="Picture 13" descr="swishside">
            <a:extLst>
              <a:ext uri="{FF2B5EF4-FFF2-40B4-BE49-F238E27FC236}">
                <a16:creationId xmlns:a16="http://schemas.microsoft.com/office/drawing/2014/main" id="{26D57576-F5AB-49B1-9656-703D20908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57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92734F6-FF00-4F44-B749-5CF4CB37D521}"/>
              </a:ext>
            </a:extLst>
          </p:cNvPr>
          <p:cNvSpPr/>
          <p:nvPr/>
        </p:nvSpPr>
        <p:spPr>
          <a:xfrm>
            <a:off x="714375" y="214313"/>
            <a:ext cx="7286625" cy="642937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3600" b="1" dirty="0"/>
              <a:t>Reference documents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26FB3E-340D-443B-9351-EB075A4D91B1}"/>
              </a:ext>
            </a:extLst>
          </p:cNvPr>
          <p:cNvSpPr txBox="1"/>
          <p:nvPr/>
        </p:nvSpPr>
        <p:spPr>
          <a:xfrm>
            <a:off x="1329906" y="1413054"/>
            <a:ext cx="790553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MFMA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National Water Resource Strategy II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Raw Water Pricing Strategy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Municipal Systems Act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Strategic framework on water services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National Treasury – Expenditure and performance Review of the Water Services Delivery Chain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National Norms and Standards for Domestic Water and Sanitation Services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Credit Control and Debt Collection Policy</a:t>
            </a:r>
          </a:p>
          <a:p>
            <a:pPr marL="457200" indent="-457200">
              <a:buFont typeface="Arial"/>
              <a:buChar char="•"/>
            </a:pPr>
            <a:endParaRPr lang="en-US" sz="32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841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G Mil sunset">
            <a:extLst>
              <a:ext uri="{FF2B5EF4-FFF2-40B4-BE49-F238E27FC236}">
                <a16:creationId xmlns:a16="http://schemas.microsoft.com/office/drawing/2014/main" id="{84CB8E2F-EAAF-41AC-97C7-4B0C78EB3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5" r="590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8687" name="Text Box 3" descr="White marble">
            <a:extLst>
              <a:ext uri="{FF2B5EF4-FFF2-40B4-BE49-F238E27FC236}">
                <a16:creationId xmlns:a16="http://schemas.microsoft.com/office/drawing/2014/main" id="{D84EED96-4D6D-4688-B58B-4C9950558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3050" y="3617201"/>
            <a:ext cx="6057900" cy="1361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defTabSz="685800"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 "/>
            </a:pPr>
            <a:r>
              <a:rPr lang="en-GB" altLang="en-US" sz="3300" dirty="0">
                <a:solidFill>
                  <a:srgbClr val="FFFF00"/>
                </a:solidFill>
                <a:latin typeface="Comic Sans MS" panose="030F0702030302020204" pitchFamily="66" charset="0"/>
              </a:rPr>
              <a:t>Thank you / Siyabonga</a:t>
            </a:r>
          </a:p>
          <a:p>
            <a:pPr algn="ctr" defTabSz="685800"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 "/>
            </a:pPr>
            <a:endParaRPr lang="en-GB" altLang="en-US" sz="33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0399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75"/>
                                        <p:tgtEl>
                                          <p:spTgt spid="104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8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7374" y="1409373"/>
            <a:ext cx="728662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SzPct val="80000"/>
              <a:buFont typeface="+mj-lt"/>
              <a:buAutoNum type="arabicParenR"/>
            </a:pPr>
            <a:r>
              <a:rPr lang="en-US" sz="2400" dirty="0"/>
              <a:t>3,6 million people in the Municipal area ​</a:t>
            </a:r>
          </a:p>
          <a:p>
            <a:pPr marL="342900" indent="-342900" fontAlgn="base">
              <a:buSzPct val="80000"/>
              <a:buFont typeface="+mj-lt"/>
              <a:buAutoNum type="arabicParenR"/>
            </a:pPr>
            <a:r>
              <a:rPr lang="en-US" sz="2400" dirty="0"/>
              <a:t>Extent of Municipal area – 2559 km2​</a:t>
            </a:r>
          </a:p>
          <a:p>
            <a:pPr marL="342900" indent="-342900" fontAlgn="base">
              <a:buSzPct val="80000"/>
              <a:buFont typeface="+mj-lt"/>
              <a:buAutoNum type="arabicParenR"/>
            </a:pPr>
            <a:r>
              <a:rPr lang="en-US" sz="2400" dirty="0"/>
              <a:t>±3732 Full time employees​</a:t>
            </a:r>
          </a:p>
          <a:p>
            <a:pPr marL="342900" indent="-342900" fontAlgn="base">
              <a:buSzPct val="80000"/>
              <a:buFont typeface="+mj-lt"/>
              <a:buAutoNum type="arabicParenR"/>
            </a:pPr>
            <a:r>
              <a:rPr lang="en-US" sz="2400" dirty="0"/>
              <a:t>Supply ±1020 Ml/day of water ​</a:t>
            </a:r>
          </a:p>
          <a:p>
            <a:pPr marL="342900" indent="-342900" fontAlgn="base">
              <a:buSzPct val="80000"/>
              <a:buFont typeface="+mj-lt"/>
              <a:buAutoNum type="arabicParenR"/>
            </a:pPr>
            <a:r>
              <a:rPr lang="en-US" sz="2400" dirty="0"/>
              <a:t>Treat ±500 Ml/d of wastewater ​</a:t>
            </a:r>
          </a:p>
          <a:p>
            <a:pPr marL="342900" indent="-342900" fontAlgn="base">
              <a:buSzPct val="80000"/>
              <a:buFont typeface="+mj-lt"/>
              <a:buAutoNum type="arabicParenR"/>
            </a:pPr>
            <a:r>
              <a:rPr lang="en-US" sz="2400" dirty="0"/>
              <a:t>27 Waste Water Treatment Works and 6 WTW​</a:t>
            </a:r>
          </a:p>
          <a:p>
            <a:pPr marL="342900" indent="-342900" fontAlgn="base">
              <a:buSzPct val="80000"/>
              <a:buFont typeface="+mj-lt"/>
              <a:buAutoNum type="arabicParenR"/>
            </a:pPr>
            <a:r>
              <a:rPr lang="en-US" sz="2400" dirty="0"/>
              <a:t>30 water and 247 wastewater pump stations​</a:t>
            </a:r>
          </a:p>
          <a:p>
            <a:pPr marL="342900" indent="-342900" fontAlgn="base">
              <a:buSzPct val="80000"/>
              <a:buFont typeface="+mj-lt"/>
              <a:buAutoNum type="arabicParenR"/>
            </a:pPr>
            <a:r>
              <a:rPr lang="en-US" sz="2400" dirty="0"/>
              <a:t>8 500 km of sewer mains​</a:t>
            </a:r>
          </a:p>
          <a:p>
            <a:pPr marL="342900" indent="-342900" fontAlgn="base">
              <a:buSzPct val="80000"/>
              <a:buFont typeface="+mj-lt"/>
              <a:buAutoNum type="arabicParenR"/>
            </a:pPr>
            <a:r>
              <a:rPr lang="en-US" sz="2400" dirty="0"/>
              <a:t>349 water storage tanks and 53 elevated tanks​</a:t>
            </a:r>
          </a:p>
          <a:p>
            <a:pPr marL="342900" indent="-342900" fontAlgn="base">
              <a:buSzPct val="80000"/>
              <a:buFont typeface="+mj-lt"/>
              <a:buAutoNum type="arabicParenR"/>
            </a:pPr>
            <a:r>
              <a:rPr lang="en-US" sz="2400" dirty="0"/>
              <a:t>12 684 km of water mains​</a:t>
            </a:r>
          </a:p>
          <a:p>
            <a:pPr marL="342900" indent="-342900" fontAlgn="base">
              <a:buSzPct val="80000"/>
              <a:buFont typeface="+mj-lt"/>
              <a:buAutoNum type="arabicParenR"/>
            </a:pPr>
            <a:r>
              <a:rPr lang="en-US" sz="2400" dirty="0"/>
              <a:t>526 000 water connections ​</a:t>
            </a:r>
          </a:p>
          <a:p>
            <a:pPr marL="257175" indent="-257175" fontAlgn="base">
              <a:buFont typeface="Arial" panose="020B0604020202020204" pitchFamily="34" charset="0"/>
              <a:buChar char="•"/>
            </a:pPr>
            <a:endParaRPr lang="en-US" sz="2400" dirty="0"/>
          </a:p>
          <a:p>
            <a:pPr fontAlgn="base"/>
            <a:r>
              <a:rPr lang="en-ZA" sz="2400" b="1" dirty="0"/>
              <a:t>Value of Infrastructure Assets – R109,6 bn</a:t>
            </a:r>
          </a:p>
        </p:txBody>
      </p:sp>
      <p:pic>
        <p:nvPicPr>
          <p:cNvPr id="4" name="Picture 3" descr="ethekwini logo">
            <a:extLst>
              <a:ext uri="{FF2B5EF4-FFF2-40B4-BE49-F238E27FC236}">
                <a16:creationId xmlns:a16="http://schemas.microsoft.com/office/drawing/2014/main" id="{E8DE78C8-D3F0-494B-B1AC-BEBD626C498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038" y="171450"/>
            <a:ext cx="628650" cy="685800"/>
          </a:xfrm>
          <a:prstGeom prst="rect">
            <a:avLst/>
          </a:prstGeom>
          <a:noFill/>
        </p:spPr>
      </p:pic>
      <p:pic>
        <p:nvPicPr>
          <p:cNvPr id="6" name="Picture 13" descr="swishside">
            <a:extLst>
              <a:ext uri="{FF2B5EF4-FFF2-40B4-BE49-F238E27FC236}">
                <a16:creationId xmlns:a16="http://schemas.microsoft.com/office/drawing/2014/main" id="{26D57576-F5AB-49B1-9656-703D20908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57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92734F6-FF00-4F44-B749-5CF4CB37D521}"/>
              </a:ext>
            </a:extLst>
          </p:cNvPr>
          <p:cNvSpPr/>
          <p:nvPr/>
        </p:nvSpPr>
        <p:spPr>
          <a:xfrm>
            <a:off x="714375" y="214313"/>
            <a:ext cx="7286625" cy="642937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3600" b="1" dirty="0"/>
              <a:t>EWS Quick Statistics</a:t>
            </a:r>
          </a:p>
        </p:txBody>
      </p:sp>
    </p:spTree>
    <p:extLst>
      <p:ext uri="{BB962C8B-B14F-4D97-AF65-F5344CB8AC3E}">
        <p14:creationId xmlns:p14="http://schemas.microsoft.com/office/powerpoint/2010/main" val="3199297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thekwini logo">
            <a:extLst>
              <a:ext uri="{FF2B5EF4-FFF2-40B4-BE49-F238E27FC236}">
                <a16:creationId xmlns:a16="http://schemas.microsoft.com/office/drawing/2014/main" id="{E8DE78C8-D3F0-494B-B1AC-BEBD626C498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038" y="171450"/>
            <a:ext cx="628650" cy="685800"/>
          </a:xfrm>
          <a:prstGeom prst="rect">
            <a:avLst/>
          </a:prstGeom>
          <a:noFill/>
        </p:spPr>
      </p:pic>
      <p:pic>
        <p:nvPicPr>
          <p:cNvPr id="6" name="Picture 13" descr="swishside">
            <a:extLst>
              <a:ext uri="{FF2B5EF4-FFF2-40B4-BE49-F238E27FC236}">
                <a16:creationId xmlns:a16="http://schemas.microsoft.com/office/drawing/2014/main" id="{26D57576-F5AB-49B1-9656-703D20908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57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92734F6-FF00-4F44-B749-5CF4CB37D521}"/>
              </a:ext>
            </a:extLst>
          </p:cNvPr>
          <p:cNvSpPr/>
          <p:nvPr/>
        </p:nvSpPr>
        <p:spPr>
          <a:xfrm>
            <a:off x="714375" y="214313"/>
            <a:ext cx="7286625" cy="642937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3600" b="1" dirty="0"/>
              <a:t>Water Business Perspectives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26FB3E-340D-443B-9351-EB075A4D91B1}"/>
              </a:ext>
            </a:extLst>
          </p:cNvPr>
          <p:cNvSpPr txBox="1"/>
          <p:nvPr/>
        </p:nvSpPr>
        <p:spPr>
          <a:xfrm>
            <a:off x="1329906" y="1893054"/>
            <a:ext cx="790553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F497D"/>
                </a:solidFill>
              </a:rPr>
              <a:t>A Good Water Utility should: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Be efficient and effective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Provide affordable services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Have a good cash collection rate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Have low non-revenue water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Have a positive cash flow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Be paying creditors on time</a:t>
            </a:r>
          </a:p>
          <a:p>
            <a:pPr marL="457200" indent="-457200">
              <a:buFont typeface="Arial"/>
              <a:buChar char="•"/>
            </a:pPr>
            <a:endParaRPr lang="en-US" sz="3200" b="1" dirty="0">
              <a:solidFill>
                <a:srgbClr val="1F497D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3200" b="1" dirty="0">
              <a:solidFill>
                <a:srgbClr val="1F497D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3200" b="1" dirty="0">
              <a:solidFill>
                <a:srgbClr val="1F497D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32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815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thekwini logo">
            <a:extLst>
              <a:ext uri="{FF2B5EF4-FFF2-40B4-BE49-F238E27FC236}">
                <a16:creationId xmlns:a16="http://schemas.microsoft.com/office/drawing/2014/main" id="{E8DE78C8-D3F0-494B-B1AC-BEBD626C498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038" y="171450"/>
            <a:ext cx="628650" cy="685800"/>
          </a:xfrm>
          <a:prstGeom prst="rect">
            <a:avLst/>
          </a:prstGeom>
          <a:noFill/>
        </p:spPr>
      </p:pic>
      <p:pic>
        <p:nvPicPr>
          <p:cNvPr id="6" name="Picture 13" descr="swishside">
            <a:extLst>
              <a:ext uri="{FF2B5EF4-FFF2-40B4-BE49-F238E27FC236}">
                <a16:creationId xmlns:a16="http://schemas.microsoft.com/office/drawing/2014/main" id="{26D57576-F5AB-49B1-9656-703D20908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4183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326FB3E-340D-443B-9351-EB075A4D91B1}"/>
              </a:ext>
            </a:extLst>
          </p:cNvPr>
          <p:cNvSpPr txBox="1"/>
          <p:nvPr/>
        </p:nvSpPr>
        <p:spPr>
          <a:xfrm>
            <a:off x="785813" y="1095376"/>
            <a:ext cx="83581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F497D"/>
                </a:solidFill>
              </a:rPr>
              <a:t>What is needed:</a:t>
            </a:r>
            <a:endParaRPr lang="en-US" sz="3200" b="1" dirty="0">
              <a:solidFill>
                <a:schemeClr val="tx2"/>
              </a:solidFill>
            </a:endParaRPr>
          </a:p>
          <a:p>
            <a:pPr algn="l"/>
            <a:r>
              <a:rPr lang="en-US" sz="3200" b="0" i="0" u="none" strike="noStrike" baseline="0" dirty="0">
                <a:solidFill>
                  <a:schemeClr val="tx2"/>
                </a:solidFill>
                <a:latin typeface="ArialMT"/>
              </a:rPr>
              <a:t>• </a:t>
            </a:r>
            <a:r>
              <a:rPr lang="en-US" sz="2400" b="1" i="0" u="none" strike="noStrike" baseline="0" dirty="0">
                <a:solidFill>
                  <a:schemeClr val="tx2"/>
                </a:solidFill>
                <a:latin typeface="Calibri-Bold"/>
              </a:rPr>
              <a:t>Sound governance </a:t>
            </a:r>
            <a:r>
              <a:rPr lang="en-US" sz="2400" b="0" i="0" u="none" strike="noStrike" baseline="0" dirty="0">
                <a:solidFill>
                  <a:schemeClr val="tx2"/>
                </a:solidFill>
                <a:latin typeface="Calibri" panose="020F0502020204030204" pitchFamily="34" charset="0"/>
              </a:rPr>
              <a:t>(leadership that does the right thing)</a:t>
            </a:r>
          </a:p>
          <a:p>
            <a:pPr algn="l"/>
            <a:r>
              <a:rPr lang="en-US" sz="2400" b="0" i="0" u="none" strike="noStrike" baseline="0" dirty="0">
                <a:solidFill>
                  <a:schemeClr val="tx2"/>
                </a:solidFill>
                <a:latin typeface="ArialMT"/>
              </a:rPr>
              <a:t>• </a:t>
            </a:r>
            <a:r>
              <a:rPr lang="en-US" sz="2400" b="1" i="0" u="none" strike="noStrike" baseline="0" dirty="0">
                <a:solidFill>
                  <a:schemeClr val="tx2"/>
                </a:solidFill>
                <a:latin typeface="Calibri-Bold"/>
              </a:rPr>
              <a:t>Professional management </a:t>
            </a:r>
            <a:r>
              <a:rPr lang="en-US" sz="2400" b="0" i="0" u="none" strike="noStrike" baseline="0" dirty="0">
                <a:solidFill>
                  <a:schemeClr val="tx2"/>
                </a:solidFill>
                <a:latin typeface="Calibri" panose="020F0502020204030204" pitchFamily="34" charset="0"/>
              </a:rPr>
              <a:t>(who know what to do and can do it)</a:t>
            </a:r>
          </a:p>
          <a:p>
            <a:pPr algn="l"/>
            <a:r>
              <a:rPr lang="en-US" sz="2400" b="0" i="0" u="none" strike="noStrike" baseline="0" dirty="0">
                <a:solidFill>
                  <a:schemeClr val="tx2"/>
                </a:solidFill>
                <a:latin typeface="ArialMT"/>
              </a:rPr>
              <a:t>• </a:t>
            </a:r>
            <a:r>
              <a:rPr lang="en-US" sz="2400" b="1" i="0" u="none" strike="noStrike" baseline="0" dirty="0">
                <a:solidFill>
                  <a:schemeClr val="tx2"/>
                </a:solidFill>
                <a:latin typeface="Calibri-Bold"/>
              </a:rPr>
              <a:t>Technical know-how </a:t>
            </a:r>
            <a:r>
              <a:rPr lang="en-US" sz="2400" b="0" i="0" u="none" strike="noStrike" baseline="0" dirty="0">
                <a:solidFill>
                  <a:schemeClr val="tx2"/>
                </a:solidFill>
                <a:latin typeface="Calibri" panose="020F0502020204030204" pitchFamily="34" charset="0"/>
              </a:rPr>
              <a:t>(readily available)</a:t>
            </a:r>
          </a:p>
          <a:p>
            <a:pPr algn="l"/>
            <a:r>
              <a:rPr lang="en-US" sz="2400" b="0" i="0" u="none" strike="noStrike" baseline="0" dirty="0">
                <a:solidFill>
                  <a:schemeClr val="tx2"/>
                </a:solidFill>
                <a:latin typeface="ArialMT"/>
              </a:rPr>
              <a:t>• </a:t>
            </a:r>
            <a:r>
              <a:rPr lang="en-US" sz="2400" b="1" i="0" u="none" strike="noStrike" baseline="0" dirty="0">
                <a:solidFill>
                  <a:schemeClr val="tx2"/>
                </a:solidFill>
                <a:latin typeface="Calibri-Bold"/>
              </a:rPr>
              <a:t>Suitable skilled workforce </a:t>
            </a:r>
            <a:r>
              <a:rPr lang="en-US" sz="2400" b="0" i="0" u="none" strike="noStrike" baseline="0" dirty="0">
                <a:solidFill>
                  <a:schemeClr val="tx2"/>
                </a:solidFill>
                <a:latin typeface="Calibri" panose="020F0502020204030204" pitchFamily="34" charset="0"/>
              </a:rPr>
              <a:t>(engineering &amp; technical, commercial, customer)</a:t>
            </a:r>
          </a:p>
          <a:p>
            <a:pPr algn="l"/>
            <a:r>
              <a:rPr lang="en-US" sz="2400" b="0" i="0" u="none" strike="noStrike" baseline="0" dirty="0">
                <a:solidFill>
                  <a:schemeClr val="tx2"/>
                </a:solidFill>
                <a:latin typeface="ArialMT"/>
              </a:rPr>
              <a:t>• </a:t>
            </a:r>
            <a:r>
              <a:rPr lang="en-US" sz="2400" b="1" i="0" u="none" strike="noStrike" baseline="0" dirty="0">
                <a:solidFill>
                  <a:schemeClr val="tx2"/>
                </a:solidFill>
                <a:latin typeface="Calibri-Bold"/>
              </a:rPr>
              <a:t>Transparent, corruption-free, efficient and effective procurement</a:t>
            </a:r>
          </a:p>
          <a:p>
            <a:pPr algn="l"/>
            <a:r>
              <a:rPr lang="en-US" sz="2400" b="0" i="0" u="none" strike="noStrike" baseline="0" dirty="0">
                <a:solidFill>
                  <a:schemeClr val="tx2"/>
                </a:solidFill>
                <a:latin typeface="ArialMT"/>
              </a:rPr>
              <a:t>• </a:t>
            </a:r>
            <a:r>
              <a:rPr lang="en-US" sz="2400" b="1" i="0" u="none" strike="noStrike" baseline="0" dirty="0">
                <a:solidFill>
                  <a:schemeClr val="tx2"/>
                </a:solidFill>
                <a:latin typeface="Calibri-Bold"/>
              </a:rPr>
              <a:t>Effective regulation </a:t>
            </a:r>
            <a:r>
              <a:rPr lang="en-US" sz="2400" b="0" i="0" u="none" strike="noStrike" baseline="0" dirty="0">
                <a:solidFill>
                  <a:schemeClr val="tx2"/>
                </a:solidFill>
                <a:latin typeface="Calibri" panose="020F0502020204030204" pitchFamily="34" charset="0"/>
              </a:rPr>
              <a:t>(but not over regulation)</a:t>
            </a:r>
          </a:p>
          <a:p>
            <a:pPr algn="l"/>
            <a:r>
              <a:rPr lang="en-US" sz="2400" b="0" i="0" u="none" strike="noStrike" baseline="0" dirty="0">
                <a:solidFill>
                  <a:schemeClr val="tx2"/>
                </a:solidFill>
                <a:latin typeface="ArialMT"/>
              </a:rPr>
              <a:t>• </a:t>
            </a:r>
            <a:r>
              <a:rPr lang="en-US" sz="2400" b="1" i="0" u="none" strike="noStrike" baseline="0" dirty="0">
                <a:solidFill>
                  <a:schemeClr val="tx2"/>
                </a:solidFill>
                <a:latin typeface="Calibri-Bold"/>
              </a:rPr>
              <a:t>Access to finance</a:t>
            </a:r>
            <a:r>
              <a:rPr lang="en-US" sz="2400" b="0" i="0" u="none" strike="noStrike" baseline="0" dirty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  <a:endParaRPr lang="en-US" sz="2400" b="1" dirty="0">
              <a:solidFill>
                <a:schemeClr val="tx2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3200" b="1" dirty="0">
              <a:solidFill>
                <a:srgbClr val="1F497D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A72051-021E-482A-8B12-5C0E94440DEE}"/>
              </a:ext>
            </a:extLst>
          </p:cNvPr>
          <p:cNvSpPr/>
          <p:nvPr/>
        </p:nvSpPr>
        <p:spPr>
          <a:xfrm>
            <a:off x="785813" y="238126"/>
            <a:ext cx="7286625" cy="642937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3600" b="1" dirty="0"/>
              <a:t>Water Business Perspectives</a:t>
            </a:r>
          </a:p>
        </p:txBody>
      </p:sp>
    </p:spTree>
    <p:extLst>
      <p:ext uri="{BB962C8B-B14F-4D97-AF65-F5344CB8AC3E}">
        <p14:creationId xmlns:p14="http://schemas.microsoft.com/office/powerpoint/2010/main" val="625497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thekwini logo">
            <a:extLst>
              <a:ext uri="{FF2B5EF4-FFF2-40B4-BE49-F238E27FC236}">
                <a16:creationId xmlns:a16="http://schemas.microsoft.com/office/drawing/2014/main" id="{E8DE78C8-D3F0-494B-B1AC-BEBD626C498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038" y="171450"/>
            <a:ext cx="628650" cy="685800"/>
          </a:xfrm>
          <a:prstGeom prst="rect">
            <a:avLst/>
          </a:prstGeom>
          <a:noFill/>
        </p:spPr>
      </p:pic>
      <p:pic>
        <p:nvPicPr>
          <p:cNvPr id="6" name="Picture 13" descr="swishside">
            <a:extLst>
              <a:ext uri="{FF2B5EF4-FFF2-40B4-BE49-F238E27FC236}">
                <a16:creationId xmlns:a16="http://schemas.microsoft.com/office/drawing/2014/main" id="{26D57576-F5AB-49B1-9656-703D20908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57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92734F6-FF00-4F44-B749-5CF4CB37D521}"/>
              </a:ext>
            </a:extLst>
          </p:cNvPr>
          <p:cNvSpPr/>
          <p:nvPr/>
        </p:nvSpPr>
        <p:spPr>
          <a:xfrm>
            <a:off x="714375" y="214313"/>
            <a:ext cx="7286625" cy="642937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3600" b="1" dirty="0"/>
              <a:t>Water Business Perspectives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26FB3E-340D-443B-9351-EB075A4D91B1}"/>
              </a:ext>
            </a:extLst>
          </p:cNvPr>
          <p:cNvSpPr txBox="1"/>
          <p:nvPr/>
        </p:nvSpPr>
        <p:spPr>
          <a:xfrm>
            <a:off x="1126440" y="1206672"/>
            <a:ext cx="790553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The process for setting tariffs is typically done as part of the annual budgeting process (consultation and approval)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The electricity body has NERSA as a regulator but there is no water regulator (yet)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The water business must be self-sustaining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Tariffs must be equitable and cost reflective</a:t>
            </a:r>
          </a:p>
          <a:p>
            <a:pPr marL="457200" indent="-457200">
              <a:buFont typeface="Arial"/>
              <a:buChar char="•"/>
            </a:pPr>
            <a:endParaRPr lang="en-US" sz="32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839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thekwini logo">
            <a:extLst>
              <a:ext uri="{FF2B5EF4-FFF2-40B4-BE49-F238E27FC236}">
                <a16:creationId xmlns:a16="http://schemas.microsoft.com/office/drawing/2014/main" id="{E8DE78C8-D3F0-494B-B1AC-BEBD626C498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038" y="171450"/>
            <a:ext cx="628650" cy="685800"/>
          </a:xfrm>
          <a:prstGeom prst="rect">
            <a:avLst/>
          </a:prstGeom>
          <a:noFill/>
        </p:spPr>
      </p:pic>
      <p:pic>
        <p:nvPicPr>
          <p:cNvPr id="6" name="Picture 13" descr="swishside">
            <a:extLst>
              <a:ext uri="{FF2B5EF4-FFF2-40B4-BE49-F238E27FC236}">
                <a16:creationId xmlns:a16="http://schemas.microsoft.com/office/drawing/2014/main" id="{26D57576-F5AB-49B1-9656-703D20908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57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92734F6-FF00-4F44-B749-5CF4CB37D521}"/>
              </a:ext>
            </a:extLst>
          </p:cNvPr>
          <p:cNvSpPr/>
          <p:nvPr/>
        </p:nvSpPr>
        <p:spPr>
          <a:xfrm>
            <a:off x="214313" y="214313"/>
            <a:ext cx="8086726" cy="642937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3600" b="1" dirty="0"/>
              <a:t>Tariff Setting Timetable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2D87957-4DAA-4AE2-8BA8-883515B119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801" y="1332820"/>
            <a:ext cx="8226047" cy="463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178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thekwini logo">
            <a:extLst>
              <a:ext uri="{FF2B5EF4-FFF2-40B4-BE49-F238E27FC236}">
                <a16:creationId xmlns:a16="http://schemas.microsoft.com/office/drawing/2014/main" id="{E8DE78C8-D3F0-494B-B1AC-BEBD626C498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038" y="171450"/>
            <a:ext cx="628650" cy="685800"/>
          </a:xfrm>
          <a:prstGeom prst="rect">
            <a:avLst/>
          </a:prstGeom>
          <a:noFill/>
        </p:spPr>
      </p:pic>
      <p:pic>
        <p:nvPicPr>
          <p:cNvPr id="6" name="Picture 13" descr="swishside">
            <a:extLst>
              <a:ext uri="{FF2B5EF4-FFF2-40B4-BE49-F238E27FC236}">
                <a16:creationId xmlns:a16="http://schemas.microsoft.com/office/drawing/2014/main" id="{26D57576-F5AB-49B1-9656-703D20908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57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92734F6-FF00-4F44-B749-5CF4CB37D521}"/>
              </a:ext>
            </a:extLst>
          </p:cNvPr>
          <p:cNvSpPr/>
          <p:nvPr/>
        </p:nvSpPr>
        <p:spPr>
          <a:xfrm>
            <a:off x="714375" y="214313"/>
            <a:ext cx="7286625" cy="642937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3600" b="1" dirty="0"/>
              <a:t>Water Business Perspectives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26FB3E-340D-443B-9351-EB075A4D91B1}"/>
              </a:ext>
            </a:extLst>
          </p:cNvPr>
          <p:cNvSpPr txBox="1"/>
          <p:nvPr/>
        </p:nvSpPr>
        <p:spPr>
          <a:xfrm>
            <a:off x="1126440" y="1206672"/>
            <a:ext cx="790553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The process for setting tariffs can be fairly complex and the outcome is not 100% predictable as it is influenced by external factors such as social behavior and the economy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It is advised to document the objectives when adjustment is made to the tariff structure as well as the tariff amounts.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1F497D"/>
                </a:solidFill>
              </a:rPr>
              <a:t>The outcome of these changes should be monitored over time </a:t>
            </a:r>
          </a:p>
          <a:p>
            <a:pPr marL="457200" indent="-457200">
              <a:buFont typeface="Arial"/>
              <a:buChar char="•"/>
            </a:pPr>
            <a:endParaRPr lang="en-US" sz="32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15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thekwini logo">
            <a:extLst>
              <a:ext uri="{FF2B5EF4-FFF2-40B4-BE49-F238E27FC236}">
                <a16:creationId xmlns:a16="http://schemas.microsoft.com/office/drawing/2014/main" id="{E8DE78C8-D3F0-494B-B1AC-BEBD626C498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038" y="171450"/>
            <a:ext cx="628650" cy="685800"/>
          </a:xfrm>
          <a:prstGeom prst="rect">
            <a:avLst/>
          </a:prstGeom>
          <a:noFill/>
        </p:spPr>
      </p:pic>
      <p:pic>
        <p:nvPicPr>
          <p:cNvPr id="6" name="Picture 13" descr="swishside">
            <a:extLst>
              <a:ext uri="{FF2B5EF4-FFF2-40B4-BE49-F238E27FC236}">
                <a16:creationId xmlns:a16="http://schemas.microsoft.com/office/drawing/2014/main" id="{26D57576-F5AB-49B1-9656-703D20908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57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92734F6-FF00-4F44-B749-5CF4CB37D521}"/>
              </a:ext>
            </a:extLst>
          </p:cNvPr>
          <p:cNvSpPr/>
          <p:nvPr/>
        </p:nvSpPr>
        <p:spPr>
          <a:xfrm>
            <a:off x="714375" y="214313"/>
            <a:ext cx="7286625" cy="642937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3600" b="1" dirty="0"/>
              <a:t>Water Business Perspectives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26FB3E-340D-443B-9351-EB075A4D91B1}"/>
              </a:ext>
            </a:extLst>
          </p:cNvPr>
          <p:cNvSpPr txBox="1"/>
          <p:nvPr/>
        </p:nvSpPr>
        <p:spPr>
          <a:xfrm>
            <a:off x="1126440" y="1206672"/>
            <a:ext cx="790553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F497D"/>
                </a:solidFill>
              </a:rPr>
              <a:t>Examples of changes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1F497D"/>
                </a:solidFill>
              </a:rPr>
              <a:t>Changing the block tariff bands (30kl to 25kl)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1F497D"/>
                </a:solidFill>
              </a:rPr>
              <a:t>Printing the tariff band information on the bill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1F497D"/>
                </a:solidFill>
              </a:rPr>
              <a:t>Printing the </a:t>
            </a:r>
            <a:r>
              <a:rPr lang="en-US" sz="3200" b="1" dirty="0" err="1">
                <a:solidFill>
                  <a:srgbClr val="1F497D"/>
                </a:solidFill>
              </a:rPr>
              <a:t>neighbourhood</a:t>
            </a:r>
            <a:r>
              <a:rPr lang="en-US" sz="3200" b="1" dirty="0">
                <a:solidFill>
                  <a:srgbClr val="1F497D"/>
                </a:solidFill>
              </a:rPr>
              <a:t> comparative consumption on the bill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1F497D"/>
                </a:solidFill>
              </a:rPr>
              <a:t>Introducing and then removing a drought levy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1F497D"/>
                </a:solidFill>
              </a:rPr>
              <a:t>Moving the sanitation charge from the rates to a stand alone charge</a:t>
            </a:r>
          </a:p>
          <a:p>
            <a:pPr marL="457200" indent="-457200">
              <a:buFont typeface="Arial"/>
              <a:buChar char="•"/>
            </a:pPr>
            <a:endParaRPr lang="en-US" sz="32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270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1217</Words>
  <Application>Microsoft Office PowerPoint</Application>
  <PresentationFormat>On-screen Show (4:3)</PresentationFormat>
  <Paragraphs>169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Arial</vt:lpstr>
      <vt:lpstr>ArialMT</vt:lpstr>
      <vt:lpstr>Calibri</vt:lpstr>
      <vt:lpstr>Calibri-Bold</vt:lpstr>
      <vt:lpstr>Century Gothic</vt:lpstr>
      <vt:lpstr>Comic Sans MS</vt:lpstr>
      <vt:lpstr>Tahoma</vt:lpstr>
      <vt:lpstr>Wingdings 3</vt:lpstr>
      <vt:lpstr>Office Theme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JOAT Consulting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eThekwini Water and Sanitation Non-Revenue Water</dc:title>
  <dc:creator>Mark Shepherd</dc:creator>
  <cp:lastModifiedBy>Simon Scruton</cp:lastModifiedBy>
  <cp:revision>86</cp:revision>
  <dcterms:created xsi:type="dcterms:W3CDTF">2015-02-02T08:32:42Z</dcterms:created>
  <dcterms:modified xsi:type="dcterms:W3CDTF">2021-09-30T10:07:54Z</dcterms:modified>
</cp:coreProperties>
</file>