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4" r:id="rId2"/>
    <p:sldId id="493" r:id="rId3"/>
    <p:sldId id="496" r:id="rId4"/>
    <p:sldId id="494" r:id="rId5"/>
    <p:sldId id="491" r:id="rId6"/>
    <p:sldId id="504" r:id="rId7"/>
    <p:sldId id="498" r:id="rId8"/>
    <p:sldId id="499" r:id="rId9"/>
    <p:sldId id="484" r:id="rId10"/>
    <p:sldId id="497" r:id="rId11"/>
    <p:sldId id="503" r:id="rId12"/>
    <p:sldId id="505" r:id="rId13"/>
    <p:sldId id="506" r:id="rId14"/>
    <p:sldId id="502" r:id="rId15"/>
    <p:sldId id="507" r:id="rId16"/>
    <p:sldId id="508" r:id="rId17"/>
    <p:sldId id="49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rah Nomcebo Mhlanga" initials="SNM" lastIdx="2" clrIdx="0">
    <p:extLst>
      <p:ext uri="{19B8F6BF-5375-455C-9EA6-DF929625EA0E}">
        <p15:presenceInfo xmlns:p15="http://schemas.microsoft.com/office/powerpoint/2012/main" userId="S::SerrahM@midvaal.gov.za::dde71826-4052-4964-80d7-6d36ad40ad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75" d="100"/>
          <a:sy n="75" d="100"/>
        </p:scale>
        <p:origin x="282" y="72"/>
      </p:cViewPr>
      <p:guideLst>
        <p:guide orient="horz" pos="2160"/>
        <p:guide pos="3840"/>
      </p:guideLst>
    </p:cSldViewPr>
  </p:slideViewPr>
  <p:outlineViewPr>
    <p:cViewPr>
      <p:scale>
        <a:sx n="33" d="100"/>
        <a:sy n="33" d="100"/>
      </p:scale>
      <p:origin x="0" y="-56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ED12A-558C-4CF2-99E9-3A08163F8B54}" type="doc">
      <dgm:prSet loTypeId="urn:microsoft.com/office/officeart/2005/8/layout/matrix2" loCatId="matrix" qsTypeId="urn:microsoft.com/office/officeart/2005/8/quickstyle/3d9" qsCatId="3D" csTypeId="urn:microsoft.com/office/officeart/2005/8/colors/colorful5" csCatId="colorful" phldr="1"/>
      <dgm:spPr/>
      <dgm:t>
        <a:bodyPr/>
        <a:lstStyle/>
        <a:p>
          <a:endParaRPr lang="en-ZA"/>
        </a:p>
      </dgm:t>
    </dgm:pt>
    <dgm:pt modelId="{B9910EC0-42F2-4455-8285-A61CACD1D59C}">
      <dgm:prSet phldrT="[Text]"/>
      <dgm:spPr/>
      <dgm:t>
        <a:bodyPr/>
        <a:lstStyle/>
        <a:p>
          <a:r>
            <a:rPr lang="en-ZA" dirty="0">
              <a:solidFill>
                <a:schemeClr val="tx1"/>
              </a:solidFill>
            </a:rPr>
            <a:t>Strengths </a:t>
          </a:r>
        </a:p>
      </dgm:t>
    </dgm:pt>
    <dgm:pt modelId="{5CF77EC5-A88F-4F8E-B0F9-51D4C0ABA48D}" type="parTrans" cxnId="{8EC20FF3-5E26-4A24-9FEF-7F2F3AA39C39}">
      <dgm:prSet/>
      <dgm:spPr/>
      <dgm:t>
        <a:bodyPr/>
        <a:lstStyle/>
        <a:p>
          <a:endParaRPr lang="en-ZA"/>
        </a:p>
      </dgm:t>
    </dgm:pt>
    <dgm:pt modelId="{D2D0D54A-8E46-4745-A4CF-FDE4E909BB4B}" type="sibTrans" cxnId="{8EC20FF3-5E26-4A24-9FEF-7F2F3AA39C39}">
      <dgm:prSet/>
      <dgm:spPr/>
      <dgm:t>
        <a:bodyPr/>
        <a:lstStyle/>
        <a:p>
          <a:endParaRPr lang="en-ZA"/>
        </a:p>
      </dgm:t>
    </dgm:pt>
    <dgm:pt modelId="{40495B14-A8C4-41ED-B9C5-842551C7DD54}">
      <dgm:prSet phldrT="[Text]"/>
      <dgm:spPr/>
      <dgm:t>
        <a:bodyPr/>
        <a:lstStyle/>
        <a:p>
          <a:r>
            <a:rPr lang="en-ZA" dirty="0">
              <a:solidFill>
                <a:schemeClr val="tx1"/>
              </a:solidFill>
            </a:rPr>
            <a:t>Weaknesses </a:t>
          </a:r>
        </a:p>
      </dgm:t>
    </dgm:pt>
    <dgm:pt modelId="{572D8039-33DD-45B2-9139-9CDBCC87D1F6}" type="parTrans" cxnId="{D7AE5A40-1C04-42CC-ABB3-0ECC25B8AA57}">
      <dgm:prSet/>
      <dgm:spPr/>
      <dgm:t>
        <a:bodyPr/>
        <a:lstStyle/>
        <a:p>
          <a:endParaRPr lang="en-ZA"/>
        </a:p>
      </dgm:t>
    </dgm:pt>
    <dgm:pt modelId="{281AD9C5-61E6-4D11-B2D5-2BA30E84C601}" type="sibTrans" cxnId="{D7AE5A40-1C04-42CC-ABB3-0ECC25B8AA57}">
      <dgm:prSet/>
      <dgm:spPr/>
      <dgm:t>
        <a:bodyPr/>
        <a:lstStyle/>
        <a:p>
          <a:endParaRPr lang="en-ZA"/>
        </a:p>
      </dgm:t>
    </dgm:pt>
    <dgm:pt modelId="{5B440736-D540-4C71-B819-335A0B104134}">
      <dgm:prSet phldrT="[Text]"/>
      <dgm:spPr/>
      <dgm:t>
        <a:bodyPr/>
        <a:lstStyle/>
        <a:p>
          <a:r>
            <a:rPr lang="en-ZA" dirty="0">
              <a:solidFill>
                <a:schemeClr val="tx1"/>
              </a:solidFill>
            </a:rPr>
            <a:t>Opportunities</a:t>
          </a:r>
        </a:p>
      </dgm:t>
    </dgm:pt>
    <dgm:pt modelId="{343CEB70-47D3-4D17-A3AC-C24A400AFE8F}" type="parTrans" cxnId="{277E71BF-D21F-41CF-92D7-4C91E31F9C17}">
      <dgm:prSet/>
      <dgm:spPr/>
      <dgm:t>
        <a:bodyPr/>
        <a:lstStyle/>
        <a:p>
          <a:endParaRPr lang="en-ZA"/>
        </a:p>
      </dgm:t>
    </dgm:pt>
    <dgm:pt modelId="{514CC7BF-FE2C-4BB9-90D8-769C42266BAD}" type="sibTrans" cxnId="{277E71BF-D21F-41CF-92D7-4C91E31F9C17}">
      <dgm:prSet/>
      <dgm:spPr/>
      <dgm:t>
        <a:bodyPr/>
        <a:lstStyle/>
        <a:p>
          <a:endParaRPr lang="en-ZA"/>
        </a:p>
      </dgm:t>
    </dgm:pt>
    <dgm:pt modelId="{B37EB399-4062-4752-ABED-35BF53F7E598}">
      <dgm:prSet phldrT="[Text]"/>
      <dgm:spPr/>
      <dgm:t>
        <a:bodyPr/>
        <a:lstStyle/>
        <a:p>
          <a:r>
            <a:rPr lang="en-ZA" dirty="0">
              <a:solidFill>
                <a:schemeClr val="tx1"/>
              </a:solidFill>
            </a:rPr>
            <a:t>Threats </a:t>
          </a:r>
        </a:p>
        <a:p>
          <a:endParaRPr lang="en-ZA" dirty="0"/>
        </a:p>
      </dgm:t>
    </dgm:pt>
    <dgm:pt modelId="{E02BD7BA-25FF-4C80-A84A-E5D2003C7782}" type="parTrans" cxnId="{75C6D7DA-4A83-4047-B551-5105E2838E4A}">
      <dgm:prSet/>
      <dgm:spPr/>
      <dgm:t>
        <a:bodyPr/>
        <a:lstStyle/>
        <a:p>
          <a:endParaRPr lang="en-ZA"/>
        </a:p>
      </dgm:t>
    </dgm:pt>
    <dgm:pt modelId="{D3B33F58-7766-4B01-A437-1115320ECDB3}" type="sibTrans" cxnId="{75C6D7DA-4A83-4047-B551-5105E2838E4A}">
      <dgm:prSet/>
      <dgm:spPr/>
      <dgm:t>
        <a:bodyPr/>
        <a:lstStyle/>
        <a:p>
          <a:endParaRPr lang="en-ZA"/>
        </a:p>
      </dgm:t>
    </dgm:pt>
    <dgm:pt modelId="{39BE76C8-B81A-4DAF-9472-1F5E4D4CB078}" type="pres">
      <dgm:prSet presAssocID="{7CCED12A-558C-4CF2-99E9-3A08163F8B54}" presName="matrix" presStyleCnt="0">
        <dgm:presLayoutVars>
          <dgm:chMax val="1"/>
          <dgm:dir/>
          <dgm:resizeHandles val="exact"/>
        </dgm:presLayoutVars>
      </dgm:prSet>
      <dgm:spPr/>
    </dgm:pt>
    <dgm:pt modelId="{04B616EA-04FB-477D-86D4-97D57880FDA6}" type="pres">
      <dgm:prSet presAssocID="{7CCED12A-558C-4CF2-99E9-3A08163F8B54}" presName="axisShape" presStyleLbl="bgShp" presStyleIdx="0" presStyleCnt="1"/>
      <dgm:spPr/>
    </dgm:pt>
    <dgm:pt modelId="{1E54B240-E5CD-4C36-94D5-A5EA34A48599}" type="pres">
      <dgm:prSet presAssocID="{7CCED12A-558C-4CF2-99E9-3A08163F8B54}" presName="rect1" presStyleLbl="node1" presStyleIdx="0" presStyleCnt="4">
        <dgm:presLayoutVars>
          <dgm:chMax val="0"/>
          <dgm:chPref val="0"/>
          <dgm:bulletEnabled val="1"/>
        </dgm:presLayoutVars>
      </dgm:prSet>
      <dgm:spPr/>
    </dgm:pt>
    <dgm:pt modelId="{1ACA9EE1-AB50-4721-9587-31304A1ACA4F}" type="pres">
      <dgm:prSet presAssocID="{7CCED12A-558C-4CF2-99E9-3A08163F8B54}" presName="rect2" presStyleLbl="node1" presStyleIdx="1" presStyleCnt="4" custLinFactNeighborY="-548">
        <dgm:presLayoutVars>
          <dgm:chMax val="0"/>
          <dgm:chPref val="0"/>
          <dgm:bulletEnabled val="1"/>
        </dgm:presLayoutVars>
      </dgm:prSet>
      <dgm:spPr/>
    </dgm:pt>
    <dgm:pt modelId="{91BF62D2-1534-41E6-9BC5-4A7156F68DD3}" type="pres">
      <dgm:prSet presAssocID="{7CCED12A-558C-4CF2-99E9-3A08163F8B54}" presName="rect3" presStyleLbl="node1" presStyleIdx="2" presStyleCnt="4" custLinFactNeighborX="-3371" custLinFactNeighborY="8428">
        <dgm:presLayoutVars>
          <dgm:chMax val="0"/>
          <dgm:chPref val="0"/>
          <dgm:bulletEnabled val="1"/>
        </dgm:presLayoutVars>
      </dgm:prSet>
      <dgm:spPr/>
    </dgm:pt>
    <dgm:pt modelId="{4494E974-8562-4070-B504-480D0B9088A7}" type="pres">
      <dgm:prSet presAssocID="{7CCED12A-558C-4CF2-99E9-3A08163F8B54}" presName="rect4" presStyleLbl="node1" presStyleIdx="3" presStyleCnt="4" custLinFactNeighborX="3371" custLinFactNeighborY="5057">
        <dgm:presLayoutVars>
          <dgm:chMax val="0"/>
          <dgm:chPref val="0"/>
          <dgm:bulletEnabled val="1"/>
        </dgm:presLayoutVars>
      </dgm:prSet>
      <dgm:spPr/>
    </dgm:pt>
  </dgm:ptLst>
  <dgm:cxnLst>
    <dgm:cxn modelId="{2F10B536-A8D8-443F-9826-B9238726529F}" type="presOf" srcId="{40495B14-A8C4-41ED-B9C5-842551C7DD54}" destId="{1ACA9EE1-AB50-4721-9587-31304A1ACA4F}" srcOrd="0" destOrd="0" presId="urn:microsoft.com/office/officeart/2005/8/layout/matrix2"/>
    <dgm:cxn modelId="{D7AE5A40-1C04-42CC-ABB3-0ECC25B8AA57}" srcId="{7CCED12A-558C-4CF2-99E9-3A08163F8B54}" destId="{40495B14-A8C4-41ED-B9C5-842551C7DD54}" srcOrd="1" destOrd="0" parTransId="{572D8039-33DD-45B2-9139-9CDBCC87D1F6}" sibTransId="{281AD9C5-61E6-4D11-B2D5-2BA30E84C601}"/>
    <dgm:cxn modelId="{20231395-302F-4CF6-9414-7355DD8F7E12}" type="presOf" srcId="{7CCED12A-558C-4CF2-99E9-3A08163F8B54}" destId="{39BE76C8-B81A-4DAF-9472-1F5E4D4CB078}" srcOrd="0" destOrd="0" presId="urn:microsoft.com/office/officeart/2005/8/layout/matrix2"/>
    <dgm:cxn modelId="{58A50C97-2679-4E8C-AD0E-2C71997216BE}" type="presOf" srcId="{B9910EC0-42F2-4455-8285-A61CACD1D59C}" destId="{1E54B240-E5CD-4C36-94D5-A5EA34A48599}" srcOrd="0" destOrd="0" presId="urn:microsoft.com/office/officeart/2005/8/layout/matrix2"/>
    <dgm:cxn modelId="{0F9949B4-3A20-4A61-87EE-02210A04647B}" type="presOf" srcId="{B37EB399-4062-4752-ABED-35BF53F7E598}" destId="{4494E974-8562-4070-B504-480D0B9088A7}" srcOrd="0" destOrd="0" presId="urn:microsoft.com/office/officeart/2005/8/layout/matrix2"/>
    <dgm:cxn modelId="{277E71BF-D21F-41CF-92D7-4C91E31F9C17}" srcId="{7CCED12A-558C-4CF2-99E9-3A08163F8B54}" destId="{5B440736-D540-4C71-B819-335A0B104134}" srcOrd="2" destOrd="0" parTransId="{343CEB70-47D3-4D17-A3AC-C24A400AFE8F}" sibTransId="{514CC7BF-FE2C-4BB9-90D8-769C42266BAD}"/>
    <dgm:cxn modelId="{75C6D7DA-4A83-4047-B551-5105E2838E4A}" srcId="{7CCED12A-558C-4CF2-99E9-3A08163F8B54}" destId="{B37EB399-4062-4752-ABED-35BF53F7E598}" srcOrd="3" destOrd="0" parTransId="{E02BD7BA-25FF-4C80-A84A-E5D2003C7782}" sibTransId="{D3B33F58-7766-4B01-A437-1115320ECDB3}"/>
    <dgm:cxn modelId="{23C7A4DF-971B-47B2-9826-DA7521CAEDCD}" type="presOf" srcId="{5B440736-D540-4C71-B819-335A0B104134}" destId="{91BF62D2-1534-41E6-9BC5-4A7156F68DD3}" srcOrd="0" destOrd="0" presId="urn:microsoft.com/office/officeart/2005/8/layout/matrix2"/>
    <dgm:cxn modelId="{8EC20FF3-5E26-4A24-9FEF-7F2F3AA39C39}" srcId="{7CCED12A-558C-4CF2-99E9-3A08163F8B54}" destId="{B9910EC0-42F2-4455-8285-A61CACD1D59C}" srcOrd="0" destOrd="0" parTransId="{5CF77EC5-A88F-4F8E-B0F9-51D4C0ABA48D}" sibTransId="{D2D0D54A-8E46-4745-A4CF-FDE4E909BB4B}"/>
    <dgm:cxn modelId="{A1B71363-B638-45D7-87EA-A419D3FDADF8}" type="presParOf" srcId="{39BE76C8-B81A-4DAF-9472-1F5E4D4CB078}" destId="{04B616EA-04FB-477D-86D4-97D57880FDA6}" srcOrd="0" destOrd="0" presId="urn:microsoft.com/office/officeart/2005/8/layout/matrix2"/>
    <dgm:cxn modelId="{83C50F4C-95B9-46CF-BB4C-8564B08B11B1}" type="presParOf" srcId="{39BE76C8-B81A-4DAF-9472-1F5E4D4CB078}" destId="{1E54B240-E5CD-4C36-94D5-A5EA34A48599}" srcOrd="1" destOrd="0" presId="urn:microsoft.com/office/officeart/2005/8/layout/matrix2"/>
    <dgm:cxn modelId="{72AD1313-DDCF-4B63-AE20-8137BAFDC424}" type="presParOf" srcId="{39BE76C8-B81A-4DAF-9472-1F5E4D4CB078}" destId="{1ACA9EE1-AB50-4721-9587-31304A1ACA4F}" srcOrd="2" destOrd="0" presId="urn:microsoft.com/office/officeart/2005/8/layout/matrix2"/>
    <dgm:cxn modelId="{EE244085-9B33-4816-A953-08584F291CF8}" type="presParOf" srcId="{39BE76C8-B81A-4DAF-9472-1F5E4D4CB078}" destId="{91BF62D2-1534-41E6-9BC5-4A7156F68DD3}" srcOrd="3" destOrd="0" presId="urn:microsoft.com/office/officeart/2005/8/layout/matrix2"/>
    <dgm:cxn modelId="{CF2BD14C-7D74-431D-A9D8-D2B164E44A8F}" type="presParOf" srcId="{39BE76C8-B81A-4DAF-9472-1F5E4D4CB078}" destId="{4494E974-8562-4070-B504-480D0B9088A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3B1F5-5F98-471B-BF5A-0EEEDEADF495}" type="doc">
      <dgm:prSet loTypeId="urn:microsoft.com/office/officeart/2005/8/layout/radial6" loCatId="relationship" qsTypeId="urn:microsoft.com/office/officeart/2005/8/quickstyle/3d2" qsCatId="3D" csTypeId="urn:microsoft.com/office/officeart/2005/8/colors/colorful4" csCatId="colorful" phldr="1"/>
      <dgm:spPr/>
      <dgm:t>
        <a:bodyPr/>
        <a:lstStyle/>
        <a:p>
          <a:endParaRPr lang="en-ZA"/>
        </a:p>
      </dgm:t>
    </dgm:pt>
    <dgm:pt modelId="{77BE8B41-EAE1-4822-9C19-DF3BEAC3426D}">
      <dgm:prSet phldrT="[Text]"/>
      <dgm:spPr/>
      <dgm:t>
        <a:bodyPr/>
        <a:lstStyle/>
        <a:p>
          <a:pPr algn="ctr"/>
          <a:r>
            <a:rPr lang="en-ZA" b="1" dirty="0">
              <a:solidFill>
                <a:schemeClr val="tx1"/>
              </a:solidFill>
            </a:rPr>
            <a:t>Revenue Value Chain </a:t>
          </a:r>
        </a:p>
      </dgm:t>
    </dgm:pt>
    <dgm:pt modelId="{992B46C6-8604-402C-8FBB-9677334C9AC5}" type="parTrans" cxnId="{B5B0BA76-62ED-436B-8D39-E3D50CC41816}">
      <dgm:prSet/>
      <dgm:spPr/>
      <dgm:t>
        <a:bodyPr/>
        <a:lstStyle/>
        <a:p>
          <a:pPr algn="ctr"/>
          <a:endParaRPr lang="en-ZA"/>
        </a:p>
      </dgm:t>
    </dgm:pt>
    <dgm:pt modelId="{5FFEA1CF-B329-4510-BD8A-3EE7A87FBE5D}" type="sibTrans" cxnId="{B5B0BA76-62ED-436B-8D39-E3D50CC41816}">
      <dgm:prSet/>
      <dgm:spPr/>
      <dgm:t>
        <a:bodyPr/>
        <a:lstStyle/>
        <a:p>
          <a:pPr algn="ctr"/>
          <a:endParaRPr lang="en-ZA"/>
        </a:p>
      </dgm:t>
    </dgm:pt>
    <dgm:pt modelId="{6CEFC985-135E-4798-AEDB-68A5B0248869}">
      <dgm:prSet phldrT="[Text]"/>
      <dgm:spPr/>
      <dgm:t>
        <a:bodyPr/>
        <a:lstStyle/>
        <a:p>
          <a:pPr algn="ctr"/>
          <a:r>
            <a:rPr lang="en-ZA" b="1" dirty="0">
              <a:solidFill>
                <a:schemeClr val="tx1"/>
              </a:solidFill>
            </a:rPr>
            <a:t>Customer Care </a:t>
          </a:r>
          <a:r>
            <a:rPr lang="en-ZA" dirty="0"/>
            <a:t>	</a:t>
          </a:r>
        </a:p>
      </dgm:t>
    </dgm:pt>
    <dgm:pt modelId="{30E52CC9-C8F7-46CB-A812-CBA3FB5D4609}" type="parTrans" cxnId="{7149B059-3B38-4B84-8C78-866C12A30F88}">
      <dgm:prSet/>
      <dgm:spPr/>
      <dgm:t>
        <a:bodyPr/>
        <a:lstStyle/>
        <a:p>
          <a:pPr algn="ctr"/>
          <a:endParaRPr lang="en-ZA"/>
        </a:p>
      </dgm:t>
    </dgm:pt>
    <dgm:pt modelId="{087C1E5E-E45E-45CF-98A7-1422AEC13916}" type="sibTrans" cxnId="{7149B059-3B38-4B84-8C78-866C12A30F88}">
      <dgm:prSet/>
      <dgm:spPr/>
      <dgm:t>
        <a:bodyPr/>
        <a:lstStyle/>
        <a:p>
          <a:pPr algn="ctr"/>
          <a:endParaRPr lang="en-ZA"/>
        </a:p>
      </dgm:t>
    </dgm:pt>
    <dgm:pt modelId="{B3AB2A4A-D325-4BB1-A780-FE284398E8CA}">
      <dgm:prSet phldrT="[Text]"/>
      <dgm:spPr/>
      <dgm:t>
        <a:bodyPr/>
        <a:lstStyle/>
        <a:p>
          <a:pPr algn="ctr"/>
          <a:r>
            <a:rPr lang="en-ZA" b="1" dirty="0">
              <a:solidFill>
                <a:schemeClr val="tx1"/>
              </a:solidFill>
            </a:rPr>
            <a:t>Customer Registration</a:t>
          </a:r>
        </a:p>
      </dgm:t>
    </dgm:pt>
    <dgm:pt modelId="{AA421B59-0716-416C-A060-7AC6862DD1BD}" type="parTrans" cxnId="{4F9D9071-47D8-4231-9AEA-16E6315BB405}">
      <dgm:prSet/>
      <dgm:spPr/>
      <dgm:t>
        <a:bodyPr/>
        <a:lstStyle/>
        <a:p>
          <a:pPr algn="ctr"/>
          <a:endParaRPr lang="en-ZA"/>
        </a:p>
      </dgm:t>
    </dgm:pt>
    <dgm:pt modelId="{C68F2810-46D8-4D2B-B22D-86CF5D16493B}" type="sibTrans" cxnId="{4F9D9071-47D8-4231-9AEA-16E6315BB405}">
      <dgm:prSet/>
      <dgm:spPr/>
      <dgm:t>
        <a:bodyPr/>
        <a:lstStyle/>
        <a:p>
          <a:pPr algn="ctr"/>
          <a:endParaRPr lang="en-ZA"/>
        </a:p>
      </dgm:t>
    </dgm:pt>
    <dgm:pt modelId="{4C7AD948-8E84-4DCB-9983-02A701287422}">
      <dgm:prSet phldrT="[Text]"/>
      <dgm:spPr/>
      <dgm:t>
        <a:bodyPr/>
        <a:lstStyle/>
        <a:p>
          <a:pPr algn="ctr"/>
          <a:r>
            <a:rPr lang="en-ZA" b="1" dirty="0">
              <a:solidFill>
                <a:schemeClr val="tx1"/>
              </a:solidFill>
            </a:rPr>
            <a:t>Debt collection</a:t>
          </a:r>
        </a:p>
      </dgm:t>
    </dgm:pt>
    <dgm:pt modelId="{9E637110-5275-41AE-BA6F-D04880646C6B}" type="parTrans" cxnId="{0A6AC314-1DFA-4239-958E-1E1ACD5015CE}">
      <dgm:prSet/>
      <dgm:spPr/>
      <dgm:t>
        <a:bodyPr/>
        <a:lstStyle/>
        <a:p>
          <a:pPr algn="ctr"/>
          <a:endParaRPr lang="en-ZA"/>
        </a:p>
      </dgm:t>
    </dgm:pt>
    <dgm:pt modelId="{50966CDD-FB1F-405E-8809-0A1CAC3432EA}" type="sibTrans" cxnId="{0A6AC314-1DFA-4239-958E-1E1ACD5015CE}">
      <dgm:prSet/>
      <dgm:spPr/>
      <dgm:t>
        <a:bodyPr/>
        <a:lstStyle/>
        <a:p>
          <a:pPr algn="ctr"/>
          <a:endParaRPr lang="en-ZA"/>
        </a:p>
      </dgm:t>
    </dgm:pt>
    <dgm:pt modelId="{4C53FC69-C4C5-4046-8EE3-5065F33C8EAF}">
      <dgm:prSet phldrT="[Text]"/>
      <dgm:spPr/>
      <dgm:t>
        <a:bodyPr/>
        <a:lstStyle/>
        <a:p>
          <a:pPr algn="ctr"/>
          <a:r>
            <a:rPr lang="en-ZA" b="1" dirty="0">
              <a:solidFill>
                <a:schemeClr val="tx1"/>
              </a:solidFill>
            </a:rPr>
            <a:t>Data management</a:t>
          </a:r>
        </a:p>
      </dgm:t>
    </dgm:pt>
    <dgm:pt modelId="{19FF49FF-9F1F-4E63-AB65-3F2A354F37EE}" type="parTrans" cxnId="{970CAF0B-FFFB-4D7A-B2F0-7845961C0FD4}">
      <dgm:prSet/>
      <dgm:spPr/>
      <dgm:t>
        <a:bodyPr/>
        <a:lstStyle/>
        <a:p>
          <a:pPr algn="ctr"/>
          <a:endParaRPr lang="en-ZA"/>
        </a:p>
      </dgm:t>
    </dgm:pt>
    <dgm:pt modelId="{57DEB728-D53D-4058-8DC4-5C6478F9AE7E}" type="sibTrans" cxnId="{970CAF0B-FFFB-4D7A-B2F0-7845961C0FD4}">
      <dgm:prSet/>
      <dgm:spPr/>
      <dgm:t>
        <a:bodyPr/>
        <a:lstStyle/>
        <a:p>
          <a:pPr algn="ctr"/>
          <a:endParaRPr lang="en-ZA"/>
        </a:p>
      </dgm:t>
    </dgm:pt>
    <dgm:pt modelId="{F8CC2499-CA60-48B0-934A-BA1843176AEC}">
      <dgm:prSet/>
      <dgm:spPr/>
      <dgm:t>
        <a:bodyPr/>
        <a:lstStyle/>
        <a:p>
          <a:pPr algn="ctr"/>
          <a:r>
            <a:rPr lang="en-ZA" b="1" dirty="0">
              <a:solidFill>
                <a:schemeClr val="tx1"/>
              </a:solidFill>
            </a:rPr>
            <a:t>Meter Reading </a:t>
          </a:r>
        </a:p>
      </dgm:t>
    </dgm:pt>
    <dgm:pt modelId="{337BED59-5160-49C8-BAC6-7B2D51A7F008}" type="parTrans" cxnId="{BC8C5DC4-C176-454B-8510-31F6980715C7}">
      <dgm:prSet/>
      <dgm:spPr/>
      <dgm:t>
        <a:bodyPr/>
        <a:lstStyle/>
        <a:p>
          <a:pPr algn="ctr"/>
          <a:endParaRPr lang="en-ZA"/>
        </a:p>
      </dgm:t>
    </dgm:pt>
    <dgm:pt modelId="{2F354353-D62B-4208-91E7-F0F6876CD334}" type="sibTrans" cxnId="{BC8C5DC4-C176-454B-8510-31F6980715C7}">
      <dgm:prSet/>
      <dgm:spPr/>
      <dgm:t>
        <a:bodyPr/>
        <a:lstStyle/>
        <a:p>
          <a:pPr algn="ctr"/>
          <a:endParaRPr lang="en-ZA"/>
        </a:p>
      </dgm:t>
    </dgm:pt>
    <dgm:pt modelId="{130BEBBA-2CE9-4CC3-BF78-012231D6E768}">
      <dgm:prSet/>
      <dgm:spPr/>
      <dgm:t>
        <a:bodyPr/>
        <a:lstStyle/>
        <a:p>
          <a:pPr algn="ctr"/>
          <a:r>
            <a:rPr lang="en-ZA" b="1" dirty="0">
              <a:solidFill>
                <a:schemeClr val="tx1"/>
              </a:solidFill>
            </a:rPr>
            <a:t>Timely billing and distribution of account </a:t>
          </a:r>
        </a:p>
      </dgm:t>
    </dgm:pt>
    <dgm:pt modelId="{5CD94047-A70D-455B-807A-11747E53C932}" type="parTrans" cxnId="{1575147C-6330-41C8-927D-DB5A306B7A90}">
      <dgm:prSet/>
      <dgm:spPr/>
      <dgm:t>
        <a:bodyPr/>
        <a:lstStyle/>
        <a:p>
          <a:pPr algn="ctr"/>
          <a:endParaRPr lang="en-ZA"/>
        </a:p>
      </dgm:t>
    </dgm:pt>
    <dgm:pt modelId="{9493CF93-28E1-4FB5-9C4B-2E656E5BC916}" type="sibTrans" cxnId="{1575147C-6330-41C8-927D-DB5A306B7A90}">
      <dgm:prSet/>
      <dgm:spPr/>
      <dgm:t>
        <a:bodyPr/>
        <a:lstStyle/>
        <a:p>
          <a:pPr algn="ctr"/>
          <a:endParaRPr lang="en-ZA"/>
        </a:p>
      </dgm:t>
    </dgm:pt>
    <dgm:pt modelId="{C97C213D-3653-4827-AA30-D13FDA2D43EA}">
      <dgm:prSet/>
      <dgm:spPr/>
      <dgm:t>
        <a:bodyPr/>
        <a:lstStyle/>
        <a:p>
          <a:pPr algn="ctr"/>
          <a:r>
            <a:rPr lang="en-ZA" b="1" dirty="0">
              <a:solidFill>
                <a:schemeClr val="tx1"/>
              </a:solidFill>
            </a:rPr>
            <a:t>Receipting and allocations </a:t>
          </a:r>
        </a:p>
      </dgm:t>
    </dgm:pt>
    <dgm:pt modelId="{97D98F7E-F89F-4EA0-87E9-89AA4AB73DFC}" type="parTrans" cxnId="{63780985-72D6-4C79-8131-DF55197FF123}">
      <dgm:prSet/>
      <dgm:spPr/>
      <dgm:t>
        <a:bodyPr/>
        <a:lstStyle/>
        <a:p>
          <a:pPr algn="ctr"/>
          <a:endParaRPr lang="en-ZA"/>
        </a:p>
      </dgm:t>
    </dgm:pt>
    <dgm:pt modelId="{F430C33B-CF6B-497D-BEAD-64FF753D0332}" type="sibTrans" cxnId="{63780985-72D6-4C79-8131-DF55197FF123}">
      <dgm:prSet/>
      <dgm:spPr/>
      <dgm:t>
        <a:bodyPr/>
        <a:lstStyle/>
        <a:p>
          <a:pPr algn="ctr"/>
          <a:endParaRPr lang="en-ZA"/>
        </a:p>
      </dgm:t>
    </dgm:pt>
    <dgm:pt modelId="{E5DD982D-2313-45EE-9E5A-A0D7514456CA}">
      <dgm:prSet/>
      <dgm:spPr/>
      <dgm:t>
        <a:bodyPr/>
        <a:lstStyle/>
        <a:p>
          <a:pPr algn="ctr"/>
          <a:r>
            <a:rPr lang="en-ZA" b="1" dirty="0">
              <a:solidFill>
                <a:schemeClr val="tx1"/>
              </a:solidFill>
            </a:rPr>
            <a:t>Indigent Management</a:t>
          </a:r>
        </a:p>
      </dgm:t>
    </dgm:pt>
    <dgm:pt modelId="{6ED99A04-A44C-430E-BAEA-19E3F949C9CE}" type="parTrans" cxnId="{81F1F805-B6D6-4BDE-82A5-F2712E4E266C}">
      <dgm:prSet/>
      <dgm:spPr/>
      <dgm:t>
        <a:bodyPr/>
        <a:lstStyle/>
        <a:p>
          <a:pPr algn="ctr"/>
          <a:endParaRPr lang="en-ZA"/>
        </a:p>
      </dgm:t>
    </dgm:pt>
    <dgm:pt modelId="{B6705B5A-9570-4F5F-9B76-2D91975D828F}" type="sibTrans" cxnId="{81F1F805-B6D6-4BDE-82A5-F2712E4E266C}">
      <dgm:prSet/>
      <dgm:spPr/>
      <dgm:t>
        <a:bodyPr/>
        <a:lstStyle/>
        <a:p>
          <a:pPr algn="ctr"/>
          <a:endParaRPr lang="en-ZA"/>
        </a:p>
      </dgm:t>
    </dgm:pt>
    <dgm:pt modelId="{90C64947-1A35-45F0-9F26-CBCA6E956E7F}">
      <dgm:prSet/>
      <dgm:spPr/>
      <dgm:t>
        <a:bodyPr/>
        <a:lstStyle/>
        <a:p>
          <a:pPr algn="ctr"/>
          <a:r>
            <a:rPr lang="en-ZA" b="1" dirty="0">
              <a:solidFill>
                <a:schemeClr val="tx1"/>
              </a:solidFill>
            </a:rPr>
            <a:t>Credit Control</a:t>
          </a:r>
        </a:p>
      </dgm:t>
    </dgm:pt>
    <dgm:pt modelId="{4C9DA5A9-A6CF-4B04-85CB-BC05D31C96FC}" type="parTrans" cxnId="{3B2A0208-77D8-469D-9FA0-AE4DBE9BD72A}">
      <dgm:prSet/>
      <dgm:spPr/>
      <dgm:t>
        <a:bodyPr/>
        <a:lstStyle/>
        <a:p>
          <a:pPr algn="ctr"/>
          <a:endParaRPr lang="en-ZA"/>
        </a:p>
      </dgm:t>
    </dgm:pt>
    <dgm:pt modelId="{B64E7FED-AD3D-45F2-914F-6ECEA8485DE7}" type="sibTrans" cxnId="{3B2A0208-77D8-469D-9FA0-AE4DBE9BD72A}">
      <dgm:prSet/>
      <dgm:spPr/>
      <dgm:t>
        <a:bodyPr/>
        <a:lstStyle/>
        <a:p>
          <a:pPr algn="ctr"/>
          <a:endParaRPr lang="en-ZA"/>
        </a:p>
      </dgm:t>
    </dgm:pt>
    <dgm:pt modelId="{938A29D6-9E3E-4BFD-A822-AF239EA28137}" type="pres">
      <dgm:prSet presAssocID="{EC63B1F5-5F98-471B-BF5A-0EEEDEADF495}" presName="Name0" presStyleCnt="0">
        <dgm:presLayoutVars>
          <dgm:chMax val="1"/>
          <dgm:dir/>
          <dgm:animLvl val="ctr"/>
          <dgm:resizeHandles val="exact"/>
        </dgm:presLayoutVars>
      </dgm:prSet>
      <dgm:spPr/>
    </dgm:pt>
    <dgm:pt modelId="{CB2FDA30-C2F0-44E8-9C7F-70C3C960A3FC}" type="pres">
      <dgm:prSet presAssocID="{77BE8B41-EAE1-4822-9C19-DF3BEAC3426D}" presName="centerShape" presStyleLbl="node0" presStyleIdx="0" presStyleCnt="1" custScaleX="195540" custLinFactNeighborX="-4283" custLinFactNeighborY="268"/>
      <dgm:spPr/>
    </dgm:pt>
    <dgm:pt modelId="{C6B076E6-24D1-4E0B-AF06-9E0E88020D3A}" type="pres">
      <dgm:prSet presAssocID="{6CEFC985-135E-4798-AEDB-68A5B0248869}" presName="node" presStyleLbl="node1" presStyleIdx="0" presStyleCnt="9" custScaleX="245077" custRadScaleRad="110155" custRadScaleInc="-13243">
        <dgm:presLayoutVars>
          <dgm:bulletEnabled val="1"/>
        </dgm:presLayoutVars>
      </dgm:prSet>
      <dgm:spPr/>
    </dgm:pt>
    <dgm:pt modelId="{A0CB604F-8A58-436B-A459-E119A0AC35FE}" type="pres">
      <dgm:prSet presAssocID="{6CEFC985-135E-4798-AEDB-68A5B0248869}" presName="dummy" presStyleCnt="0"/>
      <dgm:spPr/>
    </dgm:pt>
    <dgm:pt modelId="{5513BD9C-7755-4864-862F-D62B42BD6776}" type="pres">
      <dgm:prSet presAssocID="{087C1E5E-E45E-45CF-98A7-1422AEC13916}" presName="sibTrans" presStyleLbl="sibTrans2D1" presStyleIdx="0" presStyleCnt="9"/>
      <dgm:spPr/>
    </dgm:pt>
    <dgm:pt modelId="{FA72CE6D-51D2-4712-8913-5FDC9E95AC2C}" type="pres">
      <dgm:prSet presAssocID="{B3AB2A4A-D325-4BB1-A780-FE284398E8CA}" presName="node" presStyleLbl="node1" presStyleIdx="1" presStyleCnt="9" custScaleX="233223" custRadScaleRad="129549" custRadScaleInc="139288">
        <dgm:presLayoutVars>
          <dgm:bulletEnabled val="1"/>
        </dgm:presLayoutVars>
      </dgm:prSet>
      <dgm:spPr/>
    </dgm:pt>
    <dgm:pt modelId="{CDCE9722-2C71-4C27-9424-F2960173238A}" type="pres">
      <dgm:prSet presAssocID="{B3AB2A4A-D325-4BB1-A780-FE284398E8CA}" presName="dummy" presStyleCnt="0"/>
      <dgm:spPr/>
    </dgm:pt>
    <dgm:pt modelId="{EC0AE129-054F-494C-8328-8A3421FB47C7}" type="pres">
      <dgm:prSet presAssocID="{C68F2810-46D8-4D2B-B22D-86CF5D16493B}" presName="sibTrans" presStyleLbl="sibTrans2D1" presStyleIdx="1" presStyleCnt="9"/>
      <dgm:spPr/>
    </dgm:pt>
    <dgm:pt modelId="{AD2C7931-F7A6-419E-9D22-93F7FDF714DD}" type="pres">
      <dgm:prSet presAssocID="{F8CC2499-CA60-48B0-934A-BA1843176AEC}" presName="node" presStyleLbl="node1" presStyleIdx="2" presStyleCnt="9" custScaleX="217604" custRadScaleRad="130535" custRadScaleInc="33485">
        <dgm:presLayoutVars>
          <dgm:bulletEnabled val="1"/>
        </dgm:presLayoutVars>
      </dgm:prSet>
      <dgm:spPr/>
    </dgm:pt>
    <dgm:pt modelId="{2504575A-F51E-41D3-8FD4-D271CEC2E2C3}" type="pres">
      <dgm:prSet presAssocID="{F8CC2499-CA60-48B0-934A-BA1843176AEC}" presName="dummy" presStyleCnt="0"/>
      <dgm:spPr/>
    </dgm:pt>
    <dgm:pt modelId="{2E8C1FC4-52D5-496C-97AD-6DBA2FA1A84C}" type="pres">
      <dgm:prSet presAssocID="{2F354353-D62B-4208-91E7-F0F6876CD334}" presName="sibTrans" presStyleLbl="sibTrans2D1" presStyleIdx="2" presStyleCnt="9"/>
      <dgm:spPr/>
    </dgm:pt>
    <dgm:pt modelId="{E839D640-85AF-4A79-94BF-A87CD58F253E}" type="pres">
      <dgm:prSet presAssocID="{130BEBBA-2CE9-4CC3-BF78-012231D6E768}" presName="node" presStyleLbl="node1" presStyleIdx="3" presStyleCnt="9" custScaleX="227533" custRadScaleRad="123352" custRadScaleInc="-49695">
        <dgm:presLayoutVars>
          <dgm:bulletEnabled val="1"/>
        </dgm:presLayoutVars>
      </dgm:prSet>
      <dgm:spPr/>
    </dgm:pt>
    <dgm:pt modelId="{E9321DE2-59FB-417D-BD17-8BF967FA3AFA}" type="pres">
      <dgm:prSet presAssocID="{130BEBBA-2CE9-4CC3-BF78-012231D6E768}" presName="dummy" presStyleCnt="0"/>
      <dgm:spPr/>
    </dgm:pt>
    <dgm:pt modelId="{32D01820-1C47-4939-94BE-35FE83C27198}" type="pres">
      <dgm:prSet presAssocID="{9493CF93-28E1-4FB5-9C4B-2E656E5BC916}" presName="sibTrans" presStyleLbl="sibTrans2D1" presStyleIdx="3" presStyleCnt="9"/>
      <dgm:spPr/>
    </dgm:pt>
    <dgm:pt modelId="{D12B4474-26CA-43A4-99D7-BFEF5ACDEACD}" type="pres">
      <dgm:prSet presAssocID="{C97C213D-3653-4827-AA30-D13FDA2D43EA}" presName="node" presStyleLbl="node1" presStyleIdx="4" presStyleCnt="9" custScaleX="237965" custRadScaleRad="125830" custRadScaleInc="36196">
        <dgm:presLayoutVars>
          <dgm:bulletEnabled val="1"/>
        </dgm:presLayoutVars>
      </dgm:prSet>
      <dgm:spPr/>
    </dgm:pt>
    <dgm:pt modelId="{0836B987-F46F-42A6-90DC-AB50FCE4AC01}" type="pres">
      <dgm:prSet presAssocID="{C97C213D-3653-4827-AA30-D13FDA2D43EA}" presName="dummy" presStyleCnt="0"/>
      <dgm:spPr/>
    </dgm:pt>
    <dgm:pt modelId="{2B003BFD-C34D-482A-9ED1-519B8E86807D}" type="pres">
      <dgm:prSet presAssocID="{F430C33B-CF6B-497D-BEAD-64FF753D0332}" presName="sibTrans" presStyleLbl="sibTrans2D1" presStyleIdx="4" presStyleCnt="9"/>
      <dgm:spPr/>
    </dgm:pt>
    <dgm:pt modelId="{58DA981A-F6F3-4FCC-AA08-604378954A3F}" type="pres">
      <dgm:prSet presAssocID="{90C64947-1A35-45F0-9F26-CBCA6E956E7F}" presName="node" presStyleLbl="node1" presStyleIdx="5" presStyleCnt="9" custScaleX="202115" custRadScaleRad="123379" custRadScaleInc="166548">
        <dgm:presLayoutVars>
          <dgm:bulletEnabled val="1"/>
        </dgm:presLayoutVars>
      </dgm:prSet>
      <dgm:spPr/>
    </dgm:pt>
    <dgm:pt modelId="{22B0ECD7-8A9E-4B7D-A1E3-1D0711B6C516}" type="pres">
      <dgm:prSet presAssocID="{90C64947-1A35-45F0-9F26-CBCA6E956E7F}" presName="dummy" presStyleCnt="0"/>
      <dgm:spPr/>
    </dgm:pt>
    <dgm:pt modelId="{06FB923C-7F67-4986-86AA-2C7F72BB52F4}" type="pres">
      <dgm:prSet presAssocID="{B64E7FED-AD3D-45F2-914F-6ECEA8485DE7}" presName="sibTrans" presStyleLbl="sibTrans2D1" presStyleIdx="5" presStyleCnt="9"/>
      <dgm:spPr/>
    </dgm:pt>
    <dgm:pt modelId="{C9256E74-8930-4C6B-BA80-FD1C2B763EB4}" type="pres">
      <dgm:prSet presAssocID="{E5DD982D-2313-45EE-9E5A-A0D7514456CA}" presName="node" presStyleLbl="node1" presStyleIdx="6" presStyleCnt="9" custScaleX="245169" custRadScaleRad="143529" custRadScaleInc="78669">
        <dgm:presLayoutVars>
          <dgm:bulletEnabled val="1"/>
        </dgm:presLayoutVars>
      </dgm:prSet>
      <dgm:spPr/>
    </dgm:pt>
    <dgm:pt modelId="{8A9D3210-AE14-411C-8CD2-5677E7B096D6}" type="pres">
      <dgm:prSet presAssocID="{E5DD982D-2313-45EE-9E5A-A0D7514456CA}" presName="dummy" presStyleCnt="0"/>
      <dgm:spPr/>
    </dgm:pt>
    <dgm:pt modelId="{1B57D263-D4DA-4003-8FDD-F222540FC9F8}" type="pres">
      <dgm:prSet presAssocID="{B6705B5A-9570-4F5F-9B76-2D91975D828F}" presName="sibTrans" presStyleLbl="sibTrans2D1" presStyleIdx="6" presStyleCnt="9"/>
      <dgm:spPr/>
    </dgm:pt>
    <dgm:pt modelId="{50B308C0-3FC9-415C-B2AC-CA95098D44E8}" type="pres">
      <dgm:prSet presAssocID="{4C7AD948-8E84-4DCB-9983-02A701287422}" presName="node" presStyleLbl="node1" presStyleIdx="7" presStyleCnt="9" custScaleX="238099" custRadScaleRad="147166" custRadScaleInc="-15083">
        <dgm:presLayoutVars>
          <dgm:bulletEnabled val="1"/>
        </dgm:presLayoutVars>
      </dgm:prSet>
      <dgm:spPr/>
    </dgm:pt>
    <dgm:pt modelId="{192950F6-6493-4C70-B983-643B91902B58}" type="pres">
      <dgm:prSet presAssocID="{4C7AD948-8E84-4DCB-9983-02A701287422}" presName="dummy" presStyleCnt="0"/>
      <dgm:spPr/>
    </dgm:pt>
    <dgm:pt modelId="{56CE9F0F-521A-4067-8C84-E81C4033FE2D}" type="pres">
      <dgm:prSet presAssocID="{50966CDD-FB1F-405E-8809-0A1CAC3432EA}" presName="sibTrans" presStyleLbl="sibTrans2D1" presStyleIdx="7" presStyleCnt="9"/>
      <dgm:spPr/>
    </dgm:pt>
    <dgm:pt modelId="{91580675-3E44-42DD-B82D-A2CF1E1CAA62}" type="pres">
      <dgm:prSet presAssocID="{4C53FC69-C4C5-4046-8EE3-5065F33C8EAF}" presName="node" presStyleLbl="node1" presStyleIdx="8" presStyleCnt="9" custScaleX="216817" custRadScaleRad="141329" custRadScaleInc="-135610">
        <dgm:presLayoutVars>
          <dgm:bulletEnabled val="1"/>
        </dgm:presLayoutVars>
      </dgm:prSet>
      <dgm:spPr/>
    </dgm:pt>
    <dgm:pt modelId="{2DCB76B1-0B17-4A0F-B464-C296675F8769}" type="pres">
      <dgm:prSet presAssocID="{4C53FC69-C4C5-4046-8EE3-5065F33C8EAF}" presName="dummy" presStyleCnt="0"/>
      <dgm:spPr/>
    </dgm:pt>
    <dgm:pt modelId="{002F4DFA-3527-4502-8E13-D10713546ACE}" type="pres">
      <dgm:prSet presAssocID="{57DEB728-D53D-4058-8DC4-5C6478F9AE7E}" presName="sibTrans" presStyleLbl="sibTrans2D1" presStyleIdx="8" presStyleCnt="9"/>
      <dgm:spPr/>
    </dgm:pt>
  </dgm:ptLst>
  <dgm:cxnLst>
    <dgm:cxn modelId="{752C0F02-A2B5-4A70-8475-4DD44ABD3A50}" type="presOf" srcId="{90C64947-1A35-45F0-9F26-CBCA6E956E7F}" destId="{58DA981A-F6F3-4FCC-AA08-604378954A3F}" srcOrd="0" destOrd="0" presId="urn:microsoft.com/office/officeart/2005/8/layout/radial6"/>
    <dgm:cxn modelId="{81F1F805-B6D6-4BDE-82A5-F2712E4E266C}" srcId="{77BE8B41-EAE1-4822-9C19-DF3BEAC3426D}" destId="{E5DD982D-2313-45EE-9E5A-A0D7514456CA}" srcOrd="6" destOrd="0" parTransId="{6ED99A04-A44C-430E-BAEA-19E3F949C9CE}" sibTransId="{B6705B5A-9570-4F5F-9B76-2D91975D828F}"/>
    <dgm:cxn modelId="{BD5B0807-AF67-41A2-B21B-526318820DC1}" type="presOf" srcId="{B64E7FED-AD3D-45F2-914F-6ECEA8485DE7}" destId="{06FB923C-7F67-4986-86AA-2C7F72BB52F4}" srcOrd="0" destOrd="0" presId="urn:microsoft.com/office/officeart/2005/8/layout/radial6"/>
    <dgm:cxn modelId="{BC5F2D07-3A10-4628-9C8E-96B89A547447}" type="presOf" srcId="{4C53FC69-C4C5-4046-8EE3-5065F33C8EAF}" destId="{91580675-3E44-42DD-B82D-A2CF1E1CAA62}" srcOrd="0" destOrd="0" presId="urn:microsoft.com/office/officeart/2005/8/layout/radial6"/>
    <dgm:cxn modelId="{3B2A0208-77D8-469D-9FA0-AE4DBE9BD72A}" srcId="{77BE8B41-EAE1-4822-9C19-DF3BEAC3426D}" destId="{90C64947-1A35-45F0-9F26-CBCA6E956E7F}" srcOrd="5" destOrd="0" parTransId="{4C9DA5A9-A6CF-4B04-85CB-BC05D31C96FC}" sibTransId="{B64E7FED-AD3D-45F2-914F-6ECEA8485DE7}"/>
    <dgm:cxn modelId="{D38C880B-5885-48AA-AEB1-4FA6CCF50FB3}" type="presOf" srcId="{E5DD982D-2313-45EE-9E5A-A0D7514456CA}" destId="{C9256E74-8930-4C6B-BA80-FD1C2B763EB4}" srcOrd="0" destOrd="0" presId="urn:microsoft.com/office/officeart/2005/8/layout/radial6"/>
    <dgm:cxn modelId="{970CAF0B-FFFB-4D7A-B2F0-7845961C0FD4}" srcId="{77BE8B41-EAE1-4822-9C19-DF3BEAC3426D}" destId="{4C53FC69-C4C5-4046-8EE3-5065F33C8EAF}" srcOrd="8" destOrd="0" parTransId="{19FF49FF-9F1F-4E63-AB65-3F2A354F37EE}" sibTransId="{57DEB728-D53D-4058-8DC4-5C6478F9AE7E}"/>
    <dgm:cxn modelId="{0A6AC314-1DFA-4239-958E-1E1ACD5015CE}" srcId="{77BE8B41-EAE1-4822-9C19-DF3BEAC3426D}" destId="{4C7AD948-8E84-4DCB-9983-02A701287422}" srcOrd="7" destOrd="0" parTransId="{9E637110-5275-41AE-BA6F-D04880646C6B}" sibTransId="{50966CDD-FB1F-405E-8809-0A1CAC3432EA}"/>
    <dgm:cxn modelId="{F5E39723-AA7D-49FD-BC92-B4832D4DE216}" type="presOf" srcId="{77BE8B41-EAE1-4822-9C19-DF3BEAC3426D}" destId="{CB2FDA30-C2F0-44E8-9C7F-70C3C960A3FC}" srcOrd="0" destOrd="0" presId="urn:microsoft.com/office/officeart/2005/8/layout/radial6"/>
    <dgm:cxn modelId="{F0D2F027-F79B-47F8-8476-4687EE8712EE}" type="presOf" srcId="{F8CC2499-CA60-48B0-934A-BA1843176AEC}" destId="{AD2C7931-F7A6-419E-9D22-93F7FDF714DD}" srcOrd="0" destOrd="0" presId="urn:microsoft.com/office/officeart/2005/8/layout/radial6"/>
    <dgm:cxn modelId="{868B883A-7C5A-401F-89AD-CBB180DE0487}" type="presOf" srcId="{130BEBBA-2CE9-4CC3-BF78-012231D6E768}" destId="{E839D640-85AF-4A79-94BF-A87CD58F253E}" srcOrd="0" destOrd="0" presId="urn:microsoft.com/office/officeart/2005/8/layout/radial6"/>
    <dgm:cxn modelId="{45D9FD3B-B947-43F2-821D-6885057A8059}" type="presOf" srcId="{B3AB2A4A-D325-4BB1-A780-FE284398E8CA}" destId="{FA72CE6D-51D2-4712-8913-5FDC9E95AC2C}" srcOrd="0" destOrd="0" presId="urn:microsoft.com/office/officeart/2005/8/layout/radial6"/>
    <dgm:cxn modelId="{FC288C42-BB8A-4DA1-B43C-6D34438AD1B8}" type="presOf" srcId="{087C1E5E-E45E-45CF-98A7-1422AEC13916}" destId="{5513BD9C-7755-4864-862F-D62B42BD6776}" srcOrd="0" destOrd="0" presId="urn:microsoft.com/office/officeart/2005/8/layout/radial6"/>
    <dgm:cxn modelId="{D822BC68-E8AD-42B1-A5AE-AE2D69A4A297}" type="presOf" srcId="{B6705B5A-9570-4F5F-9B76-2D91975D828F}" destId="{1B57D263-D4DA-4003-8FDD-F222540FC9F8}" srcOrd="0" destOrd="0" presId="urn:microsoft.com/office/officeart/2005/8/layout/radial6"/>
    <dgm:cxn modelId="{4F9D9071-47D8-4231-9AEA-16E6315BB405}" srcId="{77BE8B41-EAE1-4822-9C19-DF3BEAC3426D}" destId="{B3AB2A4A-D325-4BB1-A780-FE284398E8CA}" srcOrd="1" destOrd="0" parTransId="{AA421B59-0716-416C-A060-7AC6862DD1BD}" sibTransId="{C68F2810-46D8-4D2B-B22D-86CF5D16493B}"/>
    <dgm:cxn modelId="{0DEEE974-AE72-4BFC-8206-71467BA8F583}" type="presOf" srcId="{EC63B1F5-5F98-471B-BF5A-0EEEDEADF495}" destId="{938A29D6-9E3E-4BFD-A822-AF239EA28137}" srcOrd="0" destOrd="0" presId="urn:microsoft.com/office/officeart/2005/8/layout/radial6"/>
    <dgm:cxn modelId="{B5B0BA76-62ED-436B-8D39-E3D50CC41816}" srcId="{EC63B1F5-5F98-471B-BF5A-0EEEDEADF495}" destId="{77BE8B41-EAE1-4822-9C19-DF3BEAC3426D}" srcOrd="0" destOrd="0" parTransId="{992B46C6-8604-402C-8FBB-9677334C9AC5}" sibTransId="{5FFEA1CF-B329-4510-BD8A-3EE7A87FBE5D}"/>
    <dgm:cxn modelId="{7149B059-3B38-4B84-8C78-866C12A30F88}" srcId="{77BE8B41-EAE1-4822-9C19-DF3BEAC3426D}" destId="{6CEFC985-135E-4798-AEDB-68A5B0248869}" srcOrd="0" destOrd="0" parTransId="{30E52CC9-C8F7-46CB-A812-CBA3FB5D4609}" sibTransId="{087C1E5E-E45E-45CF-98A7-1422AEC13916}"/>
    <dgm:cxn modelId="{1575147C-6330-41C8-927D-DB5A306B7A90}" srcId="{77BE8B41-EAE1-4822-9C19-DF3BEAC3426D}" destId="{130BEBBA-2CE9-4CC3-BF78-012231D6E768}" srcOrd="3" destOrd="0" parTransId="{5CD94047-A70D-455B-807A-11747E53C932}" sibTransId="{9493CF93-28E1-4FB5-9C4B-2E656E5BC916}"/>
    <dgm:cxn modelId="{B5900C83-1EEB-460A-A289-4B33DD237722}" type="presOf" srcId="{50966CDD-FB1F-405E-8809-0A1CAC3432EA}" destId="{56CE9F0F-521A-4067-8C84-E81C4033FE2D}" srcOrd="0" destOrd="0" presId="urn:microsoft.com/office/officeart/2005/8/layout/radial6"/>
    <dgm:cxn modelId="{63780985-72D6-4C79-8131-DF55197FF123}" srcId="{77BE8B41-EAE1-4822-9C19-DF3BEAC3426D}" destId="{C97C213D-3653-4827-AA30-D13FDA2D43EA}" srcOrd="4" destOrd="0" parTransId="{97D98F7E-F89F-4EA0-87E9-89AA4AB73DFC}" sibTransId="{F430C33B-CF6B-497D-BEAD-64FF753D0332}"/>
    <dgm:cxn modelId="{DB7645AC-7541-46A1-BCB1-7A9C910FC931}" type="presOf" srcId="{2F354353-D62B-4208-91E7-F0F6876CD334}" destId="{2E8C1FC4-52D5-496C-97AD-6DBA2FA1A84C}" srcOrd="0" destOrd="0" presId="urn:microsoft.com/office/officeart/2005/8/layout/radial6"/>
    <dgm:cxn modelId="{BA8789B2-4BDF-4D54-A463-D2DFC95C406D}" type="presOf" srcId="{C68F2810-46D8-4D2B-B22D-86CF5D16493B}" destId="{EC0AE129-054F-494C-8328-8A3421FB47C7}" srcOrd="0" destOrd="0" presId="urn:microsoft.com/office/officeart/2005/8/layout/radial6"/>
    <dgm:cxn modelId="{93B65EB8-B8AE-42A0-BA94-A1280458E9F6}" type="presOf" srcId="{F430C33B-CF6B-497D-BEAD-64FF753D0332}" destId="{2B003BFD-C34D-482A-9ED1-519B8E86807D}" srcOrd="0" destOrd="0" presId="urn:microsoft.com/office/officeart/2005/8/layout/radial6"/>
    <dgm:cxn modelId="{0BCC98B8-59D9-44B0-BDC8-AF24F1B2BAF3}" type="presOf" srcId="{57DEB728-D53D-4058-8DC4-5C6478F9AE7E}" destId="{002F4DFA-3527-4502-8E13-D10713546ACE}" srcOrd="0" destOrd="0" presId="urn:microsoft.com/office/officeart/2005/8/layout/radial6"/>
    <dgm:cxn modelId="{6EDD31C4-4992-4BBD-BE24-16B74BDC729E}" type="presOf" srcId="{6CEFC985-135E-4798-AEDB-68A5B0248869}" destId="{C6B076E6-24D1-4E0B-AF06-9E0E88020D3A}" srcOrd="0" destOrd="0" presId="urn:microsoft.com/office/officeart/2005/8/layout/radial6"/>
    <dgm:cxn modelId="{BC8C5DC4-C176-454B-8510-31F6980715C7}" srcId="{77BE8B41-EAE1-4822-9C19-DF3BEAC3426D}" destId="{F8CC2499-CA60-48B0-934A-BA1843176AEC}" srcOrd="2" destOrd="0" parTransId="{337BED59-5160-49C8-BAC6-7B2D51A7F008}" sibTransId="{2F354353-D62B-4208-91E7-F0F6876CD334}"/>
    <dgm:cxn modelId="{CEF4B4D5-21AE-45CD-8ECA-A3DF988B6854}" type="presOf" srcId="{C97C213D-3653-4827-AA30-D13FDA2D43EA}" destId="{D12B4474-26CA-43A4-99D7-BFEF5ACDEACD}" srcOrd="0" destOrd="0" presId="urn:microsoft.com/office/officeart/2005/8/layout/radial6"/>
    <dgm:cxn modelId="{FDFDCBEC-F9E0-43E8-B3A6-859FDA4AD884}" type="presOf" srcId="{4C7AD948-8E84-4DCB-9983-02A701287422}" destId="{50B308C0-3FC9-415C-B2AC-CA95098D44E8}" srcOrd="0" destOrd="0" presId="urn:microsoft.com/office/officeart/2005/8/layout/radial6"/>
    <dgm:cxn modelId="{D29B11F9-B657-40D9-9E98-080BE3040CFC}" type="presOf" srcId="{9493CF93-28E1-4FB5-9C4B-2E656E5BC916}" destId="{32D01820-1C47-4939-94BE-35FE83C27198}" srcOrd="0" destOrd="0" presId="urn:microsoft.com/office/officeart/2005/8/layout/radial6"/>
    <dgm:cxn modelId="{AE3F3E14-3E2F-471C-AA3F-E29D93B739EE}" type="presParOf" srcId="{938A29D6-9E3E-4BFD-A822-AF239EA28137}" destId="{CB2FDA30-C2F0-44E8-9C7F-70C3C960A3FC}" srcOrd="0" destOrd="0" presId="urn:microsoft.com/office/officeart/2005/8/layout/radial6"/>
    <dgm:cxn modelId="{29290C29-5E71-414B-B611-AEDC5FE668DE}" type="presParOf" srcId="{938A29D6-9E3E-4BFD-A822-AF239EA28137}" destId="{C6B076E6-24D1-4E0B-AF06-9E0E88020D3A}" srcOrd="1" destOrd="0" presId="urn:microsoft.com/office/officeart/2005/8/layout/radial6"/>
    <dgm:cxn modelId="{AE3EF643-23E4-4A77-979C-1BAC0E41D4C9}" type="presParOf" srcId="{938A29D6-9E3E-4BFD-A822-AF239EA28137}" destId="{A0CB604F-8A58-436B-A459-E119A0AC35FE}" srcOrd="2" destOrd="0" presId="urn:microsoft.com/office/officeart/2005/8/layout/radial6"/>
    <dgm:cxn modelId="{A27281E7-3BA2-415A-BD0B-4B284CF7DFF7}" type="presParOf" srcId="{938A29D6-9E3E-4BFD-A822-AF239EA28137}" destId="{5513BD9C-7755-4864-862F-D62B42BD6776}" srcOrd="3" destOrd="0" presId="urn:microsoft.com/office/officeart/2005/8/layout/radial6"/>
    <dgm:cxn modelId="{4FC0DCF8-9B25-462F-926C-5260DF7AFCF8}" type="presParOf" srcId="{938A29D6-9E3E-4BFD-A822-AF239EA28137}" destId="{FA72CE6D-51D2-4712-8913-5FDC9E95AC2C}" srcOrd="4" destOrd="0" presId="urn:microsoft.com/office/officeart/2005/8/layout/radial6"/>
    <dgm:cxn modelId="{8201865B-914C-4E29-B25A-C6FA2466C928}" type="presParOf" srcId="{938A29D6-9E3E-4BFD-A822-AF239EA28137}" destId="{CDCE9722-2C71-4C27-9424-F2960173238A}" srcOrd="5" destOrd="0" presId="urn:microsoft.com/office/officeart/2005/8/layout/radial6"/>
    <dgm:cxn modelId="{0211BEB4-0E8F-4538-8BCA-0B7B0E0E7F46}" type="presParOf" srcId="{938A29D6-9E3E-4BFD-A822-AF239EA28137}" destId="{EC0AE129-054F-494C-8328-8A3421FB47C7}" srcOrd="6" destOrd="0" presId="urn:microsoft.com/office/officeart/2005/8/layout/radial6"/>
    <dgm:cxn modelId="{0C397BEF-4A35-49DD-AC82-A8954301CA2C}" type="presParOf" srcId="{938A29D6-9E3E-4BFD-A822-AF239EA28137}" destId="{AD2C7931-F7A6-419E-9D22-93F7FDF714DD}" srcOrd="7" destOrd="0" presId="urn:microsoft.com/office/officeart/2005/8/layout/radial6"/>
    <dgm:cxn modelId="{19C34268-F64C-48AC-85C7-DD2B4D04F689}" type="presParOf" srcId="{938A29D6-9E3E-4BFD-A822-AF239EA28137}" destId="{2504575A-F51E-41D3-8FD4-D271CEC2E2C3}" srcOrd="8" destOrd="0" presId="urn:microsoft.com/office/officeart/2005/8/layout/radial6"/>
    <dgm:cxn modelId="{5649B4BB-BF88-4F59-AEAF-45BDB6108151}" type="presParOf" srcId="{938A29D6-9E3E-4BFD-A822-AF239EA28137}" destId="{2E8C1FC4-52D5-496C-97AD-6DBA2FA1A84C}" srcOrd="9" destOrd="0" presId="urn:microsoft.com/office/officeart/2005/8/layout/radial6"/>
    <dgm:cxn modelId="{BB6094C4-6E2F-47DB-B3AA-1D788C69CE00}" type="presParOf" srcId="{938A29D6-9E3E-4BFD-A822-AF239EA28137}" destId="{E839D640-85AF-4A79-94BF-A87CD58F253E}" srcOrd="10" destOrd="0" presId="urn:microsoft.com/office/officeart/2005/8/layout/radial6"/>
    <dgm:cxn modelId="{EDB36F54-89F2-497B-98F4-66275D85A5E3}" type="presParOf" srcId="{938A29D6-9E3E-4BFD-A822-AF239EA28137}" destId="{E9321DE2-59FB-417D-BD17-8BF967FA3AFA}" srcOrd="11" destOrd="0" presId="urn:microsoft.com/office/officeart/2005/8/layout/radial6"/>
    <dgm:cxn modelId="{860D23E2-62FF-456D-9D93-C4F72DA01F50}" type="presParOf" srcId="{938A29D6-9E3E-4BFD-A822-AF239EA28137}" destId="{32D01820-1C47-4939-94BE-35FE83C27198}" srcOrd="12" destOrd="0" presId="urn:microsoft.com/office/officeart/2005/8/layout/radial6"/>
    <dgm:cxn modelId="{BEA85826-E292-42A2-91EC-5413B81A1C19}" type="presParOf" srcId="{938A29D6-9E3E-4BFD-A822-AF239EA28137}" destId="{D12B4474-26CA-43A4-99D7-BFEF5ACDEACD}" srcOrd="13" destOrd="0" presId="urn:microsoft.com/office/officeart/2005/8/layout/radial6"/>
    <dgm:cxn modelId="{B1A737F5-F7C6-4543-B0FF-42C85B5009A1}" type="presParOf" srcId="{938A29D6-9E3E-4BFD-A822-AF239EA28137}" destId="{0836B987-F46F-42A6-90DC-AB50FCE4AC01}" srcOrd="14" destOrd="0" presId="urn:microsoft.com/office/officeart/2005/8/layout/radial6"/>
    <dgm:cxn modelId="{3D223255-BDB3-4EBB-8A9C-F6DA6EC2C0BC}" type="presParOf" srcId="{938A29D6-9E3E-4BFD-A822-AF239EA28137}" destId="{2B003BFD-C34D-482A-9ED1-519B8E86807D}" srcOrd="15" destOrd="0" presId="urn:microsoft.com/office/officeart/2005/8/layout/radial6"/>
    <dgm:cxn modelId="{F02C4B95-F720-47CD-94D0-63E3B4631646}" type="presParOf" srcId="{938A29D6-9E3E-4BFD-A822-AF239EA28137}" destId="{58DA981A-F6F3-4FCC-AA08-604378954A3F}" srcOrd="16" destOrd="0" presId="urn:microsoft.com/office/officeart/2005/8/layout/radial6"/>
    <dgm:cxn modelId="{C2BBA892-DFB7-4B30-92B5-09CBFE737822}" type="presParOf" srcId="{938A29D6-9E3E-4BFD-A822-AF239EA28137}" destId="{22B0ECD7-8A9E-4B7D-A1E3-1D0711B6C516}" srcOrd="17" destOrd="0" presId="urn:microsoft.com/office/officeart/2005/8/layout/radial6"/>
    <dgm:cxn modelId="{2C03FC2C-38B7-464E-9BF0-CC3C1223ED17}" type="presParOf" srcId="{938A29D6-9E3E-4BFD-A822-AF239EA28137}" destId="{06FB923C-7F67-4986-86AA-2C7F72BB52F4}" srcOrd="18" destOrd="0" presId="urn:microsoft.com/office/officeart/2005/8/layout/radial6"/>
    <dgm:cxn modelId="{CBA57514-3659-4D2C-BBAC-96B5930B5BC5}" type="presParOf" srcId="{938A29D6-9E3E-4BFD-A822-AF239EA28137}" destId="{C9256E74-8930-4C6B-BA80-FD1C2B763EB4}" srcOrd="19" destOrd="0" presId="urn:microsoft.com/office/officeart/2005/8/layout/radial6"/>
    <dgm:cxn modelId="{CDF59C89-3592-44DC-A40D-43BADB50E797}" type="presParOf" srcId="{938A29D6-9E3E-4BFD-A822-AF239EA28137}" destId="{8A9D3210-AE14-411C-8CD2-5677E7B096D6}" srcOrd="20" destOrd="0" presId="urn:microsoft.com/office/officeart/2005/8/layout/radial6"/>
    <dgm:cxn modelId="{B9E8ABDA-6B3B-4D0D-86E2-5BC3195EBBD5}" type="presParOf" srcId="{938A29D6-9E3E-4BFD-A822-AF239EA28137}" destId="{1B57D263-D4DA-4003-8FDD-F222540FC9F8}" srcOrd="21" destOrd="0" presId="urn:microsoft.com/office/officeart/2005/8/layout/radial6"/>
    <dgm:cxn modelId="{DD5E04BA-BC61-4AAC-9F00-E4E91CE476A7}" type="presParOf" srcId="{938A29D6-9E3E-4BFD-A822-AF239EA28137}" destId="{50B308C0-3FC9-415C-B2AC-CA95098D44E8}" srcOrd="22" destOrd="0" presId="urn:microsoft.com/office/officeart/2005/8/layout/radial6"/>
    <dgm:cxn modelId="{5C5D9A98-51DF-4876-954F-F58567518806}" type="presParOf" srcId="{938A29D6-9E3E-4BFD-A822-AF239EA28137}" destId="{192950F6-6493-4C70-B983-643B91902B58}" srcOrd="23" destOrd="0" presId="urn:microsoft.com/office/officeart/2005/8/layout/radial6"/>
    <dgm:cxn modelId="{BFA0D492-9BB8-42F1-9861-7F61AE965285}" type="presParOf" srcId="{938A29D6-9E3E-4BFD-A822-AF239EA28137}" destId="{56CE9F0F-521A-4067-8C84-E81C4033FE2D}" srcOrd="24" destOrd="0" presId="urn:microsoft.com/office/officeart/2005/8/layout/radial6"/>
    <dgm:cxn modelId="{9126C030-46DF-4552-B5F5-55407AE7070D}" type="presParOf" srcId="{938A29D6-9E3E-4BFD-A822-AF239EA28137}" destId="{91580675-3E44-42DD-B82D-A2CF1E1CAA62}" srcOrd="25" destOrd="0" presId="urn:microsoft.com/office/officeart/2005/8/layout/radial6"/>
    <dgm:cxn modelId="{34E21E66-F19F-4DBB-AD91-E8DDD145CC6A}" type="presParOf" srcId="{938A29D6-9E3E-4BFD-A822-AF239EA28137}" destId="{2DCB76B1-0B17-4A0F-B464-C296675F8769}" srcOrd="26" destOrd="0" presId="urn:microsoft.com/office/officeart/2005/8/layout/radial6"/>
    <dgm:cxn modelId="{6B1AB6EA-B30A-4C6B-B4AA-BE93DD769FF6}" type="presParOf" srcId="{938A29D6-9E3E-4BFD-A822-AF239EA28137}" destId="{002F4DFA-3527-4502-8E13-D10713546ACE}"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9E0DEA-88FD-4865-A157-ECE4D9154AC3}" type="doc">
      <dgm:prSet loTypeId="urn:microsoft.com/office/officeart/2011/layout/RadialPictureList" loCatId="picture" qsTypeId="urn:microsoft.com/office/officeart/2005/8/quickstyle/simple1" qsCatId="simple" csTypeId="urn:microsoft.com/office/officeart/2005/8/colors/accent5_5" csCatId="accent5" phldr="1"/>
      <dgm:spPr/>
      <dgm:t>
        <a:bodyPr/>
        <a:lstStyle/>
        <a:p>
          <a:endParaRPr lang="en-ZA"/>
        </a:p>
      </dgm:t>
    </dgm:pt>
    <dgm:pt modelId="{5A07D31F-3857-4918-A163-D8F6EE61DFF2}">
      <dgm:prSet phldrT="[Text]"/>
      <dgm:spPr/>
      <dgm:t>
        <a:bodyPr/>
        <a:lstStyle/>
        <a:p>
          <a:r>
            <a:rPr lang="en-ZA" b="1" dirty="0">
              <a:solidFill>
                <a:schemeClr val="accent1">
                  <a:lumMod val="50000"/>
                </a:schemeClr>
              </a:solidFill>
            </a:rPr>
            <a:t>Revenue Value Chain </a:t>
          </a:r>
          <a:endParaRPr lang="en-ZA" dirty="0">
            <a:solidFill>
              <a:schemeClr val="accent1">
                <a:lumMod val="50000"/>
              </a:schemeClr>
            </a:solidFill>
          </a:endParaRPr>
        </a:p>
      </dgm:t>
    </dgm:pt>
    <dgm:pt modelId="{E0CE08F2-C6D7-4349-A9FC-7825639C2711}" type="parTrans" cxnId="{60809122-CB18-4F74-847E-E0A700BFA060}">
      <dgm:prSet/>
      <dgm:spPr/>
      <dgm:t>
        <a:bodyPr/>
        <a:lstStyle/>
        <a:p>
          <a:endParaRPr lang="en-ZA"/>
        </a:p>
      </dgm:t>
    </dgm:pt>
    <dgm:pt modelId="{28BA0ADB-8DB5-4AB9-93F6-CAFF6B882F59}" type="sibTrans" cxnId="{60809122-CB18-4F74-847E-E0A700BFA060}">
      <dgm:prSet/>
      <dgm:spPr/>
      <dgm:t>
        <a:bodyPr/>
        <a:lstStyle/>
        <a:p>
          <a:endParaRPr lang="en-ZA"/>
        </a:p>
      </dgm:t>
    </dgm:pt>
    <dgm:pt modelId="{B3C636A4-E453-48A6-9238-A3FFDC0CF48D}">
      <dgm:prSet phldrT="[Text]"/>
      <dgm:spPr/>
      <dgm:t>
        <a:bodyPr/>
        <a:lstStyle/>
        <a:p>
          <a:r>
            <a:rPr lang="en-ZA" dirty="0"/>
            <a:t>Infrastructure department</a:t>
          </a:r>
        </a:p>
      </dgm:t>
    </dgm:pt>
    <dgm:pt modelId="{B76D5905-24D5-4DC5-AFB5-4BEBA38BE655}" type="parTrans" cxnId="{4E1E2FA9-ADE9-42F7-A2AB-413386907493}">
      <dgm:prSet/>
      <dgm:spPr/>
      <dgm:t>
        <a:bodyPr/>
        <a:lstStyle/>
        <a:p>
          <a:endParaRPr lang="en-ZA"/>
        </a:p>
      </dgm:t>
    </dgm:pt>
    <dgm:pt modelId="{546B4AFA-101E-4D3F-B27A-F115D24F863C}" type="sibTrans" cxnId="{4E1E2FA9-ADE9-42F7-A2AB-413386907493}">
      <dgm:prSet/>
      <dgm:spPr/>
      <dgm:t>
        <a:bodyPr/>
        <a:lstStyle/>
        <a:p>
          <a:endParaRPr lang="en-ZA"/>
        </a:p>
      </dgm:t>
    </dgm:pt>
    <dgm:pt modelId="{067BB435-BA89-476F-BDAB-D3D5A8D80970}">
      <dgm:prSet phldrT="[Text]"/>
      <dgm:spPr/>
      <dgm:t>
        <a:bodyPr/>
        <a:lstStyle/>
        <a:p>
          <a:r>
            <a:rPr lang="en-ZA" dirty="0"/>
            <a:t>Development and Planning</a:t>
          </a:r>
        </a:p>
      </dgm:t>
    </dgm:pt>
    <dgm:pt modelId="{786EE888-91A6-4581-B21B-91142D234C14}" type="parTrans" cxnId="{906F5831-C3FE-4C18-B824-0EF02064C427}">
      <dgm:prSet/>
      <dgm:spPr/>
      <dgm:t>
        <a:bodyPr/>
        <a:lstStyle/>
        <a:p>
          <a:endParaRPr lang="en-ZA"/>
        </a:p>
      </dgm:t>
    </dgm:pt>
    <dgm:pt modelId="{593F6B57-B849-4625-9B4D-AD48EC09BFF6}" type="sibTrans" cxnId="{906F5831-C3FE-4C18-B824-0EF02064C427}">
      <dgm:prSet/>
      <dgm:spPr/>
      <dgm:t>
        <a:bodyPr/>
        <a:lstStyle/>
        <a:p>
          <a:endParaRPr lang="en-ZA"/>
        </a:p>
      </dgm:t>
    </dgm:pt>
    <dgm:pt modelId="{5BDF9CBB-DDCF-484A-A98D-2AEA41C1D735}">
      <dgm:prSet phldrT="[Text]"/>
      <dgm:spPr/>
      <dgm:t>
        <a:bodyPr/>
        <a:lstStyle/>
        <a:p>
          <a:r>
            <a:rPr lang="en-ZA" dirty="0"/>
            <a:t>Valuation / SG</a:t>
          </a:r>
        </a:p>
      </dgm:t>
    </dgm:pt>
    <dgm:pt modelId="{6C046DDA-FB1F-4FB9-BA62-2DB7505EF892}" type="parTrans" cxnId="{6912BE02-C42F-4B20-AEB7-12010C783582}">
      <dgm:prSet/>
      <dgm:spPr/>
      <dgm:t>
        <a:bodyPr/>
        <a:lstStyle/>
        <a:p>
          <a:endParaRPr lang="en-ZA"/>
        </a:p>
      </dgm:t>
    </dgm:pt>
    <dgm:pt modelId="{C8712534-E95F-49B3-BFFF-99B28C29142A}" type="sibTrans" cxnId="{6912BE02-C42F-4B20-AEB7-12010C783582}">
      <dgm:prSet/>
      <dgm:spPr/>
      <dgm:t>
        <a:bodyPr/>
        <a:lstStyle/>
        <a:p>
          <a:endParaRPr lang="en-ZA"/>
        </a:p>
      </dgm:t>
    </dgm:pt>
    <dgm:pt modelId="{2CB1548E-E419-4E80-92C5-874AD265677E}" type="pres">
      <dgm:prSet presAssocID="{9B9E0DEA-88FD-4865-A157-ECE4D9154AC3}" presName="Name0" presStyleCnt="0">
        <dgm:presLayoutVars>
          <dgm:chMax val="1"/>
          <dgm:chPref val="1"/>
          <dgm:dir/>
          <dgm:resizeHandles/>
        </dgm:presLayoutVars>
      </dgm:prSet>
      <dgm:spPr/>
    </dgm:pt>
    <dgm:pt modelId="{89A0AB8A-0C6C-4A31-8815-B1FBB3E90208}" type="pres">
      <dgm:prSet presAssocID="{5A07D31F-3857-4918-A163-D8F6EE61DFF2}" presName="Parent" presStyleLbl="node1" presStyleIdx="0" presStyleCnt="2">
        <dgm:presLayoutVars>
          <dgm:chMax val="4"/>
          <dgm:chPref val="3"/>
        </dgm:presLayoutVars>
      </dgm:prSet>
      <dgm:spPr/>
    </dgm:pt>
    <dgm:pt modelId="{6EF4135F-0F1F-4820-A9D0-1D78AF782248}" type="pres">
      <dgm:prSet presAssocID="{B3C636A4-E453-48A6-9238-A3FFDC0CF48D}" presName="Accent" presStyleLbl="node1" presStyleIdx="1" presStyleCnt="2" custLinFactNeighborX="-547"/>
      <dgm:spPr/>
    </dgm:pt>
    <dgm:pt modelId="{EC3DDC67-7095-44B1-AE15-4026A64C883B}" type="pres">
      <dgm:prSet presAssocID="{B3C636A4-E453-48A6-9238-A3FFDC0CF48D}" presName="Image1" presStyleLbl="fgImgPlace1" presStyleIdx="0" presStyleCnt="3" custScaleY="9889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C69E9B3C-D80D-4DDF-B93F-E44817A4DAE9}" type="pres">
      <dgm:prSet presAssocID="{B3C636A4-E453-48A6-9238-A3FFDC0CF48D}" presName="Child1" presStyleLbl="revTx" presStyleIdx="0" presStyleCnt="3">
        <dgm:presLayoutVars>
          <dgm:chMax val="0"/>
          <dgm:chPref val="0"/>
          <dgm:bulletEnabled val="1"/>
        </dgm:presLayoutVars>
      </dgm:prSet>
      <dgm:spPr/>
    </dgm:pt>
    <dgm:pt modelId="{17784B17-5254-4C7D-BF5A-5271F9BD74BF}" type="pres">
      <dgm:prSet presAssocID="{067BB435-BA89-476F-BDAB-D3D5A8D80970}" presName="Image2" presStyleCnt="0"/>
      <dgm:spPr/>
    </dgm:pt>
    <dgm:pt modelId="{AC5DE7A9-8964-4BB6-829D-217118A3D2BF}" type="pres">
      <dgm:prSet presAssocID="{067BB435-BA89-476F-BDAB-D3D5A8D80970}"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E8C8EB2B-A8FC-4812-8407-319085598815}" type="pres">
      <dgm:prSet presAssocID="{067BB435-BA89-476F-BDAB-D3D5A8D80970}" presName="Child2" presStyleLbl="revTx" presStyleIdx="1" presStyleCnt="3">
        <dgm:presLayoutVars>
          <dgm:chMax val="0"/>
          <dgm:chPref val="0"/>
          <dgm:bulletEnabled val="1"/>
        </dgm:presLayoutVars>
      </dgm:prSet>
      <dgm:spPr/>
    </dgm:pt>
    <dgm:pt modelId="{EF3D0D23-9558-432C-8A97-F61A00510E82}" type="pres">
      <dgm:prSet presAssocID="{5BDF9CBB-DDCF-484A-A98D-2AEA41C1D735}" presName="Image3" presStyleCnt="0"/>
      <dgm:spPr/>
    </dgm:pt>
    <dgm:pt modelId="{1AF72D0D-03A3-4037-9E26-AA1BA1A396BC}" type="pres">
      <dgm:prSet presAssocID="{5BDF9CBB-DDCF-484A-A98D-2AEA41C1D735}"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1B232680-E952-4E54-81F0-C9A306353B8C}" type="pres">
      <dgm:prSet presAssocID="{5BDF9CBB-DDCF-484A-A98D-2AEA41C1D735}" presName="Child3" presStyleLbl="revTx" presStyleIdx="2" presStyleCnt="3">
        <dgm:presLayoutVars>
          <dgm:chMax val="0"/>
          <dgm:chPref val="0"/>
          <dgm:bulletEnabled val="1"/>
        </dgm:presLayoutVars>
      </dgm:prSet>
      <dgm:spPr/>
    </dgm:pt>
  </dgm:ptLst>
  <dgm:cxnLst>
    <dgm:cxn modelId="{6912BE02-C42F-4B20-AEB7-12010C783582}" srcId="{5A07D31F-3857-4918-A163-D8F6EE61DFF2}" destId="{5BDF9CBB-DDCF-484A-A98D-2AEA41C1D735}" srcOrd="2" destOrd="0" parTransId="{6C046DDA-FB1F-4FB9-BA62-2DB7505EF892}" sibTransId="{C8712534-E95F-49B3-BFFF-99B28C29142A}"/>
    <dgm:cxn modelId="{2325C211-4F31-41A0-BE19-76F23DC70045}" type="presOf" srcId="{B3C636A4-E453-48A6-9238-A3FFDC0CF48D}" destId="{C69E9B3C-D80D-4DDF-B93F-E44817A4DAE9}" srcOrd="0" destOrd="0" presId="urn:microsoft.com/office/officeart/2011/layout/RadialPictureList"/>
    <dgm:cxn modelId="{60809122-CB18-4F74-847E-E0A700BFA060}" srcId="{9B9E0DEA-88FD-4865-A157-ECE4D9154AC3}" destId="{5A07D31F-3857-4918-A163-D8F6EE61DFF2}" srcOrd="0" destOrd="0" parTransId="{E0CE08F2-C6D7-4349-A9FC-7825639C2711}" sibTransId="{28BA0ADB-8DB5-4AB9-93F6-CAFF6B882F59}"/>
    <dgm:cxn modelId="{906F5831-C3FE-4C18-B824-0EF02064C427}" srcId="{5A07D31F-3857-4918-A163-D8F6EE61DFF2}" destId="{067BB435-BA89-476F-BDAB-D3D5A8D80970}" srcOrd="1" destOrd="0" parTransId="{786EE888-91A6-4581-B21B-91142D234C14}" sibTransId="{593F6B57-B849-4625-9B4D-AD48EC09BFF6}"/>
    <dgm:cxn modelId="{A654ED5E-3C6A-409A-A87A-58B52D17043F}" type="presOf" srcId="{067BB435-BA89-476F-BDAB-D3D5A8D80970}" destId="{E8C8EB2B-A8FC-4812-8407-319085598815}" srcOrd="0" destOrd="0" presId="urn:microsoft.com/office/officeart/2011/layout/RadialPictureList"/>
    <dgm:cxn modelId="{A2AFD14E-BF68-4AE2-8A91-D25AF65467FE}" type="presOf" srcId="{9B9E0DEA-88FD-4865-A157-ECE4D9154AC3}" destId="{2CB1548E-E419-4E80-92C5-874AD265677E}" srcOrd="0" destOrd="0" presId="urn:microsoft.com/office/officeart/2011/layout/RadialPictureList"/>
    <dgm:cxn modelId="{4E1E2FA9-ADE9-42F7-A2AB-413386907493}" srcId="{5A07D31F-3857-4918-A163-D8F6EE61DFF2}" destId="{B3C636A4-E453-48A6-9238-A3FFDC0CF48D}" srcOrd="0" destOrd="0" parTransId="{B76D5905-24D5-4DC5-AFB5-4BEBA38BE655}" sibTransId="{546B4AFA-101E-4D3F-B27A-F115D24F863C}"/>
    <dgm:cxn modelId="{7193C7C7-1414-4DAE-89D1-87A9E88AC854}" type="presOf" srcId="{5A07D31F-3857-4918-A163-D8F6EE61DFF2}" destId="{89A0AB8A-0C6C-4A31-8815-B1FBB3E90208}" srcOrd="0" destOrd="0" presId="urn:microsoft.com/office/officeart/2011/layout/RadialPictureList"/>
    <dgm:cxn modelId="{DA9F5ED0-AE12-4393-A95B-48780B226F37}" type="presOf" srcId="{5BDF9CBB-DDCF-484A-A98D-2AEA41C1D735}" destId="{1B232680-E952-4E54-81F0-C9A306353B8C}" srcOrd="0" destOrd="0" presId="urn:microsoft.com/office/officeart/2011/layout/RadialPictureList"/>
    <dgm:cxn modelId="{06C622DA-EBCA-47B7-AF6A-9C17579668C5}" type="presParOf" srcId="{2CB1548E-E419-4E80-92C5-874AD265677E}" destId="{89A0AB8A-0C6C-4A31-8815-B1FBB3E90208}" srcOrd="0" destOrd="0" presId="urn:microsoft.com/office/officeart/2011/layout/RadialPictureList"/>
    <dgm:cxn modelId="{AAAA3FCD-78F7-4141-BEA6-274B1BC9E2E9}" type="presParOf" srcId="{2CB1548E-E419-4E80-92C5-874AD265677E}" destId="{6EF4135F-0F1F-4820-A9D0-1D78AF782248}" srcOrd="1" destOrd="0" presId="urn:microsoft.com/office/officeart/2011/layout/RadialPictureList"/>
    <dgm:cxn modelId="{6CE20E40-F5D7-4FB3-9864-EF51E84D31F6}" type="presParOf" srcId="{2CB1548E-E419-4E80-92C5-874AD265677E}" destId="{EC3DDC67-7095-44B1-AE15-4026A64C883B}" srcOrd="2" destOrd="0" presId="urn:microsoft.com/office/officeart/2011/layout/RadialPictureList"/>
    <dgm:cxn modelId="{B807E0C9-472E-42B0-9A2D-DB64A7B73878}" type="presParOf" srcId="{2CB1548E-E419-4E80-92C5-874AD265677E}" destId="{C69E9B3C-D80D-4DDF-B93F-E44817A4DAE9}" srcOrd="3" destOrd="0" presId="urn:microsoft.com/office/officeart/2011/layout/RadialPictureList"/>
    <dgm:cxn modelId="{60F52D0E-089F-4CD6-9444-26B484039A1A}" type="presParOf" srcId="{2CB1548E-E419-4E80-92C5-874AD265677E}" destId="{17784B17-5254-4C7D-BF5A-5271F9BD74BF}" srcOrd="4" destOrd="0" presId="urn:microsoft.com/office/officeart/2011/layout/RadialPictureList"/>
    <dgm:cxn modelId="{59C40A27-442F-435B-95D0-0FA1F601F617}" type="presParOf" srcId="{17784B17-5254-4C7D-BF5A-5271F9BD74BF}" destId="{AC5DE7A9-8964-4BB6-829D-217118A3D2BF}" srcOrd="0" destOrd="0" presId="urn:microsoft.com/office/officeart/2011/layout/RadialPictureList"/>
    <dgm:cxn modelId="{89D73D44-86A7-4E64-8131-C6023016E42F}" type="presParOf" srcId="{2CB1548E-E419-4E80-92C5-874AD265677E}" destId="{E8C8EB2B-A8FC-4812-8407-319085598815}" srcOrd="5" destOrd="0" presId="urn:microsoft.com/office/officeart/2011/layout/RadialPictureList"/>
    <dgm:cxn modelId="{C5C51F09-5BEC-488E-9174-A75D62A703F8}" type="presParOf" srcId="{2CB1548E-E419-4E80-92C5-874AD265677E}" destId="{EF3D0D23-9558-432C-8A97-F61A00510E82}" srcOrd="6" destOrd="0" presId="urn:microsoft.com/office/officeart/2011/layout/RadialPictureList"/>
    <dgm:cxn modelId="{D13086B2-1EE6-464F-97BF-C7365B352B96}" type="presParOf" srcId="{EF3D0D23-9558-432C-8A97-F61A00510E82}" destId="{1AF72D0D-03A3-4037-9E26-AA1BA1A396BC}" srcOrd="0" destOrd="0" presId="urn:microsoft.com/office/officeart/2011/layout/RadialPictureList"/>
    <dgm:cxn modelId="{62407456-9EC3-49E7-AC9E-F42FAFE328AB}" type="presParOf" srcId="{2CB1548E-E419-4E80-92C5-874AD265677E}" destId="{1B232680-E952-4E54-81F0-C9A306353B8C}"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616EA-04FB-477D-86D4-97D57880FDA6}">
      <dsp:nvSpPr>
        <dsp:cNvPr id="0" name=""/>
        <dsp:cNvSpPr/>
      </dsp:nvSpPr>
      <dsp:spPr>
        <a:xfrm>
          <a:off x="2837719" y="0"/>
          <a:ext cx="4840162" cy="4840162"/>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1E54B240-E5CD-4C36-94D5-A5EA34A48599}">
      <dsp:nvSpPr>
        <dsp:cNvPr id="0" name=""/>
        <dsp:cNvSpPr/>
      </dsp:nvSpPr>
      <dsp:spPr>
        <a:xfrm>
          <a:off x="3152329" y="314610"/>
          <a:ext cx="1936064" cy="1936064"/>
        </a:xfrm>
        <a:prstGeom prst="roundRect">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ZA" sz="2100" kern="1200" dirty="0">
              <a:solidFill>
                <a:schemeClr val="tx1"/>
              </a:solidFill>
            </a:rPr>
            <a:t>Strengths </a:t>
          </a:r>
        </a:p>
      </dsp:txBody>
      <dsp:txXfrm>
        <a:off x="3246840" y="409121"/>
        <a:ext cx="1747042" cy="1747042"/>
      </dsp:txXfrm>
    </dsp:sp>
    <dsp:sp modelId="{1ACA9EE1-AB50-4721-9587-31304A1ACA4F}">
      <dsp:nvSpPr>
        <dsp:cNvPr id="0" name=""/>
        <dsp:cNvSpPr/>
      </dsp:nvSpPr>
      <dsp:spPr>
        <a:xfrm>
          <a:off x="5427205" y="304000"/>
          <a:ext cx="1936064" cy="1936064"/>
        </a:xfrm>
        <a:prstGeom prst="roundRect">
          <a:avLst/>
        </a:prstGeom>
        <a:solidFill>
          <a:schemeClr val="accent5">
            <a:hueOff val="-2451115"/>
            <a:satOff val="-3409"/>
            <a:lumOff val="-130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ZA" sz="2100" kern="1200" dirty="0">
              <a:solidFill>
                <a:schemeClr val="tx1"/>
              </a:solidFill>
            </a:rPr>
            <a:t>Weaknesses </a:t>
          </a:r>
        </a:p>
      </dsp:txBody>
      <dsp:txXfrm>
        <a:off x="5521716" y="398511"/>
        <a:ext cx="1747042" cy="1747042"/>
      </dsp:txXfrm>
    </dsp:sp>
    <dsp:sp modelId="{91BF62D2-1534-41E6-9BC5-4A7156F68DD3}">
      <dsp:nvSpPr>
        <dsp:cNvPr id="0" name=""/>
        <dsp:cNvSpPr/>
      </dsp:nvSpPr>
      <dsp:spPr>
        <a:xfrm>
          <a:off x="3087064" y="2752658"/>
          <a:ext cx="1936064" cy="1936064"/>
        </a:xfrm>
        <a:prstGeom prst="roundRect">
          <a:avLst/>
        </a:prstGeom>
        <a:solidFill>
          <a:schemeClr val="accent5">
            <a:hueOff val="-4902230"/>
            <a:satOff val="-6819"/>
            <a:lumOff val="-261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ZA" sz="2100" kern="1200" dirty="0">
              <a:solidFill>
                <a:schemeClr val="tx1"/>
              </a:solidFill>
            </a:rPr>
            <a:t>Opportunities</a:t>
          </a:r>
        </a:p>
      </dsp:txBody>
      <dsp:txXfrm>
        <a:off x="3181575" y="2847169"/>
        <a:ext cx="1747042" cy="1747042"/>
      </dsp:txXfrm>
    </dsp:sp>
    <dsp:sp modelId="{4494E974-8562-4070-B504-480D0B9088A7}">
      <dsp:nvSpPr>
        <dsp:cNvPr id="0" name=""/>
        <dsp:cNvSpPr/>
      </dsp:nvSpPr>
      <dsp:spPr>
        <a:xfrm>
          <a:off x="5492470" y="2687393"/>
          <a:ext cx="1936064" cy="1936064"/>
        </a:xfrm>
        <a:prstGeom prst="roundRect">
          <a:avLst/>
        </a:prstGeom>
        <a:solidFill>
          <a:schemeClr val="accent5">
            <a:hueOff val="-7353344"/>
            <a:satOff val="-10228"/>
            <a:lumOff val="-3922"/>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933450">
            <a:lnSpc>
              <a:spcPct val="90000"/>
            </a:lnSpc>
            <a:spcBef>
              <a:spcPct val="0"/>
            </a:spcBef>
            <a:spcAft>
              <a:spcPct val="35000"/>
            </a:spcAft>
            <a:buNone/>
          </a:pPr>
          <a:r>
            <a:rPr lang="en-ZA" sz="2100" kern="1200" dirty="0">
              <a:solidFill>
                <a:schemeClr val="tx1"/>
              </a:solidFill>
            </a:rPr>
            <a:t>Threats </a:t>
          </a:r>
        </a:p>
        <a:p>
          <a:pPr marL="0" lvl="0" indent="0" algn="ctr" defTabSz="933450">
            <a:lnSpc>
              <a:spcPct val="90000"/>
            </a:lnSpc>
            <a:spcBef>
              <a:spcPct val="0"/>
            </a:spcBef>
            <a:spcAft>
              <a:spcPct val="35000"/>
            </a:spcAft>
            <a:buNone/>
          </a:pPr>
          <a:endParaRPr lang="en-ZA" sz="2100" kern="1200" dirty="0"/>
        </a:p>
      </dsp:txBody>
      <dsp:txXfrm>
        <a:off x="5586981" y="2781904"/>
        <a:ext cx="1747042" cy="1747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F4DFA-3527-4502-8E13-D10713546ACE}">
      <dsp:nvSpPr>
        <dsp:cNvPr id="0" name=""/>
        <dsp:cNvSpPr/>
      </dsp:nvSpPr>
      <dsp:spPr>
        <a:xfrm>
          <a:off x="1994377" y="212184"/>
          <a:ext cx="3867180" cy="3867180"/>
        </a:xfrm>
        <a:prstGeom prst="blockArc">
          <a:avLst>
            <a:gd name="adj1" fmla="val 13266846"/>
            <a:gd name="adj2" fmla="val 17660799"/>
            <a:gd name="adj3" fmla="val 3062"/>
          </a:avLst>
        </a:prstGeom>
        <a:solidFill>
          <a:schemeClr val="accent4">
            <a:hueOff val="10395692"/>
            <a:satOff val="-47968"/>
            <a:lumOff val="176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6CE9F0F-521A-4067-8C84-E81C4033FE2D}">
      <dsp:nvSpPr>
        <dsp:cNvPr id="0" name=""/>
        <dsp:cNvSpPr/>
      </dsp:nvSpPr>
      <dsp:spPr>
        <a:xfrm>
          <a:off x="1954904" y="256020"/>
          <a:ext cx="3867180" cy="3867180"/>
        </a:xfrm>
        <a:prstGeom prst="blockArc">
          <a:avLst>
            <a:gd name="adj1" fmla="val 11275549"/>
            <a:gd name="adj2" fmla="val 13373359"/>
            <a:gd name="adj3" fmla="val 3062"/>
          </a:avLst>
        </a:prstGeom>
        <a:solidFill>
          <a:schemeClr val="accent4">
            <a:hueOff val="9096231"/>
            <a:satOff val="-41972"/>
            <a:lumOff val="154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B57D263-D4DA-4003-8FDD-F222540FC9F8}">
      <dsp:nvSpPr>
        <dsp:cNvPr id="0" name=""/>
        <dsp:cNvSpPr/>
      </dsp:nvSpPr>
      <dsp:spPr>
        <a:xfrm>
          <a:off x="1934538" y="374698"/>
          <a:ext cx="3867180" cy="3867180"/>
        </a:xfrm>
        <a:prstGeom prst="blockArc">
          <a:avLst>
            <a:gd name="adj1" fmla="val 9064451"/>
            <a:gd name="adj2" fmla="val 11492996"/>
            <a:gd name="adj3" fmla="val 3062"/>
          </a:avLst>
        </a:prstGeom>
        <a:solidFill>
          <a:schemeClr val="accent4">
            <a:hueOff val="7796769"/>
            <a:satOff val="-35976"/>
            <a:lumOff val="132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FB923C-7F67-4986-86AA-2C7F72BB52F4}">
      <dsp:nvSpPr>
        <dsp:cNvPr id="0" name=""/>
        <dsp:cNvSpPr/>
      </dsp:nvSpPr>
      <dsp:spPr>
        <a:xfrm>
          <a:off x="1909740" y="331187"/>
          <a:ext cx="3867180" cy="3867180"/>
        </a:xfrm>
        <a:prstGeom prst="blockArc">
          <a:avLst>
            <a:gd name="adj1" fmla="val 6586084"/>
            <a:gd name="adj2" fmla="val 8974024"/>
            <a:gd name="adj3" fmla="val 3062"/>
          </a:avLst>
        </a:prstGeom>
        <a:solidFill>
          <a:schemeClr val="accent4">
            <a:hueOff val="6497308"/>
            <a:satOff val="-29980"/>
            <a:lumOff val="110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B003BFD-C34D-482A-9ED1-519B8E86807D}">
      <dsp:nvSpPr>
        <dsp:cNvPr id="0" name=""/>
        <dsp:cNvSpPr/>
      </dsp:nvSpPr>
      <dsp:spPr>
        <a:xfrm>
          <a:off x="2403939" y="596611"/>
          <a:ext cx="3867180" cy="3867180"/>
        </a:xfrm>
        <a:prstGeom prst="blockArc">
          <a:avLst>
            <a:gd name="adj1" fmla="val 3354784"/>
            <a:gd name="adj2" fmla="val 7602633"/>
            <a:gd name="adj3" fmla="val 3062"/>
          </a:avLst>
        </a:prstGeom>
        <a:solidFill>
          <a:schemeClr val="accent4">
            <a:hueOff val="5197846"/>
            <a:satOff val="-23984"/>
            <a:lumOff val="88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2D01820-1C47-4939-94BE-35FE83C27198}">
      <dsp:nvSpPr>
        <dsp:cNvPr id="0" name=""/>
        <dsp:cNvSpPr/>
      </dsp:nvSpPr>
      <dsp:spPr>
        <a:xfrm>
          <a:off x="3407651" y="270538"/>
          <a:ext cx="3867180" cy="3867180"/>
        </a:xfrm>
        <a:prstGeom prst="blockArc">
          <a:avLst>
            <a:gd name="adj1" fmla="val 1995417"/>
            <a:gd name="adj2" fmla="val 5285545"/>
            <a:gd name="adj3" fmla="val 3062"/>
          </a:avLst>
        </a:prstGeom>
        <a:solidFill>
          <a:schemeClr val="accent4">
            <a:hueOff val="3898385"/>
            <a:satOff val="-17988"/>
            <a:lumOff val="66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8C1FC4-52D5-496C-97AD-6DBA2FA1A84C}">
      <dsp:nvSpPr>
        <dsp:cNvPr id="0" name=""/>
        <dsp:cNvSpPr/>
      </dsp:nvSpPr>
      <dsp:spPr>
        <a:xfrm>
          <a:off x="3417092" y="256283"/>
          <a:ext cx="3867180" cy="3867180"/>
        </a:xfrm>
        <a:prstGeom prst="blockArc">
          <a:avLst>
            <a:gd name="adj1" fmla="val 21395649"/>
            <a:gd name="adj2" fmla="val 2026287"/>
            <a:gd name="adj3" fmla="val 3062"/>
          </a:avLst>
        </a:prstGeom>
        <a:solidFill>
          <a:schemeClr val="accent4">
            <a:hueOff val="2598923"/>
            <a:satOff val="-11992"/>
            <a:lumOff val="44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0AE129-054F-494C-8328-8A3421FB47C7}">
      <dsp:nvSpPr>
        <dsp:cNvPr id="0" name=""/>
        <dsp:cNvSpPr/>
      </dsp:nvSpPr>
      <dsp:spPr>
        <a:xfrm>
          <a:off x="3415520" y="225744"/>
          <a:ext cx="3867180" cy="3867180"/>
        </a:xfrm>
        <a:prstGeom prst="blockArc">
          <a:avLst>
            <a:gd name="adj1" fmla="val 19417946"/>
            <a:gd name="adj2" fmla="val 21450863"/>
            <a:gd name="adj3" fmla="val 3062"/>
          </a:avLst>
        </a:prstGeom>
        <a:solidFill>
          <a:schemeClr val="accent4">
            <a:hueOff val="1299462"/>
            <a:satOff val="-5996"/>
            <a:lumOff val="22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513BD9C-7755-4864-862F-D62B42BD6776}">
      <dsp:nvSpPr>
        <dsp:cNvPr id="0" name=""/>
        <dsp:cNvSpPr/>
      </dsp:nvSpPr>
      <dsp:spPr>
        <a:xfrm>
          <a:off x="3442970" y="262101"/>
          <a:ext cx="3867180" cy="3867180"/>
        </a:xfrm>
        <a:prstGeom prst="blockArc">
          <a:avLst>
            <a:gd name="adj1" fmla="val 14976032"/>
            <a:gd name="adj2" fmla="val 19335689"/>
            <a:gd name="adj3" fmla="val 3062"/>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B2FDA30-C2F0-44E8-9C7F-70C3C960A3FC}">
      <dsp:nvSpPr>
        <dsp:cNvPr id="0" name=""/>
        <dsp:cNvSpPr/>
      </dsp:nvSpPr>
      <dsp:spPr>
        <a:xfrm>
          <a:off x="3466022" y="1739404"/>
          <a:ext cx="2296813" cy="117460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ZA" sz="2500" b="1" kern="1200" dirty="0">
              <a:solidFill>
                <a:schemeClr val="tx1"/>
              </a:solidFill>
            </a:rPr>
            <a:t>Revenue Value Chain </a:t>
          </a:r>
        </a:p>
      </dsp:txBody>
      <dsp:txXfrm>
        <a:off x="3802382" y="1911420"/>
        <a:ext cx="1624093" cy="830568"/>
      </dsp:txXfrm>
    </dsp:sp>
    <dsp:sp modelId="{C6B076E6-24D1-4E0B-AF06-9E0E88020D3A}">
      <dsp:nvSpPr>
        <dsp:cNvPr id="0" name=""/>
        <dsp:cNvSpPr/>
      </dsp:nvSpPr>
      <dsp:spPr>
        <a:xfrm>
          <a:off x="3705363" y="0"/>
          <a:ext cx="2015072" cy="82222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Customer Care </a:t>
          </a:r>
          <a:r>
            <a:rPr lang="en-ZA" sz="1300" kern="1200" dirty="0"/>
            <a:t>	</a:t>
          </a:r>
        </a:p>
      </dsp:txBody>
      <dsp:txXfrm>
        <a:off x="4000463" y="120411"/>
        <a:ext cx="1424872" cy="581398"/>
      </dsp:txXfrm>
    </dsp:sp>
    <dsp:sp modelId="{FA72CE6D-51D2-4712-8913-5FDC9E95AC2C}">
      <dsp:nvSpPr>
        <dsp:cNvPr id="0" name=""/>
        <dsp:cNvSpPr/>
      </dsp:nvSpPr>
      <dsp:spPr>
        <a:xfrm>
          <a:off x="5923456" y="619228"/>
          <a:ext cx="1917606" cy="822220"/>
        </a:xfrm>
        <a:prstGeom prst="ellipse">
          <a:avLst/>
        </a:prstGeom>
        <a:gradFill rotWithShape="0">
          <a:gsLst>
            <a:gs pos="0">
              <a:schemeClr val="accent4">
                <a:hueOff val="1299462"/>
                <a:satOff val="-5996"/>
                <a:lumOff val="221"/>
                <a:alphaOff val="0"/>
                <a:satMod val="103000"/>
                <a:lumMod val="102000"/>
                <a:tint val="94000"/>
              </a:schemeClr>
            </a:gs>
            <a:gs pos="50000">
              <a:schemeClr val="accent4">
                <a:hueOff val="1299462"/>
                <a:satOff val="-5996"/>
                <a:lumOff val="221"/>
                <a:alphaOff val="0"/>
                <a:satMod val="110000"/>
                <a:lumMod val="100000"/>
                <a:shade val="100000"/>
              </a:schemeClr>
            </a:gs>
            <a:gs pos="100000">
              <a:schemeClr val="accent4">
                <a:hueOff val="1299462"/>
                <a:satOff val="-5996"/>
                <a:lumOff val="2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Customer Registration</a:t>
          </a:r>
        </a:p>
      </dsp:txBody>
      <dsp:txXfrm>
        <a:off x="6204283" y="739639"/>
        <a:ext cx="1355952" cy="581398"/>
      </dsp:txXfrm>
    </dsp:sp>
    <dsp:sp modelId="{AD2C7931-F7A6-419E-9D22-93F7FDF714DD}">
      <dsp:nvSpPr>
        <dsp:cNvPr id="0" name=""/>
        <dsp:cNvSpPr/>
      </dsp:nvSpPr>
      <dsp:spPr>
        <a:xfrm>
          <a:off x="6356717" y="1665651"/>
          <a:ext cx="1789184" cy="822220"/>
        </a:xfrm>
        <a:prstGeom prst="ellipse">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Meter Reading </a:t>
          </a:r>
        </a:p>
      </dsp:txBody>
      <dsp:txXfrm>
        <a:off x="6618737" y="1786062"/>
        <a:ext cx="1265144" cy="581398"/>
      </dsp:txXfrm>
    </dsp:sp>
    <dsp:sp modelId="{E839D640-85AF-4A79-94BF-A87CD58F253E}">
      <dsp:nvSpPr>
        <dsp:cNvPr id="0" name=""/>
        <dsp:cNvSpPr/>
      </dsp:nvSpPr>
      <dsp:spPr>
        <a:xfrm>
          <a:off x="5997985" y="2837156"/>
          <a:ext cx="1870822" cy="822220"/>
        </a:xfrm>
        <a:prstGeom prst="ellipse">
          <a:avLst/>
        </a:prstGeom>
        <a:gradFill rotWithShape="0">
          <a:gsLst>
            <a:gs pos="0">
              <a:schemeClr val="accent4">
                <a:hueOff val="3898385"/>
                <a:satOff val="-17988"/>
                <a:lumOff val="662"/>
                <a:alphaOff val="0"/>
                <a:satMod val="103000"/>
                <a:lumMod val="102000"/>
                <a:tint val="94000"/>
              </a:schemeClr>
            </a:gs>
            <a:gs pos="50000">
              <a:schemeClr val="accent4">
                <a:hueOff val="3898385"/>
                <a:satOff val="-17988"/>
                <a:lumOff val="662"/>
                <a:alphaOff val="0"/>
                <a:satMod val="110000"/>
                <a:lumMod val="100000"/>
                <a:shade val="100000"/>
              </a:schemeClr>
            </a:gs>
            <a:gs pos="100000">
              <a:schemeClr val="accent4">
                <a:hueOff val="3898385"/>
                <a:satOff val="-17988"/>
                <a:lumOff val="6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Timely billing and distribution of account </a:t>
          </a:r>
        </a:p>
      </dsp:txBody>
      <dsp:txXfrm>
        <a:off x="6271961" y="2957567"/>
        <a:ext cx="1322870" cy="581398"/>
      </dsp:txXfrm>
    </dsp:sp>
    <dsp:sp modelId="{D12B4474-26CA-43A4-99D7-BFEF5ACDEACD}">
      <dsp:nvSpPr>
        <dsp:cNvPr id="0" name=""/>
        <dsp:cNvSpPr/>
      </dsp:nvSpPr>
      <dsp:spPr>
        <a:xfrm>
          <a:off x="4426323" y="3695953"/>
          <a:ext cx="1956596" cy="822220"/>
        </a:xfrm>
        <a:prstGeom prst="ellipse">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Receipting and allocations </a:t>
          </a:r>
        </a:p>
      </dsp:txBody>
      <dsp:txXfrm>
        <a:off x="4712860" y="3816364"/>
        <a:ext cx="1383522" cy="581398"/>
      </dsp:txXfrm>
    </dsp:sp>
    <dsp:sp modelId="{58DA981A-F6F3-4FCC-AA08-604378954A3F}">
      <dsp:nvSpPr>
        <dsp:cNvPr id="0" name=""/>
        <dsp:cNvSpPr/>
      </dsp:nvSpPr>
      <dsp:spPr>
        <a:xfrm>
          <a:off x="2368460" y="3645454"/>
          <a:ext cx="1661830" cy="822220"/>
        </a:xfrm>
        <a:prstGeom prst="ellipse">
          <a:avLst/>
        </a:prstGeom>
        <a:gradFill rotWithShape="0">
          <a:gsLst>
            <a:gs pos="0">
              <a:schemeClr val="accent4">
                <a:hueOff val="6497308"/>
                <a:satOff val="-29980"/>
                <a:lumOff val="1103"/>
                <a:alphaOff val="0"/>
                <a:satMod val="103000"/>
                <a:lumMod val="102000"/>
                <a:tint val="94000"/>
              </a:schemeClr>
            </a:gs>
            <a:gs pos="50000">
              <a:schemeClr val="accent4">
                <a:hueOff val="6497308"/>
                <a:satOff val="-29980"/>
                <a:lumOff val="1103"/>
                <a:alphaOff val="0"/>
                <a:satMod val="110000"/>
                <a:lumMod val="100000"/>
                <a:shade val="100000"/>
              </a:schemeClr>
            </a:gs>
            <a:gs pos="100000">
              <a:schemeClr val="accent4">
                <a:hueOff val="6497308"/>
                <a:satOff val="-29980"/>
                <a:lumOff val="11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Credit Control</a:t>
          </a:r>
        </a:p>
      </dsp:txBody>
      <dsp:txXfrm>
        <a:off x="2611829" y="3765865"/>
        <a:ext cx="1175092" cy="581398"/>
      </dsp:txXfrm>
    </dsp:sp>
    <dsp:sp modelId="{C9256E74-8930-4C6B-BA80-FD1C2B763EB4}">
      <dsp:nvSpPr>
        <dsp:cNvPr id="0" name=""/>
        <dsp:cNvSpPr/>
      </dsp:nvSpPr>
      <dsp:spPr>
        <a:xfrm>
          <a:off x="1193752" y="2818094"/>
          <a:ext cx="2015829" cy="822220"/>
        </a:xfrm>
        <a:prstGeom prst="ellipse">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Indigent Management</a:t>
          </a:r>
        </a:p>
      </dsp:txBody>
      <dsp:txXfrm>
        <a:off x="1488963" y="2938505"/>
        <a:ext cx="1425407" cy="581398"/>
      </dsp:txXfrm>
    </dsp:sp>
    <dsp:sp modelId="{50B308C0-3FC9-415C-B2AC-CA95098D44E8}">
      <dsp:nvSpPr>
        <dsp:cNvPr id="0" name=""/>
        <dsp:cNvSpPr/>
      </dsp:nvSpPr>
      <dsp:spPr>
        <a:xfrm>
          <a:off x="1023843" y="1515958"/>
          <a:ext cx="1957698" cy="822220"/>
        </a:xfrm>
        <a:prstGeom prst="ellipse">
          <a:avLst/>
        </a:prstGeom>
        <a:gradFill rotWithShape="0">
          <a:gsLst>
            <a:gs pos="0">
              <a:schemeClr val="accent4">
                <a:hueOff val="9096231"/>
                <a:satOff val="-41972"/>
                <a:lumOff val="1544"/>
                <a:alphaOff val="0"/>
                <a:satMod val="103000"/>
                <a:lumMod val="102000"/>
                <a:tint val="94000"/>
              </a:schemeClr>
            </a:gs>
            <a:gs pos="50000">
              <a:schemeClr val="accent4">
                <a:hueOff val="9096231"/>
                <a:satOff val="-41972"/>
                <a:lumOff val="1544"/>
                <a:alphaOff val="0"/>
                <a:satMod val="110000"/>
                <a:lumMod val="100000"/>
                <a:shade val="100000"/>
              </a:schemeClr>
            </a:gs>
            <a:gs pos="100000">
              <a:schemeClr val="accent4">
                <a:hueOff val="9096231"/>
                <a:satOff val="-41972"/>
                <a:lumOff val="154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Debt collection</a:t>
          </a:r>
        </a:p>
      </dsp:txBody>
      <dsp:txXfrm>
        <a:off x="1310541" y="1636369"/>
        <a:ext cx="1384302" cy="581398"/>
      </dsp:txXfrm>
    </dsp:sp>
    <dsp:sp modelId="{91580675-3E44-42DD-B82D-A2CF1E1CAA62}">
      <dsp:nvSpPr>
        <dsp:cNvPr id="0" name=""/>
        <dsp:cNvSpPr/>
      </dsp:nvSpPr>
      <dsp:spPr>
        <a:xfrm>
          <a:off x="1602142" y="482675"/>
          <a:ext cx="1782713" cy="822220"/>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b="1" kern="1200" dirty="0">
              <a:solidFill>
                <a:schemeClr val="tx1"/>
              </a:solidFill>
            </a:rPr>
            <a:t>Data management</a:t>
          </a:r>
        </a:p>
      </dsp:txBody>
      <dsp:txXfrm>
        <a:off x="1863214" y="603086"/>
        <a:ext cx="1260569" cy="581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0AB8A-0C6C-4A31-8815-B1FBB3E90208}">
      <dsp:nvSpPr>
        <dsp:cNvPr id="0" name=""/>
        <dsp:cNvSpPr/>
      </dsp:nvSpPr>
      <dsp:spPr>
        <a:xfrm>
          <a:off x="2467454" y="1378461"/>
          <a:ext cx="2479128" cy="2479251"/>
        </a:xfrm>
        <a:prstGeom prst="ellipse">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ZA" sz="3600" b="1" kern="1200" dirty="0">
              <a:solidFill>
                <a:schemeClr val="accent1">
                  <a:lumMod val="50000"/>
                </a:schemeClr>
              </a:solidFill>
            </a:rPr>
            <a:t>Revenue Value Chain </a:t>
          </a:r>
          <a:endParaRPr lang="en-ZA" sz="3600" kern="1200" dirty="0">
            <a:solidFill>
              <a:schemeClr val="accent1">
                <a:lumMod val="50000"/>
              </a:schemeClr>
            </a:solidFill>
          </a:endParaRPr>
        </a:p>
      </dsp:txBody>
      <dsp:txXfrm>
        <a:off x="2830514" y="1741539"/>
        <a:ext cx="1753008" cy="1753095"/>
      </dsp:txXfrm>
    </dsp:sp>
    <dsp:sp modelId="{6EF4135F-0F1F-4820-A9D0-1D78AF782248}">
      <dsp:nvSpPr>
        <dsp:cNvPr id="0" name=""/>
        <dsp:cNvSpPr/>
      </dsp:nvSpPr>
      <dsp:spPr>
        <a:xfrm>
          <a:off x="1161666" y="0"/>
          <a:ext cx="4997513" cy="5209605"/>
        </a:xfrm>
        <a:prstGeom prst="blockArc">
          <a:avLst>
            <a:gd name="adj1" fmla="val 17527788"/>
            <a:gd name="adj2" fmla="val 4119114"/>
            <a:gd name="adj3" fmla="val 575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DDC67-7095-44B1-AE15-4026A64C883B}">
      <dsp:nvSpPr>
        <dsp:cNvPr id="0" name=""/>
        <dsp:cNvSpPr/>
      </dsp:nvSpPr>
      <dsp:spPr>
        <a:xfrm>
          <a:off x="4868809" y="446522"/>
          <a:ext cx="1328078" cy="131374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E9B3C-D80D-4DDF-B93F-E44817A4DAE9}">
      <dsp:nvSpPr>
        <dsp:cNvPr id="0" name=""/>
        <dsp:cNvSpPr/>
      </dsp:nvSpPr>
      <dsp:spPr>
        <a:xfrm>
          <a:off x="6297622" y="460529"/>
          <a:ext cx="1777683" cy="128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ZA" sz="2400" kern="1200" dirty="0"/>
            <a:t>Infrastructure department</a:t>
          </a:r>
        </a:p>
      </dsp:txBody>
      <dsp:txXfrm>
        <a:off x="6297622" y="460529"/>
        <a:ext cx="1777683" cy="1285730"/>
      </dsp:txXfrm>
    </dsp:sp>
    <dsp:sp modelId="{AC5DE7A9-8964-4BB6-829D-217118A3D2BF}">
      <dsp:nvSpPr>
        <dsp:cNvPr id="0" name=""/>
        <dsp:cNvSpPr/>
      </dsp:nvSpPr>
      <dsp:spPr>
        <a:xfrm>
          <a:off x="5382115" y="1950476"/>
          <a:ext cx="1328078" cy="132844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C8EB2B-A8FC-4812-8407-319085598815}">
      <dsp:nvSpPr>
        <dsp:cNvPr id="0" name=""/>
        <dsp:cNvSpPr/>
      </dsp:nvSpPr>
      <dsp:spPr>
        <a:xfrm>
          <a:off x="6818335" y="1969230"/>
          <a:ext cx="1777683" cy="128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ZA" sz="2400" kern="1200" dirty="0"/>
            <a:t>Development and Planning</a:t>
          </a:r>
        </a:p>
      </dsp:txBody>
      <dsp:txXfrm>
        <a:off x="6818335" y="1969230"/>
        <a:ext cx="1777683" cy="1285730"/>
      </dsp:txXfrm>
    </dsp:sp>
    <dsp:sp modelId="{1AF72D0D-03A3-4037-9E26-AA1BA1A396BC}">
      <dsp:nvSpPr>
        <dsp:cNvPr id="0" name=""/>
        <dsp:cNvSpPr/>
      </dsp:nvSpPr>
      <dsp:spPr>
        <a:xfrm>
          <a:off x="4868809" y="3483141"/>
          <a:ext cx="1328078" cy="132844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232680-E952-4E54-81F0-C9A306353B8C}">
      <dsp:nvSpPr>
        <dsp:cNvPr id="0" name=""/>
        <dsp:cNvSpPr/>
      </dsp:nvSpPr>
      <dsp:spPr>
        <a:xfrm>
          <a:off x="6297622" y="3510231"/>
          <a:ext cx="1777683" cy="128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ZA" sz="2400" kern="1200" dirty="0"/>
            <a:t>Valuation / SG</a:t>
          </a:r>
        </a:p>
      </dsp:txBody>
      <dsp:txXfrm>
        <a:off x="6297622" y="3510231"/>
        <a:ext cx="1777683" cy="128573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3" y="0"/>
            <a:ext cx="2946275" cy="496671"/>
          </a:xfrm>
          <a:prstGeom prst="rect">
            <a:avLst/>
          </a:prstGeom>
        </p:spPr>
        <p:txBody>
          <a:bodyPr vert="horz" lIns="91440" tIns="45720" rIns="91440" bIns="45720" rtlCol="0"/>
          <a:lstStyle>
            <a:lvl1pPr algn="r">
              <a:defRPr sz="1200"/>
            </a:lvl1pPr>
          </a:lstStyle>
          <a:p>
            <a:fld id="{8DC74230-BB7F-4D1E-A283-AEBF09757448}" type="datetimeFigureOut">
              <a:rPr lang="en-US" smtClean="0"/>
              <a:pPr/>
              <a:t>10/21/2020</a:t>
            </a:fld>
            <a:endParaRPr lang="en-US"/>
          </a:p>
        </p:txBody>
      </p:sp>
      <p:sp>
        <p:nvSpPr>
          <p:cNvPr id="4" name="Footer Placeholder 3"/>
          <p:cNvSpPr>
            <a:spLocks noGrp="1"/>
          </p:cNvSpPr>
          <p:nvPr>
            <p:ph type="ftr" sz="quarter" idx="2"/>
          </p:nvPr>
        </p:nvSpPr>
        <p:spPr>
          <a:xfrm>
            <a:off x="1" y="9428272"/>
            <a:ext cx="2946275" cy="49667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3" y="9428272"/>
            <a:ext cx="2946275" cy="496671"/>
          </a:xfrm>
          <a:prstGeom prst="rect">
            <a:avLst/>
          </a:prstGeom>
        </p:spPr>
        <p:txBody>
          <a:bodyPr vert="horz" lIns="91440" tIns="45720" rIns="91440" bIns="45720" rtlCol="0" anchor="b"/>
          <a:lstStyle>
            <a:lvl1pPr algn="r">
              <a:defRPr sz="1200"/>
            </a:lvl1pPr>
          </a:lstStyle>
          <a:p>
            <a:fld id="{4537445E-1BFF-4E1B-B04C-46B9CD61635B}" type="slidenum">
              <a:rPr lang="en-US" smtClean="0"/>
              <a:pPr/>
              <a:t>‹#›</a:t>
            </a:fld>
            <a:endParaRPr lang="en-US"/>
          </a:p>
        </p:txBody>
      </p:sp>
    </p:spTree>
    <p:extLst>
      <p:ext uri="{BB962C8B-B14F-4D97-AF65-F5344CB8AC3E}">
        <p14:creationId xmlns:p14="http://schemas.microsoft.com/office/powerpoint/2010/main" val="954989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8F4F4A8D-C8E4-4430-9AB3-EADAE5B9BC1B}" type="datetimeFigureOut">
              <a:rPr lang="en-ZA" smtClean="0"/>
              <a:t>2020/10/21</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07BA5C43-EE72-47EC-B621-C49EBC5FA662}" type="slidenum">
              <a:rPr lang="en-ZA" smtClean="0"/>
              <a:t>‹#›</a:t>
            </a:fld>
            <a:endParaRPr lang="en-ZA"/>
          </a:p>
        </p:txBody>
      </p:sp>
    </p:spTree>
    <p:extLst>
      <p:ext uri="{BB962C8B-B14F-4D97-AF65-F5344CB8AC3E}">
        <p14:creationId xmlns:p14="http://schemas.microsoft.com/office/powerpoint/2010/main" val="37526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Loss of revenue</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Slow down in the delivery of infrastructure projects</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Increase in the number of Indigents and unemployed</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Land invasion </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Non-compliance with Municipal By-laws and regulations</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Effect on Midvaal Long Term Financial Plan</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GVA Decline</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Affected Households in a negative way</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Payment Levels (Ratio) is under stress</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Consumption of Services that people can no longer afford</a:t>
            </a:r>
          </a:p>
          <a:p>
            <a:pPr marL="342900" indent="-342900">
              <a:buFont typeface="Arial" panose="020B0604020202020204" pitchFamily="34" charset="0"/>
              <a:buChar char="•"/>
            </a:pPr>
            <a:r>
              <a:rPr lang="en-ZA" sz="800" kern="1200" dirty="0">
                <a:solidFill>
                  <a:schemeClr val="tx1"/>
                </a:solidFill>
                <a:latin typeface="+mn-lt"/>
                <a:ea typeface="+mn-ea"/>
                <a:cs typeface="Arial" panose="020B0604020202020204" pitchFamily="34" charset="0"/>
              </a:rPr>
              <a:t>Additional Expenditure to prevent the spread</a:t>
            </a:r>
          </a:p>
          <a:p>
            <a:endParaRPr lang="en-ZA" dirty="0"/>
          </a:p>
        </p:txBody>
      </p:sp>
      <p:sp>
        <p:nvSpPr>
          <p:cNvPr id="4" name="Slide Number Placeholder 3"/>
          <p:cNvSpPr>
            <a:spLocks noGrp="1"/>
          </p:cNvSpPr>
          <p:nvPr>
            <p:ph type="sldNum" sz="quarter" idx="5"/>
          </p:nvPr>
        </p:nvSpPr>
        <p:spPr/>
        <p:txBody>
          <a:bodyPr/>
          <a:lstStyle/>
          <a:p>
            <a:fld id="{07BA5C43-EE72-47EC-B621-C49EBC5FA662}" type="slidenum">
              <a:rPr lang="en-ZA" smtClean="0"/>
              <a:t>3</a:t>
            </a:fld>
            <a:endParaRPr lang="en-ZA"/>
          </a:p>
        </p:txBody>
      </p:sp>
    </p:spTree>
    <p:extLst>
      <p:ext uri="{BB962C8B-B14F-4D97-AF65-F5344CB8AC3E}">
        <p14:creationId xmlns:p14="http://schemas.microsoft.com/office/powerpoint/2010/main" val="97058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7BA5C43-EE72-47EC-B621-C49EBC5FA662}" type="slidenum">
              <a:rPr lang="en-ZA" smtClean="0"/>
              <a:t>4</a:t>
            </a:fld>
            <a:endParaRPr lang="en-ZA"/>
          </a:p>
        </p:txBody>
      </p:sp>
    </p:spTree>
    <p:extLst>
      <p:ext uri="{BB962C8B-B14F-4D97-AF65-F5344CB8AC3E}">
        <p14:creationId xmlns:p14="http://schemas.microsoft.com/office/powerpoint/2010/main" val="22891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Vacant land brings unnecessary issues for the municipality</a:t>
            </a:r>
          </a:p>
          <a:p>
            <a:r>
              <a:rPr lang="en-ZA" dirty="0"/>
              <a:t>Private Public Partnership</a:t>
            </a:r>
          </a:p>
          <a:p>
            <a:r>
              <a:rPr lang="en-ZA" dirty="0"/>
              <a:t>Opportunity to determine own development trajectory  </a:t>
            </a:r>
          </a:p>
          <a:p>
            <a:r>
              <a:rPr lang="en-ZA" dirty="0"/>
              <a:t>Increased revenue baseline </a:t>
            </a:r>
          </a:p>
        </p:txBody>
      </p:sp>
      <p:sp>
        <p:nvSpPr>
          <p:cNvPr id="4" name="Slide Number Placeholder 3"/>
          <p:cNvSpPr>
            <a:spLocks noGrp="1"/>
          </p:cNvSpPr>
          <p:nvPr>
            <p:ph type="sldNum" sz="quarter" idx="5"/>
          </p:nvPr>
        </p:nvSpPr>
        <p:spPr/>
        <p:txBody>
          <a:bodyPr/>
          <a:lstStyle/>
          <a:p>
            <a:fld id="{07BA5C43-EE72-47EC-B621-C49EBC5FA662}" type="slidenum">
              <a:rPr lang="en-ZA" smtClean="0"/>
              <a:t>10</a:t>
            </a:fld>
            <a:endParaRPr lang="en-ZA"/>
          </a:p>
        </p:txBody>
      </p:sp>
    </p:spTree>
    <p:extLst>
      <p:ext uri="{BB962C8B-B14F-4D97-AF65-F5344CB8AC3E}">
        <p14:creationId xmlns:p14="http://schemas.microsoft.com/office/powerpoint/2010/main" val="47391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Vacant land brings unnecessary issues for the municipality</a:t>
            </a:r>
          </a:p>
          <a:p>
            <a:r>
              <a:rPr lang="en-ZA" dirty="0"/>
              <a:t>Private Public Partnership</a:t>
            </a:r>
          </a:p>
          <a:p>
            <a:r>
              <a:rPr lang="en-ZA" dirty="0"/>
              <a:t>Opportunity to determine own development trajectory  </a:t>
            </a:r>
          </a:p>
          <a:p>
            <a:r>
              <a:rPr lang="en-ZA" dirty="0"/>
              <a:t>Increased revenue baseline </a:t>
            </a:r>
          </a:p>
        </p:txBody>
      </p:sp>
      <p:sp>
        <p:nvSpPr>
          <p:cNvPr id="4" name="Slide Number Placeholder 3"/>
          <p:cNvSpPr>
            <a:spLocks noGrp="1"/>
          </p:cNvSpPr>
          <p:nvPr>
            <p:ph type="sldNum" sz="quarter" idx="5"/>
          </p:nvPr>
        </p:nvSpPr>
        <p:spPr/>
        <p:txBody>
          <a:bodyPr/>
          <a:lstStyle/>
          <a:p>
            <a:fld id="{07BA5C43-EE72-47EC-B621-C49EBC5FA662}" type="slidenum">
              <a:rPr lang="en-ZA" smtClean="0"/>
              <a:t>11</a:t>
            </a:fld>
            <a:endParaRPr lang="en-ZA"/>
          </a:p>
        </p:txBody>
      </p:sp>
    </p:spTree>
    <p:extLst>
      <p:ext uri="{BB962C8B-B14F-4D97-AF65-F5344CB8AC3E}">
        <p14:creationId xmlns:p14="http://schemas.microsoft.com/office/powerpoint/2010/main" val="41303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Vacant land brings unnecessary issues for the municipality</a:t>
            </a:r>
          </a:p>
          <a:p>
            <a:r>
              <a:rPr lang="en-ZA" dirty="0"/>
              <a:t>Private Public Partnership</a:t>
            </a:r>
          </a:p>
          <a:p>
            <a:r>
              <a:rPr lang="en-ZA" dirty="0"/>
              <a:t>Opportunity to determine own development trajectory  </a:t>
            </a:r>
          </a:p>
          <a:p>
            <a:r>
              <a:rPr lang="en-ZA" dirty="0"/>
              <a:t>Increased revenue baseline </a:t>
            </a:r>
          </a:p>
        </p:txBody>
      </p:sp>
      <p:sp>
        <p:nvSpPr>
          <p:cNvPr id="4" name="Slide Number Placeholder 3"/>
          <p:cNvSpPr>
            <a:spLocks noGrp="1"/>
          </p:cNvSpPr>
          <p:nvPr>
            <p:ph type="sldNum" sz="quarter" idx="5"/>
          </p:nvPr>
        </p:nvSpPr>
        <p:spPr/>
        <p:txBody>
          <a:bodyPr/>
          <a:lstStyle/>
          <a:p>
            <a:fld id="{07BA5C43-EE72-47EC-B621-C49EBC5FA662}" type="slidenum">
              <a:rPr lang="en-ZA" smtClean="0"/>
              <a:t>12</a:t>
            </a:fld>
            <a:endParaRPr lang="en-ZA"/>
          </a:p>
        </p:txBody>
      </p:sp>
    </p:spTree>
    <p:extLst>
      <p:ext uri="{BB962C8B-B14F-4D97-AF65-F5344CB8AC3E}">
        <p14:creationId xmlns:p14="http://schemas.microsoft.com/office/powerpoint/2010/main" val="416894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Vacant land brings unnecessary issues for the municipality</a:t>
            </a:r>
          </a:p>
          <a:p>
            <a:r>
              <a:rPr lang="en-ZA" dirty="0"/>
              <a:t>Private Public Partnership</a:t>
            </a:r>
          </a:p>
          <a:p>
            <a:r>
              <a:rPr lang="en-ZA" dirty="0"/>
              <a:t>Opportunity to determine own development trajectory  </a:t>
            </a:r>
          </a:p>
          <a:p>
            <a:r>
              <a:rPr lang="en-ZA" dirty="0"/>
              <a:t>Increased revenue baseline </a:t>
            </a:r>
          </a:p>
        </p:txBody>
      </p:sp>
      <p:sp>
        <p:nvSpPr>
          <p:cNvPr id="4" name="Slide Number Placeholder 3"/>
          <p:cNvSpPr>
            <a:spLocks noGrp="1"/>
          </p:cNvSpPr>
          <p:nvPr>
            <p:ph type="sldNum" sz="quarter" idx="5"/>
          </p:nvPr>
        </p:nvSpPr>
        <p:spPr/>
        <p:txBody>
          <a:bodyPr/>
          <a:lstStyle/>
          <a:p>
            <a:fld id="{07BA5C43-EE72-47EC-B621-C49EBC5FA662}" type="slidenum">
              <a:rPr lang="en-ZA" smtClean="0"/>
              <a:t>13</a:t>
            </a:fld>
            <a:endParaRPr lang="en-ZA"/>
          </a:p>
        </p:txBody>
      </p:sp>
    </p:spTree>
    <p:extLst>
      <p:ext uri="{BB962C8B-B14F-4D97-AF65-F5344CB8AC3E}">
        <p14:creationId xmlns:p14="http://schemas.microsoft.com/office/powerpoint/2010/main" val="3351421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2"/>
          <p:cNvSpPr>
            <a:spLocks noGrp="1"/>
          </p:cNvSpPr>
          <p:nvPr>
            <p:ph idx="1"/>
          </p:nvPr>
        </p:nvSpPr>
        <p:spPr>
          <a:xfrm>
            <a:off x="838200" y="1293541"/>
            <a:ext cx="10515600" cy="4883422"/>
          </a:xfrm>
          <a:prstGeom prst="rect">
            <a:avLst/>
          </a:prstGeom>
        </p:spPr>
        <p:txBody>
          <a:bodyPr vert="horz" lIns="91440" tIns="45720" rIns="91440" bIns="45720" rtlCol="0">
            <a:normAutofit/>
          </a:bodyPr>
          <a:lstStyle/>
          <a:p>
            <a:pPr lvl="0"/>
            <a:r>
              <a:rPr lang="en-US"/>
              <a:t>Click to edit Master text styles</a:t>
            </a:r>
          </a:p>
        </p:txBody>
      </p:sp>
      <p:sp>
        <p:nvSpPr>
          <p:cNvPr id="9" name="Title Placeholder 1"/>
          <p:cNvSpPr>
            <a:spLocks noGrp="1"/>
          </p:cNvSpPr>
          <p:nvPr>
            <p:ph type="title"/>
          </p:nvPr>
        </p:nvSpPr>
        <p:spPr>
          <a:xfrm>
            <a:off x="838200" y="365125"/>
            <a:ext cx="10515600" cy="716543"/>
          </a:xfrm>
          <a:prstGeom prst="rect">
            <a:avLst/>
          </a:prstGeom>
        </p:spPr>
        <p:txBody>
          <a:bodyPr vert="horz" lIns="91440" tIns="45720" rIns="91440" bIns="45720" rtlCol="0" anchor="ctr">
            <a:noAutofit/>
          </a:bodyPr>
          <a:lstStyle/>
          <a:p>
            <a:pPr lvl="0"/>
            <a:r>
              <a:rPr lang="en-US"/>
              <a:t>Click to edit Master title style</a:t>
            </a:r>
            <a:endParaRPr lang="en-ZA" dirty="0"/>
          </a:p>
        </p:txBody>
      </p:sp>
    </p:spTree>
    <p:extLst>
      <p:ext uri="{BB962C8B-B14F-4D97-AF65-F5344CB8AC3E}">
        <p14:creationId xmlns:p14="http://schemas.microsoft.com/office/powerpoint/2010/main" val="340938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E33175-869A-404B-8173-99DD634EC602}" type="datetimeFigureOut">
              <a:rPr lang="en-ZA" smtClean="0"/>
              <a:pPr/>
              <a:t>2020/10/21</a:t>
            </a:fld>
            <a:endParaRPr lang="en-Z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94E57C-C1C1-41F4-9C40-282E9B05F0D4}" type="slidenum">
              <a:rPr lang="en-ZA" smtClean="0"/>
              <a:pPr/>
              <a:t>‹#›</a:t>
            </a:fld>
            <a:endParaRPr lang="en-ZA"/>
          </a:p>
        </p:txBody>
      </p:sp>
    </p:spTree>
    <p:extLst>
      <p:ext uri="{BB962C8B-B14F-4D97-AF65-F5344CB8AC3E}">
        <p14:creationId xmlns:p14="http://schemas.microsoft.com/office/powerpoint/2010/main" val="289034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93541"/>
            <a:ext cx="10515600" cy="4883422"/>
          </a:xfrm>
          <a:prstGeom prst="rect">
            <a:avLst/>
          </a:prstGeom>
        </p:spPr>
        <p:txBody>
          <a:bodyPr vert="horz" lIns="91440" tIns="45720" rIns="91440" bIns="45720" rtlCol="0">
            <a:normAutofit/>
          </a:bodyPr>
          <a:lstStyle/>
          <a:p>
            <a:pPr lvl="0"/>
            <a:r>
              <a:rPr lang="en-US" dirty="0"/>
              <a:t>Click to edit Master text styles</a:t>
            </a:r>
          </a:p>
        </p:txBody>
      </p:sp>
      <p:sp>
        <p:nvSpPr>
          <p:cNvPr id="2" name="Title Placeholder 1"/>
          <p:cNvSpPr>
            <a:spLocks noGrp="1"/>
          </p:cNvSpPr>
          <p:nvPr>
            <p:ph type="title"/>
          </p:nvPr>
        </p:nvSpPr>
        <p:spPr>
          <a:xfrm>
            <a:off x="838200" y="365125"/>
            <a:ext cx="10515600" cy="716543"/>
          </a:xfrm>
          <a:prstGeom prst="rect">
            <a:avLst/>
          </a:prstGeom>
        </p:spPr>
        <p:txBody>
          <a:bodyPr vert="horz" lIns="91440" tIns="45720" rIns="91440" bIns="45720" rtlCol="0" anchor="ctr">
            <a:noAutofit/>
          </a:bodyPr>
          <a:lstStyle/>
          <a:p>
            <a:pPr lvl="0"/>
            <a:r>
              <a:rPr lang="en-US" dirty="0"/>
              <a:t> TO EDIT MASTER TITLE STYLE</a:t>
            </a:r>
            <a:endParaRPr lang="en-ZA" dirty="0"/>
          </a:p>
        </p:txBody>
      </p:sp>
    </p:spTree>
    <p:extLst>
      <p:ext uri="{BB962C8B-B14F-4D97-AF65-F5344CB8AC3E}">
        <p14:creationId xmlns:p14="http://schemas.microsoft.com/office/powerpoint/2010/main" val="352822467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marL="0" marR="0" indent="0" algn="ctr" defTabSz="914400" rtl="0" eaLnBrk="1" fontAlgn="auto" latinLnBrk="0" hangingPunct="1">
        <a:lnSpc>
          <a:spcPct val="90000"/>
        </a:lnSpc>
        <a:spcBef>
          <a:spcPct val="0"/>
        </a:spcBef>
        <a:spcAft>
          <a:spcPts val="0"/>
        </a:spcAft>
        <a:buClrTx/>
        <a:buSzTx/>
        <a:buFontTx/>
        <a:buNone/>
        <a:tabLst/>
        <a:defRPr sz="2800" b="1" kern="1200">
          <a:solidFill>
            <a:srgbClr val="00B0F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Century Gothic" panose="020B0502020202020204" pitchFamily="34" charset="0"/>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b="1" kern="1200">
          <a:solidFill>
            <a:srgbClr val="0070C0"/>
          </a:solidFill>
          <a:latin typeface="Century Gothic" panose="020B0502020202020204" pitchFamily="34" charset="0"/>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b="1" kern="1200">
          <a:solidFill>
            <a:srgbClr val="0070C0"/>
          </a:solidFill>
          <a:latin typeface="Century Gothic" panose="020B0502020202020204" pitchFamily="34" charset="0"/>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b="1" kern="1200">
          <a:solidFill>
            <a:srgbClr val="0070C0"/>
          </a:solidFill>
          <a:latin typeface="Century Gothic" panose="020B0502020202020204" pitchFamily="34" charset="0"/>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b="1" kern="1200">
          <a:solidFill>
            <a:srgbClr val="0070C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f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153886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atin typeface="+mj-lt"/>
            </a:endParaRPr>
          </a:p>
        </p:txBody>
      </p:sp>
      <p:sp>
        <p:nvSpPr>
          <p:cNvPr id="11" name="TextBox 10"/>
          <p:cNvSpPr txBox="1"/>
          <p:nvPr/>
        </p:nvSpPr>
        <p:spPr>
          <a:xfrm>
            <a:off x="1713849" y="1538868"/>
            <a:ext cx="8764302" cy="3970318"/>
          </a:xfrm>
          <a:prstGeom prst="rect">
            <a:avLst/>
          </a:prstGeom>
          <a:noFill/>
          <a:ln>
            <a:noFill/>
          </a:ln>
        </p:spPr>
        <p:txBody>
          <a:bodyPr wrap="square" rtlCol="0">
            <a:spAutoFit/>
          </a:bodyPr>
          <a:lstStyle/>
          <a:p>
            <a:pPr algn="ctr">
              <a:spcBef>
                <a:spcPct val="0"/>
              </a:spcBef>
            </a:pPr>
            <a:r>
              <a:rPr lang="en-ZA" altLang="en-US" sz="3600" b="1" dirty="0">
                <a:solidFill>
                  <a:schemeClr val="accent1">
                    <a:lumMod val="50000"/>
                  </a:schemeClr>
                </a:solidFill>
                <a:latin typeface="+mj-lt"/>
              </a:rPr>
              <a:t>CIGFARO CONFERENCE</a:t>
            </a:r>
            <a:endParaRPr lang="en-ZA" altLang="en-US" sz="4000" b="1" dirty="0">
              <a:solidFill>
                <a:schemeClr val="accent1">
                  <a:lumMod val="50000"/>
                </a:schemeClr>
              </a:solidFill>
              <a:latin typeface="+mj-lt"/>
            </a:endParaRPr>
          </a:p>
          <a:p>
            <a:pPr algn="ctr">
              <a:spcBef>
                <a:spcPct val="0"/>
              </a:spcBef>
            </a:pPr>
            <a:r>
              <a:rPr lang="en-ZA" altLang="en-US" sz="2400" b="1" dirty="0">
                <a:solidFill>
                  <a:schemeClr val="accent1">
                    <a:lumMod val="50000"/>
                  </a:schemeClr>
                </a:solidFill>
                <a:latin typeface="Century Gothic" panose="020B0502020202020204" pitchFamily="34" charset="0"/>
              </a:rPr>
              <a:t>23 October 2020</a:t>
            </a:r>
          </a:p>
          <a:p>
            <a:pPr algn="ctr">
              <a:spcBef>
                <a:spcPct val="0"/>
              </a:spcBef>
            </a:pPr>
            <a:endParaRPr lang="en-ZA" altLang="en-US" sz="2400" b="1" dirty="0">
              <a:solidFill>
                <a:schemeClr val="accent1">
                  <a:lumMod val="50000"/>
                </a:schemeClr>
              </a:solidFill>
              <a:latin typeface="+mj-lt"/>
            </a:endParaRPr>
          </a:p>
          <a:p>
            <a:pPr algn="ctr">
              <a:spcBef>
                <a:spcPct val="0"/>
              </a:spcBef>
            </a:pPr>
            <a:r>
              <a:rPr lang="en-ZA" altLang="en-US" sz="2400" b="1" dirty="0">
                <a:solidFill>
                  <a:schemeClr val="accent1">
                    <a:lumMod val="50000"/>
                  </a:schemeClr>
                </a:solidFill>
                <a:latin typeface="Century Gothic" panose="020B0502020202020204" pitchFamily="34" charset="0"/>
              </a:rPr>
              <a:t>COVID-19 “QUO VADIS”</a:t>
            </a:r>
          </a:p>
          <a:p>
            <a:pPr algn="ctr">
              <a:spcBef>
                <a:spcPct val="0"/>
              </a:spcBef>
            </a:pPr>
            <a:r>
              <a:rPr lang="en-ZA" altLang="en-US" sz="2400" b="1" dirty="0">
                <a:solidFill>
                  <a:schemeClr val="accent1">
                    <a:lumMod val="50000"/>
                  </a:schemeClr>
                </a:solidFill>
                <a:latin typeface="Century Gothic" panose="020B0502020202020204" pitchFamily="34" charset="0"/>
              </a:rPr>
              <a:t>“Where are we going” ? </a:t>
            </a:r>
          </a:p>
          <a:p>
            <a:pPr algn="ctr">
              <a:spcBef>
                <a:spcPct val="0"/>
              </a:spcBef>
            </a:pPr>
            <a:endParaRPr lang="en-ZA" altLang="en-US" sz="2400" b="1" dirty="0">
              <a:solidFill>
                <a:schemeClr val="accent1">
                  <a:lumMod val="50000"/>
                </a:schemeClr>
              </a:solidFill>
              <a:latin typeface="Century Gothic" panose="020B0502020202020204" pitchFamily="34" charset="0"/>
            </a:endParaRPr>
          </a:p>
          <a:p>
            <a:pPr algn="ctr">
              <a:spcBef>
                <a:spcPct val="0"/>
              </a:spcBef>
            </a:pPr>
            <a:endParaRPr lang="en-ZA" altLang="en-US" sz="2400" b="1" dirty="0">
              <a:solidFill>
                <a:schemeClr val="accent1">
                  <a:lumMod val="50000"/>
                </a:schemeClr>
              </a:solidFill>
              <a:latin typeface="Century Gothic" panose="020B0502020202020204" pitchFamily="34" charset="0"/>
            </a:endParaRPr>
          </a:p>
          <a:p>
            <a:pPr algn="ctr">
              <a:spcBef>
                <a:spcPct val="0"/>
              </a:spcBef>
            </a:pPr>
            <a:r>
              <a:rPr lang="en-ZA" sz="2400" b="1" dirty="0">
                <a:solidFill>
                  <a:schemeClr val="accent1">
                    <a:lumMod val="50000"/>
                  </a:schemeClr>
                </a:solidFill>
                <a:latin typeface="Century Gothic" panose="020B0502020202020204" pitchFamily="34" charset="0"/>
              </a:rPr>
              <a:t>Revenue - Additional Revenue Sources</a:t>
            </a:r>
          </a:p>
          <a:p>
            <a:pPr algn="ctr">
              <a:spcBef>
                <a:spcPct val="0"/>
              </a:spcBef>
            </a:pPr>
            <a:endParaRPr lang="en-ZA" altLang="en-US" sz="2400" b="1" dirty="0">
              <a:solidFill>
                <a:schemeClr val="accent1">
                  <a:lumMod val="50000"/>
                </a:schemeClr>
              </a:solidFill>
              <a:latin typeface="Century Gothic" panose="020B0502020202020204" pitchFamily="34" charset="0"/>
            </a:endParaRPr>
          </a:p>
          <a:p>
            <a:pPr algn="ctr">
              <a:spcBef>
                <a:spcPct val="0"/>
              </a:spcBef>
            </a:pPr>
            <a:r>
              <a:rPr lang="en-ZA" altLang="en-US" sz="2400" b="1" dirty="0">
                <a:solidFill>
                  <a:schemeClr val="accent1">
                    <a:lumMod val="50000"/>
                  </a:schemeClr>
                </a:solidFill>
                <a:latin typeface="Century Gothic" panose="020B0502020202020204" pitchFamily="34" charset="0"/>
              </a:rPr>
              <a:t>Ms. N. S. Mhlanga</a:t>
            </a:r>
            <a:endParaRPr lang="en-ZA" altLang="en-US" sz="2400" b="1" dirty="0">
              <a:solidFill>
                <a:schemeClr val="accent1">
                  <a:lumMod val="50000"/>
                </a:schemeClr>
              </a:solidFill>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1758" y="-203200"/>
            <a:ext cx="1738264" cy="1795539"/>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10724E59-759F-4016-96DB-C7E88FEE3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78" y="340749"/>
            <a:ext cx="3353268" cy="857370"/>
          </a:xfrm>
          <a:prstGeom prst="rect">
            <a:avLst/>
          </a:prstGeom>
        </p:spPr>
      </p:pic>
      <p:pic>
        <p:nvPicPr>
          <p:cNvPr id="5" name="Picture 4" descr="Icon&#10;&#10;Description automatically generated">
            <a:extLst>
              <a:ext uri="{FF2B5EF4-FFF2-40B4-BE49-F238E27FC236}">
                <a16:creationId xmlns:a16="http://schemas.microsoft.com/office/drawing/2014/main" id="{2A43631C-9B1B-4CB1-9D7F-5EE83E4F2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5009" y="350276"/>
            <a:ext cx="2640310" cy="857370"/>
          </a:xfrm>
          <a:prstGeom prst="rect">
            <a:avLst/>
          </a:prstGeom>
        </p:spPr>
      </p:pic>
    </p:spTree>
    <p:extLst>
      <p:ext uri="{BB962C8B-B14F-4D97-AF65-F5344CB8AC3E}">
        <p14:creationId xmlns:p14="http://schemas.microsoft.com/office/powerpoint/2010/main" val="335202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D368-74E1-407A-92EC-DB526B625879}"/>
              </a:ext>
            </a:extLst>
          </p:cNvPr>
          <p:cNvSpPr>
            <a:spLocks noGrp="1"/>
          </p:cNvSpPr>
          <p:nvPr>
            <p:ph type="title"/>
          </p:nvPr>
        </p:nvSpPr>
        <p:spPr/>
        <p:txBody>
          <a:bodyPr/>
          <a:lstStyle/>
          <a:p>
            <a:r>
              <a:rPr lang="en-ZA" sz="3600" dirty="0">
                <a:solidFill>
                  <a:schemeClr val="accent1">
                    <a:lumMod val="50000"/>
                  </a:schemeClr>
                </a:solidFill>
              </a:rPr>
              <a:t>Revenue Gear 5 - Vacant Land  Monetization </a:t>
            </a:r>
          </a:p>
        </p:txBody>
      </p:sp>
      <p:sp>
        <p:nvSpPr>
          <p:cNvPr id="3" name="Content Placeholder 2">
            <a:extLst>
              <a:ext uri="{FF2B5EF4-FFF2-40B4-BE49-F238E27FC236}">
                <a16:creationId xmlns:a16="http://schemas.microsoft.com/office/drawing/2014/main" id="{14B83942-2A1D-4749-8557-F183B3766B86}"/>
              </a:ext>
            </a:extLst>
          </p:cNvPr>
          <p:cNvSpPr>
            <a:spLocks noGrp="1"/>
          </p:cNvSpPr>
          <p:nvPr>
            <p:ph idx="1"/>
          </p:nvPr>
        </p:nvSpPr>
        <p:spPr/>
        <p:txBody>
          <a:bodyPr/>
          <a:lstStyle/>
          <a:p>
            <a:endParaRPr lang="en-GB" dirty="0">
              <a:latin typeface="+mj-lt"/>
            </a:endParaRPr>
          </a:p>
          <a:p>
            <a:pPr marL="342900" indent="12700">
              <a:buFont typeface="Wingdings" panose="05000000000000000000" pitchFamily="2" charset="2"/>
              <a:buChar char="§"/>
            </a:pPr>
            <a:endParaRPr lang="en-GB" dirty="0">
              <a:latin typeface="+mj-lt"/>
            </a:endParaRPr>
          </a:p>
          <a:p>
            <a:pPr marL="342900"/>
            <a:endParaRPr lang="en-GB" dirty="0">
              <a:latin typeface="+mj-lt"/>
            </a:endParaRPr>
          </a:p>
          <a:p>
            <a:endParaRPr lang="en-GB" dirty="0">
              <a:latin typeface="+mn-lt"/>
            </a:endParaRPr>
          </a:p>
          <a:p>
            <a:endParaRPr lang="en-GB" dirty="0">
              <a:latin typeface="+mj-lt"/>
            </a:endParaRPr>
          </a:p>
          <a:p>
            <a:endParaRPr lang="en-GB" b="1" dirty="0">
              <a:latin typeface="+mj-lt"/>
            </a:endParaRPr>
          </a:p>
          <a:p>
            <a:pPr algn="ctr"/>
            <a:endParaRPr lang="en-GB" b="1" dirty="0"/>
          </a:p>
          <a:p>
            <a:pPr algn="ctr"/>
            <a:endParaRPr lang="en-GB" b="1" dirty="0"/>
          </a:p>
          <a:p>
            <a:pPr algn="ctr"/>
            <a:endParaRPr lang="en-ZA" b="1" dirty="0"/>
          </a:p>
        </p:txBody>
      </p:sp>
      <p:pic>
        <p:nvPicPr>
          <p:cNvPr id="6" name="Graphic 5" descr="Upward trend">
            <a:extLst>
              <a:ext uri="{FF2B5EF4-FFF2-40B4-BE49-F238E27FC236}">
                <a16:creationId xmlns:a16="http://schemas.microsoft.com/office/drawing/2014/main" id="{48DE8096-9FD2-4F64-A482-7FBE7DAAEB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1081668"/>
            <a:ext cx="10287001" cy="5151102"/>
          </a:xfrm>
          <a:prstGeom prst="rect">
            <a:avLst/>
          </a:prstGeom>
        </p:spPr>
      </p:pic>
      <p:sp>
        <p:nvSpPr>
          <p:cNvPr id="7" name="TextBox 6">
            <a:extLst>
              <a:ext uri="{FF2B5EF4-FFF2-40B4-BE49-F238E27FC236}">
                <a16:creationId xmlns:a16="http://schemas.microsoft.com/office/drawing/2014/main" id="{DCFFE8A5-B8D8-4423-B2E3-3C0E15F054FC}"/>
              </a:ext>
            </a:extLst>
          </p:cNvPr>
          <p:cNvSpPr txBox="1"/>
          <p:nvPr/>
        </p:nvSpPr>
        <p:spPr>
          <a:xfrm>
            <a:off x="9045526" y="6232770"/>
            <a:ext cx="3146474" cy="646331"/>
          </a:xfrm>
          <a:prstGeom prst="rect">
            <a:avLst/>
          </a:prstGeom>
          <a:noFill/>
        </p:spPr>
        <p:txBody>
          <a:bodyPr wrap="square" rtlCol="0">
            <a:spAutoFit/>
          </a:bodyPr>
          <a:lstStyle/>
          <a:p>
            <a:r>
              <a:rPr lang="en-ZA" dirty="0"/>
              <a:t>Source: </a:t>
            </a:r>
            <a:r>
              <a:rPr lang="en-ZA" dirty="0" err="1"/>
              <a:t>AlMujadidi</a:t>
            </a:r>
            <a:r>
              <a:rPr lang="en-ZA" dirty="0"/>
              <a:t>, </a:t>
            </a:r>
            <a:r>
              <a:rPr lang="en-ZA" dirty="0" err="1"/>
              <a:t>Azuory</a:t>
            </a:r>
            <a:r>
              <a:rPr lang="en-ZA" dirty="0"/>
              <a:t>, </a:t>
            </a:r>
            <a:r>
              <a:rPr lang="en-ZA" dirty="0" err="1"/>
              <a:t>Schmautzer</a:t>
            </a:r>
            <a:r>
              <a:rPr lang="en-ZA" dirty="0"/>
              <a:t> &amp; </a:t>
            </a:r>
            <a:r>
              <a:rPr lang="en-ZA" dirty="0" err="1"/>
              <a:t>Woetzel</a:t>
            </a:r>
            <a:r>
              <a:rPr lang="en-ZA" dirty="0"/>
              <a:t> (2019:6)</a:t>
            </a:r>
          </a:p>
        </p:txBody>
      </p:sp>
      <p:sp>
        <p:nvSpPr>
          <p:cNvPr id="8" name="TextBox 7">
            <a:extLst>
              <a:ext uri="{FF2B5EF4-FFF2-40B4-BE49-F238E27FC236}">
                <a16:creationId xmlns:a16="http://schemas.microsoft.com/office/drawing/2014/main" id="{E33489FB-9E15-4F9F-B566-D38B78FEBF8C}"/>
              </a:ext>
            </a:extLst>
          </p:cNvPr>
          <p:cNvSpPr txBox="1"/>
          <p:nvPr/>
        </p:nvSpPr>
        <p:spPr>
          <a:xfrm>
            <a:off x="3200400" y="4660900"/>
            <a:ext cx="2349500" cy="36830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285750" indent="-285750">
              <a:buFont typeface="Wingdings" panose="05000000000000000000" pitchFamily="2" charset="2"/>
              <a:buChar char="Ø"/>
            </a:pPr>
            <a:r>
              <a:rPr lang="en-ZA" dirty="0">
                <a:solidFill>
                  <a:schemeClr val="tx1"/>
                </a:solidFill>
              </a:rPr>
              <a:t>Lease vacant Land </a:t>
            </a:r>
          </a:p>
        </p:txBody>
      </p:sp>
      <p:sp>
        <p:nvSpPr>
          <p:cNvPr id="9" name="TextBox 8">
            <a:extLst>
              <a:ext uri="{FF2B5EF4-FFF2-40B4-BE49-F238E27FC236}">
                <a16:creationId xmlns:a16="http://schemas.microsoft.com/office/drawing/2014/main" id="{E1B58481-8F26-430F-B0F0-81281D85B613}"/>
              </a:ext>
            </a:extLst>
          </p:cNvPr>
          <p:cNvSpPr txBox="1"/>
          <p:nvPr/>
        </p:nvSpPr>
        <p:spPr>
          <a:xfrm>
            <a:off x="3652324" y="2578101"/>
            <a:ext cx="2646876" cy="64769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Wingdings" panose="05000000000000000000" pitchFamily="2" charset="2"/>
              <a:buChar char="Ø"/>
            </a:pPr>
            <a:r>
              <a:rPr lang="en-ZA" dirty="0">
                <a:solidFill>
                  <a:schemeClr val="tx1"/>
                </a:solidFill>
              </a:rPr>
              <a:t>Joint development Agreements </a:t>
            </a:r>
          </a:p>
        </p:txBody>
      </p:sp>
      <p:sp>
        <p:nvSpPr>
          <p:cNvPr id="10" name="TextBox 9">
            <a:extLst>
              <a:ext uri="{FF2B5EF4-FFF2-40B4-BE49-F238E27FC236}">
                <a16:creationId xmlns:a16="http://schemas.microsoft.com/office/drawing/2014/main" id="{9C8766F9-57C6-48A5-B136-04F33BED4375}"/>
              </a:ext>
            </a:extLst>
          </p:cNvPr>
          <p:cNvSpPr txBox="1"/>
          <p:nvPr/>
        </p:nvSpPr>
        <p:spPr>
          <a:xfrm>
            <a:off x="8356208" y="1778000"/>
            <a:ext cx="270549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ZA" dirty="0"/>
              <a:t>Public Infrastructure development </a:t>
            </a:r>
          </a:p>
        </p:txBody>
      </p:sp>
      <p:sp>
        <p:nvSpPr>
          <p:cNvPr id="11" name="TextBox 10">
            <a:extLst>
              <a:ext uri="{FF2B5EF4-FFF2-40B4-BE49-F238E27FC236}">
                <a16:creationId xmlns:a16="http://schemas.microsoft.com/office/drawing/2014/main" id="{3A34AC50-99E7-43D1-8D9F-1880FBBA7A52}"/>
              </a:ext>
            </a:extLst>
          </p:cNvPr>
          <p:cNvSpPr txBox="1"/>
          <p:nvPr/>
        </p:nvSpPr>
        <p:spPr>
          <a:xfrm flipH="1">
            <a:off x="952499" y="2027092"/>
            <a:ext cx="1396999" cy="3416320"/>
          </a:xfrm>
          <a:prstGeom prst="rect">
            <a:avLst/>
          </a:prstGeom>
          <a:noFill/>
        </p:spPr>
        <p:txBody>
          <a:bodyPr wrap="square" rtlCol="0">
            <a:spAutoFit/>
          </a:bodyPr>
          <a:lstStyle/>
          <a:p>
            <a:r>
              <a:rPr lang="en-ZA" b="1" dirty="0"/>
              <a:t>5 – 7 Years </a:t>
            </a:r>
          </a:p>
          <a:p>
            <a:endParaRPr lang="en-ZA" b="1" dirty="0"/>
          </a:p>
          <a:p>
            <a:endParaRPr lang="en-ZA" b="1" dirty="0"/>
          </a:p>
          <a:p>
            <a:endParaRPr lang="en-ZA" b="1" dirty="0"/>
          </a:p>
          <a:p>
            <a:r>
              <a:rPr lang="en-ZA" b="1" dirty="0"/>
              <a:t>2-5 Years </a:t>
            </a:r>
          </a:p>
          <a:p>
            <a:endParaRPr lang="en-ZA" b="1" dirty="0"/>
          </a:p>
          <a:p>
            <a:endParaRPr lang="en-ZA" b="1" dirty="0"/>
          </a:p>
          <a:p>
            <a:endParaRPr lang="en-ZA" b="1" dirty="0"/>
          </a:p>
          <a:p>
            <a:endParaRPr lang="en-ZA" b="1" dirty="0"/>
          </a:p>
          <a:p>
            <a:endParaRPr lang="en-ZA" b="1" dirty="0"/>
          </a:p>
          <a:p>
            <a:endParaRPr lang="en-ZA" b="1" dirty="0"/>
          </a:p>
          <a:p>
            <a:r>
              <a:rPr lang="en-ZA" b="1" dirty="0"/>
              <a:t>Immediate</a:t>
            </a:r>
          </a:p>
        </p:txBody>
      </p:sp>
    </p:spTree>
    <p:extLst>
      <p:ext uri="{BB962C8B-B14F-4D97-AF65-F5344CB8AC3E}">
        <p14:creationId xmlns:p14="http://schemas.microsoft.com/office/powerpoint/2010/main" val="377273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D368-74E1-407A-92EC-DB526B625879}"/>
              </a:ext>
            </a:extLst>
          </p:cNvPr>
          <p:cNvSpPr>
            <a:spLocks noGrp="1"/>
          </p:cNvSpPr>
          <p:nvPr>
            <p:ph type="title"/>
          </p:nvPr>
        </p:nvSpPr>
        <p:spPr/>
        <p:txBody>
          <a:bodyPr/>
          <a:lstStyle/>
          <a:p>
            <a:r>
              <a:rPr lang="en-ZA" sz="3600" dirty="0">
                <a:solidFill>
                  <a:schemeClr val="accent1">
                    <a:lumMod val="50000"/>
                  </a:schemeClr>
                </a:solidFill>
              </a:rPr>
              <a:t>Revenue Gear 6 – The New Gold “Data” </a:t>
            </a:r>
          </a:p>
        </p:txBody>
      </p:sp>
      <p:sp>
        <p:nvSpPr>
          <p:cNvPr id="3" name="Content Placeholder 2">
            <a:extLst>
              <a:ext uri="{FF2B5EF4-FFF2-40B4-BE49-F238E27FC236}">
                <a16:creationId xmlns:a16="http://schemas.microsoft.com/office/drawing/2014/main" id="{14B83942-2A1D-4749-8557-F183B3766B86}"/>
              </a:ext>
            </a:extLst>
          </p:cNvPr>
          <p:cNvSpPr>
            <a:spLocks noGrp="1"/>
          </p:cNvSpPr>
          <p:nvPr>
            <p:ph idx="1"/>
          </p:nvPr>
        </p:nvSpPr>
        <p:spPr/>
        <p:txBody>
          <a:bodyPr/>
          <a:lstStyle/>
          <a:p>
            <a:pPr marL="1028700" lvl="1" indent="0">
              <a:buNone/>
            </a:pPr>
            <a:endParaRPr lang="en-GB" dirty="0">
              <a:latin typeface="+mj-lt"/>
            </a:endParaRPr>
          </a:p>
          <a:p>
            <a:pPr marL="342900"/>
            <a:endParaRPr lang="en-GB" dirty="0">
              <a:latin typeface="+mj-lt"/>
            </a:endParaRPr>
          </a:p>
          <a:p>
            <a:endParaRPr lang="en-GB" dirty="0">
              <a:latin typeface="+mn-lt"/>
            </a:endParaRPr>
          </a:p>
          <a:p>
            <a:endParaRPr lang="en-GB" dirty="0">
              <a:latin typeface="+mj-lt"/>
            </a:endParaRPr>
          </a:p>
          <a:p>
            <a:endParaRPr lang="en-GB" b="1" dirty="0">
              <a:latin typeface="+mj-lt"/>
            </a:endParaRPr>
          </a:p>
          <a:p>
            <a:pPr algn="ctr"/>
            <a:endParaRPr lang="en-GB" b="1" dirty="0"/>
          </a:p>
          <a:p>
            <a:pPr algn="ctr"/>
            <a:endParaRPr lang="en-GB" b="1" dirty="0"/>
          </a:p>
          <a:p>
            <a:pPr algn="ctr"/>
            <a:endParaRPr lang="en-ZA" b="1" dirty="0"/>
          </a:p>
        </p:txBody>
      </p:sp>
      <p:graphicFrame>
        <p:nvGraphicFramePr>
          <p:cNvPr id="4" name="Table 4">
            <a:extLst>
              <a:ext uri="{FF2B5EF4-FFF2-40B4-BE49-F238E27FC236}">
                <a16:creationId xmlns:a16="http://schemas.microsoft.com/office/drawing/2014/main" id="{7E3332C8-AF52-40AE-B9D3-CDA0C6A6CC02}"/>
              </a:ext>
            </a:extLst>
          </p:cNvPr>
          <p:cNvGraphicFramePr>
            <a:graphicFrameLocks noGrp="1"/>
          </p:cNvGraphicFramePr>
          <p:nvPr>
            <p:extLst>
              <p:ext uri="{D42A27DB-BD31-4B8C-83A1-F6EECF244321}">
                <p14:modId xmlns:p14="http://schemas.microsoft.com/office/powerpoint/2010/main" val="1523358957"/>
              </p:ext>
            </p:extLst>
          </p:nvPr>
        </p:nvGraphicFramePr>
        <p:xfrm>
          <a:off x="478302" y="1081668"/>
          <a:ext cx="11113476" cy="5642466"/>
        </p:xfrm>
        <a:graphic>
          <a:graphicData uri="http://schemas.openxmlformats.org/drawingml/2006/table">
            <a:tbl>
              <a:tblPr firstRow="1" bandRow="1">
                <a:tableStyleId>{2D5ABB26-0587-4C30-8999-92F81FD0307C}</a:tableStyleId>
              </a:tblPr>
              <a:tblGrid>
                <a:gridCol w="5556738">
                  <a:extLst>
                    <a:ext uri="{9D8B030D-6E8A-4147-A177-3AD203B41FA5}">
                      <a16:colId xmlns:a16="http://schemas.microsoft.com/office/drawing/2014/main" val="1753653306"/>
                    </a:ext>
                  </a:extLst>
                </a:gridCol>
                <a:gridCol w="5556738">
                  <a:extLst>
                    <a:ext uri="{9D8B030D-6E8A-4147-A177-3AD203B41FA5}">
                      <a16:colId xmlns:a16="http://schemas.microsoft.com/office/drawing/2014/main" val="1029470439"/>
                    </a:ext>
                  </a:extLst>
                </a:gridCol>
              </a:tblGrid>
              <a:tr h="5642466">
                <a:tc>
                  <a:txBody>
                    <a:bodyPr/>
                    <a:lstStyle/>
                    <a:p>
                      <a:pPr marL="285750" indent="-285750">
                        <a:buFont typeface="Wingdings" panose="05000000000000000000" pitchFamily="2" charset="2"/>
                        <a:buChar char="Ø"/>
                      </a:pPr>
                      <a:endParaRPr lang="en-ZA" dirty="0"/>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How many wayleaves were granted in the past 12 months ?</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How many relate to fibre-installation ?</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How can municipalities use this as a competitive advantage to maximise revenue collection ?</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How can municipalities use this to connect homes to public Wi-Fi and integrate the same to municipal accounts ? </a:t>
                      </a:r>
                    </a:p>
                    <a:p>
                      <a:pPr marL="285750" indent="-285750">
                        <a:buFont typeface="Wingdings" panose="05000000000000000000" pitchFamily="2" charset="2"/>
                        <a:buChar char="Ø"/>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Using Wi-Fi for credit control ?</a:t>
                      </a:r>
                    </a:p>
                    <a:p>
                      <a:pPr marL="285750" indent="-285750">
                        <a:buFont typeface="Wingdings" panose="05000000000000000000" pitchFamily="2" charset="2"/>
                        <a:buChar char="Ø"/>
                      </a:pPr>
                      <a:endParaRPr lang="en-ZA" dirty="0"/>
                    </a:p>
                    <a:p>
                      <a:endParaRPr lang="en-ZA" dirty="0"/>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3033588224"/>
                  </a:ext>
                </a:extLst>
              </a:tr>
            </a:tbl>
          </a:graphicData>
        </a:graphic>
      </p:graphicFrame>
      <p:pic>
        <p:nvPicPr>
          <p:cNvPr id="13" name="Picture 12" descr="Diagram&#10;&#10;Description automatically generated">
            <a:extLst>
              <a:ext uri="{FF2B5EF4-FFF2-40B4-BE49-F238E27FC236}">
                <a16:creationId xmlns:a16="http://schemas.microsoft.com/office/drawing/2014/main" id="{79364945-EBEF-4134-804C-2142A2C6C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518" y="1316910"/>
            <a:ext cx="5007180" cy="4459421"/>
          </a:xfrm>
          <a:prstGeom prst="rect">
            <a:avLst/>
          </a:prstGeom>
        </p:spPr>
      </p:pic>
    </p:spTree>
    <p:extLst>
      <p:ext uri="{BB962C8B-B14F-4D97-AF65-F5344CB8AC3E}">
        <p14:creationId xmlns:p14="http://schemas.microsoft.com/office/powerpoint/2010/main" val="128570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D368-74E1-407A-92EC-DB526B625879}"/>
              </a:ext>
            </a:extLst>
          </p:cNvPr>
          <p:cNvSpPr>
            <a:spLocks noGrp="1"/>
          </p:cNvSpPr>
          <p:nvPr>
            <p:ph type="title"/>
          </p:nvPr>
        </p:nvSpPr>
        <p:spPr>
          <a:xfrm>
            <a:off x="596900" y="365125"/>
            <a:ext cx="11010900" cy="716543"/>
          </a:xfrm>
        </p:spPr>
        <p:txBody>
          <a:bodyPr/>
          <a:lstStyle/>
          <a:p>
            <a:r>
              <a:rPr lang="en-ZA" sz="3200" dirty="0">
                <a:solidFill>
                  <a:schemeClr val="accent1">
                    <a:lumMod val="50000"/>
                  </a:schemeClr>
                </a:solidFill>
              </a:rPr>
              <a:t>Revenue Gear 7 – Site And Service Vs Social Housing</a:t>
            </a:r>
          </a:p>
        </p:txBody>
      </p:sp>
      <p:sp>
        <p:nvSpPr>
          <p:cNvPr id="3" name="Content Placeholder 2">
            <a:extLst>
              <a:ext uri="{FF2B5EF4-FFF2-40B4-BE49-F238E27FC236}">
                <a16:creationId xmlns:a16="http://schemas.microsoft.com/office/drawing/2014/main" id="{14B83942-2A1D-4749-8557-F183B3766B86}"/>
              </a:ext>
            </a:extLst>
          </p:cNvPr>
          <p:cNvSpPr>
            <a:spLocks noGrp="1"/>
          </p:cNvSpPr>
          <p:nvPr>
            <p:ph idx="1"/>
          </p:nvPr>
        </p:nvSpPr>
        <p:spPr/>
        <p:txBody>
          <a:bodyPr/>
          <a:lstStyle/>
          <a:p>
            <a:pPr marL="1028700" lvl="1" indent="0">
              <a:buNone/>
            </a:pPr>
            <a:endParaRPr lang="en-GB" dirty="0">
              <a:latin typeface="+mj-lt"/>
            </a:endParaRPr>
          </a:p>
          <a:p>
            <a:pPr marL="342900"/>
            <a:endParaRPr lang="en-GB" dirty="0">
              <a:latin typeface="+mj-lt"/>
            </a:endParaRPr>
          </a:p>
          <a:p>
            <a:endParaRPr lang="en-GB" dirty="0">
              <a:latin typeface="+mn-lt"/>
            </a:endParaRPr>
          </a:p>
          <a:p>
            <a:endParaRPr lang="en-GB" dirty="0">
              <a:latin typeface="+mj-lt"/>
            </a:endParaRPr>
          </a:p>
          <a:p>
            <a:endParaRPr lang="en-GB" b="1" dirty="0">
              <a:latin typeface="+mj-lt"/>
            </a:endParaRPr>
          </a:p>
          <a:p>
            <a:pPr algn="ctr"/>
            <a:endParaRPr lang="en-GB" b="1" dirty="0"/>
          </a:p>
          <a:p>
            <a:pPr algn="ctr"/>
            <a:endParaRPr lang="en-GB" b="1" dirty="0"/>
          </a:p>
          <a:p>
            <a:pPr algn="ctr"/>
            <a:endParaRPr lang="en-ZA" b="1" dirty="0"/>
          </a:p>
        </p:txBody>
      </p:sp>
      <p:graphicFrame>
        <p:nvGraphicFramePr>
          <p:cNvPr id="4" name="Table 4">
            <a:extLst>
              <a:ext uri="{FF2B5EF4-FFF2-40B4-BE49-F238E27FC236}">
                <a16:creationId xmlns:a16="http://schemas.microsoft.com/office/drawing/2014/main" id="{7E3332C8-AF52-40AE-B9D3-CDA0C6A6CC02}"/>
              </a:ext>
            </a:extLst>
          </p:cNvPr>
          <p:cNvGraphicFramePr>
            <a:graphicFrameLocks noGrp="1"/>
          </p:cNvGraphicFramePr>
          <p:nvPr>
            <p:extLst>
              <p:ext uri="{D42A27DB-BD31-4B8C-83A1-F6EECF244321}">
                <p14:modId xmlns:p14="http://schemas.microsoft.com/office/powerpoint/2010/main" val="2883147028"/>
              </p:ext>
            </p:extLst>
          </p:nvPr>
        </p:nvGraphicFramePr>
        <p:xfrm>
          <a:off x="478302" y="1237734"/>
          <a:ext cx="11549576" cy="4763164"/>
        </p:xfrm>
        <a:graphic>
          <a:graphicData uri="http://schemas.openxmlformats.org/drawingml/2006/table">
            <a:tbl>
              <a:tblPr firstRow="1" bandRow="1">
                <a:tableStyleId>{2D5ABB26-0587-4C30-8999-92F81FD0307C}</a:tableStyleId>
              </a:tblPr>
              <a:tblGrid>
                <a:gridCol w="5774788">
                  <a:extLst>
                    <a:ext uri="{9D8B030D-6E8A-4147-A177-3AD203B41FA5}">
                      <a16:colId xmlns:a16="http://schemas.microsoft.com/office/drawing/2014/main" val="1753653306"/>
                    </a:ext>
                  </a:extLst>
                </a:gridCol>
                <a:gridCol w="5774788">
                  <a:extLst>
                    <a:ext uri="{9D8B030D-6E8A-4147-A177-3AD203B41FA5}">
                      <a16:colId xmlns:a16="http://schemas.microsoft.com/office/drawing/2014/main" val="1029470439"/>
                    </a:ext>
                  </a:extLst>
                </a:gridCol>
              </a:tblGrid>
              <a:tr h="4763164">
                <a:tc>
                  <a:txBody>
                    <a:bodyPr/>
                    <a:lstStyle/>
                    <a:p>
                      <a:pPr marL="285750" indent="-285750">
                        <a:buFont typeface="Wingdings" panose="05000000000000000000" pitchFamily="2" charset="2"/>
                        <a:buChar char="Ø"/>
                      </a:pPr>
                      <a:endParaRPr lang="en-ZA" dirty="0"/>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Identify development nodes </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Consider mix housing </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Partner with Private Developers and Department of Human Settlement and Water.</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Sale of stands , determine building periods. </a:t>
                      </a:r>
                    </a:p>
                    <a:p>
                      <a:pPr marL="0" indent="0">
                        <a:buFont typeface="Wingdings" panose="05000000000000000000" pitchFamily="2" charset="2"/>
                        <a:buNone/>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Rethink the concept of private town? </a:t>
                      </a:r>
                    </a:p>
                    <a:p>
                      <a:pPr marL="285750" indent="-285750">
                        <a:buFont typeface="Wingdings" panose="05000000000000000000" pitchFamily="2" charset="2"/>
                        <a:buChar char="Ø"/>
                      </a:pPr>
                      <a:endParaRPr lang="en-ZA" sz="2000"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endParaRPr lang="en-ZA" dirty="0">
                        <a:latin typeface="Century Gothic" panose="020B0502020202020204" pitchFamily="34" charset="0"/>
                      </a:endParaRPr>
                    </a:p>
                    <a:p>
                      <a:endParaRPr lang="en-ZA" dirty="0"/>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3033588224"/>
                  </a:ext>
                </a:extLst>
              </a:tr>
            </a:tbl>
          </a:graphicData>
        </a:graphic>
      </p:graphicFrame>
      <p:pic>
        <p:nvPicPr>
          <p:cNvPr id="6" name="Picture 5" descr="A large building with a mountain in the background&#10;&#10;Description automatically generated">
            <a:extLst>
              <a:ext uri="{FF2B5EF4-FFF2-40B4-BE49-F238E27FC236}">
                <a16:creationId xmlns:a16="http://schemas.microsoft.com/office/drawing/2014/main" id="{BCC3B441-643C-43AC-9A67-2214597C7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1293570"/>
            <a:ext cx="4953000" cy="3955828"/>
          </a:xfrm>
          <a:prstGeom prst="rect">
            <a:avLst/>
          </a:prstGeom>
        </p:spPr>
      </p:pic>
    </p:spTree>
    <p:extLst>
      <p:ext uri="{BB962C8B-B14F-4D97-AF65-F5344CB8AC3E}">
        <p14:creationId xmlns:p14="http://schemas.microsoft.com/office/powerpoint/2010/main" val="394808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D368-74E1-407A-92EC-DB526B625879}"/>
              </a:ext>
            </a:extLst>
          </p:cNvPr>
          <p:cNvSpPr>
            <a:spLocks noGrp="1"/>
          </p:cNvSpPr>
          <p:nvPr>
            <p:ph type="title"/>
          </p:nvPr>
        </p:nvSpPr>
        <p:spPr/>
        <p:txBody>
          <a:bodyPr/>
          <a:lstStyle/>
          <a:p>
            <a:r>
              <a:rPr lang="en-ZA" dirty="0">
                <a:solidFill>
                  <a:schemeClr val="accent1">
                    <a:lumMod val="50000"/>
                  </a:schemeClr>
                </a:solidFill>
              </a:rPr>
              <a:t>REVENUE GEAR 8 – ATTRACTIVE BUSINESS CLIMATE</a:t>
            </a:r>
          </a:p>
        </p:txBody>
      </p:sp>
      <p:sp>
        <p:nvSpPr>
          <p:cNvPr id="3" name="Content Placeholder 2">
            <a:extLst>
              <a:ext uri="{FF2B5EF4-FFF2-40B4-BE49-F238E27FC236}">
                <a16:creationId xmlns:a16="http://schemas.microsoft.com/office/drawing/2014/main" id="{14B83942-2A1D-4749-8557-F183B3766B86}"/>
              </a:ext>
            </a:extLst>
          </p:cNvPr>
          <p:cNvSpPr>
            <a:spLocks noGrp="1"/>
          </p:cNvSpPr>
          <p:nvPr>
            <p:ph idx="1"/>
          </p:nvPr>
        </p:nvSpPr>
        <p:spPr/>
        <p:txBody>
          <a:bodyPr/>
          <a:lstStyle/>
          <a:p>
            <a:pPr marL="1028700" lvl="1" indent="0">
              <a:buNone/>
            </a:pPr>
            <a:endParaRPr lang="en-GB" dirty="0">
              <a:latin typeface="+mj-lt"/>
            </a:endParaRPr>
          </a:p>
          <a:p>
            <a:pPr marL="342900"/>
            <a:endParaRPr lang="en-GB" dirty="0">
              <a:latin typeface="+mj-lt"/>
            </a:endParaRPr>
          </a:p>
          <a:p>
            <a:endParaRPr lang="en-GB" dirty="0">
              <a:latin typeface="+mn-lt"/>
            </a:endParaRPr>
          </a:p>
          <a:p>
            <a:endParaRPr lang="en-GB" dirty="0">
              <a:latin typeface="+mj-lt"/>
            </a:endParaRPr>
          </a:p>
          <a:p>
            <a:endParaRPr lang="en-GB" b="1" dirty="0">
              <a:latin typeface="+mj-lt"/>
            </a:endParaRPr>
          </a:p>
          <a:p>
            <a:pPr algn="ctr"/>
            <a:endParaRPr lang="en-GB" b="1" dirty="0"/>
          </a:p>
          <a:p>
            <a:pPr algn="ctr"/>
            <a:endParaRPr lang="en-GB" b="1" dirty="0"/>
          </a:p>
          <a:p>
            <a:pPr algn="ctr"/>
            <a:endParaRPr lang="en-ZA" b="1" dirty="0"/>
          </a:p>
        </p:txBody>
      </p:sp>
      <p:graphicFrame>
        <p:nvGraphicFramePr>
          <p:cNvPr id="4" name="Table 4">
            <a:extLst>
              <a:ext uri="{FF2B5EF4-FFF2-40B4-BE49-F238E27FC236}">
                <a16:creationId xmlns:a16="http://schemas.microsoft.com/office/drawing/2014/main" id="{7E3332C8-AF52-40AE-B9D3-CDA0C6A6CC02}"/>
              </a:ext>
            </a:extLst>
          </p:cNvPr>
          <p:cNvGraphicFramePr>
            <a:graphicFrameLocks noGrp="1"/>
          </p:cNvGraphicFramePr>
          <p:nvPr>
            <p:extLst>
              <p:ext uri="{D42A27DB-BD31-4B8C-83A1-F6EECF244321}">
                <p14:modId xmlns:p14="http://schemas.microsoft.com/office/powerpoint/2010/main" val="4010176614"/>
              </p:ext>
            </p:extLst>
          </p:nvPr>
        </p:nvGraphicFramePr>
        <p:xfrm>
          <a:off x="642424" y="785540"/>
          <a:ext cx="10907152" cy="6096000"/>
        </p:xfrm>
        <a:graphic>
          <a:graphicData uri="http://schemas.openxmlformats.org/drawingml/2006/table">
            <a:tbl>
              <a:tblPr firstRow="1" bandRow="1">
                <a:tableStyleId>{2D5ABB26-0587-4C30-8999-92F81FD0307C}</a:tableStyleId>
              </a:tblPr>
              <a:tblGrid>
                <a:gridCol w="5453576">
                  <a:extLst>
                    <a:ext uri="{9D8B030D-6E8A-4147-A177-3AD203B41FA5}">
                      <a16:colId xmlns:a16="http://schemas.microsoft.com/office/drawing/2014/main" val="1753653306"/>
                    </a:ext>
                  </a:extLst>
                </a:gridCol>
                <a:gridCol w="5453576">
                  <a:extLst>
                    <a:ext uri="{9D8B030D-6E8A-4147-A177-3AD203B41FA5}">
                      <a16:colId xmlns:a16="http://schemas.microsoft.com/office/drawing/2014/main" val="1029470439"/>
                    </a:ext>
                  </a:extLst>
                </a:gridCol>
              </a:tblGrid>
              <a:tr h="5391423">
                <a:tc>
                  <a:txBody>
                    <a:bodyPr/>
                    <a:lstStyle/>
                    <a:p>
                      <a:pPr marL="0" indent="0">
                        <a:buFont typeface="Wingdings" panose="05000000000000000000" pitchFamily="2" charset="2"/>
                        <a:buNone/>
                      </a:pPr>
                      <a:endParaRPr lang="en-ZA" dirty="0">
                        <a:solidFill>
                          <a:schemeClr val="tx2">
                            <a:lumMod val="50000"/>
                          </a:schemeClr>
                        </a:solidFill>
                        <a:latin typeface="Century Gothic" panose="020B0502020202020204" pitchFamily="34" charset="0"/>
                      </a:endParaRP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Provide a business friendly environment</a:t>
                      </a: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Reduce the cost of doing business </a:t>
                      </a: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Invest in water reclamation projects to reduce water costs</a:t>
                      </a: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 Ignite economic growth and development by offering development rebates and incentives</a:t>
                      </a: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Facilitate investment opportunities</a:t>
                      </a:r>
                    </a:p>
                    <a:p>
                      <a:pPr marL="285750" indent="-285750">
                        <a:buFont typeface="Wingdings" panose="05000000000000000000" pitchFamily="2" charset="2"/>
                        <a:buChar char="Ø"/>
                      </a:pPr>
                      <a:r>
                        <a:rPr lang="en-ZA" sz="2000" dirty="0">
                          <a:solidFill>
                            <a:schemeClr val="tx2">
                              <a:lumMod val="50000"/>
                            </a:schemeClr>
                          </a:solidFill>
                          <a:latin typeface="Century Gothic" panose="020B0502020202020204" pitchFamily="34" charset="0"/>
                        </a:rPr>
                        <a:t>Reduce turnaround times for evaluation of building plans and town planning processes</a:t>
                      </a:r>
                    </a:p>
                    <a:p>
                      <a:pPr marL="285750" indent="-285750">
                        <a:buFont typeface="Wingdings" panose="05000000000000000000" pitchFamily="2" charset="2"/>
                        <a:buChar char="Ø"/>
                      </a:pPr>
                      <a:r>
                        <a:rPr lang="en-GB" sz="2000" dirty="0">
                          <a:solidFill>
                            <a:schemeClr val="tx2">
                              <a:lumMod val="50000"/>
                            </a:schemeClr>
                          </a:solidFill>
                          <a:latin typeface="Century Gothic" panose="020B0502020202020204" pitchFamily="34" charset="0"/>
                        </a:rPr>
                        <a:t>Leverage partnerships to realise economic development</a:t>
                      </a:r>
                    </a:p>
                    <a:p>
                      <a:pPr marL="285750" indent="-285750">
                        <a:buFont typeface="Wingdings" panose="05000000000000000000" pitchFamily="2" charset="2"/>
                        <a:buChar char="Ø"/>
                      </a:pPr>
                      <a:r>
                        <a:rPr lang="en-GB" sz="2000" dirty="0">
                          <a:solidFill>
                            <a:schemeClr val="tx2">
                              <a:lumMod val="50000"/>
                            </a:schemeClr>
                          </a:solidFill>
                          <a:latin typeface="Century Gothic" panose="020B0502020202020204" pitchFamily="34" charset="0"/>
                        </a:rPr>
                        <a:t>Identify areas for short, medium and long term development and investment </a:t>
                      </a:r>
                    </a:p>
                    <a:p>
                      <a:pPr marL="285750" indent="-285750">
                        <a:buFont typeface="Wingdings" panose="05000000000000000000" pitchFamily="2" charset="2"/>
                        <a:buChar char="Ø"/>
                      </a:pPr>
                      <a:endParaRPr lang="en-GB" sz="2000" dirty="0">
                        <a:solidFill>
                          <a:schemeClr val="accent1">
                            <a:lumMod val="50000"/>
                          </a:schemeClr>
                        </a:solidFill>
                      </a:endParaRPr>
                    </a:p>
                    <a:p>
                      <a:pPr marL="0" indent="0">
                        <a:buFont typeface="Wingdings" panose="05000000000000000000" pitchFamily="2" charset="2"/>
                        <a:buNone/>
                      </a:pPr>
                      <a:r>
                        <a:rPr lang="en-ZA" sz="2000" dirty="0">
                          <a:solidFill>
                            <a:schemeClr val="accent1">
                              <a:lumMod val="50000"/>
                            </a:schemeClr>
                          </a:solidFill>
                        </a:rPr>
                        <a:t> </a:t>
                      </a:r>
                    </a:p>
                    <a:p>
                      <a:pPr marL="285750" indent="-285750">
                        <a:buFont typeface="Wingdings" panose="05000000000000000000" pitchFamily="2" charset="2"/>
                        <a:buChar char="Ø"/>
                      </a:pPr>
                      <a:endParaRPr lang="en-ZA" dirty="0"/>
                    </a:p>
                    <a:p>
                      <a:endParaRPr lang="en-ZA" dirty="0"/>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3033588224"/>
                  </a:ext>
                </a:extLst>
              </a:tr>
            </a:tbl>
          </a:graphicData>
        </a:graphic>
      </p:graphicFrame>
      <p:pic>
        <p:nvPicPr>
          <p:cNvPr id="6" name="Picture 5" descr="A view of a city&#10;&#10;Description automatically generated">
            <a:extLst>
              <a:ext uri="{FF2B5EF4-FFF2-40B4-BE49-F238E27FC236}">
                <a16:creationId xmlns:a16="http://schemas.microsoft.com/office/drawing/2014/main" id="{528AD9C5-B3A1-4478-845F-F0A25442F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1293541"/>
            <a:ext cx="4958276" cy="4270917"/>
          </a:xfrm>
          <a:prstGeom prst="rect">
            <a:avLst/>
          </a:prstGeom>
        </p:spPr>
      </p:pic>
    </p:spTree>
    <p:extLst>
      <p:ext uri="{BB962C8B-B14F-4D97-AF65-F5344CB8AC3E}">
        <p14:creationId xmlns:p14="http://schemas.microsoft.com/office/powerpoint/2010/main" val="318387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0500" y="1358900"/>
            <a:ext cx="11633200" cy="4521200"/>
          </a:xfrm>
        </p:spPr>
        <p:txBody>
          <a:bodyPr>
            <a:noAutofit/>
          </a:bodyPr>
          <a:lstStyle/>
          <a:p>
            <a:pPr marL="1028700" lvl="1" indent="-342900" algn="just" fontAlgn="base">
              <a:lnSpc>
                <a:spcPct val="100000"/>
              </a:lnSpc>
              <a:spcBef>
                <a:spcPts val="600"/>
              </a:spcBef>
              <a:spcAft>
                <a:spcPts val="600"/>
              </a:spcAft>
              <a:buFont typeface="Wingdings" panose="05000000000000000000" pitchFamily="2" charset="2"/>
              <a:buChar char="Ø"/>
              <a:defRPr/>
            </a:pPr>
            <a:r>
              <a:rPr lang="en-ZA" b="0">
                <a:solidFill>
                  <a:schemeClr val="tx2">
                    <a:lumMod val="50000"/>
                  </a:schemeClr>
                </a:solidFill>
                <a:cs typeface="Arial" panose="020B0604020202020204" pitchFamily="34" charset="0"/>
              </a:rPr>
              <a:t>Unlock </a:t>
            </a:r>
            <a:r>
              <a:rPr lang="en-ZA" b="0" dirty="0">
                <a:solidFill>
                  <a:schemeClr val="tx2">
                    <a:lumMod val="50000"/>
                  </a:schemeClr>
                </a:solidFill>
                <a:cs typeface="Arial" panose="020B0604020202020204" pitchFamily="34" charset="0"/>
              </a:rPr>
              <a:t>and maximize the potential of existing revenue sources </a:t>
            </a:r>
          </a:p>
          <a:p>
            <a:pPr marL="1028700" lvl="1" indent="-342900" algn="just" fontAlgn="base">
              <a:lnSpc>
                <a:spcPct val="100000"/>
              </a:lnSpc>
              <a:spcBef>
                <a:spcPts val="600"/>
              </a:spcBef>
              <a:spcAft>
                <a:spcPts val="600"/>
              </a:spcAft>
              <a:buFont typeface="Wingdings" panose="05000000000000000000" pitchFamily="2" charset="2"/>
              <a:buChar char="Ø"/>
              <a:defRPr/>
            </a:pPr>
            <a:r>
              <a:rPr lang="en-ZA" b="0" dirty="0">
                <a:solidFill>
                  <a:schemeClr val="tx2">
                    <a:lumMod val="50000"/>
                  </a:schemeClr>
                </a:solidFill>
                <a:cs typeface="Arial" panose="020B0604020202020204" pitchFamily="34" charset="0"/>
              </a:rPr>
              <a:t>Introduce VIP services, where increased fee guarantees quicker turnaround times and higher quality. </a:t>
            </a:r>
          </a:p>
          <a:p>
            <a:pPr marL="1028700" lvl="1" indent="-342900" algn="just" fontAlgn="base">
              <a:lnSpc>
                <a:spcPct val="100000"/>
              </a:lnSpc>
              <a:spcBef>
                <a:spcPts val="600"/>
              </a:spcBef>
              <a:spcAft>
                <a:spcPts val="600"/>
              </a:spcAft>
              <a:buFont typeface="Wingdings" panose="05000000000000000000" pitchFamily="2" charset="2"/>
              <a:buChar char="Ø"/>
              <a:defRPr/>
            </a:pPr>
            <a:r>
              <a:rPr lang="en-ZA" b="0" dirty="0">
                <a:solidFill>
                  <a:schemeClr val="tx2">
                    <a:lumMod val="50000"/>
                  </a:schemeClr>
                </a:solidFill>
                <a:cs typeface="Arial" panose="020B0604020202020204" pitchFamily="34" charset="0"/>
              </a:rPr>
              <a:t>Ensure that the fees charged cover the cost of service (Cost reflective tariffs)</a:t>
            </a:r>
          </a:p>
          <a:p>
            <a:pPr marL="1028700" lvl="1" indent="-342900" algn="just" fontAlgn="base">
              <a:lnSpc>
                <a:spcPct val="100000"/>
              </a:lnSpc>
              <a:spcBef>
                <a:spcPts val="600"/>
              </a:spcBef>
              <a:spcAft>
                <a:spcPts val="600"/>
              </a:spcAft>
              <a:buFont typeface="Wingdings" panose="05000000000000000000" pitchFamily="2" charset="2"/>
              <a:buChar char="Ø"/>
              <a:defRPr/>
            </a:pPr>
            <a:r>
              <a:rPr lang="en-ZA" b="0" dirty="0">
                <a:solidFill>
                  <a:schemeClr val="tx2">
                    <a:lumMod val="50000"/>
                  </a:schemeClr>
                </a:solidFill>
                <a:cs typeface="Arial" panose="020B0604020202020204" pitchFamily="34" charset="0"/>
              </a:rPr>
              <a:t>Consider renegotiating Homeowners bulk readings vs individual units within the gated communities. </a:t>
            </a:r>
          </a:p>
          <a:p>
            <a:pPr marL="1028700" lvl="1" indent="-342900" algn="just" fontAlgn="base">
              <a:lnSpc>
                <a:spcPct val="100000"/>
              </a:lnSpc>
              <a:spcBef>
                <a:spcPts val="600"/>
              </a:spcBef>
              <a:spcAft>
                <a:spcPts val="600"/>
              </a:spcAft>
              <a:buFont typeface="Wingdings" panose="05000000000000000000" pitchFamily="2" charset="2"/>
              <a:buChar char="Ø"/>
              <a:defRPr/>
            </a:pPr>
            <a:r>
              <a:rPr lang="en-ZA" b="0" dirty="0">
                <a:solidFill>
                  <a:schemeClr val="tx2">
                    <a:lumMod val="50000"/>
                  </a:schemeClr>
                </a:solidFill>
                <a:cs typeface="Arial" panose="020B0604020202020204" pitchFamily="34" charset="0"/>
              </a:rPr>
              <a:t>Establishment of revenue optimization steering committees, reduce these to Performance Indicators to all officials </a:t>
            </a:r>
          </a:p>
          <a:p>
            <a:pPr marL="1028700" lvl="1" indent="-342900" algn="just" fontAlgn="base">
              <a:lnSpc>
                <a:spcPct val="100000"/>
              </a:lnSpc>
              <a:spcBef>
                <a:spcPct val="0"/>
              </a:spcBef>
              <a:spcAft>
                <a:spcPct val="0"/>
              </a:spcAft>
              <a:buFont typeface="Wingdings" panose="05000000000000000000" pitchFamily="2" charset="2"/>
              <a:buChar char="Ø"/>
              <a:defRPr/>
            </a:pPr>
            <a:endParaRPr lang="en-ZA" dirty="0">
              <a:solidFill>
                <a:schemeClr val="tx1"/>
              </a:solidFill>
              <a:latin typeface="Arial" panose="020B0604020202020204" pitchFamily="34" charset="0"/>
              <a:cs typeface="Arial" panose="020B0604020202020204" pitchFamily="34" charset="0"/>
            </a:endParaRPr>
          </a:p>
          <a:p>
            <a:pPr lvl="1" indent="0" algn="l" fontAlgn="base">
              <a:lnSpc>
                <a:spcPct val="100000"/>
              </a:lnSpc>
              <a:spcBef>
                <a:spcPct val="0"/>
              </a:spcBef>
              <a:spcAft>
                <a:spcPct val="0"/>
              </a:spcAft>
              <a:buNone/>
              <a:defRPr/>
            </a:pPr>
            <a:endParaRPr lang="en-ZA" b="0" dirty="0">
              <a:solidFill>
                <a:schemeClr val="tx1"/>
              </a:solidFill>
              <a:latin typeface="Arial" panose="020B0604020202020204" pitchFamily="34" charset="0"/>
              <a:cs typeface="Arial" panose="020B0604020202020204" pitchFamily="34" charset="0"/>
            </a:endParaRPr>
          </a:p>
          <a:p>
            <a:pPr lvl="1" indent="0" algn="l" fontAlgn="base">
              <a:lnSpc>
                <a:spcPct val="100000"/>
              </a:lnSpc>
              <a:spcBef>
                <a:spcPct val="0"/>
              </a:spcBef>
              <a:spcAft>
                <a:spcPct val="0"/>
              </a:spcAft>
              <a:buNone/>
              <a:defRPr/>
            </a:pPr>
            <a:endParaRPr lang="en-US" b="0" dirty="0">
              <a:solidFill>
                <a:schemeClr val="tx1"/>
              </a:solidFill>
              <a:latin typeface="Arial" panose="020B0604020202020204" pitchFamily="34" charset="0"/>
              <a:cs typeface="Arial" panose="020B0604020202020204" pitchFamily="34" charset="0"/>
            </a:endParaRPr>
          </a:p>
          <a:p>
            <a:pPr marL="1028700" lvl="1" indent="-342900" algn="l" fontAlgn="base">
              <a:lnSpc>
                <a:spcPct val="100000"/>
              </a:lnSpc>
              <a:spcBef>
                <a:spcPct val="0"/>
              </a:spcBef>
              <a:spcAft>
                <a:spcPct val="0"/>
              </a:spcAft>
              <a:buFont typeface="Wingdings" panose="05000000000000000000" pitchFamily="2" charset="2"/>
              <a:buChar char="v"/>
              <a:defRPr/>
            </a:pPr>
            <a:endParaRPr lang="en-US" b="0" dirty="0">
              <a:solidFill>
                <a:schemeClr val="tx1"/>
              </a:solidFill>
              <a:latin typeface="Arial" panose="020B0604020202020204" pitchFamily="34" charset="0"/>
              <a:cs typeface="Arial" panose="020B0604020202020204" pitchFamily="34" charset="0"/>
            </a:endParaRPr>
          </a:p>
          <a:p>
            <a:pPr marL="1028700" lvl="1" indent="-342900" algn="l" fontAlgn="base">
              <a:lnSpc>
                <a:spcPct val="100000"/>
              </a:lnSpc>
              <a:spcBef>
                <a:spcPct val="0"/>
              </a:spcBef>
              <a:spcAft>
                <a:spcPct val="0"/>
              </a:spcAft>
              <a:buFont typeface="Wingdings" panose="05000000000000000000" pitchFamily="2" charset="2"/>
              <a:buChar char="v"/>
              <a:defRPr/>
            </a:pPr>
            <a:endParaRPr lang="en-US" b="0" dirty="0">
              <a:solidFill>
                <a:schemeClr val="tx1"/>
              </a:solidFill>
              <a:latin typeface="Arial" panose="020B0604020202020204" pitchFamily="34" charset="0"/>
              <a:cs typeface="Arial" panose="020B0604020202020204" pitchFamily="34" charset="0"/>
            </a:endParaRPr>
          </a:p>
          <a:p>
            <a:pPr marL="1028700" lvl="1" indent="-342900" algn="l" fontAlgn="base">
              <a:lnSpc>
                <a:spcPct val="100000"/>
              </a:lnSpc>
              <a:spcBef>
                <a:spcPct val="0"/>
              </a:spcBef>
              <a:spcAft>
                <a:spcPct val="0"/>
              </a:spcAft>
              <a:buFont typeface="Wingdings" panose="05000000000000000000" pitchFamily="2" charset="2"/>
              <a:buChar char="v"/>
              <a:defRPr/>
            </a:pPr>
            <a:endParaRPr lang="en-US" b="0" dirty="0">
              <a:solidFill>
                <a:schemeClr val="tx1"/>
              </a:solidFill>
              <a:latin typeface="Arial" panose="020B0604020202020204" pitchFamily="34" charset="0"/>
              <a:cs typeface="Arial" panose="020B0604020202020204" pitchFamily="34" charset="0"/>
            </a:endParaRPr>
          </a:p>
          <a:p>
            <a:pPr marL="342900" lvl="0" indent="-342900" algn="just" fontAlgn="base">
              <a:lnSpc>
                <a:spcPct val="100000"/>
              </a:lnSpc>
              <a:spcBef>
                <a:spcPct val="0"/>
              </a:spcBef>
              <a:spcAft>
                <a:spcPct val="0"/>
              </a:spcAft>
              <a:buFont typeface="Wingdings" pitchFamily="2" charset="2"/>
              <a:buChar char="§"/>
              <a:defRPr/>
            </a:pPr>
            <a:endParaRPr lang="en-US" sz="2800" dirty="0">
              <a:latin typeface="Arial" panose="020B0604020202020204" pitchFamily="34" charset="0"/>
              <a:cs typeface="Arial" panose="020B0604020202020204" pitchFamily="34" charset="0"/>
            </a:endParaRPr>
          </a:p>
          <a:p>
            <a:pPr marL="342900" lvl="0" indent="-342900" algn="just" fontAlgn="base">
              <a:lnSpc>
                <a:spcPct val="100000"/>
              </a:lnSpc>
              <a:spcBef>
                <a:spcPct val="0"/>
              </a:spcBef>
              <a:spcAft>
                <a:spcPct val="0"/>
              </a:spcAft>
              <a:buFont typeface="Wingdings" pitchFamily="2" charset="2"/>
              <a:buChar char="§"/>
              <a:defRPr/>
            </a:pPr>
            <a:endParaRPr lang="en-US" sz="2800" dirty="0">
              <a:latin typeface="Arial" panose="020B0604020202020204" pitchFamily="34" charset="0"/>
              <a:cs typeface="Arial" panose="020B0604020202020204" pitchFamily="34" charset="0"/>
            </a:endParaRPr>
          </a:p>
          <a:p>
            <a:pPr lvl="0" algn="just" fontAlgn="base">
              <a:lnSpc>
                <a:spcPct val="100000"/>
              </a:lnSpc>
              <a:spcBef>
                <a:spcPct val="0"/>
              </a:spcBef>
              <a:spcAft>
                <a:spcPct val="0"/>
              </a:spcAft>
              <a:defRPr/>
            </a:pPr>
            <a:endParaRPr lang="en-US" sz="2800" dirty="0">
              <a:latin typeface="Arial" panose="020B0604020202020204" pitchFamily="34" charset="0"/>
              <a:cs typeface="Arial" panose="020B0604020202020204" pitchFamily="34" charset="0"/>
            </a:endParaRPr>
          </a:p>
          <a:p>
            <a:pPr marL="342900" lvl="0" indent="-342900" algn="just" fontAlgn="base">
              <a:lnSpc>
                <a:spcPct val="100000"/>
              </a:lnSpc>
              <a:spcBef>
                <a:spcPct val="0"/>
              </a:spcBef>
              <a:spcAft>
                <a:spcPct val="0"/>
              </a:spcAft>
              <a:buFont typeface="Wingdings" pitchFamily="2" charset="2"/>
              <a:buChar char="§"/>
              <a:defRPr/>
            </a:pPr>
            <a:endParaRPr lang="en-US" sz="2800" dirty="0">
              <a:latin typeface="Arial" panose="020B0604020202020204" pitchFamily="34" charset="0"/>
              <a:cs typeface="Arial" panose="020B0604020202020204" pitchFamily="34" charset="0"/>
            </a:endParaRPr>
          </a:p>
        </p:txBody>
      </p:sp>
      <p:sp>
        <p:nvSpPr>
          <p:cNvPr id="2" name="Rectangle 1"/>
          <p:cNvSpPr/>
          <p:nvPr/>
        </p:nvSpPr>
        <p:spPr>
          <a:xfrm>
            <a:off x="1342994" y="497311"/>
            <a:ext cx="9172606" cy="646331"/>
          </a:xfrm>
          <a:prstGeom prst="rect">
            <a:avLst/>
          </a:prstGeom>
        </p:spPr>
        <p:txBody>
          <a:bodyPr wrap="square">
            <a:spAutoFit/>
          </a:bodyPr>
          <a:lstStyle/>
          <a:p>
            <a:pPr algn="ctr"/>
            <a:r>
              <a:rPr lang="en-ZA" sz="3600" b="1" dirty="0">
                <a:solidFill>
                  <a:schemeClr val="accent1">
                    <a:lumMod val="50000"/>
                  </a:schemeClr>
                </a:solidFill>
                <a:latin typeface="Century Gothic" panose="020B0502020202020204" pitchFamily="34" charset="0"/>
              </a:rPr>
              <a:t>Conclusion </a:t>
            </a:r>
          </a:p>
        </p:txBody>
      </p:sp>
    </p:spTree>
    <p:extLst>
      <p:ext uri="{BB962C8B-B14F-4D97-AF65-F5344CB8AC3E}">
        <p14:creationId xmlns:p14="http://schemas.microsoft.com/office/powerpoint/2010/main" val="351122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DF31D-5FC3-4DA7-BF18-CF83BF7F29F3}"/>
              </a:ext>
            </a:extLst>
          </p:cNvPr>
          <p:cNvSpPr>
            <a:spLocks noGrp="1"/>
          </p:cNvSpPr>
          <p:nvPr>
            <p:ph idx="1"/>
          </p:nvPr>
        </p:nvSpPr>
        <p:spPr>
          <a:xfrm>
            <a:off x="838200" y="2019300"/>
            <a:ext cx="10515600" cy="297180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400" b="1" i="1"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A successful economic development strategy must focus on improving the skills of the area's workforce, reducing the cost of doing business and making available the resources business needs to compete and thrive in today's global economy.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400" b="1" i="1"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rPr>
              <a:t>(Rod Blagojevich)</a:t>
            </a:r>
            <a:endParaRPr kumimoji="0" lang="en-US" sz="2400" b="1" i="1" u="none" strike="noStrike" kern="1200" cap="none" spc="0" normalizeH="0" baseline="0" noProof="0" dirty="0">
              <a:ln>
                <a:noFill/>
              </a:ln>
              <a:solidFill>
                <a:schemeClr val="accent1">
                  <a:lumMod val="50000"/>
                </a:schemeClr>
              </a:solidFill>
              <a:effectLst/>
              <a:uLnTx/>
              <a:uFillTx/>
              <a:latin typeface="Century Gothic" panose="020B0502020202020204" pitchFamily="34" charset="0"/>
              <a:ea typeface="+mn-ea"/>
              <a:cs typeface="+mn-cs"/>
            </a:endParaRPr>
          </a:p>
          <a:p>
            <a:pPr algn="ctr"/>
            <a:endParaRPr lang="en-GB" sz="6000" dirty="0">
              <a:solidFill>
                <a:schemeClr val="accent1">
                  <a:lumMod val="50000"/>
                </a:schemeClr>
              </a:solidFill>
              <a:latin typeface="French Script MT" panose="03020402040607040605" pitchFamily="66" charset="0"/>
            </a:endParaRPr>
          </a:p>
          <a:p>
            <a:endParaRPr lang="en-ZA" dirty="0"/>
          </a:p>
        </p:txBody>
      </p:sp>
    </p:spTree>
    <p:extLst>
      <p:ext uri="{BB962C8B-B14F-4D97-AF65-F5344CB8AC3E}">
        <p14:creationId xmlns:p14="http://schemas.microsoft.com/office/powerpoint/2010/main" val="18231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DF31D-5FC3-4DA7-BF18-CF83BF7F29F3}"/>
              </a:ext>
            </a:extLst>
          </p:cNvPr>
          <p:cNvSpPr>
            <a:spLocks noGrp="1"/>
          </p:cNvSpPr>
          <p:nvPr>
            <p:ph idx="1"/>
          </p:nvPr>
        </p:nvSpPr>
        <p:spPr>
          <a:xfrm>
            <a:off x="838200" y="520505"/>
            <a:ext cx="10515600" cy="5401993"/>
          </a:xfrm>
        </p:spPr>
        <p:txBody>
          <a:bodyPr>
            <a:normAutofit/>
          </a:bodyPr>
          <a:lstStyle/>
          <a:p>
            <a:pPr algn="ctr"/>
            <a:r>
              <a:rPr lang="en-GB" sz="4200" b="1" dirty="0">
                <a:solidFill>
                  <a:schemeClr val="accent1">
                    <a:lumMod val="50000"/>
                  </a:schemeClr>
                </a:solidFill>
              </a:rPr>
              <a:t>References</a:t>
            </a:r>
          </a:p>
          <a:p>
            <a:pPr algn="ctr"/>
            <a:endParaRPr lang="en-GB" sz="4200" b="1" dirty="0">
              <a:solidFill>
                <a:schemeClr val="accent1">
                  <a:lumMod val="50000"/>
                </a:schemeClr>
              </a:solidFill>
            </a:endParaRPr>
          </a:p>
          <a:p>
            <a:pPr marL="742950" indent="-742950">
              <a:buAutoNum type="arabicPeriod"/>
            </a:pPr>
            <a:r>
              <a:rPr lang="en-GB" sz="2000" dirty="0" err="1">
                <a:solidFill>
                  <a:schemeClr val="tx2">
                    <a:lumMod val="50000"/>
                  </a:schemeClr>
                </a:solidFill>
              </a:rPr>
              <a:t>AlMujadidi</a:t>
            </a:r>
            <a:r>
              <a:rPr lang="en-GB" sz="2000" dirty="0">
                <a:solidFill>
                  <a:schemeClr val="tx2">
                    <a:lumMod val="50000"/>
                  </a:schemeClr>
                </a:solidFill>
              </a:rPr>
              <a:t>, A., </a:t>
            </a:r>
            <a:r>
              <a:rPr lang="en-GB" sz="2000" dirty="0" err="1">
                <a:solidFill>
                  <a:schemeClr val="tx2">
                    <a:lumMod val="50000"/>
                  </a:schemeClr>
                </a:solidFill>
              </a:rPr>
              <a:t>Azoury</a:t>
            </a:r>
            <a:r>
              <a:rPr lang="en-GB" sz="2000" dirty="0">
                <a:solidFill>
                  <a:schemeClr val="tx2">
                    <a:lumMod val="50000"/>
                  </a:schemeClr>
                </a:solidFill>
              </a:rPr>
              <a:t>, C., </a:t>
            </a:r>
            <a:r>
              <a:rPr lang="en-GB" sz="2000" dirty="0" err="1">
                <a:solidFill>
                  <a:schemeClr val="tx2">
                    <a:lumMod val="50000"/>
                  </a:schemeClr>
                </a:solidFill>
              </a:rPr>
              <a:t>Schmautzer</a:t>
            </a:r>
            <a:r>
              <a:rPr lang="en-GB" sz="2000" dirty="0">
                <a:solidFill>
                  <a:schemeClr val="tx2">
                    <a:lumMod val="50000"/>
                  </a:schemeClr>
                </a:solidFill>
              </a:rPr>
              <a:t>, D &amp; </a:t>
            </a:r>
            <a:r>
              <a:rPr lang="en-GB" sz="2000" dirty="0" err="1">
                <a:solidFill>
                  <a:schemeClr val="tx2">
                    <a:lumMod val="50000"/>
                  </a:schemeClr>
                </a:solidFill>
              </a:rPr>
              <a:t>Woetzel</a:t>
            </a:r>
            <a:r>
              <a:rPr lang="en-GB" sz="2000" dirty="0">
                <a:solidFill>
                  <a:schemeClr val="tx2">
                    <a:lumMod val="50000"/>
                  </a:schemeClr>
                </a:solidFill>
              </a:rPr>
              <a:t>, J. (2019). Unlocking the full potential of city revenues. Public and Social Sector proactive. McKinsey and Company.</a:t>
            </a:r>
          </a:p>
          <a:p>
            <a:pPr marL="742950" indent="-742950">
              <a:buAutoNum type="arabicPeriod"/>
            </a:pPr>
            <a:r>
              <a:rPr lang="en-GB" sz="2000" dirty="0">
                <a:solidFill>
                  <a:schemeClr val="tx2">
                    <a:lumMod val="50000"/>
                  </a:schemeClr>
                </a:solidFill>
              </a:rPr>
              <a:t>National Treasury.2005. Revenue Guide. National Treasury: Pretoria. </a:t>
            </a:r>
          </a:p>
          <a:p>
            <a:pPr marL="742950" indent="-742950">
              <a:buAutoNum type="arabicPeriod"/>
            </a:pPr>
            <a:r>
              <a:rPr lang="en-GB" sz="2000" dirty="0">
                <a:solidFill>
                  <a:schemeClr val="tx2">
                    <a:lumMod val="50000"/>
                  </a:schemeClr>
                </a:solidFill>
              </a:rPr>
              <a:t>Du </a:t>
            </a:r>
            <a:r>
              <a:rPr lang="en-GB" sz="2000" dirty="0" err="1">
                <a:solidFill>
                  <a:schemeClr val="tx2">
                    <a:lumMod val="50000"/>
                  </a:schemeClr>
                </a:solidFill>
              </a:rPr>
              <a:t>Plessis,P</a:t>
            </a:r>
            <a:r>
              <a:rPr lang="en-GB" sz="2000" dirty="0">
                <a:solidFill>
                  <a:schemeClr val="tx2">
                    <a:lumMod val="50000"/>
                  </a:schemeClr>
                </a:solidFill>
              </a:rPr>
              <a:t>. 2017. Revenue Management workshop. </a:t>
            </a:r>
            <a:r>
              <a:rPr lang="en-GB" sz="2000" dirty="0" err="1">
                <a:solidFill>
                  <a:schemeClr val="tx2">
                    <a:lumMod val="50000"/>
                  </a:schemeClr>
                </a:solidFill>
              </a:rPr>
              <a:t>Ethekwini</a:t>
            </a:r>
            <a:r>
              <a:rPr lang="en-GB" sz="2000" dirty="0">
                <a:solidFill>
                  <a:schemeClr val="tx2">
                    <a:lumMod val="50000"/>
                  </a:schemeClr>
                </a:solidFill>
              </a:rPr>
              <a:t> Municipality: Durban</a:t>
            </a:r>
            <a:r>
              <a:rPr lang="en-GB" sz="3200" dirty="0">
                <a:solidFill>
                  <a:schemeClr val="tx2">
                    <a:lumMod val="50000"/>
                  </a:schemeClr>
                </a:solidFill>
              </a:rPr>
              <a:t>.  </a:t>
            </a:r>
          </a:p>
          <a:p>
            <a:endParaRPr lang="en-GB" sz="6000" dirty="0">
              <a:solidFill>
                <a:schemeClr val="accent1">
                  <a:lumMod val="50000"/>
                </a:schemeClr>
              </a:solidFill>
            </a:endParaRPr>
          </a:p>
          <a:p>
            <a:pPr algn="ctr"/>
            <a:endParaRPr lang="en-GB" sz="1800" dirty="0">
              <a:solidFill>
                <a:schemeClr val="accent1">
                  <a:lumMod val="50000"/>
                </a:schemeClr>
              </a:solidFill>
            </a:endParaRPr>
          </a:p>
          <a:p>
            <a:endParaRPr lang="en-ZA" dirty="0"/>
          </a:p>
        </p:txBody>
      </p:sp>
    </p:spTree>
    <p:extLst>
      <p:ext uri="{BB962C8B-B14F-4D97-AF65-F5344CB8AC3E}">
        <p14:creationId xmlns:p14="http://schemas.microsoft.com/office/powerpoint/2010/main" val="1888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83942-2A1D-4749-8557-F183B3766B86}"/>
              </a:ext>
            </a:extLst>
          </p:cNvPr>
          <p:cNvSpPr>
            <a:spLocks noGrp="1"/>
          </p:cNvSpPr>
          <p:nvPr>
            <p:ph idx="1"/>
          </p:nvPr>
        </p:nvSpPr>
        <p:spPr/>
        <p:txBody>
          <a:bodyPr>
            <a:normAutofit/>
          </a:bodyPr>
          <a:lstStyle/>
          <a:p>
            <a:pPr algn="ctr"/>
            <a:endParaRPr lang="en-GB" b="1" dirty="0"/>
          </a:p>
          <a:p>
            <a:pPr algn="ctr"/>
            <a:endParaRPr lang="en-GB" b="1" dirty="0"/>
          </a:p>
          <a:p>
            <a:pPr algn="ctr"/>
            <a:r>
              <a:rPr lang="en-GB" sz="6000" dirty="0">
                <a:solidFill>
                  <a:schemeClr val="accent1">
                    <a:lumMod val="50000"/>
                  </a:schemeClr>
                </a:solidFill>
                <a:latin typeface="French Script MT" panose="03020402040607040605" pitchFamily="66" charset="0"/>
              </a:rPr>
              <a:t>End of Presentation</a:t>
            </a:r>
          </a:p>
          <a:p>
            <a:pPr algn="ctr"/>
            <a:endParaRPr lang="en-GB" sz="1000" dirty="0">
              <a:solidFill>
                <a:schemeClr val="accent1">
                  <a:lumMod val="50000"/>
                </a:schemeClr>
              </a:solidFill>
              <a:latin typeface="French Script MT" panose="03020402040607040605" pitchFamily="66" charset="0"/>
            </a:endParaRPr>
          </a:p>
          <a:p>
            <a:pPr algn="ctr"/>
            <a:r>
              <a:rPr lang="en-GB" sz="6000" dirty="0">
                <a:solidFill>
                  <a:schemeClr val="accent1">
                    <a:lumMod val="50000"/>
                  </a:schemeClr>
                </a:solidFill>
                <a:latin typeface="French Script MT" panose="03020402040607040605" pitchFamily="66" charset="0"/>
              </a:rPr>
              <a:t>Thank you </a:t>
            </a:r>
          </a:p>
        </p:txBody>
      </p:sp>
    </p:spTree>
    <p:extLst>
      <p:ext uri="{BB962C8B-B14F-4D97-AF65-F5344CB8AC3E}">
        <p14:creationId xmlns:p14="http://schemas.microsoft.com/office/powerpoint/2010/main" val="253820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480767" y="215540"/>
            <a:ext cx="10916239" cy="716543"/>
          </a:xfrm>
        </p:spPr>
        <p:txBody>
          <a:bodyPr/>
          <a:lstStyle/>
          <a:p>
            <a:r>
              <a:rPr lang="en-ZA" altLang="en-US" sz="3600" dirty="0">
                <a:solidFill>
                  <a:schemeClr val="accent1">
                    <a:lumMod val="50000"/>
                  </a:schemeClr>
                </a:solidFill>
              </a:rPr>
              <a:t>Outlining the journey </a:t>
            </a:r>
          </a:p>
        </p:txBody>
      </p:sp>
      <p:sp>
        <p:nvSpPr>
          <p:cNvPr id="6" name="Content Placeholder 2"/>
          <p:cNvSpPr>
            <a:spLocks noGrp="1"/>
          </p:cNvSpPr>
          <p:nvPr>
            <p:ph idx="1"/>
          </p:nvPr>
        </p:nvSpPr>
        <p:spPr>
          <a:xfrm>
            <a:off x="668915" y="932083"/>
            <a:ext cx="9785023" cy="5488911"/>
          </a:xfrm>
        </p:spPr>
        <p:txBody>
          <a:bodyPr>
            <a:noAutofit/>
          </a:bodyPr>
          <a:lstStyle/>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US" dirty="0">
                <a:solidFill>
                  <a:schemeClr val="accent1">
                    <a:lumMod val="50000"/>
                  </a:schemeClr>
                </a:solidFill>
              </a:rPr>
              <a:t>Introduction</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dirty="0">
                <a:solidFill>
                  <a:schemeClr val="accent1">
                    <a:lumMod val="50000"/>
                  </a:schemeClr>
                </a:solidFill>
                <a:cs typeface="Arial" panose="020B0604020202020204" pitchFamily="34" charset="0"/>
              </a:rPr>
              <a:t>COVID -19 SWOT Analysis </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Fixing The Wheels- Revenue Management Chain </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Spare Wheel – Integrated Revenue Management</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Traditional Mode – Existing Sources Of Revenue </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Manual Transmission (4 Gears )</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Gear 5</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Gear 6 </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Gear 7</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Gear 8</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Conclusion </a:t>
            </a:r>
          </a:p>
          <a:p>
            <a:pPr marL="457200" lvl="0" indent="-457200" eaLnBrk="0" fontAlgn="base" hangingPunct="0">
              <a:lnSpc>
                <a:spcPct val="100000"/>
              </a:lnSpc>
              <a:spcBef>
                <a:spcPct val="20000"/>
              </a:spcBef>
              <a:spcAft>
                <a:spcPct val="0"/>
              </a:spcAft>
              <a:buFont typeface="Wingdings" panose="05000000000000000000" pitchFamily="2" charset="2"/>
              <a:buChar char="§"/>
              <a:defRPr/>
            </a:pPr>
            <a:r>
              <a:rPr lang="en-ZA" altLang="en-US" dirty="0">
                <a:solidFill>
                  <a:schemeClr val="accent1">
                    <a:lumMod val="50000"/>
                  </a:schemeClr>
                </a:solidFill>
              </a:rPr>
              <a:t>References </a:t>
            </a:r>
          </a:p>
          <a:p>
            <a:pPr marL="457200" lvl="0" indent="-457200" eaLnBrk="0" fontAlgn="base" hangingPunct="0">
              <a:lnSpc>
                <a:spcPct val="100000"/>
              </a:lnSpc>
              <a:spcBef>
                <a:spcPct val="20000"/>
              </a:spcBef>
              <a:spcAft>
                <a:spcPct val="0"/>
              </a:spcAft>
              <a:buFont typeface="Wingdings" panose="05000000000000000000" pitchFamily="2" charset="2"/>
              <a:buChar char="§"/>
              <a:defRPr/>
            </a:pPr>
            <a:endParaRPr lang="en-ZA" altLang="en-US" b="1" dirty="0">
              <a:solidFill>
                <a:schemeClr val="accent1">
                  <a:lumMod val="50000"/>
                </a:schemeClr>
              </a:solidFill>
            </a:endParaRPr>
          </a:p>
          <a:p>
            <a:pPr marL="457200" lvl="0" indent="-457200" eaLnBrk="0" fontAlgn="base" hangingPunct="0">
              <a:lnSpc>
                <a:spcPct val="100000"/>
              </a:lnSpc>
              <a:spcBef>
                <a:spcPct val="20000"/>
              </a:spcBef>
              <a:spcAft>
                <a:spcPct val="0"/>
              </a:spcAft>
              <a:buFont typeface="Wingdings" panose="05000000000000000000" pitchFamily="2" charset="2"/>
              <a:buChar char="§"/>
              <a:defRPr/>
            </a:pPr>
            <a:endParaRPr lang="en-ZA" altLang="en-US" b="1" dirty="0">
              <a:solidFill>
                <a:schemeClr val="accent1">
                  <a:lumMod val="50000"/>
                </a:schemeClr>
              </a:solidFill>
            </a:endParaRPr>
          </a:p>
          <a:p>
            <a:pPr lvl="0" eaLnBrk="0" fontAlgn="base" hangingPunct="0">
              <a:lnSpc>
                <a:spcPct val="100000"/>
              </a:lnSpc>
              <a:spcBef>
                <a:spcPct val="20000"/>
              </a:spcBef>
              <a:spcAft>
                <a:spcPct val="0"/>
              </a:spcAft>
              <a:defRPr/>
            </a:pPr>
            <a:r>
              <a:rPr lang="en-ZA" b="0" dirty="0">
                <a:solidFill>
                  <a:schemeClr val="tx1"/>
                </a:solidFill>
              </a:rPr>
              <a:t>	</a:t>
            </a:r>
            <a:endParaRPr lang="en-US" b="0" dirty="0">
              <a:solidFill>
                <a:schemeClr val="tx1"/>
              </a:solidFill>
            </a:endParaRPr>
          </a:p>
          <a:p>
            <a:pPr marL="342900" lvl="0" indent="-342900" algn="just" fontAlgn="base">
              <a:lnSpc>
                <a:spcPct val="100000"/>
              </a:lnSpc>
              <a:spcBef>
                <a:spcPct val="0"/>
              </a:spcBef>
              <a:spcAft>
                <a:spcPct val="0"/>
              </a:spcAft>
              <a:buFont typeface="Wingdings" pitchFamily="2" charset="2"/>
              <a:buChar char="§"/>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a:p>
            <a:pPr lvl="0" algn="just" fontAlgn="base">
              <a:lnSpc>
                <a:spcPct val="100000"/>
              </a:lnSpc>
              <a:spcBef>
                <a:spcPct val="0"/>
              </a:spcBef>
              <a:spcAft>
                <a:spcPct val="0"/>
              </a:spcAft>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p:txBody>
      </p:sp>
    </p:spTree>
    <p:extLst>
      <p:ext uri="{BB962C8B-B14F-4D97-AF65-F5344CB8AC3E}">
        <p14:creationId xmlns:p14="http://schemas.microsoft.com/office/powerpoint/2010/main" val="419225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480767" y="190501"/>
            <a:ext cx="10916239" cy="622300"/>
          </a:xfrm>
        </p:spPr>
        <p:txBody>
          <a:bodyPr/>
          <a:lstStyle/>
          <a:p>
            <a:r>
              <a:rPr lang="en-ZA" altLang="en-US" sz="3600" dirty="0">
                <a:solidFill>
                  <a:schemeClr val="accent1">
                    <a:lumMod val="50000"/>
                  </a:schemeClr>
                </a:solidFill>
              </a:rPr>
              <a:t>Introduction</a:t>
            </a:r>
          </a:p>
        </p:txBody>
      </p:sp>
      <p:sp>
        <p:nvSpPr>
          <p:cNvPr id="6" name="Content Placeholder 2"/>
          <p:cNvSpPr>
            <a:spLocks noGrp="1"/>
          </p:cNvSpPr>
          <p:nvPr>
            <p:ph idx="1"/>
          </p:nvPr>
        </p:nvSpPr>
        <p:spPr>
          <a:xfrm>
            <a:off x="602661" y="812801"/>
            <a:ext cx="10916239" cy="5219699"/>
          </a:xfrm>
        </p:spPr>
        <p:txBody>
          <a:bodyPr>
            <a:noAutofit/>
          </a:bodyPr>
          <a:lstStyle/>
          <a:p>
            <a:pPr marL="342900" indent="-342900">
              <a:buFont typeface="Wingdings" panose="05000000000000000000" pitchFamily="2" charset="2"/>
              <a:buChar char="v"/>
            </a:pPr>
            <a:endParaRPr lang="en-ZA"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nSpc>
                <a:spcPct val="100000"/>
              </a:lnSpc>
              <a:spcBef>
                <a:spcPts val="600"/>
              </a:spcBef>
              <a:spcAft>
                <a:spcPts val="600"/>
              </a:spcAft>
              <a:buFont typeface="Wingdings" panose="05000000000000000000" pitchFamily="2" charset="2"/>
              <a:buChar char="v"/>
            </a:pPr>
            <a:r>
              <a:rPr lang="en-ZA" dirty="0">
                <a:solidFill>
                  <a:schemeClr val="accent1">
                    <a:lumMod val="50000"/>
                  </a:schemeClr>
                </a:solidFill>
                <a:ea typeface="Arial Unicode MS" panose="020B0604020202020204" pitchFamily="34" charset="-128"/>
                <a:cs typeface="Arial Unicode MS" panose="020B0604020202020204" pitchFamily="34" charset="-128"/>
              </a:rPr>
              <a:t>Covid-19 outbreak was declared a global pandemic by WHO in March 2020.</a:t>
            </a:r>
          </a:p>
          <a:p>
            <a:pPr marL="342900" indent="-342900">
              <a:lnSpc>
                <a:spcPct val="100000"/>
              </a:lnSpc>
              <a:spcBef>
                <a:spcPts val="600"/>
              </a:spcBef>
              <a:spcAft>
                <a:spcPts val="600"/>
              </a:spcAft>
              <a:buFont typeface="Wingdings" panose="05000000000000000000" pitchFamily="2" charset="2"/>
              <a:buChar char="v"/>
            </a:pPr>
            <a:r>
              <a:rPr lang="en-ZA" dirty="0">
                <a:solidFill>
                  <a:schemeClr val="accent1">
                    <a:lumMod val="50000"/>
                  </a:schemeClr>
                </a:solidFill>
                <a:ea typeface="Arial Unicode MS" panose="020B0604020202020204" pitchFamily="34" charset="-128"/>
                <a:cs typeface="Arial Unicode MS" panose="020B0604020202020204" pitchFamily="34" charset="-128"/>
              </a:rPr>
              <a:t>President Cyril Ramaphosa declared a National State of Disaster and effected a nation-wide lockdown from </a:t>
            </a:r>
            <a:r>
              <a:rPr lang="en-ZA" b="1" dirty="0">
                <a:solidFill>
                  <a:schemeClr val="accent1">
                    <a:lumMod val="50000"/>
                  </a:schemeClr>
                </a:solidFill>
                <a:ea typeface="Arial Unicode MS" panose="020B0604020202020204" pitchFamily="34" charset="-128"/>
                <a:cs typeface="Arial Unicode MS" panose="020B0604020202020204" pitchFamily="34" charset="-128"/>
              </a:rPr>
              <a:t>27th March 2020.</a:t>
            </a:r>
          </a:p>
          <a:p>
            <a:pPr marL="342900" indent="-342900">
              <a:lnSpc>
                <a:spcPct val="100000"/>
              </a:lnSpc>
              <a:spcBef>
                <a:spcPts val="600"/>
              </a:spcBef>
              <a:spcAft>
                <a:spcPts val="600"/>
              </a:spcAft>
              <a:buFont typeface="Wingdings" panose="05000000000000000000" pitchFamily="2" charset="2"/>
              <a:buChar char="v"/>
            </a:pPr>
            <a:r>
              <a:rPr lang="en-ZA" dirty="0">
                <a:solidFill>
                  <a:schemeClr val="accent1">
                    <a:lumMod val="50000"/>
                  </a:schemeClr>
                </a:solidFill>
                <a:ea typeface="Arial Unicode MS" panose="020B0604020202020204" pitchFamily="34" charset="-128"/>
                <a:cs typeface="Arial Unicode MS" panose="020B0604020202020204" pitchFamily="34" charset="-128"/>
              </a:rPr>
              <a:t>The impact of the lockdown and global restrictions has negatively impacted the economy.</a:t>
            </a:r>
          </a:p>
          <a:p>
            <a:pPr marL="342900" indent="-342900">
              <a:lnSpc>
                <a:spcPct val="100000"/>
              </a:lnSpc>
              <a:spcBef>
                <a:spcPts val="600"/>
              </a:spcBef>
              <a:spcAft>
                <a:spcPts val="600"/>
              </a:spcAft>
              <a:buFont typeface="Wingdings" panose="05000000000000000000" pitchFamily="2" charset="2"/>
              <a:buChar char="v"/>
            </a:pPr>
            <a:r>
              <a:rPr lang="en-ZA" dirty="0">
                <a:solidFill>
                  <a:schemeClr val="accent1">
                    <a:lumMod val="50000"/>
                  </a:schemeClr>
                </a:solidFill>
                <a:ea typeface="Arial Unicode MS" panose="020B0604020202020204" pitchFamily="34" charset="-128"/>
                <a:cs typeface="Arial Unicode MS" panose="020B0604020202020204" pitchFamily="34" charset="-128"/>
              </a:rPr>
              <a:t>National Treasury has projected that the economy may contract by16%  Economist have predicted unemployment to grow to 39%.</a:t>
            </a:r>
          </a:p>
          <a:p>
            <a:pPr marL="342900" indent="-342900">
              <a:lnSpc>
                <a:spcPct val="100000"/>
              </a:lnSpc>
              <a:spcBef>
                <a:spcPts val="600"/>
              </a:spcBef>
              <a:spcAft>
                <a:spcPts val="600"/>
              </a:spcAft>
              <a:buFont typeface="Wingdings" panose="05000000000000000000" pitchFamily="2" charset="2"/>
              <a:buChar char="v"/>
            </a:pPr>
            <a:r>
              <a:rPr lang="en-ZA" dirty="0">
                <a:solidFill>
                  <a:schemeClr val="accent1">
                    <a:lumMod val="50000"/>
                  </a:schemeClr>
                </a:solidFill>
                <a:ea typeface="Arial Unicode MS" panose="020B0604020202020204" pitchFamily="34" charset="-128"/>
                <a:cs typeface="Arial Unicode MS" panose="020B0604020202020204" pitchFamily="34" charset="-128"/>
              </a:rPr>
              <a:t>Grant funding from national allocations is likely going to decrease </a:t>
            </a:r>
          </a:p>
          <a:p>
            <a:pPr lvl="0" eaLnBrk="0" fontAlgn="base" hangingPunct="0">
              <a:lnSpc>
                <a:spcPct val="150000"/>
              </a:lnSpc>
              <a:spcBef>
                <a:spcPct val="20000"/>
              </a:spcBef>
              <a:spcAft>
                <a:spcPct val="0"/>
              </a:spcAft>
              <a:defRPr/>
            </a:pPr>
            <a:endParaRPr lang="en-US" b="0" dirty="0">
              <a:solidFill>
                <a:schemeClr val="tx1"/>
              </a:solidFill>
            </a:endParaRPr>
          </a:p>
          <a:p>
            <a:pPr marL="342900" lvl="0" indent="-342900" algn="just" fontAlgn="base">
              <a:lnSpc>
                <a:spcPct val="100000"/>
              </a:lnSpc>
              <a:spcBef>
                <a:spcPct val="0"/>
              </a:spcBef>
              <a:spcAft>
                <a:spcPct val="0"/>
              </a:spcAft>
              <a:buFont typeface="Wingdings" pitchFamily="2" charset="2"/>
              <a:buChar char="§"/>
              <a:defRPr/>
            </a:pPr>
            <a:endParaRPr lang="en-US" sz="2800" dirty="0"/>
          </a:p>
          <a:p>
            <a:pPr marL="342900" lvl="0" indent="-342900" algn="just" fontAlgn="base">
              <a:lnSpc>
                <a:spcPct val="100000"/>
              </a:lnSpc>
              <a:spcBef>
                <a:spcPts val="600"/>
              </a:spcBef>
              <a:spcAft>
                <a:spcPts val="600"/>
              </a:spcAft>
              <a:buFont typeface="Wingdings" pitchFamily="2" charset="2"/>
              <a:buChar char="§"/>
              <a:defRPr/>
            </a:pPr>
            <a:endParaRPr lang="en-US" sz="2800" dirty="0"/>
          </a:p>
          <a:p>
            <a:pPr lvl="0" algn="just" fontAlgn="base">
              <a:lnSpc>
                <a:spcPct val="100000"/>
              </a:lnSpc>
              <a:spcBef>
                <a:spcPct val="0"/>
              </a:spcBef>
              <a:spcAft>
                <a:spcPct val="0"/>
              </a:spcAft>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p:txBody>
      </p:sp>
    </p:spTree>
    <p:extLst>
      <p:ext uri="{BB962C8B-B14F-4D97-AF65-F5344CB8AC3E}">
        <p14:creationId xmlns:p14="http://schemas.microsoft.com/office/powerpoint/2010/main" val="132111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387"/>
            <a:ext cx="10515600" cy="707377"/>
          </a:xfrm>
        </p:spPr>
        <p:txBody>
          <a:bodyPr/>
          <a:lstStyle/>
          <a:p>
            <a:r>
              <a:rPr lang="en-ZA" sz="3600" dirty="0">
                <a:solidFill>
                  <a:schemeClr val="accent1">
                    <a:lumMod val="50000"/>
                  </a:schemeClr>
                </a:solidFill>
                <a:cs typeface="Arial" panose="020B0604020202020204" pitchFamily="34" charset="0"/>
              </a:rPr>
              <a:t>COVID -19 SWOT Analysis</a:t>
            </a:r>
            <a:endParaRPr lang="en-ZA" sz="3600" dirty="0">
              <a:solidFill>
                <a:schemeClr val="accent1">
                  <a:lumMod val="50000"/>
                </a:schemeClr>
              </a:solidFill>
            </a:endParaRPr>
          </a:p>
        </p:txBody>
      </p:sp>
      <p:graphicFrame>
        <p:nvGraphicFramePr>
          <p:cNvPr id="4" name="Content Placeholder 3">
            <a:extLst>
              <a:ext uri="{FF2B5EF4-FFF2-40B4-BE49-F238E27FC236}">
                <a16:creationId xmlns:a16="http://schemas.microsoft.com/office/drawing/2014/main" id="{938923CA-6EE0-4166-89CF-34ABB7F5FC84}"/>
              </a:ext>
            </a:extLst>
          </p:cNvPr>
          <p:cNvGraphicFramePr>
            <a:graphicFrameLocks noGrp="1"/>
          </p:cNvGraphicFramePr>
          <p:nvPr>
            <p:ph idx="1"/>
            <p:extLst>
              <p:ext uri="{D42A27DB-BD31-4B8C-83A1-F6EECF244321}">
                <p14:modId xmlns:p14="http://schemas.microsoft.com/office/powerpoint/2010/main" val="3814091864"/>
              </p:ext>
            </p:extLst>
          </p:nvPr>
        </p:nvGraphicFramePr>
        <p:xfrm>
          <a:off x="838200" y="908764"/>
          <a:ext cx="10515600" cy="4840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7022D94-3AC1-4EF4-9691-7D926DBAF361}"/>
              </a:ext>
            </a:extLst>
          </p:cNvPr>
          <p:cNvSpPr txBox="1"/>
          <p:nvPr/>
        </p:nvSpPr>
        <p:spPr>
          <a:xfrm>
            <a:off x="520699" y="1420287"/>
            <a:ext cx="2975121" cy="1754326"/>
          </a:xfrm>
          <a:prstGeom prst="rect">
            <a:avLst/>
          </a:prstGeom>
          <a:noFill/>
        </p:spPr>
        <p:txBody>
          <a:bodyPr wrap="square" rtlCol="0">
            <a:spAutoFit/>
          </a:bodyPr>
          <a:lstStyle/>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Functioning systems in LG</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Business continuity plans</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Resilient workforce </a:t>
            </a:r>
          </a:p>
          <a:p>
            <a:pPr marL="285750" indent="-285750">
              <a:buFontTx/>
              <a:buChar char="-"/>
            </a:pPr>
            <a:endParaRPr lang="en-ZA" dirty="0"/>
          </a:p>
        </p:txBody>
      </p:sp>
      <p:sp>
        <p:nvSpPr>
          <p:cNvPr id="7" name="TextBox 6">
            <a:extLst>
              <a:ext uri="{FF2B5EF4-FFF2-40B4-BE49-F238E27FC236}">
                <a16:creationId xmlns:a16="http://schemas.microsoft.com/office/drawing/2014/main" id="{F63A645C-58EE-491C-A7E7-1141BBD823B6}"/>
              </a:ext>
            </a:extLst>
          </p:cNvPr>
          <p:cNvSpPr txBox="1"/>
          <p:nvPr/>
        </p:nvSpPr>
        <p:spPr>
          <a:xfrm>
            <a:off x="8953499" y="1420837"/>
            <a:ext cx="2975121" cy="2308324"/>
          </a:xfrm>
          <a:prstGeom prst="rect">
            <a:avLst/>
          </a:prstGeom>
          <a:noFill/>
        </p:spPr>
        <p:txBody>
          <a:bodyPr wrap="square" rtlCol="0">
            <a:spAutoFit/>
          </a:bodyPr>
          <a:lstStyle/>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Delays in development of effective communication channels </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Opportunism as result of DMA regulations </a:t>
            </a:r>
          </a:p>
          <a:p>
            <a:pPr marL="285750" indent="-285750">
              <a:buFontTx/>
              <a:buChar char="-"/>
            </a:pPr>
            <a:endParaRPr lang="en-ZA" dirty="0"/>
          </a:p>
        </p:txBody>
      </p:sp>
      <p:sp>
        <p:nvSpPr>
          <p:cNvPr id="8" name="TextBox 7">
            <a:extLst>
              <a:ext uri="{FF2B5EF4-FFF2-40B4-BE49-F238E27FC236}">
                <a16:creationId xmlns:a16="http://schemas.microsoft.com/office/drawing/2014/main" id="{2ED5E7EC-DC45-44E9-82BC-7993CEB3CF49}"/>
              </a:ext>
            </a:extLst>
          </p:cNvPr>
          <p:cNvSpPr txBox="1"/>
          <p:nvPr/>
        </p:nvSpPr>
        <p:spPr>
          <a:xfrm flipH="1">
            <a:off x="520696" y="3429001"/>
            <a:ext cx="3276603" cy="2862322"/>
          </a:xfrm>
          <a:prstGeom prst="rect">
            <a:avLst/>
          </a:prstGeom>
          <a:noFill/>
        </p:spPr>
        <p:txBody>
          <a:bodyPr wrap="square" rtlCol="0">
            <a:spAutoFit/>
          </a:bodyPr>
          <a:lstStyle/>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Rethink service delivery offering modes </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Competitive market prices (goods, services and skills)</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The use of technology to enable municipalities to deliver services </a:t>
            </a:r>
          </a:p>
          <a:p>
            <a:pPr marL="285750" indent="-285750">
              <a:buFontTx/>
              <a:buChar char="-"/>
            </a:pPr>
            <a:endParaRPr lang="en-ZA" dirty="0">
              <a:latin typeface="Century Gothic" panose="020B0502020202020204" pitchFamily="34" charset="0"/>
            </a:endParaRPr>
          </a:p>
          <a:p>
            <a:pPr marL="285750" indent="-285750">
              <a:buFontTx/>
              <a:buChar char="-"/>
            </a:pPr>
            <a:endParaRPr lang="en-ZA" dirty="0"/>
          </a:p>
        </p:txBody>
      </p:sp>
      <p:sp>
        <p:nvSpPr>
          <p:cNvPr id="9" name="TextBox 8">
            <a:extLst>
              <a:ext uri="{FF2B5EF4-FFF2-40B4-BE49-F238E27FC236}">
                <a16:creationId xmlns:a16="http://schemas.microsoft.com/office/drawing/2014/main" id="{8A50834F-1A1B-4B70-8BE0-5CCE29ED34FF}"/>
              </a:ext>
            </a:extLst>
          </p:cNvPr>
          <p:cNvSpPr txBox="1"/>
          <p:nvPr/>
        </p:nvSpPr>
        <p:spPr>
          <a:xfrm flipH="1">
            <a:off x="8953500" y="3717601"/>
            <a:ext cx="2975120" cy="2031325"/>
          </a:xfrm>
          <a:prstGeom prst="rect">
            <a:avLst/>
          </a:prstGeom>
          <a:noFill/>
        </p:spPr>
        <p:txBody>
          <a:bodyPr wrap="square" rtlCol="0">
            <a:spAutoFit/>
          </a:bodyPr>
          <a:lstStyle/>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A rapid rate of urbanisation and semigration  </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Demand for improved services and infrastructure </a:t>
            </a:r>
          </a:p>
          <a:p>
            <a:pPr marL="285750" indent="-285750">
              <a:buFontTx/>
              <a:buChar char="-"/>
            </a:pPr>
            <a:r>
              <a:rPr lang="en-ZA" dirty="0">
                <a:solidFill>
                  <a:schemeClr val="accent1">
                    <a:lumMod val="50000"/>
                  </a:schemeClr>
                </a:solidFill>
                <a:latin typeface="Century Gothic" panose="020B0502020202020204" pitchFamily="34" charset="0"/>
                <a:ea typeface="Arial Unicode MS" panose="020B0604020202020204" pitchFamily="34" charset="-128"/>
                <a:cs typeface="Arial Unicode MS" panose="020B0604020202020204" pitchFamily="34" charset="-128"/>
              </a:rPr>
              <a:t>Increased cyber crime </a:t>
            </a:r>
          </a:p>
        </p:txBody>
      </p:sp>
      <p:sp>
        <p:nvSpPr>
          <p:cNvPr id="10" name="TextBox 9">
            <a:extLst>
              <a:ext uri="{FF2B5EF4-FFF2-40B4-BE49-F238E27FC236}">
                <a16:creationId xmlns:a16="http://schemas.microsoft.com/office/drawing/2014/main" id="{4A9407B9-7717-4235-84E8-93E6067066D6}"/>
              </a:ext>
            </a:extLst>
          </p:cNvPr>
          <p:cNvSpPr txBox="1"/>
          <p:nvPr/>
        </p:nvSpPr>
        <p:spPr>
          <a:xfrm>
            <a:off x="9814561" y="6471947"/>
            <a:ext cx="2377439" cy="369332"/>
          </a:xfrm>
          <a:prstGeom prst="rect">
            <a:avLst/>
          </a:prstGeom>
          <a:noFill/>
        </p:spPr>
        <p:txBody>
          <a:bodyPr wrap="square" rtlCol="0">
            <a:spAutoFit/>
          </a:bodyPr>
          <a:lstStyle/>
          <a:p>
            <a:r>
              <a:rPr lang="en-ZA" dirty="0"/>
              <a:t>Generic: N.S. Mhlanga</a:t>
            </a:r>
          </a:p>
        </p:txBody>
      </p:sp>
    </p:spTree>
    <p:extLst>
      <p:ext uri="{BB962C8B-B14F-4D97-AF65-F5344CB8AC3E}">
        <p14:creationId xmlns:p14="http://schemas.microsoft.com/office/powerpoint/2010/main" val="428858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240382" y="171762"/>
            <a:ext cx="11711233" cy="704538"/>
          </a:xfrm>
        </p:spPr>
        <p:txBody>
          <a:bodyPr/>
          <a:lstStyle/>
          <a:p>
            <a:r>
              <a:rPr lang="en-ZA" altLang="en-US" sz="3600" dirty="0">
                <a:solidFill>
                  <a:schemeClr val="accent1">
                    <a:lumMod val="50000"/>
                  </a:schemeClr>
                </a:solidFill>
              </a:rPr>
              <a:t>Fixing The Wheels</a:t>
            </a:r>
          </a:p>
        </p:txBody>
      </p:sp>
      <p:sp>
        <p:nvSpPr>
          <p:cNvPr id="6" name="Content Placeholder 2"/>
          <p:cNvSpPr>
            <a:spLocks noGrp="1"/>
          </p:cNvSpPr>
          <p:nvPr>
            <p:ph idx="1"/>
          </p:nvPr>
        </p:nvSpPr>
        <p:spPr>
          <a:xfrm>
            <a:off x="1046374" y="1065880"/>
            <a:ext cx="9785023" cy="4518174"/>
          </a:xfrm>
        </p:spPr>
        <p:txBody>
          <a:bodyPr>
            <a:noAutofit/>
          </a:bodyPr>
          <a:lstStyle/>
          <a:p>
            <a:pPr lvl="0" eaLnBrk="0" fontAlgn="base" hangingPunct="0">
              <a:lnSpc>
                <a:spcPct val="100000"/>
              </a:lnSpc>
              <a:spcBef>
                <a:spcPct val="20000"/>
              </a:spcBef>
              <a:spcAft>
                <a:spcPct val="0"/>
              </a:spcAft>
              <a:defRPr/>
            </a:pPr>
            <a:r>
              <a:rPr lang="en-ZA" altLang="en-US" b="1" dirty="0">
                <a:solidFill>
                  <a:prstClr val="black"/>
                </a:solidFill>
                <a:latin typeface="+mj-lt"/>
                <a:cs typeface="Calibri Light" panose="020F0302020204030204" pitchFamily="34" charset="0"/>
              </a:rPr>
              <a:t> </a:t>
            </a:r>
            <a:endParaRPr lang="en-ZA" altLang="en-US" dirty="0">
              <a:solidFill>
                <a:prstClr val="black"/>
              </a:solidFill>
              <a:latin typeface="+mj-lt"/>
              <a:cs typeface="Calibri Light" panose="020F0302020204030204" pitchFamily="34" charset="0"/>
            </a:endParaRPr>
          </a:p>
          <a:p>
            <a:pPr lvl="0" eaLnBrk="0" fontAlgn="base" hangingPunct="0">
              <a:lnSpc>
                <a:spcPct val="100000"/>
              </a:lnSpc>
              <a:spcBef>
                <a:spcPct val="20000"/>
              </a:spcBef>
              <a:spcAft>
                <a:spcPct val="0"/>
              </a:spcAft>
              <a:defRPr/>
            </a:pPr>
            <a:endParaRPr lang="en-ZA" altLang="en-US" b="1" dirty="0">
              <a:solidFill>
                <a:prstClr val="black"/>
              </a:solidFill>
              <a:latin typeface="Calibri Light" panose="020F0302020204030204" pitchFamily="34" charset="0"/>
              <a:cs typeface="Calibri Light" panose="020F0302020204030204" pitchFamily="34" charset="0"/>
            </a:endParaRPr>
          </a:p>
          <a:p>
            <a:pPr lvl="0" eaLnBrk="0" fontAlgn="base" hangingPunct="0">
              <a:lnSpc>
                <a:spcPct val="100000"/>
              </a:lnSpc>
              <a:spcBef>
                <a:spcPct val="20000"/>
              </a:spcBef>
              <a:spcAft>
                <a:spcPct val="0"/>
              </a:spcAft>
              <a:defRPr/>
            </a:pPr>
            <a:endParaRPr lang="en-ZA" altLang="en-US" b="1" dirty="0">
              <a:solidFill>
                <a:prstClr val="black"/>
              </a:solidFill>
              <a:latin typeface="Calibri Light" panose="020F0302020204030204" pitchFamily="34" charset="0"/>
              <a:cs typeface="Calibri Light" panose="020F0302020204030204" pitchFamily="34" charset="0"/>
            </a:endParaRPr>
          </a:p>
          <a:p>
            <a:r>
              <a:rPr lang="en-ZA" dirty="0"/>
              <a:t> </a:t>
            </a:r>
          </a:p>
          <a:p>
            <a:endParaRPr lang="en-ZA" dirty="0"/>
          </a:p>
          <a:p>
            <a:r>
              <a:rPr lang="en-ZA" dirty="0"/>
              <a:t>	</a:t>
            </a:r>
          </a:p>
          <a:p>
            <a:pPr marL="457200" lvl="0" indent="-457200" eaLnBrk="0" fontAlgn="base" hangingPunct="0">
              <a:lnSpc>
                <a:spcPct val="100000"/>
              </a:lnSpc>
              <a:spcBef>
                <a:spcPct val="20000"/>
              </a:spcBef>
              <a:spcAft>
                <a:spcPct val="0"/>
              </a:spcAft>
              <a:buFont typeface="Wingdings" panose="05000000000000000000" pitchFamily="2" charset="2"/>
              <a:buChar char="§"/>
              <a:defRPr/>
            </a:pPr>
            <a:endParaRPr lang="en-US" b="0" dirty="0">
              <a:solidFill>
                <a:schemeClr val="tx1"/>
              </a:solidFill>
            </a:endParaRPr>
          </a:p>
          <a:p>
            <a:pPr marL="342900" lvl="0" indent="-342900" algn="just" fontAlgn="base">
              <a:lnSpc>
                <a:spcPct val="100000"/>
              </a:lnSpc>
              <a:spcBef>
                <a:spcPct val="0"/>
              </a:spcBef>
              <a:spcAft>
                <a:spcPct val="0"/>
              </a:spcAft>
              <a:buFont typeface="Wingdings" pitchFamily="2" charset="2"/>
              <a:buChar char="§"/>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a:p>
            <a:pPr lvl="0" algn="just" fontAlgn="base">
              <a:lnSpc>
                <a:spcPct val="100000"/>
              </a:lnSpc>
              <a:spcBef>
                <a:spcPct val="0"/>
              </a:spcBef>
              <a:spcAft>
                <a:spcPct val="0"/>
              </a:spcAft>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p:txBody>
      </p:sp>
      <p:graphicFrame>
        <p:nvGraphicFramePr>
          <p:cNvPr id="2" name="Diagram 1">
            <a:extLst>
              <a:ext uri="{FF2B5EF4-FFF2-40B4-BE49-F238E27FC236}">
                <a16:creationId xmlns:a16="http://schemas.microsoft.com/office/drawing/2014/main" id="{0BE70C2B-069C-4E7F-A2C0-B7D54836CE65}"/>
              </a:ext>
            </a:extLst>
          </p:cNvPr>
          <p:cNvGraphicFramePr/>
          <p:nvPr>
            <p:extLst>
              <p:ext uri="{D42A27DB-BD31-4B8C-83A1-F6EECF244321}">
                <p14:modId xmlns:p14="http://schemas.microsoft.com/office/powerpoint/2010/main" val="1357580184"/>
              </p:ext>
            </p:extLst>
          </p:nvPr>
        </p:nvGraphicFramePr>
        <p:xfrm>
          <a:off x="1360603" y="1065880"/>
          <a:ext cx="9470794" cy="451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A4A7DFE-7F8D-4764-8F44-1F83A624EE9A}"/>
              </a:ext>
            </a:extLst>
          </p:cNvPr>
          <p:cNvSpPr txBox="1"/>
          <p:nvPr/>
        </p:nvSpPr>
        <p:spPr>
          <a:xfrm>
            <a:off x="9045526" y="6232770"/>
            <a:ext cx="3146474" cy="646331"/>
          </a:xfrm>
          <a:prstGeom prst="rect">
            <a:avLst/>
          </a:prstGeom>
          <a:noFill/>
        </p:spPr>
        <p:txBody>
          <a:bodyPr wrap="square" rtlCol="0">
            <a:spAutoFit/>
          </a:bodyPr>
          <a:lstStyle/>
          <a:p>
            <a:r>
              <a:rPr lang="en-ZA" dirty="0"/>
              <a:t>Source: Adopted from National Treasury (2013)</a:t>
            </a:r>
          </a:p>
        </p:txBody>
      </p:sp>
    </p:spTree>
    <p:extLst>
      <p:ext uri="{BB962C8B-B14F-4D97-AF65-F5344CB8AC3E}">
        <p14:creationId xmlns:p14="http://schemas.microsoft.com/office/powerpoint/2010/main" val="114980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240382" y="171762"/>
            <a:ext cx="11711233" cy="772653"/>
          </a:xfrm>
        </p:spPr>
        <p:txBody>
          <a:bodyPr/>
          <a:lstStyle/>
          <a:p>
            <a:r>
              <a:rPr lang="en-ZA" altLang="en-US" sz="3600" dirty="0">
                <a:solidFill>
                  <a:schemeClr val="accent1">
                    <a:lumMod val="50000"/>
                  </a:schemeClr>
                </a:solidFill>
              </a:rPr>
              <a:t>Spare Wheels</a:t>
            </a:r>
          </a:p>
        </p:txBody>
      </p:sp>
      <p:sp>
        <p:nvSpPr>
          <p:cNvPr id="6" name="Content Placeholder 2"/>
          <p:cNvSpPr>
            <a:spLocks noGrp="1"/>
          </p:cNvSpPr>
          <p:nvPr>
            <p:ph idx="1"/>
          </p:nvPr>
        </p:nvSpPr>
        <p:spPr>
          <a:xfrm>
            <a:off x="1046374" y="1065880"/>
            <a:ext cx="9785023" cy="4518174"/>
          </a:xfrm>
        </p:spPr>
        <p:txBody>
          <a:bodyPr>
            <a:noAutofit/>
          </a:bodyPr>
          <a:lstStyle/>
          <a:p>
            <a:pPr lvl="0" eaLnBrk="0" fontAlgn="base" hangingPunct="0">
              <a:lnSpc>
                <a:spcPct val="100000"/>
              </a:lnSpc>
              <a:spcBef>
                <a:spcPct val="20000"/>
              </a:spcBef>
              <a:spcAft>
                <a:spcPct val="0"/>
              </a:spcAft>
              <a:defRPr/>
            </a:pPr>
            <a:r>
              <a:rPr lang="en-ZA" altLang="en-US" b="1" dirty="0">
                <a:solidFill>
                  <a:prstClr val="black"/>
                </a:solidFill>
                <a:latin typeface="+mj-lt"/>
                <a:cs typeface="Calibri Light" panose="020F0302020204030204" pitchFamily="34" charset="0"/>
              </a:rPr>
              <a:t> </a:t>
            </a:r>
            <a:endParaRPr lang="en-ZA" altLang="en-US" dirty="0">
              <a:solidFill>
                <a:prstClr val="black"/>
              </a:solidFill>
              <a:latin typeface="+mj-lt"/>
              <a:cs typeface="Calibri Light" panose="020F0302020204030204" pitchFamily="34" charset="0"/>
            </a:endParaRPr>
          </a:p>
          <a:p>
            <a:pPr lvl="0" eaLnBrk="0" fontAlgn="base" hangingPunct="0">
              <a:lnSpc>
                <a:spcPct val="100000"/>
              </a:lnSpc>
              <a:spcBef>
                <a:spcPct val="20000"/>
              </a:spcBef>
              <a:spcAft>
                <a:spcPct val="0"/>
              </a:spcAft>
              <a:defRPr/>
            </a:pPr>
            <a:endParaRPr lang="en-ZA" altLang="en-US" b="1" dirty="0">
              <a:solidFill>
                <a:prstClr val="black"/>
              </a:solidFill>
              <a:latin typeface="Calibri Light" panose="020F0302020204030204" pitchFamily="34" charset="0"/>
              <a:cs typeface="Calibri Light" panose="020F0302020204030204" pitchFamily="34" charset="0"/>
            </a:endParaRPr>
          </a:p>
          <a:p>
            <a:pPr lvl="0" eaLnBrk="0" fontAlgn="base" hangingPunct="0">
              <a:lnSpc>
                <a:spcPct val="100000"/>
              </a:lnSpc>
              <a:spcBef>
                <a:spcPct val="20000"/>
              </a:spcBef>
              <a:spcAft>
                <a:spcPct val="0"/>
              </a:spcAft>
              <a:defRPr/>
            </a:pPr>
            <a:endParaRPr lang="en-ZA" altLang="en-US" b="1" dirty="0">
              <a:solidFill>
                <a:prstClr val="black"/>
              </a:solidFill>
              <a:latin typeface="Calibri Light" panose="020F0302020204030204" pitchFamily="34" charset="0"/>
              <a:cs typeface="Calibri Light" panose="020F0302020204030204" pitchFamily="34" charset="0"/>
            </a:endParaRPr>
          </a:p>
          <a:p>
            <a:r>
              <a:rPr lang="en-ZA" dirty="0"/>
              <a:t> </a:t>
            </a:r>
          </a:p>
          <a:p>
            <a:endParaRPr lang="en-ZA" dirty="0"/>
          </a:p>
          <a:p>
            <a:r>
              <a:rPr lang="en-ZA" dirty="0"/>
              <a:t>	</a:t>
            </a:r>
          </a:p>
          <a:p>
            <a:pPr marL="457200" lvl="0" indent="-457200" eaLnBrk="0" fontAlgn="base" hangingPunct="0">
              <a:lnSpc>
                <a:spcPct val="100000"/>
              </a:lnSpc>
              <a:spcBef>
                <a:spcPct val="20000"/>
              </a:spcBef>
              <a:spcAft>
                <a:spcPct val="0"/>
              </a:spcAft>
              <a:buFont typeface="Wingdings" panose="05000000000000000000" pitchFamily="2" charset="2"/>
              <a:buChar char="§"/>
              <a:defRPr/>
            </a:pPr>
            <a:endParaRPr lang="en-US" b="0" dirty="0">
              <a:solidFill>
                <a:schemeClr val="tx1"/>
              </a:solidFill>
            </a:endParaRPr>
          </a:p>
          <a:p>
            <a:pPr marL="342900" lvl="0" indent="-342900" algn="just" fontAlgn="base">
              <a:lnSpc>
                <a:spcPct val="100000"/>
              </a:lnSpc>
              <a:spcBef>
                <a:spcPct val="0"/>
              </a:spcBef>
              <a:spcAft>
                <a:spcPct val="0"/>
              </a:spcAft>
              <a:buFont typeface="Wingdings" pitchFamily="2" charset="2"/>
              <a:buChar char="§"/>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a:p>
            <a:pPr lvl="0" algn="just" fontAlgn="base">
              <a:lnSpc>
                <a:spcPct val="100000"/>
              </a:lnSpc>
              <a:spcBef>
                <a:spcPct val="0"/>
              </a:spcBef>
              <a:spcAft>
                <a:spcPct val="0"/>
              </a:spcAft>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p:txBody>
      </p:sp>
      <p:sp>
        <p:nvSpPr>
          <p:cNvPr id="3" name="TextBox 2">
            <a:extLst>
              <a:ext uri="{FF2B5EF4-FFF2-40B4-BE49-F238E27FC236}">
                <a16:creationId xmlns:a16="http://schemas.microsoft.com/office/drawing/2014/main" id="{6A4A7DFE-7F8D-4764-8F44-1F83A624EE9A}"/>
              </a:ext>
            </a:extLst>
          </p:cNvPr>
          <p:cNvSpPr txBox="1"/>
          <p:nvPr/>
        </p:nvSpPr>
        <p:spPr>
          <a:xfrm>
            <a:off x="9045526" y="6232770"/>
            <a:ext cx="3146474" cy="646331"/>
          </a:xfrm>
          <a:prstGeom prst="rect">
            <a:avLst/>
          </a:prstGeom>
          <a:noFill/>
        </p:spPr>
        <p:txBody>
          <a:bodyPr wrap="square" rtlCol="0">
            <a:spAutoFit/>
          </a:bodyPr>
          <a:lstStyle/>
          <a:p>
            <a:r>
              <a:rPr lang="en-ZA" dirty="0"/>
              <a:t>Source: Adopted from National Treasury (2013)</a:t>
            </a:r>
          </a:p>
        </p:txBody>
      </p:sp>
      <p:graphicFrame>
        <p:nvGraphicFramePr>
          <p:cNvPr id="4" name="Diagram 3">
            <a:extLst>
              <a:ext uri="{FF2B5EF4-FFF2-40B4-BE49-F238E27FC236}">
                <a16:creationId xmlns:a16="http://schemas.microsoft.com/office/drawing/2014/main" id="{9EECBD6B-3561-4B50-8CA0-9E3D6810E6BA}"/>
              </a:ext>
            </a:extLst>
          </p:cNvPr>
          <p:cNvGraphicFramePr/>
          <p:nvPr>
            <p:extLst>
              <p:ext uri="{D42A27DB-BD31-4B8C-83A1-F6EECF244321}">
                <p14:modId xmlns:p14="http://schemas.microsoft.com/office/powerpoint/2010/main" val="3403176355"/>
              </p:ext>
            </p:extLst>
          </p:nvPr>
        </p:nvGraphicFramePr>
        <p:xfrm>
          <a:off x="242737" y="746695"/>
          <a:ext cx="9785023" cy="5209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7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480767" y="215540"/>
            <a:ext cx="10916239" cy="716543"/>
          </a:xfrm>
        </p:spPr>
        <p:txBody>
          <a:bodyPr/>
          <a:lstStyle/>
          <a:p>
            <a:r>
              <a:rPr lang="en-ZA" altLang="en-US" sz="3600" dirty="0">
                <a:solidFill>
                  <a:schemeClr val="accent1">
                    <a:lumMod val="50000"/>
                  </a:schemeClr>
                </a:solidFill>
              </a:rPr>
              <a:t>Traditional Mode of Revenue  </a:t>
            </a:r>
          </a:p>
        </p:txBody>
      </p:sp>
      <p:sp>
        <p:nvSpPr>
          <p:cNvPr id="6" name="Content Placeholder 2"/>
          <p:cNvSpPr>
            <a:spLocks noGrp="1"/>
          </p:cNvSpPr>
          <p:nvPr>
            <p:ph idx="1"/>
          </p:nvPr>
        </p:nvSpPr>
        <p:spPr>
          <a:xfrm>
            <a:off x="1293803" y="1074757"/>
            <a:ext cx="9785023" cy="4482664"/>
          </a:xfrm>
        </p:spPr>
        <p:txBody>
          <a:bodyPr>
            <a:noAutofit/>
          </a:bodyPr>
          <a:lstStyle/>
          <a:p>
            <a:r>
              <a:rPr lang="en-ZA" dirty="0"/>
              <a:t>	</a:t>
            </a:r>
          </a:p>
          <a:p>
            <a:pPr marL="457200" lvl="0" indent="-457200" eaLnBrk="0" fontAlgn="base" hangingPunct="0">
              <a:lnSpc>
                <a:spcPct val="100000"/>
              </a:lnSpc>
              <a:spcBef>
                <a:spcPct val="20000"/>
              </a:spcBef>
              <a:spcAft>
                <a:spcPct val="0"/>
              </a:spcAft>
              <a:buFont typeface="Wingdings" panose="05000000000000000000" pitchFamily="2" charset="2"/>
              <a:buChar char="§"/>
              <a:defRPr/>
            </a:pPr>
            <a:endParaRPr lang="en-US" b="0" dirty="0">
              <a:solidFill>
                <a:schemeClr val="tx1"/>
              </a:solidFill>
            </a:endParaRPr>
          </a:p>
          <a:p>
            <a:pPr marL="342900" lvl="0" indent="-342900" algn="just" fontAlgn="base">
              <a:lnSpc>
                <a:spcPct val="100000"/>
              </a:lnSpc>
              <a:spcBef>
                <a:spcPct val="0"/>
              </a:spcBef>
              <a:spcAft>
                <a:spcPct val="0"/>
              </a:spcAft>
              <a:buFont typeface="Wingdings" pitchFamily="2" charset="2"/>
              <a:buChar char="§"/>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a:p>
            <a:pPr lvl="0" algn="just" fontAlgn="base">
              <a:lnSpc>
                <a:spcPct val="100000"/>
              </a:lnSpc>
              <a:spcBef>
                <a:spcPct val="0"/>
              </a:spcBef>
              <a:spcAft>
                <a:spcPct val="0"/>
              </a:spcAft>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p:txBody>
      </p:sp>
      <p:graphicFrame>
        <p:nvGraphicFramePr>
          <p:cNvPr id="2" name="Table 2">
            <a:extLst>
              <a:ext uri="{FF2B5EF4-FFF2-40B4-BE49-F238E27FC236}">
                <a16:creationId xmlns:a16="http://schemas.microsoft.com/office/drawing/2014/main" id="{9FF11C50-05F8-4C73-82D2-1EA2E40464C8}"/>
              </a:ext>
            </a:extLst>
          </p:cNvPr>
          <p:cNvGraphicFramePr>
            <a:graphicFrameLocks noGrp="1"/>
          </p:cNvGraphicFramePr>
          <p:nvPr>
            <p:extLst>
              <p:ext uri="{D42A27DB-BD31-4B8C-83A1-F6EECF244321}">
                <p14:modId xmlns:p14="http://schemas.microsoft.com/office/powerpoint/2010/main" val="356937"/>
              </p:ext>
            </p:extLst>
          </p:nvPr>
        </p:nvGraphicFramePr>
        <p:xfrm>
          <a:off x="749335" y="1181100"/>
          <a:ext cx="11087065" cy="4731587"/>
        </p:xfrm>
        <a:graphic>
          <a:graphicData uri="http://schemas.openxmlformats.org/drawingml/2006/table">
            <a:tbl>
              <a:tblPr firstRow="1" bandRow="1">
                <a:tableStyleId>{2D5ABB26-0587-4C30-8999-92F81FD0307C}</a:tableStyleId>
              </a:tblPr>
              <a:tblGrid>
                <a:gridCol w="2915080">
                  <a:extLst>
                    <a:ext uri="{9D8B030D-6E8A-4147-A177-3AD203B41FA5}">
                      <a16:colId xmlns:a16="http://schemas.microsoft.com/office/drawing/2014/main" val="875864743"/>
                    </a:ext>
                  </a:extLst>
                </a:gridCol>
                <a:gridCol w="8171985">
                  <a:extLst>
                    <a:ext uri="{9D8B030D-6E8A-4147-A177-3AD203B41FA5}">
                      <a16:colId xmlns:a16="http://schemas.microsoft.com/office/drawing/2014/main" val="1296970666"/>
                    </a:ext>
                  </a:extLst>
                </a:gridCol>
              </a:tblGrid>
              <a:tr h="525347">
                <a:tc>
                  <a:txBody>
                    <a:bodyPr/>
                    <a:lstStyle/>
                    <a:p>
                      <a:pPr marL="533400" indent="190500"/>
                      <a:r>
                        <a:rPr lang="en-ZA" sz="1800" b="1" dirty="0">
                          <a:latin typeface="Century Gothic" panose="020B0502020202020204" pitchFamily="34" charset="0"/>
                        </a:rPr>
                        <a:t>      Category</a:t>
                      </a:r>
                    </a:p>
                  </a:txBody>
                  <a:tcPr/>
                </a:tc>
                <a:tc>
                  <a:txBody>
                    <a:bodyPr/>
                    <a:lstStyle/>
                    <a:p>
                      <a:pPr marL="0" indent="533400"/>
                      <a:r>
                        <a:rPr lang="en-ZA" sz="1800" b="1" dirty="0">
                          <a:latin typeface="Century Gothic" panose="020B0502020202020204" pitchFamily="34" charset="0"/>
                        </a:rPr>
                        <a:t>            Description and Limitations </a:t>
                      </a:r>
                    </a:p>
                  </a:txBody>
                  <a:tcPr/>
                </a:tc>
                <a:extLst>
                  <a:ext uri="{0D108BD9-81ED-4DB2-BD59-A6C34878D82A}">
                    <a16:rowId xmlns:a16="http://schemas.microsoft.com/office/drawing/2014/main" val="657665102"/>
                  </a:ext>
                </a:extLst>
              </a:tr>
              <a:tr h="621364">
                <a:tc>
                  <a:txBody>
                    <a:bodyPr/>
                    <a:lstStyle/>
                    <a:p>
                      <a:endParaRPr lang="en-ZA" dirty="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p>
                      <a:pPr marL="35560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MPRA Property Rates (Residential, Business, Agricultural, </a:t>
                      </a:r>
                    </a:p>
                    <a:p>
                      <a:pPr marL="35560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industrial, vacant)   Limitations in terms of ratios </a:t>
                      </a:r>
                    </a:p>
                    <a:p>
                      <a:pPr marL="355600" marR="0" lvl="0" indent="0" algn="l" defTabSz="914400" rtl="0" eaLnBrk="1" fontAlgn="auto" latinLnBrk="0" hangingPunct="1">
                        <a:lnSpc>
                          <a:spcPct val="100000"/>
                        </a:lnSpc>
                        <a:spcBef>
                          <a:spcPts val="0"/>
                        </a:spcBef>
                        <a:spcAft>
                          <a:spcPts val="0"/>
                        </a:spcAft>
                        <a:buClrTx/>
                        <a:buSzTx/>
                        <a:buFontTx/>
                        <a:buNone/>
                        <a:tabLst/>
                        <a:defRPr/>
                      </a:pPr>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indent="355600"/>
                      <a:endParaRPr lang="en-ZA" dirty="0">
                        <a:latin typeface="Century Gothic" panose="020B0502020202020204" pitchFamily="34" charset="0"/>
                      </a:endParaRPr>
                    </a:p>
                    <a:p>
                      <a:pPr marL="0" marR="0" lvl="0" indent="355600" algn="l" defTabSz="914400" rtl="0" eaLnBrk="1" fontAlgn="auto" latinLnBrk="0" hangingPunct="1">
                        <a:lnSpc>
                          <a:spcPct val="100000"/>
                        </a:lnSpc>
                        <a:spcBef>
                          <a:spcPts val="0"/>
                        </a:spcBef>
                        <a:spcAft>
                          <a:spcPts val="0"/>
                        </a:spcAft>
                        <a:buClrTx/>
                        <a:buSzTx/>
                        <a:buFontTx/>
                        <a:buNone/>
                        <a:tabLst/>
                        <a:defRPr/>
                      </a:pPr>
                      <a:endParaRPr lang="en-ZA" dirty="0">
                        <a:latin typeface="Century Gothic" panose="020B0502020202020204" pitchFamily="34" charset="0"/>
                      </a:endParaRPr>
                    </a:p>
                    <a:p>
                      <a:pPr marL="0" marR="0" lvl="0" indent="35560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Service Charges – Electricity </a:t>
                      </a:r>
                    </a:p>
                    <a:p>
                      <a:pPr marL="0" marR="0" lvl="0" indent="35560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Eskom inefficiencies </a:t>
                      </a:r>
                    </a:p>
                    <a:p>
                      <a:endParaRPr lang="en-ZA" dirty="0"/>
                    </a:p>
                  </a:txBody>
                  <a:tcPr/>
                </a:tc>
                <a:extLst>
                  <a:ext uri="{0D108BD9-81ED-4DB2-BD59-A6C34878D82A}">
                    <a16:rowId xmlns:a16="http://schemas.microsoft.com/office/drawing/2014/main" val="2610038338"/>
                  </a:ext>
                </a:extLst>
              </a:tr>
              <a:tr h="1561446">
                <a:tc>
                  <a:txBody>
                    <a:bodyPr/>
                    <a:lstStyle/>
                    <a:p>
                      <a:endParaRPr lang="en-ZA" dirty="0"/>
                    </a:p>
                    <a:p>
                      <a:endParaRPr lang="en-ZA" dirty="0"/>
                    </a:p>
                    <a:p>
                      <a:endParaRPr lang="en-ZA" dirty="0"/>
                    </a:p>
                    <a:p>
                      <a:endParaRPr lang="en-ZA" dirty="0"/>
                    </a:p>
                  </a:txBody>
                  <a:tcPr/>
                </a:tc>
                <a:tc vMerge="1">
                  <a:txBody>
                    <a:bodyPr/>
                    <a:lstStyle/>
                    <a:p>
                      <a:endParaRPr lang="en-ZA" dirty="0"/>
                    </a:p>
                  </a:txBody>
                  <a:tcPr/>
                </a:tc>
                <a:extLst>
                  <a:ext uri="{0D108BD9-81ED-4DB2-BD59-A6C34878D82A}">
                    <a16:rowId xmlns:a16="http://schemas.microsoft.com/office/drawing/2014/main" val="3349416794"/>
                  </a:ext>
                </a:extLst>
              </a:tr>
              <a:tr h="1561446">
                <a:tc>
                  <a:txBody>
                    <a:bodyPr/>
                    <a:lstStyle/>
                    <a:p>
                      <a:endParaRPr lang="en-ZA" dirty="0"/>
                    </a:p>
                    <a:p>
                      <a:endParaRPr lang="en-ZA" dirty="0"/>
                    </a:p>
                    <a:p>
                      <a:endParaRPr lang="en-ZA" dirty="0"/>
                    </a:p>
                    <a:p>
                      <a:endParaRPr lang="en-ZA"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extLst>
                  <a:ext uri="{0D108BD9-81ED-4DB2-BD59-A6C34878D82A}">
                    <a16:rowId xmlns:a16="http://schemas.microsoft.com/office/drawing/2014/main" val="1020933541"/>
                  </a:ext>
                </a:extLst>
              </a:tr>
            </a:tbl>
          </a:graphicData>
        </a:graphic>
      </p:graphicFrame>
      <p:pic>
        <p:nvPicPr>
          <p:cNvPr id="5" name="Picture 4" descr="A picture containing brush, table, sign, large&#10;&#10;Description automatically generated">
            <a:extLst>
              <a:ext uri="{FF2B5EF4-FFF2-40B4-BE49-F238E27FC236}">
                <a16:creationId xmlns:a16="http://schemas.microsoft.com/office/drawing/2014/main" id="{7D7C0C9D-17D4-46A6-9A0A-713CC459A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29806"/>
            <a:ext cx="2140130" cy="1446528"/>
          </a:xfrm>
          <a:prstGeom prst="rect">
            <a:avLst/>
          </a:prstGeom>
        </p:spPr>
      </p:pic>
      <p:pic>
        <p:nvPicPr>
          <p:cNvPr id="8" name="Picture 7" descr="A picture containing glass&#10;&#10;Description automatically generated">
            <a:extLst>
              <a:ext uri="{FF2B5EF4-FFF2-40B4-BE49-F238E27FC236}">
                <a16:creationId xmlns:a16="http://schemas.microsoft.com/office/drawing/2014/main" id="{2EC8F2F6-A379-47A0-B1D8-4B28EAC35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103999"/>
            <a:ext cx="2140130" cy="1170333"/>
          </a:xfrm>
          <a:prstGeom prst="rect">
            <a:avLst/>
          </a:prstGeom>
        </p:spPr>
      </p:pic>
      <p:pic>
        <p:nvPicPr>
          <p:cNvPr id="10" name="Picture 9" descr="A picture containing object, lamp, light, sitting&#10;&#10;Description automatically generated">
            <a:extLst>
              <a:ext uri="{FF2B5EF4-FFF2-40B4-BE49-F238E27FC236}">
                <a16:creationId xmlns:a16="http://schemas.microsoft.com/office/drawing/2014/main" id="{3984F597-343A-4C38-8AED-6023D31DA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4295958"/>
            <a:ext cx="2140130" cy="1289128"/>
          </a:xfrm>
          <a:prstGeom prst="rect">
            <a:avLst/>
          </a:prstGeom>
        </p:spPr>
      </p:pic>
      <p:graphicFrame>
        <p:nvGraphicFramePr>
          <p:cNvPr id="11" name="Table 10">
            <a:extLst>
              <a:ext uri="{FF2B5EF4-FFF2-40B4-BE49-F238E27FC236}">
                <a16:creationId xmlns:a16="http://schemas.microsoft.com/office/drawing/2014/main" id="{A0B2CC85-C158-4637-92A6-32DCEFD210E1}"/>
              </a:ext>
            </a:extLst>
          </p:cNvPr>
          <p:cNvGraphicFramePr>
            <a:graphicFrameLocks noGrp="1"/>
          </p:cNvGraphicFramePr>
          <p:nvPr>
            <p:extLst>
              <p:ext uri="{D42A27DB-BD31-4B8C-83A1-F6EECF244321}">
                <p14:modId xmlns:p14="http://schemas.microsoft.com/office/powerpoint/2010/main" val="2201747577"/>
              </p:ext>
            </p:extLst>
          </p:nvPr>
        </p:nvGraphicFramePr>
        <p:xfrm>
          <a:off x="4076700" y="3200400"/>
          <a:ext cx="7588874" cy="2384686"/>
        </p:xfrm>
        <a:graphic>
          <a:graphicData uri="http://schemas.openxmlformats.org/drawingml/2006/table">
            <a:tbl>
              <a:tblPr>
                <a:tableStyleId>{2D5ABB26-0587-4C30-8999-92F81FD0307C}</a:tableStyleId>
              </a:tblPr>
              <a:tblGrid>
                <a:gridCol w="7588874">
                  <a:extLst>
                    <a:ext uri="{9D8B030D-6E8A-4147-A177-3AD203B41FA5}">
                      <a16:colId xmlns:a16="http://schemas.microsoft.com/office/drawing/2014/main" val="2765057225"/>
                    </a:ext>
                  </a:extLst>
                </a:gridCol>
              </a:tblGrid>
              <a:tr h="1382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Service Charges –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Water losses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Conventional meters relevance</a:t>
                      </a:r>
                    </a:p>
                    <a:p>
                      <a:endParaRPr lang="en-ZA" dirty="0"/>
                    </a:p>
                  </a:txBody>
                  <a:tcPr/>
                </a:tc>
                <a:extLst>
                  <a:ext uri="{0D108BD9-81ED-4DB2-BD59-A6C34878D82A}">
                    <a16:rowId xmlns:a16="http://schemas.microsoft.com/office/drawing/2014/main" val="3502331521"/>
                  </a:ext>
                </a:extLst>
              </a:tr>
              <a:tr h="1001969">
                <a:tc>
                  <a:txBody>
                    <a:bodyPr/>
                    <a:lstStyle/>
                    <a:p>
                      <a:endParaRPr lang="en-ZA" dirty="0"/>
                    </a:p>
                  </a:txBody>
                  <a:tcPr/>
                </a:tc>
                <a:extLst>
                  <a:ext uri="{0D108BD9-81ED-4DB2-BD59-A6C34878D82A}">
                    <a16:rowId xmlns:a16="http://schemas.microsoft.com/office/drawing/2014/main" val="3731705386"/>
                  </a:ext>
                </a:extLst>
              </a:tr>
            </a:tbl>
          </a:graphicData>
        </a:graphic>
      </p:graphicFrame>
    </p:spTree>
    <p:extLst>
      <p:ext uri="{BB962C8B-B14F-4D97-AF65-F5344CB8AC3E}">
        <p14:creationId xmlns:p14="http://schemas.microsoft.com/office/powerpoint/2010/main" val="246538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itle 1"/>
          <p:cNvSpPr>
            <a:spLocks noGrp="1"/>
          </p:cNvSpPr>
          <p:nvPr>
            <p:ph type="title"/>
          </p:nvPr>
        </p:nvSpPr>
        <p:spPr>
          <a:xfrm>
            <a:off x="480767" y="215540"/>
            <a:ext cx="10916239" cy="716543"/>
          </a:xfrm>
        </p:spPr>
        <p:txBody>
          <a:bodyPr/>
          <a:lstStyle/>
          <a:p>
            <a:r>
              <a:rPr lang="en-ZA" altLang="en-US" sz="3600" dirty="0">
                <a:solidFill>
                  <a:schemeClr val="accent1">
                    <a:lumMod val="50000"/>
                  </a:schemeClr>
                </a:solidFill>
              </a:rPr>
              <a:t>Traditional Mode of Revenue  </a:t>
            </a:r>
          </a:p>
        </p:txBody>
      </p:sp>
      <p:sp>
        <p:nvSpPr>
          <p:cNvPr id="6" name="Content Placeholder 2"/>
          <p:cNvSpPr>
            <a:spLocks noGrp="1"/>
          </p:cNvSpPr>
          <p:nvPr>
            <p:ph idx="1"/>
          </p:nvPr>
        </p:nvSpPr>
        <p:spPr>
          <a:xfrm>
            <a:off x="774701" y="1074756"/>
            <a:ext cx="10304126" cy="4843443"/>
          </a:xfrm>
        </p:spPr>
        <p:txBody>
          <a:bodyPr>
            <a:noAutofit/>
          </a:bodyPr>
          <a:lstStyle/>
          <a:p>
            <a:r>
              <a:rPr lang="en-ZA" dirty="0"/>
              <a:t>	</a:t>
            </a:r>
          </a:p>
          <a:p>
            <a:pPr marL="457200" lvl="0" indent="-457200" eaLnBrk="0" fontAlgn="base" hangingPunct="0">
              <a:lnSpc>
                <a:spcPct val="100000"/>
              </a:lnSpc>
              <a:spcBef>
                <a:spcPct val="20000"/>
              </a:spcBef>
              <a:spcAft>
                <a:spcPct val="0"/>
              </a:spcAft>
              <a:buFont typeface="Wingdings" panose="05000000000000000000" pitchFamily="2" charset="2"/>
              <a:buChar char="§"/>
              <a:defRPr/>
            </a:pPr>
            <a:endParaRPr lang="en-US" b="0" dirty="0">
              <a:solidFill>
                <a:schemeClr val="tx1"/>
              </a:solidFill>
            </a:endParaRPr>
          </a:p>
          <a:p>
            <a:pPr marL="342900" lvl="0" indent="-342900" algn="just" fontAlgn="base">
              <a:lnSpc>
                <a:spcPct val="100000"/>
              </a:lnSpc>
              <a:spcBef>
                <a:spcPct val="0"/>
              </a:spcBef>
              <a:spcAft>
                <a:spcPct val="0"/>
              </a:spcAft>
              <a:buFont typeface="Wingdings" pitchFamily="2" charset="2"/>
              <a:buChar char="§"/>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a:p>
            <a:pPr lvl="0" algn="just" fontAlgn="base">
              <a:lnSpc>
                <a:spcPct val="100000"/>
              </a:lnSpc>
              <a:spcBef>
                <a:spcPct val="0"/>
              </a:spcBef>
              <a:spcAft>
                <a:spcPct val="0"/>
              </a:spcAft>
              <a:defRPr/>
            </a:pPr>
            <a:endParaRPr lang="en-US" sz="2800" dirty="0"/>
          </a:p>
          <a:p>
            <a:pPr marL="342900" lvl="0" indent="-342900" algn="just" fontAlgn="base">
              <a:lnSpc>
                <a:spcPct val="100000"/>
              </a:lnSpc>
              <a:spcBef>
                <a:spcPct val="0"/>
              </a:spcBef>
              <a:spcAft>
                <a:spcPct val="0"/>
              </a:spcAft>
              <a:buFont typeface="Wingdings" pitchFamily="2" charset="2"/>
              <a:buChar char="§"/>
              <a:defRPr/>
            </a:pPr>
            <a:endParaRPr lang="en-US" sz="2800" dirty="0"/>
          </a:p>
        </p:txBody>
      </p:sp>
      <p:graphicFrame>
        <p:nvGraphicFramePr>
          <p:cNvPr id="2" name="Table 2">
            <a:extLst>
              <a:ext uri="{FF2B5EF4-FFF2-40B4-BE49-F238E27FC236}">
                <a16:creationId xmlns:a16="http://schemas.microsoft.com/office/drawing/2014/main" id="{9FF11C50-05F8-4C73-82D2-1EA2E40464C8}"/>
              </a:ext>
            </a:extLst>
          </p:cNvPr>
          <p:cNvGraphicFramePr>
            <a:graphicFrameLocks noGrp="1"/>
          </p:cNvGraphicFramePr>
          <p:nvPr>
            <p:extLst>
              <p:ext uri="{D42A27DB-BD31-4B8C-83A1-F6EECF244321}">
                <p14:modId xmlns:p14="http://schemas.microsoft.com/office/powerpoint/2010/main" val="845358158"/>
              </p:ext>
            </p:extLst>
          </p:nvPr>
        </p:nvGraphicFramePr>
        <p:xfrm>
          <a:off x="1549400" y="1074757"/>
          <a:ext cx="9779000" cy="5597739"/>
        </p:xfrm>
        <a:graphic>
          <a:graphicData uri="http://schemas.openxmlformats.org/drawingml/2006/table">
            <a:tbl>
              <a:tblPr firstRow="1" bandRow="1">
                <a:tableStyleId>{2D5ABB26-0587-4C30-8999-92F81FD0307C}</a:tableStyleId>
              </a:tblPr>
              <a:tblGrid>
                <a:gridCol w="1658669">
                  <a:extLst>
                    <a:ext uri="{9D8B030D-6E8A-4147-A177-3AD203B41FA5}">
                      <a16:colId xmlns:a16="http://schemas.microsoft.com/office/drawing/2014/main" val="875864743"/>
                    </a:ext>
                  </a:extLst>
                </a:gridCol>
                <a:gridCol w="8120331">
                  <a:extLst>
                    <a:ext uri="{9D8B030D-6E8A-4147-A177-3AD203B41FA5}">
                      <a16:colId xmlns:a16="http://schemas.microsoft.com/office/drawing/2014/main" val="1296970666"/>
                    </a:ext>
                  </a:extLst>
                </a:gridCol>
              </a:tblGrid>
              <a:tr h="539188">
                <a:tc>
                  <a:txBody>
                    <a:bodyPr/>
                    <a:lstStyle/>
                    <a:p>
                      <a:r>
                        <a:rPr lang="en-ZA" b="1" dirty="0">
                          <a:latin typeface="Century Gothic" panose="020B0502020202020204" pitchFamily="34" charset="0"/>
                        </a:rPr>
                        <a:t>      Category</a:t>
                      </a:r>
                    </a:p>
                  </a:txBody>
                  <a:tcPr/>
                </a:tc>
                <a:tc>
                  <a:txBody>
                    <a:bodyPr/>
                    <a:lstStyle/>
                    <a:p>
                      <a:r>
                        <a:rPr lang="en-ZA" b="1" dirty="0">
                          <a:latin typeface="Century Gothic" panose="020B0502020202020204" pitchFamily="34" charset="0"/>
                        </a:rPr>
                        <a:t>                    Description and Limitations   </a:t>
                      </a:r>
                    </a:p>
                  </a:txBody>
                  <a:tcPr/>
                </a:tc>
                <a:extLst>
                  <a:ext uri="{0D108BD9-81ED-4DB2-BD59-A6C34878D82A}">
                    <a16:rowId xmlns:a16="http://schemas.microsoft.com/office/drawing/2014/main" val="657665102"/>
                  </a:ext>
                </a:extLst>
              </a:tr>
              <a:tr h="1957729">
                <a:tc>
                  <a:txBody>
                    <a:bodyPr/>
                    <a:lstStyle/>
                    <a:p>
                      <a:endParaRPr lang="en-ZA" dirty="0"/>
                    </a:p>
                    <a:p>
                      <a:endParaRPr lang="en-ZA" dirty="0"/>
                    </a:p>
                    <a:p>
                      <a:endParaRPr lang="en-ZA" dirty="0"/>
                    </a:p>
                    <a:p>
                      <a:endParaRPr lang="en-ZA" dirty="0"/>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a:t>
                      </a:r>
                    </a:p>
                    <a:p>
                      <a:pPr marL="0" marR="0" lvl="0" indent="266700" algn="l" defTabSz="9017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Service Charges – Sanitation (regulated WSA)</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Waste Water treatment </a:t>
                      </a:r>
                    </a:p>
                    <a:p>
                      <a:endParaRPr lang="en-ZA" dirty="0">
                        <a:latin typeface="Century Gothic" panose="020B0502020202020204" pitchFamily="34" charset="0"/>
                      </a:endParaRPr>
                    </a:p>
                  </a:txBody>
                  <a:tcPr/>
                </a:tc>
                <a:extLst>
                  <a:ext uri="{0D108BD9-81ED-4DB2-BD59-A6C34878D82A}">
                    <a16:rowId xmlns:a16="http://schemas.microsoft.com/office/drawing/2014/main" val="1062075882"/>
                  </a:ext>
                </a:extLst>
              </a:tr>
              <a:tr h="1497254">
                <a:tc>
                  <a:txBody>
                    <a:bodyPr/>
                    <a:lstStyle/>
                    <a:p>
                      <a:endParaRPr lang="en-ZA" dirty="0"/>
                    </a:p>
                    <a:p>
                      <a:endParaRPr lang="en-ZA" dirty="0"/>
                    </a:p>
                    <a:p>
                      <a:endParaRPr lang="en-ZA" dirty="0"/>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Service charges – Refuse removal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Downstream strategies of waste recycling and reuse. </a:t>
                      </a:r>
                    </a:p>
                    <a:p>
                      <a:endParaRPr lang="en-ZA" dirty="0">
                        <a:latin typeface="Century Gothic" panose="020B0502020202020204" pitchFamily="34" charset="0"/>
                      </a:endParaRPr>
                    </a:p>
                  </a:txBody>
                  <a:tcPr/>
                </a:tc>
                <a:extLst>
                  <a:ext uri="{0D108BD9-81ED-4DB2-BD59-A6C34878D82A}">
                    <a16:rowId xmlns:a16="http://schemas.microsoft.com/office/drawing/2014/main" val="1676274936"/>
                  </a:ext>
                </a:extLst>
              </a:tr>
              <a:tr h="1603568">
                <a:tc>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Fines and Penalties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latin typeface="Century Gothic" panose="020B0502020202020204" pitchFamily="34" charset="0"/>
                        </a:rPr>
                        <a:t>           Effective court system vs functional municipal courts </a:t>
                      </a:r>
                    </a:p>
                    <a:p>
                      <a:endParaRPr lang="en-ZA" dirty="0">
                        <a:latin typeface="Century Gothic" panose="020B0502020202020204" pitchFamily="34" charset="0"/>
                      </a:endParaRPr>
                    </a:p>
                  </a:txBody>
                  <a:tcPr/>
                </a:tc>
                <a:extLst>
                  <a:ext uri="{0D108BD9-81ED-4DB2-BD59-A6C34878D82A}">
                    <a16:rowId xmlns:a16="http://schemas.microsoft.com/office/drawing/2014/main" val="1326297088"/>
                  </a:ext>
                </a:extLst>
              </a:tr>
            </a:tbl>
          </a:graphicData>
        </a:graphic>
      </p:graphicFrame>
      <p:pic>
        <p:nvPicPr>
          <p:cNvPr id="7" name="Picture 6" descr="Icon&#10;&#10;Description automatically generated">
            <a:extLst>
              <a:ext uri="{FF2B5EF4-FFF2-40B4-BE49-F238E27FC236}">
                <a16:creationId xmlns:a16="http://schemas.microsoft.com/office/drawing/2014/main" id="{2B450B56-6FF7-45F7-871C-FD240D6AF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151" y="1436958"/>
            <a:ext cx="1763703" cy="1424759"/>
          </a:xfrm>
          <a:prstGeom prst="rect">
            <a:avLst/>
          </a:prstGeom>
        </p:spPr>
      </p:pic>
      <p:pic>
        <p:nvPicPr>
          <p:cNvPr id="9" name="Picture 8" descr="Shape&#10;&#10;Description automatically generated">
            <a:extLst>
              <a:ext uri="{FF2B5EF4-FFF2-40B4-BE49-F238E27FC236}">
                <a16:creationId xmlns:a16="http://schemas.microsoft.com/office/drawing/2014/main" id="{E0CE6360-3FB0-417C-95F0-59B835F43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202" y="3152016"/>
            <a:ext cx="1763703" cy="1424759"/>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5B896FF7-9047-4451-8D93-CF83C65C5E14}"/>
              </a:ext>
            </a:extLst>
          </p:cNvPr>
          <p:cNvPicPr>
            <a:picLocks noChangeAspect="1"/>
          </p:cNvPicPr>
          <p:nvPr/>
        </p:nvPicPr>
        <p:blipFill rotWithShape="1">
          <a:blip r:embed="rId4">
            <a:extLst>
              <a:ext uri="{28A0092B-C50C-407E-A947-70E740481C1C}">
                <a14:useLocalDpi xmlns:a14="http://schemas.microsoft.com/office/drawing/2010/main" val="0"/>
              </a:ext>
            </a:extLst>
          </a:blip>
          <a:srcRect b="10161"/>
          <a:stretch/>
        </p:blipFill>
        <p:spPr>
          <a:xfrm>
            <a:off x="1560502" y="4648112"/>
            <a:ext cx="1903403" cy="1429609"/>
          </a:xfrm>
          <a:prstGeom prst="rect">
            <a:avLst/>
          </a:prstGeom>
        </p:spPr>
      </p:pic>
    </p:spTree>
    <p:extLst>
      <p:ext uri="{BB962C8B-B14F-4D97-AF65-F5344CB8AC3E}">
        <p14:creationId xmlns:p14="http://schemas.microsoft.com/office/powerpoint/2010/main" val="427260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0A25A-DF9B-48FF-A140-136C3E2C201F}"/>
              </a:ext>
            </a:extLst>
          </p:cNvPr>
          <p:cNvSpPr>
            <a:spLocks noGrp="1"/>
          </p:cNvSpPr>
          <p:nvPr>
            <p:ph type="title"/>
          </p:nvPr>
        </p:nvSpPr>
        <p:spPr>
          <a:xfrm>
            <a:off x="1087470" y="1205961"/>
            <a:ext cx="10517945" cy="4446077"/>
          </a:xfrm>
        </p:spPr>
        <p:txBody>
          <a:bodyPr/>
          <a:lstStyle/>
          <a:p>
            <a:br>
              <a:rPr lang="en-ZA" dirty="0"/>
            </a:br>
            <a:br>
              <a:rPr lang="en-ZA" dirty="0"/>
            </a:br>
            <a:br>
              <a:rPr lang="en-ZA" dirty="0"/>
            </a:br>
            <a:br>
              <a:rPr lang="en-ZA" dirty="0"/>
            </a:br>
            <a:br>
              <a:rPr lang="en-ZA" dirty="0"/>
            </a:br>
            <a:endParaRPr lang="en-ZA" dirty="0"/>
          </a:p>
        </p:txBody>
      </p:sp>
      <p:sp>
        <p:nvSpPr>
          <p:cNvPr id="2" name="Rectangle 1"/>
          <p:cNvSpPr/>
          <p:nvPr/>
        </p:nvSpPr>
        <p:spPr>
          <a:xfrm>
            <a:off x="1088839" y="215900"/>
            <a:ext cx="10219709" cy="646331"/>
          </a:xfrm>
          <a:prstGeom prst="rect">
            <a:avLst/>
          </a:prstGeom>
        </p:spPr>
        <p:txBody>
          <a:bodyPr wrap="square">
            <a:spAutoFit/>
          </a:bodyPr>
          <a:lstStyle/>
          <a:p>
            <a:pPr algn="ctr"/>
            <a:r>
              <a:rPr lang="en-ZA" sz="3600" b="1" dirty="0">
                <a:solidFill>
                  <a:schemeClr val="accent1">
                    <a:lumMod val="50000"/>
                  </a:schemeClr>
                </a:solidFill>
                <a:latin typeface="Century Gothic" panose="020B0502020202020204" pitchFamily="34" charset="0"/>
              </a:rPr>
              <a:t>Revenue 4 Gear Manual Transmission </a:t>
            </a:r>
          </a:p>
        </p:txBody>
      </p:sp>
      <p:graphicFrame>
        <p:nvGraphicFramePr>
          <p:cNvPr id="4" name="Table 4">
            <a:extLst>
              <a:ext uri="{FF2B5EF4-FFF2-40B4-BE49-F238E27FC236}">
                <a16:creationId xmlns:a16="http://schemas.microsoft.com/office/drawing/2014/main" id="{6007BEDF-F665-48E7-A9A8-E884D91A09D9}"/>
              </a:ext>
            </a:extLst>
          </p:cNvPr>
          <p:cNvGraphicFramePr>
            <a:graphicFrameLocks noGrp="1"/>
          </p:cNvGraphicFramePr>
          <p:nvPr>
            <p:extLst>
              <p:ext uri="{D42A27DB-BD31-4B8C-83A1-F6EECF244321}">
                <p14:modId xmlns:p14="http://schemas.microsoft.com/office/powerpoint/2010/main" val="3786761364"/>
              </p:ext>
            </p:extLst>
          </p:nvPr>
        </p:nvGraphicFramePr>
        <p:xfrm>
          <a:off x="1184501" y="828352"/>
          <a:ext cx="10124047" cy="5029200"/>
        </p:xfrm>
        <a:graphic>
          <a:graphicData uri="http://schemas.openxmlformats.org/drawingml/2006/table">
            <a:tbl>
              <a:tblPr firstRow="1" bandRow="1">
                <a:tableStyleId>{775DCB02-9BB8-47FD-8907-85C794F793BA}</a:tableStyleId>
              </a:tblPr>
              <a:tblGrid>
                <a:gridCol w="2536599">
                  <a:extLst>
                    <a:ext uri="{9D8B030D-6E8A-4147-A177-3AD203B41FA5}">
                      <a16:colId xmlns:a16="http://schemas.microsoft.com/office/drawing/2014/main" val="1418514028"/>
                    </a:ext>
                  </a:extLst>
                </a:gridCol>
                <a:gridCol w="2451100">
                  <a:extLst>
                    <a:ext uri="{9D8B030D-6E8A-4147-A177-3AD203B41FA5}">
                      <a16:colId xmlns:a16="http://schemas.microsoft.com/office/drawing/2014/main" val="757733535"/>
                    </a:ext>
                  </a:extLst>
                </a:gridCol>
                <a:gridCol w="2362200">
                  <a:extLst>
                    <a:ext uri="{9D8B030D-6E8A-4147-A177-3AD203B41FA5}">
                      <a16:colId xmlns:a16="http://schemas.microsoft.com/office/drawing/2014/main" val="2084293736"/>
                    </a:ext>
                  </a:extLst>
                </a:gridCol>
                <a:gridCol w="2774148">
                  <a:extLst>
                    <a:ext uri="{9D8B030D-6E8A-4147-A177-3AD203B41FA5}">
                      <a16:colId xmlns:a16="http://schemas.microsoft.com/office/drawing/2014/main" val="3167177636"/>
                    </a:ext>
                  </a:extLst>
                </a:gridCol>
              </a:tblGrid>
              <a:tr h="350794">
                <a:tc>
                  <a:txBody>
                    <a:bodyPr/>
                    <a:lstStyle/>
                    <a:p>
                      <a:r>
                        <a:rPr lang="en-ZA" dirty="0">
                          <a:solidFill>
                            <a:schemeClr val="accent1">
                              <a:lumMod val="50000"/>
                            </a:schemeClr>
                          </a:solidFill>
                        </a:rPr>
                        <a:t>G1 Service fees </a:t>
                      </a:r>
                    </a:p>
                  </a:txBody>
                  <a:tcPr/>
                </a:tc>
                <a:tc>
                  <a:txBody>
                    <a:bodyPr/>
                    <a:lstStyle/>
                    <a:p>
                      <a:r>
                        <a:rPr lang="en-ZA" dirty="0">
                          <a:solidFill>
                            <a:schemeClr val="accent1">
                              <a:lumMod val="50000"/>
                            </a:schemeClr>
                          </a:solidFill>
                        </a:rPr>
                        <a:t>G2 Fines &amp; Penalties</a:t>
                      </a:r>
                    </a:p>
                  </a:txBody>
                  <a:tcPr/>
                </a:tc>
                <a:tc>
                  <a:txBody>
                    <a:bodyPr/>
                    <a:lstStyle/>
                    <a:p>
                      <a:r>
                        <a:rPr lang="en-ZA" dirty="0">
                          <a:solidFill>
                            <a:schemeClr val="accent1">
                              <a:lumMod val="50000"/>
                            </a:schemeClr>
                          </a:solidFill>
                        </a:rPr>
                        <a:t>G3 Charges &amp;Taxes</a:t>
                      </a:r>
                    </a:p>
                  </a:txBody>
                  <a:tcPr/>
                </a:tc>
                <a:tc>
                  <a:txBody>
                    <a:bodyPr/>
                    <a:lstStyle/>
                    <a:p>
                      <a:r>
                        <a:rPr lang="en-ZA" dirty="0">
                          <a:solidFill>
                            <a:schemeClr val="accent1">
                              <a:lumMod val="50000"/>
                            </a:schemeClr>
                          </a:solidFill>
                        </a:rPr>
                        <a:t>G4 Assets monetization </a:t>
                      </a:r>
                    </a:p>
                  </a:txBody>
                  <a:tcPr/>
                </a:tc>
                <a:extLst>
                  <a:ext uri="{0D108BD9-81ED-4DB2-BD59-A6C34878D82A}">
                    <a16:rowId xmlns:a16="http://schemas.microsoft.com/office/drawing/2014/main" val="779098232"/>
                  </a:ext>
                </a:extLst>
              </a:tr>
              <a:tr h="613889">
                <a:tc>
                  <a:txBody>
                    <a:bodyPr/>
                    <a:lstStyle/>
                    <a:p>
                      <a:r>
                        <a:rPr lang="en-ZA" dirty="0"/>
                        <a:t>Utilities (Water &amp; Electricity)</a:t>
                      </a:r>
                    </a:p>
                  </a:txBody>
                  <a:tcPr>
                    <a:solidFill>
                      <a:schemeClr val="accent1">
                        <a:lumMod val="40000"/>
                        <a:lumOff val="60000"/>
                      </a:schemeClr>
                    </a:solidFill>
                  </a:tcPr>
                </a:tc>
                <a:tc>
                  <a:txBody>
                    <a:bodyPr/>
                    <a:lstStyle/>
                    <a:p>
                      <a:r>
                        <a:rPr lang="en-ZA" dirty="0"/>
                        <a:t>Traffic violations</a:t>
                      </a:r>
                    </a:p>
                  </a:txBody>
                  <a:tcPr>
                    <a:solidFill>
                      <a:schemeClr val="accent1">
                        <a:lumMod val="40000"/>
                        <a:lumOff val="60000"/>
                      </a:schemeClr>
                    </a:solidFill>
                  </a:tcPr>
                </a:tc>
                <a:tc>
                  <a:txBody>
                    <a:bodyPr/>
                    <a:lstStyle/>
                    <a:p>
                      <a:r>
                        <a:rPr lang="en-ZA" dirty="0"/>
                        <a:t>Advertising billboards </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Public markets </a:t>
                      </a:r>
                    </a:p>
                  </a:txBody>
                  <a:tcPr>
                    <a:solidFill>
                      <a:schemeClr val="accent1">
                        <a:lumMod val="40000"/>
                        <a:lumOff val="60000"/>
                      </a:schemeClr>
                    </a:solidFill>
                  </a:tcPr>
                </a:tc>
                <a:extLst>
                  <a:ext uri="{0D108BD9-81ED-4DB2-BD59-A6C34878D82A}">
                    <a16:rowId xmlns:a16="http://schemas.microsoft.com/office/drawing/2014/main" val="3918418087"/>
                  </a:ext>
                </a:extLst>
              </a:tr>
              <a:tr h="613889">
                <a:tc>
                  <a:txBody>
                    <a:bodyPr/>
                    <a:lstStyle/>
                    <a:p>
                      <a:r>
                        <a:rPr lang="en-ZA" dirty="0"/>
                        <a:t>Municipal services (waste collection) </a:t>
                      </a:r>
                    </a:p>
                  </a:txBody>
                  <a:tcPr>
                    <a:solidFill>
                      <a:schemeClr val="accent1">
                        <a:lumMod val="40000"/>
                        <a:lumOff val="60000"/>
                      </a:schemeClr>
                    </a:solidFill>
                  </a:tcPr>
                </a:tc>
                <a:tc>
                  <a:txBody>
                    <a:bodyPr/>
                    <a:lstStyle/>
                    <a:p>
                      <a:r>
                        <a:rPr lang="en-ZA" dirty="0"/>
                        <a:t>Illegal buildings and land use </a:t>
                      </a:r>
                    </a:p>
                  </a:txBody>
                  <a:tcPr>
                    <a:solidFill>
                      <a:schemeClr val="accent1">
                        <a:lumMod val="40000"/>
                        <a:lumOff val="60000"/>
                      </a:schemeClr>
                    </a:solidFill>
                  </a:tcPr>
                </a:tc>
                <a:tc>
                  <a:txBody>
                    <a:bodyPr/>
                    <a:lstStyle/>
                    <a:p>
                      <a:r>
                        <a:rPr lang="en-ZA" dirty="0"/>
                        <a:t>Property rates </a:t>
                      </a:r>
                    </a:p>
                  </a:txBody>
                  <a:tcPr>
                    <a:solidFill>
                      <a:schemeClr val="accent1">
                        <a:lumMod val="40000"/>
                        <a:lumOff val="60000"/>
                      </a:schemeClr>
                    </a:solidFill>
                  </a:tcPr>
                </a:tc>
                <a:tc>
                  <a:txBody>
                    <a:bodyPr/>
                    <a:lstStyle/>
                    <a:p>
                      <a:r>
                        <a:rPr lang="en-ZA" dirty="0"/>
                        <a:t>Parks </a:t>
                      </a:r>
                    </a:p>
                  </a:txBody>
                  <a:tcPr>
                    <a:solidFill>
                      <a:schemeClr val="accent1">
                        <a:lumMod val="40000"/>
                        <a:lumOff val="60000"/>
                      </a:schemeClr>
                    </a:solidFill>
                  </a:tcPr>
                </a:tc>
                <a:extLst>
                  <a:ext uri="{0D108BD9-81ED-4DB2-BD59-A6C34878D82A}">
                    <a16:rowId xmlns:a16="http://schemas.microsoft.com/office/drawing/2014/main" val="3516999115"/>
                  </a:ext>
                </a:extLst>
              </a:tr>
              <a:tr h="613889">
                <a:tc>
                  <a:txBody>
                    <a:bodyPr/>
                    <a:lstStyle/>
                    <a:p>
                      <a:r>
                        <a:rPr lang="en-ZA" dirty="0"/>
                        <a:t>Public parking </a:t>
                      </a:r>
                    </a:p>
                  </a:txBody>
                  <a:tcPr>
                    <a:solidFill>
                      <a:schemeClr val="accent1">
                        <a:lumMod val="40000"/>
                        <a:lumOff val="60000"/>
                      </a:schemeClr>
                    </a:solidFill>
                  </a:tcPr>
                </a:tc>
                <a:tc>
                  <a:txBody>
                    <a:bodyPr/>
                    <a:lstStyle/>
                    <a:p>
                      <a:endParaRPr lang="en-ZA" dirty="0"/>
                    </a:p>
                  </a:txBody>
                  <a:tcPr>
                    <a:solidFill>
                      <a:schemeClr val="accent1">
                        <a:lumMod val="40000"/>
                        <a:lumOff val="60000"/>
                      </a:schemeClr>
                    </a:solidFill>
                  </a:tcPr>
                </a:tc>
                <a:tc>
                  <a:txBody>
                    <a:bodyPr/>
                    <a:lstStyle/>
                    <a:p>
                      <a:r>
                        <a:rPr lang="en-ZA" dirty="0"/>
                        <a:t>Rental charges (Municipal Properties)</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Resorts and Tourism</a:t>
                      </a:r>
                    </a:p>
                    <a:p>
                      <a:endParaRPr lang="en-ZA" dirty="0"/>
                    </a:p>
                  </a:txBody>
                  <a:tcPr>
                    <a:solidFill>
                      <a:schemeClr val="accent1">
                        <a:lumMod val="40000"/>
                        <a:lumOff val="60000"/>
                      </a:schemeClr>
                    </a:solidFill>
                  </a:tcPr>
                </a:tc>
                <a:extLst>
                  <a:ext uri="{0D108BD9-81ED-4DB2-BD59-A6C34878D82A}">
                    <a16:rowId xmlns:a16="http://schemas.microsoft.com/office/drawing/2014/main" val="2573751170"/>
                  </a:ext>
                </a:extLst>
              </a:tr>
              <a:tr h="350794">
                <a:tc>
                  <a:txBody>
                    <a:bodyPr/>
                    <a:lstStyle/>
                    <a:p>
                      <a:r>
                        <a:rPr lang="en-ZA" dirty="0"/>
                        <a:t>Developer contributions </a:t>
                      </a:r>
                    </a:p>
                  </a:txBody>
                  <a:tcPr>
                    <a:solidFill>
                      <a:schemeClr val="accent1">
                        <a:lumMod val="40000"/>
                        <a:lumOff val="60000"/>
                      </a:schemeClr>
                    </a:solidFill>
                  </a:tcPr>
                </a:tc>
                <a:tc>
                  <a:txBody>
                    <a:bodyPr/>
                    <a:lstStyle/>
                    <a:p>
                      <a:endParaRPr lang="en-ZA" dirty="0"/>
                    </a:p>
                  </a:txBody>
                  <a:tcPr>
                    <a:solidFill>
                      <a:schemeClr val="accent1">
                        <a:lumMod val="40000"/>
                        <a:lumOff val="60000"/>
                      </a:schemeClr>
                    </a:solidFill>
                  </a:tcPr>
                </a:tc>
                <a:tc>
                  <a:txBody>
                    <a:bodyPr/>
                    <a:lstStyle/>
                    <a:p>
                      <a:endParaRPr lang="en-ZA" dirty="0"/>
                    </a:p>
                  </a:txBody>
                  <a:tcPr>
                    <a:solidFill>
                      <a:schemeClr val="accent1">
                        <a:lumMod val="40000"/>
                        <a:lumOff val="60000"/>
                      </a:schemeClr>
                    </a:solidFill>
                  </a:tcPr>
                </a:tc>
                <a:tc>
                  <a:txBody>
                    <a:bodyPr/>
                    <a:lstStyle/>
                    <a:p>
                      <a:endParaRPr lang="en-ZA" dirty="0"/>
                    </a:p>
                  </a:txBody>
                  <a:tcPr>
                    <a:solidFill>
                      <a:schemeClr val="accent1">
                        <a:lumMod val="40000"/>
                        <a:lumOff val="60000"/>
                      </a:schemeClr>
                    </a:solidFill>
                  </a:tcPr>
                </a:tc>
                <a:extLst>
                  <a:ext uri="{0D108BD9-81ED-4DB2-BD59-A6C34878D82A}">
                    <a16:rowId xmlns:a16="http://schemas.microsoft.com/office/drawing/2014/main" val="1742377599"/>
                  </a:ext>
                </a:extLst>
              </a:tr>
              <a:tr h="613889">
                <a:tc>
                  <a:txBody>
                    <a:bodyPr/>
                    <a:lstStyle/>
                    <a:p>
                      <a:r>
                        <a:rPr lang="en-ZA" dirty="0"/>
                        <a:t>Toll roads </a:t>
                      </a:r>
                    </a:p>
                  </a:txBody>
                  <a:tcPr>
                    <a:solidFill>
                      <a:srgbClr val="92D050"/>
                    </a:solidFill>
                  </a:tcPr>
                </a:tc>
                <a:tc>
                  <a:txBody>
                    <a:bodyPr/>
                    <a:lstStyle/>
                    <a:p>
                      <a:r>
                        <a:rPr lang="en-ZA" dirty="0"/>
                        <a:t>Unmaintained properties</a:t>
                      </a:r>
                    </a:p>
                  </a:txBody>
                  <a:tcPr>
                    <a:solidFill>
                      <a:srgbClr val="92D050"/>
                    </a:solidFill>
                  </a:tcPr>
                </a:tc>
                <a:tc>
                  <a:txBody>
                    <a:bodyPr/>
                    <a:lstStyle/>
                    <a:p>
                      <a:endParaRPr lang="en-ZA"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Naming rights </a:t>
                      </a:r>
                    </a:p>
                    <a:p>
                      <a:endParaRPr lang="en-ZA" dirty="0"/>
                    </a:p>
                  </a:txBody>
                  <a:tcPr>
                    <a:solidFill>
                      <a:srgbClr val="92D050"/>
                    </a:solidFill>
                  </a:tcPr>
                </a:tc>
                <a:extLst>
                  <a:ext uri="{0D108BD9-81ED-4DB2-BD59-A6C34878D82A}">
                    <a16:rowId xmlns:a16="http://schemas.microsoft.com/office/drawing/2014/main" val="1304008111"/>
                  </a:ext>
                </a:extLst>
              </a:tr>
              <a:tr h="613889">
                <a:tc>
                  <a:txBody>
                    <a:bodyPr/>
                    <a:lstStyle/>
                    <a:p>
                      <a:r>
                        <a:rPr lang="en-ZA" dirty="0"/>
                        <a:t>Telcon towers </a:t>
                      </a:r>
                    </a:p>
                  </a:txBody>
                  <a:tcPr>
                    <a:solidFill>
                      <a:srgbClr val="92D050"/>
                    </a:solidFill>
                  </a:tcPr>
                </a:tc>
                <a:tc>
                  <a:txBody>
                    <a:bodyPr/>
                    <a:lstStyle/>
                    <a:p>
                      <a:r>
                        <a:rPr lang="en-ZA" dirty="0"/>
                        <a:t>Municipal by-laws violations</a:t>
                      </a:r>
                    </a:p>
                  </a:txBody>
                  <a:tcPr>
                    <a:solidFill>
                      <a:srgbClr val="92D050"/>
                    </a:solidFill>
                  </a:tcPr>
                </a:tc>
                <a:tc>
                  <a:txBody>
                    <a:bodyPr/>
                    <a:lstStyle/>
                    <a:p>
                      <a:endParaRPr lang="en-ZA" dirty="0"/>
                    </a:p>
                  </a:txBody>
                  <a:tcPr>
                    <a:solidFill>
                      <a:srgbClr val="92D050"/>
                    </a:solidFill>
                  </a:tcPr>
                </a:tc>
                <a:tc>
                  <a:txBody>
                    <a:bodyPr/>
                    <a:lstStyle/>
                    <a:p>
                      <a:r>
                        <a:rPr lang="en-ZA" dirty="0"/>
                        <a:t>Land value appreciation </a:t>
                      </a:r>
                    </a:p>
                  </a:txBody>
                  <a:tcPr>
                    <a:solidFill>
                      <a:srgbClr val="92D050"/>
                    </a:solidFill>
                  </a:tcPr>
                </a:tc>
                <a:extLst>
                  <a:ext uri="{0D108BD9-81ED-4DB2-BD59-A6C34878D82A}">
                    <a16:rowId xmlns:a16="http://schemas.microsoft.com/office/drawing/2014/main" val="1925335011"/>
                  </a:ext>
                </a:extLst>
              </a:tr>
              <a:tr h="350794">
                <a:tc>
                  <a:txBody>
                    <a:bodyPr/>
                    <a:lstStyle/>
                    <a:p>
                      <a:r>
                        <a:rPr lang="en-ZA" dirty="0"/>
                        <a:t>Public toilets</a:t>
                      </a:r>
                    </a:p>
                  </a:txBody>
                  <a:tcPr>
                    <a:solidFill>
                      <a:srgbClr val="92D050"/>
                    </a:solidFill>
                  </a:tcPr>
                </a:tc>
                <a:tc>
                  <a:txBody>
                    <a:bodyPr/>
                    <a:lstStyle/>
                    <a:p>
                      <a:endParaRPr lang="en-ZA" dirty="0"/>
                    </a:p>
                  </a:txBody>
                  <a:tcPr>
                    <a:solidFill>
                      <a:srgbClr val="92D050"/>
                    </a:solidFill>
                  </a:tcPr>
                </a:tc>
                <a:tc>
                  <a:txBody>
                    <a:bodyPr/>
                    <a:lstStyle/>
                    <a:p>
                      <a:endParaRPr lang="en-ZA"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Municipal data (POPI)</a:t>
                      </a:r>
                    </a:p>
                  </a:txBody>
                  <a:tcPr>
                    <a:solidFill>
                      <a:srgbClr val="92D050"/>
                    </a:solidFill>
                  </a:tcPr>
                </a:tc>
                <a:extLst>
                  <a:ext uri="{0D108BD9-81ED-4DB2-BD59-A6C34878D82A}">
                    <a16:rowId xmlns:a16="http://schemas.microsoft.com/office/drawing/2014/main" val="1853179785"/>
                  </a:ext>
                </a:extLst>
              </a:tr>
              <a:tr h="350794">
                <a:tc>
                  <a:txBody>
                    <a:bodyPr/>
                    <a:lstStyle/>
                    <a:p>
                      <a:r>
                        <a:rPr lang="en-ZA" dirty="0"/>
                        <a:t>Business license </a:t>
                      </a:r>
                    </a:p>
                  </a:txBody>
                  <a:tcPr>
                    <a:solidFill>
                      <a:srgbClr val="92D050"/>
                    </a:solidFill>
                  </a:tcPr>
                </a:tc>
                <a:tc>
                  <a:txBody>
                    <a:bodyPr/>
                    <a:lstStyle/>
                    <a:p>
                      <a:endParaRPr lang="en-ZA" dirty="0"/>
                    </a:p>
                  </a:txBody>
                  <a:tcPr>
                    <a:solidFill>
                      <a:srgbClr val="92D050"/>
                    </a:solidFill>
                  </a:tcPr>
                </a:tc>
                <a:tc>
                  <a:txBody>
                    <a:bodyPr/>
                    <a:lstStyle/>
                    <a:p>
                      <a:endParaRPr lang="en-ZA"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Beaches </a:t>
                      </a:r>
                    </a:p>
                  </a:txBody>
                  <a:tcPr>
                    <a:solidFill>
                      <a:srgbClr val="92D050"/>
                    </a:solidFill>
                  </a:tcPr>
                </a:tc>
                <a:extLst>
                  <a:ext uri="{0D108BD9-81ED-4DB2-BD59-A6C34878D82A}">
                    <a16:rowId xmlns:a16="http://schemas.microsoft.com/office/drawing/2014/main" val="3860495500"/>
                  </a:ext>
                </a:extLst>
              </a:tr>
              <a:tr h="350794">
                <a:tc>
                  <a:txBody>
                    <a:bodyPr/>
                    <a:lstStyle/>
                    <a:p>
                      <a:r>
                        <a:rPr lang="en-ZA" dirty="0"/>
                        <a:t>Land registration</a:t>
                      </a:r>
                    </a:p>
                  </a:txBody>
                  <a:tcPr>
                    <a:solidFill>
                      <a:srgbClr val="92D050"/>
                    </a:solidFill>
                  </a:tcPr>
                </a:tc>
                <a:tc>
                  <a:txBody>
                    <a:bodyPr/>
                    <a:lstStyle/>
                    <a:p>
                      <a:endParaRPr lang="en-ZA" dirty="0"/>
                    </a:p>
                  </a:txBody>
                  <a:tcPr>
                    <a:solidFill>
                      <a:srgbClr val="92D050"/>
                    </a:solidFill>
                  </a:tcPr>
                </a:tc>
                <a:tc>
                  <a:txBody>
                    <a:bodyPr/>
                    <a:lstStyle/>
                    <a:p>
                      <a:endParaRPr lang="en-ZA" dirty="0"/>
                    </a:p>
                  </a:txBody>
                  <a:tcPr>
                    <a:solidFill>
                      <a:srgbClr val="92D050"/>
                    </a:solidFill>
                  </a:tcPr>
                </a:tc>
                <a:tc>
                  <a:txBody>
                    <a:bodyPr/>
                    <a:lstStyle/>
                    <a:p>
                      <a:endParaRPr lang="en-ZA" dirty="0"/>
                    </a:p>
                  </a:txBody>
                  <a:tcPr>
                    <a:solidFill>
                      <a:srgbClr val="92D050"/>
                    </a:solidFill>
                  </a:tcPr>
                </a:tc>
                <a:extLst>
                  <a:ext uri="{0D108BD9-81ED-4DB2-BD59-A6C34878D82A}">
                    <a16:rowId xmlns:a16="http://schemas.microsoft.com/office/drawing/2014/main" val="502181639"/>
                  </a:ext>
                </a:extLst>
              </a:tr>
            </a:tbl>
          </a:graphicData>
        </a:graphic>
      </p:graphicFrame>
      <p:sp>
        <p:nvSpPr>
          <p:cNvPr id="9" name="Left Brace 8">
            <a:extLst>
              <a:ext uri="{FF2B5EF4-FFF2-40B4-BE49-F238E27FC236}">
                <a16:creationId xmlns:a16="http://schemas.microsoft.com/office/drawing/2014/main" id="{63E802B4-0CD0-4D00-A9C9-5196E7034532}"/>
              </a:ext>
            </a:extLst>
          </p:cNvPr>
          <p:cNvSpPr/>
          <p:nvPr/>
        </p:nvSpPr>
        <p:spPr>
          <a:xfrm>
            <a:off x="785720" y="1269999"/>
            <a:ext cx="361892" cy="2159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 name="TextBox 10">
            <a:extLst>
              <a:ext uri="{FF2B5EF4-FFF2-40B4-BE49-F238E27FC236}">
                <a16:creationId xmlns:a16="http://schemas.microsoft.com/office/drawing/2014/main" id="{296B87E9-1047-4DF3-B8AA-29DE9A38DC49}"/>
              </a:ext>
            </a:extLst>
          </p:cNvPr>
          <p:cNvSpPr txBox="1"/>
          <p:nvPr/>
        </p:nvSpPr>
        <p:spPr>
          <a:xfrm>
            <a:off x="464234" y="1547446"/>
            <a:ext cx="262713" cy="1754326"/>
          </a:xfrm>
          <a:prstGeom prst="rect">
            <a:avLst/>
          </a:prstGeom>
          <a:noFill/>
        </p:spPr>
        <p:txBody>
          <a:bodyPr wrap="square" rtlCol="0">
            <a:spAutoFit/>
          </a:bodyPr>
          <a:lstStyle/>
          <a:p>
            <a:r>
              <a:rPr lang="en-ZA" b="1" dirty="0"/>
              <a:t>Level 1</a:t>
            </a:r>
          </a:p>
        </p:txBody>
      </p:sp>
      <p:sp>
        <p:nvSpPr>
          <p:cNvPr id="12" name="TextBox 11">
            <a:extLst>
              <a:ext uri="{FF2B5EF4-FFF2-40B4-BE49-F238E27FC236}">
                <a16:creationId xmlns:a16="http://schemas.microsoft.com/office/drawing/2014/main" id="{A229714B-76CA-403C-B563-63EBFDA6ECAE}"/>
              </a:ext>
            </a:extLst>
          </p:cNvPr>
          <p:cNvSpPr txBox="1"/>
          <p:nvPr/>
        </p:nvSpPr>
        <p:spPr>
          <a:xfrm>
            <a:off x="489555" y="3897437"/>
            <a:ext cx="255330" cy="1754326"/>
          </a:xfrm>
          <a:prstGeom prst="rect">
            <a:avLst/>
          </a:prstGeom>
          <a:noFill/>
        </p:spPr>
        <p:txBody>
          <a:bodyPr wrap="square" rtlCol="0">
            <a:spAutoFit/>
          </a:bodyPr>
          <a:lstStyle/>
          <a:p>
            <a:r>
              <a:rPr lang="en-ZA" b="1" dirty="0"/>
              <a:t>Level 2</a:t>
            </a:r>
          </a:p>
        </p:txBody>
      </p:sp>
      <p:sp>
        <p:nvSpPr>
          <p:cNvPr id="14" name="Left Brace 13">
            <a:extLst>
              <a:ext uri="{FF2B5EF4-FFF2-40B4-BE49-F238E27FC236}">
                <a16:creationId xmlns:a16="http://schemas.microsoft.com/office/drawing/2014/main" id="{133B44DC-90CA-4D66-B612-1BED53591406}"/>
              </a:ext>
            </a:extLst>
          </p:cNvPr>
          <p:cNvSpPr/>
          <p:nvPr/>
        </p:nvSpPr>
        <p:spPr>
          <a:xfrm>
            <a:off x="753327" y="3569036"/>
            <a:ext cx="422733" cy="22929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1667312824"/>
      </p:ext>
    </p:extLst>
  </p:cSld>
  <p:clrMapOvr>
    <a:masterClrMapping/>
  </p:clrMapOvr>
</p:sld>
</file>

<file path=ppt/theme/theme1.xml><?xml version="1.0" encoding="utf-8"?>
<a:theme xmlns:a="http://schemas.openxmlformats.org/drawingml/2006/main" name="P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EB89119-8F47-4D33-8A45-8C5057A3FAF2}" vid="{E37B34CA-A779-4427-A472-B10707E110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 Template</Template>
  <TotalTime>22944</TotalTime>
  <Words>1037</Words>
  <Application>Microsoft Office PowerPoint</Application>
  <PresentationFormat>Widescreen</PresentationFormat>
  <Paragraphs>333</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Unicode MS</vt:lpstr>
      <vt:lpstr>Calibri</vt:lpstr>
      <vt:lpstr>Calibri Light</vt:lpstr>
      <vt:lpstr>Century Gothic</vt:lpstr>
      <vt:lpstr>French Script MT</vt:lpstr>
      <vt:lpstr>Wingdings</vt:lpstr>
      <vt:lpstr>PM Template</vt:lpstr>
      <vt:lpstr>PowerPoint Presentation</vt:lpstr>
      <vt:lpstr>Outlining the journey </vt:lpstr>
      <vt:lpstr>Introduction</vt:lpstr>
      <vt:lpstr>COVID -19 SWOT Analysis</vt:lpstr>
      <vt:lpstr>Fixing The Wheels</vt:lpstr>
      <vt:lpstr>Spare Wheels</vt:lpstr>
      <vt:lpstr>Traditional Mode of Revenue  </vt:lpstr>
      <vt:lpstr>Traditional Mode of Revenue  </vt:lpstr>
      <vt:lpstr>     </vt:lpstr>
      <vt:lpstr>Revenue Gear 5 - Vacant Land  Monetization </vt:lpstr>
      <vt:lpstr>Revenue Gear 6 – The New Gold “Data” </vt:lpstr>
      <vt:lpstr>Revenue Gear 7 – Site And Service Vs Social Housing</vt:lpstr>
      <vt:lpstr>REVENUE GEAR 8 – ATTRACTIVE BUSINESS CLIMATE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AaliyahD</dc:creator>
  <cp:lastModifiedBy>Janetta De Wendt</cp:lastModifiedBy>
  <cp:revision>391</cp:revision>
  <cp:lastPrinted>2020-10-21T08:52:23Z</cp:lastPrinted>
  <dcterms:created xsi:type="dcterms:W3CDTF">2016-04-06T06:36:47Z</dcterms:created>
  <dcterms:modified xsi:type="dcterms:W3CDTF">2020-10-21T09:06:38Z</dcterms:modified>
</cp:coreProperties>
</file>