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9" r:id="rId3"/>
    <p:sldId id="261" r:id="rId4"/>
    <p:sldId id="258" r:id="rId5"/>
    <p:sldId id="260" r:id="rId6"/>
    <p:sldId id="276" r:id="rId7"/>
    <p:sldId id="277" r:id="rId8"/>
    <p:sldId id="278" r:id="rId9"/>
    <p:sldId id="279" r:id="rId10"/>
    <p:sldId id="286" r:id="rId11"/>
    <p:sldId id="262" r:id="rId12"/>
    <p:sldId id="280" r:id="rId13"/>
    <p:sldId id="268" r:id="rId14"/>
    <p:sldId id="266" r:id="rId15"/>
    <p:sldId id="265" r:id="rId16"/>
    <p:sldId id="270" r:id="rId17"/>
    <p:sldId id="271" r:id="rId18"/>
    <p:sldId id="264" r:id="rId19"/>
    <p:sldId id="287" r:id="rId20"/>
    <p:sldId id="281" r:id="rId21"/>
    <p:sldId id="267" r:id="rId22"/>
    <p:sldId id="282" r:id="rId23"/>
    <p:sldId id="284" r:id="rId24"/>
    <p:sldId id="283" r:id="rId25"/>
    <p:sldId id="285" r:id="rId26"/>
    <p:sldId id="297" r:id="rId27"/>
    <p:sldId id="289" r:id="rId28"/>
    <p:sldId id="292" r:id="rId29"/>
    <p:sldId id="293" r:id="rId30"/>
    <p:sldId id="291" r:id="rId31"/>
    <p:sldId id="294" r:id="rId32"/>
    <p:sldId id="295" r:id="rId33"/>
    <p:sldId id="296" r:id="rId34"/>
    <p:sldId id="300" r:id="rId35"/>
    <p:sldId id="288" r:id="rId36"/>
    <p:sldId id="299" r:id="rId37"/>
    <p:sldId id="301" r:id="rId38"/>
    <p:sldId id="302" r:id="rId39"/>
    <p:sldId id="303" r:id="rId40"/>
    <p:sldId id="305" r:id="rId41"/>
    <p:sldId id="306" r:id="rId42"/>
    <p:sldId id="307" r:id="rId43"/>
    <p:sldId id="308" r:id="rId44"/>
    <p:sldId id="263" r:id="rId45"/>
    <p:sldId id="309" r:id="rId46"/>
    <p:sldId id="315" r:id="rId47"/>
    <p:sldId id="311" r:id="rId48"/>
    <p:sldId id="321" r:id="rId49"/>
    <p:sldId id="320" r:id="rId50"/>
    <p:sldId id="316" r:id="rId51"/>
    <p:sldId id="324" r:id="rId52"/>
    <p:sldId id="317" r:id="rId53"/>
    <p:sldId id="322" r:id="rId54"/>
    <p:sldId id="326" r:id="rId55"/>
    <p:sldId id="327" r:id="rId56"/>
    <p:sldId id="329" r:id="rId57"/>
    <p:sldId id="330" r:id="rId58"/>
    <p:sldId id="331" r:id="rId59"/>
    <p:sldId id="328" r:id="rId60"/>
    <p:sldId id="332" r:id="rId61"/>
    <p:sldId id="323" r:id="rId62"/>
    <p:sldId id="334" r:id="rId63"/>
    <p:sldId id="314" r:id="rId64"/>
    <p:sldId id="333" r:id="rId65"/>
    <p:sldId id="325" r:id="rId66"/>
    <p:sldId id="335" r:id="rId67"/>
    <p:sldId id="336" r:id="rId68"/>
    <p:sldId id="337" r:id="rId69"/>
    <p:sldId id="338" r:id="rId70"/>
    <p:sldId id="339" r:id="rId71"/>
    <p:sldId id="340" r:id="rId72"/>
    <p:sldId id="341" r:id="rId73"/>
    <p:sldId id="344" r:id="rId74"/>
    <p:sldId id="342" r:id="rId75"/>
    <p:sldId id="343" r:id="rId76"/>
    <p:sldId id="345"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0" d="100"/>
          <a:sy n="110"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1" Type="http://schemas.openxmlformats.org/officeDocument/2006/relationships/image" Target="../media/image2.jpeg"/></Relationships>
</file>

<file path=ppt/diagrams/_rels/data2.xml.rels><?xml version="1.0" encoding="UTF-8" standalone="yes"?>
<Relationships xmlns="http://schemas.openxmlformats.org/package/2006/relationships"><Relationship Id="rId1" Type="http://schemas.openxmlformats.org/officeDocument/2006/relationships/image" Target="../media/image3.png"/></Relationships>
</file>

<file path=ppt/diagrams/_rels/data3.xml.rels><?xml version="1.0" encoding="UTF-8" standalone="yes"?>
<Relationships xmlns="http://schemas.openxmlformats.org/package/2006/relationships"><Relationship Id="rId1" Type="http://schemas.openxmlformats.org/officeDocument/2006/relationships/image" Target="../media/image2.jpeg"/></Relationships>
</file>

<file path=ppt/diagrams/_rels/data4.xml.rels><?xml version="1.0" encoding="UTF-8" standalone="yes"?>
<Relationships xmlns="http://schemas.openxmlformats.org/package/2006/relationships"><Relationship Id="rId1" Type="http://schemas.openxmlformats.org/officeDocument/2006/relationships/image" Target="../media/image3.png"/></Relationships>
</file>

<file path=ppt/diagrams/_rels/data6.xml.rels><?xml version="1.0" encoding="UTF-8" standalone="yes"?>
<Relationships xmlns="http://schemas.openxmlformats.org/package/2006/relationships"><Relationship Id="rId1" Type="http://schemas.openxmlformats.org/officeDocument/2006/relationships/image" Target="../media/image2.jpeg"/></Relationships>
</file>

<file path=ppt/diagrams/_rels/data7.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4F68A-F15E-4B81-88D0-5AA5D8B3F5B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B6FA9A64-8E17-40AB-AB66-2A65F7CB0035}">
      <dgm:prSet phldrT="[Text]"/>
      <dgm:spPr>
        <a:noFill/>
        <a:ln>
          <a:noFill/>
        </a:ln>
      </dgm:spPr>
      <dgm:t>
        <a:bodyPr/>
        <a:lstStyle/>
        <a:p>
          <a:pPr algn="l"/>
          <a:endParaRPr lang="en-US" dirty="0"/>
        </a:p>
      </dgm:t>
    </dgm:pt>
    <dgm:pt modelId="{A8E33211-DC09-47FE-A58B-646F3CF701A3}" type="sibTrans" cxnId="{83309BA9-4D6D-4CD8-AFD5-0CC72FD6B140}">
      <dgm:prSet/>
      <dgm:spPr/>
      <dgm:t>
        <a:bodyPr/>
        <a:lstStyle/>
        <a:p>
          <a:pPr algn="l"/>
          <a:endParaRPr lang="en-US"/>
        </a:p>
      </dgm:t>
    </dgm:pt>
    <dgm:pt modelId="{809AFE79-B501-4751-A019-9F5DB944B8AE}" type="parTrans" cxnId="{83309BA9-4D6D-4CD8-AFD5-0CC72FD6B140}">
      <dgm:prSet/>
      <dgm:spPr/>
      <dgm:t>
        <a:bodyPr/>
        <a:lstStyle/>
        <a:p>
          <a:pPr algn="l"/>
          <a:endParaRPr lang="en-US"/>
        </a:p>
      </dgm:t>
    </dgm:pt>
    <dgm:pt modelId="{818A9CE6-B140-4759-9ECF-C1AD2B573927}" type="pres">
      <dgm:prSet presAssocID="{E5F4F68A-F15E-4B81-88D0-5AA5D8B3F5B4}" presName="linearFlow" presStyleCnt="0">
        <dgm:presLayoutVars>
          <dgm:dir/>
          <dgm:resizeHandles val="exact"/>
        </dgm:presLayoutVars>
      </dgm:prSet>
      <dgm:spPr/>
    </dgm:pt>
    <dgm:pt modelId="{90AB906E-5A2D-4046-9188-7F8DC7924556}" type="pres">
      <dgm:prSet presAssocID="{B6FA9A64-8E17-40AB-AB66-2A65F7CB0035}" presName="composite" presStyleCnt="0"/>
      <dgm:spPr/>
    </dgm:pt>
    <dgm:pt modelId="{F734213C-6D02-457D-8846-B2196012A4FB}" type="pres">
      <dgm:prSet presAssocID="{B6FA9A64-8E17-40AB-AB66-2A65F7CB0035}" presName="imgShp" presStyleLbl="fgImgPlace1" presStyleIdx="0" presStyleCnt="1" custScaleX="207314" custScaleY="215439" custLinFactNeighborX="74880" custLinFactNeighborY="38794"/>
      <dgm:spPr>
        <a:blipFill rotWithShape="1">
          <a:blip xmlns:r="http://schemas.openxmlformats.org/officeDocument/2006/relationships" r:embed="rId1"/>
          <a:srcRect/>
          <a:stretch>
            <a:fillRect l="-7000" r="-7000"/>
          </a:stretch>
        </a:blipFill>
        <a:ln w="28575">
          <a:solidFill>
            <a:schemeClr val="bg2">
              <a:lumMod val="90000"/>
            </a:schemeClr>
          </a:solidFill>
        </a:ln>
      </dgm:spPr>
    </dgm:pt>
    <dgm:pt modelId="{4B9333C7-8E44-4BBA-94E2-0026032A434B}" type="pres">
      <dgm:prSet presAssocID="{B6FA9A64-8E17-40AB-AB66-2A65F7CB0035}" presName="txShp" presStyleLbl="node1" presStyleIdx="0" presStyleCnt="1" custScaleX="148475" custScaleY="144318" custLinFactY="-248216" custLinFactNeighborX="10573" custLinFactNeighborY="-300000">
        <dgm:presLayoutVars>
          <dgm:bulletEnabled val="1"/>
        </dgm:presLayoutVars>
      </dgm:prSet>
      <dgm:spPr/>
    </dgm:pt>
  </dgm:ptLst>
  <dgm:cxnLst>
    <dgm:cxn modelId="{B044223D-2A0A-4D61-89D9-5A52C777039B}" type="presOf" srcId="{E5F4F68A-F15E-4B81-88D0-5AA5D8B3F5B4}" destId="{818A9CE6-B140-4759-9ECF-C1AD2B573927}" srcOrd="0" destOrd="0" presId="urn:microsoft.com/office/officeart/2005/8/layout/vList3"/>
    <dgm:cxn modelId="{83309BA9-4D6D-4CD8-AFD5-0CC72FD6B140}" srcId="{E5F4F68A-F15E-4B81-88D0-5AA5D8B3F5B4}" destId="{B6FA9A64-8E17-40AB-AB66-2A65F7CB0035}" srcOrd="0" destOrd="0" parTransId="{809AFE79-B501-4751-A019-9F5DB944B8AE}" sibTransId="{A8E33211-DC09-47FE-A58B-646F3CF701A3}"/>
    <dgm:cxn modelId="{227374D0-2DC8-4C89-95F2-2A7E41F63DC9}" type="presOf" srcId="{B6FA9A64-8E17-40AB-AB66-2A65F7CB0035}" destId="{4B9333C7-8E44-4BBA-94E2-0026032A434B}" srcOrd="0" destOrd="0" presId="urn:microsoft.com/office/officeart/2005/8/layout/vList3"/>
    <dgm:cxn modelId="{84ACF9D7-5C7C-4768-910F-DDB12FC8132B}" type="presParOf" srcId="{818A9CE6-B140-4759-9ECF-C1AD2B573927}" destId="{90AB906E-5A2D-4046-9188-7F8DC7924556}" srcOrd="0" destOrd="0" presId="urn:microsoft.com/office/officeart/2005/8/layout/vList3"/>
    <dgm:cxn modelId="{ED12E1CA-E39E-45CB-982C-DCA644576C5B}" type="presParOf" srcId="{90AB906E-5A2D-4046-9188-7F8DC7924556}" destId="{F734213C-6D02-457D-8846-B2196012A4FB}" srcOrd="0" destOrd="0" presId="urn:microsoft.com/office/officeart/2005/8/layout/vList3"/>
    <dgm:cxn modelId="{E9B70ED7-17A9-4B48-AD18-82B99C49C84A}" type="presParOf" srcId="{90AB906E-5A2D-4046-9188-7F8DC7924556}" destId="{4B9333C7-8E44-4BBA-94E2-0026032A434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F4F68A-F15E-4B81-88D0-5AA5D8B3F5B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B6FA9A64-8E17-40AB-AB66-2A65F7CB0035}">
      <dgm:prSet phldrT="[Text]"/>
      <dgm:spPr>
        <a:noFill/>
        <a:ln>
          <a:noFill/>
        </a:ln>
      </dgm:spPr>
      <dgm:t>
        <a:bodyPr/>
        <a:lstStyle/>
        <a:p>
          <a:pPr algn="l"/>
          <a:endParaRPr lang="en-US" dirty="0"/>
        </a:p>
      </dgm:t>
    </dgm:pt>
    <dgm:pt modelId="{A8E33211-DC09-47FE-A58B-646F3CF701A3}" type="sibTrans" cxnId="{83309BA9-4D6D-4CD8-AFD5-0CC72FD6B140}">
      <dgm:prSet/>
      <dgm:spPr/>
      <dgm:t>
        <a:bodyPr/>
        <a:lstStyle/>
        <a:p>
          <a:pPr algn="l"/>
          <a:endParaRPr lang="en-US"/>
        </a:p>
      </dgm:t>
    </dgm:pt>
    <dgm:pt modelId="{809AFE79-B501-4751-A019-9F5DB944B8AE}" type="parTrans" cxnId="{83309BA9-4D6D-4CD8-AFD5-0CC72FD6B140}">
      <dgm:prSet/>
      <dgm:spPr/>
      <dgm:t>
        <a:bodyPr/>
        <a:lstStyle/>
        <a:p>
          <a:pPr algn="l"/>
          <a:endParaRPr lang="en-US"/>
        </a:p>
      </dgm:t>
    </dgm:pt>
    <dgm:pt modelId="{818A9CE6-B140-4759-9ECF-C1AD2B573927}" type="pres">
      <dgm:prSet presAssocID="{E5F4F68A-F15E-4B81-88D0-5AA5D8B3F5B4}" presName="linearFlow" presStyleCnt="0">
        <dgm:presLayoutVars>
          <dgm:dir/>
          <dgm:resizeHandles val="exact"/>
        </dgm:presLayoutVars>
      </dgm:prSet>
      <dgm:spPr/>
    </dgm:pt>
    <dgm:pt modelId="{90AB906E-5A2D-4046-9188-7F8DC7924556}" type="pres">
      <dgm:prSet presAssocID="{B6FA9A64-8E17-40AB-AB66-2A65F7CB0035}" presName="composite" presStyleCnt="0"/>
      <dgm:spPr/>
    </dgm:pt>
    <dgm:pt modelId="{F734213C-6D02-457D-8846-B2196012A4FB}" type="pres">
      <dgm:prSet presAssocID="{B6FA9A64-8E17-40AB-AB66-2A65F7CB0035}" presName="imgShp" presStyleLbl="fgImgPlace1" presStyleIdx="0" presStyleCnt="1" custScaleX="197992" custScaleY="198879" custLinFactNeighborX="72139" custLinFactNeighborY="-5066"/>
      <dgm:spPr>
        <a:blipFill rotWithShape="1">
          <a:blip xmlns:r="http://schemas.openxmlformats.org/officeDocument/2006/relationships" r:embed="rId1"/>
          <a:stretch>
            <a:fillRect/>
          </a:stretch>
        </a:blipFill>
        <a:ln w="28575">
          <a:solidFill>
            <a:schemeClr val="bg2">
              <a:lumMod val="90000"/>
            </a:schemeClr>
          </a:solidFill>
        </a:ln>
      </dgm:spPr>
    </dgm:pt>
    <dgm:pt modelId="{4B9333C7-8E44-4BBA-94E2-0026032A434B}" type="pres">
      <dgm:prSet presAssocID="{B6FA9A64-8E17-40AB-AB66-2A65F7CB0035}" presName="txShp" presStyleLbl="node1" presStyleIdx="0" presStyleCnt="1" custScaleX="148475" custScaleY="144318" custLinFactY="-248216" custLinFactNeighborX="10573" custLinFactNeighborY="-300000">
        <dgm:presLayoutVars>
          <dgm:bulletEnabled val="1"/>
        </dgm:presLayoutVars>
      </dgm:prSet>
      <dgm:spPr/>
    </dgm:pt>
  </dgm:ptLst>
  <dgm:cxnLst>
    <dgm:cxn modelId="{B044223D-2A0A-4D61-89D9-5A52C777039B}" type="presOf" srcId="{E5F4F68A-F15E-4B81-88D0-5AA5D8B3F5B4}" destId="{818A9CE6-B140-4759-9ECF-C1AD2B573927}" srcOrd="0" destOrd="0" presId="urn:microsoft.com/office/officeart/2005/8/layout/vList3"/>
    <dgm:cxn modelId="{83309BA9-4D6D-4CD8-AFD5-0CC72FD6B140}" srcId="{E5F4F68A-F15E-4B81-88D0-5AA5D8B3F5B4}" destId="{B6FA9A64-8E17-40AB-AB66-2A65F7CB0035}" srcOrd="0" destOrd="0" parTransId="{809AFE79-B501-4751-A019-9F5DB944B8AE}" sibTransId="{A8E33211-DC09-47FE-A58B-646F3CF701A3}"/>
    <dgm:cxn modelId="{227374D0-2DC8-4C89-95F2-2A7E41F63DC9}" type="presOf" srcId="{B6FA9A64-8E17-40AB-AB66-2A65F7CB0035}" destId="{4B9333C7-8E44-4BBA-94E2-0026032A434B}" srcOrd="0" destOrd="0" presId="urn:microsoft.com/office/officeart/2005/8/layout/vList3"/>
    <dgm:cxn modelId="{84ACF9D7-5C7C-4768-910F-DDB12FC8132B}" type="presParOf" srcId="{818A9CE6-B140-4759-9ECF-C1AD2B573927}" destId="{90AB906E-5A2D-4046-9188-7F8DC7924556}" srcOrd="0" destOrd="0" presId="urn:microsoft.com/office/officeart/2005/8/layout/vList3"/>
    <dgm:cxn modelId="{ED12E1CA-E39E-45CB-982C-DCA644576C5B}" type="presParOf" srcId="{90AB906E-5A2D-4046-9188-7F8DC7924556}" destId="{F734213C-6D02-457D-8846-B2196012A4FB}" srcOrd="0" destOrd="0" presId="urn:microsoft.com/office/officeart/2005/8/layout/vList3"/>
    <dgm:cxn modelId="{E9B70ED7-17A9-4B48-AD18-82B99C49C84A}" type="presParOf" srcId="{90AB906E-5A2D-4046-9188-7F8DC7924556}" destId="{4B9333C7-8E44-4BBA-94E2-0026032A434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4F68A-F15E-4B81-88D0-5AA5D8B3F5B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B6FA9A64-8E17-40AB-AB66-2A65F7CB0035}">
      <dgm:prSet phldrT="[Text]"/>
      <dgm:spPr>
        <a:noFill/>
        <a:ln>
          <a:noFill/>
        </a:ln>
      </dgm:spPr>
      <dgm:t>
        <a:bodyPr/>
        <a:lstStyle/>
        <a:p>
          <a:pPr algn="l"/>
          <a:endParaRPr lang="en-US" dirty="0"/>
        </a:p>
      </dgm:t>
    </dgm:pt>
    <dgm:pt modelId="{A8E33211-DC09-47FE-A58B-646F3CF701A3}" type="sibTrans" cxnId="{83309BA9-4D6D-4CD8-AFD5-0CC72FD6B140}">
      <dgm:prSet/>
      <dgm:spPr/>
      <dgm:t>
        <a:bodyPr/>
        <a:lstStyle/>
        <a:p>
          <a:pPr algn="l"/>
          <a:endParaRPr lang="en-US"/>
        </a:p>
      </dgm:t>
    </dgm:pt>
    <dgm:pt modelId="{809AFE79-B501-4751-A019-9F5DB944B8AE}" type="parTrans" cxnId="{83309BA9-4D6D-4CD8-AFD5-0CC72FD6B140}">
      <dgm:prSet/>
      <dgm:spPr/>
      <dgm:t>
        <a:bodyPr/>
        <a:lstStyle/>
        <a:p>
          <a:pPr algn="l"/>
          <a:endParaRPr lang="en-US"/>
        </a:p>
      </dgm:t>
    </dgm:pt>
    <dgm:pt modelId="{818A9CE6-B140-4759-9ECF-C1AD2B573927}" type="pres">
      <dgm:prSet presAssocID="{E5F4F68A-F15E-4B81-88D0-5AA5D8B3F5B4}" presName="linearFlow" presStyleCnt="0">
        <dgm:presLayoutVars>
          <dgm:dir/>
          <dgm:resizeHandles val="exact"/>
        </dgm:presLayoutVars>
      </dgm:prSet>
      <dgm:spPr/>
    </dgm:pt>
    <dgm:pt modelId="{90AB906E-5A2D-4046-9188-7F8DC7924556}" type="pres">
      <dgm:prSet presAssocID="{B6FA9A64-8E17-40AB-AB66-2A65F7CB0035}" presName="composite" presStyleCnt="0"/>
      <dgm:spPr/>
    </dgm:pt>
    <dgm:pt modelId="{F734213C-6D02-457D-8846-B2196012A4FB}" type="pres">
      <dgm:prSet presAssocID="{B6FA9A64-8E17-40AB-AB66-2A65F7CB0035}" presName="imgShp" presStyleLbl="fgImgPlace1" presStyleIdx="0" presStyleCnt="1" custScaleX="207314" custScaleY="215439" custLinFactNeighborX="74880" custLinFactNeighborY="38794"/>
      <dgm:spPr>
        <a:blipFill rotWithShape="1">
          <a:blip xmlns:r="http://schemas.openxmlformats.org/officeDocument/2006/relationships" r:embed="rId1"/>
          <a:srcRect/>
          <a:stretch>
            <a:fillRect l="-7000" r="-7000"/>
          </a:stretch>
        </a:blipFill>
        <a:ln w="28575">
          <a:solidFill>
            <a:schemeClr val="bg2">
              <a:lumMod val="90000"/>
            </a:schemeClr>
          </a:solidFill>
        </a:ln>
      </dgm:spPr>
    </dgm:pt>
    <dgm:pt modelId="{4B9333C7-8E44-4BBA-94E2-0026032A434B}" type="pres">
      <dgm:prSet presAssocID="{B6FA9A64-8E17-40AB-AB66-2A65F7CB0035}" presName="txShp" presStyleLbl="node1" presStyleIdx="0" presStyleCnt="1" custScaleX="148475" custScaleY="144318" custLinFactY="-248216" custLinFactNeighborX="10573" custLinFactNeighborY="-300000">
        <dgm:presLayoutVars>
          <dgm:bulletEnabled val="1"/>
        </dgm:presLayoutVars>
      </dgm:prSet>
      <dgm:spPr/>
    </dgm:pt>
  </dgm:ptLst>
  <dgm:cxnLst>
    <dgm:cxn modelId="{B044223D-2A0A-4D61-89D9-5A52C777039B}" type="presOf" srcId="{E5F4F68A-F15E-4B81-88D0-5AA5D8B3F5B4}" destId="{818A9CE6-B140-4759-9ECF-C1AD2B573927}" srcOrd="0" destOrd="0" presId="urn:microsoft.com/office/officeart/2005/8/layout/vList3"/>
    <dgm:cxn modelId="{83309BA9-4D6D-4CD8-AFD5-0CC72FD6B140}" srcId="{E5F4F68A-F15E-4B81-88D0-5AA5D8B3F5B4}" destId="{B6FA9A64-8E17-40AB-AB66-2A65F7CB0035}" srcOrd="0" destOrd="0" parTransId="{809AFE79-B501-4751-A019-9F5DB944B8AE}" sibTransId="{A8E33211-DC09-47FE-A58B-646F3CF701A3}"/>
    <dgm:cxn modelId="{227374D0-2DC8-4C89-95F2-2A7E41F63DC9}" type="presOf" srcId="{B6FA9A64-8E17-40AB-AB66-2A65F7CB0035}" destId="{4B9333C7-8E44-4BBA-94E2-0026032A434B}" srcOrd="0" destOrd="0" presId="urn:microsoft.com/office/officeart/2005/8/layout/vList3"/>
    <dgm:cxn modelId="{84ACF9D7-5C7C-4768-910F-DDB12FC8132B}" type="presParOf" srcId="{818A9CE6-B140-4759-9ECF-C1AD2B573927}" destId="{90AB906E-5A2D-4046-9188-7F8DC7924556}" srcOrd="0" destOrd="0" presId="urn:microsoft.com/office/officeart/2005/8/layout/vList3"/>
    <dgm:cxn modelId="{ED12E1CA-E39E-45CB-982C-DCA644576C5B}" type="presParOf" srcId="{90AB906E-5A2D-4046-9188-7F8DC7924556}" destId="{F734213C-6D02-457D-8846-B2196012A4FB}" srcOrd="0" destOrd="0" presId="urn:microsoft.com/office/officeart/2005/8/layout/vList3"/>
    <dgm:cxn modelId="{E9B70ED7-17A9-4B48-AD18-82B99C49C84A}" type="presParOf" srcId="{90AB906E-5A2D-4046-9188-7F8DC7924556}" destId="{4B9333C7-8E44-4BBA-94E2-0026032A434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F4F68A-F15E-4B81-88D0-5AA5D8B3F5B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B6FA9A64-8E17-40AB-AB66-2A65F7CB0035}">
      <dgm:prSet phldrT="[Text]"/>
      <dgm:spPr>
        <a:noFill/>
        <a:ln>
          <a:noFill/>
        </a:ln>
      </dgm:spPr>
      <dgm:t>
        <a:bodyPr/>
        <a:lstStyle/>
        <a:p>
          <a:pPr algn="l"/>
          <a:endParaRPr lang="en-US" dirty="0"/>
        </a:p>
      </dgm:t>
    </dgm:pt>
    <dgm:pt modelId="{A8E33211-DC09-47FE-A58B-646F3CF701A3}" type="sibTrans" cxnId="{83309BA9-4D6D-4CD8-AFD5-0CC72FD6B140}">
      <dgm:prSet/>
      <dgm:spPr/>
      <dgm:t>
        <a:bodyPr/>
        <a:lstStyle/>
        <a:p>
          <a:pPr algn="l"/>
          <a:endParaRPr lang="en-US"/>
        </a:p>
      </dgm:t>
    </dgm:pt>
    <dgm:pt modelId="{809AFE79-B501-4751-A019-9F5DB944B8AE}" type="parTrans" cxnId="{83309BA9-4D6D-4CD8-AFD5-0CC72FD6B140}">
      <dgm:prSet/>
      <dgm:spPr/>
      <dgm:t>
        <a:bodyPr/>
        <a:lstStyle/>
        <a:p>
          <a:pPr algn="l"/>
          <a:endParaRPr lang="en-US"/>
        </a:p>
      </dgm:t>
    </dgm:pt>
    <dgm:pt modelId="{818A9CE6-B140-4759-9ECF-C1AD2B573927}" type="pres">
      <dgm:prSet presAssocID="{E5F4F68A-F15E-4B81-88D0-5AA5D8B3F5B4}" presName="linearFlow" presStyleCnt="0">
        <dgm:presLayoutVars>
          <dgm:dir/>
          <dgm:resizeHandles val="exact"/>
        </dgm:presLayoutVars>
      </dgm:prSet>
      <dgm:spPr/>
    </dgm:pt>
    <dgm:pt modelId="{90AB906E-5A2D-4046-9188-7F8DC7924556}" type="pres">
      <dgm:prSet presAssocID="{B6FA9A64-8E17-40AB-AB66-2A65F7CB0035}" presName="composite" presStyleCnt="0"/>
      <dgm:spPr/>
    </dgm:pt>
    <dgm:pt modelId="{F734213C-6D02-457D-8846-B2196012A4FB}" type="pres">
      <dgm:prSet presAssocID="{B6FA9A64-8E17-40AB-AB66-2A65F7CB0035}" presName="imgShp" presStyleLbl="fgImgPlace1" presStyleIdx="0" presStyleCnt="1" custScaleX="197992" custScaleY="198879" custLinFactNeighborX="72139" custLinFactNeighborY="-5066"/>
      <dgm:spPr>
        <a:blipFill rotWithShape="1">
          <a:blip xmlns:r="http://schemas.openxmlformats.org/officeDocument/2006/relationships" r:embed="rId1"/>
          <a:stretch>
            <a:fillRect/>
          </a:stretch>
        </a:blipFill>
        <a:ln w="28575">
          <a:solidFill>
            <a:schemeClr val="bg2">
              <a:lumMod val="90000"/>
            </a:schemeClr>
          </a:solidFill>
        </a:ln>
      </dgm:spPr>
    </dgm:pt>
    <dgm:pt modelId="{4B9333C7-8E44-4BBA-94E2-0026032A434B}" type="pres">
      <dgm:prSet presAssocID="{B6FA9A64-8E17-40AB-AB66-2A65F7CB0035}" presName="txShp" presStyleLbl="node1" presStyleIdx="0" presStyleCnt="1" custScaleX="148475" custScaleY="144318" custLinFactY="-248216" custLinFactNeighborX="10573" custLinFactNeighborY="-300000">
        <dgm:presLayoutVars>
          <dgm:bulletEnabled val="1"/>
        </dgm:presLayoutVars>
      </dgm:prSet>
      <dgm:spPr/>
    </dgm:pt>
  </dgm:ptLst>
  <dgm:cxnLst>
    <dgm:cxn modelId="{B044223D-2A0A-4D61-89D9-5A52C777039B}" type="presOf" srcId="{E5F4F68A-F15E-4B81-88D0-5AA5D8B3F5B4}" destId="{818A9CE6-B140-4759-9ECF-C1AD2B573927}" srcOrd="0" destOrd="0" presId="urn:microsoft.com/office/officeart/2005/8/layout/vList3"/>
    <dgm:cxn modelId="{83309BA9-4D6D-4CD8-AFD5-0CC72FD6B140}" srcId="{E5F4F68A-F15E-4B81-88D0-5AA5D8B3F5B4}" destId="{B6FA9A64-8E17-40AB-AB66-2A65F7CB0035}" srcOrd="0" destOrd="0" parTransId="{809AFE79-B501-4751-A019-9F5DB944B8AE}" sibTransId="{A8E33211-DC09-47FE-A58B-646F3CF701A3}"/>
    <dgm:cxn modelId="{227374D0-2DC8-4C89-95F2-2A7E41F63DC9}" type="presOf" srcId="{B6FA9A64-8E17-40AB-AB66-2A65F7CB0035}" destId="{4B9333C7-8E44-4BBA-94E2-0026032A434B}" srcOrd="0" destOrd="0" presId="urn:microsoft.com/office/officeart/2005/8/layout/vList3"/>
    <dgm:cxn modelId="{84ACF9D7-5C7C-4768-910F-DDB12FC8132B}" type="presParOf" srcId="{818A9CE6-B140-4759-9ECF-C1AD2B573927}" destId="{90AB906E-5A2D-4046-9188-7F8DC7924556}" srcOrd="0" destOrd="0" presId="urn:microsoft.com/office/officeart/2005/8/layout/vList3"/>
    <dgm:cxn modelId="{ED12E1CA-E39E-45CB-982C-DCA644576C5B}" type="presParOf" srcId="{90AB906E-5A2D-4046-9188-7F8DC7924556}" destId="{F734213C-6D02-457D-8846-B2196012A4FB}" srcOrd="0" destOrd="0" presId="urn:microsoft.com/office/officeart/2005/8/layout/vList3"/>
    <dgm:cxn modelId="{E9B70ED7-17A9-4B48-AD18-82B99C49C84A}" type="presParOf" srcId="{90AB906E-5A2D-4046-9188-7F8DC7924556}" destId="{4B9333C7-8E44-4BBA-94E2-0026032A434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E7FDA8-F051-4002-9D96-8E1291193EE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E0133E9B-C195-4CC3-AA33-0C242DB3368B}">
      <dgm:prSet custT="1"/>
      <dgm:spPr/>
      <dgm:t>
        <a:bodyPr/>
        <a:lstStyle/>
        <a:p>
          <a:r>
            <a:rPr lang="en-US" sz="2400" b="1" dirty="0">
              <a:solidFill>
                <a:srgbClr val="FF0000"/>
              </a:solidFill>
              <a:latin typeface="Century Gothic" panose="020B0502020202020204" pitchFamily="34" charset="0"/>
            </a:rPr>
            <a:t>Phase 2 – </a:t>
          </a:r>
          <a:r>
            <a:rPr lang="en-US" sz="1600" b="1" dirty="0">
              <a:latin typeface="Century Gothic" panose="020B0502020202020204" pitchFamily="34" charset="0"/>
            </a:rPr>
            <a:t>property register </a:t>
          </a:r>
          <a:r>
            <a:rPr lang="en-US" sz="1600" b="1" dirty="0">
              <a:solidFill>
                <a:srgbClr val="FF0000"/>
              </a:solidFill>
              <a:latin typeface="Century Gothic" panose="020B0502020202020204" pitchFamily="34" charset="0"/>
            </a:rPr>
            <a:t>and</a:t>
          </a:r>
          <a:r>
            <a:rPr lang="en-US" sz="1600" b="1" dirty="0">
              <a:latin typeface="Century Gothic" panose="020B0502020202020204" pitchFamily="34" charset="0"/>
            </a:rPr>
            <a:t> the </a:t>
          </a:r>
          <a:r>
            <a:rPr lang="en-US" sz="1600" b="1" dirty="0" err="1">
              <a:latin typeface="Century Gothic" panose="020B0502020202020204" pitchFamily="34" charset="0"/>
            </a:rPr>
            <a:t>masterfile</a:t>
          </a:r>
          <a:r>
            <a:rPr lang="en-US" sz="1600" b="1" dirty="0">
              <a:latin typeface="Century Gothic" panose="020B0502020202020204" pitchFamily="34" charset="0"/>
            </a:rPr>
            <a:t> (GVR) (Property register </a:t>
          </a:r>
          <a:r>
            <a:rPr lang="en-US" sz="1600" b="1" dirty="0">
              <a:solidFill>
                <a:srgbClr val="FF0000"/>
              </a:solidFill>
              <a:latin typeface="Century Gothic" panose="020B0502020202020204" pitchFamily="34" charset="0"/>
            </a:rPr>
            <a:t>versus</a:t>
          </a:r>
          <a:r>
            <a:rPr lang="en-US" sz="1600" b="1" dirty="0">
              <a:latin typeface="Century Gothic" panose="020B0502020202020204" pitchFamily="34" charset="0"/>
            </a:rPr>
            <a:t> Masterfile?)</a:t>
          </a:r>
          <a:endParaRPr lang="en-US" sz="1600" dirty="0">
            <a:latin typeface="Century Gothic" panose="020B0502020202020204" pitchFamily="34" charset="0"/>
          </a:endParaRPr>
        </a:p>
      </dgm:t>
    </dgm:pt>
    <dgm:pt modelId="{B77D63F9-F330-4DBA-A9E1-12AAD139BEDF}" type="parTrans" cxnId="{2DF268C9-5B3C-4E41-8884-B7E6B2EC8B24}">
      <dgm:prSet/>
      <dgm:spPr/>
      <dgm:t>
        <a:bodyPr/>
        <a:lstStyle/>
        <a:p>
          <a:endParaRPr lang="en-US">
            <a:latin typeface="Century Gothic" panose="020B0502020202020204" pitchFamily="34" charset="0"/>
          </a:endParaRPr>
        </a:p>
      </dgm:t>
    </dgm:pt>
    <dgm:pt modelId="{4E471C75-747B-46EF-8A49-E5190377184A}" type="sibTrans" cxnId="{2DF268C9-5B3C-4E41-8884-B7E6B2EC8B24}">
      <dgm:prSet/>
      <dgm:spPr/>
      <dgm:t>
        <a:bodyPr/>
        <a:lstStyle/>
        <a:p>
          <a:endParaRPr lang="en-US">
            <a:latin typeface="Century Gothic" panose="020B0502020202020204" pitchFamily="34" charset="0"/>
          </a:endParaRPr>
        </a:p>
      </dgm:t>
    </dgm:pt>
    <dgm:pt modelId="{5604AEA8-BC0E-4192-9407-6F4D836850F4}">
      <dgm:prSet/>
      <dgm:spPr/>
      <dgm:t>
        <a:bodyPr/>
        <a:lstStyle/>
        <a:p>
          <a:r>
            <a:rPr lang="en-US" dirty="0">
              <a:latin typeface="Century Gothic" panose="020B0502020202020204" pitchFamily="34" charset="0"/>
            </a:rPr>
            <a:t>existing municipal valuation roll and data download to valuations system;</a:t>
          </a:r>
        </a:p>
      </dgm:t>
    </dgm:pt>
    <dgm:pt modelId="{598D02C5-F1A7-46BF-BE6C-37D0AE84F213}" type="parTrans" cxnId="{186C55D5-C2F0-4463-B1C1-8D0D9F8F348C}">
      <dgm:prSet/>
      <dgm:spPr/>
      <dgm:t>
        <a:bodyPr/>
        <a:lstStyle/>
        <a:p>
          <a:endParaRPr lang="en-US">
            <a:latin typeface="Century Gothic" panose="020B0502020202020204" pitchFamily="34" charset="0"/>
          </a:endParaRPr>
        </a:p>
      </dgm:t>
    </dgm:pt>
    <dgm:pt modelId="{06792CBA-D93E-4178-84A8-631F03387318}" type="sibTrans" cxnId="{186C55D5-C2F0-4463-B1C1-8D0D9F8F348C}">
      <dgm:prSet/>
      <dgm:spPr/>
      <dgm:t>
        <a:bodyPr/>
        <a:lstStyle/>
        <a:p>
          <a:endParaRPr lang="en-US">
            <a:latin typeface="Century Gothic" panose="020B0502020202020204" pitchFamily="34" charset="0"/>
          </a:endParaRPr>
        </a:p>
      </dgm:t>
    </dgm:pt>
    <dgm:pt modelId="{85ACBF23-F055-46F5-A064-7FEB193BC7AA}">
      <dgm:prSet/>
      <dgm:spPr/>
      <dgm:t>
        <a:bodyPr/>
        <a:lstStyle/>
        <a:p>
          <a:r>
            <a:rPr lang="en-US" dirty="0">
              <a:latin typeface="Century Gothic" panose="020B0502020202020204" pitchFamily="34" charset="0"/>
            </a:rPr>
            <a:t>bulk deeds &amp; cadastral data download from deeds office;</a:t>
          </a:r>
        </a:p>
      </dgm:t>
    </dgm:pt>
    <dgm:pt modelId="{3217E409-4D27-4CC4-9BB1-FBC50507CC37}" type="parTrans" cxnId="{B28B7773-A315-40F4-8AE9-F93CB06E3D2B}">
      <dgm:prSet/>
      <dgm:spPr/>
      <dgm:t>
        <a:bodyPr/>
        <a:lstStyle/>
        <a:p>
          <a:endParaRPr lang="en-US">
            <a:latin typeface="Century Gothic" panose="020B0502020202020204" pitchFamily="34" charset="0"/>
          </a:endParaRPr>
        </a:p>
      </dgm:t>
    </dgm:pt>
    <dgm:pt modelId="{47B4923B-BE32-4C8A-998B-83B9F9E260F2}" type="sibTrans" cxnId="{B28B7773-A315-40F4-8AE9-F93CB06E3D2B}">
      <dgm:prSet/>
      <dgm:spPr/>
      <dgm:t>
        <a:bodyPr/>
        <a:lstStyle/>
        <a:p>
          <a:endParaRPr lang="en-US">
            <a:latin typeface="Century Gothic" panose="020B0502020202020204" pitchFamily="34" charset="0"/>
          </a:endParaRPr>
        </a:p>
      </dgm:t>
    </dgm:pt>
    <dgm:pt modelId="{D76E03AF-E85D-4E5B-9A82-BE10A4CC05E3}">
      <dgm:prSet/>
      <dgm:spPr/>
      <dgm:t>
        <a:bodyPr/>
        <a:lstStyle/>
        <a:p>
          <a:r>
            <a:rPr lang="en-US" dirty="0">
              <a:latin typeface="Century Gothic" panose="020B0502020202020204" pitchFamily="34" charset="0"/>
            </a:rPr>
            <a:t>clean data and create a property register;</a:t>
          </a:r>
        </a:p>
      </dgm:t>
    </dgm:pt>
    <dgm:pt modelId="{7DE4881F-6749-4374-AA41-F01CE46BFA26}" type="parTrans" cxnId="{0EFE8A27-1095-4303-9A9D-5731421A106E}">
      <dgm:prSet/>
      <dgm:spPr/>
      <dgm:t>
        <a:bodyPr/>
        <a:lstStyle/>
        <a:p>
          <a:endParaRPr lang="en-US">
            <a:latin typeface="Century Gothic" panose="020B0502020202020204" pitchFamily="34" charset="0"/>
          </a:endParaRPr>
        </a:p>
      </dgm:t>
    </dgm:pt>
    <dgm:pt modelId="{13D9EA82-2145-464C-964F-2BDE26965352}" type="sibTrans" cxnId="{0EFE8A27-1095-4303-9A9D-5731421A106E}">
      <dgm:prSet/>
      <dgm:spPr/>
      <dgm:t>
        <a:bodyPr/>
        <a:lstStyle/>
        <a:p>
          <a:endParaRPr lang="en-US">
            <a:latin typeface="Century Gothic" panose="020B0502020202020204" pitchFamily="34" charset="0"/>
          </a:endParaRPr>
        </a:p>
      </dgm:t>
    </dgm:pt>
    <dgm:pt modelId="{931F75E5-8585-4842-9F44-BDAA1F5C0B4C}">
      <dgm:prSet/>
      <dgm:spPr/>
      <dgm:t>
        <a:bodyPr/>
        <a:lstStyle/>
        <a:p>
          <a:r>
            <a:rPr lang="en-US" dirty="0">
              <a:latin typeface="Century Gothic" panose="020B0502020202020204" pitchFamily="34" charset="0"/>
            </a:rPr>
            <a:t>creating master file after identification and verification of deeds information;</a:t>
          </a:r>
        </a:p>
      </dgm:t>
    </dgm:pt>
    <dgm:pt modelId="{A5B01373-8D06-4044-B700-126563ABE870}" type="parTrans" cxnId="{A93419DC-A6B7-443B-8BD9-09E060E0F7C2}">
      <dgm:prSet/>
      <dgm:spPr/>
      <dgm:t>
        <a:bodyPr/>
        <a:lstStyle/>
        <a:p>
          <a:endParaRPr lang="en-US">
            <a:latin typeface="Century Gothic" panose="020B0502020202020204" pitchFamily="34" charset="0"/>
          </a:endParaRPr>
        </a:p>
      </dgm:t>
    </dgm:pt>
    <dgm:pt modelId="{45B88D5A-F0A8-44E0-9823-2C9218D6A00C}" type="sibTrans" cxnId="{A93419DC-A6B7-443B-8BD9-09E060E0F7C2}">
      <dgm:prSet/>
      <dgm:spPr/>
      <dgm:t>
        <a:bodyPr/>
        <a:lstStyle/>
        <a:p>
          <a:endParaRPr lang="en-US">
            <a:latin typeface="Century Gothic" panose="020B0502020202020204" pitchFamily="34" charset="0"/>
          </a:endParaRPr>
        </a:p>
      </dgm:t>
    </dgm:pt>
    <dgm:pt modelId="{C32999B7-6D19-4D92-934C-EA9DB602C813}">
      <dgm:prSet/>
      <dgm:spPr/>
      <dgm:t>
        <a:bodyPr/>
        <a:lstStyle/>
        <a:p>
          <a:r>
            <a:rPr lang="en-US" dirty="0">
              <a:latin typeface="Century Gothic" panose="020B0502020202020204" pitchFamily="34" charset="0"/>
            </a:rPr>
            <a:t>compare NEW master file with existing municipal data;</a:t>
          </a:r>
        </a:p>
      </dgm:t>
    </dgm:pt>
    <dgm:pt modelId="{46894463-64E1-4C37-9AB5-E57C91F60A8D}" type="parTrans" cxnId="{0EF7E5EB-7EC7-4C55-B8B6-174F8A801332}">
      <dgm:prSet/>
      <dgm:spPr/>
      <dgm:t>
        <a:bodyPr/>
        <a:lstStyle/>
        <a:p>
          <a:endParaRPr lang="en-US">
            <a:latin typeface="Century Gothic" panose="020B0502020202020204" pitchFamily="34" charset="0"/>
          </a:endParaRPr>
        </a:p>
      </dgm:t>
    </dgm:pt>
    <dgm:pt modelId="{83D9FF69-9D7E-4F21-972E-45D7F9680EAE}" type="sibTrans" cxnId="{0EF7E5EB-7EC7-4C55-B8B6-174F8A801332}">
      <dgm:prSet/>
      <dgm:spPr/>
      <dgm:t>
        <a:bodyPr/>
        <a:lstStyle/>
        <a:p>
          <a:endParaRPr lang="en-US">
            <a:latin typeface="Century Gothic" panose="020B0502020202020204" pitchFamily="34" charset="0"/>
          </a:endParaRPr>
        </a:p>
      </dgm:t>
    </dgm:pt>
    <dgm:pt modelId="{5369ADC2-8591-41D5-8B5F-46EF2BD61517}">
      <dgm:prSet/>
      <dgm:spPr/>
      <dgm:t>
        <a:bodyPr/>
        <a:lstStyle/>
        <a:p>
          <a:r>
            <a:rPr lang="en-US" dirty="0">
              <a:latin typeface="Century Gothic" panose="020B0502020202020204" pitchFamily="34" charset="0"/>
            </a:rPr>
            <a:t>compile cadastral map and link all deeds data;</a:t>
          </a:r>
        </a:p>
      </dgm:t>
    </dgm:pt>
    <dgm:pt modelId="{99539114-0FA0-480C-A53F-2EB654BD183B}" type="parTrans" cxnId="{EDEF8120-CBC4-4984-AEAA-C4E1980DB0E0}">
      <dgm:prSet/>
      <dgm:spPr/>
      <dgm:t>
        <a:bodyPr/>
        <a:lstStyle/>
        <a:p>
          <a:endParaRPr lang="en-US">
            <a:latin typeface="Century Gothic" panose="020B0502020202020204" pitchFamily="34" charset="0"/>
          </a:endParaRPr>
        </a:p>
      </dgm:t>
    </dgm:pt>
    <dgm:pt modelId="{7D5DD63E-E74E-4421-A1CB-239B47FDD74E}" type="sibTrans" cxnId="{EDEF8120-CBC4-4984-AEAA-C4E1980DB0E0}">
      <dgm:prSet/>
      <dgm:spPr/>
      <dgm:t>
        <a:bodyPr/>
        <a:lstStyle/>
        <a:p>
          <a:endParaRPr lang="en-US">
            <a:latin typeface="Century Gothic" panose="020B0502020202020204" pitchFamily="34" charset="0"/>
          </a:endParaRPr>
        </a:p>
      </dgm:t>
    </dgm:pt>
    <dgm:pt modelId="{817EF246-AB55-42FD-809F-D9EB7720258B}">
      <dgm:prSet/>
      <dgm:spPr/>
      <dgm:t>
        <a:bodyPr/>
        <a:lstStyle/>
        <a:p>
          <a:r>
            <a:rPr lang="en-US" dirty="0">
              <a:latin typeface="Century Gothic" panose="020B0502020202020204" pitchFamily="34" charset="0"/>
            </a:rPr>
            <a:t>link aerial and </a:t>
          </a:r>
          <a:r>
            <a:rPr lang="en-US" dirty="0" err="1">
              <a:latin typeface="Century Gothic" panose="020B0502020202020204" pitchFamily="34" charset="0"/>
            </a:rPr>
            <a:t>streetview</a:t>
          </a:r>
          <a:r>
            <a:rPr lang="en-US" dirty="0">
              <a:latin typeface="Century Gothic" panose="020B0502020202020204" pitchFamily="34" charset="0"/>
            </a:rPr>
            <a:t> imagery;</a:t>
          </a:r>
        </a:p>
      </dgm:t>
    </dgm:pt>
    <dgm:pt modelId="{4FFEDC7B-7717-4C9F-9406-EC675EFBF57C}" type="parTrans" cxnId="{17D33366-E1BD-403A-97BA-1D9ACE519F07}">
      <dgm:prSet/>
      <dgm:spPr/>
      <dgm:t>
        <a:bodyPr/>
        <a:lstStyle/>
        <a:p>
          <a:endParaRPr lang="en-US">
            <a:latin typeface="Century Gothic" panose="020B0502020202020204" pitchFamily="34" charset="0"/>
          </a:endParaRPr>
        </a:p>
      </dgm:t>
    </dgm:pt>
    <dgm:pt modelId="{8585C122-F346-49E5-B220-F0FBB6764053}" type="sibTrans" cxnId="{17D33366-E1BD-403A-97BA-1D9ACE519F07}">
      <dgm:prSet/>
      <dgm:spPr/>
      <dgm:t>
        <a:bodyPr/>
        <a:lstStyle/>
        <a:p>
          <a:endParaRPr lang="en-US">
            <a:latin typeface="Century Gothic" panose="020B0502020202020204" pitchFamily="34" charset="0"/>
          </a:endParaRPr>
        </a:p>
      </dgm:t>
    </dgm:pt>
    <dgm:pt modelId="{4A694599-6973-41E4-A995-894C73F4107B}">
      <dgm:prSet custT="1"/>
      <dgm:spPr/>
      <dgm:t>
        <a:bodyPr/>
        <a:lstStyle/>
        <a:p>
          <a:r>
            <a:rPr lang="en-US" sz="1000" dirty="0">
              <a:latin typeface="Century Gothic" panose="020B0502020202020204" pitchFamily="34" charset="0"/>
            </a:rPr>
            <a:t>property data verification </a:t>
          </a:r>
          <a:r>
            <a:rPr lang="en-US" sz="2800" b="1" dirty="0">
              <a:solidFill>
                <a:srgbClr val="FF0000"/>
              </a:solidFill>
              <a:latin typeface="Century Gothic" panose="020B0502020202020204" pitchFamily="34" charset="0"/>
            </a:rPr>
            <a:t>start.</a:t>
          </a:r>
        </a:p>
      </dgm:t>
    </dgm:pt>
    <dgm:pt modelId="{4CB97C8B-D74C-40F0-A82C-926690E2DEDC}" type="parTrans" cxnId="{EBB79CD6-99C4-41D8-9890-F20D29B8980B}">
      <dgm:prSet/>
      <dgm:spPr/>
      <dgm:t>
        <a:bodyPr/>
        <a:lstStyle/>
        <a:p>
          <a:endParaRPr lang="en-US">
            <a:latin typeface="Century Gothic" panose="020B0502020202020204" pitchFamily="34" charset="0"/>
          </a:endParaRPr>
        </a:p>
      </dgm:t>
    </dgm:pt>
    <dgm:pt modelId="{2A4FA511-247E-4796-A3EB-89C264D5BEFE}" type="sibTrans" cxnId="{EBB79CD6-99C4-41D8-9890-F20D29B8980B}">
      <dgm:prSet/>
      <dgm:spPr/>
      <dgm:t>
        <a:bodyPr/>
        <a:lstStyle/>
        <a:p>
          <a:endParaRPr lang="en-US">
            <a:latin typeface="Century Gothic" panose="020B0502020202020204" pitchFamily="34" charset="0"/>
          </a:endParaRPr>
        </a:p>
      </dgm:t>
    </dgm:pt>
    <dgm:pt modelId="{DBC185F5-486A-4E7A-A2F1-24EAD01FC7F2}" type="pres">
      <dgm:prSet presAssocID="{EAE7FDA8-F051-4002-9D96-8E1291193EEB}" presName="CompostProcess" presStyleCnt="0">
        <dgm:presLayoutVars>
          <dgm:dir/>
          <dgm:resizeHandles val="exact"/>
        </dgm:presLayoutVars>
      </dgm:prSet>
      <dgm:spPr/>
    </dgm:pt>
    <dgm:pt modelId="{59D165FD-6A92-4181-AD18-8C81D1D5AAB7}" type="pres">
      <dgm:prSet presAssocID="{EAE7FDA8-F051-4002-9D96-8E1291193EEB}" presName="arrow" presStyleLbl="bgShp" presStyleIdx="0" presStyleCnt="1"/>
      <dgm:spPr/>
    </dgm:pt>
    <dgm:pt modelId="{B14F5646-B0D0-4F44-A8C9-0183A944D38D}" type="pres">
      <dgm:prSet presAssocID="{EAE7FDA8-F051-4002-9D96-8E1291193EEB}" presName="linearProcess" presStyleCnt="0"/>
      <dgm:spPr/>
    </dgm:pt>
    <dgm:pt modelId="{ED71DA62-2B1F-4F7F-9AA8-A757BCC4EBE1}" type="pres">
      <dgm:prSet presAssocID="{E0133E9B-C195-4CC3-AA33-0C242DB3368B}" presName="textNode" presStyleLbl="node1" presStyleIdx="0" presStyleCnt="9" custScaleX="199524" custScaleY="130569">
        <dgm:presLayoutVars>
          <dgm:bulletEnabled val="1"/>
        </dgm:presLayoutVars>
      </dgm:prSet>
      <dgm:spPr/>
    </dgm:pt>
    <dgm:pt modelId="{5402AC85-ABF3-4C31-ACDE-1D1F9D6B8DFC}" type="pres">
      <dgm:prSet presAssocID="{4E471C75-747B-46EF-8A49-E5190377184A}" presName="sibTrans" presStyleCnt="0"/>
      <dgm:spPr/>
    </dgm:pt>
    <dgm:pt modelId="{CA43E3D4-AD89-4AF5-A588-999BE934725F}" type="pres">
      <dgm:prSet presAssocID="{5604AEA8-BC0E-4192-9407-6F4D836850F4}" presName="textNode" presStyleLbl="node1" presStyleIdx="1" presStyleCnt="9">
        <dgm:presLayoutVars>
          <dgm:bulletEnabled val="1"/>
        </dgm:presLayoutVars>
      </dgm:prSet>
      <dgm:spPr/>
    </dgm:pt>
    <dgm:pt modelId="{04AA5DBB-8BA6-4D0D-9559-10A950D7F11E}" type="pres">
      <dgm:prSet presAssocID="{06792CBA-D93E-4178-84A8-631F03387318}" presName="sibTrans" presStyleCnt="0"/>
      <dgm:spPr/>
    </dgm:pt>
    <dgm:pt modelId="{89940C7B-760F-4433-94BB-05FA03241C50}" type="pres">
      <dgm:prSet presAssocID="{85ACBF23-F055-46F5-A064-7FEB193BC7AA}" presName="textNode" presStyleLbl="node1" presStyleIdx="2" presStyleCnt="9">
        <dgm:presLayoutVars>
          <dgm:bulletEnabled val="1"/>
        </dgm:presLayoutVars>
      </dgm:prSet>
      <dgm:spPr/>
    </dgm:pt>
    <dgm:pt modelId="{6D0C82A1-0BB9-42E2-BFD7-197B1481BB83}" type="pres">
      <dgm:prSet presAssocID="{47B4923B-BE32-4C8A-998B-83B9F9E260F2}" presName="sibTrans" presStyleCnt="0"/>
      <dgm:spPr/>
    </dgm:pt>
    <dgm:pt modelId="{58E79CD9-82AC-477D-96F9-00F53F23DC15}" type="pres">
      <dgm:prSet presAssocID="{D76E03AF-E85D-4E5B-9A82-BE10A4CC05E3}" presName="textNode" presStyleLbl="node1" presStyleIdx="3" presStyleCnt="9">
        <dgm:presLayoutVars>
          <dgm:bulletEnabled val="1"/>
        </dgm:presLayoutVars>
      </dgm:prSet>
      <dgm:spPr/>
    </dgm:pt>
    <dgm:pt modelId="{8B896062-F368-4455-9E1D-9640F5D58E45}" type="pres">
      <dgm:prSet presAssocID="{13D9EA82-2145-464C-964F-2BDE26965352}" presName="sibTrans" presStyleCnt="0"/>
      <dgm:spPr/>
    </dgm:pt>
    <dgm:pt modelId="{A52C9794-04D0-4397-95EB-8418BD7E894E}" type="pres">
      <dgm:prSet presAssocID="{931F75E5-8585-4842-9F44-BDAA1F5C0B4C}" presName="textNode" presStyleLbl="node1" presStyleIdx="4" presStyleCnt="9">
        <dgm:presLayoutVars>
          <dgm:bulletEnabled val="1"/>
        </dgm:presLayoutVars>
      </dgm:prSet>
      <dgm:spPr/>
    </dgm:pt>
    <dgm:pt modelId="{AD6EEC5E-F883-4BE9-8C7C-88481A05A895}" type="pres">
      <dgm:prSet presAssocID="{45B88D5A-F0A8-44E0-9823-2C9218D6A00C}" presName="sibTrans" presStyleCnt="0"/>
      <dgm:spPr/>
    </dgm:pt>
    <dgm:pt modelId="{6512EF7B-D509-4B27-8053-9AE50A00ABC2}" type="pres">
      <dgm:prSet presAssocID="{C32999B7-6D19-4D92-934C-EA9DB602C813}" presName="textNode" presStyleLbl="node1" presStyleIdx="5" presStyleCnt="9">
        <dgm:presLayoutVars>
          <dgm:bulletEnabled val="1"/>
        </dgm:presLayoutVars>
      </dgm:prSet>
      <dgm:spPr/>
    </dgm:pt>
    <dgm:pt modelId="{A5184D4A-1728-4A28-B08E-B64C717D53ED}" type="pres">
      <dgm:prSet presAssocID="{83D9FF69-9D7E-4F21-972E-45D7F9680EAE}" presName="sibTrans" presStyleCnt="0"/>
      <dgm:spPr/>
    </dgm:pt>
    <dgm:pt modelId="{DAB736E9-9479-4CBB-AF40-F398CD730DE1}" type="pres">
      <dgm:prSet presAssocID="{5369ADC2-8591-41D5-8B5F-46EF2BD61517}" presName="textNode" presStyleLbl="node1" presStyleIdx="6" presStyleCnt="9">
        <dgm:presLayoutVars>
          <dgm:bulletEnabled val="1"/>
        </dgm:presLayoutVars>
      </dgm:prSet>
      <dgm:spPr/>
    </dgm:pt>
    <dgm:pt modelId="{F4B93DF3-8F9D-4D07-BB83-EA411CF73EB5}" type="pres">
      <dgm:prSet presAssocID="{7D5DD63E-E74E-4421-A1CB-239B47FDD74E}" presName="sibTrans" presStyleCnt="0"/>
      <dgm:spPr/>
    </dgm:pt>
    <dgm:pt modelId="{937A1CF8-7565-42B6-B717-75E9D2002B22}" type="pres">
      <dgm:prSet presAssocID="{817EF246-AB55-42FD-809F-D9EB7720258B}" presName="textNode" presStyleLbl="node1" presStyleIdx="7" presStyleCnt="9">
        <dgm:presLayoutVars>
          <dgm:bulletEnabled val="1"/>
        </dgm:presLayoutVars>
      </dgm:prSet>
      <dgm:spPr/>
    </dgm:pt>
    <dgm:pt modelId="{75F014DA-4EAA-406A-8342-3658C22B991C}" type="pres">
      <dgm:prSet presAssocID="{8585C122-F346-49E5-B220-F0FBB6764053}" presName="sibTrans" presStyleCnt="0"/>
      <dgm:spPr/>
    </dgm:pt>
    <dgm:pt modelId="{3B27D601-0506-4DEB-985B-4A5B09473449}" type="pres">
      <dgm:prSet presAssocID="{4A694599-6973-41E4-A995-894C73F4107B}" presName="textNode" presStyleLbl="node1" presStyleIdx="8" presStyleCnt="9">
        <dgm:presLayoutVars>
          <dgm:bulletEnabled val="1"/>
        </dgm:presLayoutVars>
      </dgm:prSet>
      <dgm:spPr/>
    </dgm:pt>
  </dgm:ptLst>
  <dgm:cxnLst>
    <dgm:cxn modelId="{06931D00-324B-4E05-8975-D460D5B22E1D}" type="presOf" srcId="{931F75E5-8585-4842-9F44-BDAA1F5C0B4C}" destId="{A52C9794-04D0-4397-95EB-8418BD7E894E}" srcOrd="0" destOrd="0" presId="urn:microsoft.com/office/officeart/2005/8/layout/hProcess9"/>
    <dgm:cxn modelId="{EDEF8120-CBC4-4984-AEAA-C4E1980DB0E0}" srcId="{EAE7FDA8-F051-4002-9D96-8E1291193EEB}" destId="{5369ADC2-8591-41D5-8B5F-46EF2BD61517}" srcOrd="6" destOrd="0" parTransId="{99539114-0FA0-480C-A53F-2EB654BD183B}" sibTransId="{7D5DD63E-E74E-4421-A1CB-239B47FDD74E}"/>
    <dgm:cxn modelId="{C14A3524-6595-4422-9698-F57A7A96BC3D}" type="presOf" srcId="{EAE7FDA8-F051-4002-9D96-8E1291193EEB}" destId="{DBC185F5-486A-4E7A-A2F1-24EAD01FC7F2}" srcOrd="0" destOrd="0" presId="urn:microsoft.com/office/officeart/2005/8/layout/hProcess9"/>
    <dgm:cxn modelId="{0EFE8A27-1095-4303-9A9D-5731421A106E}" srcId="{EAE7FDA8-F051-4002-9D96-8E1291193EEB}" destId="{D76E03AF-E85D-4E5B-9A82-BE10A4CC05E3}" srcOrd="3" destOrd="0" parTransId="{7DE4881F-6749-4374-AA41-F01CE46BFA26}" sibTransId="{13D9EA82-2145-464C-964F-2BDE26965352}"/>
    <dgm:cxn modelId="{17D33366-E1BD-403A-97BA-1D9ACE519F07}" srcId="{EAE7FDA8-F051-4002-9D96-8E1291193EEB}" destId="{817EF246-AB55-42FD-809F-D9EB7720258B}" srcOrd="7" destOrd="0" parTransId="{4FFEDC7B-7717-4C9F-9406-EC675EFBF57C}" sibTransId="{8585C122-F346-49E5-B220-F0FBB6764053}"/>
    <dgm:cxn modelId="{E2B3774C-6A0B-486D-99AD-6CA451B12360}" type="presOf" srcId="{85ACBF23-F055-46F5-A064-7FEB193BC7AA}" destId="{89940C7B-760F-4433-94BB-05FA03241C50}" srcOrd="0" destOrd="0" presId="urn:microsoft.com/office/officeart/2005/8/layout/hProcess9"/>
    <dgm:cxn modelId="{9ABD7D4F-027F-40D7-A7E2-5668E9C8DA1E}" type="presOf" srcId="{C32999B7-6D19-4D92-934C-EA9DB602C813}" destId="{6512EF7B-D509-4B27-8053-9AE50A00ABC2}" srcOrd="0" destOrd="0" presId="urn:microsoft.com/office/officeart/2005/8/layout/hProcess9"/>
    <dgm:cxn modelId="{B28B7773-A315-40F4-8AE9-F93CB06E3D2B}" srcId="{EAE7FDA8-F051-4002-9D96-8E1291193EEB}" destId="{85ACBF23-F055-46F5-A064-7FEB193BC7AA}" srcOrd="2" destOrd="0" parTransId="{3217E409-4D27-4CC4-9BB1-FBC50507CC37}" sibTransId="{47B4923B-BE32-4C8A-998B-83B9F9E260F2}"/>
    <dgm:cxn modelId="{7532D28A-C842-46BB-A4B0-8EA611106B7A}" type="presOf" srcId="{4A694599-6973-41E4-A995-894C73F4107B}" destId="{3B27D601-0506-4DEB-985B-4A5B09473449}" srcOrd="0" destOrd="0" presId="urn:microsoft.com/office/officeart/2005/8/layout/hProcess9"/>
    <dgm:cxn modelId="{2DF268C9-5B3C-4E41-8884-B7E6B2EC8B24}" srcId="{EAE7FDA8-F051-4002-9D96-8E1291193EEB}" destId="{E0133E9B-C195-4CC3-AA33-0C242DB3368B}" srcOrd="0" destOrd="0" parTransId="{B77D63F9-F330-4DBA-A9E1-12AAD139BEDF}" sibTransId="{4E471C75-747B-46EF-8A49-E5190377184A}"/>
    <dgm:cxn modelId="{4961E7D1-F5F7-4248-8C50-380A141159D3}" type="presOf" srcId="{5369ADC2-8591-41D5-8B5F-46EF2BD61517}" destId="{DAB736E9-9479-4CBB-AF40-F398CD730DE1}" srcOrd="0" destOrd="0" presId="urn:microsoft.com/office/officeart/2005/8/layout/hProcess9"/>
    <dgm:cxn modelId="{186C55D5-C2F0-4463-B1C1-8D0D9F8F348C}" srcId="{EAE7FDA8-F051-4002-9D96-8E1291193EEB}" destId="{5604AEA8-BC0E-4192-9407-6F4D836850F4}" srcOrd="1" destOrd="0" parTransId="{598D02C5-F1A7-46BF-BE6C-37D0AE84F213}" sibTransId="{06792CBA-D93E-4178-84A8-631F03387318}"/>
    <dgm:cxn modelId="{EBB79CD6-99C4-41D8-9890-F20D29B8980B}" srcId="{EAE7FDA8-F051-4002-9D96-8E1291193EEB}" destId="{4A694599-6973-41E4-A995-894C73F4107B}" srcOrd="8" destOrd="0" parTransId="{4CB97C8B-D74C-40F0-A82C-926690E2DEDC}" sibTransId="{2A4FA511-247E-4796-A3EB-89C264D5BEFE}"/>
    <dgm:cxn modelId="{A93419DC-A6B7-443B-8BD9-09E060E0F7C2}" srcId="{EAE7FDA8-F051-4002-9D96-8E1291193EEB}" destId="{931F75E5-8585-4842-9F44-BDAA1F5C0B4C}" srcOrd="4" destOrd="0" parTransId="{A5B01373-8D06-4044-B700-126563ABE870}" sibTransId="{45B88D5A-F0A8-44E0-9823-2C9218D6A00C}"/>
    <dgm:cxn modelId="{CE4B4CDE-B59F-4632-805A-E80DC091989C}" type="presOf" srcId="{5604AEA8-BC0E-4192-9407-6F4D836850F4}" destId="{CA43E3D4-AD89-4AF5-A588-999BE934725F}" srcOrd="0" destOrd="0" presId="urn:microsoft.com/office/officeart/2005/8/layout/hProcess9"/>
    <dgm:cxn modelId="{0EF7E5EB-7EC7-4C55-B8B6-174F8A801332}" srcId="{EAE7FDA8-F051-4002-9D96-8E1291193EEB}" destId="{C32999B7-6D19-4D92-934C-EA9DB602C813}" srcOrd="5" destOrd="0" parTransId="{46894463-64E1-4C37-9AB5-E57C91F60A8D}" sibTransId="{83D9FF69-9D7E-4F21-972E-45D7F9680EAE}"/>
    <dgm:cxn modelId="{EA90E6ED-482B-4E90-A964-5474BF407D2B}" type="presOf" srcId="{D76E03AF-E85D-4E5B-9A82-BE10A4CC05E3}" destId="{58E79CD9-82AC-477D-96F9-00F53F23DC15}" srcOrd="0" destOrd="0" presId="urn:microsoft.com/office/officeart/2005/8/layout/hProcess9"/>
    <dgm:cxn modelId="{FF9A5DF3-926B-4CDC-B61A-C2842BDCAF87}" type="presOf" srcId="{817EF246-AB55-42FD-809F-D9EB7720258B}" destId="{937A1CF8-7565-42B6-B717-75E9D2002B22}" srcOrd="0" destOrd="0" presId="urn:microsoft.com/office/officeart/2005/8/layout/hProcess9"/>
    <dgm:cxn modelId="{D5DD18FF-56DE-49CC-BADD-E1CACE587202}" type="presOf" srcId="{E0133E9B-C195-4CC3-AA33-0C242DB3368B}" destId="{ED71DA62-2B1F-4F7F-9AA8-A757BCC4EBE1}" srcOrd="0" destOrd="0" presId="urn:microsoft.com/office/officeart/2005/8/layout/hProcess9"/>
    <dgm:cxn modelId="{3B4FD490-7B3F-45BD-B294-1A5481319A3F}" type="presParOf" srcId="{DBC185F5-486A-4E7A-A2F1-24EAD01FC7F2}" destId="{59D165FD-6A92-4181-AD18-8C81D1D5AAB7}" srcOrd="0" destOrd="0" presId="urn:microsoft.com/office/officeart/2005/8/layout/hProcess9"/>
    <dgm:cxn modelId="{E158409A-4AE1-48A1-A2CD-3C7740237621}" type="presParOf" srcId="{DBC185F5-486A-4E7A-A2F1-24EAD01FC7F2}" destId="{B14F5646-B0D0-4F44-A8C9-0183A944D38D}" srcOrd="1" destOrd="0" presId="urn:microsoft.com/office/officeart/2005/8/layout/hProcess9"/>
    <dgm:cxn modelId="{36A05BDA-BCCD-41B5-BA03-64FBB8F4FFC9}" type="presParOf" srcId="{B14F5646-B0D0-4F44-A8C9-0183A944D38D}" destId="{ED71DA62-2B1F-4F7F-9AA8-A757BCC4EBE1}" srcOrd="0" destOrd="0" presId="urn:microsoft.com/office/officeart/2005/8/layout/hProcess9"/>
    <dgm:cxn modelId="{57D24C26-53F2-4145-B4D9-883CFC5B8E57}" type="presParOf" srcId="{B14F5646-B0D0-4F44-A8C9-0183A944D38D}" destId="{5402AC85-ABF3-4C31-ACDE-1D1F9D6B8DFC}" srcOrd="1" destOrd="0" presId="urn:microsoft.com/office/officeart/2005/8/layout/hProcess9"/>
    <dgm:cxn modelId="{2948A603-3A2C-445A-AC0F-E8BA6DBD27C7}" type="presParOf" srcId="{B14F5646-B0D0-4F44-A8C9-0183A944D38D}" destId="{CA43E3D4-AD89-4AF5-A588-999BE934725F}" srcOrd="2" destOrd="0" presId="urn:microsoft.com/office/officeart/2005/8/layout/hProcess9"/>
    <dgm:cxn modelId="{8DC4AC7D-08BE-4BEC-986E-E033335FF068}" type="presParOf" srcId="{B14F5646-B0D0-4F44-A8C9-0183A944D38D}" destId="{04AA5DBB-8BA6-4D0D-9559-10A950D7F11E}" srcOrd="3" destOrd="0" presId="urn:microsoft.com/office/officeart/2005/8/layout/hProcess9"/>
    <dgm:cxn modelId="{E08416F3-36D4-4334-AC69-9CF9D37A827F}" type="presParOf" srcId="{B14F5646-B0D0-4F44-A8C9-0183A944D38D}" destId="{89940C7B-760F-4433-94BB-05FA03241C50}" srcOrd="4" destOrd="0" presId="urn:microsoft.com/office/officeart/2005/8/layout/hProcess9"/>
    <dgm:cxn modelId="{71115A76-6ECB-4736-8399-CEE2216F2FB2}" type="presParOf" srcId="{B14F5646-B0D0-4F44-A8C9-0183A944D38D}" destId="{6D0C82A1-0BB9-42E2-BFD7-197B1481BB83}" srcOrd="5" destOrd="0" presId="urn:microsoft.com/office/officeart/2005/8/layout/hProcess9"/>
    <dgm:cxn modelId="{4E938DA5-958B-41CD-AD7C-AAEB589BA4A3}" type="presParOf" srcId="{B14F5646-B0D0-4F44-A8C9-0183A944D38D}" destId="{58E79CD9-82AC-477D-96F9-00F53F23DC15}" srcOrd="6" destOrd="0" presId="urn:microsoft.com/office/officeart/2005/8/layout/hProcess9"/>
    <dgm:cxn modelId="{25B49EFF-1F33-4AA5-961A-71CF0E26CA22}" type="presParOf" srcId="{B14F5646-B0D0-4F44-A8C9-0183A944D38D}" destId="{8B896062-F368-4455-9E1D-9640F5D58E45}" srcOrd="7" destOrd="0" presId="urn:microsoft.com/office/officeart/2005/8/layout/hProcess9"/>
    <dgm:cxn modelId="{5392002F-97D2-40A6-A409-6AB40830F4BE}" type="presParOf" srcId="{B14F5646-B0D0-4F44-A8C9-0183A944D38D}" destId="{A52C9794-04D0-4397-95EB-8418BD7E894E}" srcOrd="8" destOrd="0" presId="urn:microsoft.com/office/officeart/2005/8/layout/hProcess9"/>
    <dgm:cxn modelId="{036F0CB1-5D9B-44BE-8F8C-95841DDE495C}" type="presParOf" srcId="{B14F5646-B0D0-4F44-A8C9-0183A944D38D}" destId="{AD6EEC5E-F883-4BE9-8C7C-88481A05A895}" srcOrd="9" destOrd="0" presId="urn:microsoft.com/office/officeart/2005/8/layout/hProcess9"/>
    <dgm:cxn modelId="{01D4D83B-84CA-4E79-B84B-EB13065D83CE}" type="presParOf" srcId="{B14F5646-B0D0-4F44-A8C9-0183A944D38D}" destId="{6512EF7B-D509-4B27-8053-9AE50A00ABC2}" srcOrd="10" destOrd="0" presId="urn:microsoft.com/office/officeart/2005/8/layout/hProcess9"/>
    <dgm:cxn modelId="{D23C1F79-3991-4AD8-9134-59843F53914A}" type="presParOf" srcId="{B14F5646-B0D0-4F44-A8C9-0183A944D38D}" destId="{A5184D4A-1728-4A28-B08E-B64C717D53ED}" srcOrd="11" destOrd="0" presId="urn:microsoft.com/office/officeart/2005/8/layout/hProcess9"/>
    <dgm:cxn modelId="{664B6D26-8774-4612-8382-D6900D1F262F}" type="presParOf" srcId="{B14F5646-B0D0-4F44-A8C9-0183A944D38D}" destId="{DAB736E9-9479-4CBB-AF40-F398CD730DE1}" srcOrd="12" destOrd="0" presId="urn:microsoft.com/office/officeart/2005/8/layout/hProcess9"/>
    <dgm:cxn modelId="{1B26BDBC-AA1B-40D9-8044-D5DE3211D766}" type="presParOf" srcId="{B14F5646-B0D0-4F44-A8C9-0183A944D38D}" destId="{F4B93DF3-8F9D-4D07-BB83-EA411CF73EB5}" srcOrd="13" destOrd="0" presId="urn:microsoft.com/office/officeart/2005/8/layout/hProcess9"/>
    <dgm:cxn modelId="{9DDDAC37-2684-48B1-8773-9C0BCA3B6263}" type="presParOf" srcId="{B14F5646-B0D0-4F44-A8C9-0183A944D38D}" destId="{937A1CF8-7565-42B6-B717-75E9D2002B22}" srcOrd="14" destOrd="0" presId="urn:microsoft.com/office/officeart/2005/8/layout/hProcess9"/>
    <dgm:cxn modelId="{5232022C-5A24-477E-88B6-3DE2AFC256B4}" type="presParOf" srcId="{B14F5646-B0D0-4F44-A8C9-0183A944D38D}" destId="{75F014DA-4EAA-406A-8342-3658C22B991C}" srcOrd="15" destOrd="0" presId="urn:microsoft.com/office/officeart/2005/8/layout/hProcess9"/>
    <dgm:cxn modelId="{A3580B04-0F34-485B-8092-F63F69C2FA2E}" type="presParOf" srcId="{B14F5646-B0D0-4F44-A8C9-0183A944D38D}" destId="{3B27D601-0506-4DEB-985B-4A5B09473449}"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F4F68A-F15E-4B81-88D0-5AA5D8B3F5B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B6FA9A64-8E17-40AB-AB66-2A65F7CB0035}">
      <dgm:prSet phldrT="[Text]"/>
      <dgm:spPr>
        <a:noFill/>
        <a:ln>
          <a:noFill/>
        </a:ln>
      </dgm:spPr>
      <dgm:t>
        <a:bodyPr/>
        <a:lstStyle/>
        <a:p>
          <a:pPr algn="l"/>
          <a:endParaRPr lang="en-US" dirty="0"/>
        </a:p>
      </dgm:t>
    </dgm:pt>
    <dgm:pt modelId="{A8E33211-DC09-47FE-A58B-646F3CF701A3}" type="sibTrans" cxnId="{83309BA9-4D6D-4CD8-AFD5-0CC72FD6B140}">
      <dgm:prSet/>
      <dgm:spPr/>
      <dgm:t>
        <a:bodyPr/>
        <a:lstStyle/>
        <a:p>
          <a:pPr algn="l"/>
          <a:endParaRPr lang="en-US"/>
        </a:p>
      </dgm:t>
    </dgm:pt>
    <dgm:pt modelId="{809AFE79-B501-4751-A019-9F5DB944B8AE}" type="parTrans" cxnId="{83309BA9-4D6D-4CD8-AFD5-0CC72FD6B140}">
      <dgm:prSet/>
      <dgm:spPr/>
      <dgm:t>
        <a:bodyPr/>
        <a:lstStyle/>
        <a:p>
          <a:pPr algn="l"/>
          <a:endParaRPr lang="en-US"/>
        </a:p>
      </dgm:t>
    </dgm:pt>
    <dgm:pt modelId="{818A9CE6-B140-4759-9ECF-C1AD2B573927}" type="pres">
      <dgm:prSet presAssocID="{E5F4F68A-F15E-4B81-88D0-5AA5D8B3F5B4}" presName="linearFlow" presStyleCnt="0">
        <dgm:presLayoutVars>
          <dgm:dir/>
          <dgm:resizeHandles val="exact"/>
        </dgm:presLayoutVars>
      </dgm:prSet>
      <dgm:spPr/>
    </dgm:pt>
    <dgm:pt modelId="{90AB906E-5A2D-4046-9188-7F8DC7924556}" type="pres">
      <dgm:prSet presAssocID="{B6FA9A64-8E17-40AB-AB66-2A65F7CB0035}" presName="composite" presStyleCnt="0"/>
      <dgm:spPr/>
    </dgm:pt>
    <dgm:pt modelId="{F734213C-6D02-457D-8846-B2196012A4FB}" type="pres">
      <dgm:prSet presAssocID="{B6FA9A64-8E17-40AB-AB66-2A65F7CB0035}" presName="imgShp" presStyleLbl="fgImgPlace1" presStyleIdx="0" presStyleCnt="1" custScaleX="207314" custScaleY="215439" custLinFactNeighborX="74880" custLinFactNeighborY="38794"/>
      <dgm:spPr>
        <a:blipFill rotWithShape="1">
          <a:blip xmlns:r="http://schemas.openxmlformats.org/officeDocument/2006/relationships" r:embed="rId1"/>
          <a:srcRect/>
          <a:stretch>
            <a:fillRect l="-7000" r="-7000"/>
          </a:stretch>
        </a:blipFill>
        <a:ln w="28575">
          <a:solidFill>
            <a:schemeClr val="bg2">
              <a:lumMod val="90000"/>
            </a:schemeClr>
          </a:solidFill>
        </a:ln>
      </dgm:spPr>
    </dgm:pt>
    <dgm:pt modelId="{4B9333C7-8E44-4BBA-94E2-0026032A434B}" type="pres">
      <dgm:prSet presAssocID="{B6FA9A64-8E17-40AB-AB66-2A65F7CB0035}" presName="txShp" presStyleLbl="node1" presStyleIdx="0" presStyleCnt="1" custScaleX="148475" custScaleY="144318" custLinFactY="-248216" custLinFactNeighborX="10573" custLinFactNeighborY="-300000">
        <dgm:presLayoutVars>
          <dgm:bulletEnabled val="1"/>
        </dgm:presLayoutVars>
      </dgm:prSet>
      <dgm:spPr/>
    </dgm:pt>
  </dgm:ptLst>
  <dgm:cxnLst>
    <dgm:cxn modelId="{B044223D-2A0A-4D61-89D9-5A52C777039B}" type="presOf" srcId="{E5F4F68A-F15E-4B81-88D0-5AA5D8B3F5B4}" destId="{818A9CE6-B140-4759-9ECF-C1AD2B573927}" srcOrd="0" destOrd="0" presId="urn:microsoft.com/office/officeart/2005/8/layout/vList3"/>
    <dgm:cxn modelId="{83309BA9-4D6D-4CD8-AFD5-0CC72FD6B140}" srcId="{E5F4F68A-F15E-4B81-88D0-5AA5D8B3F5B4}" destId="{B6FA9A64-8E17-40AB-AB66-2A65F7CB0035}" srcOrd="0" destOrd="0" parTransId="{809AFE79-B501-4751-A019-9F5DB944B8AE}" sibTransId="{A8E33211-DC09-47FE-A58B-646F3CF701A3}"/>
    <dgm:cxn modelId="{227374D0-2DC8-4C89-95F2-2A7E41F63DC9}" type="presOf" srcId="{B6FA9A64-8E17-40AB-AB66-2A65F7CB0035}" destId="{4B9333C7-8E44-4BBA-94E2-0026032A434B}" srcOrd="0" destOrd="0" presId="urn:microsoft.com/office/officeart/2005/8/layout/vList3"/>
    <dgm:cxn modelId="{84ACF9D7-5C7C-4768-910F-DDB12FC8132B}" type="presParOf" srcId="{818A9CE6-B140-4759-9ECF-C1AD2B573927}" destId="{90AB906E-5A2D-4046-9188-7F8DC7924556}" srcOrd="0" destOrd="0" presId="urn:microsoft.com/office/officeart/2005/8/layout/vList3"/>
    <dgm:cxn modelId="{ED12E1CA-E39E-45CB-982C-DCA644576C5B}" type="presParOf" srcId="{90AB906E-5A2D-4046-9188-7F8DC7924556}" destId="{F734213C-6D02-457D-8846-B2196012A4FB}" srcOrd="0" destOrd="0" presId="urn:microsoft.com/office/officeart/2005/8/layout/vList3"/>
    <dgm:cxn modelId="{E9B70ED7-17A9-4B48-AD18-82B99C49C84A}" type="presParOf" srcId="{90AB906E-5A2D-4046-9188-7F8DC7924556}" destId="{4B9333C7-8E44-4BBA-94E2-0026032A434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F4F68A-F15E-4B81-88D0-5AA5D8B3F5B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B6FA9A64-8E17-40AB-AB66-2A65F7CB0035}">
      <dgm:prSet phldrT="[Text]"/>
      <dgm:spPr>
        <a:noFill/>
        <a:ln>
          <a:noFill/>
        </a:ln>
      </dgm:spPr>
      <dgm:t>
        <a:bodyPr/>
        <a:lstStyle/>
        <a:p>
          <a:pPr algn="l"/>
          <a:endParaRPr lang="en-US" dirty="0"/>
        </a:p>
      </dgm:t>
    </dgm:pt>
    <dgm:pt modelId="{A8E33211-DC09-47FE-A58B-646F3CF701A3}" type="sibTrans" cxnId="{83309BA9-4D6D-4CD8-AFD5-0CC72FD6B140}">
      <dgm:prSet/>
      <dgm:spPr/>
      <dgm:t>
        <a:bodyPr/>
        <a:lstStyle/>
        <a:p>
          <a:pPr algn="l"/>
          <a:endParaRPr lang="en-US"/>
        </a:p>
      </dgm:t>
    </dgm:pt>
    <dgm:pt modelId="{809AFE79-B501-4751-A019-9F5DB944B8AE}" type="parTrans" cxnId="{83309BA9-4D6D-4CD8-AFD5-0CC72FD6B140}">
      <dgm:prSet/>
      <dgm:spPr/>
      <dgm:t>
        <a:bodyPr/>
        <a:lstStyle/>
        <a:p>
          <a:pPr algn="l"/>
          <a:endParaRPr lang="en-US"/>
        </a:p>
      </dgm:t>
    </dgm:pt>
    <dgm:pt modelId="{818A9CE6-B140-4759-9ECF-C1AD2B573927}" type="pres">
      <dgm:prSet presAssocID="{E5F4F68A-F15E-4B81-88D0-5AA5D8B3F5B4}" presName="linearFlow" presStyleCnt="0">
        <dgm:presLayoutVars>
          <dgm:dir/>
          <dgm:resizeHandles val="exact"/>
        </dgm:presLayoutVars>
      </dgm:prSet>
      <dgm:spPr/>
    </dgm:pt>
    <dgm:pt modelId="{90AB906E-5A2D-4046-9188-7F8DC7924556}" type="pres">
      <dgm:prSet presAssocID="{B6FA9A64-8E17-40AB-AB66-2A65F7CB0035}" presName="composite" presStyleCnt="0"/>
      <dgm:spPr/>
    </dgm:pt>
    <dgm:pt modelId="{F734213C-6D02-457D-8846-B2196012A4FB}" type="pres">
      <dgm:prSet presAssocID="{B6FA9A64-8E17-40AB-AB66-2A65F7CB0035}" presName="imgShp" presStyleLbl="fgImgPlace1" presStyleIdx="0" presStyleCnt="1" custScaleX="197992" custScaleY="198879" custLinFactNeighborX="72139" custLinFactNeighborY="-5066"/>
      <dgm:spPr>
        <a:blipFill rotWithShape="1">
          <a:blip xmlns:r="http://schemas.openxmlformats.org/officeDocument/2006/relationships" r:embed="rId1"/>
          <a:stretch>
            <a:fillRect/>
          </a:stretch>
        </a:blipFill>
        <a:ln w="28575">
          <a:solidFill>
            <a:schemeClr val="bg2">
              <a:lumMod val="90000"/>
            </a:schemeClr>
          </a:solidFill>
        </a:ln>
      </dgm:spPr>
    </dgm:pt>
    <dgm:pt modelId="{4B9333C7-8E44-4BBA-94E2-0026032A434B}" type="pres">
      <dgm:prSet presAssocID="{B6FA9A64-8E17-40AB-AB66-2A65F7CB0035}" presName="txShp" presStyleLbl="node1" presStyleIdx="0" presStyleCnt="1" custScaleX="148475" custScaleY="144318" custLinFactY="-248216" custLinFactNeighborX="10573" custLinFactNeighborY="-300000">
        <dgm:presLayoutVars>
          <dgm:bulletEnabled val="1"/>
        </dgm:presLayoutVars>
      </dgm:prSet>
      <dgm:spPr/>
    </dgm:pt>
  </dgm:ptLst>
  <dgm:cxnLst>
    <dgm:cxn modelId="{B044223D-2A0A-4D61-89D9-5A52C777039B}" type="presOf" srcId="{E5F4F68A-F15E-4B81-88D0-5AA5D8B3F5B4}" destId="{818A9CE6-B140-4759-9ECF-C1AD2B573927}" srcOrd="0" destOrd="0" presId="urn:microsoft.com/office/officeart/2005/8/layout/vList3"/>
    <dgm:cxn modelId="{83309BA9-4D6D-4CD8-AFD5-0CC72FD6B140}" srcId="{E5F4F68A-F15E-4B81-88D0-5AA5D8B3F5B4}" destId="{B6FA9A64-8E17-40AB-AB66-2A65F7CB0035}" srcOrd="0" destOrd="0" parTransId="{809AFE79-B501-4751-A019-9F5DB944B8AE}" sibTransId="{A8E33211-DC09-47FE-A58B-646F3CF701A3}"/>
    <dgm:cxn modelId="{227374D0-2DC8-4C89-95F2-2A7E41F63DC9}" type="presOf" srcId="{B6FA9A64-8E17-40AB-AB66-2A65F7CB0035}" destId="{4B9333C7-8E44-4BBA-94E2-0026032A434B}" srcOrd="0" destOrd="0" presId="urn:microsoft.com/office/officeart/2005/8/layout/vList3"/>
    <dgm:cxn modelId="{84ACF9D7-5C7C-4768-910F-DDB12FC8132B}" type="presParOf" srcId="{818A9CE6-B140-4759-9ECF-C1AD2B573927}" destId="{90AB906E-5A2D-4046-9188-7F8DC7924556}" srcOrd="0" destOrd="0" presId="urn:microsoft.com/office/officeart/2005/8/layout/vList3"/>
    <dgm:cxn modelId="{ED12E1CA-E39E-45CB-982C-DCA644576C5B}" type="presParOf" srcId="{90AB906E-5A2D-4046-9188-7F8DC7924556}" destId="{F734213C-6D02-457D-8846-B2196012A4FB}" srcOrd="0" destOrd="0" presId="urn:microsoft.com/office/officeart/2005/8/layout/vList3"/>
    <dgm:cxn modelId="{E9B70ED7-17A9-4B48-AD18-82B99C49C84A}" type="presParOf" srcId="{90AB906E-5A2D-4046-9188-7F8DC7924556}" destId="{4B9333C7-8E44-4BBA-94E2-0026032A434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333C7-8E44-4BBA-94E2-0026032A434B}">
      <dsp:nvSpPr>
        <dsp:cNvPr id="0" name=""/>
        <dsp:cNvSpPr/>
      </dsp:nvSpPr>
      <dsp:spPr>
        <a:xfrm rot="10800000">
          <a:off x="321216" y="0"/>
          <a:ext cx="3197562" cy="1564173"/>
        </a:xfrm>
        <a:prstGeom prst="homePlat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943" tIns="240030" rIns="448056" bIns="240030" numCol="1" spcCol="1270" anchor="ctr" anchorCtr="0">
          <a:noAutofit/>
        </a:bodyPr>
        <a:lstStyle/>
        <a:p>
          <a:pPr marL="0" lvl="0" indent="0" algn="l" defTabSz="2800350">
            <a:lnSpc>
              <a:spcPct val="90000"/>
            </a:lnSpc>
            <a:spcBef>
              <a:spcPct val="0"/>
            </a:spcBef>
            <a:spcAft>
              <a:spcPct val="35000"/>
            </a:spcAft>
            <a:buNone/>
          </a:pPr>
          <a:endParaRPr lang="en-US" sz="6300" kern="1200" dirty="0"/>
        </a:p>
      </dsp:txBody>
      <dsp:txXfrm rot="10800000">
        <a:off x="712259" y="0"/>
        <a:ext cx="2806519" cy="1564173"/>
      </dsp:txXfrm>
    </dsp:sp>
    <dsp:sp modelId="{F734213C-6D02-457D-8846-B2196012A4FB}">
      <dsp:nvSpPr>
        <dsp:cNvPr id="0" name=""/>
        <dsp:cNvSpPr/>
      </dsp:nvSpPr>
      <dsp:spPr>
        <a:xfrm>
          <a:off x="531300" y="73226"/>
          <a:ext cx="2246948" cy="2335010"/>
        </a:xfrm>
        <a:prstGeom prst="ellipse">
          <a:avLst/>
        </a:prstGeom>
        <a:blipFill rotWithShape="1">
          <a:blip xmlns:r="http://schemas.openxmlformats.org/officeDocument/2006/relationships" r:embed="rId1"/>
          <a:srcRect/>
          <a:stretch>
            <a:fillRect l="-7000" r="-7000"/>
          </a:stretch>
        </a:blip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333C7-8E44-4BBA-94E2-0026032A434B}">
      <dsp:nvSpPr>
        <dsp:cNvPr id="0" name=""/>
        <dsp:cNvSpPr/>
      </dsp:nvSpPr>
      <dsp:spPr>
        <a:xfrm rot="10800000">
          <a:off x="314527" y="0"/>
          <a:ext cx="3398192" cy="1662317"/>
        </a:xfrm>
        <a:prstGeom prst="homePlat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7931" tIns="240030" rIns="448056" bIns="240030" numCol="1" spcCol="1270" anchor="ctr" anchorCtr="0">
          <a:noAutofit/>
        </a:bodyPr>
        <a:lstStyle/>
        <a:p>
          <a:pPr marL="0" lvl="0" indent="0" algn="l" defTabSz="2800350">
            <a:lnSpc>
              <a:spcPct val="90000"/>
            </a:lnSpc>
            <a:spcBef>
              <a:spcPct val="0"/>
            </a:spcBef>
            <a:spcAft>
              <a:spcPct val="35000"/>
            </a:spcAft>
            <a:buNone/>
          </a:pPr>
          <a:endParaRPr lang="en-US" sz="6300" kern="1200" dirty="0"/>
        </a:p>
      </dsp:txBody>
      <dsp:txXfrm rot="10800000">
        <a:off x="730106" y="0"/>
        <a:ext cx="2982613" cy="1662317"/>
      </dsp:txXfrm>
    </dsp:sp>
    <dsp:sp modelId="{F734213C-6D02-457D-8846-B2196012A4FB}">
      <dsp:nvSpPr>
        <dsp:cNvPr id="0" name=""/>
        <dsp:cNvSpPr/>
      </dsp:nvSpPr>
      <dsp:spPr>
        <a:xfrm>
          <a:off x="559908" y="65863"/>
          <a:ext cx="2280558" cy="2290774"/>
        </a:xfrm>
        <a:prstGeom prst="ellipse">
          <a:avLst/>
        </a:prstGeom>
        <a:blipFill rotWithShape="1">
          <a:blip xmlns:r="http://schemas.openxmlformats.org/officeDocument/2006/relationships" r:embed="rId1"/>
          <a:stretch>
            <a:fillRect/>
          </a:stretch>
        </a:blip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333C7-8E44-4BBA-94E2-0026032A434B}">
      <dsp:nvSpPr>
        <dsp:cNvPr id="0" name=""/>
        <dsp:cNvSpPr/>
      </dsp:nvSpPr>
      <dsp:spPr>
        <a:xfrm rot="10800000">
          <a:off x="321216" y="0"/>
          <a:ext cx="3197562" cy="1564173"/>
        </a:xfrm>
        <a:prstGeom prst="homePlat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943" tIns="240030" rIns="448056" bIns="240030" numCol="1" spcCol="1270" anchor="ctr" anchorCtr="0">
          <a:noAutofit/>
        </a:bodyPr>
        <a:lstStyle/>
        <a:p>
          <a:pPr marL="0" lvl="0" indent="0" algn="l" defTabSz="2800350">
            <a:lnSpc>
              <a:spcPct val="90000"/>
            </a:lnSpc>
            <a:spcBef>
              <a:spcPct val="0"/>
            </a:spcBef>
            <a:spcAft>
              <a:spcPct val="35000"/>
            </a:spcAft>
            <a:buNone/>
          </a:pPr>
          <a:endParaRPr lang="en-US" sz="6300" kern="1200" dirty="0"/>
        </a:p>
      </dsp:txBody>
      <dsp:txXfrm rot="10800000">
        <a:off x="712259" y="0"/>
        <a:ext cx="2806519" cy="1564173"/>
      </dsp:txXfrm>
    </dsp:sp>
    <dsp:sp modelId="{F734213C-6D02-457D-8846-B2196012A4FB}">
      <dsp:nvSpPr>
        <dsp:cNvPr id="0" name=""/>
        <dsp:cNvSpPr/>
      </dsp:nvSpPr>
      <dsp:spPr>
        <a:xfrm>
          <a:off x="531300" y="73226"/>
          <a:ext cx="2246948" cy="2335010"/>
        </a:xfrm>
        <a:prstGeom prst="ellipse">
          <a:avLst/>
        </a:prstGeom>
        <a:blipFill rotWithShape="1">
          <a:blip xmlns:r="http://schemas.openxmlformats.org/officeDocument/2006/relationships" r:embed="rId1"/>
          <a:srcRect/>
          <a:stretch>
            <a:fillRect l="-7000" r="-7000"/>
          </a:stretch>
        </a:blip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333C7-8E44-4BBA-94E2-0026032A434B}">
      <dsp:nvSpPr>
        <dsp:cNvPr id="0" name=""/>
        <dsp:cNvSpPr/>
      </dsp:nvSpPr>
      <dsp:spPr>
        <a:xfrm rot="10800000">
          <a:off x="314527" y="0"/>
          <a:ext cx="3398192" cy="1662317"/>
        </a:xfrm>
        <a:prstGeom prst="homePlat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7931" tIns="240030" rIns="448056" bIns="240030" numCol="1" spcCol="1270" anchor="ctr" anchorCtr="0">
          <a:noAutofit/>
        </a:bodyPr>
        <a:lstStyle/>
        <a:p>
          <a:pPr marL="0" lvl="0" indent="0" algn="l" defTabSz="2800350">
            <a:lnSpc>
              <a:spcPct val="90000"/>
            </a:lnSpc>
            <a:spcBef>
              <a:spcPct val="0"/>
            </a:spcBef>
            <a:spcAft>
              <a:spcPct val="35000"/>
            </a:spcAft>
            <a:buNone/>
          </a:pPr>
          <a:endParaRPr lang="en-US" sz="6300" kern="1200" dirty="0"/>
        </a:p>
      </dsp:txBody>
      <dsp:txXfrm rot="10800000">
        <a:off x="730106" y="0"/>
        <a:ext cx="2982613" cy="1662317"/>
      </dsp:txXfrm>
    </dsp:sp>
    <dsp:sp modelId="{F734213C-6D02-457D-8846-B2196012A4FB}">
      <dsp:nvSpPr>
        <dsp:cNvPr id="0" name=""/>
        <dsp:cNvSpPr/>
      </dsp:nvSpPr>
      <dsp:spPr>
        <a:xfrm>
          <a:off x="559908" y="65863"/>
          <a:ext cx="2280558" cy="2290774"/>
        </a:xfrm>
        <a:prstGeom prst="ellipse">
          <a:avLst/>
        </a:prstGeom>
        <a:blipFill rotWithShape="1">
          <a:blip xmlns:r="http://schemas.openxmlformats.org/officeDocument/2006/relationships" r:embed="rId1"/>
          <a:stretch>
            <a:fillRect/>
          </a:stretch>
        </a:blip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165FD-6A92-4181-AD18-8C81D1D5AAB7}">
      <dsp:nvSpPr>
        <dsp:cNvPr id="0" name=""/>
        <dsp:cNvSpPr/>
      </dsp:nvSpPr>
      <dsp:spPr>
        <a:xfrm>
          <a:off x="788669" y="0"/>
          <a:ext cx="8938259" cy="429679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71DA62-2B1F-4F7F-9AA8-A757BCC4EBE1}">
      <dsp:nvSpPr>
        <dsp:cNvPr id="0" name=""/>
        <dsp:cNvSpPr/>
      </dsp:nvSpPr>
      <dsp:spPr>
        <a:xfrm>
          <a:off x="353" y="1026340"/>
          <a:ext cx="2018205" cy="22441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Century Gothic" panose="020B0502020202020204" pitchFamily="34" charset="0"/>
            </a:rPr>
            <a:t>Phase 2 – </a:t>
          </a:r>
          <a:r>
            <a:rPr lang="en-US" sz="1600" b="1" kern="1200" dirty="0">
              <a:latin typeface="Century Gothic" panose="020B0502020202020204" pitchFamily="34" charset="0"/>
            </a:rPr>
            <a:t>property register </a:t>
          </a:r>
          <a:r>
            <a:rPr lang="en-US" sz="1600" b="1" kern="1200" dirty="0">
              <a:solidFill>
                <a:srgbClr val="FF0000"/>
              </a:solidFill>
              <a:latin typeface="Century Gothic" panose="020B0502020202020204" pitchFamily="34" charset="0"/>
            </a:rPr>
            <a:t>and</a:t>
          </a:r>
          <a:r>
            <a:rPr lang="en-US" sz="1600" b="1" kern="1200" dirty="0">
              <a:latin typeface="Century Gothic" panose="020B0502020202020204" pitchFamily="34" charset="0"/>
            </a:rPr>
            <a:t> the </a:t>
          </a:r>
          <a:r>
            <a:rPr lang="en-US" sz="1600" b="1" kern="1200" dirty="0" err="1">
              <a:latin typeface="Century Gothic" panose="020B0502020202020204" pitchFamily="34" charset="0"/>
            </a:rPr>
            <a:t>masterfile</a:t>
          </a:r>
          <a:r>
            <a:rPr lang="en-US" sz="1600" b="1" kern="1200" dirty="0">
              <a:latin typeface="Century Gothic" panose="020B0502020202020204" pitchFamily="34" charset="0"/>
            </a:rPr>
            <a:t> (GVR) (Property register </a:t>
          </a:r>
          <a:r>
            <a:rPr lang="en-US" sz="1600" b="1" kern="1200" dirty="0">
              <a:solidFill>
                <a:srgbClr val="FF0000"/>
              </a:solidFill>
              <a:latin typeface="Century Gothic" panose="020B0502020202020204" pitchFamily="34" charset="0"/>
            </a:rPr>
            <a:t>versus</a:t>
          </a:r>
          <a:r>
            <a:rPr lang="en-US" sz="1600" b="1" kern="1200" dirty="0">
              <a:latin typeface="Century Gothic" panose="020B0502020202020204" pitchFamily="34" charset="0"/>
            </a:rPr>
            <a:t> Masterfile?)</a:t>
          </a:r>
          <a:endParaRPr lang="en-US" sz="1600" kern="1200" dirty="0">
            <a:latin typeface="Century Gothic" panose="020B0502020202020204" pitchFamily="34" charset="0"/>
          </a:endParaRPr>
        </a:p>
      </dsp:txBody>
      <dsp:txXfrm>
        <a:off x="98874" y="1124861"/>
        <a:ext cx="1821163" cy="2047069"/>
      </dsp:txXfrm>
    </dsp:sp>
    <dsp:sp modelId="{CA43E3D4-AD89-4AF5-A588-999BE934725F}">
      <dsp:nvSpPr>
        <dsp:cNvPr id="0" name=""/>
        <dsp:cNvSpPr/>
      </dsp:nvSpPr>
      <dsp:spPr>
        <a:xfrm>
          <a:off x="2069134"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existing municipal valuation roll and data download to valuations system;</a:t>
          </a:r>
        </a:p>
      </dsp:txBody>
      <dsp:txXfrm>
        <a:off x="2118512" y="1338415"/>
        <a:ext cx="912754" cy="1619960"/>
      </dsp:txXfrm>
    </dsp:sp>
    <dsp:sp modelId="{89940C7B-760F-4433-94BB-05FA03241C50}">
      <dsp:nvSpPr>
        <dsp:cNvPr id="0" name=""/>
        <dsp:cNvSpPr/>
      </dsp:nvSpPr>
      <dsp:spPr>
        <a:xfrm>
          <a:off x="3131220"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bulk deeds &amp; cadastral data download from deeds office;</a:t>
          </a:r>
        </a:p>
      </dsp:txBody>
      <dsp:txXfrm>
        <a:off x="3180598" y="1338415"/>
        <a:ext cx="912754" cy="1619960"/>
      </dsp:txXfrm>
    </dsp:sp>
    <dsp:sp modelId="{58E79CD9-82AC-477D-96F9-00F53F23DC15}">
      <dsp:nvSpPr>
        <dsp:cNvPr id="0" name=""/>
        <dsp:cNvSpPr/>
      </dsp:nvSpPr>
      <dsp:spPr>
        <a:xfrm>
          <a:off x="4193306"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clean data and create a property register;</a:t>
          </a:r>
        </a:p>
      </dsp:txBody>
      <dsp:txXfrm>
        <a:off x="4242684" y="1338415"/>
        <a:ext cx="912754" cy="1619960"/>
      </dsp:txXfrm>
    </dsp:sp>
    <dsp:sp modelId="{A52C9794-04D0-4397-95EB-8418BD7E894E}">
      <dsp:nvSpPr>
        <dsp:cNvPr id="0" name=""/>
        <dsp:cNvSpPr/>
      </dsp:nvSpPr>
      <dsp:spPr>
        <a:xfrm>
          <a:off x="5255392"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creating master file after identification and verification of deeds information;</a:t>
          </a:r>
        </a:p>
      </dsp:txBody>
      <dsp:txXfrm>
        <a:off x="5304770" y="1338415"/>
        <a:ext cx="912754" cy="1619960"/>
      </dsp:txXfrm>
    </dsp:sp>
    <dsp:sp modelId="{6512EF7B-D509-4B27-8053-9AE50A00ABC2}">
      <dsp:nvSpPr>
        <dsp:cNvPr id="0" name=""/>
        <dsp:cNvSpPr/>
      </dsp:nvSpPr>
      <dsp:spPr>
        <a:xfrm>
          <a:off x="6317477"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compare NEW master file with existing municipal data;</a:t>
          </a:r>
        </a:p>
      </dsp:txBody>
      <dsp:txXfrm>
        <a:off x="6366855" y="1338415"/>
        <a:ext cx="912754" cy="1619960"/>
      </dsp:txXfrm>
    </dsp:sp>
    <dsp:sp modelId="{DAB736E9-9479-4CBB-AF40-F398CD730DE1}">
      <dsp:nvSpPr>
        <dsp:cNvPr id="0" name=""/>
        <dsp:cNvSpPr/>
      </dsp:nvSpPr>
      <dsp:spPr>
        <a:xfrm>
          <a:off x="7379563"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compile cadastral map and link all deeds data;</a:t>
          </a:r>
        </a:p>
      </dsp:txBody>
      <dsp:txXfrm>
        <a:off x="7428941" y="1338415"/>
        <a:ext cx="912754" cy="1619960"/>
      </dsp:txXfrm>
    </dsp:sp>
    <dsp:sp modelId="{937A1CF8-7565-42B6-B717-75E9D2002B22}">
      <dsp:nvSpPr>
        <dsp:cNvPr id="0" name=""/>
        <dsp:cNvSpPr/>
      </dsp:nvSpPr>
      <dsp:spPr>
        <a:xfrm>
          <a:off x="8441649"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link aerial and </a:t>
          </a:r>
          <a:r>
            <a:rPr lang="en-US" sz="1000" kern="1200" dirty="0" err="1">
              <a:latin typeface="Century Gothic" panose="020B0502020202020204" pitchFamily="34" charset="0"/>
            </a:rPr>
            <a:t>streetview</a:t>
          </a:r>
          <a:r>
            <a:rPr lang="en-US" sz="1000" kern="1200" dirty="0">
              <a:latin typeface="Century Gothic" panose="020B0502020202020204" pitchFamily="34" charset="0"/>
            </a:rPr>
            <a:t> imagery;</a:t>
          </a:r>
        </a:p>
      </dsp:txBody>
      <dsp:txXfrm>
        <a:off x="8491027" y="1338415"/>
        <a:ext cx="912754" cy="1619960"/>
      </dsp:txXfrm>
    </dsp:sp>
    <dsp:sp modelId="{3B27D601-0506-4DEB-985B-4A5B09473449}">
      <dsp:nvSpPr>
        <dsp:cNvPr id="0" name=""/>
        <dsp:cNvSpPr/>
      </dsp:nvSpPr>
      <dsp:spPr>
        <a:xfrm>
          <a:off x="9503735" y="1289037"/>
          <a:ext cx="1011510" cy="17187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property data verification </a:t>
          </a:r>
          <a:r>
            <a:rPr lang="en-US" sz="2800" b="1" kern="1200" dirty="0">
              <a:solidFill>
                <a:srgbClr val="FF0000"/>
              </a:solidFill>
              <a:latin typeface="Century Gothic" panose="020B0502020202020204" pitchFamily="34" charset="0"/>
            </a:rPr>
            <a:t>start.</a:t>
          </a:r>
        </a:p>
      </dsp:txBody>
      <dsp:txXfrm>
        <a:off x="9553113" y="1338415"/>
        <a:ext cx="912754" cy="1619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333C7-8E44-4BBA-94E2-0026032A434B}">
      <dsp:nvSpPr>
        <dsp:cNvPr id="0" name=""/>
        <dsp:cNvSpPr/>
      </dsp:nvSpPr>
      <dsp:spPr>
        <a:xfrm rot="10800000">
          <a:off x="321216" y="0"/>
          <a:ext cx="3197562" cy="1564173"/>
        </a:xfrm>
        <a:prstGeom prst="homePlat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943" tIns="240030" rIns="448056" bIns="240030" numCol="1" spcCol="1270" anchor="ctr" anchorCtr="0">
          <a:noAutofit/>
        </a:bodyPr>
        <a:lstStyle/>
        <a:p>
          <a:pPr marL="0" lvl="0" indent="0" algn="l" defTabSz="2800350">
            <a:lnSpc>
              <a:spcPct val="90000"/>
            </a:lnSpc>
            <a:spcBef>
              <a:spcPct val="0"/>
            </a:spcBef>
            <a:spcAft>
              <a:spcPct val="35000"/>
            </a:spcAft>
            <a:buNone/>
          </a:pPr>
          <a:endParaRPr lang="en-US" sz="6300" kern="1200" dirty="0"/>
        </a:p>
      </dsp:txBody>
      <dsp:txXfrm rot="10800000">
        <a:off x="712259" y="0"/>
        <a:ext cx="2806519" cy="1564173"/>
      </dsp:txXfrm>
    </dsp:sp>
    <dsp:sp modelId="{F734213C-6D02-457D-8846-B2196012A4FB}">
      <dsp:nvSpPr>
        <dsp:cNvPr id="0" name=""/>
        <dsp:cNvSpPr/>
      </dsp:nvSpPr>
      <dsp:spPr>
        <a:xfrm>
          <a:off x="531300" y="73226"/>
          <a:ext cx="2246948" cy="2335010"/>
        </a:xfrm>
        <a:prstGeom prst="ellipse">
          <a:avLst/>
        </a:prstGeom>
        <a:blipFill rotWithShape="1">
          <a:blip xmlns:r="http://schemas.openxmlformats.org/officeDocument/2006/relationships" r:embed="rId1"/>
          <a:srcRect/>
          <a:stretch>
            <a:fillRect l="-7000" r="-7000"/>
          </a:stretch>
        </a:blip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333C7-8E44-4BBA-94E2-0026032A434B}">
      <dsp:nvSpPr>
        <dsp:cNvPr id="0" name=""/>
        <dsp:cNvSpPr/>
      </dsp:nvSpPr>
      <dsp:spPr>
        <a:xfrm rot="10800000">
          <a:off x="314527" y="0"/>
          <a:ext cx="3398192" cy="1662317"/>
        </a:xfrm>
        <a:prstGeom prst="homePlat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7931" tIns="240030" rIns="448056" bIns="240030" numCol="1" spcCol="1270" anchor="ctr" anchorCtr="0">
          <a:noAutofit/>
        </a:bodyPr>
        <a:lstStyle/>
        <a:p>
          <a:pPr marL="0" lvl="0" indent="0" algn="l" defTabSz="2800350">
            <a:lnSpc>
              <a:spcPct val="90000"/>
            </a:lnSpc>
            <a:spcBef>
              <a:spcPct val="0"/>
            </a:spcBef>
            <a:spcAft>
              <a:spcPct val="35000"/>
            </a:spcAft>
            <a:buNone/>
          </a:pPr>
          <a:endParaRPr lang="en-US" sz="6300" kern="1200" dirty="0"/>
        </a:p>
      </dsp:txBody>
      <dsp:txXfrm rot="10800000">
        <a:off x="730106" y="0"/>
        <a:ext cx="2982613" cy="1662317"/>
      </dsp:txXfrm>
    </dsp:sp>
    <dsp:sp modelId="{F734213C-6D02-457D-8846-B2196012A4FB}">
      <dsp:nvSpPr>
        <dsp:cNvPr id="0" name=""/>
        <dsp:cNvSpPr/>
      </dsp:nvSpPr>
      <dsp:spPr>
        <a:xfrm>
          <a:off x="559908" y="65863"/>
          <a:ext cx="2280558" cy="2290774"/>
        </a:xfrm>
        <a:prstGeom prst="ellipse">
          <a:avLst/>
        </a:prstGeom>
        <a:blipFill rotWithShape="1">
          <a:blip xmlns:r="http://schemas.openxmlformats.org/officeDocument/2006/relationships" r:embed="rId1"/>
          <a:stretch>
            <a:fillRect/>
          </a:stretch>
        </a:blip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1E999-DACB-4B65-AC27-87AD6EB74221}" type="datetimeFigureOut">
              <a:rPr lang="en-US" smtClean="0"/>
              <a:t>21/09/2022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E45B2-36A9-4A04-A552-89DA64C128A5}" type="slidenum">
              <a:rPr lang="en-US" smtClean="0"/>
              <a:t>‹#›</a:t>
            </a:fld>
            <a:endParaRPr lang="en-US" dirty="0"/>
          </a:p>
        </p:txBody>
      </p:sp>
    </p:spTree>
    <p:extLst>
      <p:ext uri="{BB962C8B-B14F-4D97-AF65-F5344CB8AC3E}">
        <p14:creationId xmlns:p14="http://schemas.microsoft.com/office/powerpoint/2010/main" val="203465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2B35-EBBE-55A6-71BB-CF587F79B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A7FBB-3B81-1B87-BB85-1CDAD82FAF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4B7A85-D0E1-C20E-D9C7-BF244ECC153F}"/>
              </a:ext>
            </a:extLst>
          </p:cNvPr>
          <p:cNvSpPr>
            <a:spLocks noGrp="1"/>
          </p:cNvSpPr>
          <p:nvPr>
            <p:ph type="dt" sz="half" idx="10"/>
          </p:nvPr>
        </p:nvSpPr>
        <p:spPr/>
        <p:txBody>
          <a:bodyPr/>
          <a:lstStyle/>
          <a:p>
            <a:fld id="{6FDB4620-362A-47E8-88E0-0ACBFC5EC7D0}" type="datetime1">
              <a:rPr lang="en-US" smtClean="0"/>
              <a:t>21/09/2022</a:t>
            </a:fld>
            <a:endParaRPr lang="en-US" dirty="0"/>
          </a:p>
        </p:txBody>
      </p:sp>
      <p:sp>
        <p:nvSpPr>
          <p:cNvPr id="5" name="Footer Placeholder 4">
            <a:extLst>
              <a:ext uri="{FF2B5EF4-FFF2-40B4-BE49-F238E27FC236}">
                <a16:creationId xmlns:a16="http://schemas.microsoft.com/office/drawing/2014/main" id="{EA12DD7B-AF1F-9004-E1D6-61E9A0ECE7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EAB8E6-F1AA-CF90-DB32-5F9F1AE2A5B5}"/>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182139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E4B1-F388-465D-DEDA-461E7866CD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F31C24-7183-9A0A-4FFE-8DAACC12B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78CFA-8427-7E46-A140-602438F3CBC3}"/>
              </a:ext>
            </a:extLst>
          </p:cNvPr>
          <p:cNvSpPr>
            <a:spLocks noGrp="1"/>
          </p:cNvSpPr>
          <p:nvPr>
            <p:ph type="dt" sz="half" idx="10"/>
          </p:nvPr>
        </p:nvSpPr>
        <p:spPr/>
        <p:txBody>
          <a:bodyPr/>
          <a:lstStyle/>
          <a:p>
            <a:fld id="{AD1584D7-2A4A-45A7-8DE6-0DB6B8239234}" type="datetime1">
              <a:rPr lang="en-US" smtClean="0"/>
              <a:t>21/09/2022</a:t>
            </a:fld>
            <a:endParaRPr lang="en-US" dirty="0"/>
          </a:p>
        </p:txBody>
      </p:sp>
      <p:sp>
        <p:nvSpPr>
          <p:cNvPr id="5" name="Footer Placeholder 4">
            <a:extLst>
              <a:ext uri="{FF2B5EF4-FFF2-40B4-BE49-F238E27FC236}">
                <a16:creationId xmlns:a16="http://schemas.microsoft.com/office/drawing/2014/main" id="{4F8B1E5E-0FCD-0E91-044B-50B113EE99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03CAB1-78D0-8EFD-CB14-385BA2A4E674}"/>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340727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96C4F-C09B-79B4-E1E8-935BA2E8B4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7D58E1-4B0A-3386-4AD0-2098BDA81E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65471-96F2-30F1-29A7-82F40DC34E97}"/>
              </a:ext>
            </a:extLst>
          </p:cNvPr>
          <p:cNvSpPr>
            <a:spLocks noGrp="1"/>
          </p:cNvSpPr>
          <p:nvPr>
            <p:ph type="dt" sz="half" idx="10"/>
          </p:nvPr>
        </p:nvSpPr>
        <p:spPr/>
        <p:txBody>
          <a:bodyPr/>
          <a:lstStyle/>
          <a:p>
            <a:fld id="{20442781-4D87-4E91-9969-9738F06779E4}" type="datetime1">
              <a:rPr lang="en-US" smtClean="0"/>
              <a:t>21/09/2022</a:t>
            </a:fld>
            <a:endParaRPr lang="en-US" dirty="0"/>
          </a:p>
        </p:txBody>
      </p:sp>
      <p:sp>
        <p:nvSpPr>
          <p:cNvPr id="5" name="Footer Placeholder 4">
            <a:extLst>
              <a:ext uri="{FF2B5EF4-FFF2-40B4-BE49-F238E27FC236}">
                <a16:creationId xmlns:a16="http://schemas.microsoft.com/office/drawing/2014/main" id="{1AC5EBF1-9B7E-2DD6-1044-E1E0129B07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10096C-A5D0-E0CC-8409-8E568F388220}"/>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339284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81E9-49A3-93F1-EDF3-108223AED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0A336-0DE9-6007-B325-B2D87E917E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F3F93-8E15-6871-DF35-BF673B7F2BBE}"/>
              </a:ext>
            </a:extLst>
          </p:cNvPr>
          <p:cNvSpPr>
            <a:spLocks noGrp="1"/>
          </p:cNvSpPr>
          <p:nvPr>
            <p:ph type="dt" sz="half" idx="10"/>
          </p:nvPr>
        </p:nvSpPr>
        <p:spPr/>
        <p:txBody>
          <a:bodyPr/>
          <a:lstStyle/>
          <a:p>
            <a:fld id="{23329859-0F7D-4AD5-A25F-77FF809D2685}" type="datetime1">
              <a:rPr lang="en-US" smtClean="0"/>
              <a:t>21/09/2022</a:t>
            </a:fld>
            <a:endParaRPr lang="en-US" dirty="0"/>
          </a:p>
        </p:txBody>
      </p:sp>
      <p:sp>
        <p:nvSpPr>
          <p:cNvPr id="5" name="Footer Placeholder 4">
            <a:extLst>
              <a:ext uri="{FF2B5EF4-FFF2-40B4-BE49-F238E27FC236}">
                <a16:creationId xmlns:a16="http://schemas.microsoft.com/office/drawing/2014/main" id="{B83C7470-A531-1063-421D-94D7762AF0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30AA9B-31C4-8621-2BC2-1F32B4672759}"/>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148683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D6EE-4523-E037-4DF8-548DCAE2D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FBCBB-FA67-4AE0-380C-939D56CC85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4F3EB0-A878-3048-D180-907E25EE5A26}"/>
              </a:ext>
            </a:extLst>
          </p:cNvPr>
          <p:cNvSpPr>
            <a:spLocks noGrp="1"/>
          </p:cNvSpPr>
          <p:nvPr>
            <p:ph type="dt" sz="half" idx="10"/>
          </p:nvPr>
        </p:nvSpPr>
        <p:spPr/>
        <p:txBody>
          <a:bodyPr/>
          <a:lstStyle/>
          <a:p>
            <a:fld id="{F88491F6-B13E-44A5-A19C-5E2F87C7930C}" type="datetime1">
              <a:rPr lang="en-US" smtClean="0"/>
              <a:t>21/09/2022</a:t>
            </a:fld>
            <a:endParaRPr lang="en-US" dirty="0"/>
          </a:p>
        </p:txBody>
      </p:sp>
      <p:sp>
        <p:nvSpPr>
          <p:cNvPr id="5" name="Footer Placeholder 4">
            <a:extLst>
              <a:ext uri="{FF2B5EF4-FFF2-40B4-BE49-F238E27FC236}">
                <a16:creationId xmlns:a16="http://schemas.microsoft.com/office/drawing/2014/main" id="{7DB4545A-3678-18E9-AE39-D082818FD0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E9AE1E-10C1-3CB8-F6FD-D7ED953D609E}"/>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58167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AB4F-FD8F-901A-F554-F4DB10548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96EF0-EA8D-F4F6-70B7-567CD5AF57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2BA167-DBFE-3A00-1189-770769F827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6168D-3F07-DC04-2CB3-F40520AC4485}"/>
              </a:ext>
            </a:extLst>
          </p:cNvPr>
          <p:cNvSpPr>
            <a:spLocks noGrp="1"/>
          </p:cNvSpPr>
          <p:nvPr>
            <p:ph type="dt" sz="half" idx="10"/>
          </p:nvPr>
        </p:nvSpPr>
        <p:spPr/>
        <p:txBody>
          <a:bodyPr/>
          <a:lstStyle/>
          <a:p>
            <a:fld id="{A44736F4-B19C-4837-BC73-CC58A983218A}" type="datetime1">
              <a:rPr lang="en-US" smtClean="0"/>
              <a:t>21/09/2022</a:t>
            </a:fld>
            <a:endParaRPr lang="en-US" dirty="0"/>
          </a:p>
        </p:txBody>
      </p:sp>
      <p:sp>
        <p:nvSpPr>
          <p:cNvPr id="6" name="Footer Placeholder 5">
            <a:extLst>
              <a:ext uri="{FF2B5EF4-FFF2-40B4-BE49-F238E27FC236}">
                <a16:creationId xmlns:a16="http://schemas.microsoft.com/office/drawing/2014/main" id="{A1331CA2-9B7D-0A80-78B8-49B6A2802A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4D4A44-C286-A2B0-9374-9B106D2FE362}"/>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209664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1210-A271-85FC-A259-4AA0A7CAF1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C2E17-9F2A-1995-978B-ED53DD422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B24563-3D9D-D2AC-FEEF-F9B477522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EDD4E-A77C-A455-468C-4A8A0652C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BD1B31-A8AF-41F1-4770-6F653B1CE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431858-3CB9-E9F2-64A5-D939D4F20A61}"/>
              </a:ext>
            </a:extLst>
          </p:cNvPr>
          <p:cNvSpPr>
            <a:spLocks noGrp="1"/>
          </p:cNvSpPr>
          <p:nvPr>
            <p:ph type="dt" sz="half" idx="10"/>
          </p:nvPr>
        </p:nvSpPr>
        <p:spPr/>
        <p:txBody>
          <a:bodyPr/>
          <a:lstStyle/>
          <a:p>
            <a:fld id="{FA5D8F15-32DF-4BB4-91F5-0F23404A47DE}" type="datetime1">
              <a:rPr lang="en-US" smtClean="0"/>
              <a:t>21/09/2022</a:t>
            </a:fld>
            <a:endParaRPr lang="en-US" dirty="0"/>
          </a:p>
        </p:txBody>
      </p:sp>
      <p:sp>
        <p:nvSpPr>
          <p:cNvPr id="8" name="Footer Placeholder 7">
            <a:extLst>
              <a:ext uri="{FF2B5EF4-FFF2-40B4-BE49-F238E27FC236}">
                <a16:creationId xmlns:a16="http://schemas.microsoft.com/office/drawing/2014/main" id="{3171ABCA-F6AD-42BD-70E6-526909C5E3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AF3AAB9-B09D-CDE6-41DE-86E4D94F43C0}"/>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389598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0545-1D7E-1ECD-638C-4190FE5029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3552ED-CCC0-9971-AE37-7CE505C4FAD3}"/>
              </a:ext>
            </a:extLst>
          </p:cNvPr>
          <p:cNvSpPr>
            <a:spLocks noGrp="1"/>
          </p:cNvSpPr>
          <p:nvPr>
            <p:ph type="dt" sz="half" idx="10"/>
          </p:nvPr>
        </p:nvSpPr>
        <p:spPr/>
        <p:txBody>
          <a:bodyPr/>
          <a:lstStyle/>
          <a:p>
            <a:fld id="{EB357450-103B-4EFB-B902-E76B64D6D730}" type="datetime1">
              <a:rPr lang="en-US" smtClean="0"/>
              <a:t>21/09/2022</a:t>
            </a:fld>
            <a:endParaRPr lang="en-US" dirty="0"/>
          </a:p>
        </p:txBody>
      </p:sp>
      <p:sp>
        <p:nvSpPr>
          <p:cNvPr id="4" name="Footer Placeholder 3">
            <a:extLst>
              <a:ext uri="{FF2B5EF4-FFF2-40B4-BE49-F238E27FC236}">
                <a16:creationId xmlns:a16="http://schemas.microsoft.com/office/drawing/2014/main" id="{49FFF4F6-C3F7-ABC7-4AD2-4753D5466C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B55659-80B1-9DD6-F88C-D5781F5808B5}"/>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101598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C7954-6D86-62A2-16A5-FC4E8F6E7168}"/>
              </a:ext>
            </a:extLst>
          </p:cNvPr>
          <p:cNvSpPr>
            <a:spLocks noGrp="1"/>
          </p:cNvSpPr>
          <p:nvPr>
            <p:ph type="dt" sz="half" idx="10"/>
          </p:nvPr>
        </p:nvSpPr>
        <p:spPr/>
        <p:txBody>
          <a:bodyPr/>
          <a:lstStyle/>
          <a:p>
            <a:fld id="{A8CF9C44-2245-42EB-9F45-98AB7210E71C}" type="datetime1">
              <a:rPr lang="en-US" smtClean="0"/>
              <a:t>21/09/2022</a:t>
            </a:fld>
            <a:endParaRPr lang="en-US" dirty="0"/>
          </a:p>
        </p:txBody>
      </p:sp>
      <p:sp>
        <p:nvSpPr>
          <p:cNvPr id="3" name="Footer Placeholder 2">
            <a:extLst>
              <a:ext uri="{FF2B5EF4-FFF2-40B4-BE49-F238E27FC236}">
                <a16:creationId xmlns:a16="http://schemas.microsoft.com/office/drawing/2014/main" id="{38DFD1BA-6B57-8A81-EE78-256498D986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A87FED-95CF-8FF9-4B77-480835B23B41}"/>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390839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2091-6E70-116D-9B13-800D3EBF7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9EC5A-CCFD-A895-B576-68BB409BF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38343C-5B21-AD85-D297-91578455A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7DFEF-4529-88C2-703F-5F543D991904}"/>
              </a:ext>
            </a:extLst>
          </p:cNvPr>
          <p:cNvSpPr>
            <a:spLocks noGrp="1"/>
          </p:cNvSpPr>
          <p:nvPr>
            <p:ph type="dt" sz="half" idx="10"/>
          </p:nvPr>
        </p:nvSpPr>
        <p:spPr/>
        <p:txBody>
          <a:bodyPr/>
          <a:lstStyle/>
          <a:p>
            <a:fld id="{C8C69D0E-36C1-4DF4-A1B2-D0931FB65A5B}" type="datetime1">
              <a:rPr lang="en-US" smtClean="0"/>
              <a:t>21/09/2022</a:t>
            </a:fld>
            <a:endParaRPr lang="en-US" dirty="0"/>
          </a:p>
        </p:txBody>
      </p:sp>
      <p:sp>
        <p:nvSpPr>
          <p:cNvPr id="6" name="Footer Placeholder 5">
            <a:extLst>
              <a:ext uri="{FF2B5EF4-FFF2-40B4-BE49-F238E27FC236}">
                <a16:creationId xmlns:a16="http://schemas.microsoft.com/office/drawing/2014/main" id="{F26FA919-AAAB-7A27-5D72-E093C66BAC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2AFF73-DFC2-BCB2-0403-69A459D13AE7}"/>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3319561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891D-B591-03A6-D714-62D39792E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97C340-49AC-F6D4-502B-5F06DDC3F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B091FF-22A2-DEE1-0E28-5708CF5BA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C9FE9-8E45-BA54-FC48-B89C9747A988}"/>
              </a:ext>
            </a:extLst>
          </p:cNvPr>
          <p:cNvSpPr>
            <a:spLocks noGrp="1"/>
          </p:cNvSpPr>
          <p:nvPr>
            <p:ph type="dt" sz="half" idx="10"/>
          </p:nvPr>
        </p:nvSpPr>
        <p:spPr/>
        <p:txBody>
          <a:bodyPr/>
          <a:lstStyle/>
          <a:p>
            <a:fld id="{925E5EA5-DC58-49ED-A3BA-062295D3D5AB}" type="datetime1">
              <a:rPr lang="en-US" smtClean="0"/>
              <a:t>21/09/2022</a:t>
            </a:fld>
            <a:endParaRPr lang="en-US" dirty="0"/>
          </a:p>
        </p:txBody>
      </p:sp>
      <p:sp>
        <p:nvSpPr>
          <p:cNvPr id="6" name="Footer Placeholder 5">
            <a:extLst>
              <a:ext uri="{FF2B5EF4-FFF2-40B4-BE49-F238E27FC236}">
                <a16:creationId xmlns:a16="http://schemas.microsoft.com/office/drawing/2014/main" id="{4FF12C94-715C-297F-C400-B116A86855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4F3459-8ADB-60CE-8CD0-A242BB04CD4F}"/>
              </a:ext>
            </a:extLst>
          </p:cNvPr>
          <p:cNvSpPr>
            <a:spLocks noGrp="1"/>
          </p:cNvSpPr>
          <p:nvPr>
            <p:ph type="sldNum" sz="quarter" idx="12"/>
          </p:nvPr>
        </p:nvSpPr>
        <p:spPr/>
        <p:txBody>
          <a:bodyPr/>
          <a:lstStyle/>
          <a:p>
            <a:fld id="{E2F0592A-B330-4732-8BA2-98C6A5E7D6E6}" type="slidenum">
              <a:rPr lang="en-US" smtClean="0"/>
              <a:t>‹#›</a:t>
            </a:fld>
            <a:endParaRPr lang="en-US" dirty="0"/>
          </a:p>
        </p:txBody>
      </p:sp>
    </p:spTree>
    <p:extLst>
      <p:ext uri="{BB962C8B-B14F-4D97-AF65-F5344CB8AC3E}">
        <p14:creationId xmlns:p14="http://schemas.microsoft.com/office/powerpoint/2010/main" val="92548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71EA2-845F-8FCA-D845-097BEAFFB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0AD24-C2D4-2C02-C867-F758396E92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2250C-EFCC-0AD0-9A9A-3E3946D3A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D74EF-5823-4086-B803-0DDF71907BB6}" type="datetime1">
              <a:rPr lang="en-US" smtClean="0"/>
              <a:t>21/09/2022</a:t>
            </a:fld>
            <a:endParaRPr lang="en-US" dirty="0"/>
          </a:p>
        </p:txBody>
      </p:sp>
      <p:sp>
        <p:nvSpPr>
          <p:cNvPr id="5" name="Footer Placeholder 4">
            <a:extLst>
              <a:ext uri="{FF2B5EF4-FFF2-40B4-BE49-F238E27FC236}">
                <a16:creationId xmlns:a16="http://schemas.microsoft.com/office/drawing/2014/main" id="{775FCD7B-D970-2306-B175-22804C630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BCE488-6225-6DD9-CB2B-51B91005C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0592A-B330-4732-8BA2-98C6A5E7D6E6}" type="slidenum">
              <a:rPr lang="en-US" smtClean="0"/>
              <a:t>‹#›</a:t>
            </a:fld>
            <a:endParaRPr lang="en-US" dirty="0"/>
          </a:p>
        </p:txBody>
      </p:sp>
    </p:spTree>
    <p:extLst>
      <p:ext uri="{BB962C8B-B14F-4D97-AF65-F5344CB8AC3E}">
        <p14:creationId xmlns:p14="http://schemas.microsoft.com/office/powerpoint/2010/main" val="4069090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cts.co.za/consumer-protection-act-2008/consumer.php" TargetMode="External"/><Relationship Id="rId2" Type="http://schemas.openxmlformats.org/officeDocument/2006/relationships/hyperlink" Target="https://www.acts.co.za/consumer-protection-act-2008/goods.php" TargetMode="Externa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24.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5.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svg"/><Relationship Id="rId1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8.svg"/><Relationship Id="rId18" Type="http://schemas.openxmlformats.org/officeDocument/2006/relationships/image" Target="../media/image47.png"/><Relationship Id="rId3" Type="http://schemas.openxmlformats.org/officeDocument/2006/relationships/image" Target="../media/image40.svg"/><Relationship Id="rId21" Type="http://schemas.openxmlformats.org/officeDocument/2006/relationships/image" Target="../media/image50.svg"/><Relationship Id="rId7" Type="http://schemas.openxmlformats.org/officeDocument/2006/relationships/image" Target="../media/image44.svg"/><Relationship Id="rId12" Type="http://schemas.openxmlformats.org/officeDocument/2006/relationships/image" Target="../media/image27.png"/><Relationship Id="rId17" Type="http://schemas.openxmlformats.org/officeDocument/2006/relationships/image" Target="../media/image24.svg"/><Relationship Id="rId2" Type="http://schemas.openxmlformats.org/officeDocument/2006/relationships/image" Target="../media/image39.png"/><Relationship Id="rId16" Type="http://schemas.openxmlformats.org/officeDocument/2006/relationships/image" Target="../media/image23.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26.svg"/><Relationship Id="rId5" Type="http://schemas.openxmlformats.org/officeDocument/2006/relationships/image" Target="../media/image42.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48.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3.jpeg"/><Relationship Id="rId3" Type="http://schemas.openxmlformats.org/officeDocument/2006/relationships/image" Target="../media/image55.jpeg"/><Relationship Id="rId7" Type="http://schemas.openxmlformats.org/officeDocument/2006/relationships/image" Target="../media/image58.png"/><Relationship Id="rId12" Type="http://schemas.openxmlformats.org/officeDocument/2006/relationships/image" Target="../media/image62.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61.svg"/><Relationship Id="rId4" Type="http://schemas.openxmlformats.org/officeDocument/2006/relationships/image" Target="../media/image56.jpeg"/><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26.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30.sv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56.jpeg"/><Relationship Id="rId7" Type="http://schemas.openxmlformats.org/officeDocument/2006/relationships/image" Target="../media/image78.jpeg"/><Relationship Id="rId12" Type="http://schemas.openxmlformats.org/officeDocument/2006/relationships/image" Target="../media/image83.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22.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C6D22B4-BFEC-A00D-A7C0-2644A699B1E7}"/>
              </a:ext>
            </a:extLst>
          </p:cNvPr>
          <p:cNvSpPr>
            <a:spLocks noGrp="1"/>
          </p:cNvSpPr>
          <p:nvPr>
            <p:ph type="sldNum" sz="quarter" idx="12"/>
          </p:nvPr>
        </p:nvSpPr>
        <p:spPr/>
        <p:txBody>
          <a:bodyPr/>
          <a:lstStyle/>
          <a:p>
            <a:fld id="{E2F0592A-B330-4732-8BA2-98C6A5E7D6E6}" type="slidenum">
              <a:rPr lang="en-US" smtClean="0"/>
              <a:t>1</a:t>
            </a:fld>
            <a:endParaRPr lang="en-US" dirty="0"/>
          </a:p>
        </p:txBody>
      </p:sp>
    </p:spTree>
    <p:extLst>
      <p:ext uri="{BB962C8B-B14F-4D97-AF65-F5344CB8AC3E}">
        <p14:creationId xmlns:p14="http://schemas.microsoft.com/office/powerpoint/2010/main" val="330096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800E59-684A-D06E-FD47-0E821778FFDD}"/>
              </a:ext>
            </a:extLst>
          </p:cNvPr>
          <p:cNvSpPr/>
          <p:nvPr/>
        </p:nvSpPr>
        <p:spPr>
          <a:xfrm>
            <a:off x="-1" y="3143249"/>
            <a:ext cx="10344151" cy="169545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57300">
              <a:lnSpc>
                <a:spcPct val="150000"/>
              </a:lnSpc>
            </a:pPr>
            <a:r>
              <a:rPr lang="en-US" sz="2800" dirty="0">
                <a:solidFill>
                  <a:schemeClr val="tx1"/>
                </a:solidFill>
                <a:latin typeface="Century Gothic" panose="020B0502020202020204" pitchFamily="34" charset="0"/>
              </a:rPr>
              <a:t>Session1: Important legislations, application and why?</a:t>
            </a:r>
          </a:p>
          <a:p>
            <a:pPr marL="895350" indent="-533400" algn="ctr">
              <a:lnSpc>
                <a:spcPct val="150000"/>
              </a:lnSpc>
            </a:pPr>
            <a:endParaRPr lang="en-US" sz="2800" dirty="0"/>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10</a:t>
            </a:fld>
            <a:endParaRPr lang="en-US" dirty="0"/>
          </a:p>
        </p:txBody>
      </p:sp>
      <p:pic>
        <p:nvPicPr>
          <p:cNvPr id="10" name="Picture 9" descr="Logo, company name&#10;&#10;Description automatically generated">
            <a:extLst>
              <a:ext uri="{FF2B5EF4-FFF2-40B4-BE49-F238E27FC236}">
                <a16:creationId xmlns:a16="http://schemas.microsoft.com/office/drawing/2014/main" id="{9240E4D3-819A-17C6-7798-F1DDDABF6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pic>
        <p:nvPicPr>
          <p:cNvPr id="11" name="Picture 10" descr="Logo, company name&#10;&#10;Description automatically generated">
            <a:extLst>
              <a:ext uri="{FF2B5EF4-FFF2-40B4-BE49-F238E27FC236}">
                <a16:creationId xmlns:a16="http://schemas.microsoft.com/office/drawing/2014/main" id="{4C2B6616-9FD7-529E-8127-0FDDA25D2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261" y="565483"/>
            <a:ext cx="1880939" cy="733001"/>
          </a:xfrm>
          <a:prstGeom prst="rect">
            <a:avLst/>
          </a:prstGeom>
        </p:spPr>
      </p:pic>
    </p:spTree>
    <p:extLst>
      <p:ext uri="{BB962C8B-B14F-4D97-AF65-F5344CB8AC3E}">
        <p14:creationId xmlns:p14="http://schemas.microsoft.com/office/powerpoint/2010/main" val="299325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who should be in the audience?</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825625"/>
            <a:ext cx="10515600" cy="1165225"/>
          </a:xfrm>
        </p:spPr>
        <p:txBody>
          <a:bodyPr>
            <a:noAutofit/>
          </a:bodyPr>
          <a:lstStyle/>
          <a:p>
            <a:pPr marL="0" indent="0">
              <a:buNone/>
            </a:pPr>
            <a:r>
              <a:rPr lang="en-US" sz="2400" dirty="0">
                <a:latin typeface="Century Gothic" panose="020B0502020202020204" pitchFamily="34" charset="0"/>
              </a:rPr>
              <a:t>the MPRA refers to important role players, </a:t>
            </a:r>
            <a:r>
              <a:rPr lang="en-US" sz="2400" dirty="0">
                <a:solidFill>
                  <a:schemeClr val="bg1"/>
                </a:solidFill>
                <a:latin typeface="Century Gothic" panose="020B0502020202020204" pitchFamily="34" charset="0"/>
              </a:rPr>
              <a:t>(1) the MUNICIPALITY, and (2) the Valuer and (3) the PUBLIC. And lastly but not the least, the (4) Valuation Appeal Board (VAB)</a:t>
            </a:r>
          </a:p>
          <a:p>
            <a:pPr marL="0" indent="0">
              <a:buNone/>
            </a:pPr>
            <a:endParaRPr lang="en-US" sz="2400"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6870AADA-91F5-FF77-8BAC-43ED02C97A4A}"/>
              </a:ext>
            </a:extLst>
          </p:cNvPr>
          <p:cNvSpPr txBox="1">
            <a:spLocks/>
          </p:cNvSpPr>
          <p:nvPr/>
        </p:nvSpPr>
        <p:spPr>
          <a:xfrm>
            <a:off x="838200" y="1825625"/>
            <a:ext cx="9363075" cy="1514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Century Gothic" panose="020B0502020202020204" pitchFamily="34" charset="0"/>
              </a:rPr>
              <a:t>the MPRA refers to important role players, </a:t>
            </a:r>
            <a:r>
              <a:rPr lang="en-US" sz="2400" dirty="0">
                <a:solidFill>
                  <a:srgbClr val="00B0F0"/>
                </a:solidFill>
                <a:latin typeface="Century Gothic" panose="020B0502020202020204" pitchFamily="34" charset="0"/>
              </a:rPr>
              <a:t>(1) </a:t>
            </a:r>
            <a:r>
              <a:rPr lang="en-US" sz="2400" dirty="0">
                <a:latin typeface="Century Gothic" panose="020B0502020202020204" pitchFamily="34" charset="0"/>
              </a:rPr>
              <a:t>the </a:t>
            </a:r>
            <a:r>
              <a:rPr lang="en-US" sz="3600" dirty="0">
                <a:latin typeface="Century Gothic" panose="020B0502020202020204" pitchFamily="34" charset="0"/>
              </a:rPr>
              <a:t>MUNICIPALITY</a:t>
            </a:r>
            <a:r>
              <a:rPr lang="en-US" sz="2400" dirty="0">
                <a:latin typeface="Century Gothic" panose="020B0502020202020204" pitchFamily="34" charset="0"/>
              </a:rPr>
              <a:t>, </a:t>
            </a:r>
            <a:r>
              <a:rPr lang="en-US" sz="2400" dirty="0">
                <a:solidFill>
                  <a:srgbClr val="00B0F0"/>
                </a:solidFill>
                <a:latin typeface="Century Gothic" panose="020B0502020202020204" pitchFamily="34" charset="0"/>
              </a:rPr>
              <a:t>(2) </a:t>
            </a:r>
            <a:r>
              <a:rPr lang="en-US" sz="2400" dirty="0">
                <a:latin typeface="Century Gothic" panose="020B0502020202020204" pitchFamily="34" charset="0"/>
              </a:rPr>
              <a:t>the </a:t>
            </a:r>
            <a:r>
              <a:rPr lang="en-US" sz="3600" dirty="0">
                <a:latin typeface="Century Gothic" panose="020B0502020202020204" pitchFamily="34" charset="0"/>
              </a:rPr>
              <a:t>Valuer</a:t>
            </a:r>
            <a:r>
              <a:rPr lang="en-US" sz="2400" dirty="0">
                <a:latin typeface="Century Gothic" panose="020B0502020202020204" pitchFamily="34" charset="0"/>
              </a:rPr>
              <a:t>, </a:t>
            </a:r>
            <a:r>
              <a:rPr lang="en-US" sz="2400" dirty="0">
                <a:solidFill>
                  <a:srgbClr val="00B0F0"/>
                </a:solidFill>
                <a:latin typeface="Century Gothic" panose="020B0502020202020204" pitchFamily="34" charset="0"/>
              </a:rPr>
              <a:t>(3) </a:t>
            </a:r>
            <a:r>
              <a:rPr lang="en-US" sz="2400" dirty="0">
                <a:latin typeface="Century Gothic" panose="020B0502020202020204" pitchFamily="34" charset="0"/>
              </a:rPr>
              <a:t>the </a:t>
            </a:r>
            <a:r>
              <a:rPr lang="en-US" sz="3600" dirty="0">
                <a:latin typeface="Century Gothic" panose="020B0502020202020204" pitchFamily="34" charset="0"/>
              </a:rPr>
              <a:t>PUBLIC</a:t>
            </a:r>
            <a:r>
              <a:rPr lang="en-US" sz="2400" dirty="0">
                <a:latin typeface="Century Gothic" panose="020B0502020202020204" pitchFamily="34" charset="0"/>
              </a:rPr>
              <a:t>. And </a:t>
            </a:r>
            <a:r>
              <a:rPr lang="en-US" sz="2400" dirty="0">
                <a:solidFill>
                  <a:srgbClr val="00B0F0"/>
                </a:solidFill>
                <a:latin typeface="Century Gothic" panose="020B0502020202020204" pitchFamily="34" charset="0"/>
              </a:rPr>
              <a:t>(4)</a:t>
            </a:r>
            <a:r>
              <a:rPr lang="en-US" sz="2400" dirty="0">
                <a:latin typeface="Century Gothic" panose="020B0502020202020204" pitchFamily="34" charset="0"/>
              </a:rPr>
              <a:t> the </a:t>
            </a:r>
            <a:r>
              <a:rPr lang="en-US" sz="3600" dirty="0">
                <a:latin typeface="Century Gothic" panose="020B0502020202020204" pitchFamily="34" charset="0"/>
              </a:rPr>
              <a:t>Valuation Appeal Board…</a:t>
            </a:r>
            <a:endParaRPr lang="en-US" sz="2400" dirty="0">
              <a:latin typeface="Century Gothic" panose="020B0502020202020204" pitchFamily="34" charset="0"/>
            </a:endParaRPr>
          </a:p>
          <a:p>
            <a:pPr marL="0" indent="0">
              <a:buFont typeface="Arial" panose="020B0604020202020204" pitchFamily="34" charset="0"/>
              <a:buNone/>
            </a:pPr>
            <a:endParaRPr lang="en-US" sz="2400" dirty="0">
              <a:latin typeface="Century Gothic" panose="020B0502020202020204" pitchFamily="34" charset="0"/>
            </a:endParaRPr>
          </a:p>
        </p:txBody>
      </p:sp>
      <p:sp>
        <p:nvSpPr>
          <p:cNvPr id="10" name="Slide Number Placeholder 9">
            <a:extLst>
              <a:ext uri="{FF2B5EF4-FFF2-40B4-BE49-F238E27FC236}">
                <a16:creationId xmlns:a16="http://schemas.microsoft.com/office/drawing/2014/main" id="{8F8F5CB9-0FD8-2170-7A22-8E3974EA4BAD}"/>
              </a:ext>
            </a:extLst>
          </p:cNvPr>
          <p:cNvSpPr>
            <a:spLocks noGrp="1"/>
          </p:cNvSpPr>
          <p:nvPr>
            <p:ph type="sldNum" sz="quarter" idx="12"/>
          </p:nvPr>
        </p:nvSpPr>
        <p:spPr/>
        <p:txBody>
          <a:bodyPr/>
          <a:lstStyle/>
          <a:p>
            <a:fld id="{E2F0592A-B330-4732-8BA2-98C6A5E7D6E6}" type="slidenum">
              <a:rPr lang="en-US" smtClean="0"/>
              <a:t>11</a:t>
            </a:fld>
            <a:endParaRPr lang="en-US" dirty="0"/>
          </a:p>
        </p:txBody>
      </p:sp>
      <p:sp>
        <p:nvSpPr>
          <p:cNvPr id="4" name="Content Placeholder 2">
            <a:extLst>
              <a:ext uri="{FF2B5EF4-FFF2-40B4-BE49-F238E27FC236}">
                <a16:creationId xmlns:a16="http://schemas.microsoft.com/office/drawing/2014/main" id="{0020B15C-E424-129F-683C-2A3FC60C1D5C}"/>
              </a:ext>
            </a:extLst>
          </p:cNvPr>
          <p:cNvSpPr txBox="1">
            <a:spLocks/>
          </p:cNvSpPr>
          <p:nvPr/>
        </p:nvSpPr>
        <p:spPr>
          <a:xfrm>
            <a:off x="838200" y="3744227"/>
            <a:ext cx="10515600" cy="2432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rgbClr val="00B0F0"/>
                </a:solidFill>
                <a:latin typeface="Century Gothic" panose="020B0502020202020204" pitchFamily="34" charset="0"/>
              </a:rPr>
              <a:t>(1)</a:t>
            </a:r>
            <a:r>
              <a:rPr lang="en-US" sz="2000" dirty="0">
                <a:latin typeface="Century Gothic" panose="020B0502020202020204" pitchFamily="34" charset="0"/>
              </a:rPr>
              <a:t> the municipal manager, chief financial officer, finance department, town planning, etc.;</a:t>
            </a:r>
          </a:p>
          <a:p>
            <a:pPr>
              <a:lnSpc>
                <a:spcPct val="100000"/>
              </a:lnSpc>
            </a:pPr>
            <a:r>
              <a:rPr lang="en-US" sz="2000" dirty="0">
                <a:solidFill>
                  <a:srgbClr val="00B0F0"/>
                </a:solidFill>
                <a:latin typeface="Century Gothic" panose="020B0502020202020204" pitchFamily="34" charset="0"/>
              </a:rPr>
              <a:t>(2)</a:t>
            </a:r>
            <a:r>
              <a:rPr lang="en-US" sz="2000" dirty="0">
                <a:latin typeface="Century Gothic" panose="020B0502020202020204" pitchFamily="34" charset="0"/>
              </a:rPr>
              <a:t> the municipal valuer, assistant valuers, project manager, data collectors, company directorate and management, etc.;</a:t>
            </a:r>
          </a:p>
          <a:p>
            <a:pPr>
              <a:lnSpc>
                <a:spcPct val="100000"/>
              </a:lnSpc>
            </a:pPr>
            <a:r>
              <a:rPr lang="en-US" sz="2000" dirty="0">
                <a:solidFill>
                  <a:srgbClr val="00B0F0"/>
                </a:solidFill>
                <a:latin typeface="Century Gothic" panose="020B0502020202020204" pitchFamily="34" charset="0"/>
              </a:rPr>
              <a:t>(3) </a:t>
            </a:r>
            <a:r>
              <a:rPr lang="en-US" sz="2000" dirty="0">
                <a:latin typeface="Century Gothic" panose="020B0502020202020204" pitchFamily="34" charset="0"/>
              </a:rPr>
              <a:t>property owner, representative or perhaps </a:t>
            </a:r>
            <a:r>
              <a:rPr lang="en-US" sz="2000" dirty="0" err="1">
                <a:latin typeface="Century Gothic" panose="020B0502020202020204" pitchFamily="34" charset="0"/>
              </a:rPr>
              <a:t>neighbour</a:t>
            </a:r>
            <a:r>
              <a:rPr lang="en-US" sz="2000" dirty="0">
                <a:latin typeface="Century Gothic" panose="020B0502020202020204" pitchFamily="34" charset="0"/>
              </a:rPr>
              <a:t>, etc.;</a:t>
            </a:r>
          </a:p>
          <a:p>
            <a:pPr>
              <a:lnSpc>
                <a:spcPct val="100000"/>
              </a:lnSpc>
            </a:pPr>
            <a:r>
              <a:rPr lang="en-US" sz="2000" dirty="0">
                <a:solidFill>
                  <a:srgbClr val="00B0F0"/>
                </a:solidFill>
                <a:latin typeface="Century Gothic" panose="020B0502020202020204" pitchFamily="34" charset="0"/>
              </a:rPr>
              <a:t>(4) </a:t>
            </a:r>
            <a:r>
              <a:rPr lang="en-US" sz="2000" dirty="0">
                <a:latin typeface="Century Gothic" panose="020B0502020202020204" pitchFamily="34" charset="0"/>
              </a:rPr>
              <a:t>board chairman and members……</a:t>
            </a:r>
          </a:p>
          <a:p>
            <a:pPr>
              <a:lnSpc>
                <a:spcPct val="100000"/>
              </a:lnSpc>
            </a:pPr>
            <a:endParaRPr lang="en-US" sz="2000" dirty="0">
              <a:latin typeface="Century Gothic" panose="020B0502020202020204" pitchFamily="34" charset="0"/>
            </a:endParaRPr>
          </a:p>
        </p:txBody>
      </p:sp>
    </p:spTree>
    <p:extLst>
      <p:ext uri="{BB962C8B-B14F-4D97-AF65-F5344CB8AC3E}">
        <p14:creationId xmlns:p14="http://schemas.microsoft.com/office/powerpoint/2010/main" val="24380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who should be in the audience? (cont.)</a:t>
            </a:r>
          </a:p>
        </p:txBody>
      </p:sp>
      <p:sp>
        <p:nvSpPr>
          <p:cNvPr id="8" name="Content Placeholder 2">
            <a:extLst>
              <a:ext uri="{FF2B5EF4-FFF2-40B4-BE49-F238E27FC236}">
                <a16:creationId xmlns:a16="http://schemas.microsoft.com/office/drawing/2014/main" id="{4ADA9851-7136-C9DE-2080-17F6CCA28370}"/>
              </a:ext>
            </a:extLst>
          </p:cNvPr>
          <p:cNvSpPr txBox="1">
            <a:spLocks/>
          </p:cNvSpPr>
          <p:nvPr/>
        </p:nvSpPr>
        <p:spPr>
          <a:xfrm>
            <a:off x="3107378" y="1871541"/>
            <a:ext cx="8346897" cy="2305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Century Gothic" panose="020B0502020202020204" pitchFamily="34" charset="0"/>
              </a:rPr>
              <a:t>as supporting </a:t>
            </a:r>
            <a:r>
              <a:rPr lang="en-US" sz="2000" dirty="0">
                <a:solidFill>
                  <a:srgbClr val="00B0F0"/>
                </a:solidFill>
                <a:latin typeface="Century Gothic" panose="020B0502020202020204" pitchFamily="34" charset="0"/>
              </a:rPr>
              <a:t>“TOOLS”</a:t>
            </a:r>
            <a:r>
              <a:rPr lang="en-US" sz="2000" dirty="0">
                <a:latin typeface="Century Gothic" panose="020B0502020202020204" pitchFamily="34" charset="0"/>
              </a:rPr>
              <a:t> for assisting and or monitoring the municipalities and procedures, </a:t>
            </a:r>
            <a:r>
              <a:rPr lang="en-US" sz="2000" dirty="0">
                <a:solidFill>
                  <a:srgbClr val="00B0F0"/>
                </a:solidFill>
                <a:latin typeface="Century Gothic" panose="020B0502020202020204" pitchFamily="34" charset="0"/>
              </a:rPr>
              <a:t>(5)</a:t>
            </a:r>
            <a:r>
              <a:rPr lang="en-US" sz="2000" dirty="0">
                <a:latin typeface="Century Gothic" panose="020B0502020202020204" pitchFamily="34" charset="0"/>
              </a:rPr>
              <a:t> a </a:t>
            </a:r>
            <a:r>
              <a:rPr lang="en-US" sz="3200" dirty="0">
                <a:latin typeface="Century Gothic" panose="020B0502020202020204" pitchFamily="34" charset="0"/>
              </a:rPr>
              <a:t>BILLING SYSTEM </a:t>
            </a:r>
            <a:r>
              <a:rPr lang="en-US" sz="2000" dirty="0">
                <a:latin typeface="Century Gothic" panose="020B0502020202020204" pitchFamily="34" charset="0"/>
              </a:rPr>
              <a:t>service provider, and on general valuation roll implementation compliancy procedures, </a:t>
            </a:r>
            <a:r>
              <a:rPr lang="en-US" sz="2000" dirty="0">
                <a:solidFill>
                  <a:srgbClr val="00B0F0"/>
                </a:solidFill>
                <a:latin typeface="Century Gothic" panose="020B0502020202020204" pitchFamily="34" charset="0"/>
              </a:rPr>
              <a:t>(6)</a:t>
            </a:r>
            <a:r>
              <a:rPr lang="en-US" sz="2000" dirty="0">
                <a:latin typeface="Century Gothic" panose="020B0502020202020204" pitchFamily="34" charset="0"/>
              </a:rPr>
              <a:t> </a:t>
            </a:r>
            <a:r>
              <a:rPr lang="en-US" sz="3200" dirty="0">
                <a:latin typeface="Century Gothic" panose="020B0502020202020204" pitchFamily="34" charset="0"/>
              </a:rPr>
              <a:t>COGTA</a:t>
            </a:r>
            <a:r>
              <a:rPr lang="en-US" sz="2000" dirty="0">
                <a:latin typeface="Century Gothic" panose="020B0502020202020204" pitchFamily="34" charset="0"/>
              </a:rPr>
              <a:t>. </a:t>
            </a:r>
          </a:p>
          <a:p>
            <a:pPr marL="0" indent="0">
              <a:buFont typeface="Arial" panose="020B0604020202020204" pitchFamily="34" charset="0"/>
              <a:buNone/>
            </a:pPr>
            <a:endParaRPr lang="en-US" sz="2000" dirty="0">
              <a:latin typeface="Century Gothic" panose="020B0502020202020204" pitchFamily="34" charset="0"/>
            </a:endParaRPr>
          </a:p>
          <a:p>
            <a:pPr marL="0" indent="0">
              <a:buFont typeface="Arial" panose="020B0604020202020204" pitchFamily="34" charset="0"/>
              <a:buNone/>
            </a:pPr>
            <a:r>
              <a:rPr lang="en-US" sz="2000" dirty="0">
                <a:latin typeface="Century Gothic" panose="020B0502020202020204" pitchFamily="34" charset="0"/>
              </a:rPr>
              <a:t>And then for overviewing financial status and unqualifying audits, </a:t>
            </a:r>
            <a:r>
              <a:rPr lang="en-US" sz="2000" dirty="0">
                <a:solidFill>
                  <a:srgbClr val="00B0F0"/>
                </a:solidFill>
                <a:latin typeface="Century Gothic" panose="020B0502020202020204" pitchFamily="34" charset="0"/>
              </a:rPr>
              <a:t>(7)</a:t>
            </a:r>
            <a:r>
              <a:rPr lang="en-US" sz="2000" dirty="0">
                <a:latin typeface="Century Gothic" panose="020B0502020202020204" pitchFamily="34" charset="0"/>
              </a:rPr>
              <a:t> the feared </a:t>
            </a:r>
            <a:r>
              <a:rPr lang="en-US" sz="3200" dirty="0">
                <a:latin typeface="Century Gothic" panose="020B0502020202020204" pitchFamily="34" charset="0"/>
              </a:rPr>
              <a:t>AGSA</a:t>
            </a:r>
            <a:r>
              <a:rPr lang="en-US" sz="2000" dirty="0">
                <a:latin typeface="Century Gothic" panose="020B0502020202020204" pitchFamily="34" charset="0"/>
              </a:rPr>
              <a:t>.</a:t>
            </a:r>
          </a:p>
        </p:txBody>
      </p:sp>
      <p:sp>
        <p:nvSpPr>
          <p:cNvPr id="9" name="Rectangle 8">
            <a:extLst>
              <a:ext uri="{FF2B5EF4-FFF2-40B4-BE49-F238E27FC236}">
                <a16:creationId xmlns:a16="http://schemas.microsoft.com/office/drawing/2014/main" id="{9E57391F-C712-B881-DABA-6F8A7FF39E26}"/>
              </a:ext>
            </a:extLst>
          </p:cNvPr>
          <p:cNvSpPr/>
          <p:nvPr/>
        </p:nvSpPr>
        <p:spPr>
          <a:xfrm>
            <a:off x="901355" y="1568343"/>
            <a:ext cx="1790700" cy="27622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dirty="0">
                <a:solidFill>
                  <a:srgbClr val="00B0F0"/>
                </a:solidFill>
                <a:latin typeface="Century Gothic" panose="020B0502020202020204" pitchFamily="34" charset="0"/>
              </a:rPr>
              <a:t>&amp;</a:t>
            </a:r>
          </a:p>
        </p:txBody>
      </p:sp>
      <p:sp>
        <p:nvSpPr>
          <p:cNvPr id="10" name="Slide Number Placeholder 9">
            <a:extLst>
              <a:ext uri="{FF2B5EF4-FFF2-40B4-BE49-F238E27FC236}">
                <a16:creationId xmlns:a16="http://schemas.microsoft.com/office/drawing/2014/main" id="{8F8F5CB9-0FD8-2170-7A22-8E3974EA4BAD}"/>
              </a:ext>
            </a:extLst>
          </p:cNvPr>
          <p:cNvSpPr>
            <a:spLocks noGrp="1"/>
          </p:cNvSpPr>
          <p:nvPr>
            <p:ph type="sldNum" sz="quarter" idx="12"/>
          </p:nvPr>
        </p:nvSpPr>
        <p:spPr/>
        <p:txBody>
          <a:bodyPr/>
          <a:lstStyle/>
          <a:p>
            <a:fld id="{E2F0592A-B330-4732-8BA2-98C6A5E7D6E6}" type="slidenum">
              <a:rPr lang="en-US" smtClean="0"/>
              <a:t>12</a:t>
            </a:fld>
            <a:endParaRPr lang="en-US" dirty="0"/>
          </a:p>
        </p:txBody>
      </p:sp>
      <p:sp>
        <p:nvSpPr>
          <p:cNvPr id="3" name="Content Placeholder 2">
            <a:extLst>
              <a:ext uri="{FF2B5EF4-FFF2-40B4-BE49-F238E27FC236}">
                <a16:creationId xmlns:a16="http://schemas.microsoft.com/office/drawing/2014/main" id="{85F1A339-9552-7CB3-BE3B-DB0E725F93DC}"/>
              </a:ext>
            </a:extLst>
          </p:cNvPr>
          <p:cNvSpPr txBox="1">
            <a:spLocks/>
          </p:cNvSpPr>
          <p:nvPr/>
        </p:nvSpPr>
        <p:spPr>
          <a:xfrm>
            <a:off x="3107378" y="5032552"/>
            <a:ext cx="8346897" cy="728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Century Gothic" panose="020B0502020202020204" pitchFamily="34" charset="0"/>
              </a:rPr>
              <a:t>Perhaps National Treasury and SALGA as well? They have a specific role to play……</a:t>
            </a:r>
          </a:p>
        </p:txBody>
      </p:sp>
    </p:spTree>
    <p:extLst>
      <p:ext uri="{BB962C8B-B14F-4D97-AF65-F5344CB8AC3E}">
        <p14:creationId xmlns:p14="http://schemas.microsoft.com/office/powerpoint/2010/main" val="272684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8F8F5CB9-0FD8-2170-7A22-8E3974EA4BAD}"/>
              </a:ext>
            </a:extLst>
          </p:cNvPr>
          <p:cNvSpPr>
            <a:spLocks noGrp="1"/>
          </p:cNvSpPr>
          <p:nvPr>
            <p:ph type="sldNum" sz="quarter" idx="12"/>
          </p:nvPr>
        </p:nvSpPr>
        <p:spPr/>
        <p:txBody>
          <a:bodyPr/>
          <a:lstStyle/>
          <a:p>
            <a:fld id="{E2F0592A-B330-4732-8BA2-98C6A5E7D6E6}" type="slidenum">
              <a:rPr lang="en-US" smtClean="0"/>
              <a:t>13</a:t>
            </a:fld>
            <a:endParaRPr lang="en-US" dirty="0"/>
          </a:p>
        </p:txBody>
      </p:sp>
      <p:sp>
        <p:nvSpPr>
          <p:cNvPr id="12" name="Subtitle 2">
            <a:extLst>
              <a:ext uri="{FF2B5EF4-FFF2-40B4-BE49-F238E27FC236}">
                <a16:creationId xmlns:a16="http://schemas.microsoft.com/office/drawing/2014/main" id="{28CC75C4-41E4-2AD8-BF1E-0BF16546E8E5}"/>
              </a:ext>
            </a:extLst>
          </p:cNvPr>
          <p:cNvSpPr txBox="1">
            <a:spLocks/>
          </p:cNvSpPr>
          <p:nvPr/>
        </p:nvSpPr>
        <p:spPr>
          <a:xfrm>
            <a:off x="1049384" y="2914910"/>
            <a:ext cx="10093234" cy="1028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Century Gothic" panose="020B0502020202020204" pitchFamily="34" charset="0"/>
              </a:rPr>
              <a:t>“it is </a:t>
            </a:r>
            <a:r>
              <a:rPr lang="en-GB" b="1" dirty="0">
                <a:solidFill>
                  <a:srgbClr val="00B0F0"/>
                </a:solidFill>
                <a:latin typeface="Century Gothic" panose="020B0502020202020204" pitchFamily="34" charset="0"/>
              </a:rPr>
              <a:t>(1)</a:t>
            </a:r>
            <a:r>
              <a:rPr lang="en-GB" dirty="0">
                <a:latin typeface="Century Gothic" panose="020B0502020202020204" pitchFamily="34" charset="0"/>
              </a:rPr>
              <a:t> to provide value, </a:t>
            </a:r>
            <a:r>
              <a:rPr lang="en-GB" b="1" dirty="0">
                <a:solidFill>
                  <a:srgbClr val="00B0F0"/>
                </a:solidFill>
                <a:latin typeface="Century Gothic" panose="020B0502020202020204" pitchFamily="34" charset="0"/>
              </a:rPr>
              <a:t>(2)</a:t>
            </a:r>
            <a:r>
              <a:rPr lang="en-GB" dirty="0">
                <a:latin typeface="Century Gothic" panose="020B0502020202020204" pitchFamily="34" charset="0"/>
              </a:rPr>
              <a:t> advice on value, </a:t>
            </a:r>
            <a:r>
              <a:rPr lang="en-GB" b="1" dirty="0">
                <a:solidFill>
                  <a:srgbClr val="00B0F0"/>
                </a:solidFill>
                <a:latin typeface="Century Gothic" panose="020B0502020202020204" pitchFamily="34" charset="0"/>
              </a:rPr>
              <a:t>(3)</a:t>
            </a:r>
            <a:r>
              <a:rPr lang="en-GB" dirty="0">
                <a:latin typeface="Century Gothic" panose="020B0502020202020204" pitchFamily="34" charset="0"/>
              </a:rPr>
              <a:t> assist to understand value, and </a:t>
            </a:r>
            <a:r>
              <a:rPr lang="en-GB" b="1" dirty="0">
                <a:solidFill>
                  <a:srgbClr val="00B0F0"/>
                </a:solidFill>
                <a:latin typeface="Century Gothic" panose="020B0502020202020204" pitchFamily="34" charset="0"/>
              </a:rPr>
              <a:t>(4)</a:t>
            </a:r>
            <a:r>
              <a:rPr lang="en-GB" dirty="0">
                <a:latin typeface="Century Gothic" panose="020B0502020202020204" pitchFamily="34" charset="0"/>
              </a:rPr>
              <a:t> how to apply value”.</a:t>
            </a:r>
            <a:endParaRPr lang="en-US" dirty="0">
              <a:latin typeface="Century Gothic" panose="020B0502020202020204" pitchFamily="34" charset="0"/>
            </a:endParaRPr>
          </a:p>
        </p:txBody>
      </p:sp>
      <p:pic>
        <p:nvPicPr>
          <p:cNvPr id="14" name="Picture 13" descr="Logo, company name&#10;&#10;Description automatically generated">
            <a:extLst>
              <a:ext uri="{FF2B5EF4-FFF2-40B4-BE49-F238E27FC236}">
                <a16:creationId xmlns:a16="http://schemas.microsoft.com/office/drawing/2014/main" id="{F84839D7-6C9F-A9AF-16AB-83E35364E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16" name="Subtitle 2">
            <a:extLst>
              <a:ext uri="{FF2B5EF4-FFF2-40B4-BE49-F238E27FC236}">
                <a16:creationId xmlns:a16="http://schemas.microsoft.com/office/drawing/2014/main" id="{4108C3C3-F967-CC83-8415-57DCE3C34C46}"/>
              </a:ext>
            </a:extLst>
          </p:cNvPr>
          <p:cNvSpPr txBox="1">
            <a:spLocks/>
          </p:cNvSpPr>
          <p:nvPr/>
        </p:nvSpPr>
        <p:spPr>
          <a:xfrm>
            <a:off x="0" y="4484353"/>
            <a:ext cx="12192000" cy="1148828"/>
          </a:xfrm>
          <a:prstGeom prst="rect">
            <a:avLst/>
          </a:prstGeom>
          <a:solidFill>
            <a:schemeClr val="bg2"/>
          </a:solidFill>
          <a:ln>
            <a:solidFill>
              <a:schemeClr val="bg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latin typeface="Century Gothic" panose="020B0502020202020204" pitchFamily="34" charset="0"/>
            </a:endParaRPr>
          </a:p>
        </p:txBody>
      </p:sp>
      <p:sp>
        <p:nvSpPr>
          <p:cNvPr id="15" name="Subtitle 2">
            <a:extLst>
              <a:ext uri="{FF2B5EF4-FFF2-40B4-BE49-F238E27FC236}">
                <a16:creationId xmlns:a16="http://schemas.microsoft.com/office/drawing/2014/main" id="{F2AF4D85-D437-863B-D7C1-C101C28C55B8}"/>
              </a:ext>
            </a:extLst>
          </p:cNvPr>
          <p:cNvSpPr txBox="1">
            <a:spLocks/>
          </p:cNvSpPr>
          <p:nvPr/>
        </p:nvSpPr>
        <p:spPr>
          <a:xfrm>
            <a:off x="1049384" y="4484353"/>
            <a:ext cx="10093234" cy="114882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Century Gothic" panose="020B0502020202020204" pitchFamily="34" charset="0"/>
              </a:rPr>
              <a:t>“with reference to financial decision making, budgets, risk assessment and management”.</a:t>
            </a:r>
            <a:endParaRPr lang="en-US" dirty="0">
              <a:latin typeface="Century Gothic" panose="020B0502020202020204" pitchFamily="34" charset="0"/>
            </a:endParaRPr>
          </a:p>
        </p:txBody>
      </p:sp>
      <p:sp>
        <p:nvSpPr>
          <p:cNvPr id="17" name="Title 1">
            <a:extLst>
              <a:ext uri="{FF2B5EF4-FFF2-40B4-BE49-F238E27FC236}">
                <a16:creationId xmlns:a16="http://schemas.microsoft.com/office/drawing/2014/main" id="{93F7CDDA-0B9B-5A4D-A51E-9549A16DCA26}"/>
              </a:ext>
            </a:extLst>
          </p:cNvPr>
          <p:cNvSpPr>
            <a:spLocks noGrp="1"/>
          </p:cNvSpPr>
          <p:nvPr>
            <p:ph type="title"/>
          </p:nvPr>
        </p:nvSpPr>
        <p:spPr>
          <a:xfrm>
            <a:off x="838200" y="365125"/>
            <a:ext cx="8462554" cy="1325563"/>
          </a:xfrm>
        </p:spPr>
        <p:txBody>
          <a:bodyPr>
            <a:normAutofit/>
          </a:bodyPr>
          <a:lstStyle/>
          <a:p>
            <a:r>
              <a:rPr lang="en-US" sz="3600" dirty="0">
                <a:latin typeface="Century Gothic" panose="020B0502020202020204" pitchFamily="34" charset="0"/>
              </a:rPr>
              <a:t>what is the role of the Valuer as Financial Service Provider (FSP)?</a:t>
            </a:r>
          </a:p>
        </p:txBody>
      </p:sp>
    </p:spTree>
    <p:extLst>
      <p:ext uri="{BB962C8B-B14F-4D97-AF65-F5344CB8AC3E}">
        <p14:creationId xmlns:p14="http://schemas.microsoft.com/office/powerpoint/2010/main" val="284519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basic overview points…</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p:txBody>
          <a:bodyPr>
            <a:normAutofit/>
          </a:bodyPr>
          <a:lstStyle/>
          <a:p>
            <a:pPr>
              <a:lnSpc>
                <a:spcPct val="100000"/>
              </a:lnSpc>
            </a:pPr>
            <a:r>
              <a:rPr lang="en-US" sz="2000" dirty="0">
                <a:latin typeface="Century Gothic" panose="020B0502020202020204" pitchFamily="34" charset="0"/>
              </a:rPr>
              <a:t>compilation of the General Valuation Roll (GVR),</a:t>
            </a:r>
          </a:p>
          <a:p>
            <a:pPr>
              <a:lnSpc>
                <a:spcPct val="100000"/>
              </a:lnSpc>
            </a:pPr>
            <a:r>
              <a:rPr lang="en-US" sz="2000" dirty="0">
                <a:latin typeface="Century Gothic" panose="020B0502020202020204" pitchFamily="34" charset="0"/>
              </a:rPr>
              <a:t>maintenance (Sec79) and Supplementary Valuations (Sec78),</a:t>
            </a:r>
          </a:p>
          <a:p>
            <a:pPr>
              <a:lnSpc>
                <a:spcPct val="100000"/>
              </a:lnSpc>
            </a:pPr>
            <a:r>
              <a:rPr lang="en-US" sz="2000" dirty="0">
                <a:latin typeface="Century Gothic" panose="020B0502020202020204" pitchFamily="34" charset="0"/>
              </a:rPr>
              <a:t>supplementary Valuation Roll/s (SVR),</a:t>
            </a:r>
          </a:p>
          <a:p>
            <a:pPr>
              <a:lnSpc>
                <a:spcPct val="100000"/>
              </a:lnSpc>
            </a:pPr>
            <a:r>
              <a:rPr lang="en-US" sz="2000" dirty="0">
                <a:latin typeface="Century Gothic" panose="020B0502020202020204" pitchFamily="34" charset="0"/>
              </a:rPr>
              <a:t>some (but 4 important) standout important </a:t>
            </a:r>
            <a:r>
              <a:rPr lang="en-US" sz="2000" b="1" u="sng" dirty="0">
                <a:solidFill>
                  <a:srgbClr val="00B0F0"/>
                </a:solidFill>
                <a:latin typeface="Century Gothic" panose="020B0502020202020204" pitchFamily="34" charset="0"/>
              </a:rPr>
              <a:t>legislations applicable to Mass Appraisal for the Valuer,</a:t>
            </a:r>
          </a:p>
          <a:p>
            <a:pPr>
              <a:lnSpc>
                <a:spcPct val="100000"/>
              </a:lnSpc>
            </a:pPr>
            <a:r>
              <a:rPr lang="en-US" sz="2000" dirty="0">
                <a:latin typeface="Century Gothic" panose="020B0502020202020204" pitchFamily="34" charset="0"/>
              </a:rPr>
              <a:t>does </a:t>
            </a:r>
            <a:r>
              <a:rPr lang="en-US" sz="2000" b="1" u="sng" dirty="0">
                <a:latin typeface="Century Gothic" panose="020B0502020202020204" pitchFamily="34" charset="0"/>
              </a:rPr>
              <a:t>all</a:t>
            </a:r>
            <a:r>
              <a:rPr lang="en-US" sz="2000" dirty="0">
                <a:latin typeface="Century Gothic" panose="020B0502020202020204" pitchFamily="34" charset="0"/>
              </a:rPr>
              <a:t> the applicable role-players fully understand the application and implications of these legislations?</a:t>
            </a:r>
          </a:p>
          <a:p>
            <a:pPr>
              <a:lnSpc>
                <a:spcPct val="100000"/>
              </a:lnSpc>
            </a:pPr>
            <a:r>
              <a:rPr lang="en-US" sz="2000" dirty="0">
                <a:latin typeface="Century Gothic" panose="020B0502020202020204" pitchFamily="34" charset="0"/>
              </a:rPr>
              <a:t>the role of the “public”.</a:t>
            </a:r>
          </a:p>
          <a:p>
            <a:pPr>
              <a:lnSpc>
                <a:spcPct val="100000"/>
              </a:lnSpc>
            </a:pPr>
            <a:r>
              <a:rPr lang="en-US" sz="2000" dirty="0">
                <a:latin typeface="Century Gothic" panose="020B0502020202020204" pitchFamily="34" charset="0"/>
              </a:rPr>
              <a:t>processes, requirements, pros and cons, towards the MPRA, affecting the outcome of the (1) General Valuation roll, (2) Supplementary Valuations and (3) Supplementary Valuation Rolls.  </a:t>
            </a:r>
          </a:p>
          <a:p>
            <a:pPr>
              <a:lnSpc>
                <a:spcPct val="100000"/>
              </a:lnSpc>
            </a:pPr>
            <a:endParaRPr lang="en-US" sz="20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14</a:t>
            </a:fld>
            <a:endParaRPr lang="en-US" dirty="0"/>
          </a:p>
        </p:txBody>
      </p:sp>
    </p:spTree>
    <p:extLst>
      <p:ext uri="{BB962C8B-B14F-4D97-AF65-F5344CB8AC3E}">
        <p14:creationId xmlns:p14="http://schemas.microsoft.com/office/powerpoint/2010/main" val="21910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session</a:t>
            </a:r>
            <a:r>
              <a:rPr lang="en-US" sz="3600" dirty="0">
                <a:solidFill>
                  <a:srgbClr val="00B0F0"/>
                </a:solidFill>
                <a:latin typeface="Century Gothic" panose="020B0502020202020204" pitchFamily="34" charset="0"/>
              </a:rPr>
              <a:t>1</a:t>
            </a:r>
            <a:r>
              <a:rPr lang="en-US" sz="3600" dirty="0">
                <a:latin typeface="Century Gothic" panose="020B0502020202020204" pitchFamily="34" charset="0"/>
              </a:rPr>
              <a:t> – primary legislations?</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738646"/>
            <a:ext cx="10515600" cy="4438317"/>
          </a:xfrm>
        </p:spPr>
        <p:txBody>
          <a:bodyPr>
            <a:normAutofit fontScale="85000" lnSpcReduction="20000"/>
          </a:bodyPr>
          <a:lstStyle/>
          <a:p>
            <a:pPr marL="0" indent="0">
              <a:lnSpc>
                <a:spcPct val="170000"/>
              </a:lnSpc>
              <a:buNone/>
            </a:pPr>
            <a:r>
              <a:rPr lang="en-ZA" sz="2000" b="1" dirty="0">
                <a:solidFill>
                  <a:srgbClr val="00B0F0"/>
                </a:solidFill>
                <a:latin typeface="Century Gothic" panose="020B0502020202020204" pitchFamily="34" charset="0"/>
              </a:rPr>
              <a:t>The constitution grants municipalities income generating powers, stated by the White Paper on Local Government, 1998, providing for:</a:t>
            </a:r>
          </a:p>
          <a:p>
            <a:pPr marL="0" indent="0">
              <a:buNone/>
            </a:pPr>
            <a:endParaRPr lang="en-GB" sz="2000" dirty="0">
              <a:latin typeface="Century Gothic" panose="020B0502020202020204" pitchFamily="34" charset="0"/>
            </a:endParaRPr>
          </a:p>
          <a:p>
            <a:pPr>
              <a:lnSpc>
                <a:spcPct val="100000"/>
              </a:lnSpc>
            </a:pPr>
            <a:r>
              <a:rPr lang="en-US" sz="2000" dirty="0">
                <a:latin typeface="Century Gothic" panose="020B0502020202020204" pitchFamily="34" charset="0"/>
              </a:rPr>
              <a:t>Revenue adequacy and certainty;</a:t>
            </a:r>
          </a:p>
          <a:p>
            <a:pPr>
              <a:lnSpc>
                <a:spcPct val="100000"/>
              </a:lnSpc>
            </a:pPr>
            <a:r>
              <a:rPr lang="en-US" sz="2000" dirty="0">
                <a:latin typeface="Century Gothic" panose="020B0502020202020204" pitchFamily="34" charset="0"/>
              </a:rPr>
              <a:t>Sustainability;</a:t>
            </a:r>
          </a:p>
          <a:p>
            <a:pPr>
              <a:lnSpc>
                <a:spcPct val="100000"/>
              </a:lnSpc>
            </a:pPr>
            <a:r>
              <a:rPr lang="en-US" sz="2000" dirty="0">
                <a:latin typeface="Century Gothic" panose="020B0502020202020204" pitchFamily="34" charset="0"/>
              </a:rPr>
              <a:t>Effective and efficient resource use;</a:t>
            </a:r>
          </a:p>
          <a:p>
            <a:pPr>
              <a:lnSpc>
                <a:spcPct val="100000"/>
              </a:lnSpc>
            </a:pPr>
            <a:r>
              <a:rPr lang="en-US" sz="2000" dirty="0">
                <a:latin typeface="Century Gothic" panose="020B0502020202020204" pitchFamily="34" charset="0"/>
              </a:rPr>
              <a:t>Accountability, transparency and good governance;</a:t>
            </a:r>
          </a:p>
          <a:p>
            <a:pPr>
              <a:lnSpc>
                <a:spcPct val="100000"/>
              </a:lnSpc>
            </a:pPr>
            <a:r>
              <a:rPr lang="en-US" sz="2000" dirty="0">
                <a:latin typeface="Century Gothic" panose="020B0502020202020204" pitchFamily="34" charset="0"/>
              </a:rPr>
              <a:t>Responsibility and accountability to local taxpayers for the use of public funds,</a:t>
            </a:r>
          </a:p>
          <a:p>
            <a:pPr>
              <a:lnSpc>
                <a:spcPct val="100000"/>
              </a:lnSpc>
            </a:pPr>
            <a:r>
              <a:rPr lang="en-US" sz="2000" dirty="0">
                <a:latin typeface="Century Gothic" panose="020B0502020202020204" pitchFamily="34" charset="0"/>
              </a:rPr>
              <a:t>Equity and redistribution;</a:t>
            </a:r>
          </a:p>
          <a:p>
            <a:pPr>
              <a:lnSpc>
                <a:spcPct val="100000"/>
              </a:lnSpc>
            </a:pPr>
            <a:r>
              <a:rPr lang="en-US" sz="2000" dirty="0">
                <a:latin typeface="Century Gothic" panose="020B0502020202020204" pitchFamily="34" charset="0"/>
              </a:rPr>
              <a:t>Equitable treatment regarding the provision of services;</a:t>
            </a:r>
          </a:p>
          <a:p>
            <a:pPr>
              <a:lnSpc>
                <a:spcPct val="100000"/>
              </a:lnSpc>
            </a:pPr>
            <a:r>
              <a:rPr lang="en-US" sz="2000" dirty="0">
                <a:latin typeface="Century Gothic" panose="020B0502020202020204" pitchFamily="34" charset="0"/>
              </a:rPr>
              <a:t>Development and investment;</a:t>
            </a:r>
          </a:p>
          <a:p>
            <a:pPr>
              <a:lnSpc>
                <a:spcPct val="100000"/>
              </a:lnSpc>
            </a:pPr>
            <a:r>
              <a:rPr lang="en-US" sz="2000" dirty="0">
                <a:latin typeface="Century Gothic" panose="020B0502020202020204" pitchFamily="34" charset="0"/>
              </a:rPr>
              <a:t>And macroeconomic management.</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15</a:t>
            </a:fld>
            <a:endParaRPr lang="en-US" dirty="0"/>
          </a:p>
        </p:txBody>
      </p:sp>
      <p:pic>
        <p:nvPicPr>
          <p:cNvPr id="4" name="Picture 3" descr="Logo, company name&#10;&#10;Description automatically generated">
            <a:extLst>
              <a:ext uri="{FF2B5EF4-FFF2-40B4-BE49-F238E27FC236}">
                <a16:creationId xmlns:a16="http://schemas.microsoft.com/office/drawing/2014/main" id="{6DA03F6C-E7BC-9521-245F-51A3ECB5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Tree>
    <p:extLst>
      <p:ext uri="{BB962C8B-B14F-4D97-AF65-F5344CB8AC3E}">
        <p14:creationId xmlns:p14="http://schemas.microsoft.com/office/powerpoint/2010/main" val="1834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4" dur="500"/>
                                        <p:tgtEl>
                                          <p:spTgt spid="3">
                                            <p:txEl>
                                              <p:pRg st="6" end="6"/>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0" dur="500"/>
                                        <p:tgtEl>
                                          <p:spTgt spid="3">
                                            <p:txEl>
                                              <p:pRg st="8" end="8"/>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3" dur="500"/>
                                        <p:tgtEl>
                                          <p:spTgt spid="3">
                                            <p:txEl>
                                              <p:pRg st="9" end="9"/>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primary legislations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825625"/>
            <a:ext cx="10515600" cy="864935"/>
          </a:xfrm>
        </p:spPr>
        <p:txBody>
          <a:bodyPr>
            <a:normAutofit/>
          </a:bodyPr>
          <a:lstStyle/>
          <a:p>
            <a:pPr marL="0" indent="0">
              <a:buNone/>
            </a:pPr>
            <a:r>
              <a:rPr lang="en-ZA" sz="2000" dirty="0">
                <a:latin typeface="Century Gothic" panose="020B0502020202020204" pitchFamily="34" charset="0"/>
              </a:rPr>
              <a:t>This white paper was the founding document for the </a:t>
            </a:r>
            <a:r>
              <a:rPr lang="en-ZA" sz="2000" b="1" dirty="0">
                <a:latin typeface="Century Gothic" panose="020B0502020202020204" pitchFamily="34" charset="0"/>
              </a:rPr>
              <a:t>Municipal Property Rates Act, 6 of 2004 (MPRA)</a:t>
            </a:r>
            <a:r>
              <a:rPr lang="en-ZA" sz="2000" dirty="0">
                <a:latin typeface="Century Gothic" panose="020B0502020202020204" pitchFamily="34" charset="0"/>
              </a:rPr>
              <a:t>, which </a:t>
            </a:r>
            <a:r>
              <a:rPr lang="en-ZA" sz="2000" b="1" u="sng" dirty="0">
                <a:latin typeface="Century Gothic" panose="020B0502020202020204" pitchFamily="34" charset="0"/>
              </a:rPr>
              <a:t>replaced</a:t>
            </a:r>
            <a:r>
              <a:rPr lang="en-ZA" sz="2000" dirty="0">
                <a:latin typeface="Century Gothic" panose="020B0502020202020204" pitchFamily="34" charset="0"/>
              </a:rPr>
              <a:t> the former </a:t>
            </a:r>
            <a:r>
              <a:rPr lang="en-ZA" sz="2000" u="sng" dirty="0">
                <a:solidFill>
                  <a:srgbClr val="FF0000"/>
                </a:solidFill>
                <a:latin typeface="Century Gothic" panose="020B0502020202020204" pitchFamily="34" charset="0"/>
              </a:rPr>
              <a:t>“Ordinance of Transvaal”.</a:t>
            </a:r>
            <a:endParaRPr lang="en-ZA" sz="2000" dirty="0">
              <a:latin typeface="Century Gothic" panose="020B0502020202020204" pitchFamily="34" charset="0"/>
            </a:endParaRPr>
          </a:p>
          <a:p>
            <a:pPr>
              <a:lnSpc>
                <a:spcPct val="100000"/>
              </a:lnSpc>
            </a:pPr>
            <a:endParaRPr lang="en-US" sz="20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16</a:t>
            </a:fld>
            <a:endParaRPr lang="en-US" dirty="0"/>
          </a:p>
        </p:txBody>
      </p:sp>
      <p:sp>
        <p:nvSpPr>
          <p:cNvPr id="4" name="Content Placeholder 2">
            <a:extLst>
              <a:ext uri="{FF2B5EF4-FFF2-40B4-BE49-F238E27FC236}">
                <a16:creationId xmlns:a16="http://schemas.microsoft.com/office/drawing/2014/main" id="{74B8EDE1-31DE-2E9A-B2D8-E261227CBD69}"/>
              </a:ext>
            </a:extLst>
          </p:cNvPr>
          <p:cNvSpPr txBox="1">
            <a:spLocks/>
          </p:cNvSpPr>
          <p:nvPr/>
        </p:nvSpPr>
        <p:spPr>
          <a:xfrm>
            <a:off x="838199" y="2879998"/>
            <a:ext cx="8906692" cy="1218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entury Gothic" panose="020B0502020202020204" pitchFamily="34" charset="0"/>
              </a:rPr>
              <a:t>the MPRA refers to important role players, </a:t>
            </a:r>
            <a:r>
              <a:rPr lang="en-US" sz="1800" dirty="0">
                <a:solidFill>
                  <a:srgbClr val="00B0F0"/>
                </a:solidFill>
                <a:latin typeface="Century Gothic" panose="020B0502020202020204" pitchFamily="34" charset="0"/>
              </a:rPr>
              <a:t>(1) </a:t>
            </a:r>
            <a:r>
              <a:rPr lang="en-US" sz="1800" dirty="0">
                <a:latin typeface="Century Gothic" panose="020B0502020202020204" pitchFamily="34" charset="0"/>
              </a:rPr>
              <a:t>the </a:t>
            </a:r>
            <a:r>
              <a:rPr lang="en-US" dirty="0">
                <a:latin typeface="Century Gothic" panose="020B0502020202020204" pitchFamily="34" charset="0"/>
              </a:rPr>
              <a:t>MUNICIPALITY</a:t>
            </a:r>
            <a:r>
              <a:rPr lang="en-US" sz="1800" dirty="0">
                <a:latin typeface="Century Gothic" panose="020B0502020202020204" pitchFamily="34" charset="0"/>
              </a:rPr>
              <a:t>, </a:t>
            </a:r>
            <a:r>
              <a:rPr lang="en-US" sz="1800" dirty="0">
                <a:solidFill>
                  <a:srgbClr val="00B0F0"/>
                </a:solidFill>
                <a:latin typeface="Century Gothic" panose="020B0502020202020204" pitchFamily="34" charset="0"/>
              </a:rPr>
              <a:t>(2) </a:t>
            </a:r>
            <a:r>
              <a:rPr lang="en-US" sz="1800" dirty="0">
                <a:latin typeface="Century Gothic" panose="020B0502020202020204" pitchFamily="34" charset="0"/>
              </a:rPr>
              <a:t>the </a:t>
            </a:r>
            <a:r>
              <a:rPr lang="en-US" dirty="0">
                <a:latin typeface="Century Gothic" panose="020B0502020202020204" pitchFamily="34" charset="0"/>
              </a:rPr>
              <a:t>Valuer</a:t>
            </a:r>
            <a:r>
              <a:rPr lang="en-US" sz="1800" dirty="0">
                <a:latin typeface="Century Gothic" panose="020B0502020202020204" pitchFamily="34" charset="0"/>
              </a:rPr>
              <a:t>, </a:t>
            </a:r>
            <a:r>
              <a:rPr lang="en-US" sz="1800" dirty="0">
                <a:solidFill>
                  <a:srgbClr val="00B0F0"/>
                </a:solidFill>
                <a:latin typeface="Century Gothic" panose="020B0502020202020204" pitchFamily="34" charset="0"/>
              </a:rPr>
              <a:t>(3) </a:t>
            </a:r>
            <a:r>
              <a:rPr lang="en-US" sz="1800" dirty="0">
                <a:latin typeface="Century Gothic" panose="020B0502020202020204" pitchFamily="34" charset="0"/>
              </a:rPr>
              <a:t>the </a:t>
            </a:r>
            <a:r>
              <a:rPr lang="en-US" dirty="0">
                <a:latin typeface="Century Gothic" panose="020B0502020202020204" pitchFamily="34" charset="0"/>
              </a:rPr>
              <a:t>PUBLIC</a:t>
            </a:r>
            <a:r>
              <a:rPr lang="en-US" sz="1800" dirty="0">
                <a:latin typeface="Century Gothic" panose="020B0502020202020204" pitchFamily="34" charset="0"/>
              </a:rPr>
              <a:t>. And </a:t>
            </a:r>
            <a:r>
              <a:rPr lang="en-US" sz="1800" dirty="0">
                <a:solidFill>
                  <a:srgbClr val="00B0F0"/>
                </a:solidFill>
                <a:latin typeface="Century Gothic" panose="020B0502020202020204" pitchFamily="34" charset="0"/>
              </a:rPr>
              <a:t>(4)</a:t>
            </a:r>
            <a:r>
              <a:rPr lang="en-US" sz="1800" dirty="0">
                <a:latin typeface="Century Gothic" panose="020B0502020202020204" pitchFamily="34" charset="0"/>
              </a:rPr>
              <a:t> the </a:t>
            </a:r>
            <a:r>
              <a:rPr lang="en-US" dirty="0">
                <a:latin typeface="Century Gothic" panose="020B0502020202020204" pitchFamily="34" charset="0"/>
              </a:rPr>
              <a:t>Valuation Appeal Board…</a:t>
            </a:r>
            <a:endParaRPr lang="en-US" sz="1800" dirty="0">
              <a:latin typeface="Century Gothic" panose="020B0502020202020204" pitchFamily="34" charset="0"/>
            </a:endParaRPr>
          </a:p>
          <a:p>
            <a:pPr marL="0" indent="0">
              <a:buFont typeface="Arial" panose="020B0604020202020204" pitchFamily="34" charset="0"/>
              <a:buNone/>
            </a:pPr>
            <a:endParaRPr lang="en-US" sz="180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ECC41DFF-F5E3-E068-EA2B-70D3A05301B1}"/>
              </a:ext>
            </a:extLst>
          </p:cNvPr>
          <p:cNvSpPr txBox="1">
            <a:spLocks/>
          </p:cNvSpPr>
          <p:nvPr/>
        </p:nvSpPr>
        <p:spPr>
          <a:xfrm>
            <a:off x="2255521" y="4476205"/>
            <a:ext cx="9098280" cy="1700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entury Gothic" panose="020B0502020202020204" pitchFamily="34" charset="0"/>
              </a:rPr>
              <a:t>as supporting </a:t>
            </a:r>
            <a:r>
              <a:rPr lang="en-US" sz="1800" dirty="0">
                <a:solidFill>
                  <a:srgbClr val="00B0F0"/>
                </a:solidFill>
                <a:latin typeface="Century Gothic" panose="020B0502020202020204" pitchFamily="34" charset="0"/>
              </a:rPr>
              <a:t>“TOOLS”</a:t>
            </a:r>
            <a:r>
              <a:rPr lang="en-US" sz="1800" dirty="0">
                <a:latin typeface="Century Gothic" panose="020B0502020202020204" pitchFamily="34" charset="0"/>
              </a:rPr>
              <a:t> for assisting and or monitoring the municipalities and procedures, </a:t>
            </a:r>
            <a:r>
              <a:rPr lang="en-US" sz="1800" dirty="0">
                <a:solidFill>
                  <a:srgbClr val="00B0F0"/>
                </a:solidFill>
                <a:latin typeface="Century Gothic" panose="020B0502020202020204" pitchFamily="34" charset="0"/>
              </a:rPr>
              <a:t>(5)</a:t>
            </a:r>
            <a:r>
              <a:rPr lang="en-US" sz="1800" dirty="0">
                <a:latin typeface="Century Gothic" panose="020B0502020202020204" pitchFamily="34" charset="0"/>
              </a:rPr>
              <a:t> a </a:t>
            </a:r>
            <a:r>
              <a:rPr lang="en-US" dirty="0">
                <a:latin typeface="Century Gothic" panose="020B0502020202020204" pitchFamily="34" charset="0"/>
              </a:rPr>
              <a:t>BILLING SYSTEM </a:t>
            </a:r>
            <a:r>
              <a:rPr lang="en-US" sz="1800" dirty="0">
                <a:latin typeface="Century Gothic" panose="020B0502020202020204" pitchFamily="34" charset="0"/>
              </a:rPr>
              <a:t>service provider, and on general valuation roll implementation compliancy procedures, </a:t>
            </a:r>
            <a:r>
              <a:rPr lang="en-US" sz="1800" dirty="0">
                <a:solidFill>
                  <a:srgbClr val="00B0F0"/>
                </a:solidFill>
                <a:latin typeface="Century Gothic" panose="020B0502020202020204" pitchFamily="34" charset="0"/>
              </a:rPr>
              <a:t>(6)</a:t>
            </a:r>
            <a:r>
              <a:rPr lang="en-US" sz="1800" dirty="0">
                <a:latin typeface="Century Gothic" panose="020B0502020202020204" pitchFamily="34" charset="0"/>
              </a:rPr>
              <a:t> </a:t>
            </a:r>
            <a:r>
              <a:rPr lang="en-US" dirty="0">
                <a:latin typeface="Century Gothic" panose="020B0502020202020204" pitchFamily="34" charset="0"/>
              </a:rPr>
              <a:t>COGTA</a:t>
            </a:r>
            <a:r>
              <a:rPr lang="en-US" sz="1800" dirty="0">
                <a:latin typeface="Century Gothic" panose="020B0502020202020204" pitchFamily="34" charset="0"/>
              </a:rPr>
              <a:t>. And then for overviewing financial status and unqualifying audits, </a:t>
            </a:r>
            <a:r>
              <a:rPr lang="en-US" sz="1800" dirty="0">
                <a:solidFill>
                  <a:srgbClr val="00B0F0"/>
                </a:solidFill>
                <a:latin typeface="Century Gothic" panose="020B0502020202020204" pitchFamily="34" charset="0"/>
              </a:rPr>
              <a:t>(7)</a:t>
            </a:r>
            <a:r>
              <a:rPr lang="en-US" sz="1800" dirty="0">
                <a:latin typeface="Century Gothic" panose="020B0502020202020204" pitchFamily="34" charset="0"/>
              </a:rPr>
              <a:t> the feared </a:t>
            </a:r>
            <a:r>
              <a:rPr lang="en-US" dirty="0">
                <a:latin typeface="Century Gothic" panose="020B0502020202020204" pitchFamily="34" charset="0"/>
              </a:rPr>
              <a:t>AGSA</a:t>
            </a:r>
            <a:r>
              <a:rPr lang="en-US" sz="1800" dirty="0">
                <a:latin typeface="Century Gothic" panose="020B0502020202020204" pitchFamily="34" charset="0"/>
              </a:rPr>
              <a:t>.</a:t>
            </a:r>
          </a:p>
        </p:txBody>
      </p:sp>
      <p:pic>
        <p:nvPicPr>
          <p:cNvPr id="11" name="Picture 10">
            <a:extLst>
              <a:ext uri="{FF2B5EF4-FFF2-40B4-BE49-F238E27FC236}">
                <a16:creationId xmlns:a16="http://schemas.microsoft.com/office/drawing/2014/main" id="{1BF36AEB-75A6-8E2A-2856-BA30CA870CEB}"/>
              </a:ext>
            </a:extLst>
          </p:cNvPr>
          <p:cNvPicPr>
            <a:picLocks noChangeAspect="1"/>
          </p:cNvPicPr>
          <p:nvPr/>
        </p:nvPicPr>
        <p:blipFill>
          <a:blip r:embed="rId2"/>
          <a:stretch>
            <a:fillRect/>
          </a:stretch>
        </p:blipFill>
        <p:spPr>
          <a:xfrm rot="19440986">
            <a:off x="9992708" y="2505253"/>
            <a:ext cx="1530264" cy="1340528"/>
          </a:xfrm>
          <a:prstGeom prst="rect">
            <a:avLst/>
          </a:prstGeom>
        </p:spPr>
      </p:pic>
      <p:pic>
        <p:nvPicPr>
          <p:cNvPr id="17" name="Picture 16">
            <a:extLst>
              <a:ext uri="{FF2B5EF4-FFF2-40B4-BE49-F238E27FC236}">
                <a16:creationId xmlns:a16="http://schemas.microsoft.com/office/drawing/2014/main" id="{F5DF40A4-D3D8-3419-324C-EC8479641D8A}"/>
              </a:ext>
            </a:extLst>
          </p:cNvPr>
          <p:cNvPicPr>
            <a:picLocks noChangeAspect="1"/>
          </p:cNvPicPr>
          <p:nvPr/>
        </p:nvPicPr>
        <p:blipFill>
          <a:blip r:embed="rId3"/>
          <a:stretch>
            <a:fillRect/>
          </a:stretch>
        </p:blipFill>
        <p:spPr>
          <a:xfrm>
            <a:off x="0" y="5347063"/>
            <a:ext cx="2083056" cy="1506744"/>
          </a:xfrm>
          <a:prstGeom prst="rect">
            <a:avLst/>
          </a:prstGeom>
        </p:spPr>
      </p:pic>
      <p:sp>
        <p:nvSpPr>
          <p:cNvPr id="18" name="Rectangle 17">
            <a:extLst>
              <a:ext uri="{FF2B5EF4-FFF2-40B4-BE49-F238E27FC236}">
                <a16:creationId xmlns:a16="http://schemas.microsoft.com/office/drawing/2014/main" id="{F70E4E96-F2BA-2A52-2819-A8BA5ACFDC87}"/>
              </a:ext>
            </a:extLst>
          </p:cNvPr>
          <p:cNvSpPr/>
          <p:nvPr/>
        </p:nvSpPr>
        <p:spPr>
          <a:xfrm>
            <a:off x="838199" y="4287481"/>
            <a:ext cx="1073367" cy="1340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00B0F0"/>
                </a:solidFill>
                <a:latin typeface="Century Gothic" panose="020B0502020202020204" pitchFamily="34" charset="0"/>
              </a:rPr>
              <a:t>&amp;</a:t>
            </a:r>
          </a:p>
        </p:txBody>
      </p:sp>
    </p:spTree>
    <p:extLst>
      <p:ext uri="{BB962C8B-B14F-4D97-AF65-F5344CB8AC3E}">
        <p14:creationId xmlns:p14="http://schemas.microsoft.com/office/powerpoint/2010/main" val="42523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primary legislations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2704699"/>
            <a:ext cx="10515600" cy="3472264"/>
          </a:xfrm>
        </p:spPr>
        <p:txBody>
          <a:bodyPr>
            <a:normAutofit/>
          </a:bodyPr>
          <a:lstStyle/>
          <a:p>
            <a:pPr>
              <a:lnSpc>
                <a:spcPct val="100000"/>
              </a:lnSpc>
            </a:pPr>
            <a:r>
              <a:rPr lang="en-US" sz="2000" dirty="0">
                <a:latin typeface="Century Gothic" panose="020B0502020202020204" pitchFamily="34" charset="0"/>
              </a:rPr>
              <a:t>Municipal Finance Management Act 56 of 2003, (MFMA);</a:t>
            </a:r>
          </a:p>
          <a:p>
            <a:pPr>
              <a:lnSpc>
                <a:spcPct val="100000"/>
              </a:lnSpc>
            </a:pPr>
            <a:r>
              <a:rPr lang="en-US" sz="2000" dirty="0">
                <a:latin typeface="Century Gothic" panose="020B0502020202020204" pitchFamily="34" charset="0"/>
              </a:rPr>
              <a:t>Municipal Systems Act 32 of 2000, (MSA)</a:t>
            </a:r>
          </a:p>
          <a:p>
            <a:pPr>
              <a:lnSpc>
                <a:spcPct val="100000"/>
              </a:lnSpc>
            </a:pPr>
            <a:r>
              <a:rPr lang="en-US" sz="2000" dirty="0">
                <a:latin typeface="Century Gothic" panose="020B0502020202020204" pitchFamily="34" charset="0"/>
              </a:rPr>
              <a:t>Municipal Structures Act 117 of 1998,</a:t>
            </a:r>
          </a:p>
          <a:p>
            <a:pPr>
              <a:lnSpc>
                <a:spcPct val="100000"/>
              </a:lnSpc>
            </a:pPr>
            <a:r>
              <a:rPr lang="en-US" sz="2000" dirty="0">
                <a:latin typeface="Century Gothic" panose="020B0502020202020204" pitchFamily="34" charset="0"/>
              </a:rPr>
              <a:t>The Promotion of Administrative Justice Act 3 of 2000 (PAJA); and </a:t>
            </a:r>
          </a:p>
          <a:p>
            <a:pPr>
              <a:lnSpc>
                <a:spcPct val="100000"/>
              </a:lnSpc>
            </a:pPr>
            <a:r>
              <a:rPr lang="en-US" sz="2000" dirty="0">
                <a:latin typeface="Century Gothic" panose="020B0502020202020204" pitchFamily="34" charset="0"/>
              </a:rPr>
              <a:t>The Constitution of the Republic of South Africa, 1996.</a:t>
            </a:r>
          </a:p>
          <a:p>
            <a:pPr>
              <a:lnSpc>
                <a:spcPct val="100000"/>
              </a:lnSpc>
            </a:pPr>
            <a:r>
              <a:rPr lang="en-US" sz="2000" dirty="0">
                <a:latin typeface="Century Gothic" panose="020B0502020202020204" pitchFamily="34" charset="0"/>
              </a:rPr>
              <a:t>The Promotion of Access to Information Act 2 of 2000, (PAIA);</a:t>
            </a:r>
          </a:p>
          <a:p>
            <a:pPr>
              <a:lnSpc>
                <a:spcPct val="100000"/>
              </a:lnSpc>
            </a:pPr>
            <a:r>
              <a:rPr lang="en-US" sz="2000" dirty="0">
                <a:latin typeface="Century Gothic" panose="020B0502020202020204" pitchFamily="34" charset="0"/>
              </a:rPr>
              <a:t>The Protection of Personal Information Act 4 of 2013, (POPIA);</a:t>
            </a:r>
          </a:p>
          <a:p>
            <a:pPr>
              <a:lnSpc>
                <a:spcPct val="100000"/>
              </a:lnSpc>
            </a:pPr>
            <a:r>
              <a:rPr lang="en-US" sz="2000" dirty="0">
                <a:latin typeface="Century Gothic" panose="020B0502020202020204" pitchFamily="34" charset="0"/>
              </a:rPr>
              <a:t>Spatial Planning and Land Use Management Act 16 of 2013, (SPLUMA).</a:t>
            </a:r>
            <a:endParaRPr lang="en-ZA" sz="2000" dirty="0">
              <a:latin typeface="Century Gothic" panose="020B0502020202020204" pitchFamily="34" charset="0"/>
            </a:endParaRPr>
          </a:p>
          <a:p>
            <a:pPr>
              <a:lnSpc>
                <a:spcPct val="100000"/>
              </a:lnSpc>
            </a:pPr>
            <a:endParaRPr lang="en-US" sz="20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17</a:t>
            </a:fld>
            <a:endParaRPr lang="en-US" dirty="0"/>
          </a:p>
        </p:txBody>
      </p:sp>
      <p:sp>
        <p:nvSpPr>
          <p:cNvPr id="4" name="Content Placeholder 2">
            <a:extLst>
              <a:ext uri="{FF2B5EF4-FFF2-40B4-BE49-F238E27FC236}">
                <a16:creationId xmlns:a16="http://schemas.microsoft.com/office/drawing/2014/main" id="{E7E8B97E-ADC2-FEAD-90BF-6D8716086183}"/>
              </a:ext>
            </a:extLst>
          </p:cNvPr>
          <p:cNvSpPr txBox="1">
            <a:spLocks/>
          </p:cNvSpPr>
          <p:nvPr/>
        </p:nvSpPr>
        <p:spPr>
          <a:xfrm>
            <a:off x="838200" y="1825624"/>
            <a:ext cx="10515600" cy="699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ZA" sz="2000" b="1" dirty="0">
                <a:latin typeface="Century Gothic" panose="020B0502020202020204" pitchFamily="34" charset="0"/>
              </a:rPr>
              <a:t>Municipal Property Rates Act, 6 of 2004 (MPRA) </a:t>
            </a:r>
            <a:r>
              <a:rPr lang="en-ZA" sz="2000" b="1" dirty="0">
                <a:solidFill>
                  <a:srgbClr val="00B0F0"/>
                </a:solidFill>
                <a:latin typeface="Century Gothic" panose="020B0502020202020204" pitchFamily="34" charset="0"/>
              </a:rPr>
              <a:t>is supported by applicable legislations running parallel with the MPRA:</a:t>
            </a:r>
          </a:p>
          <a:p>
            <a:pPr marL="0" indent="0">
              <a:lnSpc>
                <a:spcPct val="100000"/>
              </a:lnSpc>
              <a:buFont typeface="Arial" panose="020B0604020202020204" pitchFamily="34" charset="0"/>
              <a:buNone/>
            </a:pPr>
            <a:endParaRPr lang="en-US" sz="2000" dirty="0">
              <a:latin typeface="Century Gothic" panose="020B0502020202020204" pitchFamily="34" charset="0"/>
            </a:endParaRPr>
          </a:p>
        </p:txBody>
      </p:sp>
    </p:spTree>
    <p:extLst>
      <p:ext uri="{BB962C8B-B14F-4D97-AF65-F5344CB8AC3E}">
        <p14:creationId xmlns:p14="http://schemas.microsoft.com/office/powerpoint/2010/main" val="468185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highlights…</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p:txBody>
          <a:bodyPr>
            <a:normAutofit/>
          </a:bodyPr>
          <a:lstStyle/>
          <a:p>
            <a:pPr>
              <a:lnSpc>
                <a:spcPct val="100000"/>
              </a:lnSpc>
            </a:pPr>
            <a:r>
              <a:rPr lang="en-ZA" sz="2000" dirty="0">
                <a:latin typeface="Century Gothic" panose="020B0502020202020204" pitchFamily="34" charset="0"/>
              </a:rPr>
              <a:t>the </a:t>
            </a:r>
            <a:r>
              <a:rPr lang="en-ZA" sz="2000" b="1" dirty="0">
                <a:latin typeface="Century Gothic" panose="020B0502020202020204" pitchFamily="34" charset="0"/>
              </a:rPr>
              <a:t>principal, consultants and public</a:t>
            </a:r>
            <a:r>
              <a:rPr lang="en-ZA" sz="2000" dirty="0">
                <a:latin typeface="Century Gothic" panose="020B0502020202020204" pitchFamily="34" charset="0"/>
              </a:rPr>
              <a:t> are governed by </a:t>
            </a:r>
            <a:r>
              <a:rPr lang="en-ZA" sz="2000" b="1" dirty="0">
                <a:latin typeface="Century Gothic" panose="020B0502020202020204" pitchFamily="34" charset="0"/>
              </a:rPr>
              <a:t>related legislations</a:t>
            </a:r>
            <a:r>
              <a:rPr lang="en-ZA" sz="2000" dirty="0">
                <a:latin typeface="Century Gothic" panose="020B0502020202020204" pitchFamily="34" charset="0"/>
              </a:rPr>
              <a:t>, </a:t>
            </a:r>
            <a:r>
              <a:rPr lang="en-ZA" sz="2000" b="1" dirty="0">
                <a:latin typeface="Century Gothic" panose="020B0502020202020204" pitchFamily="34" charset="0"/>
              </a:rPr>
              <a:t>standards</a:t>
            </a:r>
            <a:r>
              <a:rPr lang="en-ZA" sz="2000" dirty="0">
                <a:latin typeface="Century Gothic" panose="020B0502020202020204" pitchFamily="34" charset="0"/>
              </a:rPr>
              <a:t>, </a:t>
            </a:r>
            <a:r>
              <a:rPr lang="en-ZA" sz="2000" b="1" dirty="0">
                <a:latin typeface="Century Gothic" panose="020B0502020202020204" pitchFamily="34" charset="0"/>
              </a:rPr>
              <a:t>policies</a:t>
            </a:r>
            <a:r>
              <a:rPr lang="en-ZA" sz="2000" dirty="0">
                <a:latin typeface="Century Gothic" panose="020B0502020202020204" pitchFamily="34" charset="0"/>
              </a:rPr>
              <a:t>, </a:t>
            </a:r>
            <a:r>
              <a:rPr lang="en-ZA" sz="2000" b="1" dirty="0">
                <a:latin typeface="Century Gothic" panose="020B0502020202020204" pitchFamily="34" charset="0"/>
              </a:rPr>
              <a:t>practice notes</a:t>
            </a:r>
            <a:r>
              <a:rPr lang="en-ZA" sz="2000" dirty="0">
                <a:latin typeface="Century Gothic" panose="020B0502020202020204" pitchFamily="34" charset="0"/>
              </a:rPr>
              <a:t>, </a:t>
            </a:r>
            <a:r>
              <a:rPr lang="en-ZA" sz="2000" b="1" dirty="0">
                <a:latin typeface="Century Gothic" panose="020B0502020202020204" pitchFamily="34" charset="0"/>
              </a:rPr>
              <a:t>guidelines</a:t>
            </a:r>
            <a:r>
              <a:rPr lang="en-ZA" sz="2000" dirty="0">
                <a:latin typeface="Century Gothic" panose="020B0502020202020204" pitchFamily="34" charset="0"/>
              </a:rPr>
              <a:t> and </a:t>
            </a:r>
            <a:r>
              <a:rPr lang="en-ZA" sz="2000" b="1" dirty="0">
                <a:latin typeface="Century Gothic" panose="020B0502020202020204" pitchFamily="34" charset="0"/>
              </a:rPr>
              <a:t>frameworks</a:t>
            </a:r>
            <a:r>
              <a:rPr lang="en-ZA" sz="2000" dirty="0">
                <a:latin typeface="Century Gothic" panose="020B0502020202020204" pitchFamily="34" charset="0"/>
              </a:rPr>
              <a:t> which prescribes and guides the </a:t>
            </a:r>
            <a:r>
              <a:rPr lang="en-ZA" sz="2000" b="1" dirty="0">
                <a:latin typeface="Century Gothic" panose="020B0502020202020204" pitchFamily="34" charset="0"/>
              </a:rPr>
              <a:t>power of the municipality </a:t>
            </a:r>
            <a:r>
              <a:rPr lang="en-ZA" sz="2000" dirty="0">
                <a:latin typeface="Century Gothic" panose="020B0502020202020204" pitchFamily="34" charset="0"/>
              </a:rPr>
              <a:t>through the Municipal Property Rates Act 6 of 2004 (MPRA).</a:t>
            </a:r>
          </a:p>
          <a:p>
            <a:pPr>
              <a:lnSpc>
                <a:spcPct val="100000"/>
              </a:lnSpc>
            </a:pPr>
            <a:endParaRPr lang="en-ZA" sz="2000" dirty="0">
              <a:latin typeface="Century Gothic" panose="020B0502020202020204" pitchFamily="34" charset="0"/>
            </a:endParaRPr>
          </a:p>
          <a:p>
            <a:pPr>
              <a:lnSpc>
                <a:spcPct val="100000"/>
              </a:lnSpc>
            </a:pPr>
            <a:r>
              <a:rPr lang="en-ZA" sz="2000" dirty="0">
                <a:latin typeface="Century Gothic" panose="020B0502020202020204" pitchFamily="34" charset="0"/>
              </a:rPr>
              <a:t>the key regulatory sections elaborates on the </a:t>
            </a:r>
            <a:r>
              <a:rPr lang="en-ZA" dirty="0">
                <a:solidFill>
                  <a:srgbClr val="00B0F0"/>
                </a:solidFill>
                <a:latin typeface="Century Gothic" panose="020B0502020202020204" pitchFamily="34" charset="0"/>
              </a:rPr>
              <a:t>(1) </a:t>
            </a:r>
            <a:r>
              <a:rPr lang="en-ZA" sz="2000" dirty="0">
                <a:latin typeface="Century Gothic" panose="020B0502020202020204" pitchFamily="34" charset="0"/>
              </a:rPr>
              <a:t>legislative environment governing municipal valuations, as </a:t>
            </a:r>
            <a:r>
              <a:rPr lang="en-ZA" dirty="0">
                <a:solidFill>
                  <a:srgbClr val="00B0F0"/>
                </a:solidFill>
                <a:latin typeface="Century Gothic" panose="020B0502020202020204" pitchFamily="34" charset="0"/>
              </a:rPr>
              <a:t>(2)</a:t>
            </a:r>
            <a:r>
              <a:rPr lang="en-ZA" sz="2000" dirty="0">
                <a:latin typeface="Century Gothic" panose="020B0502020202020204" pitchFamily="34" charset="0"/>
              </a:rPr>
              <a:t> imperatives for compliance and </a:t>
            </a:r>
            <a:r>
              <a:rPr lang="en-ZA" dirty="0">
                <a:solidFill>
                  <a:srgbClr val="00B0F0"/>
                </a:solidFill>
                <a:latin typeface="Century Gothic" panose="020B0502020202020204" pitchFamily="34" charset="0"/>
              </a:rPr>
              <a:t>(3) </a:t>
            </a:r>
            <a:r>
              <a:rPr lang="en-ZA" sz="2000" dirty="0">
                <a:latin typeface="Century Gothic" panose="020B0502020202020204" pitchFamily="34" charset="0"/>
              </a:rPr>
              <a:t>are by no means intended to be exhaustive. </a:t>
            </a:r>
          </a:p>
          <a:p>
            <a:pPr>
              <a:lnSpc>
                <a:spcPct val="100000"/>
              </a:lnSpc>
            </a:pPr>
            <a:endParaRPr lang="en-ZA" sz="2000" dirty="0">
              <a:latin typeface="Century Gothic" panose="020B0502020202020204" pitchFamily="34" charset="0"/>
            </a:endParaRPr>
          </a:p>
          <a:p>
            <a:pPr>
              <a:lnSpc>
                <a:spcPct val="100000"/>
              </a:lnSpc>
            </a:pPr>
            <a:r>
              <a:rPr lang="en-ZA" sz="2000" dirty="0">
                <a:latin typeface="Century Gothic" panose="020B0502020202020204" pitchFamily="34" charset="0"/>
              </a:rPr>
              <a:t>And </a:t>
            </a:r>
            <a:r>
              <a:rPr lang="en-ZA" dirty="0">
                <a:solidFill>
                  <a:srgbClr val="00B0F0"/>
                </a:solidFill>
                <a:latin typeface="Century Gothic" panose="020B0502020202020204" pitchFamily="34" charset="0"/>
              </a:rPr>
              <a:t>(4)</a:t>
            </a:r>
            <a:r>
              <a:rPr lang="en-ZA" sz="2000" dirty="0">
                <a:latin typeface="Century Gothic" panose="020B0502020202020204" pitchFamily="34" charset="0"/>
              </a:rPr>
              <a:t> the solution and services provided by </a:t>
            </a:r>
            <a:r>
              <a:rPr lang="en-ZA" sz="2000" b="1" dirty="0">
                <a:solidFill>
                  <a:srgbClr val="00B0F0"/>
                </a:solidFill>
                <a:latin typeface="Century Gothic" panose="020B0502020202020204" pitchFamily="34" charset="0"/>
              </a:rPr>
              <a:t>“the audience”</a:t>
            </a:r>
            <a:r>
              <a:rPr lang="en-ZA" sz="2000" dirty="0">
                <a:latin typeface="Century Gothic" panose="020B0502020202020204" pitchFamily="34" charset="0"/>
              </a:rPr>
              <a:t> must demonstrate compliance herewith. </a:t>
            </a:r>
            <a:endParaRPr lang="en-US" sz="2000" dirty="0">
              <a:latin typeface="Century Gothic" panose="020B0502020202020204" pitchFamily="34" charset="0"/>
            </a:endParaRPr>
          </a:p>
          <a:p>
            <a:pPr marL="0" indent="0">
              <a:lnSpc>
                <a:spcPct val="100000"/>
              </a:lnSpc>
              <a:buNone/>
            </a:pPr>
            <a:endParaRPr lang="en-US" sz="14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18</a:t>
            </a:fld>
            <a:endParaRPr lang="en-US" dirty="0"/>
          </a:p>
        </p:txBody>
      </p:sp>
    </p:spTree>
    <p:extLst>
      <p:ext uri="{BB962C8B-B14F-4D97-AF65-F5344CB8AC3E}">
        <p14:creationId xmlns:p14="http://schemas.microsoft.com/office/powerpoint/2010/main" val="7032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800E59-684A-D06E-FD47-0E821778FFDD}"/>
              </a:ext>
            </a:extLst>
          </p:cNvPr>
          <p:cNvSpPr/>
          <p:nvPr/>
        </p:nvSpPr>
        <p:spPr>
          <a:xfrm>
            <a:off x="-1" y="3143249"/>
            <a:ext cx="10344151" cy="169545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57300">
              <a:lnSpc>
                <a:spcPct val="150000"/>
              </a:lnSpc>
            </a:pPr>
            <a:r>
              <a:rPr lang="en-US" sz="2800" dirty="0">
                <a:solidFill>
                  <a:schemeClr val="tx1"/>
                </a:solidFill>
                <a:latin typeface="Century Gothic" panose="020B0502020202020204" pitchFamily="34" charset="0"/>
              </a:rPr>
              <a:t>two primary </a:t>
            </a:r>
            <a:r>
              <a:rPr lang="en-US" sz="2800" b="1" dirty="0">
                <a:solidFill>
                  <a:srgbClr val="00B0F0"/>
                </a:solidFill>
                <a:latin typeface="Century Gothic" panose="020B0502020202020204" pitchFamily="34" charset="0"/>
              </a:rPr>
              <a:t>key</a:t>
            </a:r>
            <a:r>
              <a:rPr lang="en-US" sz="2800" dirty="0">
                <a:solidFill>
                  <a:schemeClr val="tx1"/>
                </a:solidFill>
                <a:latin typeface="Century Gothic" panose="020B0502020202020204" pitchFamily="34" charset="0"/>
              </a:rPr>
              <a:t> regulators…</a:t>
            </a:r>
          </a:p>
          <a:p>
            <a:pPr marL="895350" indent="-533400" algn="ctr">
              <a:lnSpc>
                <a:spcPct val="150000"/>
              </a:lnSpc>
            </a:pPr>
            <a:endParaRPr lang="en-US" sz="2800" dirty="0"/>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19</a:t>
            </a:fld>
            <a:endParaRPr lang="en-US" dirty="0"/>
          </a:p>
        </p:txBody>
      </p:sp>
      <p:pic>
        <p:nvPicPr>
          <p:cNvPr id="10" name="Picture 9" descr="Logo, company name&#10;&#10;Description automatically generated">
            <a:extLst>
              <a:ext uri="{FF2B5EF4-FFF2-40B4-BE49-F238E27FC236}">
                <a16:creationId xmlns:a16="http://schemas.microsoft.com/office/drawing/2014/main" id="{9240E4D3-819A-17C6-7798-F1DDDABF6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pic>
        <p:nvPicPr>
          <p:cNvPr id="11" name="Picture 10" descr="Logo, company name&#10;&#10;Description automatically generated">
            <a:extLst>
              <a:ext uri="{FF2B5EF4-FFF2-40B4-BE49-F238E27FC236}">
                <a16:creationId xmlns:a16="http://schemas.microsoft.com/office/drawing/2014/main" id="{4C2B6616-9FD7-529E-8127-0FDDA25D2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261" y="565483"/>
            <a:ext cx="1880939" cy="733001"/>
          </a:xfrm>
          <a:prstGeom prst="rect">
            <a:avLst/>
          </a:prstGeom>
        </p:spPr>
      </p:pic>
    </p:spTree>
    <p:extLst>
      <p:ext uri="{BB962C8B-B14F-4D97-AF65-F5344CB8AC3E}">
        <p14:creationId xmlns:p14="http://schemas.microsoft.com/office/powerpoint/2010/main" val="18379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9A66-E7D9-B279-BB1A-EFCD3CE072C7}"/>
              </a:ext>
            </a:extLst>
          </p:cNvPr>
          <p:cNvSpPr>
            <a:spLocks noGrp="1"/>
          </p:cNvSpPr>
          <p:nvPr>
            <p:ph type="ctrTitle"/>
          </p:nvPr>
        </p:nvSpPr>
        <p:spPr>
          <a:xfrm>
            <a:off x="1524000" y="2603863"/>
            <a:ext cx="9144000" cy="1515291"/>
          </a:xfrm>
        </p:spPr>
        <p:txBody>
          <a:bodyPr anchor="t">
            <a:normAutofit fontScale="90000"/>
          </a:bodyPr>
          <a:lstStyle/>
          <a:p>
            <a:pPr algn="l"/>
            <a:r>
              <a:rPr lang="en-US" sz="8900" dirty="0">
                <a:latin typeface="Vonique64" panose="02000500000000090000" pitchFamily="2" charset="0"/>
              </a:rPr>
              <a:t>CIGFARO</a:t>
            </a:r>
            <a:br>
              <a:rPr lang="en-US" dirty="0">
                <a:latin typeface="Vonique64" panose="02000500000000090000" pitchFamily="2" charset="0"/>
              </a:rPr>
            </a:br>
            <a:r>
              <a:rPr lang="en-US" sz="1600" dirty="0">
                <a:latin typeface="Century Gothic" panose="020B0502020202020204" pitchFamily="34" charset="0"/>
              </a:rPr>
              <a:t>Workshop By Lourens Nel (</a:t>
            </a:r>
            <a:r>
              <a:rPr lang="en-US" sz="1600" dirty="0" err="1">
                <a:latin typeface="Century Gothic" panose="020B0502020202020204" pitchFamily="34" charset="0"/>
              </a:rPr>
              <a:t>Pr.Val</a:t>
            </a:r>
            <a:r>
              <a:rPr lang="en-US" sz="1600" dirty="0">
                <a:latin typeface="Century Gothic" panose="020B0502020202020204" pitchFamily="34" charset="0"/>
              </a:rPr>
              <a:t>)</a:t>
            </a:r>
            <a:br>
              <a:rPr lang="en-US" sz="1600" dirty="0">
                <a:latin typeface="Century Gothic" panose="020B0502020202020204" pitchFamily="34" charset="0"/>
              </a:rPr>
            </a:br>
            <a:endParaRPr lang="en-US" dirty="0">
              <a:latin typeface="Vonique64" panose="02000500000000090000" pitchFamily="2" charset="0"/>
            </a:endParaRPr>
          </a:p>
        </p:txBody>
      </p:sp>
      <p:sp>
        <p:nvSpPr>
          <p:cNvPr id="3" name="Subtitle 2">
            <a:extLst>
              <a:ext uri="{FF2B5EF4-FFF2-40B4-BE49-F238E27FC236}">
                <a16:creationId xmlns:a16="http://schemas.microsoft.com/office/drawing/2014/main" id="{1D858C56-08C3-0F59-6BD5-57C86F6EEE6C}"/>
              </a:ext>
            </a:extLst>
          </p:cNvPr>
          <p:cNvSpPr>
            <a:spLocks noGrp="1"/>
          </p:cNvSpPr>
          <p:nvPr>
            <p:ph type="subTitle" idx="1"/>
          </p:nvPr>
        </p:nvSpPr>
        <p:spPr>
          <a:xfrm>
            <a:off x="1524000" y="4596033"/>
            <a:ext cx="9144000" cy="1347297"/>
          </a:xfrm>
        </p:spPr>
        <p:txBody>
          <a:bodyPr>
            <a:normAutofit fontScale="70000" lnSpcReduction="20000"/>
          </a:bodyPr>
          <a:lstStyle/>
          <a:p>
            <a:pPr algn="l"/>
            <a:endParaRPr lang="en-US" sz="1800" dirty="0">
              <a:latin typeface="Century Gothic" panose="020B0502020202020204" pitchFamily="34" charset="0"/>
            </a:endParaRPr>
          </a:p>
          <a:p>
            <a:pPr algn="l"/>
            <a:r>
              <a:rPr lang="en-US" sz="6300" dirty="0">
                <a:latin typeface="Century Gothic" panose="020B0502020202020204" pitchFamily="34" charset="0"/>
              </a:rPr>
              <a:t>The Municipal Valuer</a:t>
            </a:r>
          </a:p>
          <a:p>
            <a:pPr algn="l"/>
            <a:r>
              <a:rPr lang="en-US" sz="3400" dirty="0">
                <a:latin typeface="Century Gothic" panose="020B0502020202020204" pitchFamily="34" charset="0"/>
              </a:rPr>
              <a:t>Municipal Valuations (Grey Areas) Educational Workshop</a:t>
            </a:r>
          </a:p>
        </p:txBody>
      </p:sp>
      <p:sp>
        <p:nvSpPr>
          <p:cNvPr id="4" name="Slide Number Placeholder 3">
            <a:extLst>
              <a:ext uri="{FF2B5EF4-FFF2-40B4-BE49-F238E27FC236}">
                <a16:creationId xmlns:a16="http://schemas.microsoft.com/office/drawing/2014/main" id="{0EDF110B-3C30-78E6-52AF-5F1FB9FECDBB}"/>
              </a:ext>
            </a:extLst>
          </p:cNvPr>
          <p:cNvSpPr>
            <a:spLocks noGrp="1"/>
          </p:cNvSpPr>
          <p:nvPr>
            <p:ph type="sldNum" sz="quarter" idx="12"/>
          </p:nvPr>
        </p:nvSpPr>
        <p:spPr/>
        <p:txBody>
          <a:bodyPr/>
          <a:lstStyle/>
          <a:p>
            <a:fld id="{E2F0592A-B330-4732-8BA2-98C6A5E7D6E6}" type="slidenum">
              <a:rPr lang="en-US" smtClean="0"/>
              <a:t>2</a:t>
            </a:fld>
            <a:endParaRPr lang="en-US" dirty="0"/>
          </a:p>
        </p:txBody>
      </p:sp>
      <p:graphicFrame>
        <p:nvGraphicFramePr>
          <p:cNvPr id="5" name="Diagram 4">
            <a:extLst>
              <a:ext uri="{FF2B5EF4-FFF2-40B4-BE49-F238E27FC236}">
                <a16:creationId xmlns:a16="http://schemas.microsoft.com/office/drawing/2014/main" id="{0E8E2CB7-533E-3897-C85A-CEED972883A3}"/>
              </a:ext>
            </a:extLst>
          </p:cNvPr>
          <p:cNvGraphicFramePr/>
          <p:nvPr>
            <p:extLst>
              <p:ext uri="{D42A27DB-BD31-4B8C-83A1-F6EECF244321}">
                <p14:modId xmlns:p14="http://schemas.microsoft.com/office/powerpoint/2010/main" val="1829741116"/>
              </p:ext>
            </p:extLst>
          </p:nvPr>
        </p:nvGraphicFramePr>
        <p:xfrm>
          <a:off x="8362949" y="1814986"/>
          <a:ext cx="3238501" cy="2408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7A44B0A1-710D-D77E-397D-412718F4A975}"/>
              </a:ext>
            </a:extLst>
          </p:cNvPr>
          <p:cNvGraphicFramePr/>
          <p:nvPr>
            <p:extLst>
              <p:ext uri="{D42A27DB-BD31-4B8C-83A1-F6EECF244321}">
                <p14:modId xmlns:p14="http://schemas.microsoft.com/office/powerpoint/2010/main" val="3530185352"/>
              </p:ext>
            </p:extLst>
          </p:nvPr>
        </p:nvGraphicFramePr>
        <p:xfrm>
          <a:off x="6435725" y="883756"/>
          <a:ext cx="3441700" cy="2539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descr="Logo, company name&#10;&#10;Description automatically generated">
            <a:extLst>
              <a:ext uri="{FF2B5EF4-FFF2-40B4-BE49-F238E27FC236}">
                <a16:creationId xmlns:a16="http://schemas.microsoft.com/office/drawing/2014/main" id="{AD79FD03-BF45-3C10-5B98-53ECD0B4E7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Tree>
    <p:extLst>
      <p:ext uri="{BB962C8B-B14F-4D97-AF65-F5344CB8AC3E}">
        <p14:creationId xmlns:p14="http://schemas.microsoft.com/office/powerpoint/2010/main" val="159256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Municipal Property Rates Act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p:txBody>
          <a:bodyPr>
            <a:normAutofit/>
          </a:bodyPr>
          <a:lstStyle/>
          <a:p>
            <a:r>
              <a:rPr lang="en-ZA" sz="2000" dirty="0">
                <a:latin typeface="Century Gothic" panose="020B0502020202020204" pitchFamily="34" charset="0"/>
              </a:rPr>
              <a:t>Impose rates on property; </a:t>
            </a:r>
          </a:p>
          <a:p>
            <a:r>
              <a:rPr lang="en-ZA" sz="2000" dirty="0">
                <a:latin typeface="Century Gothic" panose="020B0502020202020204" pitchFamily="34" charset="0"/>
              </a:rPr>
              <a:t>to exclude certain properties from rating in the national interest; </a:t>
            </a:r>
          </a:p>
          <a:p>
            <a:r>
              <a:rPr lang="en-ZA" sz="2000" dirty="0">
                <a:latin typeface="Century Gothic" panose="020B0502020202020204" pitchFamily="34" charset="0"/>
              </a:rPr>
              <a:t>to make provision for implementing transparent and fair system of exemptions; </a:t>
            </a:r>
          </a:p>
          <a:p>
            <a:r>
              <a:rPr lang="en-ZA" sz="2000" dirty="0">
                <a:latin typeface="Century Gothic" panose="020B0502020202020204" pitchFamily="34" charset="0"/>
              </a:rPr>
              <a:t>reductions and rebates through rating policies; </a:t>
            </a:r>
          </a:p>
          <a:p>
            <a:r>
              <a:rPr lang="en-ZA" sz="2000" dirty="0">
                <a:latin typeface="Century Gothic" panose="020B0502020202020204" pitchFamily="34" charset="0"/>
              </a:rPr>
              <a:t>to make provision for fair and equitable valuation methods of properties; </a:t>
            </a:r>
          </a:p>
          <a:p>
            <a:r>
              <a:rPr lang="en-ZA" sz="2000" dirty="0">
                <a:latin typeface="Century Gothic" panose="020B0502020202020204" pitchFamily="34" charset="0"/>
              </a:rPr>
              <a:t>to make provision for an objections and appeals process; </a:t>
            </a:r>
          </a:p>
          <a:p>
            <a:r>
              <a:rPr lang="en-ZA" sz="2000" dirty="0">
                <a:latin typeface="Century Gothic" panose="020B0502020202020204" pitchFamily="34" charset="0"/>
              </a:rPr>
              <a:t>to amend the Local Government: Municipal Systems Act, 2000, to make further provision for the serving of documents by municipalities; </a:t>
            </a:r>
          </a:p>
          <a:p>
            <a:r>
              <a:rPr lang="en-ZA" sz="2000" dirty="0">
                <a:latin typeface="Century Gothic" panose="020B0502020202020204" pitchFamily="34" charset="0"/>
              </a:rPr>
              <a:t>to amend or repeal certain legislation; </a:t>
            </a:r>
          </a:p>
          <a:p>
            <a:r>
              <a:rPr lang="en-ZA" sz="2000" dirty="0">
                <a:latin typeface="Century Gothic" panose="020B0502020202020204" pitchFamily="34" charset="0"/>
              </a:rPr>
              <a:t>and to provide matters connected therewith.</a:t>
            </a:r>
            <a:endParaRPr lang="en-US" sz="2000" dirty="0">
              <a:latin typeface="Century Gothic" panose="020B0502020202020204" pitchFamily="34" charset="0"/>
            </a:endParaRPr>
          </a:p>
          <a:p>
            <a:pPr>
              <a:lnSpc>
                <a:spcPct val="100000"/>
              </a:lnSpc>
            </a:pPr>
            <a:endParaRPr lang="en-US" sz="20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20</a:t>
            </a:fld>
            <a:endParaRPr lang="en-US" dirty="0"/>
          </a:p>
        </p:txBody>
      </p:sp>
    </p:spTree>
    <p:extLst>
      <p:ext uri="{BB962C8B-B14F-4D97-AF65-F5344CB8AC3E}">
        <p14:creationId xmlns:p14="http://schemas.microsoft.com/office/powerpoint/2010/main" val="365819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8" dur="500"/>
                                        <p:tgtEl>
                                          <p:spTgt spid="3">
                                            <p:txEl>
                                              <p:pRg st="7" end="7"/>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Municipal Finance Management Act</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21</a:t>
            </a:fld>
            <a:endParaRPr lang="en-US" dirty="0"/>
          </a:p>
        </p:txBody>
      </p:sp>
      <p:sp>
        <p:nvSpPr>
          <p:cNvPr id="6" name="Content Placeholder 5">
            <a:extLst>
              <a:ext uri="{FF2B5EF4-FFF2-40B4-BE49-F238E27FC236}">
                <a16:creationId xmlns:a16="http://schemas.microsoft.com/office/drawing/2014/main" id="{6FEA91C2-0CCD-43A3-E6E5-89830F802085}"/>
              </a:ext>
            </a:extLst>
          </p:cNvPr>
          <p:cNvSpPr>
            <a:spLocks noGrp="1"/>
          </p:cNvSpPr>
          <p:nvPr>
            <p:ph idx="1"/>
          </p:nvPr>
        </p:nvSpPr>
        <p:spPr/>
        <p:txBody>
          <a:bodyPr>
            <a:normAutofit/>
          </a:bodyPr>
          <a:lstStyle/>
          <a:p>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The MFMA places </a:t>
            </a:r>
            <a:r>
              <a:rPr lang="en-ZA" sz="20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responsibility</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on the Municipal Accounting Officer for </a:t>
            </a:r>
            <a:r>
              <a:rPr lang="en-ZA" sz="20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compliance</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p>
          <a:p>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t>
            </a:r>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o </a:t>
            </a:r>
            <a:r>
              <a:rPr lang="en-ZA" sz="2000" b="1"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secure</a:t>
            </a:r>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 sound and </a:t>
            </a:r>
            <a:r>
              <a:rPr lang="en-ZA" sz="2000" b="1"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sustainable management </a:t>
            </a:r>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of the </a:t>
            </a:r>
            <a:r>
              <a:rPr lang="en-ZA" sz="2000" b="1"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financial affairs </a:t>
            </a:r>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of municipalities and other institutions in the local sphere of government;</a:t>
            </a:r>
          </a:p>
          <a:p>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to establish treasury </a:t>
            </a:r>
            <a:r>
              <a:rPr lang="en-ZA" sz="2000" b="1"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norms and standards </a:t>
            </a:r>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in the local sphere of government;</a:t>
            </a:r>
          </a:p>
          <a:p>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and to </a:t>
            </a:r>
            <a:r>
              <a:rPr lang="en-ZA" sz="2000" b="1"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provide for matters connected therewith</a:t>
            </a:r>
            <a:r>
              <a:rPr lang="en-ZA" sz="2000" dirty="0">
                <a:solidFill>
                  <a:srgbClr val="242121"/>
                </a:solidFill>
                <a:effectLst/>
                <a:latin typeface="Century Gothic" panose="020B0502020202020204" pitchFamily="34" charset="0"/>
                <a:ea typeface="Calibri" panose="020F0502020204030204" pitchFamily="34" charset="0"/>
                <a:cs typeface="Calibri" panose="020F0502020204030204" pitchFamily="34" charset="0"/>
              </a:rPr>
              <a:t>. </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2000" dirty="0">
              <a:latin typeface="Century Gothic" panose="020B0502020202020204" pitchFamily="34" charset="0"/>
            </a:endParaRPr>
          </a:p>
        </p:txBody>
      </p:sp>
    </p:spTree>
    <p:extLst>
      <p:ext uri="{BB962C8B-B14F-4D97-AF65-F5344CB8AC3E}">
        <p14:creationId xmlns:p14="http://schemas.microsoft.com/office/powerpoint/2010/main" val="201641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GB" sz="3600" dirty="0">
                <a:latin typeface="Century Gothic" panose="020B0502020202020204" pitchFamily="34" charset="0"/>
              </a:rPr>
              <a:t>The narrative and discourses pertaining Valuations for </a:t>
            </a:r>
            <a:r>
              <a:rPr lang="en-GB" sz="3600" b="1" dirty="0">
                <a:solidFill>
                  <a:srgbClr val="00B0F0"/>
                </a:solidFill>
                <a:latin typeface="Century Gothic" panose="020B0502020202020204" pitchFamily="34" charset="0"/>
              </a:rPr>
              <a:t>Municipal Purposes</a:t>
            </a:r>
            <a:r>
              <a:rPr lang="en-GB" sz="3600" dirty="0">
                <a:latin typeface="Century Gothic" panose="020B0502020202020204" pitchFamily="34" charset="0"/>
              </a:rPr>
              <a:t>?</a:t>
            </a:r>
            <a:endParaRPr lang="en-US" sz="36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22</a:t>
            </a:fld>
            <a:endParaRPr lang="en-US" dirty="0"/>
          </a:p>
        </p:txBody>
      </p:sp>
      <p:sp>
        <p:nvSpPr>
          <p:cNvPr id="6" name="Content Placeholder 5">
            <a:extLst>
              <a:ext uri="{FF2B5EF4-FFF2-40B4-BE49-F238E27FC236}">
                <a16:creationId xmlns:a16="http://schemas.microsoft.com/office/drawing/2014/main" id="{6FEA91C2-0CCD-43A3-E6E5-89830F802085}"/>
              </a:ext>
            </a:extLst>
          </p:cNvPr>
          <p:cNvSpPr>
            <a:spLocks noGrp="1"/>
          </p:cNvSpPr>
          <p:nvPr>
            <p:ph idx="1"/>
          </p:nvPr>
        </p:nvSpPr>
        <p:spPr>
          <a:xfrm>
            <a:off x="838200" y="2124891"/>
            <a:ext cx="10515600" cy="3152502"/>
          </a:xfrm>
        </p:spPr>
        <p:txBody>
          <a:bodyPr>
            <a:normAutofit/>
          </a:bodyPr>
          <a:lstStyle/>
          <a:p>
            <a:pPr marL="0" indent="0">
              <a:buNone/>
            </a:pP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For the </a:t>
            </a:r>
            <a:r>
              <a:rPr lang="en-ZA" sz="20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municipality</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as </a:t>
            </a:r>
            <a:r>
              <a:rPr lang="en-ZA" dirty="0">
                <a:solidFill>
                  <a:srgbClr val="00B0F0"/>
                </a:solidFill>
                <a:effectLst/>
                <a:latin typeface="Century Gothic" panose="020B0502020202020204" pitchFamily="34" charset="0"/>
                <a:ea typeface="Calibri" panose="020F0502020204030204" pitchFamily="34" charset="0"/>
                <a:cs typeface="Calibri" panose="020F0502020204030204" pitchFamily="34" charset="0"/>
              </a:rPr>
              <a:t>“Principal” </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and the </a:t>
            </a:r>
            <a:r>
              <a:rPr lang="en-ZA" sz="20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Valuer </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as </a:t>
            </a:r>
            <a:r>
              <a:rPr lang="en-ZA" dirty="0">
                <a:solidFill>
                  <a:srgbClr val="00B0F0"/>
                </a:solidFill>
                <a:effectLst/>
                <a:latin typeface="Century Gothic" panose="020B0502020202020204" pitchFamily="34" charset="0"/>
                <a:ea typeface="Calibri" panose="020F0502020204030204" pitchFamily="34" charset="0"/>
                <a:cs typeface="Calibri" panose="020F0502020204030204" pitchFamily="34" charset="0"/>
              </a:rPr>
              <a:t>“Consultant” </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or </a:t>
            </a:r>
            <a:r>
              <a:rPr lang="en-ZA" dirty="0">
                <a:solidFill>
                  <a:srgbClr val="00B0F0"/>
                </a:solidFill>
                <a:effectLst/>
                <a:latin typeface="Century Gothic" panose="020B0502020202020204" pitchFamily="34" charset="0"/>
                <a:ea typeface="Calibri" panose="020F0502020204030204" pitchFamily="34" charset="0"/>
                <a:cs typeface="Calibri" panose="020F0502020204030204" pitchFamily="34" charset="0"/>
              </a:rPr>
              <a:t>“FSP”</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valuations are required to provide for:</a:t>
            </a:r>
          </a:p>
          <a:p>
            <a:pPr marL="0" indent="0">
              <a:buNone/>
            </a:pP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p>
          <a:p>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t</a:t>
            </a:r>
            <a:r>
              <a:rPr lang="en-ZA" sz="20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he </a:t>
            </a:r>
            <a:r>
              <a:rPr lang="en-ZA" sz="20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General Valuation </a:t>
            </a:r>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Roll</a:t>
            </a: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 (GVR);</a:t>
            </a:r>
          </a:p>
          <a:p>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Maintenance</a:t>
            </a: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 (Supplementary Valuations);</a:t>
            </a:r>
          </a:p>
          <a:p>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Ad Hoc </a:t>
            </a: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Valuations;</a:t>
            </a:r>
          </a:p>
          <a:p>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improved </a:t>
            </a:r>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Financial Reporting </a:t>
            </a: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referring to </a:t>
            </a:r>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Generally Recognised Accounting Practice</a:t>
            </a: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 (GRAP) </a:t>
            </a:r>
            <a:r>
              <a:rPr lang="en-ZA" sz="2000" dirty="0" err="1">
                <a:solidFill>
                  <a:srgbClr val="000000"/>
                </a:solidFill>
                <a:latin typeface="Century Gothic" panose="020B0502020202020204" pitchFamily="34" charset="0"/>
                <a:ea typeface="Calibri" panose="020F0502020204030204" pitchFamily="34" charset="0"/>
                <a:cs typeface="Calibri" panose="020F0502020204030204" pitchFamily="34" charset="0"/>
              </a:rPr>
              <a:t>i.t.o</a:t>
            </a: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 Sec89 of the Public Finance Management Act (PFMA)  </a:t>
            </a:r>
          </a:p>
          <a:p>
            <a:endParaRPr lang="en-US" sz="2000" dirty="0">
              <a:latin typeface="Century Gothic" panose="020B0502020202020204" pitchFamily="34" charset="0"/>
            </a:endParaRPr>
          </a:p>
        </p:txBody>
      </p:sp>
      <p:sp>
        <p:nvSpPr>
          <p:cNvPr id="3" name="Content Placeholder 5">
            <a:extLst>
              <a:ext uri="{FF2B5EF4-FFF2-40B4-BE49-F238E27FC236}">
                <a16:creationId xmlns:a16="http://schemas.microsoft.com/office/drawing/2014/main" id="{542DBAE9-970C-18E7-D9DD-A79D3CDAD2C1}"/>
              </a:ext>
            </a:extLst>
          </p:cNvPr>
          <p:cNvSpPr txBox="1">
            <a:spLocks/>
          </p:cNvSpPr>
          <p:nvPr/>
        </p:nvSpPr>
        <p:spPr>
          <a:xfrm>
            <a:off x="838200" y="5550669"/>
            <a:ext cx="10515600" cy="805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ZA" sz="2400" dirty="0">
                <a:solidFill>
                  <a:srgbClr val="00B0F0"/>
                </a:solidFill>
                <a:latin typeface="Century Gothic" panose="020B0502020202020204" pitchFamily="34" charset="0"/>
                <a:ea typeface="Calibri" panose="020F0502020204030204" pitchFamily="34" charset="0"/>
                <a:cs typeface="Calibri" panose="020F0502020204030204" pitchFamily="34" charset="0"/>
              </a:rPr>
              <a:t>“ALL subject to a Land Audit and comprehensive Property Register”.</a:t>
            </a:r>
          </a:p>
          <a:p>
            <a:pPr marL="0" indent="0">
              <a:lnSpc>
                <a:spcPct val="170000"/>
              </a:lnSpc>
              <a:buFont typeface="Arial" panose="020B0604020202020204" pitchFamily="34" charset="0"/>
              <a:buNone/>
            </a:pPr>
            <a:r>
              <a:rPr lang="en-ZA" sz="1800" dirty="0">
                <a:solidFill>
                  <a:srgbClr val="000000"/>
                </a:solidFill>
                <a:latin typeface="Century Gothic" panose="020B0502020202020204" pitchFamily="34" charset="0"/>
                <a:ea typeface="Calibri" panose="020F0502020204030204" pitchFamily="34" charset="0"/>
                <a:cs typeface="Calibri" panose="020F0502020204030204" pitchFamily="34" charset="0"/>
              </a:rPr>
              <a:t>  </a:t>
            </a:r>
            <a:endParaRPr lang="en-US" sz="1800" dirty="0">
              <a:latin typeface="Century Gothic" panose="020B0502020202020204" pitchFamily="34" charset="0"/>
            </a:endParaRPr>
          </a:p>
        </p:txBody>
      </p:sp>
    </p:spTree>
    <p:extLst>
      <p:ext uri="{BB962C8B-B14F-4D97-AF65-F5344CB8AC3E}">
        <p14:creationId xmlns:p14="http://schemas.microsoft.com/office/powerpoint/2010/main" val="15629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7" dur="500"/>
                                        <p:tgtEl>
                                          <p:spTgt spid="6">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0" dur="500"/>
                                        <p:tgtEl>
                                          <p:spTgt spid="6">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3" dur="500"/>
                                        <p:tgtEl>
                                          <p:spTgt spid="6">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randombar(horizontal)">
                                      <p:cBhvr>
                                        <p:cTn id="16" dur="500"/>
                                        <p:tgtEl>
                                          <p:spTgt spid="6">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GB" sz="3600" dirty="0">
                <a:latin typeface="Century Gothic" panose="020B0502020202020204" pitchFamily="34" charset="0"/>
              </a:rPr>
              <a:t>…and </a:t>
            </a:r>
            <a:r>
              <a:rPr lang="en-GB" sz="3600" b="1" dirty="0">
                <a:solidFill>
                  <a:srgbClr val="00B0F0"/>
                </a:solidFill>
                <a:latin typeface="Century Gothic" panose="020B0502020202020204" pitchFamily="34" charset="0"/>
              </a:rPr>
              <a:t>valuation type </a:t>
            </a:r>
            <a:r>
              <a:rPr lang="en-GB" sz="3600" dirty="0">
                <a:latin typeface="Century Gothic" panose="020B0502020202020204" pitchFamily="34" charset="0"/>
              </a:rPr>
              <a:t>and purpose for?</a:t>
            </a:r>
            <a:endParaRPr lang="en-US" sz="36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23</a:t>
            </a:fld>
            <a:endParaRPr lang="en-US" dirty="0"/>
          </a:p>
        </p:txBody>
      </p:sp>
      <p:sp>
        <p:nvSpPr>
          <p:cNvPr id="6" name="Content Placeholder 5">
            <a:extLst>
              <a:ext uri="{FF2B5EF4-FFF2-40B4-BE49-F238E27FC236}">
                <a16:creationId xmlns:a16="http://schemas.microsoft.com/office/drawing/2014/main" id="{6FEA91C2-0CCD-43A3-E6E5-89830F802085}"/>
              </a:ext>
            </a:extLst>
          </p:cNvPr>
          <p:cNvSpPr>
            <a:spLocks noGrp="1"/>
          </p:cNvSpPr>
          <p:nvPr>
            <p:ph idx="1"/>
          </p:nvPr>
        </p:nvSpPr>
        <p:spPr>
          <a:xfrm>
            <a:off x="838200" y="1825625"/>
            <a:ext cx="10515600" cy="4218124"/>
          </a:xfrm>
        </p:spPr>
        <p:txBody>
          <a:bodyPr>
            <a:normAutofit fontScale="85000" lnSpcReduction="20000"/>
          </a:bodyPr>
          <a:lstStyle/>
          <a:p>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Rates &amp; Taxes</a:t>
            </a:r>
          </a:p>
          <a:p>
            <a:pPr>
              <a:buFontTx/>
              <a:buChar char="-"/>
            </a:pPr>
            <a:r>
              <a:rPr lang="en-ZA" sz="2000" dirty="0">
                <a:solidFill>
                  <a:srgbClr val="00B0F0"/>
                </a:solidFill>
                <a:latin typeface="Century Gothic" panose="020B0502020202020204" pitchFamily="34" charset="0"/>
                <a:ea typeface="Calibri" panose="020F0502020204030204" pitchFamily="34" charset="0"/>
                <a:cs typeface="Calibri" panose="020F0502020204030204" pitchFamily="34" charset="0"/>
              </a:rPr>
              <a:t>Category classification, utility, ownership, value changes, consolidations/subdivisions, building completions, etc.</a:t>
            </a:r>
          </a:p>
          <a:p>
            <a:pPr>
              <a:buFontTx/>
              <a:buChar char="-"/>
            </a:pPr>
            <a:endPar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r>
              <a:rPr lang="en-US" sz="2000" b="1" dirty="0">
                <a:latin typeface="Century Gothic" panose="020B0502020202020204" pitchFamily="34" charset="0"/>
              </a:rPr>
              <a:t>Land Asset Register (GRAP16 – INVP) (GRAP17 - PPE) (MSCOA)</a:t>
            </a:r>
          </a:p>
          <a:p>
            <a:pPr>
              <a:buFontTx/>
              <a:buChar char="-"/>
            </a:pPr>
            <a:r>
              <a:rPr lang="en-US" sz="2000" dirty="0">
                <a:solidFill>
                  <a:srgbClr val="00B0F0"/>
                </a:solidFill>
                <a:latin typeface="Century Gothic" panose="020B0502020202020204" pitchFamily="34" charset="0"/>
              </a:rPr>
              <a:t>Identification, verification, land value, improvement value and total (fair value)</a:t>
            </a:r>
          </a:p>
          <a:p>
            <a:endPar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r>
              <a:rPr lang="en-ZA" sz="20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Ad Hoc Valuations</a:t>
            </a:r>
          </a:p>
          <a:p>
            <a:pPr>
              <a:buFontTx/>
              <a:buChar char="-"/>
            </a:pPr>
            <a:r>
              <a:rPr lang="en-ZA" sz="2000" dirty="0">
                <a:solidFill>
                  <a:srgbClr val="000000"/>
                </a:solidFill>
                <a:latin typeface="Century Gothic" panose="020B0502020202020204" pitchFamily="34" charset="0"/>
                <a:ea typeface="Calibri" panose="020F0502020204030204" pitchFamily="34" charset="0"/>
                <a:cs typeface="Calibri" panose="020F0502020204030204" pitchFamily="34" charset="0"/>
              </a:rPr>
              <a:t>Disposal of municipal property, servitudes, rental valuations, etc.</a:t>
            </a:r>
          </a:p>
          <a:p>
            <a:endParaRPr lang="en-US" sz="2000" dirty="0">
              <a:latin typeface="Century Gothic" panose="020B0502020202020204" pitchFamily="34" charset="0"/>
            </a:endParaRPr>
          </a:p>
          <a:p>
            <a:r>
              <a:rPr lang="en-US" sz="2000" b="1" dirty="0">
                <a:latin typeface="Century Gothic" panose="020B0502020202020204" pitchFamily="34" charset="0"/>
              </a:rPr>
              <a:t>Building Insurance Assessments;</a:t>
            </a:r>
          </a:p>
          <a:p>
            <a:pPr>
              <a:buFontTx/>
              <a:buChar char="-"/>
            </a:pPr>
            <a:r>
              <a:rPr lang="en-US" sz="2000" dirty="0">
                <a:latin typeface="Century Gothic" panose="020B0502020202020204" pitchFamily="34" charset="0"/>
              </a:rPr>
              <a:t>Impairment, updates, individual report, risk assessments, etc.</a:t>
            </a:r>
          </a:p>
          <a:p>
            <a:pPr marL="0" indent="0">
              <a:buNone/>
            </a:pPr>
            <a:endParaRPr lang="en-US" sz="2000" dirty="0">
              <a:latin typeface="Century Gothic" panose="020B0502020202020204" pitchFamily="34" charset="0"/>
            </a:endParaRPr>
          </a:p>
          <a:p>
            <a:r>
              <a:rPr lang="en-US" sz="2000" b="1" dirty="0">
                <a:latin typeface="Century Gothic" panose="020B0502020202020204" pitchFamily="34" charset="0"/>
              </a:rPr>
              <a:t>Etc.</a:t>
            </a:r>
          </a:p>
        </p:txBody>
      </p:sp>
    </p:spTree>
    <p:extLst>
      <p:ext uri="{BB962C8B-B14F-4D97-AF65-F5344CB8AC3E}">
        <p14:creationId xmlns:p14="http://schemas.microsoft.com/office/powerpoint/2010/main" val="33489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5" dur="500"/>
                                        <p:tgtEl>
                                          <p:spTgt spid="6">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randombar(horizontal)">
                                      <p:cBhvr>
                                        <p:cTn id="23" dur="500"/>
                                        <p:tgtEl>
                                          <p:spTgt spid="6">
                                            <p:txEl>
                                              <p:pRg st="6" end="6"/>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randombar(horizontal)">
                                      <p:cBhvr>
                                        <p:cTn id="26" dur="500"/>
                                        <p:tgtEl>
                                          <p:spTgt spid="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randombar(horizontal)">
                                      <p:cBhvr>
                                        <p:cTn id="31" dur="500"/>
                                        <p:tgtEl>
                                          <p:spTgt spid="6">
                                            <p:txEl>
                                              <p:pRg st="9" end="9"/>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randombar(horizontal)">
                                      <p:cBhvr>
                                        <p:cTn id="34" dur="500"/>
                                        <p:tgtEl>
                                          <p:spTgt spid="6">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animEffect transition="in" filter="randombar(horizontal)">
                                      <p:cBhvr>
                                        <p:cTn id="39"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GB" sz="3600" dirty="0">
                <a:latin typeface="Century Gothic" panose="020B0502020202020204" pitchFamily="34" charset="0"/>
              </a:rPr>
              <a:t>For the Valuer, the following points are important?</a:t>
            </a:r>
            <a:endParaRPr lang="en-US" sz="36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24</a:t>
            </a:fld>
            <a:endParaRPr lang="en-US" dirty="0"/>
          </a:p>
        </p:txBody>
      </p:sp>
      <p:sp>
        <p:nvSpPr>
          <p:cNvPr id="6" name="Content Placeholder 5">
            <a:extLst>
              <a:ext uri="{FF2B5EF4-FFF2-40B4-BE49-F238E27FC236}">
                <a16:creationId xmlns:a16="http://schemas.microsoft.com/office/drawing/2014/main" id="{6FEA91C2-0CCD-43A3-E6E5-89830F802085}"/>
              </a:ext>
            </a:extLst>
          </p:cNvPr>
          <p:cNvSpPr>
            <a:spLocks noGrp="1"/>
          </p:cNvSpPr>
          <p:nvPr>
            <p:ph idx="1"/>
          </p:nvPr>
        </p:nvSpPr>
        <p:spPr>
          <a:xfrm>
            <a:off x="838200" y="1825625"/>
            <a:ext cx="10515600" cy="2447992"/>
          </a:xfrm>
        </p:spPr>
        <p:txBody>
          <a:bodyPr>
            <a:normAutofit/>
          </a:bodyPr>
          <a:lstStyle/>
          <a:p>
            <a:r>
              <a:rPr lang="en-GB" sz="2000" dirty="0">
                <a:latin typeface="Century Gothic" panose="020B0502020202020204" pitchFamily="34" charset="0"/>
              </a:rPr>
              <a:t>The MPRA and </a:t>
            </a:r>
            <a:r>
              <a:rPr lang="en-GB" sz="2000" b="1" u="sng" dirty="0">
                <a:solidFill>
                  <a:srgbClr val="00B0F0"/>
                </a:solidFill>
                <a:latin typeface="Century Gothic" panose="020B0502020202020204" pitchFamily="34" charset="0"/>
              </a:rPr>
              <a:t>other</a:t>
            </a:r>
            <a:r>
              <a:rPr lang="en-GB" sz="2000" dirty="0">
                <a:latin typeface="Century Gothic" panose="020B0502020202020204" pitchFamily="34" charset="0"/>
              </a:rPr>
              <a:t> important legislations?</a:t>
            </a:r>
          </a:p>
          <a:p>
            <a:r>
              <a:rPr lang="en-GB" sz="2000" dirty="0">
                <a:latin typeface="Century Gothic" panose="020B0502020202020204" pitchFamily="34" charset="0"/>
              </a:rPr>
              <a:t>The </a:t>
            </a:r>
            <a:r>
              <a:rPr lang="en-GB" sz="2000" b="1" u="sng" dirty="0">
                <a:solidFill>
                  <a:srgbClr val="00B0F0"/>
                </a:solidFill>
                <a:latin typeface="Century Gothic" panose="020B0502020202020204" pitchFamily="34" charset="0"/>
              </a:rPr>
              <a:t>power of authority </a:t>
            </a:r>
            <a:r>
              <a:rPr lang="en-GB" sz="2000" dirty="0">
                <a:latin typeface="Century Gothic" panose="020B0502020202020204" pitchFamily="34" charset="0"/>
              </a:rPr>
              <a:t>passed on to the Valuer by the applicable legislations?</a:t>
            </a:r>
          </a:p>
          <a:p>
            <a:r>
              <a:rPr lang="en-GB" sz="2000" dirty="0">
                <a:latin typeface="Century Gothic" panose="020B0502020202020204" pitchFamily="34" charset="0"/>
              </a:rPr>
              <a:t>The responsibility of the Valuer </a:t>
            </a:r>
            <a:r>
              <a:rPr lang="en-GB" sz="2000" b="1" u="sng" dirty="0">
                <a:solidFill>
                  <a:srgbClr val="00B0F0"/>
                </a:solidFill>
                <a:latin typeface="Century Gothic" panose="020B0502020202020204" pitchFamily="34" charset="0"/>
              </a:rPr>
              <a:t>to comply</a:t>
            </a:r>
            <a:r>
              <a:rPr lang="en-GB" sz="2000" dirty="0">
                <a:latin typeface="Century Gothic" panose="020B0502020202020204" pitchFamily="34" charset="0"/>
              </a:rPr>
              <a:t> with </a:t>
            </a:r>
            <a:r>
              <a:rPr lang="en-GB" sz="2000" b="1" dirty="0">
                <a:latin typeface="Century Gothic" panose="020B0502020202020204" pitchFamily="34" charset="0"/>
              </a:rPr>
              <a:t>legislations</a:t>
            </a:r>
            <a:r>
              <a:rPr lang="en-GB" sz="2000" dirty="0">
                <a:latin typeface="Century Gothic" panose="020B0502020202020204" pitchFamily="34" charset="0"/>
              </a:rPr>
              <a:t> and </a:t>
            </a:r>
            <a:r>
              <a:rPr lang="en-GB" sz="2000" b="1" dirty="0">
                <a:latin typeface="Century Gothic" panose="020B0502020202020204" pitchFamily="34" charset="0"/>
              </a:rPr>
              <a:t>regulations</a:t>
            </a:r>
            <a:r>
              <a:rPr lang="en-GB" sz="2000" dirty="0">
                <a:latin typeface="Century Gothic" panose="020B0502020202020204" pitchFamily="34" charset="0"/>
              </a:rPr>
              <a:t>?</a:t>
            </a:r>
          </a:p>
          <a:p>
            <a:r>
              <a:rPr lang="en-GB" sz="2000" dirty="0">
                <a:latin typeface="Century Gothic" panose="020B0502020202020204" pitchFamily="34" charset="0"/>
              </a:rPr>
              <a:t>If no one regulate us as Valuers, what measures do we take to </a:t>
            </a:r>
            <a:r>
              <a:rPr lang="en-GB" sz="2000" b="1" u="sng" dirty="0">
                <a:solidFill>
                  <a:srgbClr val="00B0F0"/>
                </a:solidFill>
                <a:latin typeface="Century Gothic" panose="020B0502020202020204" pitchFamily="34" charset="0"/>
              </a:rPr>
              <a:t>improve</a:t>
            </a:r>
            <a:r>
              <a:rPr lang="en-GB" sz="2000" dirty="0">
                <a:latin typeface="Century Gothic" panose="020B0502020202020204" pitchFamily="34" charset="0"/>
              </a:rPr>
              <a:t> ourselves?</a:t>
            </a:r>
          </a:p>
          <a:p>
            <a:r>
              <a:rPr lang="en-GB" sz="2000" dirty="0">
                <a:latin typeface="Century Gothic" panose="020B0502020202020204" pitchFamily="34" charset="0"/>
              </a:rPr>
              <a:t>The valuation methodology </a:t>
            </a:r>
            <a:r>
              <a:rPr lang="en-GB" sz="2000" b="1" dirty="0">
                <a:latin typeface="Century Gothic" panose="020B0502020202020204" pitchFamily="34" charset="0"/>
              </a:rPr>
              <a:t>(GVR versus GRAP) </a:t>
            </a:r>
            <a:r>
              <a:rPr lang="en-GB" sz="2000" dirty="0">
                <a:latin typeface="Century Gothic" panose="020B0502020202020204" pitchFamily="34" charset="0"/>
              </a:rPr>
              <a:t>in </a:t>
            </a:r>
            <a:r>
              <a:rPr lang="en-GB" sz="2000" b="1" u="sng" dirty="0">
                <a:solidFill>
                  <a:srgbClr val="00B0F0"/>
                </a:solidFill>
                <a:latin typeface="Century Gothic" panose="020B0502020202020204" pitchFamily="34" charset="0"/>
              </a:rPr>
              <a:t>“principal”</a:t>
            </a:r>
            <a:r>
              <a:rPr lang="en-GB" sz="2000" b="1" dirty="0">
                <a:solidFill>
                  <a:srgbClr val="00B0F0"/>
                </a:solidFill>
                <a:latin typeface="Century Gothic" panose="020B0502020202020204" pitchFamily="34" charset="0"/>
              </a:rPr>
              <a:t> </a:t>
            </a:r>
            <a:r>
              <a:rPr lang="en-GB" sz="2000" dirty="0">
                <a:latin typeface="Century Gothic" panose="020B0502020202020204" pitchFamily="34" charset="0"/>
              </a:rPr>
              <a:t>and in </a:t>
            </a:r>
            <a:r>
              <a:rPr lang="en-GB" sz="2000" b="1" dirty="0">
                <a:solidFill>
                  <a:srgbClr val="00B0F0"/>
                </a:solidFill>
                <a:latin typeface="Century Gothic" panose="020B0502020202020204" pitchFamily="34" charset="0"/>
              </a:rPr>
              <a:t>“practice”</a:t>
            </a:r>
            <a:r>
              <a:rPr lang="en-GB" sz="2000" dirty="0">
                <a:latin typeface="Century Gothic" panose="020B0502020202020204" pitchFamily="34" charset="0"/>
              </a:rPr>
              <a:t>?</a:t>
            </a:r>
          </a:p>
          <a:p>
            <a:r>
              <a:rPr lang="en-GB" sz="2000" dirty="0">
                <a:latin typeface="Century Gothic" panose="020B0502020202020204" pitchFamily="34" charset="0"/>
              </a:rPr>
              <a:t>And </a:t>
            </a:r>
            <a:r>
              <a:rPr lang="en-GB" sz="2000" b="1" u="sng" dirty="0">
                <a:solidFill>
                  <a:srgbClr val="00B0F0"/>
                </a:solidFill>
                <a:latin typeface="Century Gothic" panose="020B0502020202020204" pitchFamily="34" charset="0"/>
              </a:rPr>
              <a:t>“tools”</a:t>
            </a:r>
            <a:r>
              <a:rPr lang="en-GB" sz="2000" b="1" dirty="0">
                <a:latin typeface="Century Gothic" panose="020B0502020202020204" pitchFamily="34" charset="0"/>
              </a:rPr>
              <a:t> (Deeds/Cadastral Data, VRMS, etc.) </a:t>
            </a:r>
            <a:r>
              <a:rPr lang="en-GB" sz="2000" dirty="0">
                <a:latin typeface="Century Gothic" panose="020B0502020202020204" pitchFamily="34" charset="0"/>
              </a:rPr>
              <a:t>at hand.</a:t>
            </a:r>
          </a:p>
        </p:txBody>
      </p:sp>
      <p:sp>
        <p:nvSpPr>
          <p:cNvPr id="3" name="Content Placeholder 5">
            <a:extLst>
              <a:ext uri="{FF2B5EF4-FFF2-40B4-BE49-F238E27FC236}">
                <a16:creationId xmlns:a16="http://schemas.microsoft.com/office/drawing/2014/main" id="{3419F2F1-578C-91F4-571B-3EB26ACD2414}"/>
              </a:ext>
            </a:extLst>
          </p:cNvPr>
          <p:cNvSpPr txBox="1">
            <a:spLocks/>
          </p:cNvSpPr>
          <p:nvPr/>
        </p:nvSpPr>
        <p:spPr>
          <a:xfrm>
            <a:off x="838200" y="4581626"/>
            <a:ext cx="10515600" cy="10591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Font typeface="Arial" panose="020B0604020202020204" pitchFamily="34" charset="0"/>
              <a:buNone/>
            </a:pPr>
            <a:r>
              <a:rPr lang="en-ZA" sz="3200" dirty="0">
                <a:solidFill>
                  <a:srgbClr val="00B0F0"/>
                </a:solidFill>
                <a:latin typeface="Century Gothic" panose="020B0502020202020204" pitchFamily="34" charset="0"/>
                <a:ea typeface="Calibri" panose="020F0502020204030204" pitchFamily="34" charset="0"/>
                <a:cs typeface="Calibri" panose="020F0502020204030204" pitchFamily="34" charset="0"/>
              </a:rPr>
              <a:t>“Financial Feasibility” – What </a:t>
            </a:r>
            <a:r>
              <a:rPr lang="en-ZA" sz="3200" u="sng" dirty="0">
                <a:solidFill>
                  <a:srgbClr val="00B0F0"/>
                </a:solidFill>
                <a:latin typeface="Century Gothic" panose="020B0502020202020204" pitchFamily="34" charset="0"/>
                <a:ea typeface="Calibri" panose="020F0502020204030204" pitchFamily="34" charset="0"/>
                <a:cs typeface="Calibri" panose="020F0502020204030204" pitchFamily="34" charset="0"/>
              </a:rPr>
              <a:t>can</a:t>
            </a:r>
            <a:r>
              <a:rPr lang="en-ZA" sz="3200" dirty="0">
                <a:solidFill>
                  <a:srgbClr val="00B0F0"/>
                </a:solidFill>
                <a:latin typeface="Century Gothic" panose="020B0502020202020204" pitchFamily="34" charset="0"/>
                <a:ea typeface="Calibri" panose="020F0502020204030204" pitchFamily="34" charset="0"/>
                <a:cs typeface="Calibri" panose="020F0502020204030204" pitchFamily="34" charset="0"/>
              </a:rPr>
              <a:t>, and </a:t>
            </a:r>
            <a:r>
              <a:rPr lang="en-ZA" sz="3200" u="sng" dirty="0">
                <a:solidFill>
                  <a:srgbClr val="00B0F0"/>
                </a:solidFill>
                <a:latin typeface="Century Gothic" panose="020B0502020202020204" pitchFamily="34" charset="0"/>
                <a:ea typeface="Calibri" panose="020F0502020204030204" pitchFamily="34" charset="0"/>
                <a:cs typeface="Calibri" panose="020F0502020204030204" pitchFamily="34" charset="0"/>
              </a:rPr>
              <a:t>should</a:t>
            </a:r>
            <a:r>
              <a:rPr lang="en-ZA" sz="3200" dirty="0">
                <a:solidFill>
                  <a:srgbClr val="00B0F0"/>
                </a:solidFill>
                <a:latin typeface="Century Gothic" panose="020B0502020202020204" pitchFamily="34" charset="0"/>
                <a:ea typeface="Calibri" panose="020F0502020204030204" pitchFamily="34" charset="0"/>
                <a:cs typeface="Calibri" panose="020F0502020204030204" pitchFamily="34" charset="0"/>
              </a:rPr>
              <a:t> we do about it?”</a:t>
            </a:r>
          </a:p>
          <a:p>
            <a:pPr marL="0" indent="0" algn="ctr">
              <a:lnSpc>
                <a:spcPct val="170000"/>
              </a:lnSpc>
              <a:buFont typeface="Arial" panose="020B0604020202020204" pitchFamily="34" charset="0"/>
              <a:buNone/>
            </a:pPr>
            <a:r>
              <a:rPr lang="en-ZA" sz="2400" dirty="0">
                <a:solidFill>
                  <a:srgbClr val="000000"/>
                </a:solidFill>
                <a:latin typeface="Century Gothic" panose="020B0502020202020204" pitchFamily="34" charset="0"/>
                <a:ea typeface="Calibri" panose="020F0502020204030204" pitchFamily="34" charset="0"/>
                <a:cs typeface="Calibri" panose="020F0502020204030204" pitchFamily="34" charset="0"/>
              </a:rPr>
              <a:t>  </a:t>
            </a:r>
            <a:endParaRPr lang="en-US" sz="2400" dirty="0">
              <a:latin typeface="Century Gothic" panose="020B0502020202020204" pitchFamily="34" charset="0"/>
            </a:endParaRPr>
          </a:p>
        </p:txBody>
      </p:sp>
    </p:spTree>
    <p:extLst>
      <p:ext uri="{BB962C8B-B14F-4D97-AF65-F5344CB8AC3E}">
        <p14:creationId xmlns:p14="http://schemas.microsoft.com/office/powerpoint/2010/main" val="41150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9" dur="500"/>
                                        <p:tgtEl>
                                          <p:spTgt spid="6">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GB" sz="3600" dirty="0">
                <a:latin typeface="Century Gothic" panose="020B0502020202020204" pitchFamily="34" charset="0"/>
              </a:rPr>
              <a:t>…which legislations </a:t>
            </a:r>
            <a:r>
              <a:rPr lang="en-GB" sz="3600" b="1" dirty="0">
                <a:solidFill>
                  <a:srgbClr val="00B0F0"/>
                </a:solidFill>
                <a:latin typeface="Century Gothic" panose="020B0502020202020204" pitchFamily="34" charset="0"/>
              </a:rPr>
              <a:t>stands out </a:t>
            </a:r>
            <a:r>
              <a:rPr lang="en-GB" sz="3600" dirty="0">
                <a:latin typeface="Century Gothic" panose="020B0502020202020204" pitchFamily="34" charset="0"/>
              </a:rPr>
              <a:t>to the Valuer?</a:t>
            </a:r>
            <a:endParaRPr lang="en-US" sz="36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25</a:t>
            </a:fld>
            <a:endParaRPr lang="en-US" dirty="0"/>
          </a:p>
        </p:txBody>
      </p:sp>
      <p:sp>
        <p:nvSpPr>
          <p:cNvPr id="6" name="Content Placeholder 5">
            <a:extLst>
              <a:ext uri="{FF2B5EF4-FFF2-40B4-BE49-F238E27FC236}">
                <a16:creationId xmlns:a16="http://schemas.microsoft.com/office/drawing/2014/main" id="{6FEA91C2-0CCD-43A3-E6E5-89830F802085}"/>
              </a:ext>
            </a:extLst>
          </p:cNvPr>
          <p:cNvSpPr>
            <a:spLocks noGrp="1"/>
          </p:cNvSpPr>
          <p:nvPr>
            <p:ph idx="1"/>
          </p:nvPr>
        </p:nvSpPr>
        <p:spPr>
          <a:xfrm>
            <a:off x="838200" y="1825625"/>
            <a:ext cx="10515600" cy="4305668"/>
          </a:xfrm>
        </p:spPr>
        <p:txBody>
          <a:bodyPr>
            <a:normAutofit/>
          </a:bodyPr>
          <a:lstStyle/>
          <a:p>
            <a:pPr>
              <a:lnSpc>
                <a:spcPct val="150000"/>
              </a:lnSpc>
            </a:pPr>
            <a:r>
              <a:rPr lang="en-GB" sz="2400" b="1" dirty="0">
                <a:latin typeface="Century Gothic" panose="020B0502020202020204" pitchFamily="34" charset="0"/>
              </a:rPr>
              <a:t>Municipal Property Rates Act (MPRA)</a:t>
            </a:r>
          </a:p>
          <a:p>
            <a:pPr>
              <a:lnSpc>
                <a:spcPct val="150000"/>
              </a:lnSpc>
            </a:pPr>
            <a:r>
              <a:rPr lang="en-GB" sz="2400" b="1" dirty="0">
                <a:latin typeface="Century Gothic" panose="020B0502020202020204" pitchFamily="34" charset="0"/>
              </a:rPr>
              <a:t>Property Valuation Act (PVA)</a:t>
            </a:r>
          </a:p>
          <a:p>
            <a:pPr>
              <a:lnSpc>
                <a:spcPct val="150000"/>
              </a:lnSpc>
            </a:pPr>
            <a:r>
              <a:rPr lang="en-GB" sz="2400" b="1" dirty="0">
                <a:latin typeface="Century Gothic" panose="020B0502020202020204" pitchFamily="34" charset="0"/>
              </a:rPr>
              <a:t>Consumer Protection Act (CPA)</a:t>
            </a:r>
          </a:p>
          <a:p>
            <a:pPr>
              <a:lnSpc>
                <a:spcPct val="150000"/>
              </a:lnSpc>
            </a:pPr>
            <a:r>
              <a:rPr lang="en-US" sz="2400" dirty="0">
                <a:latin typeface="Century Gothic" panose="020B0502020202020204" pitchFamily="34" charset="0"/>
              </a:rPr>
              <a:t>The Promotion of Access to Information Act 2 of 2000, (PAIA);</a:t>
            </a:r>
          </a:p>
          <a:p>
            <a:pPr>
              <a:lnSpc>
                <a:spcPct val="150000"/>
              </a:lnSpc>
            </a:pPr>
            <a:r>
              <a:rPr lang="en-GB" sz="2400" dirty="0">
                <a:latin typeface="Century Gothic" panose="020B0502020202020204" pitchFamily="34" charset="0"/>
              </a:rPr>
              <a:t>Protection of Personal Information Act (POPIA) </a:t>
            </a:r>
          </a:p>
          <a:p>
            <a:pPr>
              <a:lnSpc>
                <a:spcPct val="150000"/>
              </a:lnSpc>
            </a:pPr>
            <a:r>
              <a:rPr lang="en-GB" sz="2400" b="1" dirty="0">
                <a:latin typeface="Century Gothic" panose="020B0502020202020204" pitchFamily="34" charset="0"/>
              </a:rPr>
              <a:t>And the Municipal Finance Management Act (MFMA)</a:t>
            </a:r>
          </a:p>
        </p:txBody>
      </p:sp>
    </p:spTree>
    <p:extLst>
      <p:ext uri="{BB962C8B-B14F-4D97-AF65-F5344CB8AC3E}">
        <p14:creationId xmlns:p14="http://schemas.microsoft.com/office/powerpoint/2010/main" val="133607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9" dur="500"/>
                                        <p:tgtEl>
                                          <p:spTgt spid="6">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26</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2" name="Title 1">
            <a:extLst>
              <a:ext uri="{FF2B5EF4-FFF2-40B4-BE49-F238E27FC236}">
                <a16:creationId xmlns:a16="http://schemas.microsoft.com/office/drawing/2014/main" id="{4144E89F-F778-675C-E5D8-D8BB649517E2}"/>
              </a:ext>
            </a:extLst>
          </p:cNvPr>
          <p:cNvSpPr>
            <a:spLocks noGrp="1"/>
          </p:cNvSpPr>
          <p:nvPr>
            <p:ph type="title"/>
          </p:nvPr>
        </p:nvSpPr>
        <p:spPr>
          <a:xfrm>
            <a:off x="1257300" y="1922873"/>
            <a:ext cx="10515600" cy="1325563"/>
          </a:xfrm>
        </p:spPr>
        <p:txBody>
          <a:bodyPr>
            <a:normAutofit/>
          </a:bodyPr>
          <a:lstStyle/>
          <a:p>
            <a:pPr marL="714375"/>
            <a:r>
              <a:rPr lang="en-US" sz="3600" dirty="0">
                <a:latin typeface="Century Gothic" panose="020B0502020202020204" pitchFamily="34" charset="0"/>
              </a:rPr>
              <a:t>the Municipal Property Rates Act</a:t>
            </a:r>
          </a:p>
        </p:txBody>
      </p:sp>
      <p:pic>
        <p:nvPicPr>
          <p:cNvPr id="3" name="Content Placeholder 5" descr="Badge 1 with solid fill">
            <a:extLst>
              <a:ext uri="{FF2B5EF4-FFF2-40B4-BE49-F238E27FC236}">
                <a16:creationId xmlns:a16="http://schemas.microsoft.com/office/drawing/2014/main" id="{67F7614A-EE3A-6223-1778-106F216213C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0100" y="2128454"/>
            <a:ext cx="914400" cy="914400"/>
          </a:xfrm>
        </p:spPr>
      </p:pic>
      <p:sp>
        <p:nvSpPr>
          <p:cNvPr id="5" name="Title 1">
            <a:extLst>
              <a:ext uri="{FF2B5EF4-FFF2-40B4-BE49-F238E27FC236}">
                <a16:creationId xmlns:a16="http://schemas.microsoft.com/office/drawing/2014/main" id="{C60812AF-48CD-F552-D74F-A0E701CDD627}"/>
              </a:ext>
            </a:extLst>
          </p:cNvPr>
          <p:cNvSpPr txBox="1">
            <a:spLocks/>
          </p:cNvSpPr>
          <p:nvPr/>
        </p:nvSpPr>
        <p:spPr>
          <a:xfrm>
            <a:off x="1266825" y="32277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a:t>
            </a:r>
          </a:p>
        </p:txBody>
      </p:sp>
      <p:pic>
        <p:nvPicPr>
          <p:cNvPr id="10" name="Graphic 9" descr="Badge with solid fill">
            <a:extLst>
              <a:ext uri="{FF2B5EF4-FFF2-40B4-BE49-F238E27FC236}">
                <a16:creationId xmlns:a16="http://schemas.microsoft.com/office/drawing/2014/main" id="{A35E81FC-855F-2A1C-CE53-78CD339A67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100" y="3429000"/>
            <a:ext cx="914400" cy="914400"/>
          </a:xfrm>
          <a:prstGeom prst="rect">
            <a:avLst/>
          </a:prstGeom>
        </p:spPr>
      </p:pic>
    </p:spTree>
    <p:extLst>
      <p:ext uri="{BB962C8B-B14F-4D97-AF65-F5344CB8AC3E}">
        <p14:creationId xmlns:p14="http://schemas.microsoft.com/office/powerpoint/2010/main" val="183117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pPr marL="714375"/>
            <a:r>
              <a:rPr lang="en-US" sz="3600" dirty="0">
                <a:latin typeface="Century Gothic" panose="020B0502020202020204" pitchFamily="34" charset="0"/>
              </a:rPr>
              <a:t>the Municipal Property Rates Act</a:t>
            </a:r>
          </a:p>
        </p:txBody>
      </p:sp>
      <p:pic>
        <p:nvPicPr>
          <p:cNvPr id="6" name="Content Placeholder 5" descr="Badge 1 with solid fill">
            <a:extLst>
              <a:ext uri="{FF2B5EF4-FFF2-40B4-BE49-F238E27FC236}">
                <a16:creationId xmlns:a16="http://schemas.microsoft.com/office/drawing/2014/main" id="{9CF58288-5011-7CC3-4032-8F554B10D9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p:spPr>
      </p:pic>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27</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B0F0"/>
                </a:solidFill>
                <a:latin typeface="Century Gothic" panose="020B0502020202020204" pitchFamily="34" charset="0"/>
              </a:rPr>
              <a:t>Herewith highlighted some important sections of the MPRA a Valuer should acquaint themselves with, amongst many other:</a:t>
            </a:r>
          </a:p>
          <a:p>
            <a:pPr>
              <a:buNone/>
            </a:pPr>
            <a:endParaRPr lang="en-US" sz="1800" dirty="0">
              <a:latin typeface="Century Gothic" panose="020B0502020202020204" pitchFamily="34" charset="0"/>
            </a:endParaRPr>
          </a:p>
          <a:p>
            <a:pPr marL="228600" lvl="3"/>
            <a:r>
              <a:rPr lang="en-US" dirty="0">
                <a:latin typeface="Century Gothic" panose="020B0502020202020204" pitchFamily="34" charset="0"/>
              </a:rPr>
              <a:t>Section 3, 4 and 5 – referring to the “adoption and contents of the Rates Policy, and regularly”, as well as the “community participation”; </a:t>
            </a:r>
            <a:r>
              <a:rPr lang="en-US" dirty="0">
                <a:solidFill>
                  <a:srgbClr val="00B0F0"/>
                </a:solidFill>
                <a:latin typeface="Century Gothic" panose="020B0502020202020204" pitchFamily="34" charset="0"/>
              </a:rPr>
              <a:t>(Requires updates, regular updates, and circulation to Valuer, as well as confirmation whether the Valuer applied and complied to the changes and applicable requirements) </a:t>
            </a:r>
            <a:r>
              <a:rPr lang="en-US" b="1" dirty="0">
                <a:solidFill>
                  <a:srgbClr val="FF0000"/>
                </a:solidFill>
                <a:latin typeface="Century Gothic" panose="020B0502020202020204" pitchFamily="34" charset="0"/>
              </a:rPr>
              <a:t>If not?</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6 – Refers to By-laws. </a:t>
            </a:r>
            <a:r>
              <a:rPr lang="en-US" dirty="0">
                <a:solidFill>
                  <a:srgbClr val="00B0F0"/>
                </a:solidFill>
                <a:latin typeface="Century Gothic" panose="020B0502020202020204" pitchFamily="34" charset="0"/>
              </a:rPr>
              <a:t>These does not necessary affect the Valuer and Valuation, however, it might have an effect to either the owner or utility of an applicable land, supporting certain allowances, which then can affect either Value or Category or both.  </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8 – Differential Rates, which entails the criteria set out in municipal rates policies pertaining levying of rates for </a:t>
            </a:r>
            <a:r>
              <a:rPr lang="en-US" dirty="0">
                <a:solidFill>
                  <a:srgbClr val="00B0F0"/>
                </a:solidFill>
                <a:latin typeface="Century Gothic" panose="020B0502020202020204" pitchFamily="34" charset="0"/>
              </a:rPr>
              <a:t>different categories</a:t>
            </a:r>
            <a:r>
              <a:rPr lang="en-US" dirty="0">
                <a:latin typeface="Century Gothic" panose="020B0502020202020204" pitchFamily="34" charset="0"/>
              </a:rPr>
              <a:t> (property type), determent according to the use of property, permitted use, and or a combination of the two;</a:t>
            </a:r>
          </a:p>
          <a:p>
            <a:pPr marL="228600" lvl="3"/>
            <a:endParaRPr lang="en-US" dirty="0">
              <a:latin typeface="Century Gothic" panose="020B0502020202020204" pitchFamily="34" charset="0"/>
            </a:endParaRPr>
          </a:p>
        </p:txBody>
      </p:sp>
    </p:spTree>
    <p:extLst>
      <p:ext uri="{BB962C8B-B14F-4D97-AF65-F5344CB8AC3E}">
        <p14:creationId xmlns:p14="http://schemas.microsoft.com/office/powerpoint/2010/main" val="14576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pPr marL="714375"/>
            <a:r>
              <a:rPr lang="en-US" sz="3600" dirty="0">
                <a:latin typeface="Century Gothic" panose="020B0502020202020204" pitchFamily="34" charset="0"/>
              </a:rPr>
              <a:t>the Municipal Property Rates Act (cont.)</a:t>
            </a:r>
          </a:p>
        </p:txBody>
      </p:sp>
      <p:pic>
        <p:nvPicPr>
          <p:cNvPr id="6" name="Content Placeholder 5" descr="Badge 1 with solid fill">
            <a:extLst>
              <a:ext uri="{FF2B5EF4-FFF2-40B4-BE49-F238E27FC236}">
                <a16:creationId xmlns:a16="http://schemas.microsoft.com/office/drawing/2014/main" id="{9CF58288-5011-7CC3-4032-8F554B10D9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p:spPr>
      </p:pic>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28</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dirty="0">
                <a:latin typeface="Century Gothic" panose="020B0502020202020204" pitchFamily="34" charset="0"/>
              </a:rPr>
              <a:t>Section 8 (cont.) – PSP (State-owned and public service purpose) – grey areas. </a:t>
            </a:r>
            <a:r>
              <a:rPr lang="en-US" dirty="0">
                <a:solidFill>
                  <a:srgbClr val="00B0F0"/>
                </a:solidFill>
                <a:latin typeface="Century Gothic" panose="020B0502020202020204" pitchFamily="34" charset="0"/>
              </a:rPr>
              <a:t>For example, post offices vs Eskom, etc. State-owned schools versus private? Is it fair?</a:t>
            </a:r>
            <a:r>
              <a:rPr lang="en-US" dirty="0">
                <a:solidFill>
                  <a:srgbClr val="FF0000"/>
                </a:solidFill>
                <a:latin typeface="Century Gothic" panose="020B0502020202020204" pitchFamily="34" charset="0"/>
              </a:rPr>
              <a:t> </a:t>
            </a:r>
            <a:r>
              <a:rPr lang="en-US" b="1" dirty="0">
                <a:solidFill>
                  <a:srgbClr val="FF0000"/>
                </a:solidFill>
                <a:latin typeface="Century Gothic" panose="020B0502020202020204" pitchFamily="34" charset="0"/>
              </a:rPr>
              <a:t>Concerns?</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9 – Properties used for multi-purpose. Category (Sec8) not applicable anymore, however additional line items apply. </a:t>
            </a:r>
            <a:r>
              <a:rPr lang="en-US" dirty="0">
                <a:solidFill>
                  <a:srgbClr val="00B0F0"/>
                </a:solidFill>
                <a:latin typeface="Century Gothic" panose="020B0502020202020204" pitchFamily="34" charset="0"/>
              </a:rPr>
              <a:t>What does it mean? Pros and cons?</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23 – Register of properties – Somewhat a bit of a grey area of understanding between a Property Register (for the applicable reasoning of Asset Verification) and a General Valuation Roll, fixed for 4 or 5 years, but flexible pertaining regular maintenance through Supplementary Valuations (Sec78 and 79).</a:t>
            </a:r>
            <a:r>
              <a:rPr lang="en-US" dirty="0">
                <a:solidFill>
                  <a:srgbClr val="00B0F0"/>
                </a:solidFill>
                <a:latin typeface="Century Gothic" panose="020B0502020202020204" pitchFamily="34" charset="0"/>
              </a:rPr>
              <a:t> What does this mean? There are Property Registers for Rating Purpose (GVR &amp; SVR) (Inclusive of historical data) and other such as for the Municipal Property Land Asset Register in relation to GRAP and MSCOA. </a:t>
            </a:r>
            <a:r>
              <a:rPr lang="en-US" b="1" dirty="0">
                <a:solidFill>
                  <a:srgbClr val="FF0000"/>
                </a:solidFill>
                <a:latin typeface="Century Gothic" panose="020B0502020202020204" pitchFamily="34" charset="0"/>
              </a:rPr>
              <a:t>Purpose, application and legislations creates a bit of a confusion to “the audience”.</a:t>
            </a:r>
          </a:p>
          <a:p>
            <a:pPr marL="228600" lvl="3"/>
            <a:endParaRPr lang="en-US" b="1" dirty="0">
              <a:solidFill>
                <a:srgbClr val="FF0000"/>
              </a:solidFill>
              <a:latin typeface="Century Gothic" panose="020B0502020202020204" pitchFamily="34" charset="0"/>
            </a:endParaRPr>
          </a:p>
          <a:p>
            <a:pPr marL="0" lvl="3" indent="0">
              <a:buNone/>
            </a:pPr>
            <a:r>
              <a:rPr lang="en-US" dirty="0">
                <a:solidFill>
                  <a:srgbClr val="00B0F0"/>
                </a:solidFill>
                <a:latin typeface="Century Gothic" panose="020B0502020202020204" pitchFamily="34" charset="0"/>
              </a:rPr>
              <a:t>(Covered in sessions 2 to 4)</a:t>
            </a:r>
          </a:p>
        </p:txBody>
      </p:sp>
    </p:spTree>
    <p:extLst>
      <p:ext uri="{BB962C8B-B14F-4D97-AF65-F5344CB8AC3E}">
        <p14:creationId xmlns:p14="http://schemas.microsoft.com/office/powerpoint/2010/main" val="154005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3" dur="500"/>
                                        <p:tgtEl>
                                          <p:spTgt spid="8">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randombar(horizontal)">
                                      <p:cBhvr>
                                        <p:cTn id="1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pPr marL="714375"/>
            <a:r>
              <a:rPr lang="en-US" sz="3600" dirty="0">
                <a:latin typeface="Century Gothic" panose="020B0502020202020204" pitchFamily="34" charset="0"/>
              </a:rPr>
              <a:t>the Municipal Property Rates Act (cont.)</a:t>
            </a:r>
          </a:p>
        </p:txBody>
      </p:sp>
      <p:pic>
        <p:nvPicPr>
          <p:cNvPr id="6" name="Content Placeholder 5" descr="Badge 1 with solid fill">
            <a:extLst>
              <a:ext uri="{FF2B5EF4-FFF2-40B4-BE49-F238E27FC236}">
                <a16:creationId xmlns:a16="http://schemas.microsoft.com/office/drawing/2014/main" id="{9CF58288-5011-7CC3-4032-8F554B10D9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p:spPr>
      </p:pic>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29</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dirty="0">
                <a:latin typeface="Century Gothic" panose="020B0502020202020204" pitchFamily="34" charset="0"/>
              </a:rPr>
              <a:t>Section 23 (cont.) – and you have “Registered” and “Surveyed” assets, one applicable to rating purposes and the other not, but applicable perhaps in a Land Asset Verification audit…….. </a:t>
            </a:r>
            <a:r>
              <a:rPr lang="en-US" b="1" dirty="0">
                <a:solidFill>
                  <a:srgbClr val="FF0000"/>
                </a:solidFill>
                <a:latin typeface="Century Gothic" panose="020B0502020202020204" pitchFamily="34" charset="0"/>
              </a:rPr>
              <a:t>My world vs the TWINS!!! Who is the twins? The perfect world and the not-so-perfect world…..</a:t>
            </a:r>
          </a:p>
          <a:p>
            <a:pPr marL="228600" lvl="3"/>
            <a:endParaRPr lang="en-US" b="1" dirty="0">
              <a:latin typeface="Century Gothic" panose="020B0502020202020204" pitchFamily="34" charset="0"/>
            </a:endParaRPr>
          </a:p>
          <a:p>
            <a:pPr marL="0" lvl="3" indent="0">
              <a:buNone/>
            </a:pPr>
            <a:r>
              <a:rPr lang="en-US" sz="2400" dirty="0">
                <a:solidFill>
                  <a:srgbClr val="00B0F0"/>
                </a:solidFill>
                <a:latin typeface="Century Gothic" panose="020B0502020202020204" pitchFamily="34" charset="0"/>
              </a:rPr>
              <a:t>“Always remember, the MPRA have individual stipulated functions and requirements applicable to the “various” audiences, </a:t>
            </a:r>
            <a:r>
              <a:rPr lang="en-US" sz="2400" dirty="0" err="1">
                <a:solidFill>
                  <a:srgbClr val="00B0F0"/>
                </a:solidFill>
                <a:latin typeface="Century Gothic" panose="020B0502020202020204" pitchFamily="34" charset="0"/>
              </a:rPr>
              <a:t>i.t.o</a:t>
            </a:r>
            <a:r>
              <a:rPr lang="en-US" sz="2400" dirty="0">
                <a:solidFill>
                  <a:srgbClr val="00B0F0"/>
                </a:solidFill>
                <a:latin typeface="Century Gothic" panose="020B0502020202020204" pitchFamily="34" charset="0"/>
              </a:rPr>
              <a:t>. the Municipality, the Valuer, the Public, the VAB and regulators such as COGTA, AGSA, TREASURY, etc.”</a:t>
            </a:r>
          </a:p>
          <a:p>
            <a:pPr marL="0" lvl="3" indent="0">
              <a:buNone/>
            </a:pPr>
            <a:endParaRPr lang="en-US" b="1" dirty="0">
              <a:latin typeface="Century Gothic" panose="020B0502020202020204" pitchFamily="34" charset="0"/>
            </a:endParaRPr>
          </a:p>
          <a:p>
            <a:pPr marL="228600" lvl="3"/>
            <a:r>
              <a:rPr lang="en-US" dirty="0">
                <a:latin typeface="Century Gothic" panose="020B0502020202020204" pitchFamily="34" charset="0"/>
              </a:rPr>
              <a:t>Section 30 – General valuation and preparation of valuation rolls. </a:t>
            </a:r>
            <a:r>
              <a:rPr lang="en-US" dirty="0">
                <a:solidFill>
                  <a:srgbClr val="00B0F0"/>
                </a:solidFill>
                <a:latin typeface="Century Gothic" panose="020B0502020202020204" pitchFamily="34" charset="0"/>
              </a:rPr>
              <a:t>Back to section 23. Property registers versus Valuation Rolls. Two different registers because the application and purposes are different. </a:t>
            </a:r>
            <a:r>
              <a:rPr lang="en-US" b="1" dirty="0">
                <a:solidFill>
                  <a:srgbClr val="FF0000"/>
                </a:solidFill>
                <a:latin typeface="Century Gothic" panose="020B0502020202020204" pitchFamily="34" charset="0"/>
              </a:rPr>
              <a:t>How? Why? Pros and Cons? 21/26-digit codes versus other, system codes, municipal account numbers, deeds errors, etc.……</a:t>
            </a:r>
          </a:p>
        </p:txBody>
      </p:sp>
    </p:spTree>
    <p:extLst>
      <p:ext uri="{BB962C8B-B14F-4D97-AF65-F5344CB8AC3E}">
        <p14:creationId xmlns:p14="http://schemas.microsoft.com/office/powerpoint/2010/main" val="2881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introduction</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p:txBody>
          <a:bodyPr>
            <a:normAutofit/>
          </a:bodyPr>
          <a:lstStyle/>
          <a:p>
            <a:r>
              <a:rPr lang="en-US" sz="2000" dirty="0">
                <a:latin typeface="Century Gothic" panose="020B0502020202020204" pitchFamily="34" charset="0"/>
              </a:rPr>
              <a:t>Welcome and thank you</a:t>
            </a:r>
          </a:p>
          <a:p>
            <a:r>
              <a:rPr lang="en-US" sz="2000" dirty="0">
                <a:latin typeface="Century Gothic" panose="020B0502020202020204" pitchFamily="34" charset="0"/>
              </a:rPr>
              <a:t>who am I?</a:t>
            </a:r>
          </a:p>
          <a:p>
            <a:r>
              <a:rPr lang="en-US" sz="2000" dirty="0">
                <a:latin typeface="Century Gothic" panose="020B0502020202020204" pitchFamily="34" charset="0"/>
              </a:rPr>
              <a:t>the discourses?</a:t>
            </a:r>
          </a:p>
        </p:txBody>
      </p:sp>
      <p:sp>
        <p:nvSpPr>
          <p:cNvPr id="4" name="Rectangle 3">
            <a:extLst>
              <a:ext uri="{FF2B5EF4-FFF2-40B4-BE49-F238E27FC236}">
                <a16:creationId xmlns:a16="http://schemas.microsoft.com/office/drawing/2014/main" id="{1E800E59-684A-D06E-FD47-0E821778FFDD}"/>
              </a:ext>
            </a:extLst>
          </p:cNvPr>
          <p:cNvSpPr/>
          <p:nvPr/>
        </p:nvSpPr>
        <p:spPr>
          <a:xfrm>
            <a:off x="-1" y="3143249"/>
            <a:ext cx="10344151" cy="169545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19250" indent="-361950">
              <a:lnSpc>
                <a:spcPct val="150000"/>
              </a:lnSpc>
              <a:buFontTx/>
              <a:buChar char="-"/>
            </a:pPr>
            <a:r>
              <a:rPr lang="en-US" sz="1600" dirty="0">
                <a:solidFill>
                  <a:schemeClr val="tx1"/>
                </a:solidFill>
                <a:latin typeface="Century Gothic" panose="020B0502020202020204" pitchFamily="34" charset="0"/>
              </a:rPr>
              <a:t>Session1: Important legislations, application and why?</a:t>
            </a:r>
          </a:p>
          <a:p>
            <a:pPr marL="1619250" indent="-361950">
              <a:lnSpc>
                <a:spcPct val="150000"/>
              </a:lnSpc>
              <a:buFontTx/>
              <a:buChar char="-"/>
            </a:pPr>
            <a:r>
              <a:rPr lang="en-US" sz="1600" dirty="0">
                <a:solidFill>
                  <a:schemeClr val="tx1"/>
                </a:solidFill>
                <a:latin typeface="Century Gothic" panose="020B0502020202020204" pitchFamily="34" charset="0"/>
              </a:rPr>
              <a:t>Session2: The Valuer procurement &amp; appointment. Property Register vs Masterfile.</a:t>
            </a:r>
          </a:p>
          <a:p>
            <a:pPr marL="1619250" indent="-361950">
              <a:lnSpc>
                <a:spcPct val="150000"/>
              </a:lnSpc>
              <a:buFontTx/>
              <a:buChar char="-"/>
            </a:pPr>
            <a:r>
              <a:rPr lang="en-US" sz="1600" dirty="0">
                <a:solidFill>
                  <a:schemeClr val="tx1"/>
                </a:solidFill>
                <a:latin typeface="Century Gothic" panose="020B0502020202020204" pitchFamily="34" charset="0"/>
              </a:rPr>
              <a:t>Session3: Deeds office, Surveyor General Offices and Data collection.</a:t>
            </a:r>
          </a:p>
          <a:p>
            <a:pPr marL="1619250" indent="-361950">
              <a:lnSpc>
                <a:spcPct val="150000"/>
              </a:lnSpc>
              <a:buFontTx/>
              <a:buChar char="-"/>
            </a:pPr>
            <a:r>
              <a:rPr lang="en-US" sz="1600" dirty="0">
                <a:solidFill>
                  <a:schemeClr val="tx1"/>
                </a:solidFill>
                <a:latin typeface="Century Gothic" panose="020B0502020202020204" pitchFamily="34" charset="0"/>
              </a:rPr>
              <a:t>Session4: GVR Maintenance, Supplementary Valuations &amp; Rolls.</a:t>
            </a:r>
          </a:p>
          <a:p>
            <a:pPr marL="895350" indent="-533400" algn="ctr">
              <a:lnSpc>
                <a:spcPct val="150000"/>
              </a:lnSpc>
            </a:pPr>
            <a:endParaRPr lang="en-US" sz="1600" dirty="0"/>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a:t>
            </a:fld>
            <a:endParaRPr lang="en-US" dirty="0"/>
          </a:p>
        </p:txBody>
      </p:sp>
    </p:spTree>
    <p:extLst>
      <p:ext uri="{BB962C8B-B14F-4D97-AF65-F5344CB8AC3E}">
        <p14:creationId xmlns:p14="http://schemas.microsoft.com/office/powerpoint/2010/main" val="406353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pPr marL="714375"/>
            <a:r>
              <a:rPr lang="en-US" sz="3600" dirty="0">
                <a:latin typeface="Century Gothic" panose="020B0502020202020204" pitchFamily="34" charset="0"/>
              </a:rPr>
              <a:t>the Municipal Property Rates Act (cont.)</a:t>
            </a:r>
          </a:p>
        </p:txBody>
      </p:sp>
      <p:pic>
        <p:nvPicPr>
          <p:cNvPr id="6" name="Content Placeholder 5" descr="Badge 1 with solid fill">
            <a:extLst>
              <a:ext uri="{FF2B5EF4-FFF2-40B4-BE49-F238E27FC236}">
                <a16:creationId xmlns:a16="http://schemas.microsoft.com/office/drawing/2014/main" id="{9CF58288-5011-7CC3-4032-8F554B10D9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p:spPr>
      </p:pic>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30</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dirty="0">
                <a:latin typeface="Century Gothic" panose="020B0502020202020204" pitchFamily="34" charset="0"/>
              </a:rPr>
              <a:t>Section 31 – Municipal dates of valuations; </a:t>
            </a:r>
            <a:r>
              <a:rPr lang="en-US" dirty="0">
                <a:solidFill>
                  <a:srgbClr val="00B0F0"/>
                </a:solidFill>
                <a:latin typeface="Century Gothic" panose="020B0502020202020204" pitchFamily="34" charset="0"/>
              </a:rPr>
              <a:t>Date of Valuation vs Date of Implementation. Effect on and or caused by data collection such as deeds or project timeframes for example </a:t>
            </a:r>
            <a:r>
              <a:rPr lang="en-US" b="1" dirty="0">
                <a:solidFill>
                  <a:srgbClr val="FF0000"/>
                </a:solidFill>
                <a:latin typeface="Century Gothic" panose="020B0502020202020204" pitchFamily="34" charset="0"/>
              </a:rPr>
              <a:t>(Covered in sessions 2 to 4)</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32 – Commencement and period of validity of valuations rolls. Update general valuation rolls are conducted every year, four or five years, with some exceptions as allowed by the MPRA; </a:t>
            </a:r>
            <a:r>
              <a:rPr lang="en-US" dirty="0">
                <a:solidFill>
                  <a:srgbClr val="00B0F0"/>
                </a:solidFill>
                <a:latin typeface="Century Gothic" panose="020B0502020202020204" pitchFamily="34" charset="0"/>
              </a:rPr>
              <a:t>Extensions, metros versus smaller municipalities, economic status of various towns, etc., affecting values and utility…</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33 to 39 – Designations of municipal Valuers, functions, assistants, data collectors, delegations by Municipal Valuer, partnerships and qualifications  </a:t>
            </a:r>
            <a:r>
              <a:rPr lang="en-US" dirty="0">
                <a:solidFill>
                  <a:srgbClr val="00B0F0"/>
                </a:solidFill>
                <a:latin typeface="Century Gothic" panose="020B0502020202020204" pitchFamily="34" charset="0"/>
              </a:rPr>
              <a:t>(Covered in sessions 2 to 4). </a:t>
            </a:r>
            <a:r>
              <a:rPr lang="en-US" b="1" dirty="0">
                <a:solidFill>
                  <a:srgbClr val="FF0000"/>
                </a:solidFill>
                <a:latin typeface="Century Gothic" panose="020B0502020202020204" pitchFamily="34" charset="0"/>
              </a:rPr>
              <a:t>Power of authority, Property Valuations Act and Consumer Protection Act.</a:t>
            </a:r>
          </a:p>
          <a:p>
            <a:pPr marL="228600" lvl="3"/>
            <a:endParaRPr lang="en-US" b="1" dirty="0">
              <a:solidFill>
                <a:srgbClr val="FF0000"/>
              </a:solidFill>
              <a:latin typeface="Century Gothic" panose="020B0502020202020204" pitchFamily="34" charset="0"/>
            </a:endParaRPr>
          </a:p>
          <a:p>
            <a:pPr marL="228600" lvl="3"/>
            <a:r>
              <a:rPr lang="en-US" dirty="0">
                <a:latin typeface="Century Gothic" panose="020B0502020202020204" pitchFamily="34" charset="0"/>
              </a:rPr>
              <a:t>Section 40 to 44 – Valuation and recognized practices, methods, and standards, as per provisions of the Act or any other pertaining </a:t>
            </a:r>
            <a:r>
              <a:rPr lang="en-US" dirty="0">
                <a:solidFill>
                  <a:srgbClr val="00B0F0"/>
                </a:solidFill>
                <a:latin typeface="Century Gothic" panose="020B0502020202020204" pitchFamily="34" charset="0"/>
              </a:rPr>
              <a:t>(1) </a:t>
            </a:r>
            <a:r>
              <a:rPr lang="en-US" dirty="0">
                <a:latin typeface="Century Gothic" panose="020B0502020202020204" pitchFamily="34" charset="0"/>
              </a:rPr>
              <a:t>prescribed declarations, </a:t>
            </a:r>
            <a:r>
              <a:rPr lang="en-US" dirty="0">
                <a:solidFill>
                  <a:srgbClr val="00B0F0"/>
                </a:solidFill>
                <a:latin typeface="Century Gothic" panose="020B0502020202020204" pitchFamily="34" charset="0"/>
              </a:rPr>
              <a:t>(2) </a:t>
            </a:r>
            <a:r>
              <a:rPr lang="en-US" dirty="0">
                <a:latin typeface="Century Gothic" panose="020B0502020202020204" pitchFamily="34" charset="0"/>
              </a:rPr>
              <a:t>inspection of property, </a:t>
            </a:r>
            <a:r>
              <a:rPr lang="en-US" dirty="0">
                <a:solidFill>
                  <a:srgbClr val="00B0F0"/>
                </a:solidFill>
                <a:latin typeface="Century Gothic" panose="020B0502020202020204" pitchFamily="34" charset="0"/>
              </a:rPr>
              <a:t>(3) </a:t>
            </a:r>
            <a:r>
              <a:rPr lang="en-US" dirty="0">
                <a:latin typeface="Century Gothic" panose="020B0502020202020204" pitchFamily="34" charset="0"/>
              </a:rPr>
              <a:t>access to information . </a:t>
            </a:r>
            <a:endParaRPr lang="en-US" sz="1800" dirty="0">
              <a:latin typeface="Century Gothic" panose="020B0502020202020204" pitchFamily="34" charset="0"/>
            </a:endParaRPr>
          </a:p>
        </p:txBody>
      </p:sp>
    </p:spTree>
    <p:extLst>
      <p:ext uri="{BB962C8B-B14F-4D97-AF65-F5344CB8AC3E}">
        <p14:creationId xmlns:p14="http://schemas.microsoft.com/office/powerpoint/2010/main" val="36972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3" dur="500"/>
                                        <p:tgtEl>
                                          <p:spTgt spid="8">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randombar(horizontal)">
                                      <p:cBhvr>
                                        <p:cTn id="1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pPr marL="714375"/>
            <a:r>
              <a:rPr lang="en-US" sz="3600" dirty="0">
                <a:latin typeface="Century Gothic" panose="020B0502020202020204" pitchFamily="34" charset="0"/>
              </a:rPr>
              <a:t>the Municipal Property Rates Act (cont.)</a:t>
            </a:r>
          </a:p>
        </p:txBody>
      </p:sp>
      <p:pic>
        <p:nvPicPr>
          <p:cNvPr id="6" name="Content Placeholder 5" descr="Badge 1 with solid fill">
            <a:extLst>
              <a:ext uri="{FF2B5EF4-FFF2-40B4-BE49-F238E27FC236}">
                <a16:creationId xmlns:a16="http://schemas.microsoft.com/office/drawing/2014/main" id="{9CF58288-5011-7CC3-4032-8F554B10D9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p:spPr>
      </p:pic>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31</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dirty="0">
                <a:latin typeface="Century Gothic" panose="020B0502020202020204" pitchFamily="34" charset="0"/>
              </a:rPr>
              <a:t>Section 45 – Valuation of property </a:t>
            </a:r>
            <a:r>
              <a:rPr lang="en-US" dirty="0">
                <a:solidFill>
                  <a:srgbClr val="00B0F0"/>
                </a:solidFill>
                <a:latin typeface="Century Gothic" panose="020B0502020202020204" pitchFamily="34" charset="0"/>
              </a:rPr>
              <a:t>(it is Mass Appraisal with room for perfection and error and systems for correction allowed within the MPRA). Approach whether physical or not (optional), computerized systems or techniques, etc.</a:t>
            </a:r>
            <a:r>
              <a:rPr lang="en-US" dirty="0">
                <a:latin typeface="Century Gothic" panose="020B0502020202020204" pitchFamily="34" charset="0"/>
              </a:rPr>
              <a:t> </a:t>
            </a:r>
            <a:r>
              <a:rPr lang="en-US" b="1" dirty="0">
                <a:solidFill>
                  <a:srgbClr val="FF0000"/>
                </a:solidFill>
                <a:latin typeface="Century Gothic" panose="020B0502020202020204" pitchFamily="34" charset="0"/>
              </a:rPr>
              <a:t>GVR vs VRMS vs CAMA?</a:t>
            </a:r>
          </a:p>
          <a:p>
            <a:pPr marL="228600" lvl="3"/>
            <a:endParaRPr lang="en-US" sz="1800" dirty="0">
              <a:latin typeface="Century Gothic" panose="020B0502020202020204" pitchFamily="34" charset="0"/>
            </a:endParaRPr>
          </a:p>
          <a:p>
            <a:pPr marL="228600" lvl="3"/>
            <a:r>
              <a:rPr lang="en-US" dirty="0">
                <a:latin typeface="Century Gothic" panose="020B0502020202020204" pitchFamily="34" charset="0"/>
              </a:rPr>
              <a:t>Section 46 to 47 -  General basis of valuation as per use, whether permitted or not and what should be disregarded, etc. As well as sectional title schemes.</a:t>
            </a:r>
          </a:p>
          <a:p>
            <a:pPr marL="228600" lvl="3"/>
            <a:endParaRPr lang="en-US" sz="1800" dirty="0">
              <a:latin typeface="Century Gothic" panose="020B0502020202020204" pitchFamily="34" charset="0"/>
            </a:endParaRPr>
          </a:p>
          <a:p>
            <a:pPr marL="228600" lvl="3"/>
            <a:r>
              <a:rPr lang="en-US" dirty="0">
                <a:latin typeface="Century Gothic" panose="020B0502020202020204" pitchFamily="34" charset="0"/>
              </a:rPr>
              <a:t>Section 48 – Content of valuation roll pertaining all properties as determined </a:t>
            </a:r>
            <a:r>
              <a:rPr lang="en-US" dirty="0" err="1">
                <a:latin typeface="Century Gothic" panose="020B0502020202020204" pitchFamily="34" charset="0"/>
              </a:rPr>
              <a:t>i.t.o</a:t>
            </a:r>
            <a:r>
              <a:rPr lang="en-US" dirty="0">
                <a:latin typeface="Century Gothic" panose="020B0502020202020204" pitchFamily="34" charset="0"/>
              </a:rPr>
              <a:t>. Sect30(3) and particulars in respect of registered or other (perhaps surveyed) ownership, </a:t>
            </a:r>
            <a:r>
              <a:rPr lang="en-US" dirty="0">
                <a:solidFill>
                  <a:srgbClr val="00B0F0"/>
                </a:solidFill>
                <a:latin typeface="Century Gothic" panose="020B0502020202020204" pitchFamily="34" charset="0"/>
              </a:rPr>
              <a:t>owner status (New)(What is it and why?)</a:t>
            </a:r>
            <a:r>
              <a:rPr lang="en-US" dirty="0">
                <a:latin typeface="Century Gothic" panose="020B0502020202020204" pitchFamily="34" charset="0"/>
              </a:rPr>
              <a:t>, category (sec8), physical address, land extent, market value, name of owner </a:t>
            </a:r>
            <a:r>
              <a:rPr lang="en-US" b="1" dirty="0">
                <a:solidFill>
                  <a:srgbClr val="FF0000"/>
                </a:solidFill>
                <a:latin typeface="Century Gothic" panose="020B0502020202020204" pitchFamily="34" charset="0"/>
              </a:rPr>
              <a:t>(????)</a:t>
            </a:r>
            <a:r>
              <a:rPr lang="en-US" dirty="0">
                <a:solidFill>
                  <a:srgbClr val="FF0000"/>
                </a:solidFill>
                <a:latin typeface="Century Gothic" panose="020B0502020202020204" pitchFamily="34" charset="0"/>
              </a:rPr>
              <a:t> </a:t>
            </a:r>
            <a:r>
              <a:rPr lang="en-US" dirty="0">
                <a:latin typeface="Century Gothic" panose="020B0502020202020204" pitchFamily="34" charset="0"/>
              </a:rPr>
              <a:t>any other prescribed particulars </a:t>
            </a:r>
            <a:r>
              <a:rPr lang="en-US" b="1" dirty="0">
                <a:solidFill>
                  <a:srgbClr val="FF0000"/>
                </a:solidFill>
                <a:latin typeface="Century Gothic" panose="020B0502020202020204" pitchFamily="34" charset="0"/>
              </a:rPr>
              <a:t>(Remarks and Owner Status)</a:t>
            </a:r>
          </a:p>
          <a:p>
            <a:pPr marL="228600" lvl="3"/>
            <a:endParaRPr lang="en-US" b="1" dirty="0">
              <a:solidFill>
                <a:srgbClr val="FF0000"/>
              </a:solidFill>
              <a:latin typeface="Century Gothic" panose="020B0502020202020204" pitchFamily="34" charset="0"/>
            </a:endParaRPr>
          </a:p>
          <a:p>
            <a:pPr marL="228600" lvl="3"/>
            <a:r>
              <a:rPr lang="en-US" dirty="0">
                <a:latin typeface="Century Gothic" panose="020B0502020202020204" pitchFamily="34" charset="0"/>
              </a:rPr>
              <a:t>Section 49 to 53 – Public notice of valuation rolls, Inspection of, and objections to, valuation rolls, processing of objections, Compulsory reviews of decisions of the Municipal Valuer, Outcome notifications of objections and reasons, etc.  </a:t>
            </a:r>
            <a:r>
              <a:rPr lang="en-US" b="1" dirty="0">
                <a:solidFill>
                  <a:srgbClr val="FF0000"/>
                </a:solidFill>
                <a:latin typeface="Century Gothic" panose="020B0502020202020204" pitchFamily="34" charset="0"/>
              </a:rPr>
              <a:t>(Covered in sessions 2 to 4)</a:t>
            </a:r>
            <a:r>
              <a:rPr lang="en-US" dirty="0">
                <a:latin typeface="Century Gothic" panose="020B0502020202020204" pitchFamily="34" charset="0"/>
              </a:rPr>
              <a:t> </a:t>
            </a:r>
            <a:endParaRPr lang="en-US" sz="18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5335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3" dur="500"/>
                                        <p:tgtEl>
                                          <p:spTgt spid="8">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randombar(horizontal)">
                                      <p:cBhvr>
                                        <p:cTn id="1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pPr marL="714375"/>
            <a:r>
              <a:rPr lang="en-US" sz="3600" dirty="0">
                <a:latin typeface="Century Gothic" panose="020B0502020202020204" pitchFamily="34" charset="0"/>
              </a:rPr>
              <a:t>the Municipal Property Rates Act (cont.)</a:t>
            </a:r>
          </a:p>
        </p:txBody>
      </p:sp>
      <p:pic>
        <p:nvPicPr>
          <p:cNvPr id="6" name="Content Placeholder 5" descr="Badge 1 with solid fill">
            <a:extLst>
              <a:ext uri="{FF2B5EF4-FFF2-40B4-BE49-F238E27FC236}">
                <a16:creationId xmlns:a16="http://schemas.microsoft.com/office/drawing/2014/main" id="{9CF58288-5011-7CC3-4032-8F554B10D9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p:spPr>
      </p:pic>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32</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dirty="0">
                <a:latin typeface="Century Gothic" panose="020B0502020202020204" pitchFamily="34" charset="0"/>
              </a:rPr>
              <a:t>Section 54 to 55 – Deals with Rights to appeal, and Adjustments or Additions made to the Valuation Rolls. </a:t>
            </a:r>
            <a:r>
              <a:rPr lang="en-US" dirty="0">
                <a:solidFill>
                  <a:srgbClr val="00B0F0"/>
                </a:solidFill>
                <a:latin typeface="Century Gothic" panose="020B0502020202020204" pitchFamily="34" charset="0"/>
              </a:rPr>
              <a:t>The task of the Municipality and COGTA, etc.</a:t>
            </a: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Section 56 to 76 – Deals with the Valuation Appeal Boards. </a:t>
            </a:r>
            <a:r>
              <a:rPr lang="en-US" dirty="0">
                <a:solidFill>
                  <a:srgbClr val="00B0F0"/>
                </a:solidFill>
                <a:latin typeface="Century Gothic" panose="020B0502020202020204" pitchFamily="34" charset="0"/>
              </a:rPr>
              <a:t>Concerns are “conflict of interest, qualifications, understanding the procedures of VAB hearings, applying powers just, fair and equitable, sufficient time for preparations, etc.”.</a:t>
            </a:r>
            <a:r>
              <a:rPr lang="en-US" dirty="0">
                <a:latin typeface="Century Gothic" panose="020B0502020202020204" pitchFamily="34" charset="0"/>
              </a:rPr>
              <a:t> </a:t>
            </a:r>
            <a:r>
              <a:rPr lang="en-US" b="1" dirty="0">
                <a:solidFill>
                  <a:srgbClr val="FF0000"/>
                </a:solidFill>
                <a:latin typeface="Century Gothic" panose="020B0502020202020204" pitchFamily="34" charset="0"/>
              </a:rPr>
              <a:t>Why? (Covered in sessions 2 to 4)</a:t>
            </a:r>
          </a:p>
          <a:p>
            <a:pPr marL="228600" lvl="3"/>
            <a:endParaRPr lang="en-US" sz="1800" dirty="0">
              <a:latin typeface="Century Gothic" panose="020B0502020202020204" pitchFamily="34" charset="0"/>
            </a:endParaRPr>
          </a:p>
          <a:p>
            <a:pPr marL="228600" lvl="3"/>
            <a:r>
              <a:rPr lang="en-US" sz="1800" dirty="0">
                <a:latin typeface="Century Gothic" panose="020B0502020202020204" pitchFamily="34" charset="0"/>
              </a:rPr>
              <a:t>Section 77 to 79 – Deals with General Update of GVR </a:t>
            </a:r>
            <a:r>
              <a:rPr lang="en-US" sz="1800" dirty="0" err="1">
                <a:latin typeface="Century Gothic" panose="020B0502020202020204" pitchFamily="34" charset="0"/>
              </a:rPr>
              <a:t>i.t.o</a:t>
            </a:r>
            <a:r>
              <a:rPr lang="en-US" dirty="0">
                <a:latin typeface="Century Gothic" panose="020B0502020202020204" pitchFamily="34" charset="0"/>
              </a:rPr>
              <a:t> Sec78 and 79 pertaining Supplementary Valuations and Notifications, etc. </a:t>
            </a:r>
            <a:r>
              <a:rPr lang="en-US" dirty="0">
                <a:solidFill>
                  <a:srgbClr val="00B0F0"/>
                </a:solidFill>
                <a:latin typeface="Century Gothic" panose="020B0502020202020204" pitchFamily="34" charset="0"/>
              </a:rPr>
              <a:t>This is a concerning section, as there are certain responsibility towards the Municipality, not always followed, which delay processes and compliancy. </a:t>
            </a:r>
            <a:r>
              <a:rPr lang="en-US" b="1" dirty="0">
                <a:solidFill>
                  <a:srgbClr val="FF0000"/>
                </a:solidFill>
                <a:latin typeface="Century Gothic" panose="020B0502020202020204" pitchFamily="34" charset="0"/>
              </a:rPr>
              <a:t>Such as? Why?</a:t>
            </a:r>
            <a:r>
              <a:rPr lang="en-US" dirty="0">
                <a:latin typeface="Century Gothic" panose="020B0502020202020204" pitchFamily="34" charset="0"/>
              </a:rPr>
              <a:t> </a:t>
            </a:r>
            <a:endParaRPr lang="en-US" sz="1800" dirty="0">
              <a:latin typeface="Century Gothic" panose="020B0502020202020204" pitchFamily="34" charset="0"/>
            </a:endParaRPr>
          </a:p>
          <a:p>
            <a:pPr marL="228600" lvl="3"/>
            <a:endParaRPr lang="en-US" sz="18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68606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33</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7" name="Subtitle 2">
            <a:extLst>
              <a:ext uri="{FF2B5EF4-FFF2-40B4-BE49-F238E27FC236}">
                <a16:creationId xmlns:a16="http://schemas.microsoft.com/office/drawing/2014/main" id="{EA7A52EF-6A7C-AFC1-201B-CED295E4FA2A}"/>
              </a:ext>
            </a:extLst>
          </p:cNvPr>
          <p:cNvSpPr txBox="1">
            <a:spLocks/>
          </p:cNvSpPr>
          <p:nvPr/>
        </p:nvSpPr>
        <p:spPr>
          <a:xfrm>
            <a:off x="655320" y="1264934"/>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Century Gothic" panose="020B0502020202020204" pitchFamily="34" charset="0"/>
              </a:rPr>
              <a:t>“these perhaps are the </a:t>
            </a:r>
            <a:r>
              <a:rPr lang="en-GB" dirty="0">
                <a:solidFill>
                  <a:srgbClr val="00B0F0"/>
                </a:solidFill>
                <a:latin typeface="Century Gothic" panose="020B0502020202020204" pitchFamily="34" charset="0"/>
              </a:rPr>
              <a:t>KEY</a:t>
            </a:r>
            <a:r>
              <a:rPr lang="en-GB" sz="2000" dirty="0">
                <a:latin typeface="Century Gothic" panose="020B0502020202020204" pitchFamily="34" charset="0"/>
              </a:rPr>
              <a:t> elements of the Municipal Property Rates Act </a:t>
            </a:r>
            <a:r>
              <a:rPr lang="en-GB" dirty="0">
                <a:solidFill>
                  <a:srgbClr val="00B0F0"/>
                </a:solidFill>
                <a:latin typeface="Century Gothic" panose="020B0502020202020204" pitchFamily="34" charset="0"/>
              </a:rPr>
              <a:t>(MPRA)</a:t>
            </a:r>
            <a:r>
              <a:rPr lang="en-GB" sz="2000" dirty="0">
                <a:latin typeface="Century Gothic" panose="020B0502020202020204" pitchFamily="34" charset="0"/>
              </a:rPr>
              <a:t> affecting the Valuer and </a:t>
            </a:r>
            <a:r>
              <a:rPr lang="en-GB" sz="2000" dirty="0">
                <a:solidFill>
                  <a:srgbClr val="00B0F0"/>
                </a:solidFill>
                <a:latin typeface="Century Gothic" panose="020B0502020202020204" pitchFamily="34" charset="0"/>
              </a:rPr>
              <a:t>either </a:t>
            </a:r>
            <a:r>
              <a:rPr lang="en-GB" dirty="0">
                <a:solidFill>
                  <a:srgbClr val="00B0F0"/>
                </a:solidFill>
                <a:latin typeface="Century Gothic" panose="020B0502020202020204" pitchFamily="34" charset="0"/>
              </a:rPr>
              <a:t>“support”</a:t>
            </a:r>
            <a:r>
              <a:rPr lang="en-GB" sz="2000" dirty="0">
                <a:latin typeface="Century Gothic" panose="020B0502020202020204" pitchFamily="34" charset="0"/>
              </a:rPr>
              <a:t> or </a:t>
            </a:r>
            <a:r>
              <a:rPr lang="en-GB" dirty="0">
                <a:solidFill>
                  <a:srgbClr val="00B0F0"/>
                </a:solidFill>
                <a:latin typeface="Century Gothic" panose="020B0502020202020204" pitchFamily="34" charset="0"/>
              </a:rPr>
              <a:t>“compromise”</a:t>
            </a:r>
            <a:r>
              <a:rPr lang="en-GB" sz="2000" dirty="0">
                <a:latin typeface="Century Gothic" panose="020B0502020202020204" pitchFamily="34" charset="0"/>
              </a:rPr>
              <a:t> successful outcomes”.</a:t>
            </a:r>
            <a:endParaRPr lang="en-US" sz="2000" dirty="0">
              <a:latin typeface="Century Gothic" panose="020B0502020202020204" pitchFamily="34" charset="0"/>
            </a:endParaRPr>
          </a:p>
        </p:txBody>
      </p:sp>
      <p:sp>
        <p:nvSpPr>
          <p:cNvPr id="2" name="Subtitle 2">
            <a:extLst>
              <a:ext uri="{FF2B5EF4-FFF2-40B4-BE49-F238E27FC236}">
                <a16:creationId xmlns:a16="http://schemas.microsoft.com/office/drawing/2014/main" id="{17C63593-29CF-3F14-CC49-DA3CA3FCCA1E}"/>
              </a:ext>
            </a:extLst>
          </p:cNvPr>
          <p:cNvSpPr txBox="1">
            <a:spLocks/>
          </p:cNvSpPr>
          <p:nvPr/>
        </p:nvSpPr>
        <p:spPr>
          <a:xfrm>
            <a:off x="2044337" y="3205784"/>
            <a:ext cx="9144000" cy="1000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Century Gothic" panose="020B0502020202020204" pitchFamily="34" charset="0"/>
              </a:rPr>
              <a:t>“and many time these days, if not </a:t>
            </a:r>
            <a:r>
              <a:rPr lang="en-GB" dirty="0">
                <a:solidFill>
                  <a:srgbClr val="00B0F0"/>
                </a:solidFill>
                <a:latin typeface="Century Gothic" panose="020B0502020202020204" pitchFamily="34" charset="0"/>
              </a:rPr>
              <a:t>“most”</a:t>
            </a:r>
            <a:r>
              <a:rPr lang="en-GB" sz="2000" dirty="0">
                <a:latin typeface="Century Gothic" panose="020B0502020202020204" pitchFamily="34" charset="0"/>
              </a:rPr>
              <a:t> of the times, it is out of the Valuer’s hands”.</a:t>
            </a:r>
            <a:endParaRPr lang="en-US" sz="2000" dirty="0">
              <a:latin typeface="Century Gothic" panose="020B0502020202020204" pitchFamily="34" charset="0"/>
            </a:endParaRPr>
          </a:p>
        </p:txBody>
      </p:sp>
      <p:sp>
        <p:nvSpPr>
          <p:cNvPr id="3" name="Subtitle 2">
            <a:extLst>
              <a:ext uri="{FF2B5EF4-FFF2-40B4-BE49-F238E27FC236}">
                <a16:creationId xmlns:a16="http://schemas.microsoft.com/office/drawing/2014/main" id="{32FFC6BD-9E58-AE6F-E851-7B9710056842}"/>
              </a:ext>
            </a:extLst>
          </p:cNvPr>
          <p:cNvSpPr txBox="1">
            <a:spLocks/>
          </p:cNvSpPr>
          <p:nvPr/>
        </p:nvSpPr>
        <p:spPr>
          <a:xfrm>
            <a:off x="487679" y="4491328"/>
            <a:ext cx="11207931" cy="186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Century Gothic" panose="020B0502020202020204" pitchFamily="34" charset="0"/>
              </a:rPr>
              <a:t>“the MPRA is an </a:t>
            </a:r>
            <a:r>
              <a:rPr lang="en-GB" dirty="0">
                <a:solidFill>
                  <a:srgbClr val="00B0F0"/>
                </a:solidFill>
                <a:latin typeface="Century Gothic" panose="020B0502020202020204" pitchFamily="34" charset="0"/>
              </a:rPr>
              <a:t>extraordinary</a:t>
            </a:r>
            <a:r>
              <a:rPr lang="en-GB" sz="2000" dirty="0">
                <a:latin typeface="Century Gothic" panose="020B0502020202020204" pitchFamily="34" charset="0"/>
              </a:rPr>
              <a:t> piece of legislation, however when </a:t>
            </a:r>
            <a:r>
              <a:rPr lang="en-GB" sz="3000" dirty="0">
                <a:solidFill>
                  <a:srgbClr val="00B0F0"/>
                </a:solidFill>
                <a:latin typeface="Century Gothic" panose="020B0502020202020204" pitchFamily="34" charset="0"/>
              </a:rPr>
              <a:t>the  audience</a:t>
            </a:r>
            <a:r>
              <a:rPr lang="en-GB" sz="2000" dirty="0">
                <a:latin typeface="Century Gothic" panose="020B0502020202020204" pitchFamily="34" charset="0"/>
              </a:rPr>
              <a:t> does not </a:t>
            </a:r>
            <a:r>
              <a:rPr lang="en-GB" sz="2000" b="1" u="sng" dirty="0">
                <a:latin typeface="Century Gothic" panose="020B0502020202020204" pitchFamily="34" charset="0"/>
              </a:rPr>
              <a:t>ALL</a:t>
            </a:r>
            <a:r>
              <a:rPr lang="en-GB" sz="2000" dirty="0">
                <a:latin typeface="Century Gothic" panose="020B0502020202020204" pitchFamily="34" charset="0"/>
              </a:rPr>
              <a:t> work together, that is when the Valuer end up by choice and knowledge, applying a wire and plier approach to </a:t>
            </a:r>
            <a:r>
              <a:rPr lang="en-GB" dirty="0">
                <a:solidFill>
                  <a:srgbClr val="00B0F0"/>
                </a:solidFill>
                <a:latin typeface="Century Gothic" panose="020B0502020202020204" pitchFamily="34" charset="0"/>
              </a:rPr>
              <a:t>get the job done as good possible</a:t>
            </a:r>
            <a:r>
              <a:rPr lang="en-GB" sz="2000" dirty="0">
                <a:latin typeface="Century Gothic" panose="020B0502020202020204" pitchFamily="34" charset="0"/>
              </a:rPr>
              <a:t>”.</a:t>
            </a:r>
            <a:endParaRPr lang="en-US" sz="2000" dirty="0">
              <a:latin typeface="Century Gothic" panose="020B0502020202020204" pitchFamily="34" charset="0"/>
            </a:endParaRPr>
          </a:p>
        </p:txBody>
      </p:sp>
    </p:spTree>
    <p:extLst>
      <p:ext uri="{BB962C8B-B14F-4D97-AF65-F5344CB8AC3E}">
        <p14:creationId xmlns:p14="http://schemas.microsoft.com/office/powerpoint/2010/main" val="2860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34</a:t>
            </a:fld>
            <a:endParaRPr lang="en-US" dirty="0"/>
          </a:p>
        </p:txBody>
      </p:sp>
      <p:sp>
        <p:nvSpPr>
          <p:cNvPr id="2" name="Title 1">
            <a:extLst>
              <a:ext uri="{FF2B5EF4-FFF2-40B4-BE49-F238E27FC236}">
                <a16:creationId xmlns:a16="http://schemas.microsoft.com/office/drawing/2014/main" id="{9FB1D285-591F-7CE5-AA1F-B50AF9D31F64}"/>
              </a:ext>
            </a:extLst>
          </p:cNvPr>
          <p:cNvSpPr txBox="1">
            <a:spLocks/>
          </p:cNvSpPr>
          <p:nvPr/>
        </p:nvSpPr>
        <p:spPr>
          <a:xfrm>
            <a:off x="838200" y="5738018"/>
            <a:ext cx="10515600" cy="1119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3" name="Graphic 2" descr="Badge with solid fill">
            <a:extLst>
              <a:ext uri="{FF2B5EF4-FFF2-40B4-BE49-F238E27FC236}">
                <a16:creationId xmlns:a16="http://schemas.microsoft.com/office/drawing/2014/main" id="{133026D4-3C0A-49F2-5264-2A7551888D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5840809"/>
            <a:ext cx="914400" cy="914400"/>
          </a:xfrm>
          <a:prstGeom prst="rect">
            <a:avLst/>
          </a:prstGeom>
        </p:spPr>
      </p:pic>
    </p:spTree>
    <p:extLst>
      <p:ext uri="{BB962C8B-B14F-4D97-AF65-F5344CB8AC3E}">
        <p14:creationId xmlns:p14="http://schemas.microsoft.com/office/powerpoint/2010/main" val="343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35</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7" name="Subtitle 2">
            <a:extLst>
              <a:ext uri="{FF2B5EF4-FFF2-40B4-BE49-F238E27FC236}">
                <a16:creationId xmlns:a16="http://schemas.microsoft.com/office/drawing/2014/main" id="{EA7A52EF-6A7C-AFC1-201B-CED295E4FA2A}"/>
              </a:ext>
            </a:extLst>
          </p:cNvPr>
          <p:cNvSpPr txBox="1">
            <a:spLocks/>
          </p:cNvSpPr>
          <p:nvPr/>
        </p:nvSpPr>
        <p:spPr>
          <a:xfrm>
            <a:off x="0" y="1276985"/>
            <a:ext cx="9144000" cy="733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Century Gothic" panose="020B0502020202020204" pitchFamily="34" charset="0"/>
              </a:rPr>
              <a:t>“have you ever heard about a </a:t>
            </a:r>
            <a:r>
              <a:rPr lang="en-GB" dirty="0">
                <a:solidFill>
                  <a:srgbClr val="00B0F0"/>
                </a:solidFill>
                <a:latin typeface="Century Gothic" panose="020B0502020202020204" pitchFamily="34" charset="0"/>
              </a:rPr>
              <a:t>contingency fee?</a:t>
            </a:r>
            <a:r>
              <a:rPr lang="en-GB" sz="2000" dirty="0">
                <a:latin typeface="Century Gothic" panose="020B0502020202020204" pitchFamily="34" charset="0"/>
              </a:rPr>
              <a:t>”.</a:t>
            </a:r>
            <a:endParaRPr lang="en-US" sz="2000" dirty="0">
              <a:latin typeface="Century Gothic" panose="020B0502020202020204" pitchFamily="34" charset="0"/>
            </a:endParaRPr>
          </a:p>
        </p:txBody>
      </p:sp>
      <p:sp>
        <p:nvSpPr>
          <p:cNvPr id="2" name="Subtitle 2">
            <a:extLst>
              <a:ext uri="{FF2B5EF4-FFF2-40B4-BE49-F238E27FC236}">
                <a16:creationId xmlns:a16="http://schemas.microsoft.com/office/drawing/2014/main" id="{E1239C95-4B67-5D39-37B0-A892E7E1BB4B}"/>
              </a:ext>
            </a:extLst>
          </p:cNvPr>
          <p:cNvSpPr txBox="1">
            <a:spLocks/>
          </p:cNvSpPr>
          <p:nvPr/>
        </p:nvSpPr>
        <p:spPr>
          <a:xfrm>
            <a:off x="1269330" y="2643187"/>
            <a:ext cx="9144000" cy="14017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Century Gothic" panose="020B0502020202020204" pitchFamily="34" charset="0"/>
              </a:rPr>
              <a:t>“a</a:t>
            </a:r>
            <a:r>
              <a:rPr lang="en-GB" sz="2000" b="0" i="0" dirty="0">
                <a:effectLst/>
                <a:latin typeface="Century Gothic" panose="020B0502020202020204" pitchFamily="34" charset="0"/>
              </a:rPr>
              <a:t> contingency fee is when a </a:t>
            </a:r>
            <a:r>
              <a:rPr lang="en-GB" b="0" i="0" dirty="0">
                <a:solidFill>
                  <a:srgbClr val="00B0F0"/>
                </a:solidFill>
                <a:effectLst/>
                <a:latin typeface="Century Gothic" panose="020B0502020202020204" pitchFamily="34" charset="0"/>
              </a:rPr>
              <a:t>lawyer</a:t>
            </a:r>
            <a:r>
              <a:rPr lang="en-GB" sz="2000" b="0" i="0" dirty="0">
                <a:effectLst/>
                <a:latin typeface="Century Gothic" panose="020B0502020202020204" pitchFamily="34" charset="0"/>
              </a:rPr>
              <a:t> or </a:t>
            </a:r>
            <a:r>
              <a:rPr lang="en-GB" b="0" i="0" dirty="0">
                <a:solidFill>
                  <a:srgbClr val="00B0F0"/>
                </a:solidFill>
                <a:effectLst/>
                <a:latin typeface="Century Gothic" panose="020B0502020202020204" pitchFamily="34" charset="0"/>
              </a:rPr>
              <a:t>representative</a:t>
            </a:r>
            <a:r>
              <a:rPr lang="en-GB" sz="2000" b="0" i="0" dirty="0">
                <a:effectLst/>
                <a:latin typeface="Century Gothic" panose="020B0502020202020204" pitchFamily="34" charset="0"/>
              </a:rPr>
              <a:t> agrees to work on a </a:t>
            </a:r>
            <a:r>
              <a:rPr lang="en-GB" b="0" i="0" dirty="0">
                <a:solidFill>
                  <a:srgbClr val="00B0F0"/>
                </a:solidFill>
                <a:effectLst/>
                <a:latin typeface="Century Gothic" panose="020B0502020202020204" pitchFamily="34" charset="0"/>
              </a:rPr>
              <a:t>no win, no fee</a:t>
            </a:r>
            <a:r>
              <a:rPr lang="en-GB" sz="2000" b="0" i="0" dirty="0">
                <a:effectLst/>
                <a:latin typeface="Century Gothic" panose="020B0502020202020204" pitchFamily="34" charset="0"/>
              </a:rPr>
              <a:t> basis, which means the client </a:t>
            </a:r>
            <a:r>
              <a:rPr lang="en-GB" b="0" i="0" dirty="0">
                <a:solidFill>
                  <a:srgbClr val="00B0F0"/>
                </a:solidFill>
                <a:effectLst/>
                <a:latin typeface="Century Gothic" panose="020B0502020202020204" pitchFamily="34" charset="0"/>
              </a:rPr>
              <a:t>only needs to pay </a:t>
            </a:r>
            <a:r>
              <a:rPr lang="en-GB" sz="2000" b="0" i="0" dirty="0">
                <a:effectLst/>
                <a:latin typeface="Century Gothic" panose="020B0502020202020204" pitchFamily="34" charset="0"/>
              </a:rPr>
              <a:t>the legal firm or professional they have hired </a:t>
            </a:r>
            <a:r>
              <a:rPr lang="en-GB" b="1" i="0" dirty="0">
                <a:solidFill>
                  <a:srgbClr val="FF0000"/>
                </a:solidFill>
                <a:effectLst/>
                <a:latin typeface="Century Gothic" panose="020B0502020202020204" pitchFamily="34" charset="0"/>
              </a:rPr>
              <a:t>“if’</a:t>
            </a:r>
            <a:r>
              <a:rPr lang="en-GB" sz="2000" b="1" i="0" dirty="0">
                <a:solidFill>
                  <a:srgbClr val="FF0000"/>
                </a:solidFill>
                <a:effectLst/>
                <a:latin typeface="Century Gothic" panose="020B0502020202020204" pitchFamily="34" charset="0"/>
              </a:rPr>
              <a:t> </a:t>
            </a:r>
            <a:r>
              <a:rPr lang="en-GB" sz="2000" b="0" i="0" dirty="0">
                <a:effectLst/>
                <a:latin typeface="Century Gothic" panose="020B0502020202020204" pitchFamily="34" charset="0"/>
              </a:rPr>
              <a:t>their personal claim is </a:t>
            </a:r>
            <a:r>
              <a:rPr lang="en-GB" b="0" i="0" dirty="0">
                <a:solidFill>
                  <a:srgbClr val="00B0F0"/>
                </a:solidFill>
                <a:effectLst/>
                <a:latin typeface="Century Gothic" panose="020B0502020202020204" pitchFamily="34" charset="0"/>
              </a:rPr>
              <a:t>successful</a:t>
            </a:r>
            <a:r>
              <a:rPr lang="en-GB" sz="2000" b="0" i="0" dirty="0">
                <a:effectLst/>
                <a:latin typeface="Century Gothic" panose="020B0502020202020204" pitchFamily="34" charset="0"/>
              </a:rPr>
              <a:t>”.</a:t>
            </a:r>
            <a:endParaRPr lang="en-US" sz="2000" dirty="0">
              <a:latin typeface="Century Gothic" panose="020B0502020202020204" pitchFamily="34" charset="0"/>
            </a:endParaRPr>
          </a:p>
        </p:txBody>
      </p:sp>
      <p:sp>
        <p:nvSpPr>
          <p:cNvPr id="3" name="Subtitle 2">
            <a:extLst>
              <a:ext uri="{FF2B5EF4-FFF2-40B4-BE49-F238E27FC236}">
                <a16:creationId xmlns:a16="http://schemas.microsoft.com/office/drawing/2014/main" id="{B982B126-A276-796B-560D-EBF2664502E1}"/>
              </a:ext>
            </a:extLst>
          </p:cNvPr>
          <p:cNvSpPr txBox="1">
            <a:spLocks/>
          </p:cNvSpPr>
          <p:nvPr/>
        </p:nvSpPr>
        <p:spPr>
          <a:xfrm>
            <a:off x="504825" y="4248150"/>
            <a:ext cx="10848975" cy="19049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1600" dirty="0">
                <a:latin typeface="Century Gothic" panose="020B0502020202020204" pitchFamily="34" charset="0"/>
              </a:rPr>
              <a:t>“</a:t>
            </a:r>
            <a:r>
              <a:rPr lang="en-GB" sz="2000" dirty="0">
                <a:latin typeface="Century Gothic" panose="020B0502020202020204" pitchFamily="34" charset="0"/>
              </a:rPr>
              <a:t>The contract will detail how much the client will need to pay the attorney </a:t>
            </a:r>
            <a:r>
              <a:rPr lang="en-GB" dirty="0">
                <a:solidFill>
                  <a:srgbClr val="00B0F0"/>
                </a:solidFill>
                <a:latin typeface="Century Gothic" panose="020B0502020202020204" pitchFamily="34" charset="0"/>
              </a:rPr>
              <a:t>should the matter be successfully finalised</a:t>
            </a:r>
            <a:r>
              <a:rPr lang="en-GB" sz="2000" dirty="0">
                <a:latin typeface="Century Gothic" panose="020B0502020202020204" pitchFamily="34" charset="0"/>
              </a:rPr>
              <a:t>, and these fees may be a </a:t>
            </a:r>
            <a:r>
              <a:rPr lang="en-GB" sz="2600" dirty="0">
                <a:solidFill>
                  <a:srgbClr val="00B0F0"/>
                </a:solidFill>
                <a:latin typeface="Century Gothic" panose="020B0502020202020204" pitchFamily="34" charset="0"/>
              </a:rPr>
              <a:t>fixed sum </a:t>
            </a:r>
            <a:r>
              <a:rPr lang="en-GB" sz="2000" dirty="0">
                <a:latin typeface="Century Gothic" panose="020B0502020202020204" pitchFamily="34" charset="0"/>
              </a:rPr>
              <a:t>or a </a:t>
            </a:r>
            <a:r>
              <a:rPr lang="en-GB" sz="3000" dirty="0">
                <a:solidFill>
                  <a:srgbClr val="00B0F0"/>
                </a:solidFill>
                <a:latin typeface="Century Gothic" panose="020B0502020202020204" pitchFamily="34" charset="0"/>
              </a:rPr>
              <a:t>percentage of the total settlement</a:t>
            </a:r>
            <a:r>
              <a:rPr lang="en-GB" sz="2000" dirty="0">
                <a:latin typeface="Century Gothic" panose="020B0502020202020204" pitchFamily="34" charset="0"/>
              </a:rPr>
              <a:t>.</a:t>
            </a:r>
            <a:r>
              <a:rPr lang="en-GB" sz="1600" b="0" i="0" dirty="0">
                <a:effectLst/>
                <a:latin typeface="Century Gothic" panose="020B0502020202020204" pitchFamily="34" charset="0"/>
              </a:rPr>
              <a:t>”.</a:t>
            </a:r>
            <a:endParaRPr lang="en-US" sz="1600" dirty="0">
              <a:latin typeface="Century Gothic" panose="020B0502020202020204" pitchFamily="34" charset="0"/>
            </a:endParaRPr>
          </a:p>
        </p:txBody>
      </p:sp>
    </p:spTree>
    <p:extLst>
      <p:ext uri="{BB962C8B-B14F-4D97-AF65-F5344CB8AC3E}">
        <p14:creationId xmlns:p14="http://schemas.microsoft.com/office/powerpoint/2010/main" val="3108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36</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US" dirty="0">
                <a:latin typeface="Century Gothic" panose="020B0502020202020204" pitchFamily="34" charset="0"/>
              </a:rPr>
              <a:t>This legislation was designed to promote fair business practice to -</a:t>
            </a:r>
          </a:p>
          <a:p>
            <a:pPr marL="0" lvl="3" indent="0">
              <a:buNone/>
            </a:pPr>
            <a:endParaRPr lang="en-US" dirty="0">
              <a:latin typeface="Century Gothic" panose="020B0502020202020204" pitchFamily="34" charset="0"/>
            </a:endParaRPr>
          </a:p>
          <a:p>
            <a:pPr marL="228600" lvl="3"/>
            <a:r>
              <a:rPr lang="en-US" dirty="0">
                <a:latin typeface="Century Gothic" panose="020B0502020202020204" pitchFamily="34" charset="0"/>
              </a:rPr>
              <a:t>Establishing a legal framework for the achievement and maintenance of a consumer market that is fair, accessible, efficient, sustainable and responsible for the benefit of consumers;</a:t>
            </a:r>
            <a:endParaRPr lang="en-US" sz="2400" dirty="0">
              <a:latin typeface="Century Gothic" panose="020B0502020202020204" pitchFamily="34" charset="0"/>
            </a:endParaRP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Protecting consumers from deceptive, misleading, unfair or fraudulent conduct;</a:t>
            </a:r>
            <a:endParaRPr lang="en-US" sz="2400" dirty="0">
              <a:latin typeface="Century Gothic" panose="020B0502020202020204" pitchFamily="34" charset="0"/>
            </a:endParaRP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Providing for an accessible, consistent, harmonized, effective and efficient system if redress for customers;</a:t>
            </a:r>
            <a:endParaRPr lang="en-US" sz="2400" dirty="0">
              <a:latin typeface="Century Gothic" panose="020B0502020202020204" pitchFamily="34" charset="0"/>
            </a:endParaRPr>
          </a:p>
          <a:p>
            <a:pPr marL="228600" lvl="3"/>
            <a:endParaRPr lang="en-US" dirty="0">
              <a:latin typeface="Century Gothic" panose="020B0502020202020204" pitchFamily="34" charset="0"/>
            </a:endParaRPr>
          </a:p>
          <a:p>
            <a:pPr marL="228600" lvl="3"/>
            <a:r>
              <a:rPr lang="en-US" dirty="0">
                <a:latin typeface="Century Gothic" panose="020B0502020202020204" pitchFamily="34" charset="0"/>
              </a:rPr>
              <a:t>Improving consumer awareness and information and encouraging responsible and informed consumer choice behavior.</a:t>
            </a:r>
            <a:endParaRPr lang="en-US" sz="2400" dirty="0">
              <a:latin typeface="Century Gothic" panose="020B0502020202020204" pitchFamily="34" charset="0"/>
            </a:endParaRPr>
          </a:p>
          <a:p>
            <a:pPr marL="228600" lvl="3"/>
            <a:endParaRPr lang="en-US" dirty="0">
              <a:latin typeface="Century Gothic" panose="020B0502020202020204" pitchFamily="34" charset="0"/>
            </a:endParaRPr>
          </a:p>
          <a:p>
            <a:pPr marL="0" lvl="3" indent="0">
              <a:buNone/>
            </a:pPr>
            <a:endParaRPr lang="en-US" sz="1800" b="1" dirty="0">
              <a:solidFill>
                <a:srgbClr val="FF0000"/>
              </a:solidFill>
              <a:latin typeface="Century Gothic" panose="020B0502020202020204" pitchFamily="34" charset="0"/>
            </a:endParaRPr>
          </a:p>
        </p:txBody>
      </p:sp>
      <p:sp>
        <p:nvSpPr>
          <p:cNvPr id="12" name="Title 1">
            <a:extLst>
              <a:ext uri="{FF2B5EF4-FFF2-40B4-BE49-F238E27FC236}">
                <a16:creationId xmlns:a16="http://schemas.microsoft.com/office/drawing/2014/main" id="{A8DA7232-1AA8-D055-A104-31D1F5610533}"/>
              </a:ext>
            </a:extLst>
          </p:cNvPr>
          <p:cNvSpPr txBox="1">
            <a:spLocks/>
          </p:cNvSpPr>
          <p:nvPr/>
        </p:nvSpPr>
        <p:spPr>
          <a:xfrm>
            <a:off x="8477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13" name="Graphic 12" descr="Badge with solid fill">
            <a:extLst>
              <a:ext uri="{FF2B5EF4-FFF2-40B4-BE49-F238E27FC236}">
                <a16:creationId xmlns:a16="http://schemas.microsoft.com/office/drawing/2014/main" id="{5180D284-C9BE-CC08-ED14-6861F7E0B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a:prstGeom prst="rect">
            <a:avLst/>
          </a:prstGeom>
        </p:spPr>
      </p:pic>
    </p:spTree>
    <p:extLst>
      <p:ext uri="{BB962C8B-B14F-4D97-AF65-F5344CB8AC3E}">
        <p14:creationId xmlns:p14="http://schemas.microsoft.com/office/powerpoint/2010/main" val="2528448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37</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promote a fair, accessible and sustainable marketplace for consumer products and services;</a:t>
            </a:r>
            <a:endParaRPr lang="en-US" dirty="0">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establish national norms and standards relating to consumer protection;</a:t>
            </a:r>
          </a:p>
          <a:p>
            <a:pPr marL="228600" lvl="3"/>
            <a:endParaRPr lang="en-US" dirty="0">
              <a:solidFill>
                <a:srgbClr val="000000"/>
              </a:solidFill>
              <a:latin typeface="Century Gothic" panose="020B0502020202020204" pitchFamily="34" charset="0"/>
              <a:ea typeface="Microsoft JhengHei Light" panose="020B0304030504040204" pitchFamily="34" charset="-120"/>
              <a:cs typeface="Calibri" panose="020F0502020204030204" pitchFamily="34"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provide for improved standards of consumer information;</a:t>
            </a:r>
            <a:endParaRPr lang="en-US" dirty="0">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prohibit certain unfair marketing and business practices;</a:t>
            </a:r>
            <a:endParaRPr lang="en-US" dirty="0">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promote responsible consumer behavior;</a:t>
            </a:r>
            <a:endParaRPr lang="en-US" dirty="0">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promote a consistent legislative and enforcement framework relating to consumer transactions and agreements, to establish the National Consumer Commission;</a:t>
            </a:r>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dirty="0">
              <a:latin typeface="Century Gothic" panose="020B0502020202020204" pitchFamily="34" charset="0"/>
            </a:endParaRPr>
          </a:p>
          <a:p>
            <a:pPr marL="0" lvl="3" indent="0">
              <a:buNone/>
            </a:pPr>
            <a:endParaRPr lang="en-US" sz="1800" b="1" dirty="0">
              <a:solidFill>
                <a:srgbClr val="FF0000"/>
              </a:solidFill>
              <a:latin typeface="Century Gothic" panose="020B0502020202020204" pitchFamily="34" charset="0"/>
            </a:endParaRPr>
          </a:p>
        </p:txBody>
      </p:sp>
      <p:sp>
        <p:nvSpPr>
          <p:cNvPr id="12" name="Title 1">
            <a:extLst>
              <a:ext uri="{FF2B5EF4-FFF2-40B4-BE49-F238E27FC236}">
                <a16:creationId xmlns:a16="http://schemas.microsoft.com/office/drawing/2014/main" id="{A8DA7232-1AA8-D055-A104-31D1F5610533}"/>
              </a:ext>
            </a:extLst>
          </p:cNvPr>
          <p:cNvSpPr txBox="1">
            <a:spLocks/>
          </p:cNvSpPr>
          <p:nvPr/>
        </p:nvSpPr>
        <p:spPr>
          <a:xfrm>
            <a:off x="8477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13" name="Graphic 12" descr="Badge with solid fill">
            <a:extLst>
              <a:ext uri="{FF2B5EF4-FFF2-40B4-BE49-F238E27FC236}">
                <a16:creationId xmlns:a16="http://schemas.microsoft.com/office/drawing/2014/main" id="{5180D284-C9BE-CC08-ED14-6861F7E0B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a:prstGeom prst="rect">
            <a:avLst/>
          </a:prstGeom>
        </p:spPr>
      </p:pic>
    </p:spTree>
    <p:extLst>
      <p:ext uri="{BB962C8B-B14F-4D97-AF65-F5344CB8AC3E}">
        <p14:creationId xmlns:p14="http://schemas.microsoft.com/office/powerpoint/2010/main" val="1999282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38</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repeal sections 2 to 13 and sections 16 to 17 of the Merchandise Marks Act, 1941 (Act No. 17 of 1941), the Business Names Act, 1960 (Act No. 27 of 1960), the Price Control Act, 1964 (Act No. 25 of 1964), the Sales and Service Matters Act, 1964 (Act No. 25 of 1964), the Trade Practices Act, 1976 (Act No. 76 of 1976), the Consumer Affairs (Unfair Business Practices) Act, 1988 (Act No. 71 of 1988), and;</a:t>
            </a:r>
          </a:p>
          <a:p>
            <a:pPr marL="228600" lvl="3"/>
            <a:endParaRPr lang="en-US" dirty="0">
              <a:solidFill>
                <a:srgbClr val="000000"/>
              </a:solidFill>
              <a:latin typeface="Century Gothic" panose="020B0502020202020204" pitchFamily="34" charset="0"/>
              <a:ea typeface="Microsoft JhengHei Light" panose="020B0304030504040204" pitchFamily="34" charset="-120"/>
              <a:cs typeface="Calibri" panose="020F0502020204030204" pitchFamily="34"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To make consequential amendments to various other Acts; and to provide for related incidental matters;</a:t>
            </a:r>
          </a:p>
          <a:p>
            <a:pPr marL="228600" lvl="3"/>
            <a:endParaRPr lang="en-US" dirty="0">
              <a:solidFill>
                <a:srgbClr val="000000"/>
              </a:solidFill>
              <a:latin typeface="Century Gothic" panose="020B0502020202020204" pitchFamily="34" charset="0"/>
              <a:ea typeface="Microsoft JhengHei Light" panose="020B0304030504040204" pitchFamily="34" charset="-120"/>
              <a:cs typeface="Calibri" panose="020F0502020204030204" pitchFamily="34"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That apartheid and discriminatory laws of the past have burdened the nation with unacceptably high levels of poverty, </a:t>
            </a:r>
            <a:r>
              <a:rPr lang="en-US" sz="2800" dirty="0">
                <a:solidFill>
                  <a:srgbClr val="00B0F0"/>
                </a:solidFill>
                <a:effectLst/>
                <a:latin typeface="Century Gothic" panose="020B0502020202020204" pitchFamily="34" charset="0"/>
                <a:ea typeface="Microsoft JhengHei Light" panose="020B0304030504040204" pitchFamily="34" charset="-120"/>
                <a:cs typeface="Calibri" panose="020F0502020204030204" pitchFamily="34" charset="0"/>
              </a:rPr>
              <a:t>illiteracy</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and other forms of </a:t>
            </a:r>
            <a:r>
              <a:rPr lang="en-US" sz="2800" dirty="0">
                <a:solidFill>
                  <a:srgbClr val="00B0F0"/>
                </a:solidFill>
                <a:effectLst/>
                <a:latin typeface="Century Gothic" panose="020B0502020202020204" pitchFamily="34" charset="0"/>
                <a:ea typeface="Microsoft JhengHei Light" panose="020B0304030504040204" pitchFamily="34" charset="-120"/>
                <a:cs typeface="Calibri" panose="020F0502020204030204" pitchFamily="34" charset="0"/>
              </a:rPr>
              <a:t>social and economic inequality</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a:t>
            </a:r>
            <a:endParaRPr lang="en-US" sz="1800" dirty="0">
              <a:effectLst/>
              <a:latin typeface="Garamond" panose="02020404030301010803" pitchFamily="18" charset="0"/>
              <a:ea typeface="MS Mincho" panose="02020609040205080304" pitchFamily="49" charset="-128"/>
              <a:cs typeface="Times New Roman" panose="02020603050405020304" pitchFamily="18" charset="0"/>
            </a:endParaRPr>
          </a:p>
          <a:p>
            <a:pPr marL="228600" lvl="3"/>
            <a:endParaRPr lang="en-US" dirty="0">
              <a:latin typeface="Century Gothic" panose="020B0502020202020204" pitchFamily="34" charset="0"/>
            </a:endParaRPr>
          </a:p>
          <a:p>
            <a:pPr marL="0" lvl="3" indent="0">
              <a:buNone/>
            </a:pPr>
            <a:endParaRPr lang="en-US" sz="1800" b="1" dirty="0">
              <a:solidFill>
                <a:srgbClr val="FF0000"/>
              </a:solidFill>
              <a:latin typeface="Century Gothic" panose="020B0502020202020204" pitchFamily="34" charset="0"/>
            </a:endParaRPr>
          </a:p>
        </p:txBody>
      </p:sp>
      <p:sp>
        <p:nvSpPr>
          <p:cNvPr id="12" name="Title 1">
            <a:extLst>
              <a:ext uri="{FF2B5EF4-FFF2-40B4-BE49-F238E27FC236}">
                <a16:creationId xmlns:a16="http://schemas.microsoft.com/office/drawing/2014/main" id="{A8DA7232-1AA8-D055-A104-31D1F5610533}"/>
              </a:ext>
            </a:extLst>
          </p:cNvPr>
          <p:cNvSpPr txBox="1">
            <a:spLocks/>
          </p:cNvSpPr>
          <p:nvPr/>
        </p:nvSpPr>
        <p:spPr>
          <a:xfrm>
            <a:off x="8477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13" name="Graphic 12" descr="Badge with solid fill">
            <a:extLst>
              <a:ext uri="{FF2B5EF4-FFF2-40B4-BE49-F238E27FC236}">
                <a16:creationId xmlns:a16="http://schemas.microsoft.com/office/drawing/2014/main" id="{5180D284-C9BE-CC08-ED14-6861F7E0B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a:prstGeom prst="rect">
            <a:avLst/>
          </a:prstGeom>
        </p:spPr>
      </p:pic>
    </p:spTree>
    <p:extLst>
      <p:ext uri="{BB962C8B-B14F-4D97-AF65-F5344CB8AC3E}">
        <p14:creationId xmlns:p14="http://schemas.microsoft.com/office/powerpoint/2010/main" val="2540605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39</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3"/>
            <a:r>
              <a:rPr lang="en-US" dirty="0">
                <a:effectLst/>
                <a:latin typeface="Century Gothic" panose="020B0502020202020204" pitchFamily="34" charset="0"/>
                <a:ea typeface="Microsoft JhengHei Light" panose="020B0304030504040204" pitchFamily="34" charset="-120"/>
                <a:cs typeface="Calibri" panose="020F0502020204030204" pitchFamily="34" charset="0"/>
              </a:rPr>
              <a:t>That it is necessary to develop and employ innovative means to-</a:t>
            </a:r>
            <a:endParaRPr lang="en-US" dirty="0">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buClr>
                <a:srgbClr val="4D4D4D"/>
              </a:buClr>
              <a:buFont typeface="+mj-lt"/>
              <a:buAutoNum type="alphaLcParenR"/>
            </a:pPr>
            <a:r>
              <a:rPr lang="en-US" sz="1800" b="1" dirty="0">
                <a:solidFill>
                  <a:srgbClr val="00B0F0"/>
                </a:solidFill>
                <a:effectLst/>
                <a:latin typeface="Century Gothic" panose="020B0502020202020204" pitchFamily="34" charset="0"/>
                <a:ea typeface="Microsoft JhengHei Light" panose="020B0304030504040204" pitchFamily="34" charset="-120"/>
                <a:cs typeface="Calibri" panose="020F0502020204030204" pitchFamily="34" charset="0"/>
              </a:rPr>
              <a:t>fulfil the rights of historically disadvantaged persons and to promote their full participation as consumers;</a:t>
            </a:r>
            <a:endParaRPr lang="en-US" sz="1800" b="1" dirty="0">
              <a:solidFill>
                <a:srgbClr val="00B0F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buClr>
                <a:srgbClr val="4D4D4D"/>
              </a:buClr>
              <a:buFont typeface="+mj-lt"/>
              <a:buAutoNum type="alphaLcParenR"/>
            </a:pPr>
            <a:r>
              <a:rPr lang="en-US" sz="1800" b="1" dirty="0">
                <a:solidFill>
                  <a:srgbClr val="00B0F0"/>
                </a:solidFill>
                <a:effectLst/>
                <a:latin typeface="Century Gothic" panose="020B0502020202020204" pitchFamily="34" charset="0"/>
                <a:ea typeface="Microsoft JhengHei Light" panose="020B0304030504040204" pitchFamily="34" charset="-120"/>
                <a:cs typeface="Calibri" panose="020F0502020204030204" pitchFamily="34" charset="0"/>
              </a:rPr>
              <a:t>to abuse or exploitation in the marketplace; and</a:t>
            </a:r>
            <a:endParaRPr lang="en-US" sz="1800" b="1" dirty="0">
              <a:solidFill>
                <a:srgbClr val="00B0F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buClr>
                <a:srgbClr val="4D4D4D"/>
              </a:buClr>
              <a:buFont typeface="+mj-lt"/>
              <a:buAutoNum type="alphaLcParenR"/>
            </a:pPr>
            <a:r>
              <a:rPr lang="en-US" sz="1800" b="1" dirty="0">
                <a:solidFill>
                  <a:srgbClr val="00B0F0"/>
                </a:solidFill>
                <a:effectLst/>
                <a:latin typeface="Century Gothic" panose="020B0502020202020204" pitchFamily="34" charset="0"/>
                <a:ea typeface="Microsoft JhengHei Light" panose="020B0304030504040204" pitchFamily="34" charset="-120"/>
                <a:cs typeface="Calibri" panose="020F0502020204030204" pitchFamily="34" charset="0"/>
              </a:rPr>
              <a:t>to give effect to internationally recognized customer rights.</a:t>
            </a:r>
            <a:endParaRPr lang="en-US" sz="1800" b="1" dirty="0">
              <a:solidFill>
                <a:srgbClr val="00B0F0"/>
              </a:solidFill>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effectLst/>
              <a:latin typeface="Century Gothic" panose="020B0502020202020204" pitchFamily="34" charset="0"/>
              <a:ea typeface="Microsoft JhengHei Light" panose="020B0304030504040204" pitchFamily="34" charset="-120"/>
              <a:cs typeface="Calibri" panose="020F0502020204030204" pitchFamily="34" charset="0"/>
            </a:endParaRPr>
          </a:p>
          <a:p>
            <a:pPr marL="228600" lvl="3"/>
            <a:r>
              <a:rPr lang="en-US" sz="1800" dirty="0">
                <a:effectLst/>
                <a:latin typeface="Century Gothic" panose="020B0502020202020204" pitchFamily="34" charset="0"/>
                <a:ea typeface="Microsoft JhengHei Light" panose="020B0304030504040204" pitchFamily="34" charset="-120"/>
                <a:cs typeface="Calibri" panose="020F0502020204030204" pitchFamily="34" charset="0"/>
              </a:rPr>
              <a:t>That recent and emerging technological changes, trading methods, patterns and agreements have brought, and will continue to bring new benefits, opportunities and challenges to the market for consumer </a:t>
            </a:r>
            <a:r>
              <a:rPr lang="en-US" sz="1800" u="sng" dirty="0">
                <a:effectLst/>
                <a:latin typeface="Century Gothic" panose="020B0502020202020204" pitchFamily="34" charset="0"/>
                <a:ea typeface="Microsoft JhengHei Light" panose="020B0304030504040204" pitchFamily="34" charset="-120"/>
                <a:cs typeface="Calibri" panose="020F0502020204030204" pitchFamily="34" charset="0"/>
                <a:hlinkClick r:id="rId2">
                  <a:extLst>
                    <a:ext uri="{A12FA001-AC4F-418D-AE19-62706E023703}">
                      <ahyp:hlinkClr xmlns:ahyp="http://schemas.microsoft.com/office/drawing/2018/hyperlinkcolor" val="tx"/>
                    </a:ext>
                  </a:extLst>
                </a:hlinkClick>
              </a:rPr>
              <a:t>goods</a:t>
            </a:r>
            <a:r>
              <a:rPr lang="en-US" sz="1800" dirty="0">
                <a:effectLst/>
                <a:latin typeface="Century Gothic" panose="020B0502020202020204" pitchFamily="34" charset="0"/>
                <a:ea typeface="Microsoft JhengHei Light" panose="020B0304030504040204" pitchFamily="34" charset="-120"/>
                <a:cs typeface="Calibri" panose="020F0502020204030204" pitchFamily="34" charset="0"/>
              </a:rPr>
              <a:t> and services within South Africa; and</a:t>
            </a:r>
          </a:p>
          <a:p>
            <a:pPr marL="228600" lvl="3"/>
            <a:endParaRPr lang="en-US" dirty="0">
              <a:solidFill>
                <a:srgbClr val="000000"/>
              </a:solidFill>
              <a:latin typeface="Century Gothic" panose="020B0502020202020204" pitchFamily="34" charset="0"/>
              <a:ea typeface="Microsoft JhengHei Light" panose="020B0304030504040204" pitchFamily="34" charset="-120"/>
              <a:cs typeface="Calibri" panose="020F0502020204030204" pitchFamily="34" charset="0"/>
            </a:endParaRPr>
          </a:p>
          <a:p>
            <a:pPr marL="228600" lvl="3"/>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That it is desirable to promote an economic environment that supports and strengthens a culture of </a:t>
            </a:r>
            <a:r>
              <a:rPr lang="en-US" sz="1800" u="sng"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hlinkClick r:id="rId3"/>
              </a:rPr>
              <a:t>consumer</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rights and responsibilities, business innovation and enhanced performance.</a:t>
            </a:r>
            <a:endParaRPr lang="en-US" sz="1800" b="1" dirty="0">
              <a:solidFill>
                <a:srgbClr val="FF0000"/>
              </a:solidFill>
              <a:latin typeface="Century Gothic" panose="020B0502020202020204" pitchFamily="34" charset="0"/>
            </a:endParaRPr>
          </a:p>
          <a:p>
            <a:pPr marL="0" lvl="3" indent="0">
              <a:buNone/>
            </a:pPr>
            <a:endParaRPr lang="en-US" dirty="0">
              <a:latin typeface="Century Gothic" panose="020B0502020202020204" pitchFamily="34" charset="0"/>
            </a:endParaRPr>
          </a:p>
        </p:txBody>
      </p:sp>
      <p:sp>
        <p:nvSpPr>
          <p:cNvPr id="12" name="Title 1">
            <a:extLst>
              <a:ext uri="{FF2B5EF4-FFF2-40B4-BE49-F238E27FC236}">
                <a16:creationId xmlns:a16="http://schemas.microsoft.com/office/drawing/2014/main" id="{A8DA7232-1AA8-D055-A104-31D1F5610533}"/>
              </a:ext>
            </a:extLst>
          </p:cNvPr>
          <p:cNvSpPr txBox="1">
            <a:spLocks/>
          </p:cNvSpPr>
          <p:nvPr/>
        </p:nvSpPr>
        <p:spPr>
          <a:xfrm>
            <a:off x="8477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13" name="Graphic 12" descr="Badge with solid fill">
            <a:extLst>
              <a:ext uri="{FF2B5EF4-FFF2-40B4-BE49-F238E27FC236}">
                <a16:creationId xmlns:a16="http://schemas.microsoft.com/office/drawing/2014/main" id="{5180D284-C9BE-CC08-ED14-6861F7E0B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570706"/>
            <a:ext cx="914400" cy="914400"/>
          </a:xfrm>
          <a:prstGeom prst="rect">
            <a:avLst/>
          </a:prstGeom>
        </p:spPr>
      </p:pic>
    </p:spTree>
    <p:extLst>
      <p:ext uri="{BB962C8B-B14F-4D97-AF65-F5344CB8AC3E}">
        <p14:creationId xmlns:p14="http://schemas.microsoft.com/office/powerpoint/2010/main" val="3301118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automaton&#10;&#10;Description automatically generated">
            <a:extLst>
              <a:ext uri="{FF2B5EF4-FFF2-40B4-BE49-F238E27FC236}">
                <a16:creationId xmlns:a16="http://schemas.microsoft.com/office/drawing/2014/main" id="{26C3DA80-B21F-45DE-5F70-0308F9687DC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0000"/>
          <a:stretch/>
        </p:blipFill>
        <p:spPr>
          <a:xfrm>
            <a:off x="20" y="1"/>
            <a:ext cx="12191980" cy="6857999"/>
          </a:xfrm>
          <a:prstGeom prst="rect">
            <a:avLst/>
          </a:prstGeom>
        </p:spPr>
      </p:pic>
      <p:sp>
        <p:nvSpPr>
          <p:cNvPr id="2" name="Title 1">
            <a:extLst>
              <a:ext uri="{FF2B5EF4-FFF2-40B4-BE49-F238E27FC236}">
                <a16:creationId xmlns:a16="http://schemas.microsoft.com/office/drawing/2014/main" id="{AEA7F9BF-3D87-57ED-8439-002030619414}"/>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Century Gothic" panose="020B0502020202020204" pitchFamily="34" charset="0"/>
              </a:rPr>
              <a:t>What is a “discourse”?</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E7C808-B535-053C-77D4-D8C27B44869C}"/>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latin typeface="Century Gothic" panose="020B0502020202020204" pitchFamily="34" charset="0"/>
              </a:rPr>
              <a:t>It is defined as to talk about a subject. </a:t>
            </a:r>
          </a:p>
          <a:p>
            <a:r>
              <a:rPr lang="en-US" sz="2000" dirty="0">
                <a:solidFill>
                  <a:srgbClr val="FFFFFF"/>
                </a:solidFill>
                <a:latin typeface="Century Gothic" panose="020B0502020202020204" pitchFamily="34" charset="0"/>
              </a:rPr>
              <a:t>The General Valuation Roll, Maintenance and Legislative Process of this exercise.</a:t>
            </a:r>
          </a:p>
          <a:p>
            <a:r>
              <a:rPr lang="en-US" sz="2000" dirty="0">
                <a:solidFill>
                  <a:srgbClr val="FFFFFF"/>
                </a:solidFill>
                <a:latin typeface="Century Gothic" panose="020B0502020202020204" pitchFamily="34" charset="0"/>
              </a:rPr>
              <a:t>And perhaps various related functionalities facilitated, processed or managed.</a:t>
            </a:r>
          </a:p>
          <a:p>
            <a:r>
              <a:rPr lang="en-US" sz="2000" dirty="0">
                <a:solidFill>
                  <a:srgbClr val="FFFFFF"/>
                </a:solidFill>
                <a:latin typeface="Century Gothic" panose="020B0502020202020204" pitchFamily="34" charset="0"/>
              </a:rPr>
              <a:t>As well as other interlinked financial decision making linked to this process where the Valuer are involved.</a:t>
            </a:r>
          </a:p>
          <a:p>
            <a:r>
              <a:rPr lang="en-US" sz="2000" dirty="0">
                <a:solidFill>
                  <a:srgbClr val="FFFFFF"/>
                </a:solidFill>
                <a:latin typeface="Century Gothic" panose="020B0502020202020204" pitchFamily="34" charset="0"/>
              </a:rPr>
              <a:t>And the Valuer is not ALWAYS the reason for error.</a:t>
            </a:r>
          </a:p>
          <a:p>
            <a:r>
              <a:rPr lang="en-US" sz="2000" dirty="0">
                <a:solidFill>
                  <a:srgbClr val="FFFFFF"/>
                </a:solidFill>
                <a:latin typeface="Century Gothic" panose="020B0502020202020204" pitchFamily="34" charset="0"/>
              </a:rPr>
              <a:t>And perhaps the Valuer should take responsibility to secure their importance.</a:t>
            </a:r>
          </a:p>
          <a:p>
            <a:r>
              <a:rPr lang="en-US" sz="2000" dirty="0">
                <a:solidFill>
                  <a:srgbClr val="FFFFFF"/>
                </a:solidFill>
                <a:latin typeface="Century Gothic" panose="020B0502020202020204" pitchFamily="34" charset="0"/>
              </a:rPr>
              <a:t>And maintain their knowledge of this </a:t>
            </a:r>
            <a:r>
              <a:rPr lang="en-US" sz="2000" b="1" u="sng" dirty="0">
                <a:latin typeface="Century Gothic" panose="020B0502020202020204" pitchFamily="34" charset="0"/>
              </a:rPr>
              <a:t>discourse</a:t>
            </a:r>
            <a:r>
              <a:rPr lang="en-US" sz="2000" dirty="0">
                <a:solidFill>
                  <a:srgbClr val="FFFFFF"/>
                </a:solidFill>
                <a:latin typeface="Century Gothic" panose="020B0502020202020204" pitchFamily="34" charset="0"/>
              </a:rPr>
              <a:t>?</a:t>
            </a:r>
          </a:p>
          <a:p>
            <a:endParaRPr lang="en-US" sz="2000" dirty="0">
              <a:solidFill>
                <a:srgbClr val="FFFFFF"/>
              </a:solidFill>
              <a:latin typeface="Century Gothic" panose="020B0502020202020204" pitchFamily="34" charset="0"/>
            </a:endParaRPr>
          </a:p>
        </p:txBody>
      </p:sp>
      <p:sp>
        <p:nvSpPr>
          <p:cNvPr id="8" name="Slide Number Placeholder 7">
            <a:extLst>
              <a:ext uri="{FF2B5EF4-FFF2-40B4-BE49-F238E27FC236}">
                <a16:creationId xmlns:a16="http://schemas.microsoft.com/office/drawing/2014/main" id="{D38281B8-81A2-9F61-5E15-B94418FC9427}"/>
              </a:ext>
            </a:extLst>
          </p:cNvPr>
          <p:cNvSpPr>
            <a:spLocks noGrp="1"/>
          </p:cNvSpPr>
          <p:nvPr>
            <p:ph type="sldNum" sz="quarter" idx="12"/>
          </p:nvPr>
        </p:nvSpPr>
        <p:spPr/>
        <p:txBody>
          <a:bodyPr/>
          <a:lstStyle/>
          <a:p>
            <a:fld id="{E2F0592A-B330-4732-8BA2-98C6A5E7D6E6}" type="slidenum">
              <a:rPr lang="en-US" smtClean="0"/>
              <a:t>4</a:t>
            </a:fld>
            <a:endParaRPr lang="en-US" dirty="0"/>
          </a:p>
        </p:txBody>
      </p:sp>
    </p:spTree>
    <p:extLst>
      <p:ext uri="{BB962C8B-B14F-4D97-AF65-F5344CB8AC3E}">
        <p14:creationId xmlns:p14="http://schemas.microsoft.com/office/powerpoint/2010/main" val="30875670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40</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And for those reasons set out above, and to give effect to the international law obligations of the Republic, a law to be enacted in order to-</a:t>
            </a:r>
            <a:endParaRPr lang="en-US" dirty="0">
              <a:solidFill>
                <a:srgbClr val="000000"/>
              </a:solidFill>
              <a:latin typeface="Century Gothic" panose="020B0502020202020204" pitchFamily="34" charset="0"/>
              <a:ea typeface="Microsoft JhengHei Light" panose="020B0304030504040204" pitchFamily="34" charset="-120"/>
              <a:cs typeface="Calibri" panose="020F0502020204030204" pitchFamily="34" charset="0"/>
            </a:endParaRPr>
          </a:p>
          <a:p>
            <a:pPr marL="342900" lvl="0" indent="-342900">
              <a:lnSpc>
                <a:spcPct val="150000"/>
              </a:lnSpc>
              <a:buClr>
                <a:srgbClr val="4D4D4D"/>
              </a:buClr>
              <a:buSzPts val="1000"/>
              <a:buFont typeface="Wingdings" panose="05000000000000000000" pitchFamily="2" charset="2"/>
              <a:buChar char=""/>
            </a:pP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promote and protect</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the economic interests of consumers;</a:t>
            </a:r>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buClr>
                <a:srgbClr val="4D4D4D"/>
              </a:buClr>
              <a:buSzPts val="1000"/>
              <a:buFont typeface="Wingdings" panose="05000000000000000000" pitchFamily="2" charset="2"/>
              <a:buChar char=""/>
            </a:pP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improve access to, and the quality of information</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that is necessary so that consumers can </a:t>
            </a: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make informed choices</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according to their individual wishes and needs;</a:t>
            </a:r>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buClr>
                <a:srgbClr val="4D4D4D"/>
              </a:buClr>
              <a:buSzPts val="1000"/>
              <a:buFont typeface="Wingdings" panose="05000000000000000000" pitchFamily="2" charset="2"/>
              <a:buChar char=""/>
            </a:pP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develop </a:t>
            </a: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effective means of redress </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for consumers;</a:t>
            </a:r>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buClr>
                <a:srgbClr val="4D4D4D"/>
              </a:buClr>
              <a:buSzPts val="1000"/>
              <a:buFont typeface="Wingdings" panose="05000000000000000000" pitchFamily="2" charset="2"/>
              <a:buChar char=""/>
            </a:pP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promote and provide for consumer education</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including </a:t>
            </a: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education concerning</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the social and </a:t>
            </a: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economic effects of consumer choices;</a:t>
            </a:r>
          </a:p>
          <a:p>
            <a:pPr marL="342900" lvl="0" indent="-342900">
              <a:lnSpc>
                <a:spcPct val="150000"/>
              </a:lnSpc>
              <a:buClr>
                <a:srgbClr val="4D4D4D"/>
              </a:buClr>
              <a:buSzPts val="1000"/>
              <a:buFont typeface="Wingdings" panose="05000000000000000000" pitchFamily="2" charset="2"/>
              <a:buChar char=""/>
            </a:pPr>
            <a:endParaRPr lang="en-US" sz="1800" b="1" dirty="0">
              <a:solidFill>
                <a:srgbClr val="FF0000"/>
              </a:solidFill>
              <a:latin typeface="Century Gothic" panose="020B0502020202020204" pitchFamily="34" charset="0"/>
            </a:endParaRPr>
          </a:p>
        </p:txBody>
      </p:sp>
      <p:sp>
        <p:nvSpPr>
          <p:cNvPr id="12" name="Title 1">
            <a:extLst>
              <a:ext uri="{FF2B5EF4-FFF2-40B4-BE49-F238E27FC236}">
                <a16:creationId xmlns:a16="http://schemas.microsoft.com/office/drawing/2014/main" id="{A8DA7232-1AA8-D055-A104-31D1F5610533}"/>
              </a:ext>
            </a:extLst>
          </p:cNvPr>
          <p:cNvSpPr txBox="1">
            <a:spLocks/>
          </p:cNvSpPr>
          <p:nvPr/>
        </p:nvSpPr>
        <p:spPr>
          <a:xfrm>
            <a:off x="8477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13" name="Graphic 12" descr="Badge with solid fill">
            <a:extLst>
              <a:ext uri="{FF2B5EF4-FFF2-40B4-BE49-F238E27FC236}">
                <a16:creationId xmlns:a16="http://schemas.microsoft.com/office/drawing/2014/main" id="{5180D284-C9BE-CC08-ED14-6861F7E0B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a:prstGeom prst="rect">
            <a:avLst/>
          </a:prstGeom>
        </p:spPr>
      </p:pic>
    </p:spTree>
    <p:extLst>
      <p:ext uri="{BB962C8B-B14F-4D97-AF65-F5344CB8AC3E}">
        <p14:creationId xmlns:p14="http://schemas.microsoft.com/office/powerpoint/2010/main" val="3859486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41</a:t>
            </a:fld>
            <a:endParaRPr lang="en-US" dirty="0"/>
          </a:p>
        </p:txBody>
      </p:sp>
      <p:sp>
        <p:nvSpPr>
          <p:cNvPr id="8" name="Content Placeholder 2">
            <a:extLst>
              <a:ext uri="{FF2B5EF4-FFF2-40B4-BE49-F238E27FC236}">
                <a16:creationId xmlns:a16="http://schemas.microsoft.com/office/drawing/2014/main" id="{D05D3279-4019-F1A7-3E85-D5B446B3FC86}"/>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50000"/>
              </a:lnSpc>
              <a:buClr>
                <a:srgbClr val="4D4D4D"/>
              </a:buClr>
              <a:buSzPts val="1000"/>
              <a:buFont typeface="Wingdings" panose="05000000000000000000" pitchFamily="2" charset="2"/>
              <a:buChar char=""/>
            </a:pP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facilitate the freedom of consumers</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to associate and form groups to advocate and </a:t>
            </a: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promote their common interests</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and</a:t>
            </a:r>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342900" lvl="0" indent="-342900">
              <a:lnSpc>
                <a:spcPct val="150000"/>
              </a:lnSpc>
              <a:spcAft>
                <a:spcPts val="800"/>
              </a:spcAft>
              <a:buClr>
                <a:srgbClr val="4D4D4D"/>
              </a:buClr>
              <a:buSzPts val="1000"/>
              <a:buFont typeface="Wingdings" panose="05000000000000000000" pitchFamily="2" charset="2"/>
              <a:buChar char=""/>
            </a:pP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promote consumer </a:t>
            </a:r>
            <a:r>
              <a:rPr lang="en-US" sz="1800" b="1"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participation in decision-making processes concerning the marketplace</a:t>
            </a:r>
            <a:r>
              <a:rPr lang="en-US" sz="1800" dirty="0">
                <a:solidFill>
                  <a:srgbClr val="000000"/>
                </a:solidFill>
                <a:effectLst/>
                <a:latin typeface="Century Gothic" panose="020B0502020202020204" pitchFamily="34" charset="0"/>
                <a:ea typeface="Microsoft JhengHei Light" panose="020B0304030504040204" pitchFamily="34" charset="-120"/>
                <a:cs typeface="Calibri" panose="020F0502020204030204" pitchFamily="34" charset="0"/>
              </a:rPr>
              <a:t> and the interests of consumers.</a:t>
            </a:r>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228600" lvl="3"/>
            <a:endParaRPr lang="en-US" sz="18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0" lvl="3" indent="0">
              <a:buNone/>
            </a:pPr>
            <a:endParaRPr lang="en-US" sz="1800" b="1" dirty="0">
              <a:solidFill>
                <a:srgbClr val="FF0000"/>
              </a:solidFill>
              <a:latin typeface="Century Gothic" panose="020B0502020202020204" pitchFamily="34" charset="0"/>
            </a:endParaRPr>
          </a:p>
        </p:txBody>
      </p:sp>
      <p:sp>
        <p:nvSpPr>
          <p:cNvPr id="12" name="Title 1">
            <a:extLst>
              <a:ext uri="{FF2B5EF4-FFF2-40B4-BE49-F238E27FC236}">
                <a16:creationId xmlns:a16="http://schemas.microsoft.com/office/drawing/2014/main" id="{A8DA7232-1AA8-D055-A104-31D1F5610533}"/>
              </a:ext>
            </a:extLst>
          </p:cNvPr>
          <p:cNvSpPr txBox="1">
            <a:spLocks/>
          </p:cNvSpPr>
          <p:nvPr/>
        </p:nvSpPr>
        <p:spPr>
          <a:xfrm>
            <a:off x="847725"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4375"/>
            <a:r>
              <a:rPr lang="en-US" sz="3600" dirty="0">
                <a:latin typeface="Century Gothic" panose="020B0502020202020204" pitchFamily="34" charset="0"/>
              </a:rPr>
              <a:t>the Consumer Protection Act (cont.)</a:t>
            </a:r>
          </a:p>
        </p:txBody>
      </p:sp>
      <p:pic>
        <p:nvPicPr>
          <p:cNvPr id="13" name="Graphic 12" descr="Badge with solid fill">
            <a:extLst>
              <a:ext uri="{FF2B5EF4-FFF2-40B4-BE49-F238E27FC236}">
                <a16:creationId xmlns:a16="http://schemas.microsoft.com/office/drawing/2014/main" id="{5180D284-C9BE-CC08-ED14-6861F7E0B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570706"/>
            <a:ext cx="914400" cy="914400"/>
          </a:xfrm>
          <a:prstGeom prst="rect">
            <a:avLst/>
          </a:prstGeom>
        </p:spPr>
      </p:pic>
    </p:spTree>
    <p:extLst>
      <p:ext uri="{BB962C8B-B14F-4D97-AF65-F5344CB8AC3E}">
        <p14:creationId xmlns:p14="http://schemas.microsoft.com/office/powerpoint/2010/main" val="3104412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42</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2" name="Subtitle 2">
            <a:extLst>
              <a:ext uri="{FF2B5EF4-FFF2-40B4-BE49-F238E27FC236}">
                <a16:creationId xmlns:a16="http://schemas.microsoft.com/office/drawing/2014/main" id="{17C63593-29CF-3F14-CC49-DA3CA3FCCA1E}"/>
              </a:ext>
            </a:extLst>
          </p:cNvPr>
          <p:cNvSpPr txBox="1">
            <a:spLocks/>
          </p:cNvSpPr>
          <p:nvPr/>
        </p:nvSpPr>
        <p:spPr>
          <a:xfrm>
            <a:off x="838200" y="1305867"/>
            <a:ext cx="9995263" cy="18872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GB" sz="1800" dirty="0">
                <a:latin typeface="Century Gothic" panose="020B0502020202020204" pitchFamily="34" charset="0"/>
              </a:rPr>
              <a:t>“the Valuer is a </a:t>
            </a:r>
            <a:r>
              <a:rPr lang="en-GB" dirty="0">
                <a:solidFill>
                  <a:srgbClr val="00B0F0"/>
                </a:solidFill>
                <a:latin typeface="Century Gothic" panose="020B0502020202020204" pitchFamily="34" charset="0"/>
              </a:rPr>
              <a:t>registered, accredited</a:t>
            </a:r>
            <a:r>
              <a:rPr lang="en-GB" sz="1800" dirty="0">
                <a:latin typeface="Century Gothic" panose="020B0502020202020204" pitchFamily="34" charset="0"/>
              </a:rPr>
              <a:t> and </a:t>
            </a:r>
            <a:r>
              <a:rPr lang="en-GB" dirty="0">
                <a:solidFill>
                  <a:srgbClr val="00B0F0"/>
                </a:solidFill>
                <a:latin typeface="Century Gothic" panose="020B0502020202020204" pitchFamily="34" charset="0"/>
              </a:rPr>
              <a:t>authorised</a:t>
            </a:r>
            <a:r>
              <a:rPr lang="en-GB" sz="1800" dirty="0">
                <a:latin typeface="Century Gothic" panose="020B0502020202020204" pitchFamily="34" charset="0"/>
              </a:rPr>
              <a:t> financial service provider (FSP). By means of legislation </a:t>
            </a:r>
            <a:r>
              <a:rPr lang="en-GB" dirty="0">
                <a:solidFill>
                  <a:srgbClr val="00B0F0"/>
                </a:solidFill>
                <a:latin typeface="Century Gothic" panose="020B0502020202020204" pitchFamily="34" charset="0"/>
              </a:rPr>
              <a:t>(Property Valuation Act) </a:t>
            </a:r>
            <a:r>
              <a:rPr lang="en-GB" sz="1800" dirty="0">
                <a:latin typeface="Century Gothic" panose="020B0502020202020204" pitchFamily="34" charset="0"/>
              </a:rPr>
              <a:t>and to advocate ethical code of conduct providing Valuation services and Education </a:t>
            </a:r>
            <a:r>
              <a:rPr lang="en-GB" sz="1800" dirty="0" err="1">
                <a:latin typeface="Century Gothic" panose="020B0502020202020204" pitchFamily="34" charset="0"/>
              </a:rPr>
              <a:t>i.t.o</a:t>
            </a:r>
            <a:r>
              <a:rPr lang="en-GB" sz="1800" dirty="0">
                <a:latin typeface="Century Gothic" panose="020B0502020202020204" pitchFamily="34" charset="0"/>
              </a:rPr>
              <a:t> the CPA”. </a:t>
            </a:r>
            <a:endParaRPr lang="en-US" sz="1800" dirty="0">
              <a:latin typeface="Century Gothic" panose="020B0502020202020204" pitchFamily="34" charset="0"/>
            </a:endParaRPr>
          </a:p>
        </p:txBody>
      </p:sp>
      <p:sp>
        <p:nvSpPr>
          <p:cNvPr id="5" name="Title 1">
            <a:extLst>
              <a:ext uri="{FF2B5EF4-FFF2-40B4-BE49-F238E27FC236}">
                <a16:creationId xmlns:a16="http://schemas.microsoft.com/office/drawing/2014/main" id="{36254782-DD78-D895-D72B-10F5C3B88897}"/>
              </a:ext>
            </a:extLst>
          </p:cNvPr>
          <p:cNvSpPr>
            <a:spLocks noGrp="1"/>
          </p:cNvSpPr>
          <p:nvPr>
            <p:ph type="title"/>
          </p:nvPr>
        </p:nvSpPr>
        <p:spPr>
          <a:xfrm>
            <a:off x="838200" y="365125"/>
            <a:ext cx="10515600" cy="1325563"/>
          </a:xfrm>
        </p:spPr>
        <p:txBody>
          <a:bodyPr>
            <a:normAutofit/>
          </a:bodyPr>
          <a:lstStyle/>
          <a:p>
            <a:r>
              <a:rPr lang="en-US" sz="3600" dirty="0">
                <a:latin typeface="Century Gothic" panose="020B0502020202020204" pitchFamily="34" charset="0"/>
              </a:rPr>
              <a:t>the conclusion…</a:t>
            </a:r>
          </a:p>
        </p:txBody>
      </p:sp>
      <p:sp>
        <p:nvSpPr>
          <p:cNvPr id="8" name="Subtitle 2">
            <a:extLst>
              <a:ext uri="{FF2B5EF4-FFF2-40B4-BE49-F238E27FC236}">
                <a16:creationId xmlns:a16="http://schemas.microsoft.com/office/drawing/2014/main" id="{97E874D1-E8CE-585F-9BE9-4281A3624F01}"/>
              </a:ext>
            </a:extLst>
          </p:cNvPr>
          <p:cNvSpPr txBox="1">
            <a:spLocks/>
          </p:cNvSpPr>
          <p:nvPr/>
        </p:nvSpPr>
        <p:spPr>
          <a:xfrm>
            <a:off x="838200" y="4094808"/>
            <a:ext cx="9995263" cy="1887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GB" sz="2000" dirty="0">
                <a:latin typeface="Century Gothic" panose="020B0502020202020204" pitchFamily="34" charset="0"/>
              </a:rPr>
              <a:t>“and the audience made out of those </a:t>
            </a:r>
            <a:r>
              <a:rPr lang="en-GB" dirty="0">
                <a:solidFill>
                  <a:srgbClr val="00B0F0"/>
                </a:solidFill>
                <a:latin typeface="Century Gothic" panose="020B0502020202020204" pitchFamily="34" charset="0"/>
              </a:rPr>
              <a:t>who make use </a:t>
            </a:r>
            <a:r>
              <a:rPr lang="en-GB" sz="2000" dirty="0">
                <a:latin typeface="Century Gothic" panose="020B0502020202020204" pitchFamily="34" charset="0"/>
              </a:rPr>
              <a:t>of the Valuer, fully acknowledge and understand their own accountability, towards legislation and standard accounting practice, </a:t>
            </a:r>
            <a:r>
              <a:rPr lang="en-GB" sz="2000" dirty="0" err="1">
                <a:latin typeface="Century Gothic" panose="020B0502020202020204" pitchFamily="34" charset="0"/>
              </a:rPr>
              <a:t>i.t.o</a:t>
            </a:r>
            <a:r>
              <a:rPr lang="en-GB" sz="2000" dirty="0">
                <a:latin typeface="Century Gothic" panose="020B0502020202020204" pitchFamily="34" charset="0"/>
              </a:rPr>
              <a:t> the CPA”. </a:t>
            </a:r>
            <a:endParaRPr lang="en-US" sz="2000" dirty="0">
              <a:latin typeface="Century Gothic" panose="020B0502020202020204" pitchFamily="34" charset="0"/>
            </a:endParaRPr>
          </a:p>
        </p:txBody>
      </p:sp>
    </p:spTree>
    <p:extLst>
      <p:ext uri="{BB962C8B-B14F-4D97-AF65-F5344CB8AC3E}">
        <p14:creationId xmlns:p14="http://schemas.microsoft.com/office/powerpoint/2010/main" val="190372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43</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5" name="Title 1">
            <a:extLst>
              <a:ext uri="{FF2B5EF4-FFF2-40B4-BE49-F238E27FC236}">
                <a16:creationId xmlns:a16="http://schemas.microsoft.com/office/drawing/2014/main" id="{36254782-DD78-D895-D72B-10F5C3B88897}"/>
              </a:ext>
            </a:extLst>
          </p:cNvPr>
          <p:cNvSpPr>
            <a:spLocks noGrp="1"/>
          </p:cNvSpPr>
          <p:nvPr>
            <p:ph type="title"/>
          </p:nvPr>
        </p:nvSpPr>
        <p:spPr>
          <a:xfrm>
            <a:off x="838200" y="365125"/>
            <a:ext cx="10515600" cy="1325563"/>
          </a:xfrm>
        </p:spPr>
        <p:txBody>
          <a:bodyPr>
            <a:normAutofit/>
          </a:bodyPr>
          <a:lstStyle/>
          <a:p>
            <a:r>
              <a:rPr lang="en-US" sz="3600" dirty="0">
                <a:latin typeface="Century Gothic" panose="020B0502020202020204" pitchFamily="34" charset="0"/>
              </a:rPr>
              <a:t>in a nutshell…</a:t>
            </a:r>
          </a:p>
        </p:txBody>
      </p:sp>
      <p:pic>
        <p:nvPicPr>
          <p:cNvPr id="3074" name="Picture 2" descr="121,430 Nutshell Stock Photos, Pictures &amp; Royalty-Free Images - iStock">
            <a:extLst>
              <a:ext uri="{FF2B5EF4-FFF2-40B4-BE49-F238E27FC236}">
                <a16:creationId xmlns:a16="http://schemas.microsoft.com/office/drawing/2014/main" id="{1C23775D-A1AF-4982-1AB2-5BB6C52F1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3331072"/>
            <a:ext cx="3390403" cy="339040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289F69C2-7E7A-3E6A-6CA0-27D3C646BB41}"/>
              </a:ext>
            </a:extLst>
          </p:cNvPr>
          <p:cNvSpPr txBox="1">
            <a:spLocks/>
          </p:cNvSpPr>
          <p:nvPr/>
        </p:nvSpPr>
        <p:spPr>
          <a:xfrm>
            <a:off x="1996712" y="1541758"/>
            <a:ext cx="8604613" cy="1887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GB" sz="2000" dirty="0">
                <a:latin typeface="Century Gothic" panose="020B0502020202020204" pitchFamily="34" charset="0"/>
              </a:rPr>
              <a:t>“Valuation Rolls, Property Registers or Valuations of any nature, where required for financial decision making, </a:t>
            </a:r>
            <a:r>
              <a:rPr lang="en-GB" dirty="0">
                <a:solidFill>
                  <a:srgbClr val="00B0F0"/>
                </a:solidFill>
                <a:latin typeface="Century Gothic" panose="020B0502020202020204" pitchFamily="34" charset="0"/>
              </a:rPr>
              <a:t>must comply </a:t>
            </a:r>
            <a:r>
              <a:rPr lang="en-GB" sz="2000" dirty="0">
                <a:latin typeface="Century Gothic" panose="020B0502020202020204" pitchFamily="34" charset="0"/>
              </a:rPr>
              <a:t>with the </a:t>
            </a:r>
            <a:r>
              <a:rPr lang="en-GB" dirty="0">
                <a:solidFill>
                  <a:srgbClr val="00B0F0"/>
                </a:solidFill>
                <a:latin typeface="Century Gothic" panose="020B0502020202020204" pitchFamily="34" charset="0"/>
              </a:rPr>
              <a:t>various legislations</a:t>
            </a:r>
            <a:r>
              <a:rPr lang="en-GB" sz="2000" dirty="0">
                <a:latin typeface="Century Gothic" panose="020B0502020202020204" pitchFamily="34" charset="0"/>
              </a:rPr>
              <a:t>”.</a:t>
            </a:r>
            <a:endParaRPr lang="en-US" sz="2000" dirty="0">
              <a:latin typeface="Century Gothic" panose="020B0502020202020204" pitchFamily="34" charset="0"/>
            </a:endParaRPr>
          </a:p>
        </p:txBody>
      </p:sp>
      <p:sp>
        <p:nvSpPr>
          <p:cNvPr id="7" name="Subtitle 2">
            <a:extLst>
              <a:ext uri="{FF2B5EF4-FFF2-40B4-BE49-F238E27FC236}">
                <a16:creationId xmlns:a16="http://schemas.microsoft.com/office/drawing/2014/main" id="{E068C309-8E41-A1F5-4D1A-3661AE6E979D}"/>
              </a:ext>
            </a:extLst>
          </p:cNvPr>
          <p:cNvSpPr txBox="1">
            <a:spLocks/>
          </p:cNvSpPr>
          <p:nvPr/>
        </p:nvSpPr>
        <p:spPr>
          <a:xfrm>
            <a:off x="2958737" y="3524249"/>
            <a:ext cx="8604613" cy="1887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GB" sz="2000" dirty="0">
                <a:latin typeface="Century Gothic" panose="020B0502020202020204" pitchFamily="34" charset="0"/>
              </a:rPr>
              <a:t>“and the </a:t>
            </a:r>
            <a:r>
              <a:rPr lang="en-GB" dirty="0">
                <a:solidFill>
                  <a:srgbClr val="00B0F0"/>
                </a:solidFill>
                <a:latin typeface="Century Gothic" panose="020B0502020202020204" pitchFamily="34" charset="0"/>
              </a:rPr>
              <a:t>Valuer</a:t>
            </a:r>
            <a:r>
              <a:rPr lang="en-GB" sz="2000" dirty="0">
                <a:latin typeface="Century Gothic" panose="020B0502020202020204" pitchFamily="34" charset="0"/>
              </a:rPr>
              <a:t> or </a:t>
            </a:r>
            <a:r>
              <a:rPr lang="en-GB" dirty="0">
                <a:solidFill>
                  <a:srgbClr val="00B0F0"/>
                </a:solidFill>
                <a:latin typeface="Century Gothic" panose="020B0502020202020204" pitchFamily="34" charset="0"/>
              </a:rPr>
              <a:t>the audience</a:t>
            </a:r>
            <a:r>
              <a:rPr lang="en-GB" sz="2000" dirty="0">
                <a:latin typeface="Century Gothic" panose="020B0502020202020204" pitchFamily="34" charset="0"/>
              </a:rPr>
              <a:t>, may become </a:t>
            </a:r>
            <a:r>
              <a:rPr lang="en-GB" dirty="0">
                <a:solidFill>
                  <a:srgbClr val="00B0F0"/>
                </a:solidFill>
                <a:latin typeface="Century Gothic" panose="020B0502020202020204" pitchFamily="34" charset="0"/>
              </a:rPr>
              <a:t>liable</a:t>
            </a:r>
            <a:r>
              <a:rPr lang="en-GB" sz="2000" dirty="0">
                <a:latin typeface="Century Gothic" panose="020B0502020202020204" pitchFamily="34" charset="0"/>
              </a:rPr>
              <a:t> to any form of financial loss suffered by a consumer, if the educational and legislative procedures and responsibilities were not followed”.</a:t>
            </a:r>
            <a:endParaRPr lang="en-US" sz="2000" dirty="0">
              <a:latin typeface="Century Gothic" panose="020B0502020202020204" pitchFamily="34" charset="0"/>
            </a:endParaRPr>
          </a:p>
        </p:txBody>
      </p:sp>
      <p:pic>
        <p:nvPicPr>
          <p:cNvPr id="9" name="Content Placeholder 5" descr="Badge 1 with solid fill">
            <a:extLst>
              <a:ext uri="{FF2B5EF4-FFF2-40B4-BE49-F238E27FC236}">
                <a16:creationId xmlns:a16="http://schemas.microsoft.com/office/drawing/2014/main" id="{82573CD6-A37C-B43E-9FEB-C6DC827A9199}"/>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4733" y="1570978"/>
            <a:ext cx="914400" cy="914400"/>
          </a:xfrm>
        </p:spPr>
      </p:pic>
      <p:pic>
        <p:nvPicPr>
          <p:cNvPr id="10" name="Graphic 9" descr="Badge with solid fill">
            <a:extLst>
              <a:ext uri="{FF2B5EF4-FFF2-40B4-BE49-F238E27FC236}">
                <a16:creationId xmlns:a16="http://schemas.microsoft.com/office/drawing/2014/main" id="{65EBDF36-76A7-1512-3E3F-4421B237AF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6712" y="3871006"/>
            <a:ext cx="914400" cy="914400"/>
          </a:xfrm>
          <a:prstGeom prst="rect">
            <a:avLst/>
          </a:prstGeom>
        </p:spPr>
      </p:pic>
    </p:spTree>
    <p:extLst>
      <p:ext uri="{BB962C8B-B14F-4D97-AF65-F5344CB8AC3E}">
        <p14:creationId xmlns:p14="http://schemas.microsoft.com/office/powerpoint/2010/main" val="256622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9A66-E7D9-B279-BB1A-EFCD3CE072C7}"/>
              </a:ext>
            </a:extLst>
          </p:cNvPr>
          <p:cNvSpPr>
            <a:spLocks noGrp="1"/>
          </p:cNvSpPr>
          <p:nvPr>
            <p:ph type="ctrTitle"/>
          </p:nvPr>
        </p:nvSpPr>
        <p:spPr>
          <a:xfrm>
            <a:off x="1524000" y="1122363"/>
            <a:ext cx="9144000" cy="1125537"/>
          </a:xfrm>
        </p:spPr>
        <p:txBody>
          <a:bodyPr/>
          <a:lstStyle/>
          <a:p>
            <a:pPr algn="l"/>
            <a:r>
              <a:rPr lang="en-US" dirty="0">
                <a:latin typeface="Vonique64" panose="02000500000000090000" pitchFamily="2" charset="0"/>
              </a:rPr>
              <a:t>End</a:t>
            </a:r>
          </a:p>
        </p:txBody>
      </p:sp>
      <p:sp>
        <p:nvSpPr>
          <p:cNvPr id="3" name="Subtitle 2">
            <a:extLst>
              <a:ext uri="{FF2B5EF4-FFF2-40B4-BE49-F238E27FC236}">
                <a16:creationId xmlns:a16="http://schemas.microsoft.com/office/drawing/2014/main" id="{1D858C56-08C3-0F59-6BD5-57C86F6EEE6C}"/>
              </a:ext>
            </a:extLst>
          </p:cNvPr>
          <p:cNvSpPr>
            <a:spLocks noGrp="1"/>
          </p:cNvSpPr>
          <p:nvPr>
            <p:ph type="subTitle" idx="1"/>
          </p:nvPr>
        </p:nvSpPr>
        <p:spPr>
          <a:xfrm>
            <a:off x="1524000" y="3811589"/>
            <a:ext cx="9144000" cy="1962149"/>
          </a:xfrm>
        </p:spPr>
        <p:txBody>
          <a:bodyPr>
            <a:normAutofit lnSpcReduction="10000"/>
          </a:bodyPr>
          <a:lstStyle/>
          <a:p>
            <a:pPr algn="l"/>
            <a:r>
              <a:rPr lang="en-US" dirty="0">
                <a:latin typeface="Century Gothic" panose="020B0502020202020204" pitchFamily="34" charset="0"/>
              </a:rPr>
              <a:t>LOURENS NEL </a:t>
            </a:r>
            <a:r>
              <a:rPr lang="en-US" sz="1600" dirty="0">
                <a:latin typeface="Century Gothic" panose="020B0502020202020204" pitchFamily="34" charset="0"/>
              </a:rPr>
              <a:t>(Pr.Val)(Managing Director)(Partner)(49%)</a:t>
            </a:r>
          </a:p>
          <a:p>
            <a:pPr algn="l"/>
            <a:r>
              <a:rPr lang="en-US" sz="1600" dirty="0">
                <a:latin typeface="Century Gothic" panose="020B0502020202020204" pitchFamily="34" charset="0"/>
              </a:rPr>
              <a:t>and partner</a:t>
            </a:r>
            <a:r>
              <a:rPr lang="en-US" sz="1800" dirty="0">
                <a:latin typeface="Century Gothic" panose="020B0502020202020204" pitchFamily="34" charset="0"/>
              </a:rPr>
              <a:t> </a:t>
            </a:r>
            <a:r>
              <a:rPr lang="en-US" dirty="0">
                <a:latin typeface="Century Gothic" panose="020B0502020202020204" pitchFamily="34" charset="0"/>
              </a:rPr>
              <a:t>RUTH MOKONYANE </a:t>
            </a:r>
            <a:r>
              <a:rPr lang="en-US" sz="1600" dirty="0">
                <a:latin typeface="Century Gothic" panose="020B0502020202020204" pitchFamily="34" charset="0"/>
              </a:rPr>
              <a:t>(Finance Director)(Partner)(51%)</a:t>
            </a:r>
            <a:endParaRPr lang="en-US" sz="1800" dirty="0">
              <a:latin typeface="Century Gothic" panose="020B0502020202020204" pitchFamily="34" charset="0"/>
            </a:endParaRPr>
          </a:p>
          <a:p>
            <a:pPr algn="l"/>
            <a:endParaRPr lang="en-US" sz="1800" dirty="0">
              <a:latin typeface="Century Gothic" panose="020B0502020202020204" pitchFamily="34" charset="0"/>
            </a:endParaRPr>
          </a:p>
          <a:p>
            <a:pPr algn="l"/>
            <a:r>
              <a:rPr lang="en-US" sz="1800" dirty="0">
                <a:latin typeface="Century Gothic" panose="020B0502020202020204" pitchFamily="34" charset="0"/>
              </a:rPr>
              <a:t>Pretoria National Group Head Office – (0861 99 0003)</a:t>
            </a:r>
          </a:p>
          <a:p>
            <a:pPr algn="l"/>
            <a:r>
              <a:rPr lang="en-US" sz="1800" dirty="0">
                <a:latin typeface="Century Gothic" panose="020B0502020202020204" pitchFamily="34" charset="0"/>
              </a:rPr>
              <a:t>info@uniqueco.co.za</a:t>
            </a:r>
          </a:p>
        </p:txBody>
      </p:sp>
      <p:sp>
        <p:nvSpPr>
          <p:cNvPr id="4" name="Slide Number Placeholder 3">
            <a:extLst>
              <a:ext uri="{FF2B5EF4-FFF2-40B4-BE49-F238E27FC236}">
                <a16:creationId xmlns:a16="http://schemas.microsoft.com/office/drawing/2014/main" id="{0EDF110B-3C30-78E6-52AF-5F1FB9FECDBB}"/>
              </a:ext>
            </a:extLst>
          </p:cNvPr>
          <p:cNvSpPr>
            <a:spLocks noGrp="1"/>
          </p:cNvSpPr>
          <p:nvPr>
            <p:ph type="sldNum" sz="quarter" idx="12"/>
          </p:nvPr>
        </p:nvSpPr>
        <p:spPr/>
        <p:txBody>
          <a:bodyPr/>
          <a:lstStyle/>
          <a:p>
            <a:fld id="{E2F0592A-B330-4732-8BA2-98C6A5E7D6E6}" type="slidenum">
              <a:rPr lang="en-US" smtClean="0"/>
              <a:t>44</a:t>
            </a:fld>
            <a:endParaRPr lang="en-US" dirty="0"/>
          </a:p>
        </p:txBody>
      </p:sp>
      <p:graphicFrame>
        <p:nvGraphicFramePr>
          <p:cNvPr id="5" name="Diagram 4">
            <a:extLst>
              <a:ext uri="{FF2B5EF4-FFF2-40B4-BE49-F238E27FC236}">
                <a16:creationId xmlns:a16="http://schemas.microsoft.com/office/drawing/2014/main" id="{7A8B1040-D696-DC9A-E7CA-69E4554F54AD}"/>
              </a:ext>
            </a:extLst>
          </p:cNvPr>
          <p:cNvGraphicFramePr/>
          <p:nvPr>
            <p:extLst>
              <p:ext uri="{D42A27DB-BD31-4B8C-83A1-F6EECF244321}">
                <p14:modId xmlns:p14="http://schemas.microsoft.com/office/powerpoint/2010/main" val="2515975656"/>
              </p:ext>
            </p:extLst>
          </p:nvPr>
        </p:nvGraphicFramePr>
        <p:xfrm>
          <a:off x="8362949" y="1510185"/>
          <a:ext cx="3238501" cy="2408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CCD3795D-B99F-DF04-7D2B-04D12F4BC3CC}"/>
              </a:ext>
            </a:extLst>
          </p:cNvPr>
          <p:cNvGraphicFramePr/>
          <p:nvPr>
            <p:extLst>
              <p:ext uri="{D42A27DB-BD31-4B8C-83A1-F6EECF244321}">
                <p14:modId xmlns:p14="http://schemas.microsoft.com/office/powerpoint/2010/main" val="2972893774"/>
              </p:ext>
            </p:extLst>
          </p:nvPr>
        </p:nvGraphicFramePr>
        <p:xfrm>
          <a:off x="6435725" y="578955"/>
          <a:ext cx="3441700" cy="2539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itle 1">
            <a:extLst>
              <a:ext uri="{FF2B5EF4-FFF2-40B4-BE49-F238E27FC236}">
                <a16:creationId xmlns:a16="http://schemas.microsoft.com/office/drawing/2014/main" id="{B213843D-228A-CACA-5703-6CD5BDFABDA6}"/>
              </a:ext>
            </a:extLst>
          </p:cNvPr>
          <p:cNvSpPr txBox="1">
            <a:spLocks/>
          </p:cNvSpPr>
          <p:nvPr/>
        </p:nvSpPr>
        <p:spPr>
          <a:xfrm>
            <a:off x="2952750" y="571501"/>
            <a:ext cx="2343150" cy="87947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Century Gothic" panose="020B0502020202020204" pitchFamily="34" charset="0"/>
              </a:rPr>
              <a:t>Session day</a:t>
            </a:r>
            <a:r>
              <a:rPr lang="en-US" dirty="0">
                <a:solidFill>
                  <a:schemeClr val="tx1">
                    <a:lumMod val="50000"/>
                    <a:lumOff val="50000"/>
                  </a:schemeClr>
                </a:solidFill>
                <a:latin typeface="Century Gothic" panose="020B0502020202020204" pitchFamily="34" charset="0"/>
              </a:rPr>
              <a:t>1</a:t>
            </a:r>
            <a:r>
              <a:rPr lang="en-US" sz="2400" dirty="0">
                <a:latin typeface="Century Gothic" panose="020B0502020202020204" pitchFamily="34" charset="0"/>
              </a:rPr>
              <a:t>of </a:t>
            </a:r>
            <a:r>
              <a:rPr lang="en-US" sz="3200" dirty="0">
                <a:solidFill>
                  <a:schemeClr val="tx1">
                    <a:lumMod val="50000"/>
                    <a:lumOff val="50000"/>
                  </a:schemeClr>
                </a:solidFill>
                <a:latin typeface="Century Gothic" panose="020B0502020202020204" pitchFamily="34" charset="0"/>
              </a:rPr>
              <a:t>4</a:t>
            </a:r>
            <a:endParaRPr lang="en-US" sz="3600" dirty="0">
              <a:solidFill>
                <a:schemeClr val="tx1">
                  <a:lumMod val="50000"/>
                  <a:lumOff val="50000"/>
                </a:schemeClr>
              </a:solidFill>
              <a:latin typeface="Century Gothic" panose="020B0502020202020204" pitchFamily="34" charset="0"/>
            </a:endParaRPr>
          </a:p>
        </p:txBody>
      </p:sp>
      <p:pic>
        <p:nvPicPr>
          <p:cNvPr id="11" name="Picture 10" descr="Logo, company name&#10;&#10;Description automatically generated">
            <a:extLst>
              <a:ext uri="{FF2B5EF4-FFF2-40B4-BE49-F238E27FC236}">
                <a16:creationId xmlns:a16="http://schemas.microsoft.com/office/drawing/2014/main" id="{BB14AC20-86E4-62DE-D508-B9FB56F247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0100" y="4857105"/>
            <a:ext cx="3441700" cy="1311124"/>
          </a:xfrm>
          <a:prstGeom prst="rect">
            <a:avLst/>
          </a:prstGeom>
        </p:spPr>
      </p:pic>
    </p:spTree>
    <p:extLst>
      <p:ext uri="{BB962C8B-B14F-4D97-AF65-F5344CB8AC3E}">
        <p14:creationId xmlns:p14="http://schemas.microsoft.com/office/powerpoint/2010/main" val="2995840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800E59-684A-D06E-FD47-0E821778FFDD}"/>
              </a:ext>
            </a:extLst>
          </p:cNvPr>
          <p:cNvSpPr/>
          <p:nvPr/>
        </p:nvSpPr>
        <p:spPr>
          <a:xfrm>
            <a:off x="-1" y="2890694"/>
            <a:ext cx="10344151" cy="169545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57300">
              <a:lnSpc>
                <a:spcPct val="150000"/>
              </a:lnSpc>
            </a:pPr>
            <a:r>
              <a:rPr lang="en-US" sz="2800" dirty="0">
                <a:solidFill>
                  <a:schemeClr val="tx1"/>
                </a:solidFill>
                <a:latin typeface="Century Gothic" panose="020B0502020202020204" pitchFamily="34" charset="0"/>
              </a:rPr>
              <a:t>Session2: The Valuer procurement &amp; appointment. Property Register vs Masterfile?</a:t>
            </a:r>
            <a:endParaRPr lang="en-US" sz="2800" dirty="0"/>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45</a:t>
            </a:fld>
            <a:endParaRPr lang="en-US" dirty="0"/>
          </a:p>
        </p:txBody>
      </p:sp>
      <p:pic>
        <p:nvPicPr>
          <p:cNvPr id="10" name="Picture 9" descr="Logo, company name&#10;&#10;Description automatically generated">
            <a:extLst>
              <a:ext uri="{FF2B5EF4-FFF2-40B4-BE49-F238E27FC236}">
                <a16:creationId xmlns:a16="http://schemas.microsoft.com/office/drawing/2014/main" id="{9240E4D3-819A-17C6-7798-F1DDDABF6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pic>
        <p:nvPicPr>
          <p:cNvPr id="11" name="Picture 10" descr="Logo, company name&#10;&#10;Description automatically generated">
            <a:extLst>
              <a:ext uri="{FF2B5EF4-FFF2-40B4-BE49-F238E27FC236}">
                <a16:creationId xmlns:a16="http://schemas.microsoft.com/office/drawing/2014/main" id="{4C2B6616-9FD7-529E-8127-0FDDA25D2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261" y="565483"/>
            <a:ext cx="1880939" cy="733001"/>
          </a:xfrm>
          <a:prstGeom prst="rect">
            <a:avLst/>
          </a:prstGeom>
        </p:spPr>
      </p:pic>
      <p:pic>
        <p:nvPicPr>
          <p:cNvPr id="2" name="Graphic 1" descr="Badge 1 with solid fill">
            <a:extLst>
              <a:ext uri="{FF2B5EF4-FFF2-40B4-BE49-F238E27FC236}">
                <a16:creationId xmlns:a16="http://schemas.microsoft.com/office/drawing/2014/main" id="{4A949B30-0A79-6F25-1455-90E4ABBB0F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113" y="5164733"/>
            <a:ext cx="252000" cy="252000"/>
          </a:xfrm>
          <a:prstGeom prst="rect">
            <a:avLst/>
          </a:prstGeom>
        </p:spPr>
      </p:pic>
      <p:sp>
        <p:nvSpPr>
          <p:cNvPr id="3" name="Rectangle 2">
            <a:extLst>
              <a:ext uri="{FF2B5EF4-FFF2-40B4-BE49-F238E27FC236}">
                <a16:creationId xmlns:a16="http://schemas.microsoft.com/office/drawing/2014/main" id="{8A426676-4E12-1C5F-AF36-263CB52564BE}"/>
              </a:ext>
            </a:extLst>
          </p:cNvPr>
          <p:cNvSpPr/>
          <p:nvPr/>
        </p:nvSpPr>
        <p:spPr>
          <a:xfrm>
            <a:off x="1239238" y="5163832"/>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pricing and deliverables</a:t>
            </a:r>
            <a:endParaRPr lang="en-US" sz="1200" b="1" dirty="0">
              <a:solidFill>
                <a:srgbClr val="FF0000"/>
              </a:solidFill>
              <a:latin typeface="Century Gothic" panose="020B0502020202020204" pitchFamily="34" charset="0"/>
            </a:endParaRPr>
          </a:p>
        </p:txBody>
      </p:sp>
      <p:pic>
        <p:nvPicPr>
          <p:cNvPr id="6" name="Graphic 5" descr="Badge with solid fill">
            <a:extLst>
              <a:ext uri="{FF2B5EF4-FFF2-40B4-BE49-F238E27FC236}">
                <a16:creationId xmlns:a16="http://schemas.microsoft.com/office/drawing/2014/main" id="{EE75477F-F671-FC62-AFE9-B9C7305DB9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463" y="5439743"/>
            <a:ext cx="252000" cy="252000"/>
          </a:xfrm>
          <a:prstGeom prst="rect">
            <a:avLst/>
          </a:prstGeom>
        </p:spPr>
      </p:pic>
      <p:sp>
        <p:nvSpPr>
          <p:cNvPr id="7" name="Rectangle 6">
            <a:extLst>
              <a:ext uri="{FF2B5EF4-FFF2-40B4-BE49-F238E27FC236}">
                <a16:creationId xmlns:a16="http://schemas.microsoft.com/office/drawing/2014/main" id="{F31A5028-5670-B1D1-99E4-404CBF5CE245}"/>
              </a:ext>
            </a:extLst>
          </p:cNvPr>
          <p:cNvSpPr/>
          <p:nvPr/>
        </p:nvSpPr>
        <p:spPr>
          <a:xfrm>
            <a:off x="1239237" y="5439454"/>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the Valuer qualifications and project risk management</a:t>
            </a:r>
            <a:endParaRPr lang="en-US" sz="1200" b="1" dirty="0">
              <a:solidFill>
                <a:srgbClr val="FF0000"/>
              </a:solidFill>
              <a:latin typeface="Century Gothic" panose="020B0502020202020204" pitchFamily="34" charset="0"/>
            </a:endParaRPr>
          </a:p>
        </p:txBody>
      </p:sp>
      <p:sp>
        <p:nvSpPr>
          <p:cNvPr id="8" name="Rectangle 7">
            <a:extLst>
              <a:ext uri="{FF2B5EF4-FFF2-40B4-BE49-F238E27FC236}">
                <a16:creationId xmlns:a16="http://schemas.microsoft.com/office/drawing/2014/main" id="{3E466890-8F96-E425-808A-9AE78E9438D0}"/>
              </a:ext>
            </a:extLst>
          </p:cNvPr>
          <p:cNvSpPr/>
          <p:nvPr/>
        </p:nvSpPr>
        <p:spPr>
          <a:xfrm>
            <a:off x="1236792" y="5715076"/>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land asset register or property register (vs MASTERFILE)</a:t>
            </a:r>
            <a:endParaRPr lang="en-US" sz="1200" b="1" dirty="0">
              <a:solidFill>
                <a:srgbClr val="FF0000"/>
              </a:solidFill>
              <a:latin typeface="Century Gothic" panose="020B0502020202020204" pitchFamily="34" charset="0"/>
            </a:endParaRPr>
          </a:p>
        </p:txBody>
      </p:sp>
      <p:pic>
        <p:nvPicPr>
          <p:cNvPr id="9" name="Graphic 8" descr="Badge 3 with solid fill">
            <a:extLst>
              <a:ext uri="{FF2B5EF4-FFF2-40B4-BE49-F238E27FC236}">
                <a16:creationId xmlns:a16="http://schemas.microsoft.com/office/drawing/2014/main" id="{DDC78408-1AE9-0294-36BF-7728729562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113" y="5713929"/>
            <a:ext cx="252000" cy="252000"/>
          </a:xfrm>
          <a:prstGeom prst="rect">
            <a:avLst/>
          </a:prstGeom>
        </p:spPr>
      </p:pic>
      <p:sp>
        <p:nvSpPr>
          <p:cNvPr id="12" name="Rectangle 11">
            <a:extLst>
              <a:ext uri="{FF2B5EF4-FFF2-40B4-BE49-F238E27FC236}">
                <a16:creationId xmlns:a16="http://schemas.microsoft.com/office/drawing/2014/main" id="{CEB63408-9B8F-9F06-93EC-B8D3DF22B8D0}"/>
              </a:ext>
            </a:extLst>
          </p:cNvPr>
          <p:cNvSpPr/>
          <p:nvPr/>
        </p:nvSpPr>
        <p:spPr>
          <a:xfrm>
            <a:off x="-1" y="4421887"/>
            <a:ext cx="2181144" cy="733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entury Gothic" panose="020B0502020202020204" pitchFamily="34" charset="0"/>
              </a:rPr>
              <a:t>is about</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8467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P spid="8" grpId="0" animBg="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Timelines for GVR and Maintenance?</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z="1050" smtClean="0"/>
              <a:t>46</a:t>
            </a:fld>
            <a:endParaRPr lang="en-US" sz="1050" dirty="0"/>
          </a:p>
        </p:txBody>
      </p:sp>
      <p:cxnSp>
        <p:nvCxnSpPr>
          <p:cNvPr id="6" name="Straight Arrow Connector 5">
            <a:extLst>
              <a:ext uri="{FF2B5EF4-FFF2-40B4-BE49-F238E27FC236}">
                <a16:creationId xmlns:a16="http://schemas.microsoft.com/office/drawing/2014/main" id="{21FFCA9E-F0E6-6B2B-61E2-58F0CAD9CFCA}"/>
              </a:ext>
            </a:extLst>
          </p:cNvPr>
          <p:cNvCxnSpPr>
            <a:cxnSpLocks/>
          </p:cNvCxnSpPr>
          <p:nvPr/>
        </p:nvCxnSpPr>
        <p:spPr>
          <a:xfrm>
            <a:off x="60970" y="2387236"/>
            <a:ext cx="12060000"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022E5D-D90E-9AA5-17A5-7E956ED5E4A0}"/>
              </a:ext>
            </a:extLst>
          </p:cNvPr>
          <p:cNvCxnSpPr/>
          <p:nvPr/>
        </p:nvCxnSpPr>
        <p:spPr>
          <a:xfrm>
            <a:off x="493122" y="2389954"/>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63ADFA7-4498-C02D-EAAC-A271A9FCB723}"/>
              </a:ext>
            </a:extLst>
          </p:cNvPr>
          <p:cNvSpPr/>
          <p:nvPr/>
        </p:nvSpPr>
        <p:spPr>
          <a:xfrm>
            <a:off x="585400" y="6030921"/>
            <a:ext cx="10504170" cy="28797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Century Gothic" panose="020B0502020202020204" pitchFamily="34" charset="0"/>
              </a:rPr>
              <a:t>Date of </a:t>
            </a:r>
            <a:r>
              <a:rPr lang="en-GB" sz="1100" b="1" dirty="0">
                <a:solidFill>
                  <a:schemeClr val="tx1"/>
                </a:solidFill>
                <a:latin typeface="Century Gothic" panose="020B0502020202020204" pitchFamily="34" charset="0"/>
              </a:rPr>
              <a:t>Implementation</a:t>
            </a:r>
            <a:r>
              <a:rPr lang="en-GB" sz="1100" dirty="0">
                <a:solidFill>
                  <a:srgbClr val="FF0000"/>
                </a:solidFill>
                <a:latin typeface="Century Gothic" panose="020B0502020202020204" pitchFamily="34" charset="0"/>
              </a:rPr>
              <a:t> (New GVR)</a:t>
            </a:r>
            <a:endParaRPr lang="en-US" sz="1100" dirty="0">
              <a:solidFill>
                <a:srgbClr val="FF0000"/>
              </a:solidFill>
              <a:latin typeface="Century Gothic" panose="020B0502020202020204" pitchFamily="34" charset="0"/>
            </a:endParaRPr>
          </a:p>
        </p:txBody>
      </p:sp>
      <p:sp>
        <p:nvSpPr>
          <p:cNvPr id="32" name="Rectangle 31">
            <a:extLst>
              <a:ext uri="{FF2B5EF4-FFF2-40B4-BE49-F238E27FC236}">
                <a16:creationId xmlns:a16="http://schemas.microsoft.com/office/drawing/2014/main" id="{A4D5C67D-7C70-D7C6-5AE7-EF1A84F9374D}"/>
              </a:ext>
            </a:extLst>
          </p:cNvPr>
          <p:cNvSpPr/>
          <p:nvPr/>
        </p:nvSpPr>
        <p:spPr>
          <a:xfrm>
            <a:off x="2811755" y="2737191"/>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BegY1</a:t>
            </a:r>
            <a:endParaRPr lang="en-US" sz="1400" dirty="0"/>
          </a:p>
        </p:txBody>
      </p:sp>
      <p:sp>
        <p:nvSpPr>
          <p:cNvPr id="36" name="Rectangle 35">
            <a:extLst>
              <a:ext uri="{FF2B5EF4-FFF2-40B4-BE49-F238E27FC236}">
                <a16:creationId xmlns:a16="http://schemas.microsoft.com/office/drawing/2014/main" id="{CF75F1FC-D319-18BB-9F21-D491BF1637B7}"/>
              </a:ext>
            </a:extLst>
          </p:cNvPr>
          <p:cNvSpPr/>
          <p:nvPr/>
        </p:nvSpPr>
        <p:spPr>
          <a:xfrm>
            <a:off x="174172" y="2073724"/>
            <a:ext cx="684000" cy="28334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2020</a:t>
            </a:r>
            <a:endParaRPr lang="en-US" sz="800" b="1"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8BF56EE0-494F-3EEE-1D98-1A646AB75B41}"/>
              </a:ext>
            </a:extLst>
          </p:cNvPr>
          <p:cNvSpPr/>
          <p:nvPr/>
        </p:nvSpPr>
        <p:spPr>
          <a:xfrm>
            <a:off x="1636380" y="2072652"/>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2021</a:t>
            </a:r>
            <a:endParaRPr lang="en-US" sz="800" b="1" dirty="0">
              <a:solidFill>
                <a:schemeClr val="tx1"/>
              </a:solidFill>
              <a:latin typeface="Century Gothic" panose="020B0502020202020204" pitchFamily="34" charset="0"/>
            </a:endParaRPr>
          </a:p>
        </p:txBody>
      </p:sp>
      <p:cxnSp>
        <p:nvCxnSpPr>
          <p:cNvPr id="42" name="Straight Arrow Connector 41">
            <a:extLst>
              <a:ext uri="{FF2B5EF4-FFF2-40B4-BE49-F238E27FC236}">
                <a16:creationId xmlns:a16="http://schemas.microsoft.com/office/drawing/2014/main" id="{41239918-DC4D-6FB0-467D-1CA958DABD59}"/>
              </a:ext>
            </a:extLst>
          </p:cNvPr>
          <p:cNvCxnSpPr/>
          <p:nvPr/>
        </p:nvCxnSpPr>
        <p:spPr>
          <a:xfrm>
            <a:off x="3802428" y="2389828"/>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548ED113-71B7-D4EB-1758-34CB12E40568}"/>
              </a:ext>
            </a:extLst>
          </p:cNvPr>
          <p:cNvSpPr/>
          <p:nvPr/>
        </p:nvSpPr>
        <p:spPr>
          <a:xfrm>
            <a:off x="585399" y="5309986"/>
            <a:ext cx="10504171" cy="28797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Century Gothic" panose="020B0502020202020204" pitchFamily="34" charset="0"/>
              </a:rPr>
              <a:t>Date of </a:t>
            </a:r>
            <a:r>
              <a:rPr lang="en-GB" sz="1100" b="1" dirty="0">
                <a:solidFill>
                  <a:schemeClr val="tx1"/>
                </a:solidFill>
                <a:latin typeface="Century Gothic" panose="020B0502020202020204" pitchFamily="34" charset="0"/>
              </a:rPr>
              <a:t>Valuation</a:t>
            </a:r>
            <a:r>
              <a:rPr lang="en-GB" sz="1100" dirty="0">
                <a:solidFill>
                  <a:schemeClr val="tx1"/>
                </a:solidFill>
                <a:latin typeface="Century Gothic" panose="020B0502020202020204" pitchFamily="34" charset="0"/>
              </a:rPr>
              <a:t> </a:t>
            </a:r>
            <a:r>
              <a:rPr lang="en-GB" sz="1100" dirty="0">
                <a:solidFill>
                  <a:srgbClr val="FF0000"/>
                </a:solidFill>
                <a:latin typeface="Century Gothic" panose="020B0502020202020204" pitchFamily="34" charset="0"/>
              </a:rPr>
              <a:t>(Not less than 12 months prior implementation date)</a:t>
            </a:r>
            <a:endParaRPr lang="en-US" sz="1100" dirty="0">
              <a:solidFill>
                <a:srgbClr val="FF0000"/>
              </a:solidFill>
              <a:latin typeface="Century Gothic" panose="020B0502020202020204" pitchFamily="34" charset="0"/>
            </a:endParaRPr>
          </a:p>
        </p:txBody>
      </p:sp>
      <p:sp>
        <p:nvSpPr>
          <p:cNvPr id="87" name="Rectangle 86">
            <a:extLst>
              <a:ext uri="{FF2B5EF4-FFF2-40B4-BE49-F238E27FC236}">
                <a16:creationId xmlns:a16="http://schemas.microsoft.com/office/drawing/2014/main" id="{16042299-917A-1E1F-9C4F-4E4DEEE07F4C}"/>
              </a:ext>
            </a:extLst>
          </p:cNvPr>
          <p:cNvSpPr/>
          <p:nvPr/>
        </p:nvSpPr>
        <p:spPr>
          <a:xfrm>
            <a:off x="585400" y="4060484"/>
            <a:ext cx="2007752"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Appoint a Valuer</a:t>
            </a:r>
            <a:endParaRPr lang="en-US" sz="1050" b="1" dirty="0">
              <a:solidFill>
                <a:srgbClr val="FF0000"/>
              </a:solidFill>
              <a:latin typeface="Century Gothic" panose="020B0502020202020204" pitchFamily="34" charset="0"/>
            </a:endParaRPr>
          </a:p>
        </p:txBody>
      </p:sp>
      <p:sp>
        <p:nvSpPr>
          <p:cNvPr id="88" name="Rectangle 87">
            <a:extLst>
              <a:ext uri="{FF2B5EF4-FFF2-40B4-BE49-F238E27FC236}">
                <a16:creationId xmlns:a16="http://schemas.microsoft.com/office/drawing/2014/main" id="{693845B1-DB5A-158F-C9DA-AFFCA72ABDEF}"/>
              </a:ext>
            </a:extLst>
          </p:cNvPr>
          <p:cNvSpPr/>
          <p:nvPr/>
        </p:nvSpPr>
        <p:spPr>
          <a:xfrm>
            <a:off x="905276" y="2072652"/>
            <a:ext cx="684000" cy="288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Jan</a:t>
            </a:r>
          </a:p>
          <a:p>
            <a:pPr algn="ctr"/>
            <a:r>
              <a:rPr lang="en-GB" sz="800" b="1" dirty="0">
                <a:solidFill>
                  <a:schemeClr val="tx1"/>
                </a:solidFill>
                <a:latin typeface="Century Gothic" panose="020B0502020202020204" pitchFamily="34" charset="0"/>
              </a:rPr>
              <a:t>2021</a:t>
            </a:r>
            <a:endParaRPr lang="en-US" sz="800" b="1" dirty="0">
              <a:solidFill>
                <a:schemeClr val="tx1"/>
              </a:solidFill>
              <a:latin typeface="Century Gothic" panose="020B0502020202020204" pitchFamily="34" charset="0"/>
            </a:endParaRPr>
          </a:p>
        </p:txBody>
      </p:sp>
      <p:pic>
        <p:nvPicPr>
          <p:cNvPr id="94" name="Graphic 93" descr="Badge with solid fill">
            <a:extLst>
              <a:ext uri="{FF2B5EF4-FFF2-40B4-BE49-F238E27FC236}">
                <a16:creationId xmlns:a16="http://schemas.microsoft.com/office/drawing/2014/main" id="{01D18965-2EB2-AEAF-01E0-5903B0FA86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634" y="5298777"/>
            <a:ext cx="288000" cy="288000"/>
          </a:xfrm>
          <a:prstGeom prst="rect">
            <a:avLst/>
          </a:prstGeom>
        </p:spPr>
      </p:pic>
      <p:pic>
        <p:nvPicPr>
          <p:cNvPr id="96" name="Graphic 95" descr="Badge 3 with solid fill">
            <a:extLst>
              <a:ext uri="{FF2B5EF4-FFF2-40B4-BE49-F238E27FC236}">
                <a16:creationId xmlns:a16="http://schemas.microsoft.com/office/drawing/2014/main" id="{E6620AFF-1BD3-6FA7-D52F-A14D60506B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634" y="5657483"/>
            <a:ext cx="288000" cy="288000"/>
          </a:xfrm>
          <a:prstGeom prst="rect">
            <a:avLst/>
          </a:prstGeom>
        </p:spPr>
      </p:pic>
      <p:pic>
        <p:nvPicPr>
          <p:cNvPr id="98" name="Graphic 97" descr="Badge 1 with solid fill">
            <a:extLst>
              <a:ext uri="{FF2B5EF4-FFF2-40B4-BE49-F238E27FC236}">
                <a16:creationId xmlns:a16="http://schemas.microsoft.com/office/drawing/2014/main" id="{406DF632-BEFE-5638-A380-DA852CD321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3669" y="4940071"/>
            <a:ext cx="288000" cy="288000"/>
          </a:xfrm>
          <a:prstGeom prst="rect">
            <a:avLst/>
          </a:prstGeom>
        </p:spPr>
      </p:pic>
      <p:sp>
        <p:nvSpPr>
          <p:cNvPr id="99" name="Rectangle 98">
            <a:extLst>
              <a:ext uri="{FF2B5EF4-FFF2-40B4-BE49-F238E27FC236}">
                <a16:creationId xmlns:a16="http://schemas.microsoft.com/office/drawing/2014/main" id="{86DCFBF5-AB8A-B306-2882-38B5293715A9}"/>
              </a:ext>
            </a:extLst>
          </p:cNvPr>
          <p:cNvSpPr/>
          <p:nvPr/>
        </p:nvSpPr>
        <p:spPr>
          <a:xfrm>
            <a:off x="585400" y="5672157"/>
            <a:ext cx="10504170" cy="28797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Century Gothic" panose="020B0502020202020204" pitchFamily="34" charset="0"/>
              </a:rPr>
              <a:t>Hand-over certified roll (Not less than 5 months </a:t>
            </a:r>
            <a:r>
              <a:rPr lang="en-GB" sz="1100" dirty="0">
                <a:solidFill>
                  <a:srgbClr val="FF0000"/>
                </a:solidFill>
                <a:latin typeface="Century Gothic" panose="020B0502020202020204" pitchFamily="34" charset="0"/>
              </a:rPr>
              <a:t>prior implementation date)</a:t>
            </a:r>
            <a:endParaRPr lang="en-US" sz="1100" dirty="0">
              <a:solidFill>
                <a:srgbClr val="FF0000"/>
              </a:solidFill>
              <a:latin typeface="Century Gothic" panose="020B0502020202020204" pitchFamily="34" charset="0"/>
            </a:endParaRPr>
          </a:p>
        </p:txBody>
      </p:sp>
      <p:sp>
        <p:nvSpPr>
          <p:cNvPr id="3" name="Rectangle 2">
            <a:extLst>
              <a:ext uri="{FF2B5EF4-FFF2-40B4-BE49-F238E27FC236}">
                <a16:creationId xmlns:a16="http://schemas.microsoft.com/office/drawing/2014/main" id="{429BBD4A-1133-1FAC-ED2A-365EEECEF5E5}"/>
              </a:ext>
            </a:extLst>
          </p:cNvPr>
          <p:cNvSpPr/>
          <p:nvPr/>
        </p:nvSpPr>
        <p:spPr>
          <a:xfrm>
            <a:off x="2376235" y="2421646"/>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2021</a:t>
            </a:r>
            <a:endParaRPr lang="en-US" sz="800" b="1" dirty="0">
              <a:solidFill>
                <a:schemeClr val="tx1"/>
              </a:solidFill>
              <a:latin typeface="Century Gothic" panose="020B0502020202020204" pitchFamily="34" charset="0"/>
            </a:endParaRPr>
          </a:p>
        </p:txBody>
      </p:sp>
      <p:sp>
        <p:nvSpPr>
          <p:cNvPr id="4" name="Rectangle 3">
            <a:extLst>
              <a:ext uri="{FF2B5EF4-FFF2-40B4-BE49-F238E27FC236}">
                <a16:creationId xmlns:a16="http://schemas.microsoft.com/office/drawing/2014/main" id="{692E56FB-4141-C7A4-9371-EEC9529EFC72}"/>
              </a:ext>
            </a:extLst>
          </p:cNvPr>
          <p:cNvSpPr/>
          <p:nvPr/>
        </p:nvSpPr>
        <p:spPr>
          <a:xfrm>
            <a:off x="3095642" y="2421350"/>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2022</a:t>
            </a:r>
            <a:endParaRPr lang="en-US" sz="800" b="1"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E0AF1DDB-7DBD-549D-690A-5CB09EAF70A1}"/>
              </a:ext>
            </a:extLst>
          </p:cNvPr>
          <p:cNvSpPr/>
          <p:nvPr/>
        </p:nvSpPr>
        <p:spPr>
          <a:xfrm>
            <a:off x="4260425" y="2734631"/>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Y2</a:t>
            </a:r>
            <a:endParaRPr lang="en-US" sz="1400" dirty="0"/>
          </a:p>
        </p:txBody>
      </p:sp>
      <p:cxnSp>
        <p:nvCxnSpPr>
          <p:cNvPr id="8" name="Straight Arrow Connector 7">
            <a:extLst>
              <a:ext uri="{FF2B5EF4-FFF2-40B4-BE49-F238E27FC236}">
                <a16:creationId xmlns:a16="http://schemas.microsoft.com/office/drawing/2014/main" id="{06B09DC8-0695-EB19-152E-7B15EC6DF29A}"/>
              </a:ext>
            </a:extLst>
          </p:cNvPr>
          <p:cNvCxnSpPr/>
          <p:nvPr/>
        </p:nvCxnSpPr>
        <p:spPr>
          <a:xfrm>
            <a:off x="5251098" y="2393618"/>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9D3417A-376F-53FD-9697-F8B4B7CAE792}"/>
              </a:ext>
            </a:extLst>
          </p:cNvPr>
          <p:cNvSpPr/>
          <p:nvPr/>
        </p:nvSpPr>
        <p:spPr>
          <a:xfrm>
            <a:off x="3824905" y="2419086"/>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2022</a:t>
            </a:r>
            <a:endParaRPr lang="en-US" sz="800" b="1"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BFA7C9D1-D785-D7DE-66A5-6D433A20498C}"/>
              </a:ext>
            </a:extLst>
          </p:cNvPr>
          <p:cNvSpPr/>
          <p:nvPr/>
        </p:nvSpPr>
        <p:spPr>
          <a:xfrm>
            <a:off x="4544312" y="2420377"/>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2023</a:t>
            </a:r>
            <a:endParaRPr lang="en-US" sz="800" b="1" dirty="0">
              <a:solidFill>
                <a:schemeClr val="tx1"/>
              </a:solidFill>
              <a:latin typeface="Century Gothic" panose="020B0502020202020204" pitchFamily="34" charset="0"/>
            </a:endParaRPr>
          </a:p>
        </p:txBody>
      </p:sp>
      <p:sp>
        <p:nvSpPr>
          <p:cNvPr id="13" name="Rectangle 12">
            <a:extLst>
              <a:ext uri="{FF2B5EF4-FFF2-40B4-BE49-F238E27FC236}">
                <a16:creationId xmlns:a16="http://schemas.microsoft.com/office/drawing/2014/main" id="{FEE091C6-1AB2-CBB5-C253-062D658D520F}"/>
              </a:ext>
            </a:extLst>
          </p:cNvPr>
          <p:cNvSpPr/>
          <p:nvPr/>
        </p:nvSpPr>
        <p:spPr>
          <a:xfrm>
            <a:off x="5714801" y="2734775"/>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Y3</a:t>
            </a:r>
            <a:endParaRPr lang="en-US" sz="1400" dirty="0"/>
          </a:p>
        </p:txBody>
      </p:sp>
      <p:cxnSp>
        <p:nvCxnSpPr>
          <p:cNvPr id="15" name="Straight Arrow Connector 14">
            <a:extLst>
              <a:ext uri="{FF2B5EF4-FFF2-40B4-BE49-F238E27FC236}">
                <a16:creationId xmlns:a16="http://schemas.microsoft.com/office/drawing/2014/main" id="{7CC11922-ED90-589A-8006-0FA6EED3E76A}"/>
              </a:ext>
            </a:extLst>
          </p:cNvPr>
          <p:cNvCxnSpPr/>
          <p:nvPr/>
        </p:nvCxnSpPr>
        <p:spPr>
          <a:xfrm>
            <a:off x="6705474" y="2393762"/>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A465C85-F49F-E244-30BB-5A42ED024CB4}"/>
              </a:ext>
            </a:extLst>
          </p:cNvPr>
          <p:cNvSpPr/>
          <p:nvPr/>
        </p:nvSpPr>
        <p:spPr>
          <a:xfrm>
            <a:off x="5279281" y="2419230"/>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2023</a:t>
            </a:r>
            <a:endParaRPr lang="en-US" sz="800" b="1" dirty="0">
              <a:solidFill>
                <a:schemeClr val="tx1"/>
              </a:solidFill>
              <a:latin typeface="Century Gothic" panose="020B0502020202020204" pitchFamily="34" charset="0"/>
            </a:endParaRPr>
          </a:p>
        </p:txBody>
      </p:sp>
      <p:sp>
        <p:nvSpPr>
          <p:cNvPr id="17" name="Rectangle 16">
            <a:extLst>
              <a:ext uri="{FF2B5EF4-FFF2-40B4-BE49-F238E27FC236}">
                <a16:creationId xmlns:a16="http://schemas.microsoft.com/office/drawing/2014/main" id="{E65963B7-B097-1090-DAC9-D11C150310BB}"/>
              </a:ext>
            </a:extLst>
          </p:cNvPr>
          <p:cNvSpPr/>
          <p:nvPr/>
        </p:nvSpPr>
        <p:spPr>
          <a:xfrm>
            <a:off x="5998688" y="2420521"/>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2024</a:t>
            </a:r>
            <a:endParaRPr lang="en-US" sz="800" b="1"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63DB961A-399C-B547-45EB-FEFEA102C32E}"/>
              </a:ext>
            </a:extLst>
          </p:cNvPr>
          <p:cNvSpPr/>
          <p:nvPr/>
        </p:nvSpPr>
        <p:spPr>
          <a:xfrm>
            <a:off x="7169177" y="2734334"/>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Y4</a:t>
            </a:r>
            <a:endParaRPr lang="en-US" sz="1400" dirty="0"/>
          </a:p>
        </p:txBody>
      </p:sp>
      <p:cxnSp>
        <p:nvCxnSpPr>
          <p:cNvPr id="19" name="Straight Arrow Connector 18">
            <a:extLst>
              <a:ext uri="{FF2B5EF4-FFF2-40B4-BE49-F238E27FC236}">
                <a16:creationId xmlns:a16="http://schemas.microsoft.com/office/drawing/2014/main" id="{8602519E-4878-596F-509F-63DFD9A95462}"/>
              </a:ext>
            </a:extLst>
          </p:cNvPr>
          <p:cNvCxnSpPr/>
          <p:nvPr/>
        </p:nvCxnSpPr>
        <p:spPr>
          <a:xfrm>
            <a:off x="8159850" y="2393321"/>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98BDE81-ABDB-AB15-7671-7A5DB4DB7940}"/>
              </a:ext>
            </a:extLst>
          </p:cNvPr>
          <p:cNvSpPr/>
          <p:nvPr/>
        </p:nvSpPr>
        <p:spPr>
          <a:xfrm>
            <a:off x="6733657" y="2418789"/>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2024</a:t>
            </a:r>
            <a:endParaRPr lang="en-US" sz="800" b="1" dirty="0">
              <a:solidFill>
                <a:schemeClr val="tx1"/>
              </a:solidFill>
              <a:latin typeface="Century Gothic" panose="020B0502020202020204" pitchFamily="34" charset="0"/>
            </a:endParaRPr>
          </a:p>
        </p:txBody>
      </p:sp>
      <p:sp>
        <p:nvSpPr>
          <p:cNvPr id="21" name="Rectangle 20">
            <a:extLst>
              <a:ext uri="{FF2B5EF4-FFF2-40B4-BE49-F238E27FC236}">
                <a16:creationId xmlns:a16="http://schemas.microsoft.com/office/drawing/2014/main" id="{23F313C7-F2DE-9BD1-4AF2-E9CDD32AB450}"/>
              </a:ext>
            </a:extLst>
          </p:cNvPr>
          <p:cNvSpPr/>
          <p:nvPr/>
        </p:nvSpPr>
        <p:spPr>
          <a:xfrm>
            <a:off x="7453064" y="2420080"/>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2025</a:t>
            </a:r>
            <a:endParaRPr lang="en-US" sz="800" b="1"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D9A07A18-BD2A-8B0F-E1AD-C3CA32E425CB}"/>
              </a:ext>
            </a:extLst>
          </p:cNvPr>
          <p:cNvSpPr/>
          <p:nvPr/>
        </p:nvSpPr>
        <p:spPr>
          <a:xfrm>
            <a:off x="6727372" y="2081139"/>
            <a:ext cx="684000" cy="28334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2024</a:t>
            </a:r>
            <a:endParaRPr lang="en-US" sz="800" b="1" dirty="0">
              <a:solidFill>
                <a:schemeClr val="tx1"/>
              </a:solidFill>
              <a:latin typeface="Century Gothic" panose="020B0502020202020204" pitchFamily="34" charset="0"/>
            </a:endParaRPr>
          </a:p>
        </p:txBody>
      </p:sp>
      <p:sp>
        <p:nvSpPr>
          <p:cNvPr id="23" name="Rectangle 22">
            <a:extLst>
              <a:ext uri="{FF2B5EF4-FFF2-40B4-BE49-F238E27FC236}">
                <a16:creationId xmlns:a16="http://schemas.microsoft.com/office/drawing/2014/main" id="{7E54520F-FC59-145D-DE4C-3245EDECB21F}"/>
              </a:ext>
            </a:extLst>
          </p:cNvPr>
          <p:cNvSpPr/>
          <p:nvPr/>
        </p:nvSpPr>
        <p:spPr>
          <a:xfrm>
            <a:off x="8174340" y="2080067"/>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2025</a:t>
            </a:r>
            <a:endParaRPr lang="en-US" sz="800" b="1"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2FF515A7-AE90-3F13-1015-B0BFFD22CDD7}"/>
              </a:ext>
            </a:extLst>
          </p:cNvPr>
          <p:cNvSpPr/>
          <p:nvPr/>
        </p:nvSpPr>
        <p:spPr>
          <a:xfrm>
            <a:off x="7450856" y="2080067"/>
            <a:ext cx="684000" cy="288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31Dec</a:t>
            </a:r>
          </a:p>
          <a:p>
            <a:pPr algn="ctr"/>
            <a:r>
              <a:rPr lang="en-GB" sz="800" b="1" dirty="0">
                <a:solidFill>
                  <a:schemeClr val="tx1"/>
                </a:solidFill>
                <a:latin typeface="Century Gothic" panose="020B0502020202020204" pitchFamily="34" charset="0"/>
              </a:rPr>
              <a:t>2025</a:t>
            </a:r>
            <a:endParaRPr lang="en-US" sz="800" b="1" dirty="0">
              <a:solidFill>
                <a:schemeClr val="tx1"/>
              </a:solidFill>
              <a:latin typeface="Century Gothic" panose="020B0502020202020204" pitchFamily="34" charset="0"/>
            </a:endParaRPr>
          </a:p>
        </p:txBody>
      </p:sp>
      <p:cxnSp>
        <p:nvCxnSpPr>
          <p:cNvPr id="26" name="Straight Arrow Connector 25">
            <a:extLst>
              <a:ext uri="{FF2B5EF4-FFF2-40B4-BE49-F238E27FC236}">
                <a16:creationId xmlns:a16="http://schemas.microsoft.com/office/drawing/2014/main" id="{0E9CDB5B-9573-3139-6E48-242288AA0279}"/>
              </a:ext>
            </a:extLst>
          </p:cNvPr>
          <p:cNvCxnSpPr/>
          <p:nvPr/>
        </p:nvCxnSpPr>
        <p:spPr>
          <a:xfrm>
            <a:off x="8889734" y="2382351"/>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3B919F8-DE63-2774-F22B-41BD59AEA4EF}"/>
              </a:ext>
            </a:extLst>
          </p:cNvPr>
          <p:cNvCxnSpPr/>
          <p:nvPr/>
        </p:nvCxnSpPr>
        <p:spPr>
          <a:xfrm>
            <a:off x="8498076" y="2384047"/>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1A5A303F-2247-73DF-E9BE-DBBD5C28C742}"/>
              </a:ext>
            </a:extLst>
          </p:cNvPr>
          <p:cNvSpPr/>
          <p:nvPr/>
        </p:nvSpPr>
        <p:spPr>
          <a:xfrm>
            <a:off x="8246896" y="2731619"/>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End Y5</a:t>
            </a:r>
            <a:endParaRPr lang="en-US" sz="1400" dirty="0"/>
          </a:p>
        </p:txBody>
      </p:sp>
      <p:sp>
        <p:nvSpPr>
          <p:cNvPr id="53" name="Rectangle 52">
            <a:extLst>
              <a:ext uri="{FF2B5EF4-FFF2-40B4-BE49-F238E27FC236}">
                <a16:creationId xmlns:a16="http://schemas.microsoft.com/office/drawing/2014/main" id="{068FEA11-66F6-8757-067B-B1CA14C9AC9F}"/>
              </a:ext>
            </a:extLst>
          </p:cNvPr>
          <p:cNvSpPr/>
          <p:nvPr/>
        </p:nvSpPr>
        <p:spPr>
          <a:xfrm>
            <a:off x="9356706" y="2738100"/>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BegY1</a:t>
            </a:r>
            <a:endParaRPr lang="en-US" sz="1400" dirty="0"/>
          </a:p>
        </p:txBody>
      </p:sp>
      <p:cxnSp>
        <p:nvCxnSpPr>
          <p:cNvPr id="57" name="Straight Arrow Connector 56">
            <a:extLst>
              <a:ext uri="{FF2B5EF4-FFF2-40B4-BE49-F238E27FC236}">
                <a16:creationId xmlns:a16="http://schemas.microsoft.com/office/drawing/2014/main" id="{AEA79319-7D5A-8067-70BD-63554DFD63F3}"/>
              </a:ext>
            </a:extLst>
          </p:cNvPr>
          <p:cNvCxnSpPr/>
          <p:nvPr/>
        </p:nvCxnSpPr>
        <p:spPr>
          <a:xfrm>
            <a:off x="10339759" y="2390737"/>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5689D39-3727-EAC4-0DBD-CF955D3D751C}"/>
              </a:ext>
            </a:extLst>
          </p:cNvPr>
          <p:cNvSpPr/>
          <p:nvPr/>
        </p:nvSpPr>
        <p:spPr>
          <a:xfrm>
            <a:off x="8921186" y="2414935"/>
            <a:ext cx="684000" cy="28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1Jul</a:t>
            </a:r>
          </a:p>
          <a:p>
            <a:pPr algn="ctr"/>
            <a:r>
              <a:rPr lang="en-GB" sz="800" b="1" dirty="0">
                <a:solidFill>
                  <a:schemeClr val="tx1"/>
                </a:solidFill>
                <a:latin typeface="Century Gothic" panose="020B0502020202020204" pitchFamily="34" charset="0"/>
              </a:rPr>
              <a:t>2025</a:t>
            </a:r>
            <a:endParaRPr lang="en-US" sz="800" b="1" dirty="0">
              <a:solidFill>
                <a:schemeClr val="tx1"/>
              </a:solidFill>
              <a:latin typeface="Century Gothic" panose="020B0502020202020204" pitchFamily="34" charset="0"/>
            </a:endParaRPr>
          </a:p>
        </p:txBody>
      </p:sp>
      <p:sp>
        <p:nvSpPr>
          <p:cNvPr id="60" name="Rectangle 59">
            <a:extLst>
              <a:ext uri="{FF2B5EF4-FFF2-40B4-BE49-F238E27FC236}">
                <a16:creationId xmlns:a16="http://schemas.microsoft.com/office/drawing/2014/main" id="{50961587-A7C5-EF1F-0AD5-FC97E85A32DA}"/>
              </a:ext>
            </a:extLst>
          </p:cNvPr>
          <p:cNvSpPr/>
          <p:nvPr/>
        </p:nvSpPr>
        <p:spPr>
          <a:xfrm>
            <a:off x="9640593" y="2414639"/>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2026</a:t>
            </a:r>
            <a:endParaRPr lang="en-US" sz="800" b="1" dirty="0">
              <a:solidFill>
                <a:schemeClr val="tx1"/>
              </a:solidFill>
              <a:latin typeface="Century Gothic" panose="020B0502020202020204" pitchFamily="34" charset="0"/>
            </a:endParaRPr>
          </a:p>
        </p:txBody>
      </p:sp>
      <p:sp>
        <p:nvSpPr>
          <p:cNvPr id="62" name="Rectangle 61">
            <a:extLst>
              <a:ext uri="{FF2B5EF4-FFF2-40B4-BE49-F238E27FC236}">
                <a16:creationId xmlns:a16="http://schemas.microsoft.com/office/drawing/2014/main" id="{3C7574EE-7D8E-B853-9895-6BA631ACD6B9}"/>
              </a:ext>
            </a:extLst>
          </p:cNvPr>
          <p:cNvSpPr/>
          <p:nvPr/>
        </p:nvSpPr>
        <p:spPr>
          <a:xfrm>
            <a:off x="8184584" y="2412460"/>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2025</a:t>
            </a:r>
            <a:endParaRPr lang="en-US" sz="800" b="1" dirty="0">
              <a:solidFill>
                <a:schemeClr val="tx1"/>
              </a:solidFill>
              <a:latin typeface="Century Gothic" panose="020B0502020202020204" pitchFamily="34" charset="0"/>
            </a:endParaRPr>
          </a:p>
        </p:txBody>
      </p:sp>
      <p:sp>
        <p:nvSpPr>
          <p:cNvPr id="72" name="Rectangle 71">
            <a:extLst>
              <a:ext uri="{FF2B5EF4-FFF2-40B4-BE49-F238E27FC236}">
                <a16:creationId xmlns:a16="http://schemas.microsoft.com/office/drawing/2014/main" id="{CA77DDBD-4193-08C0-85C2-230B1C3C09A1}"/>
              </a:ext>
            </a:extLst>
          </p:cNvPr>
          <p:cNvSpPr/>
          <p:nvPr/>
        </p:nvSpPr>
        <p:spPr>
          <a:xfrm>
            <a:off x="227437" y="2736899"/>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EndY4</a:t>
            </a:r>
            <a:endParaRPr lang="en-US" sz="1400" dirty="0"/>
          </a:p>
        </p:txBody>
      </p:sp>
      <p:sp>
        <p:nvSpPr>
          <p:cNvPr id="73" name="Rectangle 72">
            <a:extLst>
              <a:ext uri="{FF2B5EF4-FFF2-40B4-BE49-F238E27FC236}">
                <a16:creationId xmlns:a16="http://schemas.microsoft.com/office/drawing/2014/main" id="{EFA6B5DF-4A80-7710-A791-9AC79A9BEE2B}"/>
              </a:ext>
            </a:extLst>
          </p:cNvPr>
          <p:cNvSpPr/>
          <p:nvPr/>
        </p:nvSpPr>
        <p:spPr>
          <a:xfrm>
            <a:off x="905277" y="1744246"/>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GVR</a:t>
            </a:r>
            <a:endParaRPr lang="en-US" sz="1050" b="1" dirty="0">
              <a:solidFill>
                <a:srgbClr val="FF0000"/>
              </a:solidFill>
              <a:latin typeface="Century Gothic" panose="020B0502020202020204" pitchFamily="34" charset="0"/>
            </a:endParaRPr>
          </a:p>
        </p:txBody>
      </p:sp>
      <p:cxnSp>
        <p:nvCxnSpPr>
          <p:cNvPr id="75" name="Straight Arrow Connector 74">
            <a:extLst>
              <a:ext uri="{FF2B5EF4-FFF2-40B4-BE49-F238E27FC236}">
                <a16:creationId xmlns:a16="http://schemas.microsoft.com/office/drawing/2014/main" id="{E07A30FB-A5AE-7F3F-FEFF-75ECAD1219DE}"/>
              </a:ext>
            </a:extLst>
          </p:cNvPr>
          <p:cNvCxnSpPr/>
          <p:nvPr/>
        </p:nvCxnSpPr>
        <p:spPr>
          <a:xfrm>
            <a:off x="2385060" y="2209800"/>
            <a:ext cx="42519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1E5DA73B-4C04-7FAE-BEE2-4D5FFD8A64C7}"/>
              </a:ext>
            </a:extLst>
          </p:cNvPr>
          <p:cNvSpPr/>
          <p:nvPr/>
        </p:nvSpPr>
        <p:spPr>
          <a:xfrm>
            <a:off x="2727704" y="3317323"/>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SVR1</a:t>
            </a:r>
            <a:endParaRPr lang="en-US" sz="1050" b="1" dirty="0">
              <a:solidFill>
                <a:srgbClr val="FF0000"/>
              </a:solidFill>
              <a:latin typeface="Century Gothic" panose="020B0502020202020204" pitchFamily="34" charset="0"/>
            </a:endParaRPr>
          </a:p>
        </p:txBody>
      </p:sp>
      <p:sp>
        <p:nvSpPr>
          <p:cNvPr id="78" name="Rectangle 77">
            <a:extLst>
              <a:ext uri="{FF2B5EF4-FFF2-40B4-BE49-F238E27FC236}">
                <a16:creationId xmlns:a16="http://schemas.microsoft.com/office/drawing/2014/main" id="{AA09B9F5-C28C-0887-29F0-72CE5D3C2E2E}"/>
              </a:ext>
            </a:extLst>
          </p:cNvPr>
          <p:cNvSpPr/>
          <p:nvPr/>
        </p:nvSpPr>
        <p:spPr>
          <a:xfrm>
            <a:off x="4175366" y="3317323"/>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SVR2</a:t>
            </a:r>
            <a:endParaRPr lang="en-US" sz="1050" b="1" dirty="0">
              <a:solidFill>
                <a:srgbClr val="FF0000"/>
              </a:solidFill>
              <a:latin typeface="Century Gothic" panose="020B0502020202020204" pitchFamily="34" charset="0"/>
            </a:endParaRPr>
          </a:p>
        </p:txBody>
      </p:sp>
      <p:sp>
        <p:nvSpPr>
          <p:cNvPr id="79" name="Rectangle 78">
            <a:extLst>
              <a:ext uri="{FF2B5EF4-FFF2-40B4-BE49-F238E27FC236}">
                <a16:creationId xmlns:a16="http://schemas.microsoft.com/office/drawing/2014/main" id="{192270F8-8215-6F30-C0AD-82FD9C3334E3}"/>
              </a:ext>
            </a:extLst>
          </p:cNvPr>
          <p:cNvSpPr/>
          <p:nvPr/>
        </p:nvSpPr>
        <p:spPr>
          <a:xfrm>
            <a:off x="5631512" y="3311902"/>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SVR3</a:t>
            </a:r>
            <a:endParaRPr lang="en-US" sz="1050" b="1" dirty="0">
              <a:solidFill>
                <a:srgbClr val="FF0000"/>
              </a:solidFill>
              <a:latin typeface="Century Gothic" panose="020B0502020202020204" pitchFamily="34" charset="0"/>
            </a:endParaRPr>
          </a:p>
        </p:txBody>
      </p:sp>
      <p:sp>
        <p:nvSpPr>
          <p:cNvPr id="83" name="Rectangle 82">
            <a:extLst>
              <a:ext uri="{FF2B5EF4-FFF2-40B4-BE49-F238E27FC236}">
                <a16:creationId xmlns:a16="http://schemas.microsoft.com/office/drawing/2014/main" id="{276E4108-B905-D983-725B-611BFCF953AC}"/>
              </a:ext>
            </a:extLst>
          </p:cNvPr>
          <p:cNvSpPr/>
          <p:nvPr/>
        </p:nvSpPr>
        <p:spPr>
          <a:xfrm>
            <a:off x="5643991" y="1820311"/>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F0000"/>
                </a:solidFill>
                <a:latin typeface="Century Gothic" panose="020B0502020202020204" pitchFamily="34" charset="0"/>
              </a:rPr>
              <a:t>Repeat</a:t>
            </a:r>
            <a:endParaRPr lang="en-US" sz="1050" b="1" dirty="0">
              <a:solidFill>
                <a:srgbClr val="FF0000"/>
              </a:solidFill>
              <a:latin typeface="Century Gothic" panose="020B0502020202020204" pitchFamily="34" charset="0"/>
            </a:endParaRPr>
          </a:p>
        </p:txBody>
      </p:sp>
      <p:cxnSp>
        <p:nvCxnSpPr>
          <p:cNvPr id="86" name="Straight Arrow Connector 85">
            <a:extLst>
              <a:ext uri="{FF2B5EF4-FFF2-40B4-BE49-F238E27FC236}">
                <a16:creationId xmlns:a16="http://schemas.microsoft.com/office/drawing/2014/main" id="{0A135929-3425-6D24-6D06-C067CCA486DC}"/>
              </a:ext>
            </a:extLst>
          </p:cNvPr>
          <p:cNvCxnSpPr/>
          <p:nvPr/>
        </p:nvCxnSpPr>
        <p:spPr>
          <a:xfrm>
            <a:off x="10388100" y="2558639"/>
            <a:ext cx="756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99112E1D-28B5-B00F-0D27-CA11BBDEBE36}"/>
              </a:ext>
            </a:extLst>
          </p:cNvPr>
          <p:cNvSpPr/>
          <p:nvPr/>
        </p:nvSpPr>
        <p:spPr>
          <a:xfrm>
            <a:off x="10392875" y="2713641"/>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F0000"/>
                </a:solidFill>
                <a:latin typeface="Century Gothic" panose="020B0502020202020204" pitchFamily="34" charset="0"/>
              </a:rPr>
              <a:t>Repeat</a:t>
            </a:r>
            <a:endParaRPr lang="en-US" sz="1050" b="1" dirty="0">
              <a:solidFill>
                <a:srgbClr val="FF0000"/>
              </a:solidFill>
              <a:latin typeface="Century Gothic" panose="020B0502020202020204" pitchFamily="34" charset="0"/>
            </a:endParaRPr>
          </a:p>
        </p:txBody>
      </p:sp>
      <p:sp>
        <p:nvSpPr>
          <p:cNvPr id="91" name="Rectangle 90">
            <a:extLst>
              <a:ext uri="{FF2B5EF4-FFF2-40B4-BE49-F238E27FC236}">
                <a16:creationId xmlns:a16="http://schemas.microsoft.com/office/drawing/2014/main" id="{58DDF4DA-A52A-6B57-C0C6-AC9C400819B8}"/>
              </a:ext>
            </a:extLst>
          </p:cNvPr>
          <p:cNvSpPr/>
          <p:nvPr/>
        </p:nvSpPr>
        <p:spPr>
          <a:xfrm>
            <a:off x="174172" y="1746226"/>
            <a:ext cx="684000" cy="28334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bg1"/>
                </a:solidFill>
                <a:latin typeface="Century Gothic" panose="020B0502020202020204" pitchFamily="34" charset="0"/>
              </a:rPr>
              <a:t>Jan/Mar</a:t>
            </a:r>
          </a:p>
          <a:p>
            <a:pPr algn="ctr"/>
            <a:r>
              <a:rPr lang="en-GB" sz="800" b="1" dirty="0">
                <a:solidFill>
                  <a:schemeClr val="bg1"/>
                </a:solidFill>
                <a:latin typeface="Century Gothic" panose="020B0502020202020204" pitchFamily="34" charset="0"/>
              </a:rPr>
              <a:t>2020</a:t>
            </a:r>
            <a:endParaRPr lang="en-US" sz="800" b="1" dirty="0">
              <a:solidFill>
                <a:schemeClr val="bg1"/>
              </a:solidFill>
              <a:latin typeface="Century Gothic" panose="020B0502020202020204" pitchFamily="34" charset="0"/>
            </a:endParaRPr>
          </a:p>
        </p:txBody>
      </p:sp>
      <p:pic>
        <p:nvPicPr>
          <p:cNvPr id="95" name="Graphic 94" descr="Badge 4 with solid fill">
            <a:extLst>
              <a:ext uri="{FF2B5EF4-FFF2-40B4-BE49-F238E27FC236}">
                <a16:creationId xmlns:a16="http://schemas.microsoft.com/office/drawing/2014/main" id="{297397D2-E0D7-2132-C7D7-8B76D4E048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3634" y="6016189"/>
            <a:ext cx="288000" cy="288000"/>
          </a:xfrm>
          <a:prstGeom prst="rect">
            <a:avLst/>
          </a:prstGeom>
        </p:spPr>
      </p:pic>
      <p:sp>
        <p:nvSpPr>
          <p:cNvPr id="97" name="Rectangle 96">
            <a:extLst>
              <a:ext uri="{FF2B5EF4-FFF2-40B4-BE49-F238E27FC236}">
                <a16:creationId xmlns:a16="http://schemas.microsoft.com/office/drawing/2014/main" id="{6532FD0B-B9A9-46B8-4377-CB1190411065}"/>
              </a:ext>
            </a:extLst>
          </p:cNvPr>
          <p:cNvSpPr/>
          <p:nvPr/>
        </p:nvSpPr>
        <p:spPr>
          <a:xfrm>
            <a:off x="585399" y="4946038"/>
            <a:ext cx="10504172" cy="28797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chemeClr val="tx1"/>
                </a:solidFill>
                <a:latin typeface="Century Gothic" panose="020B0502020202020204" pitchFamily="34" charset="0"/>
              </a:rPr>
              <a:t>Small to medium municipality </a:t>
            </a:r>
            <a:r>
              <a:rPr lang="en-GB" sz="1100" b="1" dirty="0">
                <a:solidFill>
                  <a:schemeClr val="tx1"/>
                </a:solidFill>
                <a:latin typeface="Century Gothic" panose="020B0502020202020204" pitchFamily="34" charset="0"/>
              </a:rPr>
              <a:t>(Minimum 12 months) </a:t>
            </a:r>
            <a:r>
              <a:rPr lang="en-GB" sz="1100" dirty="0">
                <a:solidFill>
                  <a:schemeClr val="tx1"/>
                </a:solidFill>
                <a:latin typeface="Century Gothic" panose="020B0502020202020204" pitchFamily="34" charset="0"/>
              </a:rPr>
              <a:t>&amp; Metro (Say 12 to 24 months) </a:t>
            </a:r>
            <a:r>
              <a:rPr lang="en-GB" sz="1100" b="1" dirty="0">
                <a:solidFill>
                  <a:srgbClr val="FF0000"/>
                </a:solidFill>
                <a:latin typeface="Century Gothic" panose="020B0502020202020204" pitchFamily="34" charset="0"/>
              </a:rPr>
              <a:t>Less than 12 months begins to become risk related</a:t>
            </a:r>
            <a:endParaRPr lang="en-US" sz="1100" dirty="0">
              <a:solidFill>
                <a:srgbClr val="FF0000"/>
              </a:solidFill>
              <a:latin typeface="Century Gothic" panose="020B0502020202020204" pitchFamily="34" charset="0"/>
            </a:endParaRPr>
          </a:p>
        </p:txBody>
      </p:sp>
      <p:cxnSp>
        <p:nvCxnSpPr>
          <p:cNvPr id="112" name="Straight Arrow Connector 111">
            <a:extLst>
              <a:ext uri="{FF2B5EF4-FFF2-40B4-BE49-F238E27FC236}">
                <a16:creationId xmlns:a16="http://schemas.microsoft.com/office/drawing/2014/main" id="{D0BEA71B-C167-6280-E483-B083D9BF4BC9}"/>
              </a:ext>
            </a:extLst>
          </p:cNvPr>
          <p:cNvCxnSpPr/>
          <p:nvPr/>
        </p:nvCxnSpPr>
        <p:spPr>
          <a:xfrm>
            <a:off x="2343288" y="2381443"/>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5FE823F-5BEC-EF1B-E1AE-1C8ECDEADB81}"/>
              </a:ext>
            </a:extLst>
          </p:cNvPr>
          <p:cNvCxnSpPr/>
          <p:nvPr/>
        </p:nvCxnSpPr>
        <p:spPr>
          <a:xfrm>
            <a:off x="1247502" y="2382334"/>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6" name="Graphic 115" descr="Badge 3 outline">
            <a:extLst>
              <a:ext uri="{FF2B5EF4-FFF2-40B4-BE49-F238E27FC236}">
                <a16:creationId xmlns:a16="http://schemas.microsoft.com/office/drawing/2014/main" id="{DDC04D90-AAAB-9294-3C22-6CF6FC5254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6446" y="3482500"/>
            <a:ext cx="540000" cy="540000"/>
          </a:xfrm>
          <a:prstGeom prst="rect">
            <a:avLst/>
          </a:prstGeom>
        </p:spPr>
      </p:pic>
      <p:pic>
        <p:nvPicPr>
          <p:cNvPr id="118" name="Graphic 117" descr="Badge 1 outline">
            <a:extLst>
              <a:ext uri="{FF2B5EF4-FFF2-40B4-BE49-F238E27FC236}">
                <a16:creationId xmlns:a16="http://schemas.microsoft.com/office/drawing/2014/main" id="{3D4F4FBE-F0F7-4039-678D-D6A85B024F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5" y="3480701"/>
            <a:ext cx="540000" cy="540000"/>
          </a:xfrm>
          <a:prstGeom prst="rect">
            <a:avLst/>
          </a:prstGeom>
        </p:spPr>
      </p:pic>
      <p:pic>
        <p:nvPicPr>
          <p:cNvPr id="120" name="Graphic 119" descr="Badge outline">
            <a:extLst>
              <a:ext uri="{FF2B5EF4-FFF2-40B4-BE49-F238E27FC236}">
                <a16:creationId xmlns:a16="http://schemas.microsoft.com/office/drawing/2014/main" id="{925E6E36-CE5B-E0C7-02EA-C3EA6CB8F4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9425" y="3486698"/>
            <a:ext cx="540000" cy="540000"/>
          </a:xfrm>
          <a:prstGeom prst="rect">
            <a:avLst/>
          </a:prstGeom>
        </p:spPr>
      </p:pic>
      <p:cxnSp>
        <p:nvCxnSpPr>
          <p:cNvPr id="121" name="Straight Arrow Connector 120">
            <a:extLst>
              <a:ext uri="{FF2B5EF4-FFF2-40B4-BE49-F238E27FC236}">
                <a16:creationId xmlns:a16="http://schemas.microsoft.com/office/drawing/2014/main" id="{B2B66B88-CA08-4175-366D-2D715CA3882C}"/>
              </a:ext>
            </a:extLst>
          </p:cNvPr>
          <p:cNvCxnSpPr/>
          <p:nvPr/>
        </p:nvCxnSpPr>
        <p:spPr>
          <a:xfrm>
            <a:off x="1963782" y="2382334"/>
            <a:ext cx="0" cy="11321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6B308E93-5A20-AE2C-1CB0-2B610408E581}"/>
              </a:ext>
            </a:extLst>
          </p:cNvPr>
          <p:cNvSpPr/>
          <p:nvPr/>
        </p:nvSpPr>
        <p:spPr>
          <a:xfrm>
            <a:off x="1639872" y="2418680"/>
            <a:ext cx="684000" cy="28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Century Gothic" panose="020B0502020202020204" pitchFamily="34" charset="0"/>
              </a:rPr>
              <a:t>30Jun</a:t>
            </a:r>
          </a:p>
          <a:p>
            <a:pPr algn="ctr"/>
            <a:r>
              <a:rPr lang="en-GB" sz="800" b="1" dirty="0">
                <a:solidFill>
                  <a:schemeClr val="tx1"/>
                </a:solidFill>
                <a:latin typeface="Century Gothic" panose="020B0502020202020204" pitchFamily="34" charset="0"/>
              </a:rPr>
              <a:t>2021</a:t>
            </a:r>
            <a:endParaRPr lang="en-US" sz="800" b="1" dirty="0">
              <a:solidFill>
                <a:schemeClr val="tx1"/>
              </a:solidFill>
              <a:latin typeface="Century Gothic" panose="020B0502020202020204" pitchFamily="34" charset="0"/>
            </a:endParaRPr>
          </a:p>
        </p:txBody>
      </p:sp>
      <p:pic>
        <p:nvPicPr>
          <p:cNvPr id="123" name="Graphic 122" descr="Badge 4 outline">
            <a:extLst>
              <a:ext uri="{FF2B5EF4-FFF2-40B4-BE49-F238E27FC236}">
                <a16:creationId xmlns:a16="http://schemas.microsoft.com/office/drawing/2014/main" id="{55D0E61F-F8EF-B891-D7AE-46CCB88AF9F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09490" y="3488424"/>
            <a:ext cx="540000" cy="540000"/>
          </a:xfrm>
          <a:prstGeom prst="rect">
            <a:avLst/>
          </a:prstGeom>
        </p:spPr>
      </p:pic>
      <p:sp>
        <p:nvSpPr>
          <p:cNvPr id="124" name="Rectangle 123">
            <a:extLst>
              <a:ext uri="{FF2B5EF4-FFF2-40B4-BE49-F238E27FC236}">
                <a16:creationId xmlns:a16="http://schemas.microsoft.com/office/drawing/2014/main" id="{D5E729EF-041F-FEFD-3EB1-40C1BA8CD46E}"/>
              </a:ext>
            </a:extLst>
          </p:cNvPr>
          <p:cNvSpPr/>
          <p:nvPr/>
        </p:nvSpPr>
        <p:spPr>
          <a:xfrm>
            <a:off x="7102507" y="3325869"/>
            <a:ext cx="696697"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SVR4</a:t>
            </a:r>
            <a:endParaRPr lang="en-US" sz="1050" b="1" dirty="0">
              <a:solidFill>
                <a:srgbClr val="FF0000"/>
              </a:solidFill>
              <a:latin typeface="Century Gothic" panose="020B0502020202020204" pitchFamily="34" charset="0"/>
            </a:endParaRPr>
          </a:p>
        </p:txBody>
      </p:sp>
      <p:sp>
        <p:nvSpPr>
          <p:cNvPr id="125" name="Rectangle 124">
            <a:extLst>
              <a:ext uri="{FF2B5EF4-FFF2-40B4-BE49-F238E27FC236}">
                <a16:creationId xmlns:a16="http://schemas.microsoft.com/office/drawing/2014/main" id="{61955D67-9042-5E78-978F-172DD3D22ECC}"/>
              </a:ext>
            </a:extLst>
          </p:cNvPr>
          <p:cNvSpPr/>
          <p:nvPr/>
        </p:nvSpPr>
        <p:spPr>
          <a:xfrm>
            <a:off x="7103737" y="4388318"/>
            <a:ext cx="2007752" cy="287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Century Gothic" panose="020B0502020202020204" pitchFamily="34" charset="0"/>
              </a:rPr>
              <a:t>Appoint a Valuer</a:t>
            </a:r>
            <a:endParaRPr lang="en-US" sz="1050" b="1" dirty="0">
              <a:solidFill>
                <a:srgbClr val="FF0000"/>
              </a:solidFill>
              <a:latin typeface="Century Gothic" panose="020B0502020202020204" pitchFamily="34" charset="0"/>
            </a:endParaRPr>
          </a:p>
        </p:txBody>
      </p:sp>
      <p:pic>
        <p:nvPicPr>
          <p:cNvPr id="126" name="Graphic 125" descr="Badge 3 outline">
            <a:extLst>
              <a:ext uri="{FF2B5EF4-FFF2-40B4-BE49-F238E27FC236}">
                <a16:creationId xmlns:a16="http://schemas.microsoft.com/office/drawing/2014/main" id="{05DE6B21-5007-DAB8-2554-4ED7E12F7A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94783" y="3810334"/>
            <a:ext cx="540000" cy="540000"/>
          </a:xfrm>
          <a:prstGeom prst="rect">
            <a:avLst/>
          </a:prstGeom>
        </p:spPr>
      </p:pic>
      <p:pic>
        <p:nvPicPr>
          <p:cNvPr id="127" name="Graphic 126" descr="Badge 1 outline">
            <a:extLst>
              <a:ext uri="{FF2B5EF4-FFF2-40B4-BE49-F238E27FC236}">
                <a16:creationId xmlns:a16="http://schemas.microsoft.com/office/drawing/2014/main" id="{67049CEB-CBAF-DEA8-BEB5-629CEBEAF9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19132" y="3808535"/>
            <a:ext cx="540000" cy="540000"/>
          </a:xfrm>
          <a:prstGeom prst="rect">
            <a:avLst/>
          </a:prstGeom>
        </p:spPr>
      </p:pic>
      <p:pic>
        <p:nvPicPr>
          <p:cNvPr id="128" name="Graphic 127" descr="Badge outline">
            <a:extLst>
              <a:ext uri="{FF2B5EF4-FFF2-40B4-BE49-F238E27FC236}">
                <a16:creationId xmlns:a16="http://schemas.microsoft.com/office/drawing/2014/main" id="{C6D34C0E-8E91-9422-11F0-E352AAD4B9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67762" y="3814532"/>
            <a:ext cx="540000" cy="540000"/>
          </a:xfrm>
          <a:prstGeom prst="rect">
            <a:avLst/>
          </a:prstGeom>
        </p:spPr>
      </p:pic>
      <p:pic>
        <p:nvPicPr>
          <p:cNvPr id="129" name="Graphic 128" descr="Badge 4 outline">
            <a:extLst>
              <a:ext uri="{FF2B5EF4-FFF2-40B4-BE49-F238E27FC236}">
                <a16:creationId xmlns:a16="http://schemas.microsoft.com/office/drawing/2014/main" id="{740708FC-7F91-EE14-4931-37CAFD24FC1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27827" y="3816258"/>
            <a:ext cx="540000" cy="540000"/>
          </a:xfrm>
          <a:prstGeom prst="rect">
            <a:avLst/>
          </a:prstGeom>
        </p:spPr>
      </p:pic>
      <p:sp>
        <p:nvSpPr>
          <p:cNvPr id="71" name="Rectangle 70">
            <a:extLst>
              <a:ext uri="{FF2B5EF4-FFF2-40B4-BE49-F238E27FC236}">
                <a16:creationId xmlns:a16="http://schemas.microsoft.com/office/drawing/2014/main" id="{37498176-ACBB-B96E-A88C-10C4501D4B2E}"/>
              </a:ext>
            </a:extLst>
          </p:cNvPr>
          <p:cNvSpPr/>
          <p:nvPr/>
        </p:nvSpPr>
        <p:spPr>
          <a:xfrm>
            <a:off x="1709490" y="2739815"/>
            <a:ext cx="540000" cy="5287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EndY5</a:t>
            </a:r>
            <a:endParaRPr lang="en-US" sz="1400" dirty="0"/>
          </a:p>
        </p:txBody>
      </p:sp>
    </p:spTree>
    <p:extLst>
      <p:ext uri="{BB962C8B-B14F-4D97-AF65-F5344CB8AC3E}">
        <p14:creationId xmlns:p14="http://schemas.microsoft.com/office/powerpoint/2010/main" val="202963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randombar(horizontal)">
                                      <p:cBhvr>
                                        <p:cTn id="10" dur="500"/>
                                        <p:tgtEl>
                                          <p:spTgt spid="91"/>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randombar(horizontal)">
                                      <p:cBhvr>
                                        <p:cTn id="19" dur="500"/>
                                        <p:tgtEl>
                                          <p:spTgt spid="72"/>
                                        </p:tgtEl>
                                      </p:cBhvr>
                                    </p:animEffect>
                                  </p:childTnLst>
                                </p:cTn>
                              </p:par>
                              <p:par>
                                <p:cTn id="20" presetID="14" presetClass="entr" presetSubtype="10" fill="hold"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randombar(horizontal)">
                                      <p:cBhvr>
                                        <p:cTn id="25" dur="500"/>
                                        <p:tgtEl>
                                          <p:spTgt spid="9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randombar(horizontal)">
                                      <p:cBhvr>
                                        <p:cTn id="28" dur="500"/>
                                        <p:tgtEl>
                                          <p:spTgt spid="9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randombar(horizontal)">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par>
                                <p:cTn id="37" presetID="14" presetClass="entr" presetSubtype="10" fill="hold" nodeType="with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randombar(horizontal)">
                                      <p:cBhvr>
                                        <p:cTn id="39" dur="500"/>
                                        <p:tgtEl>
                                          <p:spTgt spid="120"/>
                                        </p:tgtEl>
                                      </p:cBhvr>
                                    </p:animEffect>
                                  </p:childTnLst>
                                </p:cTn>
                              </p:par>
                              <p:par>
                                <p:cTn id="40" presetID="14" presetClass="entr" presetSubtype="10" fill="hold"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randombar(horizontal)">
                                      <p:cBhvr>
                                        <p:cTn id="42" dur="500"/>
                                        <p:tgtEl>
                                          <p:spTgt spid="9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randombar(horizontal)">
                                      <p:cBhvr>
                                        <p:cTn id="45" dur="5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randombar(horizontal)">
                                      <p:cBhvr>
                                        <p:cTn id="50" dur="500"/>
                                        <p:tgtEl>
                                          <p:spTgt spid="73"/>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randombar(horizontal)">
                                      <p:cBhvr>
                                        <p:cTn id="53" dur="500"/>
                                        <p:tgtEl>
                                          <p:spTgt spid="88"/>
                                        </p:tgtEl>
                                      </p:cBhvr>
                                    </p:animEffect>
                                  </p:childTnLst>
                                </p:cTn>
                              </p:par>
                              <p:par>
                                <p:cTn id="54" presetID="14" presetClass="entr" presetSubtype="10"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randombar(horizontal)">
                                      <p:cBhvr>
                                        <p:cTn id="56" dur="500"/>
                                        <p:tgtEl>
                                          <p:spTgt spid="113"/>
                                        </p:tgtEl>
                                      </p:cBhvr>
                                    </p:animEffect>
                                  </p:childTnLst>
                                </p:cTn>
                              </p:par>
                              <p:par>
                                <p:cTn id="57" presetID="14" presetClass="entr" presetSubtype="10" fill="hold" nodeType="with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randombar(horizontal)">
                                      <p:cBhvr>
                                        <p:cTn id="59" dur="500"/>
                                        <p:tgtEl>
                                          <p:spTgt spid="116"/>
                                        </p:tgtEl>
                                      </p:cBhvr>
                                    </p:animEffect>
                                  </p:childTnLst>
                                </p:cTn>
                              </p:par>
                              <p:par>
                                <p:cTn id="60" presetID="14" presetClass="entr" presetSubtype="10" fill="hold" nodeType="with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randombar(horizontal)">
                                      <p:cBhvr>
                                        <p:cTn id="62" dur="500"/>
                                        <p:tgtEl>
                                          <p:spTgt spid="9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randombar(horizontal)">
                                      <p:cBhvr>
                                        <p:cTn id="65" dur="500"/>
                                        <p:tgtEl>
                                          <p:spTgt spid="9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randombar(horizontal)">
                                      <p:cBhvr>
                                        <p:cTn id="70" dur="500"/>
                                        <p:tgtEl>
                                          <p:spTgt spid="37"/>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randombar(horizontal)">
                                      <p:cBhvr>
                                        <p:cTn id="73" dur="500"/>
                                        <p:tgtEl>
                                          <p:spTgt spid="70"/>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randombar(horizontal)">
                                      <p:cBhvr>
                                        <p:cTn id="76" dur="500"/>
                                        <p:tgtEl>
                                          <p:spTgt spid="71"/>
                                        </p:tgtEl>
                                      </p:cBhvr>
                                    </p:animEffect>
                                  </p:childTnLst>
                                </p:cTn>
                              </p:par>
                              <p:par>
                                <p:cTn id="77" presetID="14" presetClass="entr" presetSubtype="10" fill="hold" nodeType="with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randombar(horizontal)">
                                      <p:cBhvr>
                                        <p:cTn id="79" dur="500"/>
                                        <p:tgtEl>
                                          <p:spTgt spid="121"/>
                                        </p:tgtEl>
                                      </p:cBhvr>
                                    </p:animEffect>
                                  </p:childTnLst>
                                </p:cTn>
                              </p:par>
                              <p:par>
                                <p:cTn id="80" presetID="14" presetClass="entr" presetSubtype="10" fill="hold" nodeType="withEffect">
                                  <p:stCondLst>
                                    <p:cond delay="0"/>
                                  </p:stCondLst>
                                  <p:childTnLst>
                                    <p:set>
                                      <p:cBhvr>
                                        <p:cTn id="81" dur="1" fill="hold">
                                          <p:stCondLst>
                                            <p:cond delay="0"/>
                                          </p:stCondLst>
                                        </p:cTn>
                                        <p:tgtEl>
                                          <p:spTgt spid="123"/>
                                        </p:tgtEl>
                                        <p:attrNameLst>
                                          <p:attrName>style.visibility</p:attrName>
                                        </p:attrNameLst>
                                      </p:cBhvr>
                                      <p:to>
                                        <p:strVal val="visible"/>
                                      </p:to>
                                    </p:set>
                                    <p:animEffect transition="in" filter="randombar(horizontal)">
                                      <p:cBhvr>
                                        <p:cTn id="82" dur="500"/>
                                        <p:tgtEl>
                                          <p:spTgt spid="123"/>
                                        </p:tgtEl>
                                      </p:cBhvr>
                                    </p:animEffect>
                                  </p:childTnLst>
                                </p:cTn>
                              </p:par>
                              <p:par>
                                <p:cTn id="83" presetID="14" presetClass="entr" presetSubtype="10" fill="hold" nodeType="withEffect">
                                  <p:stCondLst>
                                    <p:cond delay="0"/>
                                  </p:stCondLst>
                                  <p:childTnLst>
                                    <p:set>
                                      <p:cBhvr>
                                        <p:cTn id="84" dur="1" fill="hold">
                                          <p:stCondLst>
                                            <p:cond delay="0"/>
                                          </p:stCondLst>
                                        </p:cTn>
                                        <p:tgtEl>
                                          <p:spTgt spid="95"/>
                                        </p:tgtEl>
                                        <p:attrNameLst>
                                          <p:attrName>style.visibility</p:attrName>
                                        </p:attrNameLst>
                                      </p:cBhvr>
                                      <p:to>
                                        <p:strVal val="visible"/>
                                      </p:to>
                                    </p:set>
                                    <p:animEffect transition="in" filter="randombar(horizontal)">
                                      <p:cBhvr>
                                        <p:cTn id="85" dur="500"/>
                                        <p:tgtEl>
                                          <p:spTgt spid="9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randombar(horizontal)">
                                      <p:cBhvr>
                                        <p:cTn id="88" dur="500"/>
                                        <p:tgtEl>
                                          <p:spTgt spid="31"/>
                                        </p:tgtEl>
                                      </p:cBhvr>
                                    </p:animEffect>
                                  </p:childTnLst>
                                </p:cTn>
                              </p:par>
                              <p:par>
                                <p:cTn id="89" presetID="14" presetClass="entr" presetSubtype="10" fill="hold" nodeType="with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randombar(horizontal)">
                                      <p:cBhvr>
                                        <p:cTn id="91" dur="500"/>
                                        <p:tgtEl>
                                          <p:spTgt spid="11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randombar(horizontal)">
                                      <p:cBhvr>
                                        <p:cTn id="96" dur="500"/>
                                        <p:tgtEl>
                                          <p:spTgt spid="3"/>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randombar(horizontal)">
                                      <p:cBhvr>
                                        <p:cTn id="99" dur="500"/>
                                        <p:tgtEl>
                                          <p:spTgt spid="4"/>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randombar(horizontal)">
                                      <p:cBhvr>
                                        <p:cTn id="102" dur="500"/>
                                        <p:tgtEl>
                                          <p:spTgt spid="9"/>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randombar(horizontal)">
                                      <p:cBhvr>
                                        <p:cTn id="105" dur="500"/>
                                        <p:tgtEl>
                                          <p:spTgt spid="10"/>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randombar(horizontal)">
                                      <p:cBhvr>
                                        <p:cTn id="108" dur="500"/>
                                        <p:tgtEl>
                                          <p:spTgt spid="16"/>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randombar(horizontal)">
                                      <p:cBhvr>
                                        <p:cTn id="111" dur="500"/>
                                        <p:tgtEl>
                                          <p:spTgt spid="17"/>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randombar(horizontal)">
                                      <p:cBhvr>
                                        <p:cTn id="114" dur="500"/>
                                        <p:tgtEl>
                                          <p:spTgt spid="20"/>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randombar(horizontal)">
                                      <p:cBhvr>
                                        <p:cTn id="117" dur="500"/>
                                        <p:tgtEl>
                                          <p:spTgt spid="21"/>
                                        </p:tgtEl>
                                      </p:cBhvr>
                                    </p:animEffect>
                                  </p:childTnLst>
                                </p:cTn>
                              </p:par>
                              <p:par>
                                <p:cTn id="118" presetID="14" presetClass="entr" presetSubtype="10" fill="hold"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randombar(horizontal)">
                                      <p:cBhvr>
                                        <p:cTn id="120" dur="500"/>
                                        <p:tgtEl>
                                          <p:spTgt spid="42"/>
                                        </p:tgtEl>
                                      </p:cBhvr>
                                    </p:animEffect>
                                  </p:childTnLst>
                                </p:cTn>
                              </p:par>
                              <p:par>
                                <p:cTn id="121" presetID="14" presetClass="entr" presetSubtype="10" fill="hold" nodeType="with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randombar(horizontal)">
                                      <p:cBhvr>
                                        <p:cTn id="123" dur="500"/>
                                        <p:tgtEl>
                                          <p:spTgt spid="8"/>
                                        </p:tgtEl>
                                      </p:cBhvr>
                                    </p:animEffect>
                                  </p:childTnLst>
                                </p:cTn>
                              </p:par>
                              <p:par>
                                <p:cTn id="124" presetID="14" presetClass="entr" presetSubtype="10"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randombar(horizontal)">
                                      <p:cBhvr>
                                        <p:cTn id="126" dur="500"/>
                                        <p:tgtEl>
                                          <p:spTgt spid="15"/>
                                        </p:tgtEl>
                                      </p:cBhvr>
                                    </p:animEffect>
                                  </p:childTnLst>
                                </p:cTn>
                              </p:par>
                              <p:par>
                                <p:cTn id="127" presetID="14" presetClass="entr" presetSubtype="10" fill="hold" nodeType="withEffect">
                                  <p:stCondLst>
                                    <p:cond delay="0"/>
                                  </p:stCondLst>
                                  <p:childTnLst>
                                    <p:set>
                                      <p:cBhvr>
                                        <p:cTn id="128" dur="1" fill="hold">
                                          <p:stCondLst>
                                            <p:cond delay="0"/>
                                          </p:stCondLst>
                                        </p:cTn>
                                        <p:tgtEl>
                                          <p:spTgt spid="19"/>
                                        </p:tgtEl>
                                        <p:attrNameLst>
                                          <p:attrName>style.visibility</p:attrName>
                                        </p:attrNameLst>
                                      </p:cBhvr>
                                      <p:to>
                                        <p:strVal val="visible"/>
                                      </p:to>
                                    </p:set>
                                    <p:animEffect transition="in" filter="randombar(horizontal)">
                                      <p:cBhvr>
                                        <p:cTn id="129" dur="500"/>
                                        <p:tgtEl>
                                          <p:spTgt spid="19"/>
                                        </p:tgtEl>
                                      </p:cBhvr>
                                    </p:animEffect>
                                  </p:childTnLst>
                                </p:cTn>
                              </p:par>
                              <p:par>
                                <p:cTn id="130" presetID="14" presetClass="entr" presetSubtype="10" fill="hold" grpId="0" nodeType="with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randombar(horizontal)">
                                      <p:cBhvr>
                                        <p:cTn id="132" dur="500"/>
                                        <p:tgtEl>
                                          <p:spTgt spid="18"/>
                                        </p:tgtEl>
                                      </p:cBhvr>
                                    </p:animEffect>
                                  </p:childTnLst>
                                </p:cTn>
                              </p:par>
                              <p:par>
                                <p:cTn id="133" presetID="14" presetClass="entr" presetSubtype="10" fill="hold" grpId="0" nodeType="with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randombar(horizontal)">
                                      <p:cBhvr>
                                        <p:cTn id="135" dur="500"/>
                                        <p:tgtEl>
                                          <p:spTgt spid="13"/>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randombar(horizontal)">
                                      <p:cBhvr>
                                        <p:cTn id="138" dur="500"/>
                                        <p:tgtEl>
                                          <p:spTgt spid="7"/>
                                        </p:tgtEl>
                                      </p:cBhvr>
                                    </p:animEffect>
                                  </p:childTnLst>
                                </p:cTn>
                              </p:par>
                              <p:par>
                                <p:cTn id="139" presetID="14" presetClass="entr" presetSubtype="10" fill="hold" grpId="0" nodeType="with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randombar(horizontal)">
                                      <p:cBhvr>
                                        <p:cTn id="141" dur="500"/>
                                        <p:tgtEl>
                                          <p:spTgt spid="32"/>
                                        </p:tgtEl>
                                      </p:cBhvr>
                                    </p:animEffect>
                                  </p:childTnLst>
                                </p:cTn>
                              </p:par>
                              <p:par>
                                <p:cTn id="142" presetID="14" presetClass="entr" presetSubtype="10" fill="hold" grpId="0" nodeType="withEffect">
                                  <p:stCondLst>
                                    <p:cond delay="0"/>
                                  </p:stCondLst>
                                  <p:childTnLst>
                                    <p:set>
                                      <p:cBhvr>
                                        <p:cTn id="143" dur="1" fill="hold">
                                          <p:stCondLst>
                                            <p:cond delay="0"/>
                                          </p:stCondLst>
                                        </p:cTn>
                                        <p:tgtEl>
                                          <p:spTgt spid="77"/>
                                        </p:tgtEl>
                                        <p:attrNameLst>
                                          <p:attrName>style.visibility</p:attrName>
                                        </p:attrNameLst>
                                      </p:cBhvr>
                                      <p:to>
                                        <p:strVal val="visible"/>
                                      </p:to>
                                    </p:set>
                                    <p:animEffect transition="in" filter="randombar(horizontal)">
                                      <p:cBhvr>
                                        <p:cTn id="144" dur="500"/>
                                        <p:tgtEl>
                                          <p:spTgt spid="77"/>
                                        </p:tgtEl>
                                      </p:cBhvr>
                                    </p:animEffect>
                                  </p:childTnLst>
                                </p:cTn>
                              </p:par>
                              <p:par>
                                <p:cTn id="145" presetID="14" presetClass="entr" presetSubtype="10" fill="hold" grpId="0" nodeType="withEffect">
                                  <p:stCondLst>
                                    <p:cond delay="0"/>
                                  </p:stCondLst>
                                  <p:childTnLst>
                                    <p:set>
                                      <p:cBhvr>
                                        <p:cTn id="146" dur="1" fill="hold">
                                          <p:stCondLst>
                                            <p:cond delay="0"/>
                                          </p:stCondLst>
                                        </p:cTn>
                                        <p:tgtEl>
                                          <p:spTgt spid="78"/>
                                        </p:tgtEl>
                                        <p:attrNameLst>
                                          <p:attrName>style.visibility</p:attrName>
                                        </p:attrNameLst>
                                      </p:cBhvr>
                                      <p:to>
                                        <p:strVal val="visible"/>
                                      </p:to>
                                    </p:set>
                                    <p:animEffect transition="in" filter="randombar(horizontal)">
                                      <p:cBhvr>
                                        <p:cTn id="147" dur="500"/>
                                        <p:tgtEl>
                                          <p:spTgt spid="78"/>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randombar(horizontal)">
                                      <p:cBhvr>
                                        <p:cTn id="150" dur="500"/>
                                        <p:tgtEl>
                                          <p:spTgt spid="79"/>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124"/>
                                        </p:tgtEl>
                                        <p:attrNameLst>
                                          <p:attrName>style.visibility</p:attrName>
                                        </p:attrNameLst>
                                      </p:cBhvr>
                                      <p:to>
                                        <p:strVal val="visible"/>
                                      </p:to>
                                    </p:set>
                                    <p:animEffect transition="in" filter="randombar(horizontal)">
                                      <p:cBhvr>
                                        <p:cTn id="153" dur="500"/>
                                        <p:tgtEl>
                                          <p:spTgt spid="124"/>
                                        </p:tgtEl>
                                      </p:cBhvr>
                                    </p:animEffect>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nodeType="clickEffect">
                                  <p:stCondLst>
                                    <p:cond delay="0"/>
                                  </p:stCondLst>
                                  <p:childTnLst>
                                    <p:set>
                                      <p:cBhvr>
                                        <p:cTn id="157" dur="1" fill="hold">
                                          <p:stCondLst>
                                            <p:cond delay="0"/>
                                          </p:stCondLst>
                                        </p:cTn>
                                        <p:tgtEl>
                                          <p:spTgt spid="75"/>
                                        </p:tgtEl>
                                        <p:attrNameLst>
                                          <p:attrName>style.visibility</p:attrName>
                                        </p:attrNameLst>
                                      </p:cBhvr>
                                      <p:to>
                                        <p:strVal val="visible"/>
                                      </p:to>
                                    </p:set>
                                    <p:animEffect transition="in" filter="randombar(horizontal)">
                                      <p:cBhvr>
                                        <p:cTn id="158" dur="500"/>
                                        <p:tgtEl>
                                          <p:spTgt spid="75"/>
                                        </p:tgtEl>
                                      </p:cBhvr>
                                    </p:animEffect>
                                  </p:childTnLst>
                                </p:cTn>
                              </p:par>
                              <p:par>
                                <p:cTn id="159" presetID="14" presetClass="entr" presetSubtype="10"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randombar(horizontal)">
                                      <p:cBhvr>
                                        <p:cTn id="161" dur="500"/>
                                        <p:tgtEl>
                                          <p:spTgt spid="83"/>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22"/>
                                        </p:tgtEl>
                                        <p:attrNameLst>
                                          <p:attrName>style.visibility</p:attrName>
                                        </p:attrNameLst>
                                      </p:cBhvr>
                                      <p:to>
                                        <p:strVal val="visible"/>
                                      </p:to>
                                    </p:set>
                                    <p:animEffect transition="in" filter="randombar(horizontal)">
                                      <p:cBhvr>
                                        <p:cTn id="164" dur="500"/>
                                        <p:tgtEl>
                                          <p:spTgt spid="22"/>
                                        </p:tgtEl>
                                      </p:cBhvr>
                                    </p:animEffect>
                                  </p:childTnLst>
                                </p:cTn>
                              </p:par>
                              <p:par>
                                <p:cTn id="165" presetID="14" presetClass="entr" presetSubtype="10" fill="hold" grpId="0" nodeType="withEffect">
                                  <p:stCondLst>
                                    <p:cond delay="0"/>
                                  </p:stCondLst>
                                  <p:childTnLst>
                                    <p:set>
                                      <p:cBhvr>
                                        <p:cTn id="166" dur="1" fill="hold">
                                          <p:stCondLst>
                                            <p:cond delay="0"/>
                                          </p:stCondLst>
                                        </p:cTn>
                                        <p:tgtEl>
                                          <p:spTgt spid="24"/>
                                        </p:tgtEl>
                                        <p:attrNameLst>
                                          <p:attrName>style.visibility</p:attrName>
                                        </p:attrNameLst>
                                      </p:cBhvr>
                                      <p:to>
                                        <p:strVal val="visible"/>
                                      </p:to>
                                    </p:set>
                                    <p:animEffect transition="in" filter="randombar(horizontal)">
                                      <p:cBhvr>
                                        <p:cTn id="167" dur="500"/>
                                        <p:tgtEl>
                                          <p:spTgt spid="24"/>
                                        </p:tgtEl>
                                      </p:cBhvr>
                                    </p:animEffect>
                                  </p:childTnLst>
                                </p:cTn>
                              </p:par>
                              <p:par>
                                <p:cTn id="168" presetID="14" presetClass="entr" presetSubtype="10" fill="hold" grpId="0" nodeType="withEffect">
                                  <p:stCondLst>
                                    <p:cond delay="0"/>
                                  </p:stCondLst>
                                  <p:childTnLst>
                                    <p:set>
                                      <p:cBhvr>
                                        <p:cTn id="169" dur="1" fill="hold">
                                          <p:stCondLst>
                                            <p:cond delay="0"/>
                                          </p:stCondLst>
                                        </p:cTn>
                                        <p:tgtEl>
                                          <p:spTgt spid="23"/>
                                        </p:tgtEl>
                                        <p:attrNameLst>
                                          <p:attrName>style.visibility</p:attrName>
                                        </p:attrNameLst>
                                      </p:cBhvr>
                                      <p:to>
                                        <p:strVal val="visible"/>
                                      </p:to>
                                    </p:set>
                                    <p:animEffect transition="in" filter="randombar(horizontal)">
                                      <p:cBhvr>
                                        <p:cTn id="170" dur="500"/>
                                        <p:tgtEl>
                                          <p:spTgt spid="23"/>
                                        </p:tgtEl>
                                      </p:cBhvr>
                                    </p:animEffect>
                                  </p:childTnLst>
                                </p:cTn>
                              </p:par>
                              <p:par>
                                <p:cTn id="171" presetID="14" presetClass="entr" presetSubtype="10" fill="hold" grpId="0" nodeType="withEffect">
                                  <p:stCondLst>
                                    <p:cond delay="0"/>
                                  </p:stCondLst>
                                  <p:childTnLst>
                                    <p:set>
                                      <p:cBhvr>
                                        <p:cTn id="172" dur="1" fill="hold">
                                          <p:stCondLst>
                                            <p:cond delay="0"/>
                                          </p:stCondLst>
                                        </p:cTn>
                                        <p:tgtEl>
                                          <p:spTgt spid="62"/>
                                        </p:tgtEl>
                                        <p:attrNameLst>
                                          <p:attrName>style.visibility</p:attrName>
                                        </p:attrNameLst>
                                      </p:cBhvr>
                                      <p:to>
                                        <p:strVal val="visible"/>
                                      </p:to>
                                    </p:set>
                                    <p:animEffect transition="in" filter="randombar(horizontal)">
                                      <p:cBhvr>
                                        <p:cTn id="173" dur="500"/>
                                        <p:tgtEl>
                                          <p:spTgt spid="62"/>
                                        </p:tgtEl>
                                      </p:cBhvr>
                                    </p:animEffect>
                                  </p:childTnLst>
                                </p:cTn>
                              </p:par>
                              <p:par>
                                <p:cTn id="174" presetID="14" presetClass="entr" presetSubtype="10"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Effect transition="in" filter="randombar(horizontal)">
                                      <p:cBhvr>
                                        <p:cTn id="176" dur="500"/>
                                        <p:tgtEl>
                                          <p:spTgt spid="33"/>
                                        </p:tgtEl>
                                      </p:cBhvr>
                                    </p:animEffect>
                                  </p:childTnLst>
                                </p:cTn>
                              </p:par>
                              <p:par>
                                <p:cTn id="177" presetID="14" presetClass="entr" presetSubtype="10" fill="hold" grpId="0" nodeType="with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randombar(horizontal)">
                                      <p:cBhvr>
                                        <p:cTn id="179" dur="500"/>
                                        <p:tgtEl>
                                          <p:spTgt spid="47"/>
                                        </p:tgtEl>
                                      </p:cBhvr>
                                    </p:animEffect>
                                  </p:childTnLst>
                                </p:cTn>
                              </p:par>
                              <p:par>
                                <p:cTn id="180" presetID="14" presetClass="entr" presetSubtype="10" fill="hold" nodeType="withEffect">
                                  <p:stCondLst>
                                    <p:cond delay="0"/>
                                  </p:stCondLst>
                                  <p:childTnLst>
                                    <p:set>
                                      <p:cBhvr>
                                        <p:cTn id="181" dur="1" fill="hold">
                                          <p:stCondLst>
                                            <p:cond delay="0"/>
                                          </p:stCondLst>
                                        </p:cTn>
                                        <p:tgtEl>
                                          <p:spTgt spid="26"/>
                                        </p:tgtEl>
                                        <p:attrNameLst>
                                          <p:attrName>style.visibility</p:attrName>
                                        </p:attrNameLst>
                                      </p:cBhvr>
                                      <p:to>
                                        <p:strVal val="visible"/>
                                      </p:to>
                                    </p:set>
                                    <p:animEffect transition="in" filter="randombar(horizontal)">
                                      <p:cBhvr>
                                        <p:cTn id="182" dur="500"/>
                                        <p:tgtEl>
                                          <p:spTgt spid="26"/>
                                        </p:tgtEl>
                                      </p:cBhvr>
                                    </p:animEffect>
                                  </p:childTnLst>
                                </p:cTn>
                              </p:par>
                              <p:par>
                                <p:cTn id="183" presetID="14" presetClass="entr" presetSubtype="10" fill="hold" nodeType="withEffect">
                                  <p:stCondLst>
                                    <p:cond delay="0"/>
                                  </p:stCondLst>
                                  <p:childTnLst>
                                    <p:set>
                                      <p:cBhvr>
                                        <p:cTn id="184" dur="1" fill="hold">
                                          <p:stCondLst>
                                            <p:cond delay="0"/>
                                          </p:stCondLst>
                                        </p:cTn>
                                        <p:tgtEl>
                                          <p:spTgt spid="127"/>
                                        </p:tgtEl>
                                        <p:attrNameLst>
                                          <p:attrName>style.visibility</p:attrName>
                                        </p:attrNameLst>
                                      </p:cBhvr>
                                      <p:to>
                                        <p:strVal val="visible"/>
                                      </p:to>
                                    </p:set>
                                    <p:animEffect transition="in" filter="randombar(horizontal)">
                                      <p:cBhvr>
                                        <p:cTn id="185" dur="500"/>
                                        <p:tgtEl>
                                          <p:spTgt spid="127"/>
                                        </p:tgtEl>
                                      </p:cBhvr>
                                    </p:animEffect>
                                  </p:childTnLst>
                                </p:cTn>
                              </p:par>
                              <p:par>
                                <p:cTn id="186" presetID="14" presetClass="entr" presetSubtype="10" fill="hold" nodeType="withEffect">
                                  <p:stCondLst>
                                    <p:cond delay="0"/>
                                  </p:stCondLst>
                                  <p:childTnLst>
                                    <p:set>
                                      <p:cBhvr>
                                        <p:cTn id="187" dur="1" fill="hold">
                                          <p:stCondLst>
                                            <p:cond delay="0"/>
                                          </p:stCondLst>
                                        </p:cTn>
                                        <p:tgtEl>
                                          <p:spTgt spid="128"/>
                                        </p:tgtEl>
                                        <p:attrNameLst>
                                          <p:attrName>style.visibility</p:attrName>
                                        </p:attrNameLst>
                                      </p:cBhvr>
                                      <p:to>
                                        <p:strVal val="visible"/>
                                      </p:to>
                                    </p:set>
                                    <p:animEffect transition="in" filter="randombar(horizontal)">
                                      <p:cBhvr>
                                        <p:cTn id="188" dur="500"/>
                                        <p:tgtEl>
                                          <p:spTgt spid="128"/>
                                        </p:tgtEl>
                                      </p:cBhvr>
                                    </p:animEffect>
                                  </p:childTnLst>
                                </p:cTn>
                              </p:par>
                              <p:par>
                                <p:cTn id="189" presetID="14" presetClass="entr" presetSubtype="10" fill="hold" nodeType="withEffect">
                                  <p:stCondLst>
                                    <p:cond delay="0"/>
                                  </p:stCondLst>
                                  <p:childTnLst>
                                    <p:set>
                                      <p:cBhvr>
                                        <p:cTn id="190" dur="1" fill="hold">
                                          <p:stCondLst>
                                            <p:cond delay="0"/>
                                          </p:stCondLst>
                                        </p:cTn>
                                        <p:tgtEl>
                                          <p:spTgt spid="126"/>
                                        </p:tgtEl>
                                        <p:attrNameLst>
                                          <p:attrName>style.visibility</p:attrName>
                                        </p:attrNameLst>
                                      </p:cBhvr>
                                      <p:to>
                                        <p:strVal val="visible"/>
                                      </p:to>
                                    </p:set>
                                    <p:animEffect transition="in" filter="randombar(horizontal)">
                                      <p:cBhvr>
                                        <p:cTn id="191" dur="500"/>
                                        <p:tgtEl>
                                          <p:spTgt spid="126"/>
                                        </p:tgtEl>
                                      </p:cBhvr>
                                    </p:animEffect>
                                  </p:childTnLst>
                                </p:cTn>
                              </p:par>
                              <p:par>
                                <p:cTn id="192" presetID="14" presetClass="entr" presetSubtype="10" fill="hold" nodeType="withEffect">
                                  <p:stCondLst>
                                    <p:cond delay="0"/>
                                  </p:stCondLst>
                                  <p:childTnLst>
                                    <p:set>
                                      <p:cBhvr>
                                        <p:cTn id="193" dur="1" fill="hold">
                                          <p:stCondLst>
                                            <p:cond delay="0"/>
                                          </p:stCondLst>
                                        </p:cTn>
                                        <p:tgtEl>
                                          <p:spTgt spid="129"/>
                                        </p:tgtEl>
                                        <p:attrNameLst>
                                          <p:attrName>style.visibility</p:attrName>
                                        </p:attrNameLst>
                                      </p:cBhvr>
                                      <p:to>
                                        <p:strVal val="visible"/>
                                      </p:to>
                                    </p:set>
                                    <p:animEffect transition="in" filter="randombar(horizontal)">
                                      <p:cBhvr>
                                        <p:cTn id="194" dur="500"/>
                                        <p:tgtEl>
                                          <p:spTgt spid="129"/>
                                        </p:tgtEl>
                                      </p:cBhvr>
                                    </p:animEffect>
                                  </p:childTnLst>
                                </p:cTn>
                              </p:par>
                              <p:par>
                                <p:cTn id="195" presetID="14" presetClass="entr" presetSubtype="10" fill="hold" grpId="0" nodeType="withEffect">
                                  <p:stCondLst>
                                    <p:cond delay="0"/>
                                  </p:stCondLst>
                                  <p:childTnLst>
                                    <p:set>
                                      <p:cBhvr>
                                        <p:cTn id="196" dur="1" fill="hold">
                                          <p:stCondLst>
                                            <p:cond delay="0"/>
                                          </p:stCondLst>
                                        </p:cTn>
                                        <p:tgtEl>
                                          <p:spTgt spid="125"/>
                                        </p:tgtEl>
                                        <p:attrNameLst>
                                          <p:attrName>style.visibility</p:attrName>
                                        </p:attrNameLst>
                                      </p:cBhvr>
                                      <p:to>
                                        <p:strVal val="visible"/>
                                      </p:to>
                                    </p:set>
                                    <p:animEffect transition="in" filter="randombar(horizontal)">
                                      <p:cBhvr>
                                        <p:cTn id="197" dur="500"/>
                                        <p:tgtEl>
                                          <p:spTgt spid="125"/>
                                        </p:tgtEl>
                                      </p:cBhvr>
                                    </p:animEffect>
                                  </p:childTnLst>
                                </p:cTn>
                              </p:par>
                            </p:childTnLst>
                          </p:cTn>
                        </p:par>
                      </p:childTnLst>
                    </p:cTn>
                  </p:par>
                  <p:par>
                    <p:cTn id="198" fill="hold">
                      <p:stCondLst>
                        <p:cond delay="indefinite"/>
                      </p:stCondLst>
                      <p:childTnLst>
                        <p:par>
                          <p:cTn id="199" fill="hold">
                            <p:stCondLst>
                              <p:cond delay="0"/>
                            </p:stCondLst>
                            <p:childTnLst>
                              <p:par>
                                <p:cTn id="200" presetID="14" presetClass="entr" presetSubtype="10" fill="hold" grpId="0" nodeType="clickEffect">
                                  <p:stCondLst>
                                    <p:cond delay="0"/>
                                  </p:stCondLst>
                                  <p:childTnLst>
                                    <p:set>
                                      <p:cBhvr>
                                        <p:cTn id="201" dur="1" fill="hold">
                                          <p:stCondLst>
                                            <p:cond delay="0"/>
                                          </p:stCondLst>
                                        </p:cTn>
                                        <p:tgtEl>
                                          <p:spTgt spid="58"/>
                                        </p:tgtEl>
                                        <p:attrNameLst>
                                          <p:attrName>style.visibility</p:attrName>
                                        </p:attrNameLst>
                                      </p:cBhvr>
                                      <p:to>
                                        <p:strVal val="visible"/>
                                      </p:to>
                                    </p:set>
                                    <p:animEffect transition="in" filter="randombar(horizontal)">
                                      <p:cBhvr>
                                        <p:cTn id="202" dur="500"/>
                                        <p:tgtEl>
                                          <p:spTgt spid="58"/>
                                        </p:tgtEl>
                                      </p:cBhvr>
                                    </p:animEffect>
                                  </p:childTnLst>
                                </p:cTn>
                              </p:par>
                              <p:par>
                                <p:cTn id="203" presetID="14" presetClass="entr" presetSubtype="10" fill="hold" grpId="0" nodeType="withEffect">
                                  <p:stCondLst>
                                    <p:cond delay="0"/>
                                  </p:stCondLst>
                                  <p:childTnLst>
                                    <p:set>
                                      <p:cBhvr>
                                        <p:cTn id="204" dur="1" fill="hold">
                                          <p:stCondLst>
                                            <p:cond delay="0"/>
                                          </p:stCondLst>
                                        </p:cTn>
                                        <p:tgtEl>
                                          <p:spTgt spid="60"/>
                                        </p:tgtEl>
                                        <p:attrNameLst>
                                          <p:attrName>style.visibility</p:attrName>
                                        </p:attrNameLst>
                                      </p:cBhvr>
                                      <p:to>
                                        <p:strVal val="visible"/>
                                      </p:to>
                                    </p:set>
                                    <p:animEffect transition="in" filter="randombar(horizontal)">
                                      <p:cBhvr>
                                        <p:cTn id="205" dur="500"/>
                                        <p:tgtEl>
                                          <p:spTgt spid="60"/>
                                        </p:tgtEl>
                                      </p:cBhvr>
                                    </p:animEffect>
                                  </p:childTnLst>
                                </p:cTn>
                              </p:par>
                              <p:par>
                                <p:cTn id="206" presetID="14" presetClass="entr" presetSubtype="10" fill="hold" grpId="0" nodeType="withEffect">
                                  <p:stCondLst>
                                    <p:cond delay="0"/>
                                  </p:stCondLst>
                                  <p:childTnLst>
                                    <p:set>
                                      <p:cBhvr>
                                        <p:cTn id="207" dur="1" fill="hold">
                                          <p:stCondLst>
                                            <p:cond delay="0"/>
                                          </p:stCondLst>
                                        </p:cTn>
                                        <p:tgtEl>
                                          <p:spTgt spid="53"/>
                                        </p:tgtEl>
                                        <p:attrNameLst>
                                          <p:attrName>style.visibility</p:attrName>
                                        </p:attrNameLst>
                                      </p:cBhvr>
                                      <p:to>
                                        <p:strVal val="visible"/>
                                      </p:to>
                                    </p:set>
                                    <p:animEffect transition="in" filter="randombar(horizontal)">
                                      <p:cBhvr>
                                        <p:cTn id="208" dur="500"/>
                                        <p:tgtEl>
                                          <p:spTgt spid="53"/>
                                        </p:tgtEl>
                                      </p:cBhvr>
                                    </p:animEffect>
                                  </p:childTnLst>
                                </p:cTn>
                              </p:par>
                              <p:par>
                                <p:cTn id="209" presetID="14" presetClass="entr" presetSubtype="10" fill="hold" nodeType="withEffect">
                                  <p:stCondLst>
                                    <p:cond delay="0"/>
                                  </p:stCondLst>
                                  <p:childTnLst>
                                    <p:set>
                                      <p:cBhvr>
                                        <p:cTn id="210" dur="1" fill="hold">
                                          <p:stCondLst>
                                            <p:cond delay="0"/>
                                          </p:stCondLst>
                                        </p:cTn>
                                        <p:tgtEl>
                                          <p:spTgt spid="57"/>
                                        </p:tgtEl>
                                        <p:attrNameLst>
                                          <p:attrName>style.visibility</p:attrName>
                                        </p:attrNameLst>
                                      </p:cBhvr>
                                      <p:to>
                                        <p:strVal val="visible"/>
                                      </p:to>
                                    </p:set>
                                    <p:animEffect transition="in" filter="randombar(horizontal)">
                                      <p:cBhvr>
                                        <p:cTn id="211" dur="500"/>
                                        <p:tgtEl>
                                          <p:spTgt spid="57"/>
                                        </p:tgtEl>
                                      </p:cBhvr>
                                    </p:animEffect>
                                  </p:childTnLst>
                                </p:cTn>
                              </p:par>
                              <p:par>
                                <p:cTn id="212" presetID="14" presetClass="entr" presetSubtype="10" fill="hold" grpId="0" nodeType="withEffect">
                                  <p:stCondLst>
                                    <p:cond delay="0"/>
                                  </p:stCondLst>
                                  <p:childTnLst>
                                    <p:set>
                                      <p:cBhvr>
                                        <p:cTn id="213" dur="1" fill="hold">
                                          <p:stCondLst>
                                            <p:cond delay="0"/>
                                          </p:stCondLst>
                                        </p:cTn>
                                        <p:tgtEl>
                                          <p:spTgt spid="90"/>
                                        </p:tgtEl>
                                        <p:attrNameLst>
                                          <p:attrName>style.visibility</p:attrName>
                                        </p:attrNameLst>
                                      </p:cBhvr>
                                      <p:to>
                                        <p:strVal val="visible"/>
                                      </p:to>
                                    </p:set>
                                    <p:animEffect transition="in" filter="randombar(horizontal)">
                                      <p:cBhvr>
                                        <p:cTn id="214" dur="500"/>
                                        <p:tgtEl>
                                          <p:spTgt spid="90"/>
                                        </p:tgtEl>
                                      </p:cBhvr>
                                    </p:animEffect>
                                  </p:childTnLst>
                                </p:cTn>
                              </p:par>
                              <p:par>
                                <p:cTn id="215" presetID="14" presetClass="entr" presetSubtype="10" fill="hold" nodeType="withEffect">
                                  <p:stCondLst>
                                    <p:cond delay="0"/>
                                  </p:stCondLst>
                                  <p:childTnLst>
                                    <p:set>
                                      <p:cBhvr>
                                        <p:cTn id="216" dur="1" fill="hold">
                                          <p:stCondLst>
                                            <p:cond delay="0"/>
                                          </p:stCondLst>
                                        </p:cTn>
                                        <p:tgtEl>
                                          <p:spTgt spid="86"/>
                                        </p:tgtEl>
                                        <p:attrNameLst>
                                          <p:attrName>style.visibility</p:attrName>
                                        </p:attrNameLst>
                                      </p:cBhvr>
                                      <p:to>
                                        <p:strVal val="visible"/>
                                      </p:to>
                                    </p:set>
                                    <p:animEffect transition="in" filter="randombar(horizontal)">
                                      <p:cBhvr>
                                        <p:cTn id="2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2" grpId="0" animBg="1"/>
      <p:bldP spid="36" grpId="0" animBg="1"/>
      <p:bldP spid="37" grpId="0" animBg="1"/>
      <p:bldP spid="85" grpId="0" animBg="1"/>
      <p:bldP spid="87" grpId="0" animBg="1"/>
      <p:bldP spid="88" grpId="0" animBg="1"/>
      <p:bldP spid="99" grpId="0" animBg="1"/>
      <p:bldP spid="3" grpId="0" animBg="1"/>
      <p:bldP spid="4" grpId="0" animBg="1"/>
      <p:bldP spid="7" grpId="0" animBg="1"/>
      <p:bldP spid="9" grpId="0" animBg="1"/>
      <p:bldP spid="10" grpId="0" animBg="1"/>
      <p:bldP spid="13" grpId="0" animBg="1"/>
      <p:bldP spid="16" grpId="0" animBg="1"/>
      <p:bldP spid="17" grpId="0" animBg="1"/>
      <p:bldP spid="18" grpId="0" animBg="1"/>
      <p:bldP spid="20" grpId="0" animBg="1"/>
      <p:bldP spid="21" grpId="0" animBg="1"/>
      <p:bldP spid="22" grpId="0" animBg="1"/>
      <p:bldP spid="23" grpId="0" animBg="1"/>
      <p:bldP spid="24" grpId="0" animBg="1"/>
      <p:bldP spid="47" grpId="0" animBg="1"/>
      <p:bldP spid="53" grpId="0" animBg="1"/>
      <p:bldP spid="58" grpId="0" animBg="1"/>
      <p:bldP spid="60" grpId="0" animBg="1"/>
      <p:bldP spid="62" grpId="0" animBg="1"/>
      <p:bldP spid="72" grpId="0" animBg="1"/>
      <p:bldP spid="73" grpId="0" animBg="1"/>
      <p:bldP spid="77" grpId="0" animBg="1"/>
      <p:bldP spid="78" grpId="0" animBg="1"/>
      <p:bldP spid="79" grpId="0" animBg="1"/>
      <p:bldP spid="83" grpId="0" animBg="1"/>
      <p:bldP spid="90" grpId="0" animBg="1"/>
      <p:bldP spid="91" grpId="0" animBg="1"/>
      <p:bldP spid="97" grpId="0" animBg="1"/>
      <p:bldP spid="70" grpId="0" animBg="1"/>
      <p:bldP spid="124" grpId="0" animBg="1"/>
      <p:bldP spid="125" grpId="0" animBg="1"/>
      <p:bldP spid="7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“audience” are bound to the MPRA timelines….</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47</a:t>
            </a:fld>
            <a:endParaRPr lang="en-US" dirty="0"/>
          </a:p>
        </p:txBody>
      </p:sp>
      <p:cxnSp>
        <p:nvCxnSpPr>
          <p:cNvPr id="7" name="Straight Arrow Connector 6">
            <a:extLst>
              <a:ext uri="{FF2B5EF4-FFF2-40B4-BE49-F238E27FC236}">
                <a16:creationId xmlns:a16="http://schemas.microsoft.com/office/drawing/2014/main" id="{D6C08BFF-983A-B747-D381-0E439AEA42CE}"/>
              </a:ext>
            </a:extLst>
          </p:cNvPr>
          <p:cNvCxnSpPr>
            <a:cxnSpLocks/>
          </p:cNvCxnSpPr>
          <p:nvPr/>
        </p:nvCxnSpPr>
        <p:spPr>
          <a:xfrm>
            <a:off x="52261" y="2889058"/>
            <a:ext cx="12060000"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C3AF6F4-337A-4353-34E3-EB5B2F3E96B7}"/>
              </a:ext>
            </a:extLst>
          </p:cNvPr>
          <p:cNvCxnSpPr/>
          <p:nvPr/>
        </p:nvCxnSpPr>
        <p:spPr>
          <a:xfrm flipV="1">
            <a:off x="1261193" y="2321527"/>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659C94-68ED-BDA9-11AD-EF0DB456BCB3}"/>
              </a:ext>
            </a:extLst>
          </p:cNvPr>
          <p:cNvCxnSpPr/>
          <p:nvPr/>
        </p:nvCxnSpPr>
        <p:spPr>
          <a:xfrm flipV="1">
            <a:off x="2299688" y="2316396"/>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71D4332-9B39-3FB0-4BDE-E206A1A3C3FC}"/>
              </a:ext>
            </a:extLst>
          </p:cNvPr>
          <p:cNvCxnSpPr/>
          <p:nvPr/>
        </p:nvCxnSpPr>
        <p:spPr>
          <a:xfrm flipV="1">
            <a:off x="3334020" y="2326717"/>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0FA384-E02B-1A14-92CC-7E37BFC7D268}"/>
              </a:ext>
            </a:extLst>
          </p:cNvPr>
          <p:cNvCxnSpPr/>
          <p:nvPr/>
        </p:nvCxnSpPr>
        <p:spPr>
          <a:xfrm flipV="1">
            <a:off x="4363453" y="2329468"/>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8049F9-D645-B9CA-F97F-9D95B715080F}"/>
              </a:ext>
            </a:extLst>
          </p:cNvPr>
          <p:cNvCxnSpPr/>
          <p:nvPr/>
        </p:nvCxnSpPr>
        <p:spPr>
          <a:xfrm flipV="1">
            <a:off x="5329416" y="2321597"/>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A1724D-DDE9-8712-53CF-E239D064BD58}"/>
              </a:ext>
            </a:extLst>
          </p:cNvPr>
          <p:cNvCxnSpPr/>
          <p:nvPr/>
        </p:nvCxnSpPr>
        <p:spPr>
          <a:xfrm flipV="1">
            <a:off x="6309001" y="2331254"/>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1E56C6D-2CDD-132E-7A92-87630F7A2F65}"/>
              </a:ext>
            </a:extLst>
          </p:cNvPr>
          <p:cNvCxnSpPr/>
          <p:nvPr/>
        </p:nvCxnSpPr>
        <p:spPr>
          <a:xfrm flipV="1">
            <a:off x="7283839" y="2332209"/>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6440225-CB45-F969-A204-7B9E7E983841}"/>
              </a:ext>
            </a:extLst>
          </p:cNvPr>
          <p:cNvCxnSpPr/>
          <p:nvPr/>
        </p:nvCxnSpPr>
        <p:spPr>
          <a:xfrm flipV="1">
            <a:off x="8249727" y="2325196"/>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Graphic 17" descr="Badge 9 with solid fill">
            <a:extLst>
              <a:ext uri="{FF2B5EF4-FFF2-40B4-BE49-F238E27FC236}">
                <a16:creationId xmlns:a16="http://schemas.microsoft.com/office/drawing/2014/main" id="{C594AB02-EBF0-9349-A9D5-1CBB8A10F9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03312" y="2003742"/>
            <a:ext cx="252000" cy="252000"/>
          </a:xfrm>
          <a:prstGeom prst="rect">
            <a:avLst/>
          </a:prstGeom>
        </p:spPr>
      </p:pic>
      <p:pic>
        <p:nvPicPr>
          <p:cNvPr id="20" name="Graphic 19" descr="Badge 10 with solid fill">
            <a:extLst>
              <a:ext uri="{FF2B5EF4-FFF2-40B4-BE49-F238E27FC236}">
                <a16:creationId xmlns:a16="http://schemas.microsoft.com/office/drawing/2014/main" id="{B8F63811-17F2-E624-3A61-DCACDCE950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1580" y="1995537"/>
            <a:ext cx="252000" cy="252000"/>
          </a:xfrm>
          <a:prstGeom prst="rect">
            <a:avLst/>
          </a:prstGeom>
        </p:spPr>
      </p:pic>
      <p:pic>
        <p:nvPicPr>
          <p:cNvPr id="22" name="Graphic 21" descr="Badge 6 with solid fill">
            <a:extLst>
              <a:ext uri="{FF2B5EF4-FFF2-40B4-BE49-F238E27FC236}">
                <a16:creationId xmlns:a16="http://schemas.microsoft.com/office/drawing/2014/main" id="{5ED252CB-6EC4-886B-79AA-95EA5594D8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3001" y="1997611"/>
            <a:ext cx="252000" cy="252000"/>
          </a:xfrm>
          <a:prstGeom prst="rect">
            <a:avLst/>
          </a:prstGeom>
        </p:spPr>
      </p:pic>
      <p:pic>
        <p:nvPicPr>
          <p:cNvPr id="24" name="Graphic 23" descr="Badge 8 with solid fill">
            <a:extLst>
              <a:ext uri="{FF2B5EF4-FFF2-40B4-BE49-F238E27FC236}">
                <a16:creationId xmlns:a16="http://schemas.microsoft.com/office/drawing/2014/main" id="{1765AFC8-0023-306F-130D-BE6FFC614D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3727" y="1997442"/>
            <a:ext cx="252000" cy="252000"/>
          </a:xfrm>
          <a:prstGeom prst="rect">
            <a:avLst/>
          </a:prstGeom>
        </p:spPr>
      </p:pic>
      <p:pic>
        <p:nvPicPr>
          <p:cNvPr id="26" name="Graphic 25" descr="Badge with solid fill">
            <a:extLst>
              <a:ext uri="{FF2B5EF4-FFF2-40B4-BE49-F238E27FC236}">
                <a16:creationId xmlns:a16="http://schemas.microsoft.com/office/drawing/2014/main" id="{8C08F343-467C-FB31-DF20-859FC7B566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73688" y="1982753"/>
            <a:ext cx="252000" cy="252000"/>
          </a:xfrm>
          <a:prstGeom prst="rect">
            <a:avLst/>
          </a:prstGeom>
        </p:spPr>
      </p:pic>
      <p:pic>
        <p:nvPicPr>
          <p:cNvPr id="28" name="Graphic 27" descr="Badge 3 with solid fill">
            <a:extLst>
              <a:ext uri="{FF2B5EF4-FFF2-40B4-BE49-F238E27FC236}">
                <a16:creationId xmlns:a16="http://schemas.microsoft.com/office/drawing/2014/main" id="{7847F69E-3285-7316-CEB9-75D6FD4721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08020" y="2001512"/>
            <a:ext cx="252000" cy="252000"/>
          </a:xfrm>
          <a:prstGeom prst="rect">
            <a:avLst/>
          </a:prstGeom>
        </p:spPr>
      </p:pic>
      <p:pic>
        <p:nvPicPr>
          <p:cNvPr id="30" name="Graphic 29" descr="Badge 4 with solid fill">
            <a:extLst>
              <a:ext uri="{FF2B5EF4-FFF2-40B4-BE49-F238E27FC236}">
                <a16:creationId xmlns:a16="http://schemas.microsoft.com/office/drawing/2014/main" id="{0CA7F2D2-44BD-3D25-020D-72EE889D4F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2275" y="1995825"/>
            <a:ext cx="252000" cy="252000"/>
          </a:xfrm>
          <a:prstGeom prst="rect">
            <a:avLst/>
          </a:prstGeom>
        </p:spPr>
      </p:pic>
      <p:pic>
        <p:nvPicPr>
          <p:cNvPr id="32" name="Graphic 31" descr="Badge 1 with solid fill">
            <a:extLst>
              <a:ext uri="{FF2B5EF4-FFF2-40B4-BE49-F238E27FC236}">
                <a16:creationId xmlns:a16="http://schemas.microsoft.com/office/drawing/2014/main" id="{38027F67-41B8-18EB-1763-A0F38D6155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5193" y="1987884"/>
            <a:ext cx="252000" cy="252000"/>
          </a:xfrm>
          <a:prstGeom prst="rect">
            <a:avLst/>
          </a:prstGeom>
        </p:spPr>
      </p:pic>
      <p:pic>
        <p:nvPicPr>
          <p:cNvPr id="34" name="Graphic 33" descr="Badge 7 with solid fill">
            <a:extLst>
              <a:ext uri="{FF2B5EF4-FFF2-40B4-BE49-F238E27FC236}">
                <a16:creationId xmlns:a16="http://schemas.microsoft.com/office/drawing/2014/main" id="{7244D821-B6A0-4D4A-D26A-44BAB076102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65459" y="2007004"/>
            <a:ext cx="252000" cy="252000"/>
          </a:xfrm>
          <a:prstGeom prst="rect">
            <a:avLst/>
          </a:prstGeom>
        </p:spPr>
      </p:pic>
      <p:pic>
        <p:nvPicPr>
          <p:cNvPr id="36" name="Graphic 35" descr="Badge 5 with solid fill">
            <a:extLst>
              <a:ext uri="{FF2B5EF4-FFF2-40B4-BE49-F238E27FC236}">
                <a16:creationId xmlns:a16="http://schemas.microsoft.com/office/drawing/2014/main" id="{C6A60D9F-86CD-733E-6981-CE5D80C2E5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203416" y="1987954"/>
            <a:ext cx="252000" cy="252000"/>
          </a:xfrm>
          <a:prstGeom prst="rect">
            <a:avLst/>
          </a:prstGeom>
        </p:spPr>
      </p:pic>
      <p:cxnSp>
        <p:nvCxnSpPr>
          <p:cNvPr id="37" name="Straight Arrow Connector 36">
            <a:extLst>
              <a:ext uri="{FF2B5EF4-FFF2-40B4-BE49-F238E27FC236}">
                <a16:creationId xmlns:a16="http://schemas.microsoft.com/office/drawing/2014/main" id="{451EF7AB-BEC0-8B67-C982-1D326DF7B356}"/>
              </a:ext>
            </a:extLst>
          </p:cNvPr>
          <p:cNvCxnSpPr/>
          <p:nvPr/>
        </p:nvCxnSpPr>
        <p:spPr>
          <a:xfrm flipV="1">
            <a:off x="9227594" y="2328947"/>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87FC829-144A-1559-17B8-E65950C3E7E8}"/>
              </a:ext>
            </a:extLst>
          </p:cNvPr>
          <p:cNvCxnSpPr/>
          <p:nvPr/>
        </p:nvCxnSpPr>
        <p:spPr>
          <a:xfrm flipV="1">
            <a:off x="10193482" y="2320742"/>
            <a:ext cx="0" cy="558436"/>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9" name="Graphic 38" descr="Badge 1 with solid fill">
            <a:extLst>
              <a:ext uri="{FF2B5EF4-FFF2-40B4-BE49-F238E27FC236}">
                <a16:creationId xmlns:a16="http://schemas.microsoft.com/office/drawing/2014/main" id="{7E88A0A0-B58D-0343-7F2C-05AE5014AC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6113" y="3196592"/>
            <a:ext cx="252000" cy="252000"/>
          </a:xfrm>
          <a:prstGeom prst="rect">
            <a:avLst/>
          </a:prstGeom>
        </p:spPr>
      </p:pic>
      <p:sp>
        <p:nvSpPr>
          <p:cNvPr id="40" name="Rectangle 39">
            <a:extLst>
              <a:ext uri="{FF2B5EF4-FFF2-40B4-BE49-F238E27FC236}">
                <a16:creationId xmlns:a16="http://schemas.microsoft.com/office/drawing/2014/main" id="{3B806070-CB80-E086-C023-9F03B337A94B}"/>
              </a:ext>
            </a:extLst>
          </p:cNvPr>
          <p:cNvSpPr/>
          <p:nvPr/>
        </p:nvSpPr>
        <p:spPr>
          <a:xfrm>
            <a:off x="1239238" y="3195691"/>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appointment of Valuer </a:t>
            </a:r>
            <a:r>
              <a:rPr lang="en-GB" sz="1200" b="1" dirty="0">
                <a:solidFill>
                  <a:srgbClr val="FF0000"/>
                </a:solidFill>
                <a:latin typeface="Century Gothic" panose="020B0502020202020204" pitchFamily="34" charset="0"/>
              </a:rPr>
              <a:t>(service level agreement, amendments, updated project plan, payment structuring, and ID cards)</a:t>
            </a:r>
            <a:endParaRPr lang="en-US" sz="1200" b="1" dirty="0">
              <a:solidFill>
                <a:srgbClr val="FF0000"/>
              </a:solidFill>
              <a:latin typeface="Century Gothic" panose="020B0502020202020204" pitchFamily="34" charset="0"/>
            </a:endParaRPr>
          </a:p>
        </p:txBody>
      </p:sp>
      <p:pic>
        <p:nvPicPr>
          <p:cNvPr id="41" name="Graphic 40" descr="Badge with solid fill">
            <a:extLst>
              <a:ext uri="{FF2B5EF4-FFF2-40B4-BE49-F238E27FC236}">
                <a16:creationId xmlns:a16="http://schemas.microsoft.com/office/drawing/2014/main" id="{F6FEBC2A-68FC-C66D-58C1-36A7B61C38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463" y="3471602"/>
            <a:ext cx="252000" cy="252000"/>
          </a:xfrm>
          <a:prstGeom prst="rect">
            <a:avLst/>
          </a:prstGeom>
        </p:spPr>
      </p:pic>
      <p:sp>
        <p:nvSpPr>
          <p:cNvPr id="42" name="Rectangle 41">
            <a:extLst>
              <a:ext uri="{FF2B5EF4-FFF2-40B4-BE49-F238E27FC236}">
                <a16:creationId xmlns:a16="http://schemas.microsoft.com/office/drawing/2014/main" id="{DF61847F-A52F-32FF-1EB4-34CC786F18EC}"/>
              </a:ext>
            </a:extLst>
          </p:cNvPr>
          <p:cNvSpPr/>
          <p:nvPr/>
        </p:nvSpPr>
        <p:spPr>
          <a:xfrm>
            <a:off x="1239237" y="3471313"/>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confirm date of valuation and applicable declarations </a:t>
            </a:r>
            <a:r>
              <a:rPr lang="en-GB" sz="1200" b="1" dirty="0">
                <a:solidFill>
                  <a:srgbClr val="FF0000"/>
                </a:solidFill>
                <a:latin typeface="Century Gothic" panose="020B0502020202020204" pitchFamily="34" charset="0"/>
              </a:rPr>
              <a:t>(by municipal Valuer)</a:t>
            </a:r>
            <a:endParaRPr lang="en-US" sz="1200" b="1" dirty="0">
              <a:solidFill>
                <a:srgbClr val="FF0000"/>
              </a:solidFill>
              <a:latin typeface="Century Gothic" panose="020B0502020202020204" pitchFamily="34" charset="0"/>
            </a:endParaRPr>
          </a:p>
        </p:txBody>
      </p:sp>
      <p:sp>
        <p:nvSpPr>
          <p:cNvPr id="43" name="Rectangle 42">
            <a:extLst>
              <a:ext uri="{FF2B5EF4-FFF2-40B4-BE49-F238E27FC236}">
                <a16:creationId xmlns:a16="http://schemas.microsoft.com/office/drawing/2014/main" id="{40D6C5F4-479F-2DD2-6575-ECE1B279E50F}"/>
              </a:ext>
            </a:extLst>
          </p:cNvPr>
          <p:cNvSpPr/>
          <p:nvPr/>
        </p:nvSpPr>
        <p:spPr>
          <a:xfrm>
            <a:off x="1236792" y="3746935"/>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public participation </a:t>
            </a:r>
            <a:r>
              <a:rPr lang="en-GB" sz="1200" b="1" dirty="0">
                <a:solidFill>
                  <a:srgbClr val="FF0000"/>
                </a:solidFill>
                <a:latin typeface="Century Gothic" panose="020B0502020202020204" pitchFamily="34" charset="0"/>
              </a:rPr>
              <a:t>(effort to educate, ID cards)</a:t>
            </a:r>
            <a:endParaRPr lang="en-US" sz="1200" b="1" dirty="0">
              <a:solidFill>
                <a:srgbClr val="FF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54194487-B467-0796-DBBE-53D1B800051E}"/>
              </a:ext>
            </a:extLst>
          </p:cNvPr>
          <p:cNvSpPr/>
          <p:nvPr/>
        </p:nvSpPr>
        <p:spPr>
          <a:xfrm>
            <a:off x="1236791" y="4022557"/>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draft valuation roll </a:t>
            </a:r>
            <a:r>
              <a:rPr lang="en-GB" sz="1200" b="1" dirty="0">
                <a:solidFill>
                  <a:srgbClr val="FF0000"/>
                </a:solidFill>
                <a:latin typeface="Century Gothic" panose="020B0502020202020204" pitchFamily="34" charset="0"/>
              </a:rPr>
              <a:t>(time allowed for corrections)</a:t>
            </a:r>
            <a:endParaRPr lang="en-US" sz="1200" b="1" dirty="0">
              <a:solidFill>
                <a:srgbClr val="FF0000"/>
              </a:solidFill>
              <a:latin typeface="Century Gothic" panose="020B0502020202020204" pitchFamily="34" charset="0"/>
            </a:endParaRPr>
          </a:p>
        </p:txBody>
      </p:sp>
      <p:pic>
        <p:nvPicPr>
          <p:cNvPr id="45" name="Graphic 44" descr="Badge 3 with solid fill">
            <a:extLst>
              <a:ext uri="{FF2B5EF4-FFF2-40B4-BE49-F238E27FC236}">
                <a16:creationId xmlns:a16="http://schemas.microsoft.com/office/drawing/2014/main" id="{0C22A6AD-27DA-CB1C-846C-4378C1BC4E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6113" y="3745788"/>
            <a:ext cx="252000" cy="252000"/>
          </a:xfrm>
          <a:prstGeom prst="rect">
            <a:avLst/>
          </a:prstGeom>
        </p:spPr>
      </p:pic>
      <p:pic>
        <p:nvPicPr>
          <p:cNvPr id="46" name="Graphic 45" descr="Badge 4 with solid fill">
            <a:extLst>
              <a:ext uri="{FF2B5EF4-FFF2-40B4-BE49-F238E27FC236}">
                <a16:creationId xmlns:a16="http://schemas.microsoft.com/office/drawing/2014/main" id="{313748FB-C740-6D10-0A4D-A00B4E36EB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3193" y="4021230"/>
            <a:ext cx="252000" cy="252000"/>
          </a:xfrm>
          <a:prstGeom prst="rect">
            <a:avLst/>
          </a:prstGeom>
        </p:spPr>
      </p:pic>
      <p:sp>
        <p:nvSpPr>
          <p:cNvPr id="47" name="Rectangle 46">
            <a:extLst>
              <a:ext uri="{FF2B5EF4-FFF2-40B4-BE49-F238E27FC236}">
                <a16:creationId xmlns:a16="http://schemas.microsoft.com/office/drawing/2014/main" id="{2D16028A-5BAE-E274-7BCD-AB4772554850}"/>
              </a:ext>
            </a:extLst>
          </p:cNvPr>
          <p:cNvSpPr/>
          <p:nvPr/>
        </p:nvSpPr>
        <p:spPr>
          <a:xfrm>
            <a:off x="1236791" y="4297717"/>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submit certified valuation roll </a:t>
            </a:r>
            <a:r>
              <a:rPr lang="en-GB" sz="1200" b="1" dirty="0">
                <a:solidFill>
                  <a:srgbClr val="FF0000"/>
                </a:solidFill>
                <a:latin typeface="Century Gothic" panose="020B0502020202020204" pitchFamily="34" charset="0"/>
              </a:rPr>
              <a:t>(tot later than 5 months prior implementation date)</a:t>
            </a:r>
            <a:endParaRPr lang="en-US" sz="1200" b="1" dirty="0">
              <a:solidFill>
                <a:srgbClr val="FF0000"/>
              </a:solidFill>
              <a:latin typeface="Century Gothic" panose="020B0502020202020204" pitchFamily="34" charset="0"/>
            </a:endParaRPr>
          </a:p>
        </p:txBody>
      </p:sp>
      <p:sp>
        <p:nvSpPr>
          <p:cNvPr id="48" name="Rectangle 47">
            <a:extLst>
              <a:ext uri="{FF2B5EF4-FFF2-40B4-BE49-F238E27FC236}">
                <a16:creationId xmlns:a16="http://schemas.microsoft.com/office/drawing/2014/main" id="{F167192C-F655-3B5A-F8F1-535EEE99096B}"/>
              </a:ext>
            </a:extLst>
          </p:cNvPr>
          <p:cNvSpPr/>
          <p:nvPr/>
        </p:nvSpPr>
        <p:spPr>
          <a:xfrm>
            <a:off x="1236790" y="4573339"/>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FF0000"/>
                </a:solidFill>
                <a:latin typeface="Century Gothic" panose="020B0502020202020204" pitchFamily="34" charset="0"/>
              </a:rPr>
              <a:t>(1)</a:t>
            </a:r>
            <a:r>
              <a:rPr lang="en-GB" sz="1200" b="1" dirty="0">
                <a:solidFill>
                  <a:schemeClr val="tx1"/>
                </a:solidFill>
                <a:latin typeface="Century Gothic" panose="020B0502020202020204" pitchFamily="34" charset="0"/>
              </a:rPr>
              <a:t> advertise – </a:t>
            </a:r>
            <a:r>
              <a:rPr lang="en-GB" sz="1200" b="1" dirty="0">
                <a:solidFill>
                  <a:srgbClr val="FF0000"/>
                </a:solidFill>
                <a:latin typeface="Century Gothic" panose="020B0502020202020204" pitchFamily="34" charset="0"/>
              </a:rPr>
              <a:t>(2) </a:t>
            </a:r>
            <a:r>
              <a:rPr lang="en-GB" sz="1200" b="1" dirty="0">
                <a:solidFill>
                  <a:schemeClr val="tx1"/>
                </a:solidFill>
                <a:latin typeface="Century Gothic" panose="020B0502020202020204" pitchFamily="34" charset="0"/>
              </a:rPr>
              <a:t>open/close viewing period – </a:t>
            </a:r>
            <a:r>
              <a:rPr lang="en-GB" sz="1200" b="1" dirty="0">
                <a:solidFill>
                  <a:srgbClr val="FF0000"/>
                </a:solidFill>
                <a:latin typeface="Century Gothic" panose="020B0502020202020204" pitchFamily="34" charset="0"/>
              </a:rPr>
              <a:t>(3) </a:t>
            </a:r>
            <a:r>
              <a:rPr lang="en-GB" sz="1200" b="1" dirty="0">
                <a:solidFill>
                  <a:schemeClr val="tx1"/>
                </a:solidFill>
                <a:latin typeface="Century Gothic" panose="020B0502020202020204" pitchFamily="34" charset="0"/>
              </a:rPr>
              <a:t>open/close objections period </a:t>
            </a:r>
            <a:r>
              <a:rPr lang="en-GB" sz="1200" b="1" dirty="0">
                <a:solidFill>
                  <a:srgbClr val="FF0000"/>
                </a:solidFill>
                <a:latin typeface="Century Gothic" panose="020B0502020202020204" pitchFamily="34" charset="0"/>
              </a:rPr>
              <a:t>(no count and restricted- and, no timeframes)</a:t>
            </a:r>
          </a:p>
        </p:txBody>
      </p:sp>
      <p:sp>
        <p:nvSpPr>
          <p:cNvPr id="49" name="Rectangle 48">
            <a:extLst>
              <a:ext uri="{FF2B5EF4-FFF2-40B4-BE49-F238E27FC236}">
                <a16:creationId xmlns:a16="http://schemas.microsoft.com/office/drawing/2014/main" id="{E904FBE3-EB60-F07A-42ED-106AC71C14CF}"/>
              </a:ext>
            </a:extLst>
          </p:cNvPr>
          <p:cNvSpPr/>
          <p:nvPr/>
        </p:nvSpPr>
        <p:spPr>
          <a:xfrm>
            <a:off x="1234345" y="4848961"/>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FF0000"/>
                </a:solidFill>
                <a:latin typeface="Century Gothic" panose="020B0502020202020204" pitchFamily="34" charset="0"/>
              </a:rPr>
              <a:t>(4) </a:t>
            </a:r>
            <a:r>
              <a:rPr lang="en-GB" sz="1200" b="1" dirty="0">
                <a:solidFill>
                  <a:schemeClr val="tx1"/>
                </a:solidFill>
                <a:latin typeface="Century Gothic" panose="020B0502020202020204" pitchFamily="34" charset="0"/>
              </a:rPr>
              <a:t>reasons – </a:t>
            </a:r>
            <a:r>
              <a:rPr lang="en-GB" sz="1200" b="1" dirty="0">
                <a:solidFill>
                  <a:srgbClr val="FF0000"/>
                </a:solidFill>
                <a:latin typeface="Century Gothic" panose="020B0502020202020204" pitchFamily="34" charset="0"/>
              </a:rPr>
              <a:t>(5)</a:t>
            </a:r>
            <a:r>
              <a:rPr lang="en-GB" sz="1200" b="1" dirty="0">
                <a:solidFill>
                  <a:schemeClr val="tx1"/>
                </a:solidFill>
                <a:latin typeface="Century Gothic" panose="020B0502020202020204" pitchFamily="34" charset="0"/>
              </a:rPr>
              <a:t> open/close appeal process </a:t>
            </a:r>
            <a:r>
              <a:rPr lang="en-GB" sz="1200" b="1" dirty="0">
                <a:solidFill>
                  <a:srgbClr val="FF0000"/>
                </a:solidFill>
                <a:latin typeface="Century Gothic" panose="020B0502020202020204" pitchFamily="34" charset="0"/>
              </a:rPr>
              <a:t>(timelines, pros and cons)</a:t>
            </a:r>
            <a:endParaRPr lang="en-US" sz="1200" b="1" dirty="0">
              <a:solidFill>
                <a:srgbClr val="FF0000"/>
              </a:solidFill>
              <a:latin typeface="Century Gothic" panose="020B0502020202020204" pitchFamily="34" charset="0"/>
            </a:endParaRPr>
          </a:p>
        </p:txBody>
      </p:sp>
      <p:sp>
        <p:nvSpPr>
          <p:cNvPr id="50" name="Rectangle 49">
            <a:extLst>
              <a:ext uri="{FF2B5EF4-FFF2-40B4-BE49-F238E27FC236}">
                <a16:creationId xmlns:a16="http://schemas.microsoft.com/office/drawing/2014/main" id="{7823EEBE-B2EE-8B14-4687-2C583AD8A28E}"/>
              </a:ext>
            </a:extLst>
          </p:cNvPr>
          <p:cNvSpPr/>
          <p:nvPr/>
        </p:nvSpPr>
        <p:spPr>
          <a:xfrm>
            <a:off x="1234344" y="5124583"/>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implement new valuation roll 1 July / replace old 30 June same year </a:t>
            </a:r>
            <a:endParaRPr lang="en-US" sz="1200" b="1" dirty="0">
              <a:solidFill>
                <a:schemeClr val="tx1"/>
              </a:solidFill>
              <a:latin typeface="Century Gothic" panose="020B0502020202020204" pitchFamily="34" charset="0"/>
            </a:endParaRPr>
          </a:p>
        </p:txBody>
      </p:sp>
      <p:pic>
        <p:nvPicPr>
          <p:cNvPr id="51" name="Graphic 50" descr="Badge 5 with solid fill">
            <a:extLst>
              <a:ext uri="{FF2B5EF4-FFF2-40B4-BE49-F238E27FC236}">
                <a16:creationId xmlns:a16="http://schemas.microsoft.com/office/drawing/2014/main" id="{BD1F29C6-F937-6AF8-0F71-EEFB41F30D9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83193" y="4294984"/>
            <a:ext cx="252000" cy="252000"/>
          </a:xfrm>
          <a:prstGeom prst="rect">
            <a:avLst/>
          </a:prstGeom>
        </p:spPr>
      </p:pic>
      <p:pic>
        <p:nvPicPr>
          <p:cNvPr id="52" name="Graphic 51" descr="Badge 6 with solid fill">
            <a:extLst>
              <a:ext uri="{FF2B5EF4-FFF2-40B4-BE49-F238E27FC236}">
                <a16:creationId xmlns:a16="http://schemas.microsoft.com/office/drawing/2014/main" id="{CC5EBF04-40AF-A32D-29D1-68045DFDAD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193" y="4569233"/>
            <a:ext cx="252000" cy="252000"/>
          </a:xfrm>
          <a:prstGeom prst="rect">
            <a:avLst/>
          </a:prstGeom>
        </p:spPr>
      </p:pic>
      <p:pic>
        <p:nvPicPr>
          <p:cNvPr id="53" name="Graphic 52" descr="Badge 8 with solid fill">
            <a:extLst>
              <a:ext uri="{FF2B5EF4-FFF2-40B4-BE49-F238E27FC236}">
                <a16:creationId xmlns:a16="http://schemas.microsoft.com/office/drawing/2014/main" id="{0BE053E8-A6BA-C83F-C4D4-DAD4040B33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7368" y="5113794"/>
            <a:ext cx="252000" cy="252000"/>
          </a:xfrm>
          <a:prstGeom prst="rect">
            <a:avLst/>
          </a:prstGeom>
        </p:spPr>
      </p:pic>
      <p:pic>
        <p:nvPicPr>
          <p:cNvPr id="54" name="Graphic 53" descr="Badge 7 with solid fill">
            <a:extLst>
              <a:ext uri="{FF2B5EF4-FFF2-40B4-BE49-F238E27FC236}">
                <a16:creationId xmlns:a16="http://schemas.microsoft.com/office/drawing/2014/main" id="{CAF7EE29-60D3-7057-3C23-21DE532056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83193" y="4829671"/>
            <a:ext cx="252000" cy="252000"/>
          </a:xfrm>
          <a:prstGeom prst="rect">
            <a:avLst/>
          </a:prstGeom>
        </p:spPr>
      </p:pic>
      <p:sp>
        <p:nvSpPr>
          <p:cNvPr id="55" name="Rectangle 54">
            <a:extLst>
              <a:ext uri="{FF2B5EF4-FFF2-40B4-BE49-F238E27FC236}">
                <a16:creationId xmlns:a16="http://schemas.microsoft.com/office/drawing/2014/main" id="{5DFFAAFB-2E8E-D620-0EC4-13477774B761}"/>
              </a:ext>
            </a:extLst>
          </p:cNvPr>
          <p:cNvSpPr/>
          <p:nvPr/>
        </p:nvSpPr>
        <p:spPr>
          <a:xfrm>
            <a:off x="1234344" y="5406495"/>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appeal board hearings </a:t>
            </a:r>
            <a:r>
              <a:rPr lang="en-GB" sz="1200" b="1" dirty="0">
                <a:solidFill>
                  <a:srgbClr val="FF0000"/>
                </a:solidFill>
                <a:latin typeface="Century Gothic" panose="020B0502020202020204" pitchFamily="34" charset="0"/>
              </a:rPr>
              <a:t>(appeals and sec52 reviews)</a:t>
            </a:r>
            <a:endParaRPr lang="en-US" sz="1200" b="1" dirty="0">
              <a:solidFill>
                <a:srgbClr val="FF0000"/>
              </a:solidFill>
              <a:latin typeface="Century Gothic" panose="020B0502020202020204" pitchFamily="34" charset="0"/>
            </a:endParaRPr>
          </a:p>
        </p:txBody>
      </p:sp>
      <p:sp>
        <p:nvSpPr>
          <p:cNvPr id="56" name="Rectangle 55">
            <a:extLst>
              <a:ext uri="{FF2B5EF4-FFF2-40B4-BE49-F238E27FC236}">
                <a16:creationId xmlns:a16="http://schemas.microsoft.com/office/drawing/2014/main" id="{0B61A222-924D-1BEF-199A-E978EF2404B2}"/>
              </a:ext>
            </a:extLst>
          </p:cNvPr>
          <p:cNvSpPr/>
          <p:nvPr/>
        </p:nvSpPr>
        <p:spPr>
          <a:xfrm>
            <a:off x="1234343" y="5682117"/>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maintenance and supplementary valuations </a:t>
            </a:r>
            <a:r>
              <a:rPr lang="en-GB" sz="1200" b="1" dirty="0">
                <a:solidFill>
                  <a:srgbClr val="FF0000"/>
                </a:solidFill>
                <a:latin typeface="Century Gothic" panose="020B0502020202020204" pitchFamily="34" charset="0"/>
              </a:rPr>
              <a:t>(repeat bullet 6, 7 and 9)</a:t>
            </a:r>
            <a:endParaRPr lang="en-US" sz="1200" b="1" dirty="0">
              <a:solidFill>
                <a:srgbClr val="FF0000"/>
              </a:solidFill>
              <a:latin typeface="Century Gothic" panose="020B0502020202020204" pitchFamily="34" charset="0"/>
            </a:endParaRPr>
          </a:p>
        </p:txBody>
      </p:sp>
      <p:pic>
        <p:nvPicPr>
          <p:cNvPr id="57" name="Graphic 56" descr="Badge 9 with solid fill">
            <a:extLst>
              <a:ext uri="{FF2B5EF4-FFF2-40B4-BE49-F238E27FC236}">
                <a16:creationId xmlns:a16="http://schemas.microsoft.com/office/drawing/2014/main" id="{4FF7ACC6-AA83-1919-B949-BCEF67374D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463" y="5405946"/>
            <a:ext cx="252000" cy="252000"/>
          </a:xfrm>
          <a:prstGeom prst="rect">
            <a:avLst/>
          </a:prstGeom>
        </p:spPr>
      </p:pic>
      <p:pic>
        <p:nvPicPr>
          <p:cNvPr id="58" name="Graphic 57" descr="Badge 10 with solid fill">
            <a:extLst>
              <a:ext uri="{FF2B5EF4-FFF2-40B4-BE49-F238E27FC236}">
                <a16:creationId xmlns:a16="http://schemas.microsoft.com/office/drawing/2014/main" id="{250E8B66-5E02-988A-D375-68250486BA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3193" y="5682674"/>
            <a:ext cx="252000" cy="252000"/>
          </a:xfrm>
          <a:prstGeom prst="rect">
            <a:avLst/>
          </a:prstGeom>
        </p:spPr>
      </p:pic>
    </p:spTree>
    <p:extLst>
      <p:ext uri="{BB962C8B-B14F-4D97-AF65-F5344CB8AC3E}">
        <p14:creationId xmlns:p14="http://schemas.microsoft.com/office/powerpoint/2010/main" val="350491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randombar(horizont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par>
                                <p:cTn id="30" presetID="14"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randombar(horizontal)">
                                      <p:cBhvr>
                                        <p:cTn id="35" dur="500"/>
                                        <p:tgtEl>
                                          <p:spTgt spid="4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randombar(horizontal)">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par>
                                <p:cTn id="47" presetID="14" presetClass="entr" presetSubtype="1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randombar(horizontal)">
                                      <p:cBhvr>
                                        <p:cTn id="49" dur="500"/>
                                        <p:tgtEl>
                                          <p:spTgt spid="4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par>
                                <p:cTn id="58" presetID="14" presetClass="entr" presetSubtype="1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par>
                                <p:cTn id="61" presetID="14" presetClass="entr" presetSubtype="1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randombar(horizontal)">
                                      <p:cBhvr>
                                        <p:cTn id="63" dur="500"/>
                                        <p:tgtEl>
                                          <p:spTgt spid="4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randombar(horizontal)">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randombar(horizontal)">
                                      <p:cBhvr>
                                        <p:cTn id="71" dur="500"/>
                                        <p:tgtEl>
                                          <p:spTgt spid="36"/>
                                        </p:tgtEl>
                                      </p:cBhvr>
                                    </p:animEffect>
                                  </p:childTnLst>
                                </p:cTn>
                              </p:par>
                              <p:par>
                                <p:cTn id="72" presetID="14" presetClass="entr" presetSubtype="1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randombar(horizontal)">
                                      <p:cBhvr>
                                        <p:cTn id="74" dur="500"/>
                                        <p:tgtEl>
                                          <p:spTgt spid="13"/>
                                        </p:tgtEl>
                                      </p:cBhvr>
                                    </p:animEffect>
                                  </p:childTnLst>
                                </p:cTn>
                              </p:par>
                              <p:par>
                                <p:cTn id="75" presetID="14" presetClass="entr" presetSubtype="1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randombar(horizontal)">
                                      <p:cBhvr>
                                        <p:cTn id="77" dur="500"/>
                                        <p:tgtEl>
                                          <p:spTgt spid="5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randombar(horizontal)">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randombar(horizontal)">
                                      <p:cBhvr>
                                        <p:cTn id="85" dur="500"/>
                                        <p:tgtEl>
                                          <p:spTgt spid="22"/>
                                        </p:tgtEl>
                                      </p:cBhvr>
                                    </p:animEffect>
                                  </p:childTnLst>
                                </p:cTn>
                              </p:par>
                              <p:par>
                                <p:cTn id="86" presetID="14" presetClass="entr" presetSubtype="10" fill="hold"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randombar(horizontal)">
                                      <p:cBhvr>
                                        <p:cTn id="88" dur="500"/>
                                        <p:tgtEl>
                                          <p:spTgt spid="14"/>
                                        </p:tgtEl>
                                      </p:cBhvr>
                                    </p:animEffect>
                                  </p:childTnLst>
                                </p:cTn>
                              </p:par>
                              <p:par>
                                <p:cTn id="89" presetID="14" presetClass="entr" presetSubtype="10"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randombar(horizontal)">
                                      <p:cBhvr>
                                        <p:cTn id="91" dur="500"/>
                                        <p:tgtEl>
                                          <p:spTgt spid="52"/>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randombar(horizontal)">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randombar(horizontal)">
                                      <p:cBhvr>
                                        <p:cTn id="99" dur="500"/>
                                        <p:tgtEl>
                                          <p:spTgt spid="34"/>
                                        </p:tgtEl>
                                      </p:cBhvr>
                                    </p:animEffect>
                                  </p:childTnLst>
                                </p:cTn>
                              </p:par>
                              <p:par>
                                <p:cTn id="100" presetID="14" presetClass="entr" presetSubtype="10" fill="hold"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randombar(horizontal)">
                                      <p:cBhvr>
                                        <p:cTn id="102" dur="500"/>
                                        <p:tgtEl>
                                          <p:spTgt spid="15"/>
                                        </p:tgtEl>
                                      </p:cBhvr>
                                    </p:animEffect>
                                  </p:childTnLst>
                                </p:cTn>
                              </p:par>
                              <p:par>
                                <p:cTn id="103" presetID="14" presetClass="entr" presetSubtype="1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randombar(horizontal)">
                                      <p:cBhvr>
                                        <p:cTn id="105" dur="500"/>
                                        <p:tgtEl>
                                          <p:spTgt spid="54"/>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randombar(horizontal)">
                                      <p:cBhvr>
                                        <p:cTn id="108" dur="500"/>
                                        <p:tgtEl>
                                          <p:spTgt spid="49"/>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randombar(horizontal)">
                                      <p:cBhvr>
                                        <p:cTn id="113" dur="500"/>
                                        <p:tgtEl>
                                          <p:spTgt spid="24"/>
                                        </p:tgtEl>
                                      </p:cBhvr>
                                    </p:animEffect>
                                  </p:childTnLst>
                                </p:cTn>
                              </p:par>
                              <p:par>
                                <p:cTn id="114" presetID="14" presetClass="entr" presetSubtype="10" fill="hold"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randombar(horizontal)">
                                      <p:cBhvr>
                                        <p:cTn id="116" dur="500"/>
                                        <p:tgtEl>
                                          <p:spTgt spid="16"/>
                                        </p:tgtEl>
                                      </p:cBhvr>
                                    </p:animEffect>
                                  </p:childTnLst>
                                </p:cTn>
                              </p:par>
                              <p:par>
                                <p:cTn id="117" presetID="14" presetClass="entr" presetSubtype="10" fill="hold"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randombar(horizontal)">
                                      <p:cBhvr>
                                        <p:cTn id="119" dur="500"/>
                                        <p:tgtEl>
                                          <p:spTgt spid="53"/>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randombar(horizontal)">
                                      <p:cBhvr>
                                        <p:cTn id="122" dur="500"/>
                                        <p:tgtEl>
                                          <p:spTgt spid="50"/>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randombar(horizontal)">
                                      <p:cBhvr>
                                        <p:cTn id="127" dur="500"/>
                                        <p:tgtEl>
                                          <p:spTgt spid="18"/>
                                        </p:tgtEl>
                                      </p:cBhvr>
                                    </p:animEffect>
                                  </p:childTnLst>
                                </p:cTn>
                              </p:par>
                              <p:par>
                                <p:cTn id="128" presetID="14" presetClass="entr" presetSubtype="10" fill="hold" nodeType="with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randombar(horizontal)">
                                      <p:cBhvr>
                                        <p:cTn id="130" dur="500"/>
                                        <p:tgtEl>
                                          <p:spTgt spid="37"/>
                                        </p:tgtEl>
                                      </p:cBhvr>
                                    </p:animEffect>
                                  </p:childTnLst>
                                </p:cTn>
                              </p:par>
                              <p:par>
                                <p:cTn id="131" presetID="14" presetClass="entr" presetSubtype="10"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randombar(horizontal)">
                                      <p:cBhvr>
                                        <p:cTn id="133" dur="500"/>
                                        <p:tgtEl>
                                          <p:spTgt spid="57"/>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randombar(horizontal)">
                                      <p:cBhvr>
                                        <p:cTn id="136" dur="500"/>
                                        <p:tgtEl>
                                          <p:spTgt spid="55"/>
                                        </p:tgtEl>
                                      </p:cBhvr>
                                    </p:animEffect>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randombar(horizontal)">
                                      <p:cBhvr>
                                        <p:cTn id="141" dur="500"/>
                                        <p:tgtEl>
                                          <p:spTgt spid="20"/>
                                        </p:tgtEl>
                                      </p:cBhvr>
                                    </p:animEffect>
                                  </p:childTnLst>
                                </p:cTn>
                              </p:par>
                              <p:par>
                                <p:cTn id="142" presetID="14" presetClass="entr" presetSubtype="10" fill="hold" nodeType="with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randombar(horizontal)">
                                      <p:cBhvr>
                                        <p:cTn id="144" dur="500"/>
                                        <p:tgtEl>
                                          <p:spTgt spid="38"/>
                                        </p:tgtEl>
                                      </p:cBhvr>
                                    </p:animEffect>
                                  </p:childTnLst>
                                </p:cTn>
                              </p:par>
                              <p:par>
                                <p:cTn id="145" presetID="14" presetClass="entr" presetSubtype="10" fill="hold" nodeType="with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randombar(horizontal)">
                                      <p:cBhvr>
                                        <p:cTn id="147" dur="500"/>
                                        <p:tgtEl>
                                          <p:spTgt spid="58"/>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56"/>
                                        </p:tgtEl>
                                        <p:attrNameLst>
                                          <p:attrName>style.visibility</p:attrName>
                                        </p:attrNameLst>
                                      </p:cBhvr>
                                      <p:to>
                                        <p:strVal val="visible"/>
                                      </p:to>
                                    </p:set>
                                    <p:animEffect transition="in" filter="randombar(horizontal)">
                                      <p:cBhvr>
                                        <p:cTn id="1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animBg="1"/>
      <p:bldP spid="42" grpId="0" animBg="1"/>
      <p:bldP spid="43" grpId="0" animBg="1"/>
      <p:bldP spid="44" grpId="0" animBg="1"/>
      <p:bldP spid="47" grpId="0" animBg="1"/>
      <p:bldP spid="48" grpId="0" animBg="1"/>
      <p:bldP spid="49" grpId="0" animBg="1"/>
      <p:bldP spid="50" grpId="0" animBg="1"/>
      <p:bldP spid="55" grpId="0" animBg="1"/>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appointment of a Municipal Valuer</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rmAutofit/>
          </a:bodyPr>
          <a:lstStyle/>
          <a:p>
            <a:pPr>
              <a:lnSpc>
                <a:spcPct val="100000"/>
              </a:lnSpc>
            </a:pPr>
            <a:r>
              <a:rPr lang="en-ZA" sz="1800" dirty="0">
                <a:solidFill>
                  <a:srgbClr val="000000"/>
                </a:solidFill>
                <a:latin typeface="Century Gothic" panose="020B0502020202020204" pitchFamily="34" charset="0"/>
                <a:ea typeface="Calibri" panose="020F0502020204030204" pitchFamily="34" charset="0"/>
                <a:cs typeface="Calibri" panose="020F0502020204030204" pitchFamily="34" charset="0"/>
              </a:rPr>
              <a:t>open t</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ender process</a:t>
            </a:r>
          </a:p>
          <a:p>
            <a:pPr>
              <a:lnSpc>
                <a:spcPct val="100000"/>
              </a:lnSpc>
            </a:pPr>
            <a:r>
              <a:rPr lang="en-ZA" sz="1800" dirty="0">
                <a:solidFill>
                  <a:srgbClr val="000000"/>
                </a:solidFill>
                <a:latin typeface="Century Gothic" panose="020B0502020202020204" pitchFamily="34" charset="0"/>
                <a:ea typeface="Calibri" panose="020F0502020204030204" pitchFamily="34" charset="0"/>
                <a:cs typeface="Calibri" panose="020F0502020204030204" pitchFamily="34" charset="0"/>
              </a:rPr>
              <a:t>s</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ometimes a compulsory meeting</a:t>
            </a:r>
          </a:p>
          <a:p>
            <a:pPr>
              <a:lnSpc>
                <a:spcPct val="100000"/>
              </a:lnSpc>
            </a:pPr>
            <a:r>
              <a:rPr lang="en-US" sz="1800" dirty="0">
                <a:latin typeface="Century Gothic" panose="020B0502020202020204" pitchFamily="34" charset="0"/>
              </a:rPr>
              <a:t>requires comprehensive tender criteria</a:t>
            </a:r>
          </a:p>
          <a:p>
            <a:pPr>
              <a:lnSpc>
                <a:spcPct val="100000"/>
              </a:lnSpc>
            </a:pPr>
            <a:r>
              <a:rPr lang="en-US" sz="1800" dirty="0">
                <a:latin typeface="Century Gothic" panose="020B0502020202020204" pitchFamily="34" charset="0"/>
              </a:rPr>
              <a:t>procurement and appointment of the Municipal Valuer</a:t>
            </a:r>
          </a:p>
          <a:p>
            <a:pPr>
              <a:lnSpc>
                <a:spcPct val="100000"/>
              </a:lnSpc>
            </a:pPr>
            <a:r>
              <a:rPr lang="en-US" sz="1800" dirty="0">
                <a:latin typeface="Century Gothic" panose="020B0502020202020204" pitchFamily="34" charset="0"/>
              </a:rPr>
              <a:t>written acceptance by the Municipal Valuer (within 7 days)</a:t>
            </a:r>
          </a:p>
          <a:p>
            <a:pPr>
              <a:lnSpc>
                <a:spcPct val="100000"/>
              </a:lnSpc>
            </a:pPr>
            <a:r>
              <a:rPr lang="en-US" sz="1800" dirty="0">
                <a:latin typeface="Century Gothic" panose="020B0502020202020204" pitchFamily="34" charset="0"/>
              </a:rPr>
              <a:t>signed service level agreement (SLA)</a:t>
            </a:r>
          </a:p>
          <a:p>
            <a:pPr>
              <a:lnSpc>
                <a:spcPct val="100000"/>
              </a:lnSpc>
            </a:pPr>
            <a:r>
              <a:rPr lang="en-US" sz="1800" dirty="0">
                <a:latin typeface="Century Gothic" panose="020B0502020202020204" pitchFamily="34" charset="0"/>
              </a:rPr>
              <a:t>declaration no-conflict by Municipal Valuer</a:t>
            </a:r>
          </a:p>
          <a:p>
            <a:pPr>
              <a:lnSpc>
                <a:spcPct val="100000"/>
              </a:lnSpc>
            </a:pPr>
            <a:r>
              <a:rPr lang="en-US" sz="1800" dirty="0">
                <a:latin typeface="Century Gothic" panose="020B0502020202020204" pitchFamily="34" charset="0"/>
              </a:rPr>
              <a:t>only once the SLA is signed, the project can proceed</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48</a:t>
            </a:fld>
            <a:endParaRPr lang="en-US" dirty="0"/>
          </a:p>
        </p:txBody>
      </p:sp>
    </p:spTree>
    <p:extLst>
      <p:ext uri="{BB962C8B-B14F-4D97-AF65-F5344CB8AC3E}">
        <p14:creationId xmlns:p14="http://schemas.microsoft.com/office/powerpoint/2010/main" val="35953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implementation progress layout-plan?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p</a:t>
            </a:r>
            <a:r>
              <a:rPr lang="en-ZA" sz="1800" dirty="0">
                <a:effectLst/>
                <a:latin typeface="Century Gothic" panose="020B0502020202020204" pitchFamily="34" charset="0"/>
                <a:ea typeface="Calibri" panose="020F0502020204030204" pitchFamily="34" charset="0"/>
                <a:cs typeface="Calibri" panose="020F0502020204030204" pitchFamily="34" charset="0"/>
              </a:rPr>
              <a:t>roject timeframes and stream leads;</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p</a:t>
            </a:r>
            <a:r>
              <a:rPr lang="en-ZA" sz="1800" dirty="0">
                <a:effectLst/>
                <a:latin typeface="Century Gothic" panose="020B0502020202020204" pitchFamily="34" charset="0"/>
                <a:ea typeface="Calibri" panose="020F0502020204030204" pitchFamily="34" charset="0"/>
                <a:cs typeface="Calibri" panose="020F0502020204030204" pitchFamily="34" charset="0"/>
              </a:rPr>
              <a:t>rogress reporting;</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d</a:t>
            </a:r>
            <a:r>
              <a:rPr lang="en-ZA" sz="1800" dirty="0">
                <a:effectLst/>
                <a:latin typeface="Century Gothic" panose="020B0502020202020204" pitchFamily="34" charset="0"/>
                <a:ea typeface="Calibri" panose="020F0502020204030204" pitchFamily="34" charset="0"/>
                <a:cs typeface="Calibri" panose="020F0502020204030204" pitchFamily="34" charset="0"/>
              </a:rPr>
              <a:t>ata collection and cleansing;</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m</a:t>
            </a:r>
            <a:r>
              <a:rPr lang="en-ZA" sz="1800" dirty="0">
                <a:effectLst/>
                <a:latin typeface="Century Gothic" panose="020B0502020202020204" pitchFamily="34" charset="0"/>
                <a:ea typeface="Calibri" panose="020F0502020204030204" pitchFamily="34" charset="0"/>
                <a:cs typeface="Calibri" panose="020F0502020204030204" pitchFamily="34" charset="0"/>
              </a:rPr>
              <a:t>obilisation of fieldwork and progress of verification across the work streams;</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s</a:t>
            </a:r>
            <a:r>
              <a:rPr lang="en-ZA" sz="1800" dirty="0">
                <a:effectLst/>
                <a:latin typeface="Century Gothic" panose="020B0502020202020204" pitchFamily="34" charset="0"/>
                <a:ea typeface="Calibri" panose="020F0502020204030204" pitchFamily="34" charset="0"/>
                <a:cs typeface="Calibri" panose="020F0502020204030204" pitchFamily="34" charset="0"/>
              </a:rPr>
              <a:t>ignificant progress on property verifications surveys and assessments;</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t</a:t>
            </a:r>
            <a:r>
              <a:rPr lang="en-ZA" sz="1800" dirty="0">
                <a:effectLst/>
                <a:latin typeface="Century Gothic" panose="020B0502020202020204" pitchFamily="34" charset="0"/>
                <a:ea typeface="Calibri" panose="020F0502020204030204" pitchFamily="34" charset="0"/>
                <a:cs typeface="Calibri" panose="020F0502020204030204" pitchFamily="34" charset="0"/>
              </a:rPr>
              <a:t>raining materials completed; </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lvl="0" algn="just">
              <a:lnSpc>
                <a:spcPct val="100000"/>
              </a:lnSpc>
              <a:spcBef>
                <a:spcPts val="600"/>
              </a:spcBef>
              <a:spcAft>
                <a:spcPts val="600"/>
              </a:spcAft>
              <a:buClr>
                <a:srgbClr val="002060"/>
              </a:buClr>
            </a:pPr>
            <a:r>
              <a:rPr lang="en-ZA" sz="1800" dirty="0">
                <a:latin typeface="Century Gothic" panose="020B0502020202020204" pitchFamily="34" charset="0"/>
                <a:ea typeface="Calibri" panose="020F0502020204030204" pitchFamily="34" charset="0"/>
                <a:cs typeface="Calibri" panose="020F0502020204030204" pitchFamily="34" charset="0"/>
              </a:rPr>
              <a:t>a</a:t>
            </a:r>
            <a:r>
              <a:rPr lang="en-ZA" sz="1800" dirty="0">
                <a:effectLst/>
                <a:latin typeface="Century Gothic" panose="020B0502020202020204" pitchFamily="34" charset="0"/>
                <a:ea typeface="Calibri" panose="020F0502020204030204" pitchFamily="34" charset="0"/>
                <a:cs typeface="Calibri" panose="020F0502020204030204" pitchFamily="34" charset="0"/>
              </a:rPr>
              <a:t>udit queries on land ownership;</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a:lnSpc>
                <a:spcPct val="100000"/>
              </a:lnSpc>
            </a:pPr>
            <a:r>
              <a:rPr lang="en-ZA" sz="1800" dirty="0">
                <a:latin typeface="Century Gothic" panose="020B0502020202020204" pitchFamily="34" charset="0"/>
                <a:ea typeface="Calibri" panose="020F0502020204030204" pitchFamily="34" charset="0"/>
              </a:rPr>
              <a:t>a</a:t>
            </a:r>
            <a:r>
              <a:rPr lang="en-ZA" sz="1800" dirty="0">
                <a:effectLst/>
                <a:latin typeface="Century Gothic" panose="020B0502020202020204" pitchFamily="34" charset="0"/>
                <a:ea typeface="Calibri" panose="020F0502020204030204" pitchFamily="34" charset="0"/>
              </a:rPr>
              <a:t>dvanced property classification, data collection and valuations across the various work streams.</a:t>
            </a:r>
            <a:endParaRPr lang="en-US" sz="18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49</a:t>
            </a:fld>
            <a:endParaRPr lang="en-US" dirty="0"/>
          </a:p>
        </p:txBody>
      </p:sp>
    </p:spTree>
    <p:extLst>
      <p:ext uri="{BB962C8B-B14F-4D97-AF65-F5344CB8AC3E}">
        <p14:creationId xmlns:p14="http://schemas.microsoft.com/office/powerpoint/2010/main" val="11424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a:xfrm>
            <a:off x="0" y="250826"/>
            <a:ext cx="8610600" cy="977900"/>
          </a:xfrm>
          <a:solidFill>
            <a:schemeClr val="bg1">
              <a:lumMod val="95000"/>
            </a:schemeClr>
          </a:solidFill>
        </p:spPr>
        <p:txBody>
          <a:bodyPr>
            <a:normAutofit/>
          </a:bodyPr>
          <a:lstStyle/>
          <a:p>
            <a:pPr marL="357188"/>
            <a:r>
              <a:rPr lang="en-US" sz="3600" dirty="0">
                <a:latin typeface="Century Gothic" panose="020B0502020202020204" pitchFamily="34" charset="0"/>
              </a:rPr>
              <a:t>why did I ask for this opportunity?</a:t>
            </a:r>
          </a:p>
        </p:txBody>
      </p:sp>
      <p:sp>
        <p:nvSpPr>
          <p:cNvPr id="4" name="Title 1">
            <a:extLst>
              <a:ext uri="{FF2B5EF4-FFF2-40B4-BE49-F238E27FC236}">
                <a16:creationId xmlns:a16="http://schemas.microsoft.com/office/drawing/2014/main" id="{0A55E29B-282A-1209-BCA8-FFC55F569CE6}"/>
              </a:ext>
            </a:extLst>
          </p:cNvPr>
          <p:cNvSpPr txBox="1">
            <a:spLocks/>
          </p:cNvSpPr>
          <p:nvPr/>
        </p:nvSpPr>
        <p:spPr>
          <a:xfrm>
            <a:off x="0" y="1346201"/>
            <a:ext cx="8682446" cy="977900"/>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7188"/>
            <a:r>
              <a:rPr lang="en-US" sz="3600" dirty="0">
                <a:latin typeface="Century Gothic" panose="020B0502020202020204" pitchFamily="34" charset="0"/>
              </a:rPr>
              <a:t>and who do I aim to reach?</a:t>
            </a:r>
          </a:p>
        </p:txBody>
      </p:sp>
      <p:sp>
        <p:nvSpPr>
          <p:cNvPr id="5" name="Slide Number Placeholder 4">
            <a:extLst>
              <a:ext uri="{FF2B5EF4-FFF2-40B4-BE49-F238E27FC236}">
                <a16:creationId xmlns:a16="http://schemas.microsoft.com/office/drawing/2014/main" id="{3282A5FF-EF76-028C-9131-8D4802C72564}"/>
              </a:ext>
            </a:extLst>
          </p:cNvPr>
          <p:cNvSpPr>
            <a:spLocks noGrp="1"/>
          </p:cNvSpPr>
          <p:nvPr>
            <p:ph type="sldNum" sz="quarter" idx="12"/>
          </p:nvPr>
        </p:nvSpPr>
        <p:spPr/>
        <p:txBody>
          <a:bodyPr/>
          <a:lstStyle/>
          <a:p>
            <a:fld id="{E2F0592A-B330-4732-8BA2-98C6A5E7D6E6}" type="slidenum">
              <a:rPr lang="en-US" smtClean="0"/>
              <a:t>5</a:t>
            </a:fld>
            <a:endParaRPr lang="en-US" dirty="0"/>
          </a:p>
        </p:txBody>
      </p:sp>
    </p:spTree>
    <p:extLst>
      <p:ext uri="{BB962C8B-B14F-4D97-AF65-F5344CB8AC3E}">
        <p14:creationId xmlns:p14="http://schemas.microsoft.com/office/powerpoint/2010/main" val="19886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basic work breakdown structure (WBS) </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rmAutofit/>
          </a:bodyPr>
          <a:lstStyle/>
          <a:p>
            <a:pPr>
              <a:lnSpc>
                <a:spcPct val="100000"/>
              </a:lnSpc>
            </a:pP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Start-up Project;</a:t>
            </a:r>
          </a:p>
          <a:p>
            <a:pPr>
              <a:lnSpc>
                <a:spcPct val="100000"/>
              </a:lnSpc>
            </a:pP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Base</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data (Create GIS from available spatial data)</a:t>
            </a:r>
          </a:p>
          <a:p>
            <a:pPr>
              <a:lnSpc>
                <a:spcPct val="100000"/>
              </a:lnSpc>
            </a:pP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Bulk</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deeds data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purchase</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p>
          <a:p>
            <a:pPr>
              <a:lnSpc>
                <a:spcPct val="100000"/>
              </a:lnSpc>
            </a:pP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Cadastral</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data;</a:t>
            </a:r>
          </a:p>
          <a:p>
            <a:pPr>
              <a:lnSpc>
                <a:spcPct val="100000"/>
              </a:lnSpc>
            </a:pP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Deeds</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data cleansing and cadastral spatial data linking;</a:t>
            </a:r>
          </a:p>
          <a:p>
            <a:pPr>
              <a:lnSpc>
                <a:spcPct val="100000"/>
              </a:lnSpc>
            </a:pP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Financial data </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and cleansing and cadastral spatial data linking;</a:t>
            </a:r>
          </a:p>
          <a:p>
            <a:pPr>
              <a:lnSpc>
                <a:spcPct val="100000"/>
              </a:lnSpc>
            </a:pP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Land use </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register and cadastral spatial data linking;</a:t>
            </a:r>
          </a:p>
          <a:p>
            <a:pPr>
              <a:lnSpc>
                <a:spcPct val="100000"/>
              </a:lnSpc>
            </a:pP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General valuation roll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(GVR) </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and cadastral spatial data linking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(GIS);</a:t>
            </a:r>
          </a:p>
          <a:p>
            <a:pPr>
              <a:lnSpc>
                <a:spcPct val="100000"/>
              </a:lnSpc>
            </a:pP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Land asset register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(LAR)</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and cadastral spatial data linking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(Property Register)</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p>
          <a:p>
            <a:pPr>
              <a:lnSpc>
                <a:spcPct val="100000"/>
              </a:lnSpc>
            </a:pP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Valuation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research</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surveying (registered/not registered)</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and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methodology</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p>
          <a:p>
            <a:pPr>
              <a:lnSpc>
                <a:spcPct val="100000"/>
              </a:lnSpc>
            </a:pP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And </a:t>
            </a:r>
            <a:r>
              <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deliverables</a:t>
            </a:r>
            <a:r>
              <a:rPr lang="en-ZA"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a:p>
            <a:pPr>
              <a:lnSpc>
                <a:spcPct val="100000"/>
              </a:lnSpc>
            </a:pPr>
            <a:endParaRPr lang="en-US" sz="20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50</a:t>
            </a:fld>
            <a:endParaRPr lang="en-US" dirty="0"/>
          </a:p>
        </p:txBody>
      </p:sp>
    </p:spTree>
    <p:extLst>
      <p:ext uri="{BB962C8B-B14F-4D97-AF65-F5344CB8AC3E}">
        <p14:creationId xmlns:p14="http://schemas.microsoft.com/office/powerpoint/2010/main" val="1894054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8 phases of the valuation process?</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lvl="0" indent="0" algn="just">
              <a:lnSpc>
                <a:spcPct val="100000"/>
              </a:lnSpc>
              <a:spcBef>
                <a:spcPts val="600"/>
              </a:spcBef>
              <a:spcAft>
                <a:spcPts val="600"/>
              </a:spcAft>
              <a:buClr>
                <a:srgbClr val="002060"/>
              </a:buClr>
              <a:buNone/>
            </a:pPr>
            <a:r>
              <a:rPr lang="en-ZA" sz="1800" b="1" dirty="0">
                <a:latin typeface="Century Gothic" panose="020B0502020202020204" pitchFamily="34" charset="0"/>
                <a:ea typeface="Calibri" panose="020F0502020204030204" pitchFamily="34" charset="0"/>
                <a:cs typeface="Calibri" panose="020F0502020204030204" pitchFamily="34" charset="0"/>
              </a:rPr>
              <a:t>Phase 1 – general paperwork’s…</a:t>
            </a: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SLA &amp; declaration by Municipal Valuer</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c</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opy of current valuation roll &amp; all supplementary valuation rolls (electronic format)</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m</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unicipal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r</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ates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p</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olicy and by-laws (existing and proposed)</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t</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own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p</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lanning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s</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chemes &amp; information</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a</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dditional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f</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ield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i</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nformation &amp; records</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dirty="0">
                <a:solidFill>
                  <a:srgbClr val="0D0D0D"/>
                </a:solidFill>
                <a:latin typeface="Century Gothic" panose="020B0502020202020204" pitchFamily="34" charset="0"/>
                <a:ea typeface="Calibri" panose="020F0502020204030204" pitchFamily="34" charset="0"/>
              </a:rPr>
              <a:t>c</a:t>
            </a:r>
            <a:r>
              <a:rPr lang="en-US" sz="1800" dirty="0">
                <a:solidFill>
                  <a:srgbClr val="0D0D0D"/>
                </a:solidFill>
                <a:effectLst/>
                <a:latin typeface="Century Gothic" panose="020B0502020202020204" pitchFamily="34" charset="0"/>
                <a:ea typeface="Calibri" panose="020F0502020204030204" pitchFamily="34" charset="0"/>
              </a:rPr>
              <a:t>onfirmation of service </a:t>
            </a:r>
            <a:r>
              <a:rPr lang="en-US" sz="1800" dirty="0">
                <a:solidFill>
                  <a:srgbClr val="0D0D0D"/>
                </a:solidFill>
                <a:latin typeface="Century Gothic" panose="020B0502020202020204" pitchFamily="34" charset="0"/>
                <a:ea typeface="Calibri" panose="020F0502020204030204" pitchFamily="34" charset="0"/>
              </a:rPr>
              <a:t>p</a:t>
            </a:r>
            <a:r>
              <a:rPr lang="en-US" sz="1800" dirty="0">
                <a:solidFill>
                  <a:srgbClr val="0D0D0D"/>
                </a:solidFill>
                <a:effectLst/>
                <a:latin typeface="Century Gothic" panose="020B0502020202020204" pitchFamily="34" charset="0"/>
                <a:ea typeface="Calibri" panose="020F0502020204030204" pitchFamily="34" charset="0"/>
              </a:rPr>
              <a:t>roviders (GIS) &amp; data </a:t>
            </a:r>
            <a:r>
              <a:rPr lang="en-US" sz="1800" dirty="0">
                <a:solidFill>
                  <a:srgbClr val="0D0D0D"/>
                </a:solidFill>
                <a:latin typeface="Century Gothic" panose="020B0502020202020204" pitchFamily="34" charset="0"/>
                <a:ea typeface="Calibri" panose="020F0502020204030204" pitchFamily="34" charset="0"/>
              </a:rPr>
              <a:t>c</a:t>
            </a:r>
            <a:r>
              <a:rPr lang="en-US" sz="1800" dirty="0">
                <a:solidFill>
                  <a:srgbClr val="0D0D0D"/>
                </a:solidFill>
                <a:effectLst/>
                <a:latin typeface="Century Gothic" panose="020B0502020202020204" pitchFamily="34" charset="0"/>
                <a:ea typeface="Calibri" panose="020F0502020204030204" pitchFamily="34" charset="0"/>
              </a:rPr>
              <a:t>ollectors ID cards</a:t>
            </a:r>
          </a:p>
          <a:p>
            <a:pPr marL="0" lvl="0" indent="0" algn="just">
              <a:lnSpc>
                <a:spcPct val="100000"/>
              </a:lnSpc>
              <a:spcBef>
                <a:spcPts val="600"/>
              </a:spcBef>
              <a:spcAft>
                <a:spcPts val="600"/>
              </a:spcAft>
              <a:buClr>
                <a:srgbClr val="002060"/>
              </a:buClr>
              <a:buNone/>
            </a:pPr>
            <a:endParaRPr lang="en-US" sz="1800" dirty="0">
              <a:solidFill>
                <a:srgbClr val="0D0D0D"/>
              </a:solidFill>
              <a:latin typeface="Century Gothic" panose="020B0502020202020204" pitchFamily="34" charset="0"/>
              <a:ea typeface="Calibri" panose="020F0502020204030204" pitchFamily="34" charset="0"/>
              <a:cs typeface="Wingdings" panose="05000000000000000000" pitchFamily="2" charset="2"/>
            </a:endParaRPr>
          </a:p>
          <a:p>
            <a:pPr marL="0" lvl="0" indent="0" algn="just">
              <a:lnSpc>
                <a:spcPct val="100000"/>
              </a:lnSpc>
              <a:spcBef>
                <a:spcPts val="600"/>
              </a:spcBef>
              <a:spcAft>
                <a:spcPts val="600"/>
              </a:spcAft>
              <a:buClr>
                <a:srgbClr val="002060"/>
              </a:buClr>
              <a:buNone/>
            </a:pPr>
            <a:r>
              <a:rPr lang="en-US" sz="2400" dirty="0">
                <a:solidFill>
                  <a:srgbClr val="0D0D0D"/>
                </a:solidFill>
                <a:effectLst/>
                <a:latin typeface="Century Gothic" panose="020B0502020202020204" pitchFamily="34" charset="0"/>
                <a:ea typeface="Calibri" panose="020F0502020204030204" pitchFamily="34" charset="0"/>
                <a:cs typeface="Wingdings" panose="05000000000000000000" pitchFamily="2" charset="2"/>
              </a:rPr>
              <a:t>“this process will be repeated each 3 to 5 years, however, appears to be a reinvention of the wheel”. </a:t>
            </a:r>
            <a:r>
              <a:rPr lang="en-US" sz="2400" dirty="0">
                <a:solidFill>
                  <a:srgbClr val="00B0F0"/>
                </a:solidFill>
                <a:effectLst/>
                <a:latin typeface="Century Gothic" panose="020B0502020202020204" pitchFamily="34" charset="0"/>
                <a:ea typeface="Calibri" panose="020F0502020204030204" pitchFamily="34" charset="0"/>
                <a:cs typeface="Wingdings" panose="05000000000000000000" pitchFamily="2" charset="2"/>
              </a:rPr>
              <a:t>What am I saying?</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51</a:t>
            </a:fld>
            <a:endParaRPr lang="en-US" dirty="0"/>
          </a:p>
        </p:txBody>
      </p:sp>
    </p:spTree>
    <p:extLst>
      <p:ext uri="{BB962C8B-B14F-4D97-AF65-F5344CB8AC3E}">
        <p14:creationId xmlns:p14="http://schemas.microsoft.com/office/powerpoint/2010/main" val="3782504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service level agreement (SLA)</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rmAutofit/>
          </a:bodyPr>
          <a:lstStyle/>
          <a:p>
            <a:pPr marL="0" indent="0">
              <a:lnSpc>
                <a:spcPct val="100000"/>
              </a:lnSpc>
              <a:buNone/>
            </a:pPr>
            <a:r>
              <a:rPr lang="en-ZA" sz="1800" b="1" dirty="0">
                <a:solidFill>
                  <a:srgbClr val="000000"/>
                </a:solidFill>
                <a:latin typeface="Century Gothic" panose="020B0502020202020204" pitchFamily="34" charset="0"/>
                <a:ea typeface="Calibri" panose="020F0502020204030204" pitchFamily="34" charset="0"/>
                <a:cs typeface="Calibri" panose="020F0502020204030204" pitchFamily="34" charset="0"/>
              </a:rPr>
              <a:t>the SLA replace some tender specifications, such as……. </a:t>
            </a:r>
            <a:endParaRPr lang="en-ZA" sz="18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r>
              <a:rPr lang="en-ZA" sz="1800" dirty="0">
                <a:solidFill>
                  <a:srgbClr val="000000"/>
                </a:solidFill>
                <a:latin typeface="Century Gothic" panose="020B0502020202020204" pitchFamily="34" charset="0"/>
                <a:ea typeface="Calibri" panose="020F0502020204030204" pitchFamily="34" charset="0"/>
                <a:cs typeface="Calibri" panose="020F0502020204030204" pitchFamily="34" charset="0"/>
              </a:rPr>
              <a:t>timeframes;</a:t>
            </a:r>
          </a:p>
          <a:p>
            <a:pPr>
              <a:lnSpc>
                <a:spcPct val="100000"/>
              </a:lnSpc>
            </a:pPr>
            <a:r>
              <a:rPr lang="en-ZA" sz="1800" dirty="0">
                <a:solidFill>
                  <a:srgbClr val="000000"/>
                </a:solidFill>
                <a:latin typeface="Century Gothic" panose="020B0502020202020204" pitchFamily="34" charset="0"/>
                <a:ea typeface="Calibri" panose="020F0502020204030204" pitchFamily="34" charset="0"/>
                <a:cs typeface="Calibri" panose="020F0502020204030204" pitchFamily="34" charset="0"/>
              </a:rPr>
              <a:t>Services (Ad Hoc/GRAP/Insurance, Etc.);</a:t>
            </a:r>
          </a:p>
          <a:p>
            <a:pPr>
              <a:lnSpc>
                <a:spcPct val="100000"/>
              </a:lnSpc>
            </a:pPr>
            <a:r>
              <a:rPr lang="en-ZA" sz="1800" dirty="0">
                <a:solidFill>
                  <a:srgbClr val="000000"/>
                </a:solidFill>
                <a:latin typeface="Century Gothic" panose="020B0502020202020204" pitchFamily="34" charset="0"/>
                <a:cs typeface="Calibri" panose="020F0502020204030204" pitchFamily="34" charset="0"/>
              </a:rPr>
              <a:t>conditional pricing (external affected);</a:t>
            </a:r>
          </a:p>
          <a:p>
            <a:pPr>
              <a:lnSpc>
                <a:spcPct val="100000"/>
              </a:lnSpc>
            </a:pPr>
            <a:r>
              <a:rPr lang="en-ZA" sz="1800" dirty="0">
                <a:solidFill>
                  <a:srgbClr val="000000"/>
                </a:solidFill>
                <a:latin typeface="Century Gothic" panose="020B0502020202020204" pitchFamily="34" charset="0"/>
                <a:cs typeface="Calibri" panose="020F0502020204030204" pitchFamily="34" charset="0"/>
              </a:rPr>
              <a:t>price confirmations;</a:t>
            </a:r>
          </a:p>
          <a:p>
            <a:pPr>
              <a:lnSpc>
                <a:spcPct val="100000"/>
              </a:lnSpc>
            </a:pPr>
            <a:r>
              <a:rPr lang="en-ZA" sz="1800" dirty="0">
                <a:solidFill>
                  <a:srgbClr val="000000"/>
                </a:solidFill>
                <a:latin typeface="Century Gothic" panose="020B0502020202020204" pitchFamily="34" charset="0"/>
                <a:cs typeface="Calibri" panose="020F0502020204030204" pitchFamily="34" charset="0"/>
              </a:rPr>
              <a:t>commencement fees;</a:t>
            </a:r>
          </a:p>
          <a:p>
            <a:pPr>
              <a:lnSpc>
                <a:spcPct val="100000"/>
              </a:lnSpc>
            </a:pPr>
            <a:r>
              <a:rPr lang="en-ZA" sz="1800" dirty="0">
                <a:solidFill>
                  <a:srgbClr val="000000"/>
                </a:solidFill>
                <a:latin typeface="Century Gothic" panose="020B0502020202020204" pitchFamily="34" charset="0"/>
                <a:cs typeface="Calibri" panose="020F0502020204030204" pitchFamily="34" charset="0"/>
              </a:rPr>
              <a:t>other……;</a:t>
            </a:r>
          </a:p>
          <a:p>
            <a:pPr marL="0" indent="0">
              <a:lnSpc>
                <a:spcPct val="100000"/>
              </a:lnSpc>
              <a:buNone/>
            </a:pPr>
            <a:endParaRPr lang="en-ZA" sz="1800" dirty="0">
              <a:solidFill>
                <a:srgbClr val="000000"/>
              </a:solidFill>
              <a:latin typeface="Century Gothic" panose="020B0502020202020204" pitchFamily="34" charset="0"/>
              <a:cs typeface="Calibri" panose="020F0502020204030204" pitchFamily="34" charset="0"/>
            </a:endParaRPr>
          </a:p>
          <a:p>
            <a:pPr marL="0" indent="0">
              <a:lnSpc>
                <a:spcPct val="100000"/>
              </a:lnSpc>
              <a:buNone/>
            </a:pPr>
            <a:r>
              <a:rPr lang="en-ZA" dirty="0">
                <a:solidFill>
                  <a:srgbClr val="000000"/>
                </a:solidFill>
                <a:latin typeface="Century Gothic" panose="020B0502020202020204" pitchFamily="34" charset="0"/>
                <a:cs typeface="Calibri" panose="020F0502020204030204" pitchFamily="34" charset="0"/>
              </a:rPr>
              <a:t>“Cannot start project if SLA is not approved and signed”</a:t>
            </a:r>
            <a:endParaRPr lang="en-US" sz="320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52</a:t>
            </a:fld>
            <a:endParaRPr lang="en-US" dirty="0"/>
          </a:p>
        </p:txBody>
      </p:sp>
    </p:spTree>
    <p:extLst>
      <p:ext uri="{BB962C8B-B14F-4D97-AF65-F5344CB8AC3E}">
        <p14:creationId xmlns:p14="http://schemas.microsoft.com/office/powerpoint/2010/main" val="46590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graphicFrame>
        <p:nvGraphicFramePr>
          <p:cNvPr id="1028" name="Content Placeholder 2">
            <a:extLst>
              <a:ext uri="{FF2B5EF4-FFF2-40B4-BE49-F238E27FC236}">
                <a16:creationId xmlns:a16="http://schemas.microsoft.com/office/drawing/2014/main" id="{A7A25610-AB9F-7FD8-DBC2-82988A8E5A4D}"/>
              </a:ext>
            </a:extLst>
          </p:cNvPr>
          <p:cNvGraphicFramePr>
            <a:graphicFrameLocks noGrp="1"/>
          </p:cNvGraphicFramePr>
          <p:nvPr>
            <p:ph idx="1"/>
            <p:extLst>
              <p:ext uri="{D42A27DB-BD31-4B8C-83A1-F6EECF244321}">
                <p14:modId xmlns:p14="http://schemas.microsoft.com/office/powerpoint/2010/main" val="1053587914"/>
              </p:ext>
            </p:extLst>
          </p:nvPr>
        </p:nvGraphicFramePr>
        <p:xfrm>
          <a:off x="376560" y="1438183"/>
          <a:ext cx="10515599" cy="4296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53</a:t>
            </a:fld>
            <a:endParaRPr lang="en-US" dirty="0"/>
          </a:p>
        </p:txBody>
      </p:sp>
      <p:pic>
        <p:nvPicPr>
          <p:cNvPr id="1026" name="Picture 2" descr="909 Track Starting Block Illustrations &amp; Clip Art - iStock">
            <a:extLst>
              <a:ext uri="{FF2B5EF4-FFF2-40B4-BE49-F238E27FC236}">
                <a16:creationId xmlns:a16="http://schemas.microsoft.com/office/drawing/2014/main" id="{6AD5677D-7CBE-2A0D-4450-F5944EB17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664074"/>
            <a:ext cx="27432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93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54</a:t>
            </a:fld>
            <a:endParaRPr lang="en-US" dirty="0"/>
          </a:p>
        </p:txBody>
      </p:sp>
      <p:pic>
        <p:nvPicPr>
          <p:cNvPr id="1026" name="Picture 2" descr="909 Track Starting Block Illustrations &amp; Clip Art - iStock">
            <a:extLst>
              <a:ext uri="{FF2B5EF4-FFF2-40B4-BE49-F238E27FC236}">
                <a16:creationId xmlns:a16="http://schemas.microsoft.com/office/drawing/2014/main" id="{6AD5677D-7CBE-2A0D-4450-F5944EB17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461" y="4027101"/>
            <a:ext cx="3592497" cy="26943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 You Know Your Cost of Risk? - Reichley Insurance">
            <a:extLst>
              <a:ext uri="{FF2B5EF4-FFF2-40B4-BE49-F238E27FC236}">
                <a16:creationId xmlns:a16="http://schemas.microsoft.com/office/drawing/2014/main" id="{A3688CCB-AC05-FED1-0865-533B0FA3D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84" y="1903752"/>
            <a:ext cx="5732016" cy="40767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9,634 Low Cost Stock Photos, Pictures &amp; Royalty-Free Images - iStock">
            <a:extLst>
              <a:ext uri="{FF2B5EF4-FFF2-40B4-BE49-F238E27FC236}">
                <a16:creationId xmlns:a16="http://schemas.microsoft.com/office/drawing/2014/main" id="{7420864D-DCC1-1F0E-C1C3-E7DAABAA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184" y="1460320"/>
            <a:ext cx="4228076" cy="281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7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most important risk assessments</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55</a:t>
            </a:fld>
            <a:endParaRPr lang="en-US" dirty="0"/>
          </a:p>
        </p:txBody>
      </p:sp>
      <p:sp>
        <p:nvSpPr>
          <p:cNvPr id="3" name="Oval 2">
            <a:extLst>
              <a:ext uri="{FF2B5EF4-FFF2-40B4-BE49-F238E27FC236}">
                <a16:creationId xmlns:a16="http://schemas.microsoft.com/office/drawing/2014/main" id="{188FCE16-98D5-FFF6-B0AF-2615CD152679}"/>
              </a:ext>
            </a:extLst>
          </p:cNvPr>
          <p:cNvSpPr/>
          <p:nvPr/>
        </p:nvSpPr>
        <p:spPr>
          <a:xfrm>
            <a:off x="633577" y="2474950"/>
            <a:ext cx="2520000" cy="252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Content Services Professional Services - Cartoon, HD Png Download - kindpng">
            <a:extLst>
              <a:ext uri="{FF2B5EF4-FFF2-40B4-BE49-F238E27FC236}">
                <a16:creationId xmlns:a16="http://schemas.microsoft.com/office/drawing/2014/main" id="{EBA70033-CB0A-8DF1-A540-3D328C292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577" y="2824173"/>
            <a:ext cx="1620000" cy="182155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F9710FF-0058-46EB-8959-EB5C8259305A}"/>
              </a:ext>
            </a:extLst>
          </p:cNvPr>
          <p:cNvSpPr/>
          <p:nvPr/>
        </p:nvSpPr>
        <p:spPr>
          <a:xfrm>
            <a:off x="3462104" y="2476136"/>
            <a:ext cx="2520000" cy="252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Antenuptial Contracts - Title Deed Icon Png Transparent PNG - 580x580 - Free  Download on NicePNG">
            <a:extLst>
              <a:ext uri="{FF2B5EF4-FFF2-40B4-BE49-F238E27FC236}">
                <a16:creationId xmlns:a16="http://schemas.microsoft.com/office/drawing/2014/main" id="{3DE8DB5A-6AD3-ADFA-0F60-81CBBCD19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104" y="3011748"/>
            <a:ext cx="1800000" cy="144877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98923AE-1561-73C2-F6BF-0ADA1D1BE0AD}"/>
              </a:ext>
            </a:extLst>
          </p:cNvPr>
          <p:cNvSpPr/>
          <p:nvPr/>
        </p:nvSpPr>
        <p:spPr>
          <a:xfrm>
            <a:off x="6290631" y="2452628"/>
            <a:ext cx="2520000" cy="252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0B32931-50A4-B36F-8245-6F658EF589AB}"/>
              </a:ext>
            </a:extLst>
          </p:cNvPr>
          <p:cNvSpPr/>
          <p:nvPr/>
        </p:nvSpPr>
        <p:spPr>
          <a:xfrm>
            <a:off x="9078295" y="2474950"/>
            <a:ext cx="2520000" cy="252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mage result for ICONS CADASTRAL MAPPING">
            <a:extLst>
              <a:ext uri="{FF2B5EF4-FFF2-40B4-BE49-F238E27FC236}">
                <a16:creationId xmlns:a16="http://schemas.microsoft.com/office/drawing/2014/main" id="{BA653DF3-B438-AC53-4676-B26EE89600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0631" y="2988240"/>
            <a:ext cx="1800000" cy="1440000"/>
          </a:xfrm>
          <a:prstGeom prst="rect">
            <a:avLst/>
          </a:prstGeom>
          <a:noFill/>
          <a:ln>
            <a:noFill/>
          </a:ln>
        </p:spPr>
      </p:pic>
      <p:sp>
        <p:nvSpPr>
          <p:cNvPr id="12" name="Rectangle 11">
            <a:extLst>
              <a:ext uri="{FF2B5EF4-FFF2-40B4-BE49-F238E27FC236}">
                <a16:creationId xmlns:a16="http://schemas.microsoft.com/office/drawing/2014/main" id="{E9D0F5A8-DF10-5CE2-21D6-287EAFE2F31B}"/>
              </a:ext>
            </a:extLst>
          </p:cNvPr>
          <p:cNvSpPr/>
          <p:nvPr/>
        </p:nvSpPr>
        <p:spPr>
          <a:xfrm>
            <a:off x="633577" y="5181599"/>
            <a:ext cx="2520000" cy="539931"/>
          </a:xfrm>
          <a:prstGeom prst="rect">
            <a:avLst/>
          </a:prstGeom>
          <a:solidFill>
            <a:schemeClr val="bg1">
              <a:lumMod val="95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Skilled Professionals</a:t>
            </a:r>
            <a:endParaRPr lang="en-US" dirty="0">
              <a:solidFill>
                <a:schemeClr val="tx1"/>
              </a:solidFill>
              <a:latin typeface="Century Gothic" panose="020B0502020202020204" pitchFamily="34" charset="0"/>
            </a:endParaRPr>
          </a:p>
        </p:txBody>
      </p:sp>
      <p:sp>
        <p:nvSpPr>
          <p:cNvPr id="13" name="Rectangle 12">
            <a:extLst>
              <a:ext uri="{FF2B5EF4-FFF2-40B4-BE49-F238E27FC236}">
                <a16:creationId xmlns:a16="http://schemas.microsoft.com/office/drawing/2014/main" id="{686796AE-80D2-4403-BA42-1FB659D8CA72}"/>
              </a:ext>
            </a:extLst>
          </p:cNvPr>
          <p:cNvSpPr/>
          <p:nvPr/>
        </p:nvSpPr>
        <p:spPr>
          <a:xfrm>
            <a:off x="3462104" y="5198515"/>
            <a:ext cx="2520000" cy="539931"/>
          </a:xfrm>
          <a:prstGeom prst="rect">
            <a:avLst/>
          </a:prstGeom>
          <a:solidFill>
            <a:schemeClr val="bg1">
              <a:lumMod val="95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Deeds Information</a:t>
            </a:r>
            <a:endParaRPr lang="en-US"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0AC87183-4DEA-1110-32B4-C023A761DD4C}"/>
              </a:ext>
            </a:extLst>
          </p:cNvPr>
          <p:cNvSpPr/>
          <p:nvPr/>
        </p:nvSpPr>
        <p:spPr>
          <a:xfrm>
            <a:off x="6290631" y="5198515"/>
            <a:ext cx="2520000" cy="549604"/>
          </a:xfrm>
          <a:prstGeom prst="rect">
            <a:avLst/>
          </a:prstGeom>
          <a:solidFill>
            <a:schemeClr val="bg1">
              <a:lumMod val="95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Cadastral Data</a:t>
            </a:r>
            <a:endParaRPr lang="en-US" dirty="0">
              <a:solidFill>
                <a:schemeClr val="tx1"/>
              </a:solidFill>
              <a:latin typeface="Century Gothic" panose="020B0502020202020204" pitchFamily="34" charset="0"/>
            </a:endParaRPr>
          </a:p>
        </p:txBody>
      </p:sp>
      <p:pic>
        <p:nvPicPr>
          <p:cNvPr id="16" name="Graphic 15" descr="Badge with solid fill">
            <a:extLst>
              <a:ext uri="{FF2B5EF4-FFF2-40B4-BE49-F238E27FC236}">
                <a16:creationId xmlns:a16="http://schemas.microsoft.com/office/drawing/2014/main" id="{904FB6B0-3D0C-98A1-6CB4-7895E249CD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089" y="2103029"/>
            <a:ext cx="914400" cy="914400"/>
          </a:xfrm>
          <a:prstGeom prst="rect">
            <a:avLst/>
          </a:prstGeom>
        </p:spPr>
      </p:pic>
      <p:pic>
        <p:nvPicPr>
          <p:cNvPr id="18" name="Graphic 17" descr="Badge 3 with solid fill">
            <a:extLst>
              <a:ext uri="{FF2B5EF4-FFF2-40B4-BE49-F238E27FC236}">
                <a16:creationId xmlns:a16="http://schemas.microsoft.com/office/drawing/2014/main" id="{17989454-17F1-7ECD-38CA-6928797C02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24132" y="2073840"/>
            <a:ext cx="914400" cy="914400"/>
          </a:xfrm>
          <a:prstGeom prst="rect">
            <a:avLst/>
          </a:prstGeom>
        </p:spPr>
      </p:pic>
      <p:pic>
        <p:nvPicPr>
          <p:cNvPr id="20" name="Graphic 19" descr="Badge 4 with solid fill">
            <a:extLst>
              <a:ext uri="{FF2B5EF4-FFF2-40B4-BE49-F238E27FC236}">
                <a16:creationId xmlns:a16="http://schemas.microsoft.com/office/drawing/2014/main" id="{A047E87C-7B07-1CEE-1666-1F233D7E30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4480" y="2086305"/>
            <a:ext cx="914400" cy="914400"/>
          </a:xfrm>
          <a:prstGeom prst="rect">
            <a:avLst/>
          </a:prstGeom>
        </p:spPr>
      </p:pic>
      <p:sp>
        <p:nvSpPr>
          <p:cNvPr id="24" name="Rectangle 23">
            <a:extLst>
              <a:ext uri="{FF2B5EF4-FFF2-40B4-BE49-F238E27FC236}">
                <a16:creationId xmlns:a16="http://schemas.microsoft.com/office/drawing/2014/main" id="{094C8902-B831-AB76-311F-B968CDB4785B}"/>
              </a:ext>
            </a:extLst>
          </p:cNvPr>
          <p:cNvSpPr/>
          <p:nvPr/>
        </p:nvSpPr>
        <p:spPr>
          <a:xfrm>
            <a:off x="9097889" y="5190308"/>
            <a:ext cx="2520000" cy="549604"/>
          </a:xfrm>
          <a:prstGeom prst="rect">
            <a:avLst/>
          </a:prstGeom>
          <a:solidFill>
            <a:schemeClr val="bg1">
              <a:lumMod val="95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Profits vs Costs</a:t>
            </a:r>
            <a:endParaRPr lang="en-US" dirty="0">
              <a:solidFill>
                <a:schemeClr val="tx1"/>
              </a:solidFill>
              <a:latin typeface="Century Gothic" panose="020B0502020202020204" pitchFamily="34" charset="0"/>
            </a:endParaRPr>
          </a:p>
        </p:txBody>
      </p:sp>
      <p:pic>
        <p:nvPicPr>
          <p:cNvPr id="25" name="Graphic 24" descr="Badge 1 with solid fill">
            <a:extLst>
              <a:ext uri="{FF2B5EF4-FFF2-40B4-BE49-F238E27FC236}">
                <a16:creationId xmlns:a16="http://schemas.microsoft.com/office/drawing/2014/main" id="{038501C4-6B28-4D48-5570-ACAE4B8A44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6833" y="2068901"/>
            <a:ext cx="914400" cy="914400"/>
          </a:xfrm>
          <a:prstGeom prst="rect">
            <a:avLst/>
          </a:prstGeom>
        </p:spPr>
      </p:pic>
      <p:pic>
        <p:nvPicPr>
          <p:cNvPr id="3078" name="Picture 6" descr="Business investment vector illustration concept in flat style. Money, coin,  profit, graph icon suitable for many purposes. 5888378 Vector Art at  Vecteezy">
            <a:extLst>
              <a:ext uri="{FF2B5EF4-FFF2-40B4-BE49-F238E27FC236}">
                <a16:creationId xmlns:a16="http://schemas.microsoft.com/office/drawing/2014/main" id="{72C19461-60BA-60FE-DFDB-F6ED7F7C3A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15095" y="2884169"/>
            <a:ext cx="1692000" cy="169278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F1BF3E43-2415-33B9-005B-2EF7D5DA39DA}"/>
              </a:ext>
            </a:extLst>
          </p:cNvPr>
          <p:cNvSpPr/>
          <p:nvPr/>
        </p:nvSpPr>
        <p:spPr>
          <a:xfrm>
            <a:off x="1083578" y="5920665"/>
            <a:ext cx="1476218" cy="6229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R150/entry</a:t>
            </a:r>
            <a:endParaRPr lang="en-US" dirty="0">
              <a:solidFill>
                <a:schemeClr val="tx1"/>
              </a:solidFill>
              <a:latin typeface="Century Gothic" panose="020B0502020202020204" pitchFamily="34" charset="0"/>
            </a:endParaRPr>
          </a:p>
        </p:txBody>
      </p:sp>
      <p:sp>
        <p:nvSpPr>
          <p:cNvPr id="29" name="Rectangle 28">
            <a:extLst>
              <a:ext uri="{FF2B5EF4-FFF2-40B4-BE49-F238E27FC236}">
                <a16:creationId xmlns:a16="http://schemas.microsoft.com/office/drawing/2014/main" id="{A20D5F71-07D7-C38E-CB7E-6355C2759F51}"/>
              </a:ext>
            </a:extLst>
          </p:cNvPr>
          <p:cNvSpPr/>
          <p:nvPr/>
        </p:nvSpPr>
        <p:spPr>
          <a:xfrm>
            <a:off x="3983995" y="5933022"/>
            <a:ext cx="1476218" cy="6229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R25/entry</a:t>
            </a:r>
            <a:endParaRPr lang="en-US" dirty="0">
              <a:solidFill>
                <a:schemeClr val="tx1"/>
              </a:solidFill>
              <a:latin typeface="Century Gothic" panose="020B0502020202020204" pitchFamily="34" charset="0"/>
            </a:endParaRPr>
          </a:p>
        </p:txBody>
      </p:sp>
      <p:sp>
        <p:nvSpPr>
          <p:cNvPr id="30" name="Rectangle 29">
            <a:extLst>
              <a:ext uri="{FF2B5EF4-FFF2-40B4-BE49-F238E27FC236}">
                <a16:creationId xmlns:a16="http://schemas.microsoft.com/office/drawing/2014/main" id="{55F76794-A15D-E0F4-1B1A-919040125F32}"/>
              </a:ext>
            </a:extLst>
          </p:cNvPr>
          <p:cNvSpPr/>
          <p:nvPr/>
        </p:nvSpPr>
        <p:spPr>
          <a:xfrm>
            <a:off x="6830460" y="5920665"/>
            <a:ext cx="1476218" cy="6229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R50/entry</a:t>
            </a:r>
            <a:endParaRPr lang="en-US"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C45B5AC8-7735-F3FC-764C-D4803F1B4BFA}"/>
              </a:ext>
            </a:extLst>
          </p:cNvPr>
          <p:cNvSpPr/>
          <p:nvPr/>
        </p:nvSpPr>
        <p:spPr>
          <a:xfrm>
            <a:off x="9730877" y="5933022"/>
            <a:ext cx="1476218" cy="6229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a:t>
            </a:r>
            <a:endParaRPr lang="en-US" dirty="0">
              <a:solidFill>
                <a:schemeClr val="tx1"/>
              </a:solidFill>
              <a:latin typeface="Century Gothic" panose="020B0502020202020204" pitchFamily="34" charset="0"/>
            </a:endParaRPr>
          </a:p>
        </p:txBody>
      </p:sp>
      <p:sp>
        <p:nvSpPr>
          <p:cNvPr id="32" name="Rectangle 31">
            <a:extLst>
              <a:ext uri="{FF2B5EF4-FFF2-40B4-BE49-F238E27FC236}">
                <a16:creationId xmlns:a16="http://schemas.microsoft.com/office/drawing/2014/main" id="{BB5154C4-6580-78C1-FACB-88820F1AD1B9}"/>
              </a:ext>
            </a:extLst>
          </p:cNvPr>
          <p:cNvSpPr/>
          <p:nvPr/>
        </p:nvSpPr>
        <p:spPr>
          <a:xfrm>
            <a:off x="10715782" y="1585368"/>
            <a:ext cx="1476218" cy="622982"/>
          </a:xfrm>
          <a:prstGeom prst="rect">
            <a:avLst/>
          </a:prstGeom>
          <a:solidFill>
            <a:srgbClr val="FF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VAT incl.</a:t>
            </a:r>
            <a:endParaRPr lang="en-US" b="1" dirty="0">
              <a:solidFill>
                <a:schemeClr val="bg1"/>
              </a:solidFill>
              <a:latin typeface="Century Gothic" panose="020B0502020202020204" pitchFamily="34" charset="0"/>
            </a:endParaRPr>
          </a:p>
        </p:txBody>
      </p:sp>
      <p:sp>
        <p:nvSpPr>
          <p:cNvPr id="33" name="Rectangle 32">
            <a:extLst>
              <a:ext uri="{FF2B5EF4-FFF2-40B4-BE49-F238E27FC236}">
                <a16:creationId xmlns:a16="http://schemas.microsoft.com/office/drawing/2014/main" id="{0D9CF1F8-8B20-9185-D15E-E5D2CA637542}"/>
              </a:ext>
            </a:extLst>
          </p:cNvPr>
          <p:cNvSpPr/>
          <p:nvPr/>
        </p:nvSpPr>
        <p:spPr>
          <a:xfrm>
            <a:off x="1083578" y="5923096"/>
            <a:ext cx="1476218" cy="62298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Century Gothic" panose="020B0502020202020204" pitchFamily="34" charset="0"/>
              </a:rPr>
              <a:t>R300/entry +</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5109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par>
                                <p:cTn id="52" presetID="14" presetClass="entr" presetSubtype="10" fill="hold" nodeType="withEffect">
                                  <p:stCondLst>
                                    <p:cond delay="0"/>
                                  </p:stCondLst>
                                  <p:childTnLst>
                                    <p:set>
                                      <p:cBhvr>
                                        <p:cTn id="53" dur="1" fill="hold">
                                          <p:stCondLst>
                                            <p:cond delay="0"/>
                                          </p:stCondLst>
                                        </p:cTn>
                                        <p:tgtEl>
                                          <p:spTgt spid="3078"/>
                                        </p:tgtEl>
                                        <p:attrNameLst>
                                          <p:attrName>style.visibility</p:attrName>
                                        </p:attrNameLst>
                                      </p:cBhvr>
                                      <p:to>
                                        <p:strVal val="visible"/>
                                      </p:to>
                                    </p:set>
                                    <p:animEffect transition="in" filter="randombar(horizontal)">
                                      <p:cBhvr>
                                        <p:cTn id="54" dur="500"/>
                                        <p:tgtEl>
                                          <p:spTgt spid="307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randombar(horizontal)">
                                      <p:cBhvr>
                                        <p:cTn id="57" dur="500"/>
                                        <p:tgtEl>
                                          <p:spTgt spid="2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randombar(horizontal)">
                                      <p:cBhvr>
                                        <p:cTn id="60" dur="500"/>
                                        <p:tgtEl>
                                          <p:spTgt spid="3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randombar(horizontal)">
                                      <p:cBhvr>
                                        <p:cTn id="63" dur="500"/>
                                        <p:tgtEl>
                                          <p:spTgt spid="28"/>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randombar(horizontal)">
                                      <p:cBhvr>
                                        <p:cTn id="66" dur="500"/>
                                        <p:tgtEl>
                                          <p:spTgt spid="29"/>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randombar(horizontal)">
                                      <p:cBhvr>
                                        <p:cTn id="69" dur="500"/>
                                        <p:tgtEl>
                                          <p:spTgt spid="30"/>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8" grpId="0" animBg="1"/>
      <p:bldP spid="9" grpId="0" animBg="1"/>
      <p:bldP spid="12" grpId="0" animBg="1"/>
      <p:bldP spid="13" grpId="0" animBg="1"/>
      <p:bldP spid="14" grpId="0" animBg="1"/>
      <p:bldP spid="24" grpId="0" animBg="1"/>
      <p:bldP spid="28" grpId="0" animBg="1"/>
      <p:bldP spid="29" grpId="0" animBg="1"/>
      <p:bldP spid="30" grpId="0" animBg="1"/>
      <p:bldP spid="31" grpId="0" animBg="1"/>
      <p:bldP spid="32" grpId="0" animBg="1"/>
      <p:bldP spid="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Let’s do the math (remember SARS) </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56</a:t>
            </a:fld>
            <a:endParaRPr lang="en-US" dirty="0"/>
          </a:p>
        </p:txBody>
      </p:sp>
      <p:pic>
        <p:nvPicPr>
          <p:cNvPr id="10" name="Picture 9" descr="A picture containing text&#10;&#10;Description automatically generated">
            <a:extLst>
              <a:ext uri="{FF2B5EF4-FFF2-40B4-BE49-F238E27FC236}">
                <a16:creationId xmlns:a16="http://schemas.microsoft.com/office/drawing/2014/main" id="{B0EBD550-F67A-8825-DCFE-F18B8137D9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3992"/>
            <a:ext cx="6263640" cy="2710815"/>
          </a:xfrm>
          <a:prstGeom prst="rect">
            <a:avLst/>
          </a:prstGeom>
          <a:noFill/>
          <a:ln>
            <a:noFill/>
          </a:ln>
        </p:spPr>
      </p:pic>
      <p:sp>
        <p:nvSpPr>
          <p:cNvPr id="15" name="Content Placeholder 2">
            <a:extLst>
              <a:ext uri="{FF2B5EF4-FFF2-40B4-BE49-F238E27FC236}">
                <a16:creationId xmlns:a16="http://schemas.microsoft.com/office/drawing/2014/main" id="{3CE66B43-4757-7D28-2D15-604B042A02DB}"/>
              </a:ext>
            </a:extLst>
          </p:cNvPr>
          <p:cNvSpPr>
            <a:spLocks noGrp="1"/>
          </p:cNvSpPr>
          <p:nvPr>
            <p:ph idx="1"/>
          </p:nvPr>
        </p:nvSpPr>
        <p:spPr>
          <a:xfrm>
            <a:off x="6470469" y="1482634"/>
            <a:ext cx="5416725" cy="2692173"/>
          </a:xfrm>
        </p:spPr>
        <p:txBody>
          <a:bodyPr>
            <a:normAutofit/>
          </a:bodyPr>
          <a:lstStyle/>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5-year period</a:t>
            </a:r>
          </a:p>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60 Months</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100,000</a:t>
            </a: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properties (Masterfile)</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130,000</a:t>
            </a: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deeds entries (Bulk)(Property Register)</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15% VAT</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Start-up funds?</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Income Tax</a:t>
            </a: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marL="0" indent="0">
              <a:lnSpc>
                <a:spcPct val="100000"/>
              </a:lnSpc>
              <a:buNone/>
            </a:pPr>
            <a:endParaRPr lang="en-US" sz="1600" dirty="0">
              <a:latin typeface="Century Gothic" panose="020B0502020202020204" pitchFamily="34" charset="0"/>
            </a:endParaRPr>
          </a:p>
        </p:txBody>
      </p:sp>
      <p:cxnSp>
        <p:nvCxnSpPr>
          <p:cNvPr id="17" name="Straight Arrow Connector 16">
            <a:extLst>
              <a:ext uri="{FF2B5EF4-FFF2-40B4-BE49-F238E27FC236}">
                <a16:creationId xmlns:a16="http://schemas.microsoft.com/office/drawing/2014/main" id="{A3CB9726-F1E0-1861-C7C5-3D0C720AF88D}"/>
              </a:ext>
            </a:extLst>
          </p:cNvPr>
          <p:cNvCxnSpPr>
            <a:cxnSpLocks/>
          </p:cNvCxnSpPr>
          <p:nvPr/>
        </p:nvCxnSpPr>
        <p:spPr>
          <a:xfrm>
            <a:off x="52261" y="6041571"/>
            <a:ext cx="12060000"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CB1831-01C5-1FE6-17A8-B3A2D31DC67B}"/>
              </a:ext>
            </a:extLst>
          </p:cNvPr>
          <p:cNvCxnSpPr/>
          <p:nvPr/>
        </p:nvCxnSpPr>
        <p:spPr>
          <a:xfrm flipV="1">
            <a:off x="1261193" y="5430491"/>
            <a:ext cx="0" cy="612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A94F067-5C48-4526-CCB5-3AF541DE7754}"/>
              </a:ext>
            </a:extLst>
          </p:cNvPr>
          <p:cNvSpPr/>
          <p:nvPr/>
        </p:nvSpPr>
        <p:spPr>
          <a:xfrm>
            <a:off x="137788" y="4323678"/>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R25 (VAT incl.)</a:t>
            </a:r>
            <a:endParaRPr lang="en-US" sz="1200" b="1" dirty="0">
              <a:solidFill>
                <a:schemeClr val="tx1"/>
              </a:solidFill>
              <a:latin typeface="Century Gothic" panose="020B0502020202020204" pitchFamily="34" charset="0"/>
            </a:endParaRPr>
          </a:p>
        </p:txBody>
      </p:sp>
      <p:sp>
        <p:nvSpPr>
          <p:cNvPr id="23" name="Rectangle 22">
            <a:extLst>
              <a:ext uri="{FF2B5EF4-FFF2-40B4-BE49-F238E27FC236}">
                <a16:creationId xmlns:a16="http://schemas.microsoft.com/office/drawing/2014/main" id="{783ACAEF-5EE1-4273-C53E-B87F5AC7081B}"/>
              </a:ext>
            </a:extLst>
          </p:cNvPr>
          <p:cNvSpPr/>
          <p:nvPr/>
        </p:nvSpPr>
        <p:spPr>
          <a:xfrm>
            <a:off x="137788" y="4702837"/>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R22 (VAT Excl.)</a:t>
            </a:r>
            <a:endParaRPr lang="en-US" sz="1200" b="1" dirty="0">
              <a:solidFill>
                <a:schemeClr val="tx1"/>
              </a:solidFill>
              <a:latin typeface="Century Gothic" panose="020B0502020202020204" pitchFamily="34" charset="0"/>
            </a:endParaRPr>
          </a:p>
        </p:txBody>
      </p:sp>
      <p:sp>
        <p:nvSpPr>
          <p:cNvPr id="27" name="Rectangle 26">
            <a:extLst>
              <a:ext uri="{FF2B5EF4-FFF2-40B4-BE49-F238E27FC236}">
                <a16:creationId xmlns:a16="http://schemas.microsoft.com/office/drawing/2014/main" id="{60807F74-7E03-0EE5-AACB-8F3D120C4DFB}"/>
              </a:ext>
            </a:extLst>
          </p:cNvPr>
          <p:cNvSpPr/>
          <p:nvPr/>
        </p:nvSpPr>
        <p:spPr>
          <a:xfrm>
            <a:off x="137788" y="6324715"/>
            <a:ext cx="224681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R3 (SARS)</a:t>
            </a:r>
            <a:endParaRPr lang="en-US" sz="1200" b="1" dirty="0">
              <a:solidFill>
                <a:schemeClr val="tx1"/>
              </a:solidFill>
              <a:latin typeface="Century Gothic" panose="020B0502020202020204" pitchFamily="34" charset="0"/>
            </a:endParaRPr>
          </a:p>
        </p:txBody>
      </p:sp>
      <p:sp>
        <p:nvSpPr>
          <p:cNvPr id="32" name="Rectangle 31">
            <a:extLst>
              <a:ext uri="{FF2B5EF4-FFF2-40B4-BE49-F238E27FC236}">
                <a16:creationId xmlns:a16="http://schemas.microsoft.com/office/drawing/2014/main" id="{F2BBF735-5C18-0A16-6504-DC0DE615025C}"/>
              </a:ext>
            </a:extLst>
          </p:cNvPr>
          <p:cNvSpPr/>
          <p:nvPr/>
        </p:nvSpPr>
        <p:spPr>
          <a:xfrm>
            <a:off x="137788" y="5081766"/>
            <a:ext cx="1123404"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R2,86 million</a:t>
            </a:r>
            <a:endParaRPr lang="en-US" sz="1200" b="1"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343D54EC-025E-F4D9-D391-C804D3C8A917}"/>
              </a:ext>
            </a:extLst>
          </p:cNvPr>
          <p:cNvSpPr/>
          <p:nvPr/>
        </p:nvSpPr>
        <p:spPr>
          <a:xfrm>
            <a:off x="1261194" y="5081766"/>
            <a:ext cx="1123404"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R390k (</a:t>
            </a:r>
            <a:r>
              <a:rPr lang="en-GB" sz="1200" b="1" dirty="0" err="1">
                <a:solidFill>
                  <a:schemeClr val="tx1"/>
                </a:solidFill>
                <a:latin typeface="Century Gothic" panose="020B0502020202020204" pitchFamily="34" charset="0"/>
              </a:rPr>
              <a:t>sars</a:t>
            </a:r>
            <a:r>
              <a:rPr lang="en-GB" sz="1200" b="1" dirty="0">
                <a:solidFill>
                  <a:schemeClr val="tx1"/>
                </a:solidFill>
                <a:latin typeface="Century Gothic" panose="020B0502020202020204" pitchFamily="34" charset="0"/>
              </a:rPr>
              <a:t>)</a:t>
            </a:r>
            <a:endParaRPr lang="en-US" sz="1200" b="1"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26245375-55BF-1313-3822-7A9FDFE40727}"/>
              </a:ext>
            </a:extLst>
          </p:cNvPr>
          <p:cNvSpPr/>
          <p:nvPr/>
        </p:nvSpPr>
        <p:spPr>
          <a:xfrm>
            <a:off x="137787" y="5592970"/>
            <a:ext cx="1123405"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Deeds</a:t>
            </a:r>
            <a:endParaRPr lang="en-US" sz="1200" b="1" dirty="0">
              <a:solidFill>
                <a:schemeClr val="bg1"/>
              </a:solidFill>
              <a:latin typeface="Century Gothic" panose="020B0502020202020204" pitchFamily="34" charset="0"/>
            </a:endParaRPr>
          </a:p>
        </p:txBody>
      </p:sp>
      <p:sp>
        <p:nvSpPr>
          <p:cNvPr id="36" name="Rectangle 35">
            <a:extLst>
              <a:ext uri="{FF2B5EF4-FFF2-40B4-BE49-F238E27FC236}">
                <a16:creationId xmlns:a16="http://schemas.microsoft.com/office/drawing/2014/main" id="{A38A4A03-D26E-D29E-F132-3266B63117F0}"/>
              </a:ext>
            </a:extLst>
          </p:cNvPr>
          <p:cNvSpPr/>
          <p:nvPr/>
        </p:nvSpPr>
        <p:spPr>
          <a:xfrm>
            <a:off x="2503409" y="4323678"/>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R50 (VAT incl.)</a:t>
            </a:r>
            <a:endParaRPr lang="en-US" sz="1200" b="1"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5F43B95A-ED22-D630-E0E8-7BCC311CF7F4}"/>
              </a:ext>
            </a:extLst>
          </p:cNvPr>
          <p:cNvSpPr/>
          <p:nvPr/>
        </p:nvSpPr>
        <p:spPr>
          <a:xfrm>
            <a:off x="2503409" y="4702837"/>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R43 (VAT Excl.)</a:t>
            </a:r>
            <a:endParaRPr lang="en-US" sz="1200" b="1"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D233BB4E-FBE2-B8A7-6AE5-230C65EB2650}"/>
              </a:ext>
            </a:extLst>
          </p:cNvPr>
          <p:cNvSpPr/>
          <p:nvPr/>
        </p:nvSpPr>
        <p:spPr>
          <a:xfrm>
            <a:off x="2503409" y="6324715"/>
            <a:ext cx="224681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R7 (SARS)</a:t>
            </a:r>
            <a:endParaRPr lang="en-US" sz="1200" b="1"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B8616FF6-98C6-BBC0-361D-FB1726FE448A}"/>
              </a:ext>
            </a:extLst>
          </p:cNvPr>
          <p:cNvSpPr/>
          <p:nvPr/>
        </p:nvSpPr>
        <p:spPr>
          <a:xfrm>
            <a:off x="2503409" y="5081766"/>
            <a:ext cx="1123404"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R5,59 million</a:t>
            </a:r>
            <a:endParaRPr lang="en-US" sz="1200" b="1" dirty="0">
              <a:solidFill>
                <a:schemeClr val="tx1"/>
              </a:solidFill>
              <a:latin typeface="Century Gothic" panose="020B0502020202020204" pitchFamily="34" charset="0"/>
            </a:endParaRPr>
          </a:p>
        </p:txBody>
      </p:sp>
      <p:sp>
        <p:nvSpPr>
          <p:cNvPr id="40" name="Rectangle 39">
            <a:extLst>
              <a:ext uri="{FF2B5EF4-FFF2-40B4-BE49-F238E27FC236}">
                <a16:creationId xmlns:a16="http://schemas.microsoft.com/office/drawing/2014/main" id="{61434492-7F3A-3E54-72AC-793E048296BF}"/>
              </a:ext>
            </a:extLst>
          </p:cNvPr>
          <p:cNvSpPr/>
          <p:nvPr/>
        </p:nvSpPr>
        <p:spPr>
          <a:xfrm>
            <a:off x="3626815" y="5081766"/>
            <a:ext cx="1123404"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R910k (</a:t>
            </a:r>
            <a:r>
              <a:rPr lang="en-GB" sz="1200" b="1" dirty="0" err="1">
                <a:solidFill>
                  <a:schemeClr val="tx1"/>
                </a:solidFill>
                <a:latin typeface="Century Gothic" panose="020B0502020202020204" pitchFamily="34" charset="0"/>
              </a:rPr>
              <a:t>sars</a:t>
            </a:r>
            <a:r>
              <a:rPr lang="en-GB" sz="1200" b="1" dirty="0">
                <a:solidFill>
                  <a:schemeClr val="tx1"/>
                </a:solidFill>
                <a:latin typeface="Century Gothic" panose="020B0502020202020204" pitchFamily="34" charset="0"/>
              </a:rPr>
              <a:t>)</a:t>
            </a:r>
            <a:endParaRPr lang="en-US" sz="1200" b="1" dirty="0">
              <a:solidFill>
                <a:schemeClr val="tx1"/>
              </a:solidFill>
              <a:latin typeface="Century Gothic" panose="020B0502020202020204" pitchFamily="34" charset="0"/>
            </a:endParaRPr>
          </a:p>
        </p:txBody>
      </p:sp>
      <p:sp>
        <p:nvSpPr>
          <p:cNvPr id="41" name="Rectangle 40">
            <a:extLst>
              <a:ext uri="{FF2B5EF4-FFF2-40B4-BE49-F238E27FC236}">
                <a16:creationId xmlns:a16="http://schemas.microsoft.com/office/drawing/2014/main" id="{15E807C2-D866-6F74-1BAA-173B7375D810}"/>
              </a:ext>
            </a:extLst>
          </p:cNvPr>
          <p:cNvSpPr/>
          <p:nvPr/>
        </p:nvSpPr>
        <p:spPr>
          <a:xfrm>
            <a:off x="2503408" y="5592970"/>
            <a:ext cx="1123405"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GIS</a:t>
            </a:r>
            <a:endParaRPr lang="en-US" sz="1200" b="1" dirty="0">
              <a:solidFill>
                <a:schemeClr val="bg1"/>
              </a:solidFill>
              <a:latin typeface="Century Gothic" panose="020B0502020202020204" pitchFamily="34" charset="0"/>
            </a:endParaRPr>
          </a:p>
        </p:txBody>
      </p:sp>
      <p:cxnSp>
        <p:nvCxnSpPr>
          <p:cNvPr id="42" name="Straight Arrow Connector 41">
            <a:extLst>
              <a:ext uri="{FF2B5EF4-FFF2-40B4-BE49-F238E27FC236}">
                <a16:creationId xmlns:a16="http://schemas.microsoft.com/office/drawing/2014/main" id="{329B1149-23F8-807F-33C3-362EF25DD278}"/>
              </a:ext>
            </a:extLst>
          </p:cNvPr>
          <p:cNvCxnSpPr/>
          <p:nvPr/>
        </p:nvCxnSpPr>
        <p:spPr>
          <a:xfrm flipV="1">
            <a:off x="3637734" y="5430491"/>
            <a:ext cx="0" cy="612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33778A-2A33-FE6D-895B-BCC4D644D2A4}"/>
              </a:ext>
            </a:extLst>
          </p:cNvPr>
          <p:cNvSpPr/>
          <p:nvPr/>
        </p:nvSpPr>
        <p:spPr>
          <a:xfrm>
            <a:off x="4879949" y="4323678"/>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R75 (VAT incl.)</a:t>
            </a:r>
            <a:endParaRPr lang="en-US" sz="1200" b="1" dirty="0">
              <a:solidFill>
                <a:schemeClr val="tx1"/>
              </a:solidFill>
              <a:latin typeface="Century Gothic" panose="020B0502020202020204" pitchFamily="34" charset="0"/>
            </a:endParaRPr>
          </a:p>
        </p:txBody>
      </p:sp>
      <p:sp>
        <p:nvSpPr>
          <p:cNvPr id="44" name="Rectangle 43">
            <a:extLst>
              <a:ext uri="{FF2B5EF4-FFF2-40B4-BE49-F238E27FC236}">
                <a16:creationId xmlns:a16="http://schemas.microsoft.com/office/drawing/2014/main" id="{0616D30B-D6EC-5752-0426-A4DBC7CE760F}"/>
              </a:ext>
            </a:extLst>
          </p:cNvPr>
          <p:cNvSpPr/>
          <p:nvPr/>
        </p:nvSpPr>
        <p:spPr>
          <a:xfrm>
            <a:off x="4879949" y="4702837"/>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R65 (VAT Excl.)</a:t>
            </a:r>
            <a:endParaRPr lang="en-US" sz="1200" b="1" dirty="0">
              <a:solidFill>
                <a:schemeClr val="tx1"/>
              </a:solidFill>
              <a:latin typeface="Century Gothic" panose="020B0502020202020204" pitchFamily="34" charset="0"/>
            </a:endParaRPr>
          </a:p>
        </p:txBody>
      </p:sp>
      <p:sp>
        <p:nvSpPr>
          <p:cNvPr id="45" name="Rectangle 44">
            <a:extLst>
              <a:ext uri="{FF2B5EF4-FFF2-40B4-BE49-F238E27FC236}">
                <a16:creationId xmlns:a16="http://schemas.microsoft.com/office/drawing/2014/main" id="{CEC75D62-4D3F-EEB5-28C4-8D3C9ECAB7EE}"/>
              </a:ext>
            </a:extLst>
          </p:cNvPr>
          <p:cNvSpPr/>
          <p:nvPr/>
        </p:nvSpPr>
        <p:spPr>
          <a:xfrm>
            <a:off x="4879949" y="6324715"/>
            <a:ext cx="224681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130,000 x R10 (SARS)</a:t>
            </a:r>
            <a:endParaRPr lang="en-US" sz="1200" b="1" dirty="0">
              <a:solidFill>
                <a:schemeClr val="tx1"/>
              </a:solidFill>
              <a:latin typeface="Century Gothic" panose="020B0502020202020204" pitchFamily="34" charset="0"/>
            </a:endParaRPr>
          </a:p>
        </p:txBody>
      </p:sp>
      <p:sp>
        <p:nvSpPr>
          <p:cNvPr id="46" name="Rectangle 45">
            <a:extLst>
              <a:ext uri="{FF2B5EF4-FFF2-40B4-BE49-F238E27FC236}">
                <a16:creationId xmlns:a16="http://schemas.microsoft.com/office/drawing/2014/main" id="{549B47D5-186A-3F87-1573-CE87BCB9BC53}"/>
              </a:ext>
            </a:extLst>
          </p:cNvPr>
          <p:cNvSpPr/>
          <p:nvPr/>
        </p:nvSpPr>
        <p:spPr>
          <a:xfrm>
            <a:off x="4879949" y="5081766"/>
            <a:ext cx="1123404"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R8,45 million</a:t>
            </a:r>
            <a:endParaRPr lang="en-US" sz="1200" b="1" dirty="0">
              <a:solidFill>
                <a:schemeClr val="tx1"/>
              </a:solidFill>
              <a:latin typeface="Century Gothic" panose="020B0502020202020204" pitchFamily="34" charset="0"/>
            </a:endParaRPr>
          </a:p>
        </p:txBody>
      </p:sp>
      <p:sp>
        <p:nvSpPr>
          <p:cNvPr id="47" name="Rectangle 46">
            <a:extLst>
              <a:ext uri="{FF2B5EF4-FFF2-40B4-BE49-F238E27FC236}">
                <a16:creationId xmlns:a16="http://schemas.microsoft.com/office/drawing/2014/main" id="{E874FE3D-6223-2B1F-AA9B-6F1F56EB38F7}"/>
              </a:ext>
            </a:extLst>
          </p:cNvPr>
          <p:cNvSpPr/>
          <p:nvPr/>
        </p:nvSpPr>
        <p:spPr>
          <a:xfrm>
            <a:off x="6003355" y="5081766"/>
            <a:ext cx="1123404"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R1,3m (</a:t>
            </a:r>
            <a:r>
              <a:rPr lang="en-GB" sz="1200" b="1" dirty="0" err="1">
                <a:solidFill>
                  <a:schemeClr val="tx1"/>
                </a:solidFill>
                <a:latin typeface="Century Gothic" panose="020B0502020202020204" pitchFamily="34" charset="0"/>
              </a:rPr>
              <a:t>sars</a:t>
            </a:r>
            <a:r>
              <a:rPr lang="en-GB" sz="1200" b="1" dirty="0">
                <a:solidFill>
                  <a:schemeClr val="tx1"/>
                </a:solidFill>
                <a:latin typeface="Century Gothic" panose="020B0502020202020204" pitchFamily="34" charset="0"/>
              </a:rPr>
              <a:t>)</a:t>
            </a:r>
            <a:endParaRPr lang="en-US" sz="1200" b="1" dirty="0">
              <a:solidFill>
                <a:schemeClr val="tx1"/>
              </a:solidFill>
              <a:latin typeface="Century Gothic" panose="020B0502020202020204" pitchFamily="34" charset="0"/>
            </a:endParaRPr>
          </a:p>
        </p:txBody>
      </p:sp>
      <p:sp>
        <p:nvSpPr>
          <p:cNvPr id="48" name="Rectangle 47">
            <a:extLst>
              <a:ext uri="{FF2B5EF4-FFF2-40B4-BE49-F238E27FC236}">
                <a16:creationId xmlns:a16="http://schemas.microsoft.com/office/drawing/2014/main" id="{7C686809-3FD0-9778-B310-414541A1142A}"/>
              </a:ext>
            </a:extLst>
          </p:cNvPr>
          <p:cNvSpPr/>
          <p:nvPr/>
        </p:nvSpPr>
        <p:spPr>
          <a:xfrm>
            <a:off x="4879948" y="5592970"/>
            <a:ext cx="1123405"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TOTAL</a:t>
            </a:r>
            <a:endParaRPr lang="en-US" sz="1200" b="1" dirty="0">
              <a:solidFill>
                <a:schemeClr val="bg1"/>
              </a:solidFill>
              <a:latin typeface="Century Gothic" panose="020B0502020202020204" pitchFamily="34" charset="0"/>
            </a:endParaRPr>
          </a:p>
        </p:txBody>
      </p:sp>
      <p:cxnSp>
        <p:nvCxnSpPr>
          <p:cNvPr id="49" name="Straight Arrow Connector 48">
            <a:extLst>
              <a:ext uri="{FF2B5EF4-FFF2-40B4-BE49-F238E27FC236}">
                <a16:creationId xmlns:a16="http://schemas.microsoft.com/office/drawing/2014/main" id="{5471378A-0BC4-81F9-9761-BA001BAFF5C7}"/>
              </a:ext>
            </a:extLst>
          </p:cNvPr>
          <p:cNvCxnSpPr/>
          <p:nvPr/>
        </p:nvCxnSpPr>
        <p:spPr>
          <a:xfrm flipV="1">
            <a:off x="6014274" y="5430491"/>
            <a:ext cx="0" cy="612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C3E573C6-C860-ACF1-AB21-B025282C4DFF}"/>
              </a:ext>
            </a:extLst>
          </p:cNvPr>
          <p:cNvSpPr/>
          <p:nvPr/>
        </p:nvSpPr>
        <p:spPr>
          <a:xfrm>
            <a:off x="7266233" y="4323678"/>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F0000"/>
                </a:solidFill>
                <a:latin typeface="Century Gothic" panose="020B0502020202020204" pitchFamily="34" charset="0"/>
              </a:rPr>
              <a:t>100,000</a:t>
            </a:r>
            <a:r>
              <a:rPr lang="en-GB" sz="1200" b="1" dirty="0">
                <a:solidFill>
                  <a:schemeClr val="tx1"/>
                </a:solidFill>
                <a:latin typeface="Century Gothic" panose="020B0502020202020204" pitchFamily="34" charset="0"/>
              </a:rPr>
              <a:t> x R150 (VAT incl.)</a:t>
            </a:r>
            <a:endParaRPr lang="en-US" sz="1200" b="1" dirty="0">
              <a:solidFill>
                <a:schemeClr val="tx1"/>
              </a:solidFill>
              <a:latin typeface="Century Gothic" panose="020B0502020202020204" pitchFamily="34" charset="0"/>
            </a:endParaRPr>
          </a:p>
        </p:txBody>
      </p:sp>
      <p:sp>
        <p:nvSpPr>
          <p:cNvPr id="52" name="Rectangle 51">
            <a:extLst>
              <a:ext uri="{FF2B5EF4-FFF2-40B4-BE49-F238E27FC236}">
                <a16:creationId xmlns:a16="http://schemas.microsoft.com/office/drawing/2014/main" id="{949D931B-7DE2-8C3B-FA5C-8AA545BDD780}"/>
              </a:ext>
            </a:extLst>
          </p:cNvPr>
          <p:cNvSpPr/>
          <p:nvPr/>
        </p:nvSpPr>
        <p:spPr>
          <a:xfrm>
            <a:off x="7266233" y="4702837"/>
            <a:ext cx="2246810"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F0000"/>
                </a:solidFill>
                <a:latin typeface="Century Gothic" panose="020B0502020202020204" pitchFamily="34" charset="0"/>
              </a:rPr>
              <a:t>100,000</a:t>
            </a:r>
            <a:r>
              <a:rPr lang="en-GB" sz="1200" b="1" dirty="0">
                <a:solidFill>
                  <a:schemeClr val="tx1"/>
                </a:solidFill>
                <a:latin typeface="Century Gothic" panose="020B0502020202020204" pitchFamily="34" charset="0"/>
              </a:rPr>
              <a:t> x R130 (VAT Excl.)</a:t>
            </a:r>
            <a:endParaRPr lang="en-US" sz="1200" b="1" dirty="0">
              <a:solidFill>
                <a:schemeClr val="tx1"/>
              </a:solidFill>
              <a:latin typeface="Century Gothic" panose="020B0502020202020204" pitchFamily="34" charset="0"/>
            </a:endParaRPr>
          </a:p>
        </p:txBody>
      </p:sp>
      <p:sp>
        <p:nvSpPr>
          <p:cNvPr id="53" name="Rectangle 52">
            <a:extLst>
              <a:ext uri="{FF2B5EF4-FFF2-40B4-BE49-F238E27FC236}">
                <a16:creationId xmlns:a16="http://schemas.microsoft.com/office/drawing/2014/main" id="{687CA5B0-48A9-FD9E-82B2-9D713AABAB9A}"/>
              </a:ext>
            </a:extLst>
          </p:cNvPr>
          <p:cNvSpPr/>
          <p:nvPr/>
        </p:nvSpPr>
        <p:spPr>
          <a:xfrm>
            <a:off x="7266233" y="5081766"/>
            <a:ext cx="1123404" cy="3309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R13 million</a:t>
            </a:r>
            <a:endParaRPr lang="en-US" sz="1200" b="1" dirty="0">
              <a:solidFill>
                <a:schemeClr val="tx1"/>
              </a:solidFill>
              <a:latin typeface="Century Gothic" panose="020B0502020202020204" pitchFamily="34" charset="0"/>
            </a:endParaRPr>
          </a:p>
        </p:txBody>
      </p:sp>
      <p:sp>
        <p:nvSpPr>
          <p:cNvPr id="54" name="Rectangle 53">
            <a:extLst>
              <a:ext uri="{FF2B5EF4-FFF2-40B4-BE49-F238E27FC236}">
                <a16:creationId xmlns:a16="http://schemas.microsoft.com/office/drawing/2014/main" id="{1385C6A1-224D-3B47-8946-E3E9D372C478}"/>
              </a:ext>
            </a:extLst>
          </p:cNvPr>
          <p:cNvSpPr/>
          <p:nvPr/>
        </p:nvSpPr>
        <p:spPr>
          <a:xfrm>
            <a:off x="8389639" y="5081766"/>
            <a:ext cx="1123404"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R2m (</a:t>
            </a:r>
            <a:r>
              <a:rPr lang="en-GB" sz="1200" b="1" dirty="0" err="1">
                <a:solidFill>
                  <a:schemeClr val="tx1"/>
                </a:solidFill>
                <a:latin typeface="Century Gothic" panose="020B0502020202020204" pitchFamily="34" charset="0"/>
              </a:rPr>
              <a:t>sars</a:t>
            </a:r>
            <a:r>
              <a:rPr lang="en-GB" sz="1200" b="1" dirty="0">
                <a:solidFill>
                  <a:schemeClr val="tx1"/>
                </a:solidFill>
                <a:latin typeface="Century Gothic" panose="020B0502020202020204" pitchFamily="34" charset="0"/>
              </a:rPr>
              <a:t>)</a:t>
            </a:r>
            <a:endParaRPr lang="en-US" sz="1200" b="1" dirty="0">
              <a:solidFill>
                <a:schemeClr val="tx1"/>
              </a:solidFill>
              <a:latin typeface="Century Gothic" panose="020B0502020202020204" pitchFamily="34" charset="0"/>
            </a:endParaRPr>
          </a:p>
        </p:txBody>
      </p:sp>
      <p:sp>
        <p:nvSpPr>
          <p:cNvPr id="55" name="Rectangle 54">
            <a:extLst>
              <a:ext uri="{FF2B5EF4-FFF2-40B4-BE49-F238E27FC236}">
                <a16:creationId xmlns:a16="http://schemas.microsoft.com/office/drawing/2014/main" id="{C04DD4F6-3F84-16AE-2A85-F302032C7C01}"/>
              </a:ext>
            </a:extLst>
          </p:cNvPr>
          <p:cNvSpPr/>
          <p:nvPr/>
        </p:nvSpPr>
        <p:spPr>
          <a:xfrm>
            <a:off x="7266232" y="5592970"/>
            <a:ext cx="1123405"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GVR</a:t>
            </a:r>
            <a:endParaRPr lang="en-US" sz="1200" b="1" dirty="0">
              <a:solidFill>
                <a:schemeClr val="bg1"/>
              </a:solidFill>
              <a:latin typeface="Century Gothic" panose="020B0502020202020204" pitchFamily="34" charset="0"/>
            </a:endParaRPr>
          </a:p>
        </p:txBody>
      </p:sp>
      <p:cxnSp>
        <p:nvCxnSpPr>
          <p:cNvPr id="56" name="Straight Arrow Connector 55">
            <a:extLst>
              <a:ext uri="{FF2B5EF4-FFF2-40B4-BE49-F238E27FC236}">
                <a16:creationId xmlns:a16="http://schemas.microsoft.com/office/drawing/2014/main" id="{E288E76A-6B74-E0C1-2C5C-82A2B41B92A3}"/>
              </a:ext>
            </a:extLst>
          </p:cNvPr>
          <p:cNvCxnSpPr/>
          <p:nvPr/>
        </p:nvCxnSpPr>
        <p:spPr>
          <a:xfrm flipV="1">
            <a:off x="8389637" y="5430491"/>
            <a:ext cx="0" cy="612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3D146ED-A8EF-BCDE-4E78-AB5EE846D102}"/>
              </a:ext>
            </a:extLst>
          </p:cNvPr>
          <p:cNvSpPr/>
          <p:nvPr/>
        </p:nvSpPr>
        <p:spPr>
          <a:xfrm>
            <a:off x="8389638" y="5592970"/>
            <a:ext cx="1123405" cy="330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5-years – 4</a:t>
            </a:r>
            <a:endParaRPr lang="en-US" sz="1200" b="1" dirty="0">
              <a:solidFill>
                <a:schemeClr val="bg1"/>
              </a:solidFill>
              <a:latin typeface="Century Gothic" panose="020B0502020202020204" pitchFamily="34" charset="0"/>
            </a:endParaRPr>
          </a:p>
        </p:txBody>
      </p:sp>
      <p:sp>
        <p:nvSpPr>
          <p:cNvPr id="58" name="Rectangle 57">
            <a:extLst>
              <a:ext uri="{FF2B5EF4-FFF2-40B4-BE49-F238E27FC236}">
                <a16:creationId xmlns:a16="http://schemas.microsoft.com/office/drawing/2014/main" id="{B32E8D4D-7230-0C84-D2AB-7CD8D80ECD27}"/>
              </a:ext>
            </a:extLst>
          </p:cNvPr>
          <p:cNvSpPr/>
          <p:nvPr/>
        </p:nvSpPr>
        <p:spPr>
          <a:xfrm>
            <a:off x="7256489" y="6325311"/>
            <a:ext cx="224681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100,000 x R20 (SARS)</a:t>
            </a:r>
            <a:endParaRPr lang="en-US" sz="1200" b="1" dirty="0">
              <a:solidFill>
                <a:schemeClr val="tx1"/>
              </a:solidFill>
              <a:latin typeface="Century Gothic" panose="020B0502020202020204" pitchFamily="34" charset="0"/>
            </a:endParaRPr>
          </a:p>
        </p:txBody>
      </p:sp>
      <p:sp>
        <p:nvSpPr>
          <p:cNvPr id="59" name="Rectangle 58">
            <a:extLst>
              <a:ext uri="{FF2B5EF4-FFF2-40B4-BE49-F238E27FC236}">
                <a16:creationId xmlns:a16="http://schemas.microsoft.com/office/drawing/2014/main" id="{08040448-7B0F-FB8C-CCFE-083A2D45ADC8}"/>
              </a:ext>
            </a:extLst>
          </p:cNvPr>
          <p:cNvSpPr/>
          <p:nvPr/>
        </p:nvSpPr>
        <p:spPr>
          <a:xfrm>
            <a:off x="9640384" y="5081766"/>
            <a:ext cx="224681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R3,3 million (SARS)</a:t>
            </a:r>
            <a:endParaRPr lang="en-US" sz="1200" b="1" dirty="0">
              <a:solidFill>
                <a:schemeClr val="tx1"/>
              </a:solidFill>
              <a:latin typeface="Century Gothic" panose="020B0502020202020204" pitchFamily="34" charset="0"/>
            </a:endParaRPr>
          </a:p>
        </p:txBody>
      </p:sp>
      <p:sp>
        <p:nvSpPr>
          <p:cNvPr id="60" name="Rectangle 59">
            <a:extLst>
              <a:ext uri="{FF2B5EF4-FFF2-40B4-BE49-F238E27FC236}">
                <a16:creationId xmlns:a16="http://schemas.microsoft.com/office/drawing/2014/main" id="{AF106449-E378-AC61-4461-FBB2B7FC79CB}"/>
              </a:ext>
            </a:extLst>
          </p:cNvPr>
          <p:cNvSpPr/>
          <p:nvPr/>
        </p:nvSpPr>
        <p:spPr>
          <a:xfrm>
            <a:off x="9640384" y="4702837"/>
            <a:ext cx="2246810" cy="33091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R24,31 million (COSTS)</a:t>
            </a:r>
            <a:endParaRPr lang="en-US" sz="1200" b="1" dirty="0">
              <a:solidFill>
                <a:schemeClr val="tx1"/>
              </a:solidFill>
              <a:latin typeface="Century Gothic" panose="020B0502020202020204" pitchFamily="34" charset="0"/>
            </a:endParaRPr>
          </a:p>
        </p:txBody>
      </p:sp>
      <p:sp>
        <p:nvSpPr>
          <p:cNvPr id="61" name="Rectangle 60">
            <a:extLst>
              <a:ext uri="{FF2B5EF4-FFF2-40B4-BE49-F238E27FC236}">
                <a16:creationId xmlns:a16="http://schemas.microsoft.com/office/drawing/2014/main" id="{B3A8067B-EE02-47DC-AC1C-5007F0D5ACC9}"/>
              </a:ext>
            </a:extLst>
          </p:cNvPr>
          <p:cNvSpPr/>
          <p:nvPr/>
        </p:nvSpPr>
        <p:spPr>
          <a:xfrm>
            <a:off x="9643639" y="4325059"/>
            <a:ext cx="2246810" cy="33091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R27,61 million (TOTAL)</a:t>
            </a:r>
            <a:endParaRPr lang="en-US" sz="12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6470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0" dur="500"/>
                                        <p:tgtEl>
                                          <p:spTgt spid="1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3" dur="500"/>
                                        <p:tgtEl>
                                          <p:spTgt spid="1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16" dur="500"/>
                                        <p:tgtEl>
                                          <p:spTgt spid="1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19" dur="500"/>
                                        <p:tgtEl>
                                          <p:spTgt spid="15">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22" dur="500"/>
                                        <p:tgtEl>
                                          <p:spTgt spid="1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animEffect transition="in" filter="randombar(horizontal)">
                                      <p:cBhvr>
                                        <p:cTn id="25" dur="500"/>
                                        <p:tgtEl>
                                          <p:spTgt spid="1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randombar(horizontal)">
                                      <p:cBhvr>
                                        <p:cTn id="59" dur="500"/>
                                        <p:tgtEl>
                                          <p:spTgt spid="3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randombar(horizontal)">
                                      <p:cBhvr>
                                        <p:cTn id="62" dur="500"/>
                                        <p:tgtEl>
                                          <p:spTgt spid="40"/>
                                        </p:tgtEl>
                                      </p:cBhvr>
                                    </p:animEffect>
                                  </p:childTnLst>
                                </p:cTn>
                              </p:par>
                              <p:par>
                                <p:cTn id="63" presetID="14" presetClass="entr" presetSubtype="1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randombar(horizontal)">
                                      <p:cBhvr>
                                        <p:cTn id="65" dur="500"/>
                                        <p:tgtEl>
                                          <p:spTgt spid="42"/>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randombar(horizontal)">
                                      <p:cBhvr>
                                        <p:cTn id="68" dur="500"/>
                                        <p:tgtEl>
                                          <p:spTgt spid="41"/>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randombar(horizontal)">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randombar(horizontal)">
                                      <p:cBhvr>
                                        <p:cTn id="76" dur="500"/>
                                        <p:tgtEl>
                                          <p:spTgt spid="43"/>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randombar(horizontal)">
                                      <p:cBhvr>
                                        <p:cTn id="79" dur="500"/>
                                        <p:tgtEl>
                                          <p:spTgt spid="44"/>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randombar(horizontal)">
                                      <p:cBhvr>
                                        <p:cTn id="82" dur="500"/>
                                        <p:tgtEl>
                                          <p:spTgt spid="46"/>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randombar(horizontal)">
                                      <p:cBhvr>
                                        <p:cTn id="85" dur="500"/>
                                        <p:tgtEl>
                                          <p:spTgt spid="47"/>
                                        </p:tgtEl>
                                      </p:cBhvr>
                                    </p:animEffect>
                                  </p:childTnLst>
                                </p:cTn>
                              </p:par>
                              <p:par>
                                <p:cTn id="86" presetID="14" presetClass="entr" presetSubtype="10" fill="hold"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randombar(horizontal)">
                                      <p:cBhvr>
                                        <p:cTn id="88" dur="500"/>
                                        <p:tgtEl>
                                          <p:spTgt spid="49"/>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randombar(horizontal)">
                                      <p:cBhvr>
                                        <p:cTn id="91" dur="500"/>
                                        <p:tgtEl>
                                          <p:spTgt spid="4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randombar(horizontal)">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randombar(horizontal)">
                                      <p:cBhvr>
                                        <p:cTn id="99" dur="500"/>
                                        <p:tgtEl>
                                          <p:spTgt spid="51"/>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randombar(horizontal)">
                                      <p:cBhvr>
                                        <p:cTn id="102" dur="500"/>
                                        <p:tgtEl>
                                          <p:spTgt spid="52"/>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randombar(horizontal)">
                                      <p:cBhvr>
                                        <p:cTn id="105" dur="500"/>
                                        <p:tgtEl>
                                          <p:spTgt spid="53"/>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randombar(horizontal)">
                                      <p:cBhvr>
                                        <p:cTn id="108" dur="500"/>
                                        <p:tgtEl>
                                          <p:spTgt spid="54"/>
                                        </p:tgtEl>
                                      </p:cBhvr>
                                    </p:animEffect>
                                  </p:childTnLst>
                                </p:cTn>
                              </p:par>
                              <p:par>
                                <p:cTn id="109" presetID="14" presetClass="entr" presetSubtype="10" fill="hold"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randombar(horizontal)">
                                      <p:cBhvr>
                                        <p:cTn id="111" dur="500"/>
                                        <p:tgtEl>
                                          <p:spTgt spid="56"/>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randombar(horizontal)">
                                      <p:cBhvr>
                                        <p:cTn id="114" dur="500"/>
                                        <p:tgtEl>
                                          <p:spTgt spid="55"/>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randombar(horizontal)">
                                      <p:cBhvr>
                                        <p:cTn id="117" dur="500"/>
                                        <p:tgtEl>
                                          <p:spTgt spid="57"/>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randombar(horizontal)">
                                      <p:cBhvr>
                                        <p:cTn id="120" dur="500"/>
                                        <p:tgtEl>
                                          <p:spTgt spid="58"/>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randombar(horizontal)">
                                      <p:cBhvr>
                                        <p:cTn id="125" dur="500"/>
                                        <p:tgtEl>
                                          <p:spTgt spid="6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randombar(horizontal)">
                                      <p:cBhvr>
                                        <p:cTn id="128" dur="500"/>
                                        <p:tgtEl>
                                          <p:spTgt spid="60"/>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Effect transition="in" filter="randombar(horizontal)">
                                      <p:cBhvr>
                                        <p:cTn id="1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7" grpId="0" animBg="1"/>
      <p:bldP spid="32" grpId="0" animBg="1"/>
      <p:bldP spid="33" grpId="0" animBg="1"/>
      <p:bldP spid="34"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51" grpId="0" animBg="1"/>
      <p:bldP spid="52" grpId="0" animBg="1"/>
      <p:bldP spid="53" grpId="0" animBg="1"/>
      <p:bldP spid="54" grpId="0" animBg="1"/>
      <p:bldP spid="55" grpId="0" animBg="1"/>
      <p:bldP spid="57" grpId="0" animBg="1"/>
      <p:bldP spid="58" grpId="0" animBg="1"/>
      <p:bldP spid="59" grpId="0" animBg="1"/>
      <p:bldP spid="60" grpId="0" animBg="1"/>
      <p:bldP spid="6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budget to </a:t>
            </a:r>
            <a:r>
              <a:rPr lang="en-US" sz="3600" b="1" dirty="0">
                <a:solidFill>
                  <a:srgbClr val="FF0000"/>
                </a:solidFill>
                <a:latin typeface="Century Gothic" panose="020B0502020202020204" pitchFamily="34" charset="0"/>
              </a:rPr>
              <a:t>recover</a:t>
            </a:r>
            <a:r>
              <a:rPr lang="en-US" sz="3600" dirty="0">
                <a:latin typeface="Century Gothic" panose="020B0502020202020204" pitchFamily="34" charset="0"/>
              </a:rPr>
              <a:t> the costs (by municipality) </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57</a:t>
            </a:fld>
            <a:endParaRPr lang="en-US" dirty="0"/>
          </a:p>
        </p:txBody>
      </p:sp>
      <p:pic>
        <p:nvPicPr>
          <p:cNvPr id="10" name="Picture 9" descr="A picture containing text&#10;&#10;Description automatically generated">
            <a:extLst>
              <a:ext uri="{FF2B5EF4-FFF2-40B4-BE49-F238E27FC236}">
                <a16:creationId xmlns:a16="http://schemas.microsoft.com/office/drawing/2014/main" id="{B0EBD550-F67A-8825-DCFE-F18B8137D9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3992"/>
            <a:ext cx="6263640" cy="2710815"/>
          </a:xfrm>
          <a:prstGeom prst="rect">
            <a:avLst/>
          </a:prstGeom>
          <a:noFill/>
          <a:ln>
            <a:noFill/>
          </a:ln>
        </p:spPr>
      </p:pic>
      <p:sp>
        <p:nvSpPr>
          <p:cNvPr id="15" name="Content Placeholder 2">
            <a:extLst>
              <a:ext uri="{FF2B5EF4-FFF2-40B4-BE49-F238E27FC236}">
                <a16:creationId xmlns:a16="http://schemas.microsoft.com/office/drawing/2014/main" id="{3CE66B43-4757-7D28-2D15-604B042A02DB}"/>
              </a:ext>
            </a:extLst>
          </p:cNvPr>
          <p:cNvSpPr>
            <a:spLocks noGrp="1"/>
          </p:cNvSpPr>
          <p:nvPr>
            <p:ph idx="1"/>
          </p:nvPr>
        </p:nvSpPr>
        <p:spPr>
          <a:xfrm>
            <a:off x="6470469" y="1482634"/>
            <a:ext cx="5416725" cy="2692173"/>
          </a:xfrm>
        </p:spPr>
        <p:txBody>
          <a:bodyPr>
            <a:normAutofit/>
          </a:bodyPr>
          <a:lstStyle/>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5-year period</a:t>
            </a:r>
          </a:p>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60 Months</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100,000</a:t>
            </a: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properties (Masterfile)</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130,000</a:t>
            </a: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deeds entries (Bulk)(Property Register)</a:t>
            </a:r>
          </a:p>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15% VAT</a:t>
            </a: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marL="0" indent="0">
              <a:lnSpc>
                <a:spcPct val="100000"/>
              </a:lnSpc>
              <a:buNone/>
            </a:pPr>
            <a:endParaRPr lang="en-US" sz="1600" dirty="0">
              <a:latin typeface="Century Gothic" panose="020B0502020202020204" pitchFamily="34" charset="0"/>
            </a:endParaRPr>
          </a:p>
        </p:txBody>
      </p:sp>
      <p:cxnSp>
        <p:nvCxnSpPr>
          <p:cNvPr id="17" name="Straight Arrow Connector 16">
            <a:extLst>
              <a:ext uri="{FF2B5EF4-FFF2-40B4-BE49-F238E27FC236}">
                <a16:creationId xmlns:a16="http://schemas.microsoft.com/office/drawing/2014/main" id="{A3CB9726-F1E0-1861-C7C5-3D0C720AF88D}"/>
              </a:ext>
            </a:extLst>
          </p:cNvPr>
          <p:cNvCxnSpPr>
            <a:cxnSpLocks/>
          </p:cNvCxnSpPr>
          <p:nvPr/>
        </p:nvCxnSpPr>
        <p:spPr>
          <a:xfrm>
            <a:off x="66000" y="5214250"/>
            <a:ext cx="12060000"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D7A5FBF-35DC-F844-4AB0-9B49B4812A90}"/>
              </a:ext>
            </a:extLst>
          </p:cNvPr>
          <p:cNvCxnSpPr/>
          <p:nvPr/>
        </p:nvCxnSpPr>
        <p:spPr>
          <a:xfrm flipV="1">
            <a:off x="1342375" y="4854805"/>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5C982CF-CDBB-39BE-E1EF-D5FB375F6E20}"/>
              </a:ext>
            </a:extLst>
          </p:cNvPr>
          <p:cNvCxnSpPr>
            <a:cxnSpLocks/>
          </p:cNvCxnSpPr>
          <p:nvPr/>
        </p:nvCxnSpPr>
        <p:spPr>
          <a:xfrm>
            <a:off x="1492117" y="5214251"/>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4A836E3-B197-F56E-E1B0-4EB423F9BA42}"/>
              </a:ext>
            </a:extLst>
          </p:cNvPr>
          <p:cNvSpPr/>
          <p:nvPr/>
        </p:nvSpPr>
        <p:spPr>
          <a:xfrm>
            <a:off x="224874" y="4473309"/>
            <a:ext cx="2246810" cy="330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R27,61 million (TOTAL)</a:t>
            </a:r>
            <a:endParaRPr lang="en-US" sz="1200" b="1" dirty="0">
              <a:solidFill>
                <a:schemeClr val="bg1"/>
              </a:solidFill>
              <a:latin typeface="Century Gothic" panose="020B0502020202020204" pitchFamily="34" charset="0"/>
            </a:endParaRPr>
          </a:p>
        </p:txBody>
      </p:sp>
      <p:cxnSp>
        <p:nvCxnSpPr>
          <p:cNvPr id="7" name="Straight Arrow Connector 6">
            <a:extLst>
              <a:ext uri="{FF2B5EF4-FFF2-40B4-BE49-F238E27FC236}">
                <a16:creationId xmlns:a16="http://schemas.microsoft.com/office/drawing/2014/main" id="{B2A91120-94AA-3120-FE78-E39161AB83EA}"/>
              </a:ext>
            </a:extLst>
          </p:cNvPr>
          <p:cNvCxnSpPr/>
          <p:nvPr/>
        </p:nvCxnSpPr>
        <p:spPr>
          <a:xfrm flipV="1">
            <a:off x="3245198" y="4854805"/>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836E3EC-FAF8-479C-C563-2AD1A761F091}"/>
              </a:ext>
            </a:extLst>
          </p:cNvPr>
          <p:cNvSpPr/>
          <p:nvPr/>
        </p:nvSpPr>
        <p:spPr>
          <a:xfrm>
            <a:off x="2571834" y="4476826"/>
            <a:ext cx="1364440" cy="3309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100,000 entries</a:t>
            </a:r>
            <a:endParaRPr lang="en-US" sz="1200" b="1"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35CB26C7-4958-B757-F718-6AF47337F21F}"/>
              </a:ext>
            </a:extLst>
          </p:cNvPr>
          <p:cNvSpPr/>
          <p:nvPr/>
        </p:nvSpPr>
        <p:spPr>
          <a:xfrm>
            <a:off x="5490756" y="4472147"/>
            <a:ext cx="1364440" cy="33091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60 months</a:t>
            </a:r>
            <a:endParaRPr lang="en-US" sz="1200" b="1" dirty="0">
              <a:solidFill>
                <a:schemeClr val="tx1"/>
              </a:solidFill>
              <a:latin typeface="Century Gothic" panose="020B0502020202020204" pitchFamily="34" charset="0"/>
            </a:endParaRPr>
          </a:p>
        </p:txBody>
      </p:sp>
      <p:cxnSp>
        <p:nvCxnSpPr>
          <p:cNvPr id="11" name="Straight Arrow Connector 10">
            <a:extLst>
              <a:ext uri="{FF2B5EF4-FFF2-40B4-BE49-F238E27FC236}">
                <a16:creationId xmlns:a16="http://schemas.microsoft.com/office/drawing/2014/main" id="{51E84E9B-7DCF-7B84-62E2-DEB37E2EEE29}"/>
              </a:ext>
            </a:extLst>
          </p:cNvPr>
          <p:cNvCxnSpPr/>
          <p:nvPr/>
        </p:nvCxnSpPr>
        <p:spPr>
          <a:xfrm flipV="1">
            <a:off x="6164267" y="4854805"/>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CFC2ECC-F301-1921-6EA2-712234129562}"/>
              </a:ext>
            </a:extLst>
          </p:cNvPr>
          <p:cNvSpPr/>
          <p:nvPr/>
        </p:nvSpPr>
        <p:spPr>
          <a:xfrm>
            <a:off x="6955346" y="4472061"/>
            <a:ext cx="1440000"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R4,60/entry/</a:t>
            </a:r>
            <a:r>
              <a:rPr lang="en-GB" sz="1200" b="1" dirty="0" err="1">
                <a:solidFill>
                  <a:schemeClr val="bg1"/>
                </a:solidFill>
                <a:latin typeface="Century Gothic" panose="020B0502020202020204" pitchFamily="34" charset="0"/>
              </a:rPr>
              <a:t>mth</a:t>
            </a:r>
            <a:endParaRPr lang="en-US" sz="1200" b="1" dirty="0">
              <a:solidFill>
                <a:schemeClr val="bg1"/>
              </a:solidFill>
              <a:latin typeface="Century Gothic" panose="020B0502020202020204" pitchFamily="34" charset="0"/>
            </a:endParaRPr>
          </a:p>
        </p:txBody>
      </p:sp>
      <p:cxnSp>
        <p:nvCxnSpPr>
          <p:cNvPr id="13" name="Straight Arrow Connector 12">
            <a:extLst>
              <a:ext uri="{FF2B5EF4-FFF2-40B4-BE49-F238E27FC236}">
                <a16:creationId xmlns:a16="http://schemas.microsoft.com/office/drawing/2014/main" id="{7F7F7A83-207C-2395-B552-7A32708E4E6F}"/>
              </a:ext>
            </a:extLst>
          </p:cNvPr>
          <p:cNvCxnSpPr/>
          <p:nvPr/>
        </p:nvCxnSpPr>
        <p:spPr>
          <a:xfrm flipV="1">
            <a:off x="7637566" y="4854719"/>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3F3966-61DC-1195-88CB-FB3EDD3D5088}"/>
              </a:ext>
            </a:extLst>
          </p:cNvPr>
          <p:cNvCxnSpPr/>
          <p:nvPr/>
        </p:nvCxnSpPr>
        <p:spPr>
          <a:xfrm flipV="1">
            <a:off x="4709788" y="4850040"/>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254CE59-4007-CBEC-37E2-1C30A5AC0806}"/>
              </a:ext>
            </a:extLst>
          </p:cNvPr>
          <p:cNvSpPr/>
          <p:nvPr/>
        </p:nvSpPr>
        <p:spPr>
          <a:xfrm>
            <a:off x="4036424" y="4472061"/>
            <a:ext cx="1364440" cy="330916"/>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R276/entry</a:t>
            </a:r>
            <a:endParaRPr lang="en-US" sz="1200" b="1"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8AB5C98B-D9B2-69DD-09A3-A9EE62980B45}"/>
              </a:ext>
            </a:extLst>
          </p:cNvPr>
          <p:cNvSpPr/>
          <p:nvPr/>
        </p:nvSpPr>
        <p:spPr>
          <a:xfrm>
            <a:off x="225021" y="5609777"/>
            <a:ext cx="2246810" cy="330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R24,31 million (TOTAL)</a:t>
            </a:r>
            <a:endParaRPr lang="en-US" sz="1200" b="1" dirty="0">
              <a:solidFill>
                <a:schemeClr val="bg1"/>
              </a:solidFill>
              <a:latin typeface="Century Gothic" panose="020B0502020202020204" pitchFamily="34" charset="0"/>
            </a:endParaRPr>
          </a:p>
        </p:txBody>
      </p:sp>
      <p:sp>
        <p:nvSpPr>
          <p:cNvPr id="20" name="Rectangle 19">
            <a:extLst>
              <a:ext uri="{FF2B5EF4-FFF2-40B4-BE49-F238E27FC236}">
                <a16:creationId xmlns:a16="http://schemas.microsoft.com/office/drawing/2014/main" id="{A581AAC9-AB8A-32B6-F04B-D665344542E4}"/>
              </a:ext>
            </a:extLst>
          </p:cNvPr>
          <p:cNvSpPr/>
          <p:nvPr/>
        </p:nvSpPr>
        <p:spPr>
          <a:xfrm>
            <a:off x="2571981" y="5613294"/>
            <a:ext cx="1364440" cy="3309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100,000 entries</a:t>
            </a:r>
            <a:endParaRPr lang="en-US" sz="1200" b="1"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0691E0B4-2545-B121-B4FD-A0ACCF91D706}"/>
              </a:ext>
            </a:extLst>
          </p:cNvPr>
          <p:cNvSpPr/>
          <p:nvPr/>
        </p:nvSpPr>
        <p:spPr>
          <a:xfrm>
            <a:off x="5490903" y="5608615"/>
            <a:ext cx="1364440" cy="33091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60 months</a:t>
            </a:r>
            <a:endParaRPr lang="en-US" sz="1200" b="1"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61505E28-422D-2EC0-075E-373EC0BE0DDF}"/>
              </a:ext>
            </a:extLst>
          </p:cNvPr>
          <p:cNvSpPr/>
          <p:nvPr/>
        </p:nvSpPr>
        <p:spPr>
          <a:xfrm>
            <a:off x="6955493" y="5608529"/>
            <a:ext cx="1440000"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R4,05/entry/</a:t>
            </a:r>
            <a:r>
              <a:rPr lang="en-GB" sz="1200" b="1" dirty="0" err="1">
                <a:solidFill>
                  <a:schemeClr val="bg1"/>
                </a:solidFill>
                <a:latin typeface="Century Gothic" panose="020B0502020202020204" pitchFamily="34" charset="0"/>
              </a:rPr>
              <a:t>mth</a:t>
            </a:r>
            <a:endParaRPr lang="en-US" sz="1200" b="1" dirty="0">
              <a:solidFill>
                <a:schemeClr val="bg1"/>
              </a:solidFill>
              <a:latin typeface="Century Gothic" panose="020B0502020202020204" pitchFamily="34" charset="0"/>
            </a:endParaRPr>
          </a:p>
        </p:txBody>
      </p:sp>
      <p:sp>
        <p:nvSpPr>
          <p:cNvPr id="25" name="Rectangle 24">
            <a:extLst>
              <a:ext uri="{FF2B5EF4-FFF2-40B4-BE49-F238E27FC236}">
                <a16:creationId xmlns:a16="http://schemas.microsoft.com/office/drawing/2014/main" id="{5F0F3550-CBC4-98BE-2E44-C77A17A223D9}"/>
              </a:ext>
            </a:extLst>
          </p:cNvPr>
          <p:cNvSpPr/>
          <p:nvPr/>
        </p:nvSpPr>
        <p:spPr>
          <a:xfrm>
            <a:off x="4036571" y="5608529"/>
            <a:ext cx="1364440" cy="330916"/>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R243/entry</a:t>
            </a:r>
            <a:endParaRPr lang="en-US" sz="1200" b="1" dirty="0">
              <a:solidFill>
                <a:schemeClr val="tx1"/>
              </a:solidFill>
              <a:latin typeface="Century Gothic" panose="020B0502020202020204" pitchFamily="34" charset="0"/>
            </a:endParaRPr>
          </a:p>
        </p:txBody>
      </p:sp>
      <p:sp>
        <p:nvSpPr>
          <p:cNvPr id="26" name="Rectangle 25">
            <a:extLst>
              <a:ext uri="{FF2B5EF4-FFF2-40B4-BE49-F238E27FC236}">
                <a16:creationId xmlns:a16="http://schemas.microsoft.com/office/drawing/2014/main" id="{DAE9935C-6BE9-190C-8710-6DEA35E6DB5F}"/>
              </a:ext>
            </a:extLst>
          </p:cNvPr>
          <p:cNvSpPr/>
          <p:nvPr/>
        </p:nvSpPr>
        <p:spPr>
          <a:xfrm>
            <a:off x="8610600" y="4472061"/>
            <a:ext cx="144000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VAT Incl.</a:t>
            </a:r>
            <a:endParaRPr lang="en-US" sz="1200" b="1" dirty="0">
              <a:solidFill>
                <a:schemeClr val="tx1"/>
              </a:solidFill>
              <a:latin typeface="Century Gothic" panose="020B0502020202020204" pitchFamily="34" charset="0"/>
            </a:endParaRPr>
          </a:p>
        </p:txBody>
      </p:sp>
      <p:sp>
        <p:nvSpPr>
          <p:cNvPr id="28" name="Rectangle 27">
            <a:extLst>
              <a:ext uri="{FF2B5EF4-FFF2-40B4-BE49-F238E27FC236}">
                <a16:creationId xmlns:a16="http://schemas.microsoft.com/office/drawing/2014/main" id="{60D28CA7-9FDA-F985-912F-B1F0BFFA36A3}"/>
              </a:ext>
            </a:extLst>
          </p:cNvPr>
          <p:cNvSpPr/>
          <p:nvPr/>
        </p:nvSpPr>
        <p:spPr>
          <a:xfrm>
            <a:off x="8610600" y="5619842"/>
            <a:ext cx="144000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VAT Excl.</a:t>
            </a:r>
            <a:endParaRPr lang="en-US" sz="1200" b="1" dirty="0">
              <a:solidFill>
                <a:schemeClr val="tx1"/>
              </a:solidFill>
              <a:latin typeface="Century Gothic" panose="020B0502020202020204" pitchFamily="34" charset="0"/>
            </a:endParaRPr>
          </a:p>
        </p:txBody>
      </p:sp>
      <p:cxnSp>
        <p:nvCxnSpPr>
          <p:cNvPr id="29" name="Straight Arrow Connector 28">
            <a:extLst>
              <a:ext uri="{FF2B5EF4-FFF2-40B4-BE49-F238E27FC236}">
                <a16:creationId xmlns:a16="http://schemas.microsoft.com/office/drawing/2014/main" id="{421FC9EA-534B-6A81-3C69-B28F181E46AE}"/>
              </a:ext>
            </a:extLst>
          </p:cNvPr>
          <p:cNvCxnSpPr>
            <a:cxnSpLocks/>
          </p:cNvCxnSpPr>
          <p:nvPr/>
        </p:nvCxnSpPr>
        <p:spPr>
          <a:xfrm>
            <a:off x="3412357" y="5214251"/>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F30F06F-F97F-C61F-A940-A1EFF123AC5C}"/>
              </a:ext>
            </a:extLst>
          </p:cNvPr>
          <p:cNvCxnSpPr>
            <a:cxnSpLocks/>
          </p:cNvCxnSpPr>
          <p:nvPr/>
        </p:nvCxnSpPr>
        <p:spPr>
          <a:xfrm>
            <a:off x="4853625" y="5210040"/>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3439740-F25E-A96B-0239-32CD0982502D}"/>
              </a:ext>
            </a:extLst>
          </p:cNvPr>
          <p:cNvCxnSpPr>
            <a:cxnSpLocks/>
          </p:cNvCxnSpPr>
          <p:nvPr/>
        </p:nvCxnSpPr>
        <p:spPr>
          <a:xfrm>
            <a:off x="6351500" y="5210040"/>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3250335-F950-13F8-4EF3-1A45D9CB2F32}"/>
              </a:ext>
            </a:extLst>
          </p:cNvPr>
          <p:cNvCxnSpPr>
            <a:cxnSpLocks/>
          </p:cNvCxnSpPr>
          <p:nvPr/>
        </p:nvCxnSpPr>
        <p:spPr>
          <a:xfrm>
            <a:off x="7805831" y="5210040"/>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00"/>
                                        <p:tgtEl>
                                          <p:spTgt spid="29"/>
                                        </p:tgtEl>
                                      </p:cBhvr>
                                    </p:animEffect>
                                    <p:anim calcmode="lin" valueType="num">
                                      <p:cBhvr>
                                        <p:cTn id="59" dur="1000" fill="hold"/>
                                        <p:tgtEl>
                                          <p:spTgt spid="29"/>
                                        </p:tgtEl>
                                        <p:attrNameLst>
                                          <p:attrName>ppt_x</p:attrName>
                                        </p:attrNameLst>
                                      </p:cBhvr>
                                      <p:tavLst>
                                        <p:tav tm="0">
                                          <p:val>
                                            <p:strVal val="#ppt_x"/>
                                          </p:val>
                                        </p:tav>
                                        <p:tav tm="100000">
                                          <p:val>
                                            <p:strVal val="#ppt_x"/>
                                          </p:val>
                                        </p:tav>
                                      </p:tavLst>
                                    </p:anim>
                                    <p:anim calcmode="lin" valueType="num">
                                      <p:cBhvr>
                                        <p:cTn id="60" dur="1000" fill="hold"/>
                                        <p:tgtEl>
                                          <p:spTgt spid="2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anim calcmode="lin" valueType="num">
                                      <p:cBhvr>
                                        <p:cTn id="74" dur="1000" fill="hold"/>
                                        <p:tgtEl>
                                          <p:spTgt spid="35"/>
                                        </p:tgtEl>
                                        <p:attrNameLst>
                                          <p:attrName>ppt_x</p:attrName>
                                        </p:attrNameLst>
                                      </p:cBhvr>
                                      <p:tavLst>
                                        <p:tav tm="0">
                                          <p:val>
                                            <p:strVal val="#ppt_x"/>
                                          </p:val>
                                        </p:tav>
                                        <p:tav tm="100000">
                                          <p:val>
                                            <p:strVal val="#ppt_x"/>
                                          </p:val>
                                        </p:tav>
                                      </p:tavLst>
                                    </p:anim>
                                    <p:anim calcmode="lin" valueType="num">
                                      <p:cBhvr>
                                        <p:cTn id="75" dur="1000" fill="hold"/>
                                        <p:tgtEl>
                                          <p:spTgt spid="3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anim calcmode="lin" valueType="num">
                                      <p:cBhvr>
                                        <p:cTn id="99" dur="1000" fill="hold"/>
                                        <p:tgtEl>
                                          <p:spTgt spid="24"/>
                                        </p:tgtEl>
                                        <p:attrNameLst>
                                          <p:attrName>ppt_x</p:attrName>
                                        </p:attrNameLst>
                                      </p:cBhvr>
                                      <p:tavLst>
                                        <p:tav tm="0">
                                          <p:val>
                                            <p:strVal val="#ppt_x"/>
                                          </p:val>
                                        </p:tav>
                                        <p:tav tm="100000">
                                          <p:val>
                                            <p:strVal val="#ppt_x"/>
                                          </p:val>
                                        </p:tav>
                                      </p:tavLst>
                                    </p:anim>
                                    <p:anim calcmode="lin" valueType="num">
                                      <p:cBhvr>
                                        <p:cTn id="100" dur="1000" fill="hold"/>
                                        <p:tgtEl>
                                          <p:spTgt spid="2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6" grpId="0" animBg="1"/>
      <p:bldP spid="18" grpId="0" animBg="1"/>
      <p:bldP spid="20" grpId="0" animBg="1"/>
      <p:bldP spid="22" grpId="0" animBg="1"/>
      <p:bldP spid="24" grpId="0" animBg="1"/>
      <p:bldP spid="25" grpId="0" animBg="1"/>
      <p:bldP spid="26"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a:t>
            </a:r>
            <a:r>
              <a:rPr lang="en-US" sz="3600" b="1" dirty="0">
                <a:solidFill>
                  <a:srgbClr val="FF0000"/>
                </a:solidFill>
                <a:latin typeface="Century Gothic" panose="020B0502020202020204" pitchFamily="34" charset="0"/>
              </a:rPr>
              <a:t>Valuer/Company </a:t>
            </a:r>
            <a:r>
              <a:rPr lang="en-US" sz="3600" dirty="0">
                <a:latin typeface="Century Gothic" panose="020B0502020202020204" pitchFamily="34" charset="0"/>
              </a:rPr>
              <a:t>received </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58</a:t>
            </a:fld>
            <a:endParaRPr lang="en-US" dirty="0"/>
          </a:p>
        </p:txBody>
      </p:sp>
      <p:pic>
        <p:nvPicPr>
          <p:cNvPr id="10" name="Picture 9" descr="A picture containing text&#10;&#10;Description automatically generated">
            <a:extLst>
              <a:ext uri="{FF2B5EF4-FFF2-40B4-BE49-F238E27FC236}">
                <a16:creationId xmlns:a16="http://schemas.microsoft.com/office/drawing/2014/main" id="{B0EBD550-F67A-8825-DCFE-F18B8137D9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3992"/>
            <a:ext cx="6263640" cy="2710815"/>
          </a:xfrm>
          <a:prstGeom prst="rect">
            <a:avLst/>
          </a:prstGeom>
          <a:noFill/>
          <a:ln>
            <a:noFill/>
          </a:ln>
        </p:spPr>
      </p:pic>
      <p:sp>
        <p:nvSpPr>
          <p:cNvPr id="15" name="Content Placeholder 2">
            <a:extLst>
              <a:ext uri="{FF2B5EF4-FFF2-40B4-BE49-F238E27FC236}">
                <a16:creationId xmlns:a16="http://schemas.microsoft.com/office/drawing/2014/main" id="{3CE66B43-4757-7D28-2D15-604B042A02DB}"/>
              </a:ext>
            </a:extLst>
          </p:cNvPr>
          <p:cNvSpPr>
            <a:spLocks noGrp="1"/>
          </p:cNvSpPr>
          <p:nvPr>
            <p:ph idx="1"/>
          </p:nvPr>
        </p:nvSpPr>
        <p:spPr>
          <a:xfrm>
            <a:off x="6470469" y="1482634"/>
            <a:ext cx="5416725" cy="2692173"/>
          </a:xfrm>
        </p:spPr>
        <p:txBody>
          <a:bodyPr>
            <a:normAutofit/>
          </a:bodyPr>
          <a:lstStyle/>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5-year period</a:t>
            </a:r>
          </a:p>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60 Months</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100,000</a:t>
            </a: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properties (Masterfile)</a:t>
            </a:r>
          </a:p>
          <a:p>
            <a:pPr>
              <a:lnSpc>
                <a:spcPct val="100000"/>
              </a:lnSpc>
            </a:pPr>
            <a:r>
              <a:rPr lang="en-ZA" sz="1600" b="1" dirty="0">
                <a:solidFill>
                  <a:srgbClr val="FF0000"/>
                </a:solidFill>
                <a:latin typeface="Century Gothic" panose="020B0502020202020204" pitchFamily="34" charset="0"/>
                <a:ea typeface="Calibri" panose="020F0502020204030204" pitchFamily="34" charset="0"/>
                <a:cs typeface="Calibri" panose="020F0502020204030204" pitchFamily="34" charset="0"/>
              </a:rPr>
              <a:t>130,000</a:t>
            </a: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deeds entries (Bulk)(Property Register)</a:t>
            </a:r>
          </a:p>
          <a:p>
            <a:pPr>
              <a:lnSpc>
                <a:spcPct val="100000"/>
              </a:lnSpc>
            </a:pPr>
            <a:r>
              <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15% VAT</a:t>
            </a: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lnSpc>
                <a:spcPct val="100000"/>
              </a:lnSpc>
            </a:pPr>
            <a:endParaRPr lang="en-ZA" sz="1600" dirty="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marL="0" indent="0">
              <a:lnSpc>
                <a:spcPct val="100000"/>
              </a:lnSpc>
              <a:buNone/>
            </a:pPr>
            <a:endParaRPr lang="en-US" sz="1600" dirty="0">
              <a:latin typeface="Century Gothic" panose="020B0502020202020204" pitchFamily="34" charset="0"/>
            </a:endParaRPr>
          </a:p>
        </p:txBody>
      </p:sp>
      <p:cxnSp>
        <p:nvCxnSpPr>
          <p:cNvPr id="17" name="Straight Arrow Connector 16">
            <a:extLst>
              <a:ext uri="{FF2B5EF4-FFF2-40B4-BE49-F238E27FC236}">
                <a16:creationId xmlns:a16="http://schemas.microsoft.com/office/drawing/2014/main" id="{A3CB9726-F1E0-1861-C7C5-3D0C720AF88D}"/>
              </a:ext>
            </a:extLst>
          </p:cNvPr>
          <p:cNvCxnSpPr>
            <a:cxnSpLocks/>
          </p:cNvCxnSpPr>
          <p:nvPr/>
        </p:nvCxnSpPr>
        <p:spPr>
          <a:xfrm>
            <a:off x="66000" y="5214250"/>
            <a:ext cx="12060000"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D7A5FBF-35DC-F844-4AB0-9B49B4812A90}"/>
              </a:ext>
            </a:extLst>
          </p:cNvPr>
          <p:cNvCxnSpPr/>
          <p:nvPr/>
        </p:nvCxnSpPr>
        <p:spPr>
          <a:xfrm flipV="1">
            <a:off x="1342375" y="4854805"/>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5C982CF-CDBB-39BE-E1EF-D5FB375F6E20}"/>
              </a:ext>
            </a:extLst>
          </p:cNvPr>
          <p:cNvCxnSpPr>
            <a:cxnSpLocks/>
          </p:cNvCxnSpPr>
          <p:nvPr/>
        </p:nvCxnSpPr>
        <p:spPr>
          <a:xfrm>
            <a:off x="1496325" y="5214251"/>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4A836E3-B197-F56E-E1B0-4EB423F9BA42}"/>
              </a:ext>
            </a:extLst>
          </p:cNvPr>
          <p:cNvSpPr/>
          <p:nvPr/>
        </p:nvSpPr>
        <p:spPr>
          <a:xfrm>
            <a:off x="224874" y="4473309"/>
            <a:ext cx="2246810" cy="330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R15 million (TOTAL)</a:t>
            </a:r>
            <a:endParaRPr lang="en-US" sz="1200" b="1" dirty="0">
              <a:solidFill>
                <a:schemeClr val="bg1"/>
              </a:solidFill>
              <a:latin typeface="Century Gothic" panose="020B0502020202020204" pitchFamily="34" charset="0"/>
            </a:endParaRPr>
          </a:p>
        </p:txBody>
      </p:sp>
      <p:cxnSp>
        <p:nvCxnSpPr>
          <p:cNvPr id="7" name="Straight Arrow Connector 6">
            <a:extLst>
              <a:ext uri="{FF2B5EF4-FFF2-40B4-BE49-F238E27FC236}">
                <a16:creationId xmlns:a16="http://schemas.microsoft.com/office/drawing/2014/main" id="{B2A91120-94AA-3120-FE78-E39161AB83EA}"/>
              </a:ext>
            </a:extLst>
          </p:cNvPr>
          <p:cNvCxnSpPr/>
          <p:nvPr/>
        </p:nvCxnSpPr>
        <p:spPr>
          <a:xfrm flipV="1">
            <a:off x="3245198" y="4854805"/>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836E3EC-FAF8-479C-C563-2AD1A761F091}"/>
              </a:ext>
            </a:extLst>
          </p:cNvPr>
          <p:cNvSpPr/>
          <p:nvPr/>
        </p:nvSpPr>
        <p:spPr>
          <a:xfrm>
            <a:off x="2571834" y="4476826"/>
            <a:ext cx="1364440" cy="3309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100,000 entries</a:t>
            </a:r>
            <a:endParaRPr lang="en-US" sz="1200" b="1"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35CB26C7-4958-B757-F718-6AF47337F21F}"/>
              </a:ext>
            </a:extLst>
          </p:cNvPr>
          <p:cNvSpPr/>
          <p:nvPr/>
        </p:nvSpPr>
        <p:spPr>
          <a:xfrm>
            <a:off x="5490756" y="4472147"/>
            <a:ext cx="1364440" cy="33091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60 months</a:t>
            </a:r>
            <a:endParaRPr lang="en-US" sz="1200" b="1" dirty="0">
              <a:solidFill>
                <a:schemeClr val="tx1"/>
              </a:solidFill>
              <a:latin typeface="Century Gothic" panose="020B0502020202020204" pitchFamily="34" charset="0"/>
            </a:endParaRPr>
          </a:p>
        </p:txBody>
      </p:sp>
      <p:cxnSp>
        <p:nvCxnSpPr>
          <p:cNvPr id="11" name="Straight Arrow Connector 10">
            <a:extLst>
              <a:ext uri="{FF2B5EF4-FFF2-40B4-BE49-F238E27FC236}">
                <a16:creationId xmlns:a16="http://schemas.microsoft.com/office/drawing/2014/main" id="{51E84E9B-7DCF-7B84-62E2-DEB37E2EEE29}"/>
              </a:ext>
            </a:extLst>
          </p:cNvPr>
          <p:cNvCxnSpPr/>
          <p:nvPr/>
        </p:nvCxnSpPr>
        <p:spPr>
          <a:xfrm flipV="1">
            <a:off x="6164267" y="4854805"/>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CFC2ECC-F301-1921-6EA2-712234129562}"/>
              </a:ext>
            </a:extLst>
          </p:cNvPr>
          <p:cNvSpPr/>
          <p:nvPr/>
        </p:nvSpPr>
        <p:spPr>
          <a:xfrm>
            <a:off x="6955346" y="4472061"/>
            <a:ext cx="1440000"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R1,50/entry/</a:t>
            </a:r>
            <a:r>
              <a:rPr lang="en-GB" sz="1200" b="1" dirty="0" err="1">
                <a:solidFill>
                  <a:schemeClr val="bg1"/>
                </a:solidFill>
                <a:latin typeface="Century Gothic" panose="020B0502020202020204" pitchFamily="34" charset="0"/>
              </a:rPr>
              <a:t>mth</a:t>
            </a:r>
            <a:endParaRPr lang="en-US" sz="1200" b="1" dirty="0">
              <a:solidFill>
                <a:schemeClr val="bg1"/>
              </a:solidFill>
              <a:latin typeface="Century Gothic" panose="020B0502020202020204" pitchFamily="34" charset="0"/>
            </a:endParaRPr>
          </a:p>
        </p:txBody>
      </p:sp>
      <p:cxnSp>
        <p:nvCxnSpPr>
          <p:cNvPr id="13" name="Straight Arrow Connector 12">
            <a:extLst>
              <a:ext uri="{FF2B5EF4-FFF2-40B4-BE49-F238E27FC236}">
                <a16:creationId xmlns:a16="http://schemas.microsoft.com/office/drawing/2014/main" id="{7F7F7A83-207C-2395-B552-7A32708E4E6F}"/>
              </a:ext>
            </a:extLst>
          </p:cNvPr>
          <p:cNvCxnSpPr/>
          <p:nvPr/>
        </p:nvCxnSpPr>
        <p:spPr>
          <a:xfrm flipV="1">
            <a:off x="7637566" y="4854719"/>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3F3966-61DC-1195-88CB-FB3EDD3D5088}"/>
              </a:ext>
            </a:extLst>
          </p:cNvPr>
          <p:cNvCxnSpPr/>
          <p:nvPr/>
        </p:nvCxnSpPr>
        <p:spPr>
          <a:xfrm flipV="1">
            <a:off x="4709788" y="4850040"/>
            <a:ext cx="0" cy="360000"/>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254CE59-4007-CBEC-37E2-1C30A5AC0806}"/>
              </a:ext>
            </a:extLst>
          </p:cNvPr>
          <p:cNvSpPr/>
          <p:nvPr/>
        </p:nvSpPr>
        <p:spPr>
          <a:xfrm>
            <a:off x="4036424" y="4472061"/>
            <a:ext cx="1364440" cy="330916"/>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R150/entry</a:t>
            </a:r>
            <a:endParaRPr lang="en-US" sz="1200" b="1"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8AB5C98B-D9B2-69DD-09A3-A9EE62980B45}"/>
              </a:ext>
            </a:extLst>
          </p:cNvPr>
          <p:cNvSpPr/>
          <p:nvPr/>
        </p:nvSpPr>
        <p:spPr>
          <a:xfrm>
            <a:off x="229229" y="5609777"/>
            <a:ext cx="2246810" cy="3309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R13 million (TOTAL)</a:t>
            </a:r>
            <a:endParaRPr lang="en-US" sz="1200" b="1" dirty="0">
              <a:solidFill>
                <a:schemeClr val="bg1"/>
              </a:solidFill>
              <a:latin typeface="Century Gothic" panose="020B0502020202020204" pitchFamily="34" charset="0"/>
            </a:endParaRPr>
          </a:p>
        </p:txBody>
      </p:sp>
      <p:sp>
        <p:nvSpPr>
          <p:cNvPr id="20" name="Rectangle 19">
            <a:extLst>
              <a:ext uri="{FF2B5EF4-FFF2-40B4-BE49-F238E27FC236}">
                <a16:creationId xmlns:a16="http://schemas.microsoft.com/office/drawing/2014/main" id="{A581AAC9-AB8A-32B6-F04B-D665344542E4}"/>
              </a:ext>
            </a:extLst>
          </p:cNvPr>
          <p:cNvSpPr/>
          <p:nvPr/>
        </p:nvSpPr>
        <p:spPr>
          <a:xfrm>
            <a:off x="2576189" y="5613294"/>
            <a:ext cx="1364440" cy="3309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100,000 entries</a:t>
            </a:r>
            <a:endParaRPr lang="en-US" sz="1200" b="1"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0691E0B4-2545-B121-B4FD-A0ACCF91D706}"/>
              </a:ext>
            </a:extLst>
          </p:cNvPr>
          <p:cNvSpPr/>
          <p:nvPr/>
        </p:nvSpPr>
        <p:spPr>
          <a:xfrm>
            <a:off x="5495111" y="5608615"/>
            <a:ext cx="1364440" cy="33091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60 months</a:t>
            </a:r>
            <a:endParaRPr lang="en-US" sz="1200" b="1"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61505E28-422D-2EC0-075E-373EC0BE0DDF}"/>
              </a:ext>
            </a:extLst>
          </p:cNvPr>
          <p:cNvSpPr/>
          <p:nvPr/>
        </p:nvSpPr>
        <p:spPr>
          <a:xfrm>
            <a:off x="6959701" y="5608529"/>
            <a:ext cx="1440000" cy="3309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entury Gothic" panose="020B0502020202020204" pitchFamily="34" charset="0"/>
              </a:rPr>
              <a:t>R1,30/entry/</a:t>
            </a:r>
            <a:r>
              <a:rPr lang="en-GB" sz="1200" b="1" dirty="0" err="1">
                <a:solidFill>
                  <a:schemeClr val="bg1"/>
                </a:solidFill>
                <a:latin typeface="Century Gothic" panose="020B0502020202020204" pitchFamily="34" charset="0"/>
              </a:rPr>
              <a:t>mth</a:t>
            </a:r>
            <a:endParaRPr lang="en-US" sz="1200" b="1" dirty="0">
              <a:solidFill>
                <a:schemeClr val="bg1"/>
              </a:solidFill>
              <a:latin typeface="Century Gothic" panose="020B0502020202020204" pitchFamily="34" charset="0"/>
            </a:endParaRPr>
          </a:p>
        </p:txBody>
      </p:sp>
      <p:sp>
        <p:nvSpPr>
          <p:cNvPr id="25" name="Rectangle 24">
            <a:extLst>
              <a:ext uri="{FF2B5EF4-FFF2-40B4-BE49-F238E27FC236}">
                <a16:creationId xmlns:a16="http://schemas.microsoft.com/office/drawing/2014/main" id="{5F0F3550-CBC4-98BE-2E44-C77A17A223D9}"/>
              </a:ext>
            </a:extLst>
          </p:cNvPr>
          <p:cNvSpPr/>
          <p:nvPr/>
        </p:nvSpPr>
        <p:spPr>
          <a:xfrm>
            <a:off x="4040779" y="5608529"/>
            <a:ext cx="1364440" cy="330916"/>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R130/entry</a:t>
            </a:r>
            <a:endParaRPr lang="en-US" sz="1200" b="1" dirty="0">
              <a:solidFill>
                <a:schemeClr val="tx1"/>
              </a:solidFill>
              <a:latin typeface="Century Gothic" panose="020B0502020202020204" pitchFamily="34" charset="0"/>
            </a:endParaRPr>
          </a:p>
        </p:txBody>
      </p:sp>
      <p:sp>
        <p:nvSpPr>
          <p:cNvPr id="26" name="Rectangle 25">
            <a:extLst>
              <a:ext uri="{FF2B5EF4-FFF2-40B4-BE49-F238E27FC236}">
                <a16:creationId xmlns:a16="http://schemas.microsoft.com/office/drawing/2014/main" id="{DAE9935C-6BE9-190C-8710-6DEA35E6DB5F}"/>
              </a:ext>
            </a:extLst>
          </p:cNvPr>
          <p:cNvSpPr/>
          <p:nvPr/>
        </p:nvSpPr>
        <p:spPr>
          <a:xfrm>
            <a:off x="8610600" y="4472061"/>
            <a:ext cx="144000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VAT Incl.</a:t>
            </a:r>
            <a:endParaRPr lang="en-US" sz="1200" b="1" dirty="0">
              <a:solidFill>
                <a:schemeClr val="tx1"/>
              </a:solidFill>
              <a:latin typeface="Century Gothic" panose="020B0502020202020204" pitchFamily="34" charset="0"/>
            </a:endParaRPr>
          </a:p>
        </p:txBody>
      </p:sp>
      <p:sp>
        <p:nvSpPr>
          <p:cNvPr id="28" name="Rectangle 27">
            <a:extLst>
              <a:ext uri="{FF2B5EF4-FFF2-40B4-BE49-F238E27FC236}">
                <a16:creationId xmlns:a16="http://schemas.microsoft.com/office/drawing/2014/main" id="{60D28CA7-9FDA-F985-912F-B1F0BFFA36A3}"/>
              </a:ext>
            </a:extLst>
          </p:cNvPr>
          <p:cNvSpPr/>
          <p:nvPr/>
        </p:nvSpPr>
        <p:spPr>
          <a:xfrm>
            <a:off x="8610600" y="5619842"/>
            <a:ext cx="1440000" cy="33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rPr>
              <a:t>VAT Excl.</a:t>
            </a:r>
            <a:endParaRPr lang="en-US" sz="1200" b="1" dirty="0">
              <a:solidFill>
                <a:schemeClr val="tx1"/>
              </a:solidFill>
              <a:latin typeface="Century Gothic" panose="020B0502020202020204" pitchFamily="34" charset="0"/>
            </a:endParaRPr>
          </a:p>
        </p:txBody>
      </p:sp>
      <p:cxnSp>
        <p:nvCxnSpPr>
          <p:cNvPr id="29" name="Straight Arrow Connector 28">
            <a:extLst>
              <a:ext uri="{FF2B5EF4-FFF2-40B4-BE49-F238E27FC236}">
                <a16:creationId xmlns:a16="http://schemas.microsoft.com/office/drawing/2014/main" id="{421FC9EA-534B-6A81-3C69-B28F181E46AE}"/>
              </a:ext>
            </a:extLst>
          </p:cNvPr>
          <p:cNvCxnSpPr>
            <a:cxnSpLocks/>
          </p:cNvCxnSpPr>
          <p:nvPr/>
        </p:nvCxnSpPr>
        <p:spPr>
          <a:xfrm>
            <a:off x="3416565" y="5214251"/>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F30F06F-F97F-C61F-A940-A1EFF123AC5C}"/>
              </a:ext>
            </a:extLst>
          </p:cNvPr>
          <p:cNvCxnSpPr>
            <a:cxnSpLocks/>
          </p:cNvCxnSpPr>
          <p:nvPr/>
        </p:nvCxnSpPr>
        <p:spPr>
          <a:xfrm>
            <a:off x="4857833" y="5210040"/>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3439740-F25E-A96B-0239-32CD0982502D}"/>
              </a:ext>
            </a:extLst>
          </p:cNvPr>
          <p:cNvCxnSpPr>
            <a:cxnSpLocks/>
          </p:cNvCxnSpPr>
          <p:nvPr/>
        </p:nvCxnSpPr>
        <p:spPr>
          <a:xfrm>
            <a:off x="6355708" y="5210040"/>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3250335-F950-13F8-4EF3-1A45D9CB2F32}"/>
              </a:ext>
            </a:extLst>
          </p:cNvPr>
          <p:cNvCxnSpPr>
            <a:cxnSpLocks/>
          </p:cNvCxnSpPr>
          <p:nvPr/>
        </p:nvCxnSpPr>
        <p:spPr>
          <a:xfrm>
            <a:off x="7810039" y="5210040"/>
            <a:ext cx="0" cy="360000"/>
          </a:xfrm>
          <a:prstGeom prst="straightConnector1">
            <a:avLst/>
          </a:prstGeom>
          <a:ln w="127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734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most important risk assessments (cont.)</a:t>
            </a: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59</a:t>
            </a:fld>
            <a:endParaRPr lang="en-US" dirty="0"/>
          </a:p>
        </p:txBody>
      </p:sp>
      <p:pic>
        <p:nvPicPr>
          <p:cNvPr id="4098" name="Picture 2" descr="9,342 Municipal Stock Illustrations, Cliparts and Royalty Free Municipal  Vectors">
            <a:extLst>
              <a:ext uri="{FF2B5EF4-FFF2-40B4-BE49-F238E27FC236}">
                <a16:creationId xmlns:a16="http://schemas.microsoft.com/office/drawing/2014/main" id="{B1FF8EB1-B7A7-6286-E016-0707B6F12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1051" y="832954"/>
            <a:ext cx="2008483" cy="200848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CE3630D1-A9A2-56BF-BE7D-813E4F0BD111}"/>
              </a:ext>
            </a:extLst>
          </p:cNvPr>
          <p:cNvCxnSpPr>
            <a:cxnSpLocks/>
          </p:cNvCxnSpPr>
          <p:nvPr/>
        </p:nvCxnSpPr>
        <p:spPr>
          <a:xfrm>
            <a:off x="52261" y="2889058"/>
            <a:ext cx="12060000"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FA1BB2E-13D8-9770-7385-F8AC40A3B744}"/>
              </a:ext>
            </a:extLst>
          </p:cNvPr>
          <p:cNvSpPr/>
          <p:nvPr/>
        </p:nvSpPr>
        <p:spPr>
          <a:xfrm>
            <a:off x="10791395" y="825067"/>
            <a:ext cx="900000" cy="90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B0F0"/>
                </a:solidFill>
              </a:rPr>
              <a:t>257</a:t>
            </a:r>
            <a:endParaRPr lang="en-US" sz="2000" dirty="0">
              <a:solidFill>
                <a:srgbClr val="00B0F0"/>
              </a:solidFill>
            </a:endParaRPr>
          </a:p>
        </p:txBody>
      </p:sp>
      <p:pic>
        <p:nvPicPr>
          <p:cNvPr id="4100" name="Picture 4" descr="Marketing Plan Business Leadership PNG, Clipart, Angle, Brand, Business,  Competition, Competitive Advantage Free PNG Download">
            <a:extLst>
              <a:ext uri="{FF2B5EF4-FFF2-40B4-BE49-F238E27FC236}">
                <a16:creationId xmlns:a16="http://schemas.microsoft.com/office/drawing/2014/main" id="{589A35C8-B6BA-CE03-5EB6-0679E5EB5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616" y="2933448"/>
            <a:ext cx="1555768" cy="90610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0D1558E6-2A74-DE62-3D30-E32594880E28}"/>
              </a:ext>
            </a:extLst>
          </p:cNvPr>
          <p:cNvCxnSpPr/>
          <p:nvPr/>
        </p:nvCxnSpPr>
        <p:spPr>
          <a:xfrm>
            <a:off x="957940" y="2889058"/>
            <a:ext cx="0" cy="1090759"/>
          </a:xfrm>
          <a:prstGeom prst="straightConnector1">
            <a:avLst/>
          </a:prstGeom>
          <a:ln w="28575">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97CF18E-9C2C-A29A-81ED-9E22161CF6CB}"/>
              </a:ext>
            </a:extLst>
          </p:cNvPr>
          <p:cNvSpPr/>
          <p:nvPr/>
        </p:nvSpPr>
        <p:spPr>
          <a:xfrm>
            <a:off x="417940" y="4174586"/>
            <a:ext cx="1080000" cy="108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rPr>
              <a:t>4 to 5 Years</a:t>
            </a:r>
            <a:endParaRPr lang="en-US" sz="1400" b="1" dirty="0">
              <a:solidFill>
                <a:srgbClr val="00B0F0"/>
              </a:solidFill>
            </a:endParaRPr>
          </a:p>
        </p:txBody>
      </p:sp>
      <p:cxnSp>
        <p:nvCxnSpPr>
          <p:cNvPr id="22" name="Straight Arrow Connector 21">
            <a:extLst>
              <a:ext uri="{FF2B5EF4-FFF2-40B4-BE49-F238E27FC236}">
                <a16:creationId xmlns:a16="http://schemas.microsoft.com/office/drawing/2014/main" id="{B7A0E133-8C82-9566-B15F-9DC251BF0105}"/>
              </a:ext>
            </a:extLst>
          </p:cNvPr>
          <p:cNvCxnSpPr/>
          <p:nvPr/>
        </p:nvCxnSpPr>
        <p:spPr>
          <a:xfrm>
            <a:off x="2142303" y="2922827"/>
            <a:ext cx="0" cy="1090759"/>
          </a:xfrm>
          <a:prstGeom prst="straightConnector1">
            <a:avLst/>
          </a:prstGeom>
          <a:ln w="28575">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766542D-9BCE-EB22-9CF2-2F791F2F3F99}"/>
              </a:ext>
            </a:extLst>
          </p:cNvPr>
          <p:cNvSpPr/>
          <p:nvPr/>
        </p:nvSpPr>
        <p:spPr>
          <a:xfrm>
            <a:off x="1589243" y="4174586"/>
            <a:ext cx="1080000" cy="108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rPr>
              <a:t>GVR</a:t>
            </a:r>
            <a:endParaRPr lang="en-US" sz="1400" b="1" dirty="0">
              <a:solidFill>
                <a:srgbClr val="00B0F0"/>
              </a:solidFill>
            </a:endParaRPr>
          </a:p>
        </p:txBody>
      </p:sp>
      <p:cxnSp>
        <p:nvCxnSpPr>
          <p:cNvPr id="26" name="Straight Arrow Connector 25">
            <a:extLst>
              <a:ext uri="{FF2B5EF4-FFF2-40B4-BE49-F238E27FC236}">
                <a16:creationId xmlns:a16="http://schemas.microsoft.com/office/drawing/2014/main" id="{9671E540-5492-180C-0D28-67E26F8461FC}"/>
              </a:ext>
            </a:extLst>
          </p:cNvPr>
          <p:cNvCxnSpPr/>
          <p:nvPr/>
        </p:nvCxnSpPr>
        <p:spPr>
          <a:xfrm>
            <a:off x="3317965" y="2889058"/>
            <a:ext cx="0" cy="1090759"/>
          </a:xfrm>
          <a:prstGeom prst="straightConnector1">
            <a:avLst/>
          </a:prstGeom>
          <a:ln w="28575">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AFE1CBB-9D13-D9CA-FC09-AB0461DCE65C}"/>
              </a:ext>
            </a:extLst>
          </p:cNvPr>
          <p:cNvSpPr/>
          <p:nvPr/>
        </p:nvSpPr>
        <p:spPr>
          <a:xfrm>
            <a:off x="2777965" y="4174586"/>
            <a:ext cx="1080000" cy="1080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rPr>
              <a:t>SV</a:t>
            </a:r>
            <a:endParaRPr lang="en-US" sz="1400" b="1" dirty="0">
              <a:solidFill>
                <a:srgbClr val="00B0F0"/>
              </a:solidFill>
            </a:endParaRPr>
          </a:p>
        </p:txBody>
      </p:sp>
      <p:pic>
        <p:nvPicPr>
          <p:cNvPr id="4104" name="Picture 8" descr="Time Management - IEN">
            <a:extLst>
              <a:ext uri="{FF2B5EF4-FFF2-40B4-BE49-F238E27FC236}">
                <a16:creationId xmlns:a16="http://schemas.microsoft.com/office/drawing/2014/main" id="{25921BD4-1855-B1FF-2A36-E5CEBA239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083" y="4326104"/>
            <a:ext cx="828000" cy="8280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B285217B-115D-B807-1571-82EBD4136AD4}"/>
              </a:ext>
            </a:extLst>
          </p:cNvPr>
          <p:cNvCxnSpPr/>
          <p:nvPr/>
        </p:nvCxnSpPr>
        <p:spPr>
          <a:xfrm>
            <a:off x="4506083" y="2883620"/>
            <a:ext cx="0" cy="1090759"/>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A061A9F-9708-1563-0801-F0CDC9B169E5}"/>
              </a:ext>
            </a:extLst>
          </p:cNvPr>
          <p:cNvSpPr/>
          <p:nvPr/>
        </p:nvSpPr>
        <p:spPr>
          <a:xfrm>
            <a:off x="3971574" y="4187351"/>
            <a:ext cx="1080000" cy="10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F0"/>
              </a:solidFill>
            </a:endParaRPr>
          </a:p>
        </p:txBody>
      </p:sp>
      <p:cxnSp>
        <p:nvCxnSpPr>
          <p:cNvPr id="31" name="Straight Arrow Connector 30">
            <a:extLst>
              <a:ext uri="{FF2B5EF4-FFF2-40B4-BE49-F238E27FC236}">
                <a16:creationId xmlns:a16="http://schemas.microsoft.com/office/drawing/2014/main" id="{B6561A13-73C5-EBC9-AB30-435AA14B9770}"/>
              </a:ext>
            </a:extLst>
          </p:cNvPr>
          <p:cNvCxnSpPr/>
          <p:nvPr/>
        </p:nvCxnSpPr>
        <p:spPr>
          <a:xfrm>
            <a:off x="5691586" y="2883620"/>
            <a:ext cx="0" cy="1090759"/>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7C39EFB-E07C-F90A-98A8-34E3F2F2994A}"/>
              </a:ext>
            </a:extLst>
          </p:cNvPr>
          <p:cNvSpPr/>
          <p:nvPr/>
        </p:nvSpPr>
        <p:spPr>
          <a:xfrm>
            <a:off x="5155256" y="4170258"/>
            <a:ext cx="1080000" cy="10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F0"/>
              </a:solidFill>
            </a:endParaRPr>
          </a:p>
        </p:txBody>
      </p:sp>
      <p:pic>
        <p:nvPicPr>
          <p:cNvPr id="33" name="Picture 6" descr="3,624 Stupid People Illustrations &amp; Clip Art - iStock">
            <a:extLst>
              <a:ext uri="{FF2B5EF4-FFF2-40B4-BE49-F238E27FC236}">
                <a16:creationId xmlns:a16="http://schemas.microsoft.com/office/drawing/2014/main" id="{EE79495F-0721-7DF1-7774-6C60A43E5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586" y="4326104"/>
            <a:ext cx="630001" cy="756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6C1BDF10-A44B-A764-1876-455180A40ED7}"/>
              </a:ext>
            </a:extLst>
          </p:cNvPr>
          <p:cNvPicPr>
            <a:picLocks noChangeAspect="1"/>
          </p:cNvPicPr>
          <p:nvPr/>
        </p:nvPicPr>
        <p:blipFill>
          <a:blip r:embed="rId6"/>
          <a:stretch>
            <a:fillRect/>
          </a:stretch>
        </p:blipFill>
        <p:spPr>
          <a:xfrm>
            <a:off x="6577888" y="4273436"/>
            <a:ext cx="681870" cy="864000"/>
          </a:xfrm>
          <a:prstGeom prst="rect">
            <a:avLst/>
          </a:prstGeom>
        </p:spPr>
      </p:pic>
      <p:cxnSp>
        <p:nvCxnSpPr>
          <p:cNvPr id="36" name="Straight Arrow Connector 35">
            <a:extLst>
              <a:ext uri="{FF2B5EF4-FFF2-40B4-BE49-F238E27FC236}">
                <a16:creationId xmlns:a16="http://schemas.microsoft.com/office/drawing/2014/main" id="{6505A1C3-E190-2165-F05A-D864501698FC}"/>
              </a:ext>
            </a:extLst>
          </p:cNvPr>
          <p:cNvCxnSpPr/>
          <p:nvPr/>
        </p:nvCxnSpPr>
        <p:spPr>
          <a:xfrm>
            <a:off x="6888865" y="2883620"/>
            <a:ext cx="0" cy="1090759"/>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AA3763B6-E6E0-5C1B-F05A-2E2A85C0B266}"/>
              </a:ext>
            </a:extLst>
          </p:cNvPr>
          <p:cNvSpPr/>
          <p:nvPr/>
        </p:nvSpPr>
        <p:spPr>
          <a:xfrm>
            <a:off x="6348865" y="4164104"/>
            <a:ext cx="1080000" cy="10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F0"/>
              </a:solidFill>
            </a:endParaRPr>
          </a:p>
        </p:txBody>
      </p:sp>
      <p:sp>
        <p:nvSpPr>
          <p:cNvPr id="39" name="Left Brace 38">
            <a:extLst>
              <a:ext uri="{FF2B5EF4-FFF2-40B4-BE49-F238E27FC236}">
                <a16:creationId xmlns:a16="http://schemas.microsoft.com/office/drawing/2014/main" id="{D69AF0C7-A37F-C036-291E-F11C939D6D05}"/>
              </a:ext>
            </a:extLst>
          </p:cNvPr>
          <p:cNvSpPr/>
          <p:nvPr/>
        </p:nvSpPr>
        <p:spPr>
          <a:xfrm rot="16200000">
            <a:off x="6092532" y="3357901"/>
            <a:ext cx="267123" cy="4500000"/>
          </a:xfrm>
          <a:prstGeom prst="leftBrace">
            <a:avLst>
              <a:gd name="adj1" fmla="val 27994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F1993FAF-1608-FBC7-4EBD-CA632ADED606}"/>
              </a:ext>
            </a:extLst>
          </p:cNvPr>
          <p:cNvCxnSpPr/>
          <p:nvPr/>
        </p:nvCxnSpPr>
        <p:spPr>
          <a:xfrm>
            <a:off x="8065208" y="2889058"/>
            <a:ext cx="0" cy="1090759"/>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1F3C747D-9624-70C7-C982-F3A282A8907A}"/>
              </a:ext>
            </a:extLst>
          </p:cNvPr>
          <p:cNvSpPr/>
          <p:nvPr/>
        </p:nvSpPr>
        <p:spPr>
          <a:xfrm>
            <a:off x="7525208" y="4150770"/>
            <a:ext cx="1080000" cy="10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F0"/>
              </a:solidFill>
            </a:endParaRPr>
          </a:p>
        </p:txBody>
      </p:sp>
      <p:pic>
        <p:nvPicPr>
          <p:cNvPr id="4110" name="Picture 14" descr="Transparent Political Clipart - Political Science Clipart , Free  Transparent Clipart - ClipartKey">
            <a:extLst>
              <a:ext uri="{FF2B5EF4-FFF2-40B4-BE49-F238E27FC236}">
                <a16:creationId xmlns:a16="http://schemas.microsoft.com/office/drawing/2014/main" id="{96022EAD-3FFE-36F6-CF3A-4923F39FC4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7336" y="4444145"/>
            <a:ext cx="823501" cy="540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A2F595E-2138-A7AB-1DA5-8E5A17D654E7}"/>
              </a:ext>
            </a:extLst>
          </p:cNvPr>
          <p:cNvSpPr/>
          <p:nvPr/>
        </p:nvSpPr>
        <p:spPr>
          <a:xfrm>
            <a:off x="957940" y="2341674"/>
            <a:ext cx="2360025" cy="33382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Duration</a:t>
            </a:r>
            <a:endParaRPr lang="en-US" sz="1400" dirty="0">
              <a:solidFill>
                <a:schemeClr val="tx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4A6032C-0493-7AFE-11E2-A062B3D666D4}"/>
              </a:ext>
            </a:extLst>
          </p:cNvPr>
          <p:cNvSpPr/>
          <p:nvPr/>
        </p:nvSpPr>
        <p:spPr>
          <a:xfrm>
            <a:off x="4001617" y="2329471"/>
            <a:ext cx="4063584" cy="327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Fixed terms, limited time &amp; compete with?</a:t>
            </a:r>
            <a:endParaRPr lang="en-US" sz="1400" dirty="0">
              <a:solidFill>
                <a:schemeClr val="tx1"/>
              </a:solidFill>
              <a:latin typeface="Century Gothic" panose="020B0502020202020204" pitchFamily="34" charset="0"/>
            </a:endParaRPr>
          </a:p>
        </p:txBody>
      </p:sp>
      <p:sp>
        <p:nvSpPr>
          <p:cNvPr id="47" name="Left Brace 46">
            <a:extLst>
              <a:ext uri="{FF2B5EF4-FFF2-40B4-BE49-F238E27FC236}">
                <a16:creationId xmlns:a16="http://schemas.microsoft.com/office/drawing/2014/main" id="{7E472758-D92B-F484-2810-DB0CF4831E25}"/>
              </a:ext>
            </a:extLst>
          </p:cNvPr>
          <p:cNvSpPr/>
          <p:nvPr/>
        </p:nvSpPr>
        <p:spPr>
          <a:xfrm rot="16200000">
            <a:off x="1965163" y="4071688"/>
            <a:ext cx="267123" cy="3027722"/>
          </a:xfrm>
          <a:prstGeom prst="leftBrace">
            <a:avLst>
              <a:gd name="adj1" fmla="val 279945"/>
              <a:gd name="adj2"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112" name="Picture 16" descr="12,152 Inflation Stock Illustrations, Cliparts and Royalty Free Inflation  Vectors">
            <a:extLst>
              <a:ext uri="{FF2B5EF4-FFF2-40B4-BE49-F238E27FC236}">
                <a16:creationId xmlns:a16="http://schemas.microsoft.com/office/drawing/2014/main" id="{6C127E2F-E4F3-4262-D5AF-A7E24AB68E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7512" y="5230770"/>
            <a:ext cx="2692108" cy="162723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4BCE0721-426E-847A-B261-CF6377F1B3B7}"/>
              </a:ext>
            </a:extLst>
          </p:cNvPr>
          <p:cNvCxnSpPr/>
          <p:nvPr/>
        </p:nvCxnSpPr>
        <p:spPr>
          <a:xfrm>
            <a:off x="10157214" y="2889058"/>
            <a:ext cx="0" cy="1090759"/>
          </a:xfrm>
          <a:prstGeom prst="straightConnector1">
            <a:avLst/>
          </a:prstGeom>
          <a:ln w="28575">
            <a:solidFill>
              <a:schemeClr val="accent4">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12858048-E7BD-482F-53CC-DECB522D37CC}"/>
              </a:ext>
            </a:extLst>
          </p:cNvPr>
          <p:cNvSpPr/>
          <p:nvPr/>
        </p:nvSpPr>
        <p:spPr>
          <a:xfrm>
            <a:off x="9626675" y="4167007"/>
            <a:ext cx="1080000" cy="1080000"/>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F0"/>
              </a:solidFill>
            </a:endParaRPr>
          </a:p>
        </p:txBody>
      </p:sp>
      <p:pic>
        <p:nvPicPr>
          <p:cNvPr id="57" name="Picture 56">
            <a:extLst>
              <a:ext uri="{FF2B5EF4-FFF2-40B4-BE49-F238E27FC236}">
                <a16:creationId xmlns:a16="http://schemas.microsoft.com/office/drawing/2014/main" id="{6D9B2282-95E4-FE0F-7FB0-F9F4AE3F2D7B}"/>
              </a:ext>
            </a:extLst>
          </p:cNvPr>
          <p:cNvPicPr>
            <a:picLocks noChangeAspect="1"/>
          </p:cNvPicPr>
          <p:nvPr/>
        </p:nvPicPr>
        <p:blipFill>
          <a:blip r:embed="rId9"/>
          <a:stretch>
            <a:fillRect/>
          </a:stretch>
        </p:blipFill>
        <p:spPr>
          <a:xfrm>
            <a:off x="9773185" y="4441507"/>
            <a:ext cx="792000" cy="597194"/>
          </a:xfrm>
          <a:prstGeom prst="rect">
            <a:avLst/>
          </a:prstGeom>
        </p:spPr>
      </p:pic>
      <p:pic>
        <p:nvPicPr>
          <p:cNvPr id="4120" name="Picture 24" descr="Descubrimiento guiado | SuperNanny Barcelona">
            <a:extLst>
              <a:ext uri="{FF2B5EF4-FFF2-40B4-BE49-F238E27FC236}">
                <a16:creationId xmlns:a16="http://schemas.microsoft.com/office/drawing/2014/main" id="{99C076DB-0BE7-E097-07BF-0934E1C067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47990" y="2949956"/>
            <a:ext cx="1411501" cy="10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randombar(horizontal)">
                                      <p:cBhvr>
                                        <p:cTn id="47" dur="500"/>
                                        <p:tgtEl>
                                          <p:spTgt spid="46"/>
                                        </p:tgtEl>
                                      </p:cBhvr>
                                    </p:animEffect>
                                  </p:childTnLst>
                                </p:cTn>
                              </p:par>
                              <p:par>
                                <p:cTn id="48" presetID="14" presetClass="entr" presetSubtype="10" fill="hold" nodeType="withEffect">
                                  <p:stCondLst>
                                    <p:cond delay="0"/>
                                  </p:stCondLst>
                                  <p:childTnLst>
                                    <p:set>
                                      <p:cBhvr>
                                        <p:cTn id="49" dur="1" fill="hold">
                                          <p:stCondLst>
                                            <p:cond delay="0"/>
                                          </p:stCondLst>
                                        </p:cTn>
                                        <p:tgtEl>
                                          <p:spTgt spid="4100"/>
                                        </p:tgtEl>
                                        <p:attrNameLst>
                                          <p:attrName>style.visibility</p:attrName>
                                        </p:attrNameLst>
                                      </p:cBhvr>
                                      <p:to>
                                        <p:strVal val="visible"/>
                                      </p:to>
                                    </p:set>
                                    <p:animEffect transition="in" filter="randombar(horizontal)">
                                      <p:cBhvr>
                                        <p:cTn id="50" dur="500"/>
                                        <p:tgtEl>
                                          <p:spTgt spid="4100"/>
                                        </p:tgtEl>
                                      </p:cBhvr>
                                    </p:animEffect>
                                  </p:childTnLst>
                                </p:cTn>
                              </p:par>
                              <p:par>
                                <p:cTn id="51" presetID="14" presetClass="entr" presetSubtype="1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500"/>
                                        <p:tgtEl>
                                          <p:spTgt spid="28"/>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par>
                                <p:cTn id="57" presetID="14" presetClass="entr" presetSubtype="10" fill="hold" nodeType="withEffect">
                                  <p:stCondLst>
                                    <p:cond delay="0"/>
                                  </p:stCondLst>
                                  <p:childTnLst>
                                    <p:set>
                                      <p:cBhvr>
                                        <p:cTn id="58" dur="1" fill="hold">
                                          <p:stCondLst>
                                            <p:cond delay="0"/>
                                          </p:stCondLst>
                                        </p:cTn>
                                        <p:tgtEl>
                                          <p:spTgt spid="4104"/>
                                        </p:tgtEl>
                                        <p:attrNameLst>
                                          <p:attrName>style.visibility</p:attrName>
                                        </p:attrNameLst>
                                      </p:cBhvr>
                                      <p:to>
                                        <p:strVal val="visible"/>
                                      </p:to>
                                    </p:set>
                                    <p:animEffect transition="in" filter="randombar(horizontal)">
                                      <p:cBhvr>
                                        <p:cTn id="59" dur="500"/>
                                        <p:tgtEl>
                                          <p:spTgt spid="4104"/>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randombar(horizont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randombar(horizontal)">
                                      <p:cBhvr>
                                        <p:cTn id="67" dur="500"/>
                                        <p:tgtEl>
                                          <p:spTgt spid="31"/>
                                        </p:tgtEl>
                                      </p:cBhvr>
                                    </p:animEffect>
                                  </p:childTnLst>
                                </p:cTn>
                              </p:par>
                              <p:par>
                                <p:cTn id="68" presetID="14" presetClass="entr" presetSubtype="1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randombar(horizontal)">
                                      <p:cBhvr>
                                        <p:cTn id="70" dur="500"/>
                                        <p:tgtEl>
                                          <p:spTgt spid="36"/>
                                        </p:tgtEl>
                                      </p:cBhvr>
                                    </p:animEffect>
                                  </p:childTnLst>
                                </p:cTn>
                              </p:par>
                              <p:par>
                                <p:cTn id="71" presetID="14" presetClass="entr" presetSubtype="1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randombar(horizontal)">
                                      <p:cBhvr>
                                        <p:cTn id="73" dur="500"/>
                                        <p:tgtEl>
                                          <p:spTgt spid="40"/>
                                        </p:tgtEl>
                                      </p:cBhvr>
                                    </p:animEffect>
                                  </p:childTnLst>
                                </p:cTn>
                              </p:par>
                              <p:par>
                                <p:cTn id="74" presetID="14" presetClass="entr" presetSubtype="1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randombar(horizontal)">
                                      <p:cBhvr>
                                        <p:cTn id="79" dur="500"/>
                                        <p:tgtEl>
                                          <p:spTgt spid="32"/>
                                        </p:tgtEl>
                                      </p:cBhvr>
                                    </p:animEffect>
                                  </p:childTnLst>
                                </p:cTn>
                              </p:par>
                              <p:par>
                                <p:cTn id="80" presetID="14" presetClass="entr" presetSubtype="1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randombar(horizontal)">
                                      <p:cBhvr>
                                        <p:cTn id="82" dur="500"/>
                                        <p:tgtEl>
                                          <p:spTgt spid="35"/>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randombar(horizontal)">
                                      <p:cBhvr>
                                        <p:cTn id="85" dur="500"/>
                                        <p:tgtEl>
                                          <p:spTgt spid="37"/>
                                        </p:tgtEl>
                                      </p:cBhvr>
                                    </p:animEffect>
                                  </p:childTnLst>
                                </p:cTn>
                              </p:par>
                              <p:par>
                                <p:cTn id="86" presetID="14" presetClass="entr" presetSubtype="10" fill="hold" nodeType="withEffect">
                                  <p:stCondLst>
                                    <p:cond delay="0"/>
                                  </p:stCondLst>
                                  <p:childTnLst>
                                    <p:set>
                                      <p:cBhvr>
                                        <p:cTn id="87" dur="1" fill="hold">
                                          <p:stCondLst>
                                            <p:cond delay="0"/>
                                          </p:stCondLst>
                                        </p:cTn>
                                        <p:tgtEl>
                                          <p:spTgt spid="4110"/>
                                        </p:tgtEl>
                                        <p:attrNameLst>
                                          <p:attrName>style.visibility</p:attrName>
                                        </p:attrNameLst>
                                      </p:cBhvr>
                                      <p:to>
                                        <p:strVal val="visible"/>
                                      </p:to>
                                    </p:set>
                                    <p:animEffect transition="in" filter="randombar(horizontal)">
                                      <p:cBhvr>
                                        <p:cTn id="88" dur="500"/>
                                        <p:tgtEl>
                                          <p:spTgt spid="4110"/>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randombar(horizontal)">
                                      <p:cBhvr>
                                        <p:cTn id="91" dur="50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nodeType="click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randombar(horizontal)">
                                      <p:cBhvr>
                                        <p:cTn id="96" dur="500"/>
                                        <p:tgtEl>
                                          <p:spTgt spid="50"/>
                                        </p:tgtEl>
                                      </p:cBhvr>
                                    </p:animEffect>
                                  </p:childTnLst>
                                </p:cTn>
                              </p:par>
                              <p:par>
                                <p:cTn id="97" presetID="14" presetClass="entr" presetSubtype="10" fill="hold" nodeType="with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randombar(horizontal)">
                                      <p:cBhvr>
                                        <p:cTn id="99" dur="500"/>
                                        <p:tgtEl>
                                          <p:spTgt spid="57"/>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randombar(horizontal)">
                                      <p:cBhvr>
                                        <p:cTn id="102" dur="500"/>
                                        <p:tgtEl>
                                          <p:spTgt spid="51"/>
                                        </p:tgtEl>
                                      </p:cBhvr>
                                    </p:animEffect>
                                  </p:childTnLst>
                                </p:cTn>
                              </p:par>
                              <p:par>
                                <p:cTn id="103" presetID="14" presetClass="entr" presetSubtype="10" fill="hold" nodeType="withEffect">
                                  <p:stCondLst>
                                    <p:cond delay="0"/>
                                  </p:stCondLst>
                                  <p:childTnLst>
                                    <p:set>
                                      <p:cBhvr>
                                        <p:cTn id="104" dur="1" fill="hold">
                                          <p:stCondLst>
                                            <p:cond delay="0"/>
                                          </p:stCondLst>
                                        </p:cTn>
                                        <p:tgtEl>
                                          <p:spTgt spid="4112"/>
                                        </p:tgtEl>
                                        <p:attrNameLst>
                                          <p:attrName>style.visibility</p:attrName>
                                        </p:attrNameLst>
                                      </p:cBhvr>
                                      <p:to>
                                        <p:strVal val="visible"/>
                                      </p:to>
                                    </p:set>
                                    <p:animEffect transition="in" filter="randombar(horizontal)">
                                      <p:cBhvr>
                                        <p:cTn id="105" dur="500"/>
                                        <p:tgtEl>
                                          <p:spTgt spid="4112"/>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4120"/>
                                        </p:tgtEl>
                                        <p:attrNameLst>
                                          <p:attrName>style.visibility</p:attrName>
                                        </p:attrNameLst>
                                      </p:cBhvr>
                                      <p:to>
                                        <p:strVal val="visible"/>
                                      </p:to>
                                    </p:set>
                                    <p:animEffect transition="in" filter="randombar(horizontal)">
                                      <p:cBhvr>
                                        <p:cTn id="110" dur="500"/>
                                        <p:tgtEl>
                                          <p:spTgt spid="4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1" grpId="0" animBg="1"/>
      <p:bldP spid="23" grpId="0" animBg="1"/>
      <p:bldP spid="27" grpId="0" animBg="1"/>
      <p:bldP spid="29" grpId="0" animBg="1"/>
      <p:bldP spid="32" grpId="0" animBg="1"/>
      <p:bldP spid="37" grpId="0" animBg="1"/>
      <p:bldP spid="39" grpId="0" animBg="1"/>
      <p:bldP spid="41" grpId="0" animBg="1"/>
      <p:bldP spid="42" grpId="0" animBg="1"/>
      <p:bldP spid="46" grpId="0" animBg="1"/>
      <p:bldP spid="47"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6</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7" name="Subtitle 2">
            <a:extLst>
              <a:ext uri="{FF2B5EF4-FFF2-40B4-BE49-F238E27FC236}">
                <a16:creationId xmlns:a16="http://schemas.microsoft.com/office/drawing/2014/main" id="{EA7A52EF-6A7C-AFC1-201B-CED295E4FA2A}"/>
              </a:ext>
            </a:extLst>
          </p:cNvPr>
          <p:cNvSpPr txBox="1">
            <a:spLocks/>
          </p:cNvSpPr>
          <p:nvPr/>
        </p:nvSpPr>
        <p:spPr>
          <a:xfrm>
            <a:off x="1524000" y="2687624"/>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Century Gothic" panose="020B0502020202020204" pitchFamily="34" charset="0"/>
              </a:rPr>
              <a:t>“The </a:t>
            </a:r>
            <a:r>
              <a:rPr lang="en-GB" sz="3200" dirty="0">
                <a:solidFill>
                  <a:srgbClr val="00B0F0"/>
                </a:solidFill>
                <a:latin typeface="Century Gothic" panose="020B0502020202020204" pitchFamily="34" charset="0"/>
              </a:rPr>
              <a:t>narrative</a:t>
            </a:r>
            <a:r>
              <a:rPr lang="en-GB" sz="2000" dirty="0">
                <a:latin typeface="Century Gothic" panose="020B0502020202020204" pitchFamily="34" charset="0"/>
              </a:rPr>
              <a:t> of this exercise is to </a:t>
            </a:r>
            <a:r>
              <a:rPr lang="en-GB" sz="3200" dirty="0">
                <a:solidFill>
                  <a:srgbClr val="00B0F0"/>
                </a:solidFill>
                <a:latin typeface="Century Gothic" panose="020B0502020202020204" pitchFamily="34" charset="0"/>
              </a:rPr>
              <a:t>unpack the discourses</a:t>
            </a:r>
            <a:r>
              <a:rPr lang="en-GB" sz="2000" dirty="0">
                <a:latin typeface="Century Gothic" panose="020B0502020202020204" pitchFamily="34" charset="0"/>
              </a:rPr>
              <a:t> for the Auditor General and the Municipality, pertaining the compilation of the General Valuation Roll and Supplementary Valuation Process in terms of the MPRA”.</a:t>
            </a:r>
            <a:endParaRPr lang="en-US" sz="2000" dirty="0">
              <a:latin typeface="Century Gothic" panose="020B0502020202020204" pitchFamily="34" charset="0"/>
            </a:endParaRPr>
          </a:p>
        </p:txBody>
      </p:sp>
    </p:spTree>
    <p:extLst>
      <p:ext uri="{BB962C8B-B14F-4D97-AF65-F5344CB8AC3E}">
        <p14:creationId xmlns:p14="http://schemas.microsoft.com/office/powerpoint/2010/main" val="1568033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800E59-684A-D06E-FD47-0E821778FFDD}"/>
              </a:ext>
            </a:extLst>
          </p:cNvPr>
          <p:cNvSpPr/>
          <p:nvPr/>
        </p:nvSpPr>
        <p:spPr>
          <a:xfrm>
            <a:off x="-1" y="3143249"/>
            <a:ext cx="10344151" cy="24215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57300">
              <a:lnSpc>
                <a:spcPct val="150000"/>
              </a:lnSpc>
            </a:pPr>
            <a:r>
              <a:rPr lang="en-US" sz="2800" dirty="0">
                <a:solidFill>
                  <a:schemeClr val="tx1"/>
                </a:solidFill>
                <a:latin typeface="Century Gothic" panose="020B0502020202020204" pitchFamily="34" charset="0"/>
              </a:rPr>
              <a:t>what is a </a:t>
            </a:r>
            <a:r>
              <a:rPr lang="en-US" sz="3600" dirty="0">
                <a:solidFill>
                  <a:srgbClr val="00B0F0"/>
                </a:solidFill>
                <a:latin typeface="Century Gothic" panose="020B0502020202020204" pitchFamily="34" charset="0"/>
              </a:rPr>
              <a:t>property register</a:t>
            </a:r>
            <a:r>
              <a:rPr lang="en-US" sz="3200" dirty="0">
                <a:solidFill>
                  <a:schemeClr val="tx1"/>
                </a:solidFill>
                <a:latin typeface="Century Gothic" panose="020B0502020202020204" pitchFamily="34" charset="0"/>
              </a:rPr>
              <a:t> </a:t>
            </a:r>
            <a:r>
              <a:rPr lang="en-US" sz="2800" dirty="0">
                <a:solidFill>
                  <a:schemeClr val="tx1"/>
                </a:solidFill>
                <a:latin typeface="Century Gothic" panose="020B0502020202020204" pitchFamily="34" charset="0"/>
              </a:rPr>
              <a:t>and what is a </a:t>
            </a:r>
            <a:r>
              <a:rPr lang="en-US" sz="3600" dirty="0" err="1">
                <a:solidFill>
                  <a:srgbClr val="00B0F0"/>
                </a:solidFill>
                <a:latin typeface="Century Gothic" panose="020B0502020202020204" pitchFamily="34" charset="0"/>
              </a:rPr>
              <a:t>masterfile</a:t>
            </a:r>
            <a:r>
              <a:rPr lang="en-US" sz="3600" dirty="0">
                <a:solidFill>
                  <a:srgbClr val="00B0F0"/>
                </a:solidFill>
                <a:latin typeface="Century Gothic" panose="020B0502020202020204" pitchFamily="34" charset="0"/>
              </a:rPr>
              <a:t>,</a:t>
            </a:r>
            <a:r>
              <a:rPr lang="en-US" sz="2800" dirty="0">
                <a:solidFill>
                  <a:schemeClr val="tx1"/>
                </a:solidFill>
                <a:latin typeface="Century Gothic" panose="020B0502020202020204" pitchFamily="34" charset="0"/>
              </a:rPr>
              <a:t> summarized in the phase 3 to 8 </a:t>
            </a:r>
            <a:r>
              <a:rPr lang="en-US" sz="3600" dirty="0">
                <a:solidFill>
                  <a:srgbClr val="00B0F0"/>
                </a:solidFill>
                <a:latin typeface="Century Gothic" panose="020B0502020202020204" pitchFamily="34" charset="0"/>
              </a:rPr>
              <a:t>functionalities</a:t>
            </a:r>
            <a:r>
              <a:rPr lang="en-US" sz="2800" dirty="0">
                <a:solidFill>
                  <a:schemeClr val="tx1"/>
                </a:solidFill>
                <a:latin typeface="Century Gothic" panose="020B0502020202020204" pitchFamily="34" charset="0"/>
              </a:rPr>
              <a:t>?</a:t>
            </a:r>
            <a:endParaRPr lang="en-US" sz="2800" dirty="0"/>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60</a:t>
            </a:fld>
            <a:endParaRPr lang="en-US" dirty="0"/>
          </a:p>
        </p:txBody>
      </p:sp>
      <p:pic>
        <p:nvPicPr>
          <p:cNvPr id="10" name="Picture 9" descr="Logo, company name&#10;&#10;Description automatically generated">
            <a:extLst>
              <a:ext uri="{FF2B5EF4-FFF2-40B4-BE49-F238E27FC236}">
                <a16:creationId xmlns:a16="http://schemas.microsoft.com/office/drawing/2014/main" id="{9240E4D3-819A-17C6-7798-F1DDDABF6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pic>
        <p:nvPicPr>
          <p:cNvPr id="11" name="Picture 10" descr="Logo, company name&#10;&#10;Description automatically generated">
            <a:extLst>
              <a:ext uri="{FF2B5EF4-FFF2-40B4-BE49-F238E27FC236}">
                <a16:creationId xmlns:a16="http://schemas.microsoft.com/office/drawing/2014/main" id="{4C2B6616-9FD7-529E-8127-0FDDA25D2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261" y="565483"/>
            <a:ext cx="1880939" cy="733001"/>
          </a:xfrm>
          <a:prstGeom prst="rect">
            <a:avLst/>
          </a:prstGeom>
        </p:spPr>
      </p:pic>
      <p:sp>
        <p:nvSpPr>
          <p:cNvPr id="2" name="Rectangle 1">
            <a:extLst>
              <a:ext uri="{FF2B5EF4-FFF2-40B4-BE49-F238E27FC236}">
                <a16:creationId xmlns:a16="http://schemas.microsoft.com/office/drawing/2014/main" id="{24F050CF-88F4-2BA3-75E5-DF0D59273525}"/>
              </a:ext>
            </a:extLst>
          </p:cNvPr>
          <p:cNvSpPr/>
          <p:nvPr/>
        </p:nvSpPr>
        <p:spPr>
          <a:xfrm>
            <a:off x="-1" y="2410248"/>
            <a:ext cx="9875521" cy="733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r>
              <a:rPr lang="en-GB" sz="3200" dirty="0">
                <a:solidFill>
                  <a:schemeClr val="tx1"/>
                </a:solidFill>
                <a:latin typeface="Century Gothic" panose="020B0502020202020204" pitchFamily="34" charset="0"/>
              </a:rPr>
              <a:t>before we go to the remaining phases 3 to 8…</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85323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property register vs </a:t>
            </a:r>
            <a:r>
              <a:rPr lang="en-US" sz="3600" dirty="0" err="1">
                <a:latin typeface="Century Gothic" panose="020B0502020202020204" pitchFamily="34" charset="0"/>
              </a:rPr>
              <a:t>masterfile</a:t>
            </a:r>
            <a:r>
              <a:rPr lang="en-US" sz="3600"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GB" sz="1800" b="1" kern="1400" spc="-50" dirty="0">
                <a:latin typeface="Century Gothic" panose="020B0502020202020204" pitchFamily="34" charset="0"/>
                <a:ea typeface="Calibri" panose="020F0502020204030204" pitchFamily="34" charset="0"/>
                <a:cs typeface="Times New Roman" panose="02020603050405020304" pitchFamily="18" charset="0"/>
              </a:rPr>
              <a:t>The property register consist of ALL property within the demarcated area of the municipality, pertaining:</a:t>
            </a:r>
          </a:p>
          <a:p>
            <a:pPr marL="0" indent="0" algn="just">
              <a:lnSpc>
                <a:spcPct val="100000"/>
              </a:lnSpc>
              <a:spcBef>
                <a:spcPts val="600"/>
              </a:spcBef>
              <a:spcAft>
                <a:spcPts val="600"/>
              </a:spcAft>
              <a:buClr>
                <a:srgbClr val="002060"/>
              </a:buClr>
              <a:buNone/>
            </a:pPr>
            <a:endParaRPr lang="en-GB" sz="1800" b="1" kern="1400" spc="-50" dirty="0">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Registered property (Erven, farms, sectional title (1) schemes (21-digit key) and (2) units (26-digit keys), and streets) – </a:t>
            </a:r>
            <a:r>
              <a:rPr lang="en-US" sz="18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Owners and No Owners? What does this mean?</a:t>
            </a: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Surveyed (Erven, farms, sectional title (1) schemes (21-digit key) and (2) units (26-digit keys), and streets) – </a:t>
            </a:r>
            <a:r>
              <a:rPr lang="en-US" sz="18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NOT registered. Owners? What does this mean?</a:t>
            </a:r>
          </a:p>
          <a:p>
            <a:pPr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History (Erven, farms, sectional title (1) schemes (21-digit key) and (2) units (26-digit keys), and streets) – </a:t>
            </a:r>
            <a:r>
              <a:rPr lang="en-US" sz="18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Scrap/Insert (Sec77, 78 &amp; 79), Old term/New term, Demarcated area changes, errors, </a:t>
            </a:r>
            <a:r>
              <a:rPr lang="en-US" sz="1800" b="1" kern="1400" spc="-50"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rPr>
              <a:t>renumbering</a:t>
            </a:r>
            <a:r>
              <a:rPr lang="en-US" sz="18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 etc. What does this mean? </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61</a:t>
            </a:fld>
            <a:endParaRPr lang="en-US" dirty="0"/>
          </a:p>
        </p:txBody>
      </p:sp>
    </p:spTree>
    <p:extLst>
      <p:ext uri="{BB962C8B-B14F-4D97-AF65-F5344CB8AC3E}">
        <p14:creationId xmlns:p14="http://schemas.microsoft.com/office/powerpoint/2010/main" val="27092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the property register vs </a:t>
            </a:r>
            <a:r>
              <a:rPr lang="en-US" sz="3600" dirty="0" err="1">
                <a:latin typeface="Century Gothic" panose="020B0502020202020204" pitchFamily="34" charset="0"/>
              </a:rPr>
              <a:t>masterfile</a:t>
            </a:r>
            <a:r>
              <a:rPr lang="en-US" sz="3600" dirty="0">
                <a:latin typeface="Century Gothic" panose="020B0502020202020204" pitchFamily="34" charset="0"/>
              </a:rPr>
              <a:t>?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1289779"/>
          </a:xfrm>
        </p:spPr>
        <p:txBody>
          <a:bodyPr>
            <a:noAutofit/>
          </a:bodyPr>
          <a:lstStyle/>
          <a:p>
            <a:pPr marL="0" lvl="0" indent="0" algn="just">
              <a:lnSpc>
                <a:spcPct val="100000"/>
              </a:lnSpc>
              <a:spcBef>
                <a:spcPts val="600"/>
              </a:spcBef>
              <a:spcAft>
                <a:spcPts val="600"/>
              </a:spcAft>
              <a:buClr>
                <a:srgbClr val="002060"/>
              </a:buClr>
              <a:buNone/>
            </a:pP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“The Masterfile (</a:t>
            </a:r>
            <a:r>
              <a:rPr lang="en-US" sz="2000" kern="1400" spc="-50" dirty="0" err="1">
                <a:latin typeface="Century Gothic" panose="020B0502020202020204" pitchFamily="34" charset="0"/>
                <a:ea typeface="Times New Roman" panose="02020603050405020304" pitchFamily="18" charset="0"/>
                <a:cs typeface="Times New Roman" panose="02020603050405020304" pitchFamily="18" charset="0"/>
              </a:rPr>
              <a:t>i.t.o</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 Sec48) is </a:t>
            </a:r>
            <a:r>
              <a:rPr lang="en-US" sz="20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(1)</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b="1" u="sng" kern="1400" spc="-50" dirty="0">
                <a:latin typeface="Century Gothic" panose="020B0502020202020204" pitchFamily="34" charset="0"/>
                <a:ea typeface="Times New Roman" panose="02020603050405020304" pitchFamily="18" charset="0"/>
                <a:cs typeface="Times New Roman" panose="02020603050405020304" pitchFamily="18" charset="0"/>
              </a:rPr>
              <a:t>ALL</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 property within the municipal area, </a:t>
            </a:r>
            <a:r>
              <a:rPr lang="en-US" sz="20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(2) </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versus cleaned bulk deeds search, verified and classified </a:t>
            </a:r>
            <a:r>
              <a:rPr lang="en-US" sz="20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(3)</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u="sng" kern="1400" spc="-50" dirty="0">
                <a:latin typeface="Century Gothic" panose="020B0502020202020204" pitchFamily="34" charset="0"/>
                <a:ea typeface="Times New Roman" panose="02020603050405020304" pitchFamily="18" charset="0"/>
                <a:cs typeface="Times New Roman" panose="02020603050405020304" pitchFamily="18" charset="0"/>
              </a:rPr>
              <a:t>verses</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 old GVR, consisting of only </a:t>
            </a:r>
            <a:r>
              <a:rPr lang="en-US" sz="20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(4)</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 registered property (and perhaps surveyed), excluding </a:t>
            </a:r>
            <a:r>
              <a:rPr lang="en-US" sz="20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(5) </a:t>
            </a:r>
            <a:r>
              <a:rPr lang="en-US" sz="2000" kern="1400" spc="-50" dirty="0">
                <a:latin typeface="Century Gothic" panose="020B0502020202020204" pitchFamily="34" charset="0"/>
                <a:ea typeface="Times New Roman" panose="02020603050405020304" pitchFamily="18" charset="0"/>
                <a:cs typeface="Times New Roman" panose="02020603050405020304" pitchFamily="18" charset="0"/>
              </a:rPr>
              <a:t>history property. </a:t>
            </a:r>
            <a:r>
              <a:rPr lang="en-US" sz="20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Why? </a:t>
            </a:r>
            <a:endParaRPr lang="en-US" sz="16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62</a:t>
            </a:fld>
            <a:endParaRPr lang="en-US" dirty="0"/>
          </a:p>
        </p:txBody>
      </p:sp>
      <p:pic>
        <p:nvPicPr>
          <p:cNvPr id="15" name="Graphic 14" descr="Badge 1 with solid fill">
            <a:extLst>
              <a:ext uri="{FF2B5EF4-FFF2-40B4-BE49-F238E27FC236}">
                <a16:creationId xmlns:a16="http://schemas.microsoft.com/office/drawing/2014/main" id="{20C8F783-373E-844D-A9B4-0CB04A2CE4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6113" y="3196592"/>
            <a:ext cx="252000" cy="252000"/>
          </a:xfrm>
          <a:prstGeom prst="rect">
            <a:avLst/>
          </a:prstGeom>
        </p:spPr>
      </p:pic>
      <p:sp>
        <p:nvSpPr>
          <p:cNvPr id="16" name="Rectangle 15">
            <a:extLst>
              <a:ext uri="{FF2B5EF4-FFF2-40B4-BE49-F238E27FC236}">
                <a16:creationId xmlns:a16="http://schemas.microsoft.com/office/drawing/2014/main" id="{8CDF1B90-0112-972E-3F1B-A7265E118F65}"/>
              </a:ext>
            </a:extLst>
          </p:cNvPr>
          <p:cNvSpPr/>
          <p:nvPr/>
        </p:nvSpPr>
        <p:spPr>
          <a:xfrm>
            <a:off x="1239238" y="3195691"/>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Century Gothic" panose="020B0502020202020204" pitchFamily="34" charset="0"/>
              </a:rPr>
              <a:t>the Valuer created the Property Register (which is a Land Audit)</a:t>
            </a:r>
          </a:p>
        </p:txBody>
      </p:sp>
      <p:pic>
        <p:nvPicPr>
          <p:cNvPr id="17" name="Graphic 16" descr="Badge with solid fill">
            <a:extLst>
              <a:ext uri="{FF2B5EF4-FFF2-40B4-BE49-F238E27FC236}">
                <a16:creationId xmlns:a16="http://schemas.microsoft.com/office/drawing/2014/main" id="{EB3C77BD-9F71-1E83-212B-1695C50385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463" y="3471602"/>
            <a:ext cx="252000" cy="252000"/>
          </a:xfrm>
          <a:prstGeom prst="rect">
            <a:avLst/>
          </a:prstGeom>
        </p:spPr>
      </p:pic>
      <p:sp>
        <p:nvSpPr>
          <p:cNvPr id="18" name="Rectangle 17">
            <a:extLst>
              <a:ext uri="{FF2B5EF4-FFF2-40B4-BE49-F238E27FC236}">
                <a16:creationId xmlns:a16="http://schemas.microsoft.com/office/drawing/2014/main" id="{927633C4-8160-DBC6-86D7-55595D28A446}"/>
              </a:ext>
            </a:extLst>
          </p:cNvPr>
          <p:cNvSpPr/>
          <p:nvPr/>
        </p:nvSpPr>
        <p:spPr>
          <a:xfrm>
            <a:off x="1239237" y="3471313"/>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Century Gothic" panose="020B0502020202020204" pitchFamily="34" charset="0"/>
              </a:rPr>
              <a:t>the Valuer valued, categorized, classified ALL registered/surveyed (where applicable) property as per Property Register</a:t>
            </a:r>
          </a:p>
        </p:txBody>
      </p:sp>
      <p:sp>
        <p:nvSpPr>
          <p:cNvPr id="19" name="Rectangle 18">
            <a:extLst>
              <a:ext uri="{FF2B5EF4-FFF2-40B4-BE49-F238E27FC236}">
                <a16:creationId xmlns:a16="http://schemas.microsoft.com/office/drawing/2014/main" id="{03BAF05F-3F2E-D401-D6ED-ADE8A918A291}"/>
              </a:ext>
            </a:extLst>
          </p:cNvPr>
          <p:cNvSpPr/>
          <p:nvPr/>
        </p:nvSpPr>
        <p:spPr>
          <a:xfrm>
            <a:off x="1236792" y="3746935"/>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Century Gothic" panose="020B0502020202020204" pitchFamily="34" charset="0"/>
              </a:rPr>
              <a:t>the Valuer extract ALL registered/surveyed property (where applicable) FROM the Property Register – Masterfile (Alias GVR)</a:t>
            </a:r>
          </a:p>
        </p:txBody>
      </p:sp>
      <p:sp>
        <p:nvSpPr>
          <p:cNvPr id="20" name="Rectangle 19">
            <a:extLst>
              <a:ext uri="{FF2B5EF4-FFF2-40B4-BE49-F238E27FC236}">
                <a16:creationId xmlns:a16="http://schemas.microsoft.com/office/drawing/2014/main" id="{A5CDD945-D27C-51F5-3AFE-57F50C64D8ED}"/>
              </a:ext>
            </a:extLst>
          </p:cNvPr>
          <p:cNvSpPr/>
          <p:nvPr/>
        </p:nvSpPr>
        <p:spPr>
          <a:xfrm>
            <a:off x="1236791" y="4022557"/>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the Valuer will maintain the Property Register (Sec77,78 and 79 - MPRA) supplementary valuations (Monthly/Annually)</a:t>
            </a:r>
            <a:endParaRPr lang="en-US" sz="1200" b="1" dirty="0">
              <a:solidFill>
                <a:srgbClr val="FF0000"/>
              </a:solidFill>
              <a:latin typeface="Century Gothic" panose="020B0502020202020204" pitchFamily="34" charset="0"/>
            </a:endParaRPr>
          </a:p>
        </p:txBody>
      </p:sp>
      <p:pic>
        <p:nvPicPr>
          <p:cNvPr id="21" name="Graphic 20" descr="Badge 3 with solid fill">
            <a:extLst>
              <a:ext uri="{FF2B5EF4-FFF2-40B4-BE49-F238E27FC236}">
                <a16:creationId xmlns:a16="http://schemas.microsoft.com/office/drawing/2014/main" id="{DF05D7F2-89E7-2DAF-150D-6AD5C3A03C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113" y="3745788"/>
            <a:ext cx="252000" cy="252000"/>
          </a:xfrm>
          <a:prstGeom prst="rect">
            <a:avLst/>
          </a:prstGeom>
        </p:spPr>
      </p:pic>
      <p:pic>
        <p:nvPicPr>
          <p:cNvPr id="22" name="Graphic 21" descr="Badge 4 with solid fill">
            <a:extLst>
              <a:ext uri="{FF2B5EF4-FFF2-40B4-BE49-F238E27FC236}">
                <a16:creationId xmlns:a16="http://schemas.microsoft.com/office/drawing/2014/main" id="{A8418394-1026-099A-2E82-241D331EA7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3193" y="4021230"/>
            <a:ext cx="252000" cy="252000"/>
          </a:xfrm>
          <a:prstGeom prst="rect">
            <a:avLst/>
          </a:prstGeom>
        </p:spPr>
      </p:pic>
      <p:sp>
        <p:nvSpPr>
          <p:cNvPr id="23" name="Rectangle 22">
            <a:extLst>
              <a:ext uri="{FF2B5EF4-FFF2-40B4-BE49-F238E27FC236}">
                <a16:creationId xmlns:a16="http://schemas.microsoft.com/office/drawing/2014/main" id="{0E886DD4-4192-9D81-42A4-0ABA1B59C20B}"/>
              </a:ext>
            </a:extLst>
          </p:cNvPr>
          <p:cNvSpPr/>
          <p:nvPr/>
        </p:nvSpPr>
        <p:spPr>
          <a:xfrm>
            <a:off x="1236791" y="4297717"/>
            <a:ext cx="9509760" cy="252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and extract from the Property Register the (Sec77,78 and 79) supplementary valuations (Perhaps annually)</a:t>
            </a:r>
            <a:endParaRPr lang="en-US" sz="1200" b="1" dirty="0">
              <a:solidFill>
                <a:srgbClr val="FF0000"/>
              </a:solidFill>
              <a:latin typeface="Century Gothic" panose="020B0502020202020204" pitchFamily="34" charset="0"/>
            </a:endParaRPr>
          </a:p>
        </p:txBody>
      </p:sp>
      <p:sp>
        <p:nvSpPr>
          <p:cNvPr id="24" name="Rectangle 23">
            <a:extLst>
              <a:ext uri="{FF2B5EF4-FFF2-40B4-BE49-F238E27FC236}">
                <a16:creationId xmlns:a16="http://schemas.microsoft.com/office/drawing/2014/main" id="{59C76778-1DE4-5FE8-343D-089EDFEF01BC}"/>
              </a:ext>
            </a:extLst>
          </p:cNvPr>
          <p:cNvSpPr/>
          <p:nvPr/>
        </p:nvSpPr>
        <p:spPr>
          <a:xfrm>
            <a:off x="1236790" y="4573339"/>
            <a:ext cx="9509760" cy="2520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latin typeface="Century Gothic" panose="020B0502020202020204" pitchFamily="34" charset="0"/>
              </a:rPr>
              <a:t>at the end of the term (3 to 4 or 5 financial years), the Property Register should be updated and sufficient for the next term. </a:t>
            </a:r>
          </a:p>
        </p:txBody>
      </p:sp>
      <p:pic>
        <p:nvPicPr>
          <p:cNvPr id="27" name="Graphic 26" descr="Badge 5 with solid fill">
            <a:extLst>
              <a:ext uri="{FF2B5EF4-FFF2-40B4-BE49-F238E27FC236}">
                <a16:creationId xmlns:a16="http://schemas.microsoft.com/office/drawing/2014/main" id="{2BD6965A-6DE5-3205-D464-E821F2067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3193" y="4294984"/>
            <a:ext cx="252000" cy="252000"/>
          </a:xfrm>
          <a:prstGeom prst="rect">
            <a:avLst/>
          </a:prstGeom>
        </p:spPr>
      </p:pic>
      <p:pic>
        <p:nvPicPr>
          <p:cNvPr id="28" name="Graphic 27" descr="Badge 6 with solid fill">
            <a:extLst>
              <a:ext uri="{FF2B5EF4-FFF2-40B4-BE49-F238E27FC236}">
                <a16:creationId xmlns:a16="http://schemas.microsoft.com/office/drawing/2014/main" id="{765689BF-38DB-0E7C-9B38-A57F659F53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3193" y="4569233"/>
            <a:ext cx="252000" cy="252000"/>
          </a:xfrm>
          <a:prstGeom prst="rect">
            <a:avLst/>
          </a:prstGeom>
        </p:spPr>
      </p:pic>
      <p:sp>
        <p:nvSpPr>
          <p:cNvPr id="35" name="Rectangle 34">
            <a:extLst>
              <a:ext uri="{FF2B5EF4-FFF2-40B4-BE49-F238E27FC236}">
                <a16:creationId xmlns:a16="http://schemas.microsoft.com/office/drawing/2014/main" id="{393F3EC0-CC29-9C31-970B-8CC22B361811}"/>
              </a:ext>
            </a:extLst>
          </p:cNvPr>
          <p:cNvSpPr/>
          <p:nvPr/>
        </p:nvSpPr>
        <p:spPr>
          <a:xfrm>
            <a:off x="0" y="5304758"/>
            <a:ext cx="9875521" cy="733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r>
              <a:rPr lang="en-GB" sz="3200" dirty="0">
                <a:solidFill>
                  <a:schemeClr val="tx1"/>
                </a:solidFill>
                <a:latin typeface="Century Gothic" panose="020B0502020202020204" pitchFamily="34" charset="0"/>
              </a:rPr>
              <a:t>what are the </a:t>
            </a:r>
            <a:r>
              <a:rPr lang="en-GB" sz="3200" dirty="0">
                <a:solidFill>
                  <a:srgbClr val="00B0F0"/>
                </a:solidFill>
                <a:latin typeface="Century Gothic" panose="020B0502020202020204" pitchFamily="34" charset="0"/>
              </a:rPr>
              <a:t>Pros</a:t>
            </a:r>
            <a:r>
              <a:rPr lang="en-GB" sz="3200" dirty="0">
                <a:solidFill>
                  <a:schemeClr val="tx1"/>
                </a:solidFill>
                <a:latin typeface="Century Gothic" panose="020B0502020202020204" pitchFamily="34" charset="0"/>
              </a:rPr>
              <a:t> and </a:t>
            </a:r>
            <a:r>
              <a:rPr lang="en-GB" sz="3200" dirty="0">
                <a:solidFill>
                  <a:srgbClr val="00B0F0"/>
                </a:solidFill>
                <a:latin typeface="Century Gothic" panose="020B0502020202020204" pitchFamily="34" charset="0"/>
              </a:rPr>
              <a:t>Cons</a:t>
            </a:r>
            <a:r>
              <a:rPr lang="en-GB" sz="3200" dirty="0">
                <a:solidFill>
                  <a:schemeClr val="tx1"/>
                </a:solidFill>
                <a:latin typeface="Century Gothic" panose="020B0502020202020204" pitchFamily="34" charset="0"/>
              </a:rPr>
              <a:t>?</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8993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3" grpId="0" animBg="1"/>
      <p:bldP spid="24" grpId="0" animBg="1"/>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5700" y="2094874"/>
            <a:ext cx="1037029" cy="720000"/>
          </a:xfrm>
          <a:prstGeom prst="rect">
            <a:avLst/>
          </a:prstGeom>
        </p:spPr>
      </p:pic>
      <p:pic>
        <p:nvPicPr>
          <p:cNvPr id="10" name="Picture 9" descr="Image result for ICONS CADASTRAL MAPP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1677799"/>
            <a:ext cx="1638298" cy="1207898"/>
          </a:xfrm>
          <a:prstGeom prst="rect">
            <a:avLst/>
          </a:prstGeom>
          <a:noFill/>
          <a:ln>
            <a:noFill/>
          </a:ln>
        </p:spPr>
      </p:pic>
      <p:pic>
        <p:nvPicPr>
          <p:cNvPr id="14" name="Picture 13" descr="Image result for icons in grey MANAGE"/>
          <p:cNvPicPr/>
          <p:nvPr/>
        </p:nvPicPr>
        <p:blipFill>
          <a:blip r:embed="rId4">
            <a:extLst>
              <a:ext uri="{28A0092B-C50C-407E-A947-70E740481C1C}">
                <a14:useLocalDpi xmlns:a14="http://schemas.microsoft.com/office/drawing/2010/main" val="0"/>
              </a:ext>
            </a:extLst>
          </a:blip>
          <a:srcRect/>
          <a:stretch>
            <a:fillRect/>
          </a:stretch>
        </p:blipFill>
        <p:spPr bwMode="auto">
          <a:xfrm>
            <a:off x="0" y="3366898"/>
            <a:ext cx="2997200" cy="1814702"/>
          </a:xfrm>
          <a:prstGeom prst="rect">
            <a:avLst/>
          </a:prstGeom>
          <a:noFill/>
          <a:ln>
            <a:noFill/>
          </a:ln>
        </p:spPr>
      </p:pic>
      <p:sp>
        <p:nvSpPr>
          <p:cNvPr id="17" name="Rounded Rectangle 16"/>
          <p:cNvSpPr/>
          <p:nvPr/>
        </p:nvSpPr>
        <p:spPr>
          <a:xfrm>
            <a:off x="4711700" y="2896999"/>
            <a:ext cx="1727198" cy="469899"/>
          </a:xfrm>
          <a:prstGeom prst="roundRect">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bg1"/>
                </a:solidFill>
              </a:rPr>
              <a:t>Cadastral Data</a:t>
            </a:r>
          </a:p>
          <a:p>
            <a:pPr algn="ctr"/>
            <a:r>
              <a:rPr lang="en-ZA" sz="1600" dirty="0">
                <a:solidFill>
                  <a:schemeClr val="bg1"/>
                </a:solidFill>
              </a:rPr>
              <a:t>GIS</a:t>
            </a:r>
            <a:endParaRPr lang="en-GB" sz="1600" dirty="0"/>
          </a:p>
        </p:txBody>
      </p:sp>
      <p:pic>
        <p:nvPicPr>
          <p:cNvPr id="34820" name="Picture 4" descr="Image result for ICONS CADASTRAL MAPP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641" y="1350212"/>
            <a:ext cx="1978838" cy="1972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stretch>
            <a:fillRect/>
          </a:stretch>
        </p:blipFill>
        <p:spPr>
          <a:xfrm>
            <a:off x="7405823" y="1599544"/>
            <a:ext cx="1025527" cy="1314162"/>
          </a:xfrm>
          <a:prstGeom prst="rect">
            <a:avLst/>
          </a:prstGeom>
        </p:spPr>
      </p:pic>
      <p:sp>
        <p:nvSpPr>
          <p:cNvPr id="26" name="Rounded Rectangle 25"/>
          <p:cNvSpPr/>
          <p:nvPr/>
        </p:nvSpPr>
        <p:spPr>
          <a:xfrm>
            <a:off x="7325356" y="2896999"/>
            <a:ext cx="1200034" cy="469899"/>
          </a:xfrm>
          <a:prstGeom prst="roundRect">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bg1"/>
                </a:solidFill>
              </a:rPr>
              <a:t>Deeds</a:t>
            </a:r>
            <a:endParaRPr lang="en-GB" dirty="0"/>
          </a:p>
        </p:txBody>
      </p:sp>
      <p:pic>
        <p:nvPicPr>
          <p:cNvPr id="29" name="Picture 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2757" y="2001445"/>
            <a:ext cx="966925" cy="887820"/>
          </a:xfrm>
          <a:prstGeom prst="rect">
            <a:avLst/>
          </a:prstGeom>
          <a:noFill/>
          <a:extLst>
            <a:ext uri="{909E8E84-426E-40DD-AFC4-6F175D3DCCD1}">
              <a14:hiddenFill xmlns:a14="http://schemas.microsoft.com/office/drawing/2010/main">
                <a:solidFill>
                  <a:srgbClr val="FFFFFF"/>
                </a:solidFill>
              </a14:hiddenFill>
            </a:ext>
          </a:extLst>
        </p:spPr>
      </p:pic>
      <p:sp>
        <p:nvSpPr>
          <p:cNvPr id="34" name="Double Bracket 33"/>
          <p:cNvSpPr/>
          <p:nvPr/>
        </p:nvSpPr>
        <p:spPr>
          <a:xfrm>
            <a:off x="4450950" y="1147448"/>
            <a:ext cx="4275880" cy="2527750"/>
          </a:xfrm>
          <a:prstGeom prst="bracketPair">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Bent Arrow 38"/>
          <p:cNvSpPr/>
          <p:nvPr/>
        </p:nvSpPr>
        <p:spPr>
          <a:xfrm rot="5400000">
            <a:off x="10252920" y="1307474"/>
            <a:ext cx="736600" cy="838200"/>
          </a:xfrm>
          <a:prstGeom prst="bentArrow">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Oval 39"/>
          <p:cNvSpPr/>
          <p:nvPr/>
        </p:nvSpPr>
        <p:spPr>
          <a:xfrm>
            <a:off x="9850693" y="1046884"/>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endParaRPr lang="en-GB" dirty="0"/>
          </a:p>
        </p:txBody>
      </p:sp>
      <p:pic>
        <p:nvPicPr>
          <p:cNvPr id="34824" name="Picture 8" descr="Image result for ICONS UPD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89" y="1677799"/>
            <a:ext cx="1110845" cy="1110845"/>
          </a:xfrm>
          <a:prstGeom prst="rect">
            <a:avLst/>
          </a:prstGeom>
          <a:noFill/>
          <a:extLst>
            <a:ext uri="{909E8E84-426E-40DD-AFC4-6F175D3DCCD1}">
              <a14:hiddenFill xmlns:a14="http://schemas.microsoft.com/office/drawing/2010/main">
                <a:solidFill>
                  <a:srgbClr val="FFFFFF"/>
                </a:solidFill>
              </a14:hiddenFill>
            </a:ext>
          </a:extLst>
        </p:spPr>
      </p:pic>
      <p:sp>
        <p:nvSpPr>
          <p:cNvPr id="45" name="Bent Arrow 44"/>
          <p:cNvSpPr/>
          <p:nvPr/>
        </p:nvSpPr>
        <p:spPr>
          <a:xfrm rot="5400000">
            <a:off x="2237508" y="755450"/>
            <a:ext cx="736600" cy="838200"/>
          </a:xfrm>
          <a:prstGeom prst="bentArrow">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Bent Arrow 45"/>
          <p:cNvSpPr/>
          <p:nvPr/>
        </p:nvSpPr>
        <p:spPr>
          <a:xfrm rot="5400000">
            <a:off x="4478668" y="755450"/>
            <a:ext cx="736600" cy="838200"/>
          </a:xfrm>
          <a:prstGeom prst="bentArrow">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Bent Arrow 46"/>
          <p:cNvSpPr/>
          <p:nvPr/>
        </p:nvSpPr>
        <p:spPr>
          <a:xfrm rot="5400000">
            <a:off x="6815567" y="755450"/>
            <a:ext cx="736600" cy="838200"/>
          </a:xfrm>
          <a:prstGeom prst="bentArrow">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Oval 47"/>
          <p:cNvSpPr/>
          <p:nvPr/>
        </p:nvSpPr>
        <p:spPr>
          <a:xfrm>
            <a:off x="1717919" y="634550"/>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endParaRPr lang="en-GB" dirty="0"/>
          </a:p>
        </p:txBody>
      </p:sp>
      <p:sp>
        <p:nvSpPr>
          <p:cNvPr id="49" name="Oval 48"/>
          <p:cNvSpPr/>
          <p:nvPr/>
        </p:nvSpPr>
        <p:spPr>
          <a:xfrm>
            <a:off x="3949428" y="634550"/>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en-GB" dirty="0"/>
          </a:p>
        </p:txBody>
      </p:sp>
      <p:sp>
        <p:nvSpPr>
          <p:cNvPr id="50" name="Oval 49"/>
          <p:cNvSpPr/>
          <p:nvPr/>
        </p:nvSpPr>
        <p:spPr>
          <a:xfrm>
            <a:off x="6295978" y="629260"/>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en-GB" dirty="0"/>
          </a:p>
        </p:txBody>
      </p:sp>
      <p:sp>
        <p:nvSpPr>
          <p:cNvPr id="54" name="Rounded Rectangle 53"/>
          <p:cNvSpPr/>
          <p:nvPr/>
        </p:nvSpPr>
        <p:spPr>
          <a:xfrm>
            <a:off x="9436375" y="4120799"/>
            <a:ext cx="2057400" cy="622272"/>
          </a:xfrm>
          <a:prstGeom prst="roundRect">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bg1"/>
                </a:solidFill>
              </a:rPr>
              <a:t>Surveyor General Diagrams</a:t>
            </a:r>
            <a:endParaRPr lang="en-GB" sz="1600" dirty="0"/>
          </a:p>
        </p:txBody>
      </p:sp>
      <p:pic>
        <p:nvPicPr>
          <p:cNvPr id="56" name="Picture 16" descr="https://encrypted-tbn0.gstatic.com/images?q=tbn:ANd9GcTDOKgKMBj1GCAKsnHMVF6wQCLlUAvUbNqUP8O3lGvrekzmlaO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4281" y="4437262"/>
            <a:ext cx="1333515" cy="1843184"/>
          </a:xfrm>
          <a:prstGeom prst="rect">
            <a:avLst/>
          </a:prstGeom>
          <a:noFill/>
          <a:extLst>
            <a:ext uri="{909E8E84-426E-40DD-AFC4-6F175D3DCCD1}">
              <a14:hiddenFill xmlns:a14="http://schemas.microsoft.com/office/drawing/2010/main">
                <a:solidFill>
                  <a:srgbClr val="FFFFFF"/>
                </a:solidFill>
              </a14:hiddenFill>
            </a:ext>
          </a:extLst>
        </p:spPr>
      </p:pic>
      <p:sp>
        <p:nvSpPr>
          <p:cNvPr id="37" name="Right Bracket 36"/>
          <p:cNvSpPr/>
          <p:nvPr/>
        </p:nvSpPr>
        <p:spPr>
          <a:xfrm>
            <a:off x="11125700" y="3141090"/>
            <a:ext cx="538836" cy="2921000"/>
          </a:xfrm>
          <a:prstGeom prst="rightBracket">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9" name="Picture 58" descr="Image result for ICONS TOWN PLANNING"/>
          <p:cNvPicPr/>
          <p:nvPr/>
        </p:nvPicPr>
        <p:blipFill>
          <a:blip r:embed="rId10">
            <a:extLst>
              <a:ext uri="{28A0092B-C50C-407E-A947-70E740481C1C}">
                <a14:useLocalDpi xmlns:a14="http://schemas.microsoft.com/office/drawing/2010/main" val="0"/>
              </a:ext>
            </a:extLst>
          </a:blip>
          <a:srcRect/>
          <a:stretch>
            <a:fillRect/>
          </a:stretch>
        </p:blipFill>
        <p:spPr bwMode="auto">
          <a:xfrm>
            <a:off x="9594190" y="2411323"/>
            <a:ext cx="1642045" cy="1623060"/>
          </a:xfrm>
          <a:prstGeom prst="rect">
            <a:avLst/>
          </a:prstGeom>
          <a:noFill/>
          <a:ln>
            <a:noFill/>
          </a:ln>
        </p:spPr>
      </p:pic>
      <p:sp>
        <p:nvSpPr>
          <p:cNvPr id="60" name="Rounded Rectangle 59"/>
          <p:cNvSpPr/>
          <p:nvPr/>
        </p:nvSpPr>
        <p:spPr>
          <a:xfrm>
            <a:off x="8827003" y="5810546"/>
            <a:ext cx="2389661" cy="469899"/>
          </a:xfrm>
          <a:prstGeom prst="roundRect">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bg1"/>
                </a:solidFill>
              </a:rPr>
              <a:t>Municipal Finance Info</a:t>
            </a:r>
            <a:endParaRPr lang="en-GB" dirty="0"/>
          </a:p>
        </p:txBody>
      </p:sp>
      <p:sp>
        <p:nvSpPr>
          <p:cNvPr id="61" name="Rounded Rectangle 60"/>
          <p:cNvSpPr/>
          <p:nvPr/>
        </p:nvSpPr>
        <p:spPr>
          <a:xfrm>
            <a:off x="2794000" y="5804491"/>
            <a:ext cx="2592861" cy="469899"/>
          </a:xfrm>
          <a:prstGeom prst="roundRect">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bg1"/>
                </a:solidFill>
              </a:rPr>
              <a:t>Property Master File</a:t>
            </a:r>
            <a:endParaRPr lang="en-GB" dirty="0"/>
          </a:p>
        </p:txBody>
      </p:sp>
      <p:pic>
        <p:nvPicPr>
          <p:cNvPr id="34826" name="Picture 10" descr="Image result for ICON FIL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4686" y="4445982"/>
            <a:ext cx="1371209" cy="137120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p:cNvSpPr/>
          <p:nvPr/>
        </p:nvSpPr>
        <p:spPr>
          <a:xfrm>
            <a:off x="8704493" y="5358854"/>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endParaRPr lang="en-GB" dirty="0"/>
          </a:p>
        </p:txBody>
      </p:sp>
      <p:sp>
        <p:nvSpPr>
          <p:cNvPr id="38" name="Rectangle 37"/>
          <p:cNvSpPr/>
          <p:nvPr/>
        </p:nvSpPr>
        <p:spPr>
          <a:xfrm>
            <a:off x="8089900" y="-12092"/>
            <a:ext cx="4102100" cy="629260"/>
          </a:xfrm>
          <a:prstGeom prst="rect">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PROCESS &amp; LINK DATA</a:t>
            </a:r>
            <a:endParaRPr lang="en-GB" sz="3200" dirty="0">
              <a:latin typeface="+mj-lt"/>
            </a:endParaRPr>
          </a:p>
        </p:txBody>
      </p:sp>
      <p:sp>
        <p:nvSpPr>
          <p:cNvPr id="65" name="Oval 64"/>
          <p:cNvSpPr/>
          <p:nvPr/>
        </p:nvSpPr>
        <p:spPr>
          <a:xfrm>
            <a:off x="3936403" y="5358854"/>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endParaRPr lang="en-GB" dirty="0"/>
          </a:p>
        </p:txBody>
      </p:sp>
      <p:sp>
        <p:nvSpPr>
          <p:cNvPr id="58" name="Rounded Rectangle 57"/>
          <p:cNvSpPr/>
          <p:nvPr/>
        </p:nvSpPr>
        <p:spPr>
          <a:xfrm>
            <a:off x="4917162" y="3521008"/>
            <a:ext cx="1700877" cy="1079389"/>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ounded Rectangle 68"/>
          <p:cNvSpPr/>
          <p:nvPr/>
        </p:nvSpPr>
        <p:spPr>
          <a:xfrm>
            <a:off x="4917162" y="4486097"/>
            <a:ext cx="1727198" cy="469899"/>
          </a:xfrm>
          <a:prstGeom prst="roundRect">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bg1"/>
                </a:solidFill>
              </a:rPr>
              <a:t>Property GVR</a:t>
            </a:r>
            <a:endParaRPr lang="en-GB" sz="1600" dirty="0"/>
          </a:p>
        </p:txBody>
      </p:sp>
      <p:pic>
        <p:nvPicPr>
          <p:cNvPr id="70" name="Picture 69"/>
          <p:cNvPicPr>
            <a:picLocks noChangeAspect="1"/>
          </p:cNvPicPr>
          <p:nvPr/>
        </p:nvPicPr>
        <p:blipFill>
          <a:blip r:embed="rId12"/>
          <a:stretch>
            <a:fillRect/>
          </a:stretch>
        </p:blipFill>
        <p:spPr>
          <a:xfrm>
            <a:off x="4937261" y="3725060"/>
            <a:ext cx="1617502" cy="646652"/>
          </a:xfrm>
          <a:prstGeom prst="rect">
            <a:avLst/>
          </a:prstGeom>
        </p:spPr>
      </p:pic>
      <p:sp>
        <p:nvSpPr>
          <p:cNvPr id="71" name="Oval 70"/>
          <p:cNvSpPr/>
          <p:nvPr/>
        </p:nvSpPr>
        <p:spPr>
          <a:xfrm>
            <a:off x="6318576" y="4777458"/>
            <a:ext cx="540000" cy="540000"/>
          </a:xfrm>
          <a:prstGeom prst="ellipse">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endParaRPr lang="en-GB" dirty="0"/>
          </a:p>
        </p:txBody>
      </p:sp>
      <p:pic>
        <p:nvPicPr>
          <p:cNvPr id="72" name="Picture 71" descr="Image result for IMAGES ARROWS"/>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859536">
            <a:off x="4908757" y="5043564"/>
            <a:ext cx="1008553" cy="1221189"/>
          </a:xfrm>
          <a:prstGeom prst="rect">
            <a:avLst/>
          </a:prstGeom>
          <a:noFill/>
          <a:ln>
            <a:noFill/>
          </a:ln>
        </p:spPr>
      </p:pic>
      <p:pic>
        <p:nvPicPr>
          <p:cNvPr id="74" name="Picture 73" descr="Image result for IMAGES ARROWS"/>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146984">
            <a:off x="6734437" y="4254278"/>
            <a:ext cx="1008553" cy="1221189"/>
          </a:xfrm>
          <a:prstGeom prst="rect">
            <a:avLst/>
          </a:prstGeom>
          <a:noFill/>
          <a:ln>
            <a:noFill/>
          </a:ln>
        </p:spPr>
      </p:pic>
      <p:pic>
        <p:nvPicPr>
          <p:cNvPr id="75" name="Picture 74" descr="Image result for IMAGES ARROWS"/>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961542">
            <a:off x="8500696" y="3187592"/>
            <a:ext cx="1222721" cy="1741091"/>
          </a:xfrm>
          <a:prstGeom prst="rect">
            <a:avLst/>
          </a:prstGeom>
          <a:noFill/>
          <a:ln>
            <a:noFill/>
          </a:ln>
        </p:spPr>
      </p:pic>
      <p:pic>
        <p:nvPicPr>
          <p:cNvPr id="1026" name="Picture 2" descr="Hands holding wiht new house 1634784 Vector Art at Vecteezy">
            <a:extLst>
              <a:ext uri="{FF2B5EF4-FFF2-40B4-BE49-F238E27FC236}">
                <a16:creationId xmlns:a16="http://schemas.microsoft.com/office/drawing/2014/main" id="{7E12FB68-FADD-FF5A-2CB5-68A02D22F1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8025" y="5317458"/>
            <a:ext cx="1311592" cy="13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ppt_x"/>
                                          </p:val>
                                        </p:tav>
                                        <p:tav tm="100000">
                                          <p:val>
                                            <p:strVal val="#ppt_x"/>
                                          </p:val>
                                        </p:tav>
                                      </p:tavLst>
                                    </p:anim>
                                    <p:anim calcmode="lin" valueType="num">
                                      <p:cBhvr additive="base">
                                        <p:cTn id="22" dur="500" fill="hold"/>
                                        <p:tgtEl>
                                          <p:spTgt spid="4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ppt_x"/>
                                          </p:val>
                                        </p:tav>
                                        <p:tav tm="100000">
                                          <p:val>
                                            <p:strVal val="#ppt_x"/>
                                          </p:val>
                                        </p:tav>
                                      </p:tavLst>
                                    </p:anim>
                                    <p:anim calcmode="lin" valueType="num">
                                      <p:cBhvr additive="base">
                                        <p:cTn id="42" dur="500" fill="hold"/>
                                        <p:tgtEl>
                                          <p:spTgt spid="5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4824"/>
                                        </p:tgtEl>
                                        <p:attrNameLst>
                                          <p:attrName>style.visibility</p:attrName>
                                        </p:attrNameLst>
                                      </p:cBhvr>
                                      <p:to>
                                        <p:strVal val="visible"/>
                                      </p:to>
                                    </p:set>
                                    <p:anim calcmode="lin" valueType="num">
                                      <p:cBhvr additive="base">
                                        <p:cTn id="63" dur="500" fill="hold"/>
                                        <p:tgtEl>
                                          <p:spTgt spid="34824"/>
                                        </p:tgtEl>
                                        <p:attrNameLst>
                                          <p:attrName>ppt_x</p:attrName>
                                        </p:attrNameLst>
                                      </p:cBhvr>
                                      <p:tavLst>
                                        <p:tav tm="0">
                                          <p:val>
                                            <p:strVal val="#ppt_x"/>
                                          </p:val>
                                        </p:tav>
                                        <p:tav tm="100000">
                                          <p:val>
                                            <p:strVal val="#ppt_x"/>
                                          </p:val>
                                        </p:tav>
                                      </p:tavLst>
                                    </p:anim>
                                    <p:anim calcmode="lin" valueType="num">
                                      <p:cBhvr additive="base">
                                        <p:cTn id="64" dur="500" fill="hold"/>
                                        <p:tgtEl>
                                          <p:spTgt spid="348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ppt_x"/>
                                          </p:val>
                                        </p:tav>
                                        <p:tav tm="100000">
                                          <p:val>
                                            <p:strVal val="#ppt_x"/>
                                          </p:val>
                                        </p:tav>
                                      </p:tavLst>
                                    </p:anim>
                                    <p:anim calcmode="lin" valueType="num">
                                      <p:cBhvr additive="base">
                                        <p:cTn id="76" dur="500" fill="hold"/>
                                        <p:tgtEl>
                                          <p:spTgt spid="5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additive="base">
                                        <p:cTn id="85" dur="500" fill="hold"/>
                                        <p:tgtEl>
                                          <p:spTgt spid="37"/>
                                        </p:tgtEl>
                                        <p:attrNameLst>
                                          <p:attrName>ppt_x</p:attrName>
                                        </p:attrNameLst>
                                      </p:cBhvr>
                                      <p:tavLst>
                                        <p:tav tm="0">
                                          <p:val>
                                            <p:strVal val="#ppt_x"/>
                                          </p:val>
                                        </p:tav>
                                        <p:tav tm="100000">
                                          <p:val>
                                            <p:strVal val="#ppt_x"/>
                                          </p:val>
                                        </p:tav>
                                      </p:tavLst>
                                    </p:anim>
                                    <p:anim calcmode="lin" valueType="num">
                                      <p:cBhvr additive="base">
                                        <p:cTn id="86" dur="500" fill="hold"/>
                                        <p:tgtEl>
                                          <p:spTgt spid="3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75"/>
                                        </p:tgtEl>
                                        <p:attrNameLst>
                                          <p:attrName>style.visibility</p:attrName>
                                        </p:attrNameLst>
                                      </p:cBhvr>
                                      <p:to>
                                        <p:strVal val="visible"/>
                                      </p:to>
                                    </p:set>
                                    <p:anim calcmode="lin" valueType="num">
                                      <p:cBhvr additive="base">
                                        <p:cTn id="89" dur="500" fill="hold"/>
                                        <p:tgtEl>
                                          <p:spTgt spid="75"/>
                                        </p:tgtEl>
                                        <p:attrNameLst>
                                          <p:attrName>ppt_x</p:attrName>
                                        </p:attrNameLst>
                                      </p:cBhvr>
                                      <p:tavLst>
                                        <p:tav tm="0">
                                          <p:val>
                                            <p:strVal val="#ppt_x"/>
                                          </p:val>
                                        </p:tav>
                                        <p:tav tm="100000">
                                          <p:val>
                                            <p:strVal val="#ppt_x"/>
                                          </p:val>
                                        </p:tav>
                                      </p:tavLst>
                                    </p:anim>
                                    <p:anim calcmode="lin" valueType="num">
                                      <p:cBhvr additive="base">
                                        <p:cTn id="90" dur="500" fill="hold"/>
                                        <p:tgtEl>
                                          <p:spTgt spid="7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 calcmode="lin" valueType="num">
                                      <p:cBhvr additive="base">
                                        <p:cTn id="93" dur="500" fill="hold"/>
                                        <p:tgtEl>
                                          <p:spTgt spid="60"/>
                                        </p:tgtEl>
                                        <p:attrNameLst>
                                          <p:attrName>ppt_x</p:attrName>
                                        </p:attrNameLst>
                                      </p:cBhvr>
                                      <p:tavLst>
                                        <p:tav tm="0">
                                          <p:val>
                                            <p:strVal val="#ppt_x"/>
                                          </p:val>
                                        </p:tav>
                                        <p:tav tm="100000">
                                          <p:val>
                                            <p:strVal val="#ppt_x"/>
                                          </p:val>
                                        </p:tav>
                                      </p:tavLst>
                                    </p:anim>
                                    <p:anim calcmode="lin" valueType="num">
                                      <p:cBhvr additive="base">
                                        <p:cTn id="94" dur="500" fill="hold"/>
                                        <p:tgtEl>
                                          <p:spTgt spid="6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 calcmode="lin" valueType="num">
                                      <p:cBhvr additive="base">
                                        <p:cTn id="97" dur="500" fill="hold"/>
                                        <p:tgtEl>
                                          <p:spTgt spid="63"/>
                                        </p:tgtEl>
                                        <p:attrNameLst>
                                          <p:attrName>ppt_x</p:attrName>
                                        </p:attrNameLst>
                                      </p:cBhvr>
                                      <p:tavLst>
                                        <p:tav tm="0">
                                          <p:val>
                                            <p:strVal val="#ppt_x"/>
                                          </p:val>
                                        </p:tav>
                                        <p:tav tm="100000">
                                          <p:val>
                                            <p:strVal val="#ppt_x"/>
                                          </p:val>
                                        </p:tav>
                                      </p:tavLst>
                                    </p:anim>
                                    <p:anim calcmode="lin" valueType="num">
                                      <p:cBhvr additive="base">
                                        <p:cTn id="98" dur="500" fill="hold"/>
                                        <p:tgtEl>
                                          <p:spTgt spid="63"/>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additive="base">
                                        <p:cTn id="101" dur="500" fill="hold"/>
                                        <p:tgtEl>
                                          <p:spTgt spid="56"/>
                                        </p:tgtEl>
                                        <p:attrNameLst>
                                          <p:attrName>ppt_x</p:attrName>
                                        </p:attrNameLst>
                                      </p:cBhvr>
                                      <p:tavLst>
                                        <p:tav tm="0">
                                          <p:val>
                                            <p:strVal val="#ppt_x"/>
                                          </p:val>
                                        </p:tav>
                                        <p:tav tm="100000">
                                          <p:val>
                                            <p:strVal val="#ppt_x"/>
                                          </p:val>
                                        </p:tav>
                                      </p:tavLst>
                                    </p:anim>
                                    <p:anim calcmode="lin" valueType="num">
                                      <p:cBhvr additive="base">
                                        <p:cTn id="102" dur="500" fill="hold"/>
                                        <p:tgtEl>
                                          <p:spTgt spid="56"/>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74"/>
                                        </p:tgtEl>
                                        <p:attrNameLst>
                                          <p:attrName>style.visibility</p:attrName>
                                        </p:attrNameLst>
                                      </p:cBhvr>
                                      <p:to>
                                        <p:strVal val="visible"/>
                                      </p:to>
                                    </p:set>
                                    <p:anim calcmode="lin" valueType="num">
                                      <p:cBhvr additive="base">
                                        <p:cTn id="105" dur="500" fill="hold"/>
                                        <p:tgtEl>
                                          <p:spTgt spid="74"/>
                                        </p:tgtEl>
                                        <p:attrNameLst>
                                          <p:attrName>ppt_x</p:attrName>
                                        </p:attrNameLst>
                                      </p:cBhvr>
                                      <p:tavLst>
                                        <p:tav tm="0">
                                          <p:val>
                                            <p:strVal val="#ppt_x"/>
                                          </p:val>
                                        </p:tav>
                                        <p:tav tm="100000">
                                          <p:val>
                                            <p:strVal val="#ppt_x"/>
                                          </p:val>
                                        </p:tav>
                                      </p:tavLst>
                                    </p:anim>
                                    <p:anim calcmode="lin" valueType="num">
                                      <p:cBhvr additive="base">
                                        <p:cTn id="106" dur="500" fill="hold"/>
                                        <p:tgtEl>
                                          <p:spTgt spid="74"/>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additive="base">
                                        <p:cTn id="109" dur="500" fill="hold"/>
                                        <p:tgtEl>
                                          <p:spTgt spid="71"/>
                                        </p:tgtEl>
                                        <p:attrNameLst>
                                          <p:attrName>ppt_x</p:attrName>
                                        </p:attrNameLst>
                                      </p:cBhvr>
                                      <p:tavLst>
                                        <p:tav tm="0">
                                          <p:val>
                                            <p:strVal val="#ppt_x"/>
                                          </p:val>
                                        </p:tav>
                                        <p:tav tm="100000">
                                          <p:val>
                                            <p:strVal val="#ppt_x"/>
                                          </p:val>
                                        </p:tav>
                                      </p:tavLst>
                                    </p:anim>
                                    <p:anim calcmode="lin" valueType="num">
                                      <p:cBhvr additive="base">
                                        <p:cTn id="110" dur="500" fill="hold"/>
                                        <p:tgtEl>
                                          <p:spTgt spid="71"/>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 calcmode="lin" valueType="num">
                                      <p:cBhvr additive="base">
                                        <p:cTn id="113" dur="500" fill="hold"/>
                                        <p:tgtEl>
                                          <p:spTgt spid="69"/>
                                        </p:tgtEl>
                                        <p:attrNameLst>
                                          <p:attrName>ppt_x</p:attrName>
                                        </p:attrNameLst>
                                      </p:cBhvr>
                                      <p:tavLst>
                                        <p:tav tm="0">
                                          <p:val>
                                            <p:strVal val="#ppt_x"/>
                                          </p:val>
                                        </p:tav>
                                        <p:tav tm="100000">
                                          <p:val>
                                            <p:strVal val="#ppt_x"/>
                                          </p:val>
                                        </p:tav>
                                      </p:tavLst>
                                    </p:anim>
                                    <p:anim calcmode="lin" valueType="num">
                                      <p:cBhvr additive="base">
                                        <p:cTn id="114" dur="500" fill="hold"/>
                                        <p:tgtEl>
                                          <p:spTgt spid="69"/>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70"/>
                                        </p:tgtEl>
                                        <p:attrNameLst>
                                          <p:attrName>style.visibility</p:attrName>
                                        </p:attrNameLst>
                                      </p:cBhvr>
                                      <p:to>
                                        <p:strVal val="visible"/>
                                      </p:to>
                                    </p:set>
                                    <p:anim calcmode="lin" valueType="num">
                                      <p:cBhvr additive="base">
                                        <p:cTn id="117" dur="500" fill="hold"/>
                                        <p:tgtEl>
                                          <p:spTgt spid="70"/>
                                        </p:tgtEl>
                                        <p:attrNameLst>
                                          <p:attrName>ppt_x</p:attrName>
                                        </p:attrNameLst>
                                      </p:cBhvr>
                                      <p:tavLst>
                                        <p:tav tm="0">
                                          <p:val>
                                            <p:strVal val="#ppt_x"/>
                                          </p:val>
                                        </p:tav>
                                        <p:tav tm="100000">
                                          <p:val>
                                            <p:strVal val="#ppt_x"/>
                                          </p:val>
                                        </p:tav>
                                      </p:tavLst>
                                    </p:anim>
                                    <p:anim calcmode="lin" valueType="num">
                                      <p:cBhvr additive="base">
                                        <p:cTn id="118" dur="500" fill="hold"/>
                                        <p:tgtEl>
                                          <p:spTgt spid="7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 calcmode="lin" valueType="num">
                                      <p:cBhvr additive="base">
                                        <p:cTn id="121" dur="500" fill="hold"/>
                                        <p:tgtEl>
                                          <p:spTgt spid="58"/>
                                        </p:tgtEl>
                                        <p:attrNameLst>
                                          <p:attrName>ppt_x</p:attrName>
                                        </p:attrNameLst>
                                      </p:cBhvr>
                                      <p:tavLst>
                                        <p:tav tm="0">
                                          <p:val>
                                            <p:strVal val="#ppt_x"/>
                                          </p:val>
                                        </p:tav>
                                        <p:tav tm="100000">
                                          <p:val>
                                            <p:strVal val="#ppt_x"/>
                                          </p:val>
                                        </p:tav>
                                      </p:tavLst>
                                    </p:anim>
                                    <p:anim calcmode="lin" valueType="num">
                                      <p:cBhvr additive="base">
                                        <p:cTn id="12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72"/>
                                        </p:tgtEl>
                                        <p:attrNameLst>
                                          <p:attrName>style.visibility</p:attrName>
                                        </p:attrNameLst>
                                      </p:cBhvr>
                                      <p:to>
                                        <p:strVal val="visible"/>
                                      </p:to>
                                    </p:set>
                                    <p:anim calcmode="lin" valueType="num">
                                      <p:cBhvr additive="base">
                                        <p:cTn id="127" dur="500" fill="hold"/>
                                        <p:tgtEl>
                                          <p:spTgt spid="72"/>
                                        </p:tgtEl>
                                        <p:attrNameLst>
                                          <p:attrName>ppt_x</p:attrName>
                                        </p:attrNameLst>
                                      </p:cBhvr>
                                      <p:tavLst>
                                        <p:tav tm="0">
                                          <p:val>
                                            <p:strVal val="#ppt_x"/>
                                          </p:val>
                                        </p:tav>
                                        <p:tav tm="100000">
                                          <p:val>
                                            <p:strVal val="#ppt_x"/>
                                          </p:val>
                                        </p:tav>
                                      </p:tavLst>
                                    </p:anim>
                                    <p:anim calcmode="lin" valueType="num">
                                      <p:cBhvr additive="base">
                                        <p:cTn id="128" dur="500" fill="hold"/>
                                        <p:tgtEl>
                                          <p:spTgt spid="7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 calcmode="lin" valueType="num">
                                      <p:cBhvr additive="base">
                                        <p:cTn id="131" dur="500" fill="hold"/>
                                        <p:tgtEl>
                                          <p:spTgt spid="61"/>
                                        </p:tgtEl>
                                        <p:attrNameLst>
                                          <p:attrName>ppt_x</p:attrName>
                                        </p:attrNameLst>
                                      </p:cBhvr>
                                      <p:tavLst>
                                        <p:tav tm="0">
                                          <p:val>
                                            <p:strVal val="#ppt_x"/>
                                          </p:val>
                                        </p:tav>
                                        <p:tav tm="100000">
                                          <p:val>
                                            <p:strVal val="#ppt_x"/>
                                          </p:val>
                                        </p:tav>
                                      </p:tavLst>
                                    </p:anim>
                                    <p:anim calcmode="lin" valueType="num">
                                      <p:cBhvr additive="base">
                                        <p:cTn id="132" dur="500" fill="hold"/>
                                        <p:tgtEl>
                                          <p:spTgt spid="6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65"/>
                                        </p:tgtEl>
                                        <p:attrNameLst>
                                          <p:attrName>style.visibility</p:attrName>
                                        </p:attrNameLst>
                                      </p:cBhvr>
                                      <p:to>
                                        <p:strVal val="visible"/>
                                      </p:to>
                                    </p:set>
                                    <p:anim calcmode="lin" valueType="num">
                                      <p:cBhvr additive="base">
                                        <p:cTn id="135" dur="500" fill="hold"/>
                                        <p:tgtEl>
                                          <p:spTgt spid="65"/>
                                        </p:tgtEl>
                                        <p:attrNameLst>
                                          <p:attrName>ppt_x</p:attrName>
                                        </p:attrNameLst>
                                      </p:cBhvr>
                                      <p:tavLst>
                                        <p:tav tm="0">
                                          <p:val>
                                            <p:strVal val="#ppt_x"/>
                                          </p:val>
                                        </p:tav>
                                        <p:tav tm="100000">
                                          <p:val>
                                            <p:strVal val="#ppt_x"/>
                                          </p:val>
                                        </p:tav>
                                      </p:tavLst>
                                    </p:anim>
                                    <p:anim calcmode="lin" valueType="num">
                                      <p:cBhvr additive="base">
                                        <p:cTn id="136" dur="500" fill="hold"/>
                                        <p:tgtEl>
                                          <p:spTgt spid="65"/>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34826"/>
                                        </p:tgtEl>
                                        <p:attrNameLst>
                                          <p:attrName>style.visibility</p:attrName>
                                        </p:attrNameLst>
                                      </p:cBhvr>
                                      <p:to>
                                        <p:strVal val="visible"/>
                                      </p:to>
                                    </p:set>
                                    <p:anim calcmode="lin" valueType="num">
                                      <p:cBhvr additive="base">
                                        <p:cTn id="139" dur="500" fill="hold"/>
                                        <p:tgtEl>
                                          <p:spTgt spid="34826"/>
                                        </p:tgtEl>
                                        <p:attrNameLst>
                                          <p:attrName>ppt_x</p:attrName>
                                        </p:attrNameLst>
                                      </p:cBhvr>
                                      <p:tavLst>
                                        <p:tav tm="0">
                                          <p:val>
                                            <p:strVal val="#ppt_x"/>
                                          </p:val>
                                        </p:tav>
                                        <p:tav tm="100000">
                                          <p:val>
                                            <p:strVal val="#ppt_x"/>
                                          </p:val>
                                        </p:tav>
                                      </p:tavLst>
                                    </p:anim>
                                    <p:anim calcmode="lin" valueType="num">
                                      <p:cBhvr additive="base">
                                        <p:cTn id="140"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1026"/>
                                        </p:tgtEl>
                                        <p:attrNameLst>
                                          <p:attrName>style.visibility</p:attrName>
                                        </p:attrNameLst>
                                      </p:cBhvr>
                                      <p:to>
                                        <p:strVal val="visible"/>
                                      </p:to>
                                    </p:set>
                                    <p:animEffect transition="in" filter="randombar(horizontal)">
                                      <p:cBhvr>
                                        <p:cTn id="14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34" grpId="0" animBg="1"/>
      <p:bldP spid="39" grpId="0" animBg="1"/>
      <p:bldP spid="40" grpId="0" animBg="1"/>
      <p:bldP spid="45" grpId="0" animBg="1"/>
      <p:bldP spid="46" grpId="0" animBg="1"/>
      <p:bldP spid="47" grpId="0" animBg="1"/>
      <p:bldP spid="48" grpId="0" animBg="1"/>
      <p:bldP spid="49" grpId="0" animBg="1"/>
      <p:bldP spid="50" grpId="0" animBg="1"/>
      <p:bldP spid="54" grpId="0" animBg="1"/>
      <p:bldP spid="37" grpId="0" animBg="1"/>
      <p:bldP spid="60" grpId="0" animBg="1"/>
      <p:bldP spid="61" grpId="0" animBg="1"/>
      <p:bldP spid="63" grpId="0" animBg="1"/>
      <p:bldP spid="65" grpId="0" animBg="1"/>
      <p:bldP spid="58" grpId="0" animBg="1"/>
      <p:bldP spid="69" grpId="0" animBg="1"/>
      <p:bldP spid="7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Phase 3</a:t>
            </a: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 – data collection, process and project management</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Market Research, Local &amp; Physical Information Surveys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Building Footprint Measurements Aerial Imagery</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Farm Footprints and Usage</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Physical Site Inspections and Street Camera Surveillance</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Monitoring and verification of data captured by internal &amp; external data capturers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Field forms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Urban Layout &amp; Aerial Imagery</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Urban Footprints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Property Aerial Imagery Measurements</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64</a:t>
            </a:fld>
            <a:endParaRPr lang="en-US" dirty="0"/>
          </a:p>
        </p:txBody>
      </p:sp>
    </p:spTree>
    <p:extLst>
      <p:ext uri="{BB962C8B-B14F-4D97-AF65-F5344CB8AC3E}">
        <p14:creationId xmlns:p14="http://schemas.microsoft.com/office/powerpoint/2010/main" val="3015341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3 – data collection, process and project management (Continue)</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Street View Layout &amp; Mapping;</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Property Information (I.e. Deeds Information, Building Sizes, Assessment Ratings, etc.);</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Urban Property Search;</a:t>
            </a: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Urban Street View Imagery;</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a:t>
            </a:r>
            <a:r>
              <a:rPr lang="en-ZA"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Agricultural Property Data Capturing Progress;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a:t>
            </a:r>
            <a:r>
              <a:rPr lang="en-ZA"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Agricultural Property Search;</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a:t>
            </a:r>
            <a:r>
              <a:rPr lang="en-ZA"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Agricultural Property Land Use, Extent &amp; Values;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GIS </a:t>
            </a:r>
            <a:r>
              <a:rPr lang="en-ZA"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Agricultural Property Improvement Footprints;</a:t>
            </a:r>
            <a:endParaRPr lang="en-US" sz="18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Physical Inspections &amp; Fieldwork.</a:t>
            </a:r>
            <a:endParaRPr lang="en-US" sz="1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65</a:t>
            </a:fld>
            <a:endParaRPr lang="en-US" dirty="0"/>
          </a:p>
        </p:txBody>
      </p:sp>
    </p:spTree>
    <p:extLst>
      <p:ext uri="{BB962C8B-B14F-4D97-AF65-F5344CB8AC3E}">
        <p14:creationId xmlns:p14="http://schemas.microsoft.com/office/powerpoint/2010/main" val="668122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3 – data collection, process and project management (Continue)</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dirty="0">
                <a:solidFill>
                  <a:srgbClr val="00B0F0"/>
                </a:solidFill>
                <a:effectLst/>
                <a:latin typeface="Century Gothic" panose="020B0502020202020204" pitchFamily="34" charset="0"/>
                <a:ea typeface="Calibri" panose="020F0502020204030204" pitchFamily="34" charset="0"/>
                <a:cs typeface="Wingdings" panose="05000000000000000000" pitchFamily="2" charset="2"/>
              </a:rPr>
              <a:t>Internal Monitoring Process</a:t>
            </a:r>
          </a:p>
          <a:p>
            <a:pPr marL="342900" lvl="0" indent="-342900" algn="just">
              <a:lnSpc>
                <a:spcPct val="100000"/>
              </a:lnSpc>
              <a:buClr>
                <a:srgbClr val="92D050"/>
              </a:buClr>
              <a:buSzPts val="1600"/>
              <a:buFont typeface="Wingdings" panose="05000000000000000000" pitchFamily="2" charset="2"/>
              <a:buChar char=""/>
            </a:pPr>
            <a:r>
              <a:rPr lang="en-ZA"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Progress reporting will be made as per completion of each phase for the verification of the municipality</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The accuracy and comprehensiveness of collected data verified</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The progress of the different valuation completed and of the project as a whole</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Progress made against progress claims submitted.</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spcAft>
                <a:spcPts val="1000"/>
              </a:spcAft>
              <a:buClr>
                <a:srgbClr val="92D050"/>
              </a:buClr>
              <a:buSzPts val="1600"/>
              <a:buFont typeface="Wingdings" panose="05000000000000000000" pitchFamily="2" charset="2"/>
              <a:buChar char=""/>
            </a:pPr>
            <a:r>
              <a:rPr lang="en-ZA"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The above monitoring process can be based on the principle of making it possible for designated Municipal personnel to view the contents of the Property Master File and the daily progress made in the “population” thereof.</a:t>
            </a: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66</a:t>
            </a:fld>
            <a:endParaRPr lang="en-US" dirty="0"/>
          </a:p>
        </p:txBody>
      </p:sp>
    </p:spTree>
    <p:extLst>
      <p:ext uri="{BB962C8B-B14F-4D97-AF65-F5344CB8AC3E}">
        <p14:creationId xmlns:p14="http://schemas.microsoft.com/office/powerpoint/2010/main" val="2383372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3 – data collection, process and project management (Continue)</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dirty="0">
                <a:solidFill>
                  <a:srgbClr val="00B0F0"/>
                </a:solidFill>
                <a:effectLst/>
                <a:latin typeface="Century Gothic" panose="020B0502020202020204" pitchFamily="34" charset="0"/>
                <a:ea typeface="Calibri" panose="020F0502020204030204" pitchFamily="34" charset="0"/>
                <a:cs typeface="Wingdings" panose="05000000000000000000" pitchFamily="2" charset="2"/>
              </a:rPr>
              <a:t>Progress Reporting &amp; Data Verification</a:t>
            </a:r>
          </a:p>
          <a:p>
            <a:pPr marL="342900" lvl="0" indent="-342900">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Times New Roman" panose="02020603050405020304" pitchFamily="18" charset="0"/>
              </a:rPr>
              <a:t>Property Search</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Times New Roman" panose="02020603050405020304" pitchFamily="18" charset="0"/>
              </a:rPr>
              <a:t>Property Information</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Times New Roman" panose="02020603050405020304" pitchFamily="18" charset="0"/>
              </a:rPr>
              <a:t>Counts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Times New Roman" panose="02020603050405020304" pitchFamily="18" charset="0"/>
              </a:rPr>
              <a:t>Captured Information</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Times New Roman" panose="02020603050405020304" pitchFamily="18" charset="0"/>
              </a:rPr>
              <a:t>GIS Information</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0000"/>
              </a:lnSpc>
              <a:spcAft>
                <a:spcPts val="1000"/>
              </a:spcAft>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Times New Roman" panose="02020603050405020304" pitchFamily="18" charset="0"/>
              </a:rPr>
              <a:t>Rooftops / Footprints of Buildings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67</a:t>
            </a:fld>
            <a:endParaRPr lang="en-US" dirty="0"/>
          </a:p>
        </p:txBody>
      </p:sp>
    </p:spTree>
    <p:extLst>
      <p:ext uri="{BB962C8B-B14F-4D97-AF65-F5344CB8AC3E}">
        <p14:creationId xmlns:p14="http://schemas.microsoft.com/office/powerpoint/2010/main" val="216307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3 – data collection, process and project management (Continue)</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dirty="0">
                <a:solidFill>
                  <a:srgbClr val="00B0F0"/>
                </a:solidFill>
                <a:effectLst/>
                <a:latin typeface="Century Gothic" panose="020B0502020202020204" pitchFamily="34" charset="0"/>
                <a:ea typeface="Calibri" panose="020F0502020204030204" pitchFamily="34" charset="0"/>
                <a:cs typeface="Wingdings" panose="05000000000000000000" pitchFamily="2" charset="2"/>
              </a:rPr>
              <a:t>Public Awareness</a:t>
            </a: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In conjunction with Municipality arrange for Public meetings (Advertise, radio, pamphlets, etc.)</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Consultation with Farmers unions, Business chamber, Homeowner Associations, and General Public</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Explaining purpose of Data collecting, Valuation Methods and Procedures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spcAft>
                <a:spcPts val="1000"/>
              </a:spcAft>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Assistance with Objections, Purpose and Procedures </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68</a:t>
            </a:fld>
            <a:endParaRPr lang="en-US" dirty="0"/>
          </a:p>
        </p:txBody>
      </p:sp>
    </p:spTree>
    <p:extLst>
      <p:ext uri="{BB962C8B-B14F-4D97-AF65-F5344CB8AC3E}">
        <p14:creationId xmlns:p14="http://schemas.microsoft.com/office/powerpoint/2010/main" val="2384002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4 – compilations of valuations (which forms part of phase 3)</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marL="0" lvl="0" indent="0" algn="just">
              <a:lnSpc>
                <a:spcPct val="100000"/>
              </a:lnSpc>
              <a:spcBef>
                <a:spcPts val="600"/>
              </a:spcBef>
              <a:spcAft>
                <a:spcPts val="600"/>
              </a:spcAft>
              <a:buClr>
                <a:srgbClr val="002060"/>
              </a:buClr>
              <a:buNone/>
            </a:pPr>
            <a:endPar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r>
              <a:rPr lang="en-US" sz="1800" kern="1400" spc="-50" dirty="0">
                <a:solidFill>
                  <a:srgbClr val="00B0F0"/>
                </a:solidFill>
                <a:effectLst/>
                <a:latin typeface="Century Gothic" panose="020B0502020202020204" pitchFamily="34" charset="0"/>
                <a:ea typeface="Times New Roman" panose="02020603050405020304" pitchFamily="18" charset="0"/>
                <a:cs typeface="Times New Roman" panose="02020603050405020304" pitchFamily="18" charset="0"/>
              </a:rPr>
              <a:t>Monitoring and analyzing captured data for accuracy:</a:t>
            </a:r>
            <a:endParaRPr lang="en-US" sz="1800"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Review sales and valuations between date of commencement and date of valuation</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Review regressions &amp; formulas</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Corrections &amp; Adjustments (If Applicable)</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Valuing properties</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Valuation Methodologies</a:t>
            </a:r>
            <a:endParaRPr lang="en-US" sz="1800" kern="1400" spc="-5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69</a:t>
            </a:fld>
            <a:endParaRPr lang="en-US" dirty="0"/>
          </a:p>
        </p:txBody>
      </p:sp>
    </p:spTree>
    <p:extLst>
      <p:ext uri="{BB962C8B-B14F-4D97-AF65-F5344CB8AC3E}">
        <p14:creationId xmlns:p14="http://schemas.microsoft.com/office/powerpoint/2010/main" val="3495792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7</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2" name="Subtitle 2">
            <a:extLst>
              <a:ext uri="{FF2B5EF4-FFF2-40B4-BE49-F238E27FC236}">
                <a16:creationId xmlns:a16="http://schemas.microsoft.com/office/drawing/2014/main" id="{3E3F4249-8E79-720B-DE37-69F8B4F88A03}"/>
              </a:ext>
            </a:extLst>
          </p:cNvPr>
          <p:cNvSpPr txBox="1">
            <a:spLocks/>
          </p:cNvSpPr>
          <p:nvPr/>
        </p:nvSpPr>
        <p:spPr>
          <a:xfrm>
            <a:off x="1524000" y="1986455"/>
            <a:ext cx="9144000" cy="2417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000" dirty="0">
                <a:latin typeface="Century Gothic" panose="020B0502020202020204" pitchFamily="34" charset="0"/>
              </a:rPr>
              <a:t>“The </a:t>
            </a:r>
            <a:r>
              <a:rPr lang="en-GB" sz="3600" dirty="0">
                <a:solidFill>
                  <a:srgbClr val="00B0F0"/>
                </a:solidFill>
                <a:latin typeface="Century Gothic" panose="020B0502020202020204" pitchFamily="34" charset="0"/>
              </a:rPr>
              <a:t>purpose</a:t>
            </a:r>
            <a:r>
              <a:rPr lang="en-GB" sz="2000" dirty="0">
                <a:latin typeface="Century Gothic" panose="020B0502020202020204" pitchFamily="34" charset="0"/>
              </a:rPr>
              <a:t> is to disclose to the Auditor General and the Municipality, the </a:t>
            </a:r>
            <a:r>
              <a:rPr lang="en-GB" sz="3600" dirty="0">
                <a:solidFill>
                  <a:srgbClr val="00B0F0"/>
                </a:solidFill>
                <a:latin typeface="Century Gothic" panose="020B0502020202020204" pitchFamily="34" charset="0"/>
              </a:rPr>
              <a:t>complexity, procedures, pros and cons</a:t>
            </a:r>
            <a:r>
              <a:rPr lang="en-GB" sz="2000" dirty="0">
                <a:latin typeface="Century Gothic" panose="020B0502020202020204" pitchFamily="34" charset="0"/>
              </a:rPr>
              <a:t> pertaining the compilation of the General Valuation Roll and Supplementary Valuation Process in terms of the MPRA”.</a:t>
            </a:r>
            <a:endParaRPr lang="en-US" sz="2000" dirty="0">
              <a:latin typeface="Century Gothic" panose="020B0502020202020204" pitchFamily="34" charset="0"/>
            </a:endParaRPr>
          </a:p>
        </p:txBody>
      </p:sp>
    </p:spTree>
    <p:extLst>
      <p:ext uri="{BB962C8B-B14F-4D97-AF65-F5344CB8AC3E}">
        <p14:creationId xmlns:p14="http://schemas.microsoft.com/office/powerpoint/2010/main" val="3613628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4 – compilations of valuations (which forms part of phase 3)</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marL="0" lvl="0" indent="0" algn="just">
              <a:lnSpc>
                <a:spcPct val="100000"/>
              </a:lnSpc>
              <a:spcBef>
                <a:spcPts val="600"/>
              </a:spcBef>
              <a:spcAft>
                <a:spcPts val="600"/>
              </a:spcAft>
              <a:buClr>
                <a:srgbClr val="002060"/>
              </a:buClr>
              <a:buNone/>
            </a:pP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Valuation Methodologies:</a:t>
            </a:r>
          </a:p>
          <a:p>
            <a:pPr marL="342900" lvl="0" indent="-342900" algn="just">
              <a:lnSpc>
                <a:spcPct val="100000"/>
              </a:lnSpc>
              <a:spcAft>
                <a:spcPts val="1000"/>
              </a:spcAft>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Comparable Approach</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spcAft>
                <a:spcPts val="1000"/>
              </a:spcAft>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Income Approach</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spcAft>
                <a:spcPts val="1000"/>
              </a:spcAft>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Depreciated Cost Approach + Land Value</a:t>
            </a:r>
            <a:endParaRPr lang="en-US" sz="1800" kern="1400" spc="-5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70</a:t>
            </a:fld>
            <a:endParaRPr lang="en-US" dirty="0"/>
          </a:p>
        </p:txBody>
      </p:sp>
      <p:pic>
        <p:nvPicPr>
          <p:cNvPr id="2050" name="Picture 2" descr="Fingerprint Recognition | IntechOpen">
            <a:extLst>
              <a:ext uri="{FF2B5EF4-FFF2-40B4-BE49-F238E27FC236}">
                <a16:creationId xmlns:a16="http://schemas.microsoft.com/office/drawing/2014/main" id="{0435F55D-9A39-9898-6E62-3C4CF4163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055" y="3261419"/>
            <a:ext cx="5078945" cy="240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5 – public notice </a:t>
            </a:r>
            <a:r>
              <a:rPr lang="en-US" sz="1800" b="1" kern="1400" spc="-50" dirty="0">
                <a:latin typeface="Century Gothic" panose="020B0502020202020204" pitchFamily="34" charset="0"/>
                <a:ea typeface="Times New Roman" panose="02020603050405020304" pitchFamily="18" charset="0"/>
                <a:cs typeface="Times New Roman" panose="02020603050405020304" pitchFamily="18" charset="0"/>
              </a:rPr>
              <a:t>of valuation rolls for objections</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b="1"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Section 49(1)(2)</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 Responsibility of the </a:t>
            </a:r>
            <a:r>
              <a:rPr lang="en-US" sz="1800" b="1"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municipal manager;</a:t>
            </a:r>
            <a:endParaRPr lang="en-US" sz="1800" b="1"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Notice advertised within </a:t>
            </a:r>
            <a:r>
              <a:rPr lang="en-US" sz="1800" b="1"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21 days </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for public to review;</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Open for inspection not less than </a:t>
            </a:r>
            <a:r>
              <a:rPr lang="en-US" sz="1800" b="1"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30 days</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 or more than </a:t>
            </a:r>
            <a:r>
              <a:rPr lang="en-US" sz="1800" b="1"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90 days </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(Website) and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forms available to objectors;</a:t>
            </a:r>
          </a:p>
          <a:p>
            <a:pPr lvl="0" algn="just">
              <a:lnSpc>
                <a:spcPct val="100000"/>
              </a:lnSpc>
              <a:spcBef>
                <a:spcPts val="600"/>
              </a:spcBef>
              <a:spcAft>
                <a:spcPts val="600"/>
              </a:spcAft>
              <a:buClr>
                <a:srgbClr val="002060"/>
              </a:buClr>
            </a:pPr>
            <a:r>
              <a:rPr lang="en-US" sz="1800" b="1"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Section 50 (5)</a:t>
            </a: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 Objections hand over to the Municipal Valuer (within 14 days);</a:t>
            </a:r>
          </a:p>
          <a:p>
            <a:pPr lvl="0" algn="just">
              <a:lnSpc>
                <a:spcPct val="100000"/>
              </a:lnSpc>
              <a:spcBef>
                <a:spcPts val="600"/>
              </a:spcBef>
              <a:spcAft>
                <a:spcPts val="600"/>
              </a:spcAft>
              <a:buClr>
                <a:srgbClr val="002060"/>
              </a:buClr>
            </a:pP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marL="0" indent="0" algn="just">
              <a:lnSpc>
                <a:spcPct val="100000"/>
              </a:lnSpc>
              <a:spcBef>
                <a:spcPts val="600"/>
              </a:spcBef>
              <a:spcAft>
                <a:spcPts val="600"/>
              </a:spcAft>
              <a:buClr>
                <a:srgbClr val="002060"/>
              </a:buClr>
              <a:buNone/>
            </a:pPr>
            <a:r>
              <a:rPr lang="en-US"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Pros and Cons?</a:t>
            </a:r>
            <a:endParaRPr lang="en-US" sz="12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endPar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71</a:t>
            </a:fld>
            <a:endParaRPr lang="en-US" dirty="0"/>
          </a:p>
        </p:txBody>
      </p:sp>
    </p:spTree>
    <p:extLst>
      <p:ext uri="{BB962C8B-B14F-4D97-AF65-F5344CB8AC3E}">
        <p14:creationId xmlns:p14="http://schemas.microsoft.com/office/powerpoint/2010/main" val="102458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6 – compulsory review period and objections</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Objections – uploaded onto system and processed in compliant with:</a:t>
            </a: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Section 51 - (Processing Objections)(Promptly)</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Section 52 (1)(a) – (Compulsory review)(exceeding 10% up or down)</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Section 53 (1) – (Notification letters)(Within 30 Days)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US" sz="1800" dirty="0">
                <a:solidFill>
                  <a:srgbClr val="0D0D0D"/>
                </a:solidFill>
                <a:effectLst/>
                <a:latin typeface="Century Gothic" panose="020B0502020202020204" pitchFamily="34" charset="0"/>
                <a:ea typeface="Calibri" panose="020F0502020204030204" pitchFamily="34" charset="0"/>
                <a:cs typeface="Calibri" panose="020F0502020204030204" pitchFamily="34" charset="0"/>
              </a:rPr>
              <a:t>Section 53 (3) – (Reasons)(Within 30 Days)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Handling objections in the most convenient time.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Valuer have NO time restriction, other than committing to finalize objections “promptly” (Sec51)</a:t>
            </a:r>
          </a:p>
          <a:p>
            <a:pPr algn="just">
              <a:lnSpc>
                <a:spcPct val="100000"/>
              </a:lnSpc>
              <a:spcBef>
                <a:spcPts val="600"/>
              </a:spcBef>
              <a:spcAft>
                <a:spcPts val="600"/>
              </a:spcAft>
              <a:buClr>
                <a:srgbClr val="002060"/>
              </a:buClr>
            </a:pPr>
            <a:endParaRPr lang="en-US" sz="1800" kern="1400" spc="-50" dirty="0">
              <a:solidFill>
                <a:srgbClr val="0D0D0D"/>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just">
              <a:lnSpc>
                <a:spcPct val="100000"/>
              </a:lnSpc>
              <a:spcBef>
                <a:spcPts val="600"/>
              </a:spcBef>
              <a:spcAft>
                <a:spcPts val="600"/>
              </a:spcAft>
              <a:buClr>
                <a:srgbClr val="002060"/>
              </a:buClr>
              <a:buNone/>
            </a:pPr>
            <a:r>
              <a:rPr lang="en-US"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Pros and Cons?</a:t>
            </a: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marL="0" indent="0" algn="just">
              <a:lnSpc>
                <a:spcPct val="100000"/>
              </a:lnSpc>
              <a:spcBef>
                <a:spcPts val="600"/>
              </a:spcBef>
              <a:spcAft>
                <a:spcPts val="600"/>
              </a:spcAft>
              <a:buClr>
                <a:srgbClr val="002060"/>
              </a:buClr>
              <a:buNone/>
            </a:pP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72</a:t>
            </a:fld>
            <a:endParaRPr lang="en-US" dirty="0"/>
          </a:p>
        </p:txBody>
      </p:sp>
    </p:spTree>
    <p:extLst>
      <p:ext uri="{BB962C8B-B14F-4D97-AF65-F5344CB8AC3E}">
        <p14:creationId xmlns:p14="http://schemas.microsoft.com/office/powerpoint/2010/main" val="4234436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6 – compulsory review period and objections</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What if objection forms are not adequately completed? </a:t>
            </a:r>
          </a:p>
          <a:p>
            <a:pPr marL="342900" lvl="0" indent="-342900" algn="just">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Calibri" panose="020F0502020204030204" pitchFamily="34" charset="0"/>
              </a:rPr>
              <a:t>Incomplete objection forms?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Calibri" panose="020F0502020204030204" pitchFamily="34" charset="0"/>
              </a:rPr>
              <a:t>Multiple objections per objection form?</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Calibri" panose="020F0502020204030204" pitchFamily="34" charset="0"/>
              </a:rPr>
              <a:t>Objections completed in bad faith?</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Calibri" panose="020F0502020204030204" pitchFamily="34" charset="0"/>
              </a:rPr>
              <a:t>Frivolous objections to unrelated issues?</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Calibri" panose="020F0502020204030204" pitchFamily="34" charset="0"/>
              </a:rPr>
              <a:t>Objections not submitted on the official objection form?</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0000"/>
              </a:lnSpc>
              <a:spcAft>
                <a:spcPts val="1000"/>
              </a:spcAft>
              <a:buClr>
                <a:srgbClr val="92D050"/>
              </a:buClr>
              <a:buSzPts val="1600"/>
              <a:buFont typeface="Wingdings" panose="05000000000000000000" pitchFamily="2" charset="2"/>
              <a:buChar char=""/>
            </a:pPr>
            <a:r>
              <a:rPr lang="en-ZA" sz="1800" dirty="0">
                <a:effectLst/>
                <a:latin typeface="Century Gothic" panose="020B0502020202020204" pitchFamily="34" charset="0"/>
                <a:ea typeface="Calibri" panose="020F0502020204030204" pitchFamily="34" charset="0"/>
                <a:cs typeface="Calibri" panose="020F0502020204030204" pitchFamily="34" charset="0"/>
              </a:rPr>
              <a:t>Late objections?</a:t>
            </a:r>
            <a:endPar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marL="0" indent="0" algn="just">
              <a:lnSpc>
                <a:spcPct val="100000"/>
              </a:lnSpc>
              <a:spcBef>
                <a:spcPts val="600"/>
              </a:spcBef>
              <a:spcAft>
                <a:spcPts val="600"/>
              </a:spcAft>
              <a:buClr>
                <a:srgbClr val="002060"/>
              </a:buClr>
              <a:buNone/>
            </a:pPr>
            <a:r>
              <a:rPr lang="en-US"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Pros and Cons?</a:t>
            </a:r>
            <a:endParaRPr lang="en-US" sz="12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endParaRPr lang="en-US" sz="1800" kern="1400" spc="-5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dirty="0">
              <a:effectLst/>
              <a:latin typeface="Century Gothic" panose="020B0502020202020204" pitchFamily="34" charset="0"/>
              <a:ea typeface="Calibri" panose="020F0502020204030204" pitchFamily="34" charset="0"/>
              <a:cs typeface="Wingdings" panose="05000000000000000000" pitchFamily="2" charset="2"/>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73</a:t>
            </a:fld>
            <a:endParaRPr lang="en-US" dirty="0"/>
          </a:p>
        </p:txBody>
      </p:sp>
    </p:spTree>
    <p:extLst>
      <p:ext uri="{BB962C8B-B14F-4D97-AF65-F5344CB8AC3E}">
        <p14:creationId xmlns:p14="http://schemas.microsoft.com/office/powerpoint/2010/main" val="2086917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7 – right to appeal &amp; appeal board hearings (VAB)</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Compliant with Section 54 &amp; Section 34 (f) (Valuer must attend to appeals and hearings, and right to appeal by objector);</a:t>
            </a: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Appeals open for 30 days (Sec54(2));</a:t>
            </a: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And Municipal Manager MUST forward appeals within </a:t>
            </a:r>
            <a:r>
              <a:rPr lang="en-US" sz="1800" b="1"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14 days</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 to Chairperson of VAB (Sec54(3));</a:t>
            </a: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Then Chairperson must convene a meeting for appeal board within </a:t>
            </a:r>
            <a:r>
              <a:rPr lang="en-US" sz="1800" b="1"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60 days</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 and copied to Valuer;</a:t>
            </a:r>
          </a:p>
          <a:p>
            <a:pPr lvl="0" algn="just">
              <a:lnSpc>
                <a:spcPct val="100000"/>
              </a:lnSpc>
              <a:spcBef>
                <a:spcPts val="600"/>
              </a:spcBef>
              <a:spcAft>
                <a:spcPts val="600"/>
              </a:spcAft>
              <a:buClr>
                <a:srgbClr val="002060"/>
              </a:buClr>
            </a:pP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Changes made is effective as upon date of implementation of roll (Sec55);</a:t>
            </a:r>
          </a:p>
          <a:p>
            <a:pPr marL="0" lvl="0" indent="0" algn="just">
              <a:lnSpc>
                <a:spcPct val="100000"/>
              </a:lnSpc>
              <a:spcBef>
                <a:spcPts val="600"/>
              </a:spcBef>
              <a:spcAft>
                <a:spcPts val="600"/>
              </a:spcAft>
              <a:buClr>
                <a:srgbClr val="002060"/>
              </a:buClr>
              <a:buNone/>
            </a:pP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r>
              <a:rPr lang="en-US"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Pros and Cons? (See the timelines?)</a:t>
            </a: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74</a:t>
            </a:fld>
            <a:endParaRPr lang="en-US" dirty="0"/>
          </a:p>
        </p:txBody>
      </p:sp>
    </p:spTree>
    <p:extLst>
      <p:ext uri="{BB962C8B-B14F-4D97-AF65-F5344CB8AC3E}">
        <p14:creationId xmlns:p14="http://schemas.microsoft.com/office/powerpoint/2010/main" val="1544683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B520-297D-4E20-2AF9-F482B5B0D74B}"/>
              </a:ext>
            </a:extLst>
          </p:cNvPr>
          <p:cNvSpPr>
            <a:spLocks noGrp="1"/>
          </p:cNvSpPr>
          <p:nvPr>
            <p:ph type="title"/>
          </p:nvPr>
        </p:nvSpPr>
        <p:spPr/>
        <p:txBody>
          <a:bodyPr>
            <a:normAutofit/>
          </a:bodyPr>
          <a:lstStyle/>
          <a:p>
            <a:r>
              <a:rPr lang="en-US" sz="3600" dirty="0">
                <a:latin typeface="Century Gothic" panose="020B0502020202020204" pitchFamily="34" charset="0"/>
              </a:rPr>
              <a:t>valuation process and phases? (cont.)</a:t>
            </a:r>
          </a:p>
        </p:txBody>
      </p:sp>
      <p:sp>
        <p:nvSpPr>
          <p:cNvPr id="3" name="Content Placeholder 2">
            <a:extLst>
              <a:ext uri="{FF2B5EF4-FFF2-40B4-BE49-F238E27FC236}">
                <a16:creationId xmlns:a16="http://schemas.microsoft.com/office/drawing/2014/main" id="{F4C41290-415A-2134-6FDA-D8F4C28B028C}"/>
              </a:ext>
            </a:extLst>
          </p:cNvPr>
          <p:cNvSpPr>
            <a:spLocks noGrp="1"/>
          </p:cNvSpPr>
          <p:nvPr>
            <p:ph idx="1"/>
          </p:nvPr>
        </p:nvSpPr>
        <p:spPr>
          <a:xfrm>
            <a:off x="838200" y="1690688"/>
            <a:ext cx="10515600" cy="4486275"/>
          </a:xfrm>
        </p:spPr>
        <p:txBody>
          <a:bodyPr>
            <a:noAutofit/>
          </a:bodyPr>
          <a:lstStyle/>
          <a:p>
            <a:pPr marL="0" indent="0" algn="just">
              <a:lnSpc>
                <a:spcPct val="100000"/>
              </a:lnSpc>
              <a:spcBef>
                <a:spcPts val="600"/>
              </a:spcBef>
              <a:spcAft>
                <a:spcPts val="600"/>
              </a:spcAft>
              <a:buClr>
                <a:srgbClr val="002060"/>
              </a:buClr>
              <a:buNone/>
            </a:pPr>
            <a:r>
              <a:rPr lang="en-US" sz="1800" b="1" kern="1400" spc="-50" dirty="0">
                <a:effectLst/>
                <a:latin typeface="Century Gothic" panose="020B0502020202020204" pitchFamily="34" charset="0"/>
                <a:ea typeface="Times New Roman" panose="02020603050405020304" pitchFamily="18" charset="0"/>
                <a:cs typeface="Times New Roman" panose="02020603050405020304" pitchFamily="18" charset="0"/>
              </a:rPr>
              <a:t>Phase 8 – final stage data submission</a:t>
            </a:r>
            <a:endParaRPr lang="en-ZA" sz="1800" b="1" dirty="0">
              <a:latin typeface="Century Gothic" panose="020B0502020202020204" pitchFamily="34" charset="0"/>
              <a:ea typeface="Calibri" panose="020F0502020204030204" pitchFamily="34" charset="0"/>
              <a:cs typeface="Calibri" panose="020F0502020204030204" pitchFamily="34"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Submission of data within 30-days of submission of valuation roll, </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(Bulk deeds and property registers in the </a:t>
            </a:r>
            <a:r>
              <a:rPr lang="en-US" sz="18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wrong hands</a:t>
            </a:r>
            <a:r>
              <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rPr>
              <a:t>, etc.) </a:t>
            </a:r>
            <a:r>
              <a:rPr lang="en-US" sz="1800" b="1"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What is meant by this?</a:t>
            </a: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Signed declaration of transfer of all data to council;</a:t>
            </a:r>
            <a:endParaRPr lang="en-US" sz="1800" kern="1400" spc="-50" dirty="0">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r>
              <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rPr>
              <a:t>Council issued with final delivery certificate.</a:t>
            </a:r>
            <a:endParaRPr lang="en-US" sz="1800" kern="1400" spc="-50" dirty="0">
              <a:effectLst/>
              <a:latin typeface="Century Gothic" panose="020B0502020202020204" pitchFamily="34" charset="0"/>
              <a:ea typeface="Times New Roman" panose="02020603050405020304" pitchFamily="18" charset="0"/>
              <a:cs typeface="Times New Roman" panose="02020603050405020304" pitchFamily="18" charset="0"/>
            </a:endParaRPr>
          </a:p>
          <a:p>
            <a:pPr lvl="0" algn="just">
              <a:lnSpc>
                <a:spcPct val="100000"/>
              </a:lnSpc>
              <a:spcBef>
                <a:spcPts val="600"/>
              </a:spcBef>
              <a:spcAft>
                <a:spcPts val="600"/>
              </a:spcAft>
              <a:buClr>
                <a:srgbClr val="002060"/>
              </a:buClr>
            </a:pPr>
            <a:endParaRPr lang="en-US" sz="1800" kern="1400" spc="-50" dirty="0">
              <a:solidFill>
                <a:srgbClr val="0D0D0D"/>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lnSpc>
                <a:spcPct val="100000"/>
              </a:lnSpc>
              <a:spcBef>
                <a:spcPts val="600"/>
              </a:spcBef>
              <a:spcAft>
                <a:spcPts val="600"/>
              </a:spcAft>
              <a:buClr>
                <a:srgbClr val="002060"/>
              </a:buClr>
              <a:buNone/>
            </a:pPr>
            <a:r>
              <a:rPr lang="en-US" kern="1400" spc="-50" dirty="0">
                <a:solidFill>
                  <a:srgbClr val="00B0F0"/>
                </a:solidFill>
                <a:latin typeface="Century Gothic" panose="020B0502020202020204" pitchFamily="34" charset="0"/>
                <a:ea typeface="Times New Roman" panose="02020603050405020304" pitchFamily="18" charset="0"/>
                <a:cs typeface="Times New Roman" panose="02020603050405020304" pitchFamily="18" charset="0"/>
              </a:rPr>
              <a:t>Pros and Cons?</a:t>
            </a:r>
            <a:endParaRPr lang="en-US" sz="1800" kern="1400" spc="-50" dirty="0">
              <a:solidFill>
                <a:srgbClr val="0D0D0D"/>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AACB32-1EA2-31E6-6B95-F0819299835F}"/>
              </a:ext>
            </a:extLst>
          </p:cNvPr>
          <p:cNvSpPr>
            <a:spLocks noGrp="1"/>
          </p:cNvSpPr>
          <p:nvPr>
            <p:ph type="sldNum" sz="quarter" idx="12"/>
          </p:nvPr>
        </p:nvSpPr>
        <p:spPr/>
        <p:txBody>
          <a:bodyPr/>
          <a:lstStyle/>
          <a:p>
            <a:fld id="{E2F0592A-B330-4732-8BA2-98C6A5E7D6E6}" type="slidenum">
              <a:rPr lang="en-US" smtClean="0"/>
              <a:t>75</a:t>
            </a:fld>
            <a:endParaRPr lang="en-US" dirty="0"/>
          </a:p>
        </p:txBody>
      </p:sp>
    </p:spTree>
    <p:extLst>
      <p:ext uri="{BB962C8B-B14F-4D97-AF65-F5344CB8AC3E}">
        <p14:creationId xmlns:p14="http://schemas.microsoft.com/office/powerpoint/2010/main" val="449547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9A66-E7D9-B279-BB1A-EFCD3CE072C7}"/>
              </a:ext>
            </a:extLst>
          </p:cNvPr>
          <p:cNvSpPr>
            <a:spLocks noGrp="1"/>
          </p:cNvSpPr>
          <p:nvPr>
            <p:ph type="ctrTitle"/>
          </p:nvPr>
        </p:nvSpPr>
        <p:spPr>
          <a:xfrm>
            <a:off x="1524000" y="1122363"/>
            <a:ext cx="9144000" cy="1125537"/>
          </a:xfrm>
        </p:spPr>
        <p:txBody>
          <a:bodyPr/>
          <a:lstStyle/>
          <a:p>
            <a:pPr algn="l"/>
            <a:r>
              <a:rPr lang="en-US" dirty="0">
                <a:latin typeface="Vonique64" panose="02000500000000090000" pitchFamily="2" charset="0"/>
              </a:rPr>
              <a:t>End</a:t>
            </a:r>
          </a:p>
        </p:txBody>
      </p:sp>
      <p:sp>
        <p:nvSpPr>
          <p:cNvPr id="3" name="Subtitle 2">
            <a:extLst>
              <a:ext uri="{FF2B5EF4-FFF2-40B4-BE49-F238E27FC236}">
                <a16:creationId xmlns:a16="http://schemas.microsoft.com/office/drawing/2014/main" id="{1D858C56-08C3-0F59-6BD5-57C86F6EEE6C}"/>
              </a:ext>
            </a:extLst>
          </p:cNvPr>
          <p:cNvSpPr>
            <a:spLocks noGrp="1"/>
          </p:cNvSpPr>
          <p:nvPr>
            <p:ph type="subTitle" idx="1"/>
          </p:nvPr>
        </p:nvSpPr>
        <p:spPr>
          <a:xfrm>
            <a:off x="1524000" y="3811589"/>
            <a:ext cx="9144000" cy="1962149"/>
          </a:xfrm>
        </p:spPr>
        <p:txBody>
          <a:bodyPr>
            <a:normAutofit lnSpcReduction="10000"/>
          </a:bodyPr>
          <a:lstStyle/>
          <a:p>
            <a:pPr algn="l"/>
            <a:r>
              <a:rPr lang="en-US" dirty="0">
                <a:latin typeface="Century Gothic" panose="020B0502020202020204" pitchFamily="34" charset="0"/>
              </a:rPr>
              <a:t>LOURENS NEL </a:t>
            </a:r>
            <a:r>
              <a:rPr lang="en-US" sz="1600" dirty="0">
                <a:latin typeface="Century Gothic" panose="020B0502020202020204" pitchFamily="34" charset="0"/>
              </a:rPr>
              <a:t>(Pr.Val)(Managing Director)(Partner)(49%)</a:t>
            </a:r>
          </a:p>
          <a:p>
            <a:pPr algn="l"/>
            <a:r>
              <a:rPr lang="en-US" sz="1600" dirty="0">
                <a:latin typeface="Century Gothic" panose="020B0502020202020204" pitchFamily="34" charset="0"/>
              </a:rPr>
              <a:t>and partner</a:t>
            </a:r>
            <a:r>
              <a:rPr lang="en-US" sz="1800" dirty="0">
                <a:latin typeface="Century Gothic" panose="020B0502020202020204" pitchFamily="34" charset="0"/>
              </a:rPr>
              <a:t> </a:t>
            </a:r>
            <a:r>
              <a:rPr lang="en-US" dirty="0">
                <a:latin typeface="Century Gothic" panose="020B0502020202020204" pitchFamily="34" charset="0"/>
              </a:rPr>
              <a:t>RUTH MOKONYANE </a:t>
            </a:r>
            <a:r>
              <a:rPr lang="en-US" sz="1600" dirty="0">
                <a:latin typeface="Century Gothic" panose="020B0502020202020204" pitchFamily="34" charset="0"/>
              </a:rPr>
              <a:t>(Finance Director)(Partner)(51%)</a:t>
            </a:r>
            <a:endParaRPr lang="en-US" sz="1800" dirty="0">
              <a:latin typeface="Century Gothic" panose="020B0502020202020204" pitchFamily="34" charset="0"/>
            </a:endParaRPr>
          </a:p>
          <a:p>
            <a:pPr algn="l"/>
            <a:endParaRPr lang="en-US" sz="1800" dirty="0">
              <a:latin typeface="Century Gothic" panose="020B0502020202020204" pitchFamily="34" charset="0"/>
            </a:endParaRPr>
          </a:p>
          <a:p>
            <a:pPr algn="l"/>
            <a:r>
              <a:rPr lang="en-US" sz="1800" dirty="0">
                <a:latin typeface="Century Gothic" panose="020B0502020202020204" pitchFamily="34" charset="0"/>
              </a:rPr>
              <a:t>Pretoria National Group Head Office – (0861 99 0003)</a:t>
            </a:r>
          </a:p>
          <a:p>
            <a:pPr algn="l"/>
            <a:r>
              <a:rPr lang="en-US" sz="1800" dirty="0">
                <a:latin typeface="Century Gothic" panose="020B0502020202020204" pitchFamily="34" charset="0"/>
              </a:rPr>
              <a:t>info@uniqueco.co.za</a:t>
            </a:r>
          </a:p>
        </p:txBody>
      </p:sp>
      <p:sp>
        <p:nvSpPr>
          <p:cNvPr id="4" name="Slide Number Placeholder 3">
            <a:extLst>
              <a:ext uri="{FF2B5EF4-FFF2-40B4-BE49-F238E27FC236}">
                <a16:creationId xmlns:a16="http://schemas.microsoft.com/office/drawing/2014/main" id="{0EDF110B-3C30-78E6-52AF-5F1FB9FECDBB}"/>
              </a:ext>
            </a:extLst>
          </p:cNvPr>
          <p:cNvSpPr>
            <a:spLocks noGrp="1"/>
          </p:cNvSpPr>
          <p:nvPr>
            <p:ph type="sldNum" sz="quarter" idx="12"/>
          </p:nvPr>
        </p:nvSpPr>
        <p:spPr/>
        <p:txBody>
          <a:bodyPr/>
          <a:lstStyle/>
          <a:p>
            <a:fld id="{E2F0592A-B330-4732-8BA2-98C6A5E7D6E6}" type="slidenum">
              <a:rPr lang="en-US" smtClean="0"/>
              <a:t>76</a:t>
            </a:fld>
            <a:endParaRPr lang="en-US" dirty="0"/>
          </a:p>
        </p:txBody>
      </p:sp>
      <p:graphicFrame>
        <p:nvGraphicFramePr>
          <p:cNvPr id="5" name="Diagram 4">
            <a:extLst>
              <a:ext uri="{FF2B5EF4-FFF2-40B4-BE49-F238E27FC236}">
                <a16:creationId xmlns:a16="http://schemas.microsoft.com/office/drawing/2014/main" id="{7A8B1040-D696-DC9A-E7CA-69E4554F54AD}"/>
              </a:ext>
            </a:extLst>
          </p:cNvPr>
          <p:cNvGraphicFramePr/>
          <p:nvPr/>
        </p:nvGraphicFramePr>
        <p:xfrm>
          <a:off x="8362949" y="1510185"/>
          <a:ext cx="3238501" cy="2408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CCD3795D-B99F-DF04-7D2B-04D12F4BC3CC}"/>
              </a:ext>
            </a:extLst>
          </p:cNvPr>
          <p:cNvGraphicFramePr/>
          <p:nvPr/>
        </p:nvGraphicFramePr>
        <p:xfrm>
          <a:off x="6435725" y="578955"/>
          <a:ext cx="3441700" cy="2539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itle 1">
            <a:extLst>
              <a:ext uri="{FF2B5EF4-FFF2-40B4-BE49-F238E27FC236}">
                <a16:creationId xmlns:a16="http://schemas.microsoft.com/office/drawing/2014/main" id="{B213843D-228A-CACA-5703-6CD5BDFABDA6}"/>
              </a:ext>
            </a:extLst>
          </p:cNvPr>
          <p:cNvSpPr txBox="1">
            <a:spLocks/>
          </p:cNvSpPr>
          <p:nvPr/>
        </p:nvSpPr>
        <p:spPr>
          <a:xfrm>
            <a:off x="2952750" y="571501"/>
            <a:ext cx="2343150" cy="87947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Century Gothic" panose="020B0502020202020204" pitchFamily="34" charset="0"/>
              </a:rPr>
              <a:t>Session day</a:t>
            </a:r>
            <a:r>
              <a:rPr lang="en-US" dirty="0">
                <a:solidFill>
                  <a:schemeClr val="tx1">
                    <a:lumMod val="50000"/>
                    <a:lumOff val="50000"/>
                  </a:schemeClr>
                </a:solidFill>
                <a:latin typeface="Century Gothic" panose="020B0502020202020204" pitchFamily="34" charset="0"/>
              </a:rPr>
              <a:t>2</a:t>
            </a:r>
            <a:r>
              <a:rPr lang="en-US" sz="2400" dirty="0">
                <a:latin typeface="Century Gothic" panose="020B0502020202020204" pitchFamily="34" charset="0"/>
              </a:rPr>
              <a:t>of </a:t>
            </a:r>
            <a:r>
              <a:rPr lang="en-US" sz="3200" dirty="0">
                <a:solidFill>
                  <a:schemeClr val="tx1">
                    <a:lumMod val="50000"/>
                    <a:lumOff val="50000"/>
                  </a:schemeClr>
                </a:solidFill>
                <a:latin typeface="Century Gothic" panose="020B0502020202020204" pitchFamily="34" charset="0"/>
              </a:rPr>
              <a:t>4</a:t>
            </a:r>
            <a:endParaRPr lang="en-US" sz="3600" dirty="0">
              <a:solidFill>
                <a:schemeClr val="tx1">
                  <a:lumMod val="50000"/>
                  <a:lumOff val="50000"/>
                </a:schemeClr>
              </a:solidFill>
              <a:latin typeface="Century Gothic" panose="020B0502020202020204" pitchFamily="34" charset="0"/>
            </a:endParaRPr>
          </a:p>
        </p:txBody>
      </p:sp>
      <p:pic>
        <p:nvPicPr>
          <p:cNvPr id="11" name="Picture 10" descr="Logo, company name&#10;&#10;Description automatically generated">
            <a:extLst>
              <a:ext uri="{FF2B5EF4-FFF2-40B4-BE49-F238E27FC236}">
                <a16:creationId xmlns:a16="http://schemas.microsoft.com/office/drawing/2014/main" id="{BB14AC20-86E4-62DE-D508-B9FB56F247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0100" y="4857105"/>
            <a:ext cx="3441700" cy="1311124"/>
          </a:xfrm>
          <a:prstGeom prst="rect">
            <a:avLst/>
          </a:prstGeom>
        </p:spPr>
      </p:pic>
    </p:spTree>
    <p:extLst>
      <p:ext uri="{BB962C8B-B14F-4D97-AF65-F5344CB8AC3E}">
        <p14:creationId xmlns:p14="http://schemas.microsoft.com/office/powerpoint/2010/main" val="225229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8</a:t>
            </a:fld>
            <a:endParaRPr lang="en-US" dirty="0"/>
          </a:p>
        </p:txBody>
      </p:sp>
      <p:pic>
        <p:nvPicPr>
          <p:cNvPr id="6" name="Picture 5" descr="Logo, company name&#10;&#10;Description automatically generated">
            <a:extLst>
              <a:ext uri="{FF2B5EF4-FFF2-40B4-BE49-F238E27FC236}">
                <a16:creationId xmlns:a16="http://schemas.microsoft.com/office/drawing/2014/main" id="{138E8DB7-A07A-0358-FD74-151B53E6B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861" y="413083"/>
            <a:ext cx="1880939" cy="733001"/>
          </a:xfrm>
          <a:prstGeom prst="rect">
            <a:avLst/>
          </a:prstGeom>
        </p:spPr>
      </p:pic>
      <p:sp>
        <p:nvSpPr>
          <p:cNvPr id="2" name="Subtitle 2">
            <a:extLst>
              <a:ext uri="{FF2B5EF4-FFF2-40B4-BE49-F238E27FC236}">
                <a16:creationId xmlns:a16="http://schemas.microsoft.com/office/drawing/2014/main" id="{8E6A1487-0C43-63EA-5CCD-96C2B77765A6}"/>
              </a:ext>
            </a:extLst>
          </p:cNvPr>
          <p:cNvSpPr txBox="1">
            <a:spLocks/>
          </p:cNvSpPr>
          <p:nvPr/>
        </p:nvSpPr>
        <p:spPr>
          <a:xfrm>
            <a:off x="2120537" y="1311672"/>
            <a:ext cx="8220892" cy="883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latin typeface="Century Gothic" panose="020B0502020202020204" pitchFamily="34" charset="0"/>
              </a:rPr>
              <a:t>“As it appears the Valuer seems to answering the same questions </a:t>
            </a:r>
            <a:r>
              <a:rPr lang="en-GB" b="1" dirty="0">
                <a:solidFill>
                  <a:srgbClr val="92D050"/>
                </a:solidFill>
                <a:latin typeface="Century Gothic" panose="020B0502020202020204" pitchFamily="34" charset="0"/>
              </a:rPr>
              <a:t>over</a:t>
            </a:r>
            <a:r>
              <a:rPr lang="en-GB" sz="2000" dirty="0">
                <a:latin typeface="Century Gothic" panose="020B0502020202020204" pitchFamily="34" charset="0"/>
              </a:rPr>
              <a:t> and </a:t>
            </a:r>
            <a:r>
              <a:rPr lang="en-GB" sz="4000" b="1" dirty="0">
                <a:solidFill>
                  <a:srgbClr val="FFC000"/>
                </a:solidFill>
                <a:latin typeface="Century Gothic" panose="020B0502020202020204" pitchFamily="34" charset="0"/>
              </a:rPr>
              <a:t>over</a:t>
            </a:r>
            <a:r>
              <a:rPr lang="en-GB" sz="2000" dirty="0">
                <a:latin typeface="Century Gothic" panose="020B0502020202020204" pitchFamily="34" charset="0"/>
              </a:rPr>
              <a:t> and </a:t>
            </a:r>
            <a:r>
              <a:rPr lang="en-GB" sz="6000" b="1" dirty="0">
                <a:solidFill>
                  <a:srgbClr val="FF0000"/>
                </a:solidFill>
                <a:latin typeface="Century Gothic" panose="020B0502020202020204" pitchFamily="34" charset="0"/>
              </a:rPr>
              <a:t>over</a:t>
            </a:r>
            <a:r>
              <a:rPr lang="en-GB" sz="2000" dirty="0">
                <a:latin typeface="Century Gothic" panose="020B0502020202020204" pitchFamily="34" charset="0"/>
              </a:rPr>
              <a:t> each year”. </a:t>
            </a:r>
            <a:endParaRPr lang="en-US" sz="2000" dirty="0">
              <a:latin typeface="Century Gothic" panose="020B0502020202020204" pitchFamily="34" charset="0"/>
            </a:endParaRPr>
          </a:p>
        </p:txBody>
      </p:sp>
      <p:pic>
        <p:nvPicPr>
          <p:cNvPr id="7" name="Graphic 6" descr="Badge 1 with solid fill">
            <a:extLst>
              <a:ext uri="{FF2B5EF4-FFF2-40B4-BE49-F238E27FC236}">
                <a16:creationId xmlns:a16="http://schemas.microsoft.com/office/drawing/2014/main" id="{28EA32F0-EBB0-157F-8A8D-168721F22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279" y="1180548"/>
            <a:ext cx="914400" cy="914400"/>
          </a:xfrm>
          <a:prstGeom prst="rect">
            <a:avLst/>
          </a:prstGeom>
        </p:spPr>
      </p:pic>
      <p:pic>
        <p:nvPicPr>
          <p:cNvPr id="3074" name="Picture 2" descr="Wonder Emoji Vector Art, Icons, and Graphics for Free Download">
            <a:extLst>
              <a:ext uri="{FF2B5EF4-FFF2-40B4-BE49-F238E27FC236}">
                <a16:creationId xmlns:a16="http://schemas.microsoft.com/office/drawing/2014/main" id="{50D522F0-526F-CC37-7000-BD004265C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181" y="1637748"/>
            <a:ext cx="1331875" cy="1331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482 Head In The Sand Stock Photos, Pictures &amp; Royalty-Free Images - iStock">
            <a:extLst>
              <a:ext uri="{FF2B5EF4-FFF2-40B4-BE49-F238E27FC236}">
                <a16:creationId xmlns:a16="http://schemas.microsoft.com/office/drawing/2014/main" id="{498EDEC0-EBB1-02A7-9C9A-20019A055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11200"/>
            <a:ext cx="4743450" cy="3146799"/>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09FEB801-E83F-BDFE-48CB-1BC8663FBF3D}"/>
              </a:ext>
            </a:extLst>
          </p:cNvPr>
          <p:cNvSpPr txBox="1">
            <a:spLocks/>
          </p:cNvSpPr>
          <p:nvPr/>
        </p:nvSpPr>
        <p:spPr>
          <a:xfrm>
            <a:off x="2209800" y="3124733"/>
            <a:ext cx="9144000" cy="8831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GB" sz="2000" dirty="0">
                <a:latin typeface="Century Gothic" panose="020B0502020202020204" pitchFamily="34" charset="0"/>
              </a:rPr>
              <a:t>“And when there are error, it ALWAYS seems to be a mistake conducted by the Valuer, simply because the audience do not understand or familiarised themselves with the (1) </a:t>
            </a:r>
            <a:r>
              <a:rPr lang="en-GB" sz="2000" dirty="0">
                <a:solidFill>
                  <a:srgbClr val="00B0F0"/>
                </a:solidFill>
                <a:latin typeface="Century Gothic" panose="020B0502020202020204" pitchFamily="34" charset="0"/>
              </a:rPr>
              <a:t>discourses, </a:t>
            </a:r>
            <a:r>
              <a:rPr lang="en-GB" sz="2000" dirty="0">
                <a:latin typeface="Century Gothic" panose="020B0502020202020204" pitchFamily="34" charset="0"/>
              </a:rPr>
              <a:t>(2) </a:t>
            </a:r>
            <a:r>
              <a:rPr lang="en-GB" sz="2000" dirty="0">
                <a:solidFill>
                  <a:srgbClr val="00B0F0"/>
                </a:solidFill>
                <a:latin typeface="Century Gothic" panose="020B0502020202020204" pitchFamily="34" charset="0"/>
              </a:rPr>
              <a:t>purpose, </a:t>
            </a:r>
            <a:r>
              <a:rPr lang="en-GB" sz="2000" dirty="0">
                <a:latin typeface="Century Gothic" panose="020B0502020202020204" pitchFamily="34" charset="0"/>
              </a:rPr>
              <a:t>(3) </a:t>
            </a:r>
            <a:r>
              <a:rPr lang="en-GB" sz="2000" dirty="0">
                <a:solidFill>
                  <a:srgbClr val="00B0F0"/>
                </a:solidFill>
                <a:latin typeface="Century Gothic" panose="020B0502020202020204" pitchFamily="34" charset="0"/>
              </a:rPr>
              <a:t>complexity, </a:t>
            </a:r>
            <a:r>
              <a:rPr lang="en-GB" sz="2000" dirty="0">
                <a:latin typeface="Century Gothic" panose="020B0502020202020204" pitchFamily="34" charset="0"/>
              </a:rPr>
              <a:t>(4) </a:t>
            </a:r>
            <a:r>
              <a:rPr lang="en-GB" sz="2000" dirty="0">
                <a:solidFill>
                  <a:srgbClr val="00B0F0"/>
                </a:solidFill>
                <a:latin typeface="Century Gothic" panose="020B0502020202020204" pitchFamily="34" charset="0"/>
              </a:rPr>
              <a:t>procedures, and </a:t>
            </a:r>
            <a:r>
              <a:rPr lang="en-GB" sz="2000" dirty="0">
                <a:latin typeface="Century Gothic" panose="020B0502020202020204" pitchFamily="34" charset="0"/>
              </a:rPr>
              <a:t>(5) </a:t>
            </a:r>
            <a:r>
              <a:rPr lang="en-GB" sz="2000" dirty="0">
                <a:solidFill>
                  <a:srgbClr val="00B0F0"/>
                </a:solidFill>
                <a:latin typeface="Century Gothic" panose="020B0502020202020204" pitchFamily="34" charset="0"/>
              </a:rPr>
              <a:t>pros and cons</a:t>
            </a:r>
            <a:r>
              <a:rPr lang="en-GB" sz="2000" dirty="0">
                <a:latin typeface="Century Gothic" panose="020B0502020202020204" pitchFamily="34" charset="0"/>
              </a:rPr>
              <a:t>”. </a:t>
            </a:r>
            <a:endParaRPr lang="en-US" sz="2000" dirty="0">
              <a:latin typeface="Century Gothic" panose="020B0502020202020204" pitchFamily="34" charset="0"/>
            </a:endParaRPr>
          </a:p>
        </p:txBody>
      </p:sp>
      <p:pic>
        <p:nvPicPr>
          <p:cNvPr id="9" name="Graphic 8" descr="Badge with solid fill">
            <a:extLst>
              <a:ext uri="{FF2B5EF4-FFF2-40B4-BE49-F238E27FC236}">
                <a16:creationId xmlns:a16="http://schemas.microsoft.com/office/drawing/2014/main" id="{2D421FB4-220D-FDE3-58A9-B8DD14E4DF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7279" y="3093486"/>
            <a:ext cx="914400" cy="914400"/>
          </a:xfrm>
          <a:prstGeom prst="rect">
            <a:avLst/>
          </a:prstGeom>
        </p:spPr>
      </p:pic>
    </p:spTree>
    <p:extLst>
      <p:ext uri="{BB962C8B-B14F-4D97-AF65-F5344CB8AC3E}">
        <p14:creationId xmlns:p14="http://schemas.microsoft.com/office/powerpoint/2010/main" val="38967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D10D8-AC3B-7677-82C0-41E3D98EBCDD}"/>
              </a:ext>
            </a:extLst>
          </p:cNvPr>
          <p:cNvSpPr>
            <a:spLocks noGrp="1"/>
          </p:cNvSpPr>
          <p:nvPr>
            <p:ph type="sldNum" sz="quarter" idx="12"/>
          </p:nvPr>
        </p:nvSpPr>
        <p:spPr/>
        <p:txBody>
          <a:bodyPr/>
          <a:lstStyle/>
          <a:p>
            <a:fld id="{E2F0592A-B330-4732-8BA2-98C6A5E7D6E6}" type="slidenum">
              <a:rPr lang="en-US" smtClean="0"/>
              <a:t>9</a:t>
            </a:fld>
            <a:endParaRPr lang="en-US" dirty="0"/>
          </a:p>
        </p:txBody>
      </p:sp>
      <p:sp>
        <p:nvSpPr>
          <p:cNvPr id="8" name="Rectangle 7">
            <a:extLst>
              <a:ext uri="{FF2B5EF4-FFF2-40B4-BE49-F238E27FC236}">
                <a16:creationId xmlns:a16="http://schemas.microsoft.com/office/drawing/2014/main" id="{2719C3FE-1334-8B4F-42A2-2C6CBB79DA4F}"/>
              </a:ext>
            </a:extLst>
          </p:cNvPr>
          <p:cNvSpPr/>
          <p:nvPr/>
        </p:nvSpPr>
        <p:spPr>
          <a:xfrm>
            <a:off x="6420050" y="4779579"/>
            <a:ext cx="5168767" cy="133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Einstein the VALUER</a:t>
            </a:r>
            <a:endParaRPr lang="en-US" dirty="0">
              <a:latin typeface="Century Gothic" panose="020B0502020202020204" pitchFamily="34" charset="0"/>
            </a:endParaRPr>
          </a:p>
        </p:txBody>
      </p:sp>
      <p:sp>
        <p:nvSpPr>
          <p:cNvPr id="3" name="Rectangle 2">
            <a:extLst>
              <a:ext uri="{FF2B5EF4-FFF2-40B4-BE49-F238E27FC236}">
                <a16:creationId xmlns:a16="http://schemas.microsoft.com/office/drawing/2014/main" id="{5E7AF39D-7D09-3366-E534-07007999D801}"/>
              </a:ext>
            </a:extLst>
          </p:cNvPr>
          <p:cNvSpPr/>
          <p:nvPr/>
        </p:nvSpPr>
        <p:spPr>
          <a:xfrm>
            <a:off x="4615543" y="3756321"/>
            <a:ext cx="6973273" cy="133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Appoint an experienced VALUER</a:t>
            </a:r>
            <a:endParaRPr lang="en-US" dirty="0">
              <a:latin typeface="Century Gothic" panose="020B0502020202020204" pitchFamily="34" charset="0"/>
            </a:endParaRPr>
          </a:p>
        </p:txBody>
      </p:sp>
    </p:spTree>
    <p:extLst>
      <p:ext uri="{BB962C8B-B14F-4D97-AF65-F5344CB8AC3E}">
        <p14:creationId xmlns:p14="http://schemas.microsoft.com/office/powerpoint/2010/main" val="10230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1818</TotalTime>
  <Words>6408</Words>
  <Application>Microsoft Office PowerPoint</Application>
  <PresentationFormat>Widescreen</PresentationFormat>
  <Paragraphs>715</Paragraphs>
  <Slides>76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Calibri</vt:lpstr>
      <vt:lpstr>Calibri Light</vt:lpstr>
      <vt:lpstr>Century Gothic</vt:lpstr>
      <vt:lpstr>Garamond</vt:lpstr>
      <vt:lpstr>Vonique64</vt:lpstr>
      <vt:lpstr>Wingdings</vt:lpstr>
      <vt:lpstr>Office Theme</vt:lpstr>
      <vt:lpstr>PowerPoint Presentation</vt:lpstr>
      <vt:lpstr>CIGFARO Workshop By Lourens Nel (Pr.Val) </vt:lpstr>
      <vt:lpstr>introduction</vt:lpstr>
      <vt:lpstr>What is a “discourse”?</vt:lpstr>
      <vt:lpstr>why did I ask for this opportunity?</vt:lpstr>
      <vt:lpstr>PowerPoint Presentation</vt:lpstr>
      <vt:lpstr>PowerPoint Presentation</vt:lpstr>
      <vt:lpstr>PowerPoint Presentation</vt:lpstr>
      <vt:lpstr>PowerPoint Presentation</vt:lpstr>
      <vt:lpstr>PowerPoint Presentation</vt:lpstr>
      <vt:lpstr>who should be in the audience?</vt:lpstr>
      <vt:lpstr>who should be in the audience? (cont.)</vt:lpstr>
      <vt:lpstr>what is the role of the Valuer as Financial Service Provider (FSP)?</vt:lpstr>
      <vt:lpstr>basic overview points…</vt:lpstr>
      <vt:lpstr>session1 – primary legislations?</vt:lpstr>
      <vt:lpstr>primary legislations (cont.)</vt:lpstr>
      <vt:lpstr>primary legislations (cont.)</vt:lpstr>
      <vt:lpstr>highlights…</vt:lpstr>
      <vt:lpstr>PowerPoint Presentation</vt:lpstr>
      <vt:lpstr>the Municipal Property Rates Act</vt:lpstr>
      <vt:lpstr>the Municipal Finance Management Act</vt:lpstr>
      <vt:lpstr>The narrative and discourses pertaining Valuations for Municipal Purposes?</vt:lpstr>
      <vt:lpstr>…and valuation type and purpose for?</vt:lpstr>
      <vt:lpstr>For the Valuer, the following points are important?</vt:lpstr>
      <vt:lpstr>…which legislations stands out to the Valuer?</vt:lpstr>
      <vt:lpstr>the Municipal Property Rates Act</vt:lpstr>
      <vt:lpstr>the Municipal Property Rates Act</vt:lpstr>
      <vt:lpstr>the Municipal Property Rates Act (cont.)</vt:lpstr>
      <vt:lpstr>the Municipal Property Rates Act (cont.)</vt:lpstr>
      <vt:lpstr>the Municipal Property Rates Act (cont.)</vt:lpstr>
      <vt:lpstr>the Municipal Property Rates Act (cont.)</vt:lpstr>
      <vt:lpstr>the Municipal Property Rates Act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conclusion…</vt:lpstr>
      <vt:lpstr>in a nutshell…</vt:lpstr>
      <vt:lpstr>End</vt:lpstr>
      <vt:lpstr>PowerPoint Presentation</vt:lpstr>
      <vt:lpstr>Timelines for GVR and Maintenance?</vt:lpstr>
      <vt:lpstr>the “audience” are bound to the MPRA timelines….</vt:lpstr>
      <vt:lpstr>appointment of a Municipal Valuer</vt:lpstr>
      <vt:lpstr>implementation progress layout-plan? (cont.)</vt:lpstr>
      <vt:lpstr>basic work breakdown structure (WBS) </vt:lpstr>
      <vt:lpstr>the 8 phases of the valuation process?</vt:lpstr>
      <vt:lpstr>service level agreement (SLA)</vt:lpstr>
      <vt:lpstr>valuation process and phases? (cont.)</vt:lpstr>
      <vt:lpstr>valuation process and phases? (cont.)</vt:lpstr>
      <vt:lpstr>most important risk assessments</vt:lpstr>
      <vt:lpstr>Let’s do the math (remember SARS) </vt:lpstr>
      <vt:lpstr>budget to recover the costs (by municipality) </vt:lpstr>
      <vt:lpstr>the Valuer/Company received </vt:lpstr>
      <vt:lpstr>most important risk assessments (cont.)</vt:lpstr>
      <vt:lpstr>PowerPoint Presentation</vt:lpstr>
      <vt:lpstr>the property register vs masterfile?</vt:lpstr>
      <vt:lpstr>the property register vs masterfile? (cont.)</vt:lpstr>
      <vt:lpstr>PowerPoint Presentation</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valuation process and phases? (cont.)</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Lourens Nel</dc:creator>
  <cp:lastModifiedBy>Lourens Nel</cp:lastModifiedBy>
  <cp:revision>23</cp:revision>
  <dcterms:created xsi:type="dcterms:W3CDTF">2022-08-29T06:30:35Z</dcterms:created>
  <dcterms:modified xsi:type="dcterms:W3CDTF">2022-09-21T09:47:19Z</dcterms:modified>
</cp:coreProperties>
</file>