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652" r:id="rId4"/>
    <p:sldId id="2653" r:id="rId5"/>
    <p:sldId id="2655" r:id="rId6"/>
    <p:sldId id="2667" r:id="rId7"/>
    <p:sldId id="2668" r:id="rId8"/>
    <p:sldId id="2666" r:id="rId9"/>
    <p:sldId id="2657" r:id="rId10"/>
    <p:sldId id="2670" r:id="rId11"/>
    <p:sldId id="860" r:id="rId12"/>
    <p:sldId id="260" r:id="rId13"/>
    <p:sldId id="2651" r:id="rId14"/>
    <p:sldId id="2650" r:id="rId15"/>
    <p:sldId id="2659" r:id="rId16"/>
    <p:sldId id="2671" r:id="rId17"/>
    <p:sldId id="2672" r:id="rId18"/>
    <p:sldId id="2673" r:id="rId19"/>
    <p:sldId id="2669" r:id="rId20"/>
    <p:sldId id="2676" r:id="rId21"/>
    <p:sldId id="2675" r:id="rId22"/>
    <p:sldId id="2664" r:id="rId23"/>
    <p:sldId id="2663" r:id="rId24"/>
    <p:sldId id="26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1" autoAdjust="0"/>
    <p:restoredTop sz="94660"/>
  </p:normalViewPr>
  <p:slideViewPr>
    <p:cSldViewPr snapToGrid="0">
      <p:cViewPr varScale="1">
        <p:scale>
          <a:sx n="70" d="100"/>
          <a:sy n="70" d="100"/>
        </p:scale>
        <p:origin x="7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CABF5-DC53-4526-A405-CFBC20DA4789}" type="datetimeFigureOut">
              <a:rPr lang="en-US" smtClean="0"/>
              <a:t>12/3/2021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44173-A458-416E-9069-7AD0AE8E784A}" type="slidenum">
              <a:rPr lang="en-US" smtClean="0"/>
              <a:t>‹#›</a:t>
            </a:fld>
            <a:endParaRPr lang="en-US" dirty="0"/>
          </a:p>
        </p:txBody>
      </p:sp>
    </p:spTree>
    <p:extLst>
      <p:ext uri="{BB962C8B-B14F-4D97-AF65-F5344CB8AC3E}">
        <p14:creationId xmlns:p14="http://schemas.microsoft.com/office/powerpoint/2010/main" val="57523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8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168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05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61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17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10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84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45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22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2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44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40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28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54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4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6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04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9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2C0A67-96BE-4C50-BF6A-A443C96905A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75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75D3-33EA-4642-A44B-F95EE6721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6AC754-B69E-4E31-AC84-816167628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D7160-CB8A-4ADE-B429-111C72966BB4}"/>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5" name="Footer Placeholder 4">
            <a:extLst>
              <a:ext uri="{FF2B5EF4-FFF2-40B4-BE49-F238E27FC236}">
                <a16:creationId xmlns:a16="http://schemas.microsoft.com/office/drawing/2014/main" id="{CB0A6DB8-4F02-4062-B189-77FC5791B0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8FBF76-7B04-41B1-A0E0-2671C8B1A72A}"/>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209221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48AC-1ED0-408E-9C04-270A772141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D7D67-20AD-41D5-A962-0D3AC60D15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D7E04-9BE8-4F08-82BB-75911910D97F}"/>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5" name="Footer Placeholder 4">
            <a:extLst>
              <a:ext uri="{FF2B5EF4-FFF2-40B4-BE49-F238E27FC236}">
                <a16:creationId xmlns:a16="http://schemas.microsoft.com/office/drawing/2014/main" id="{E87C4493-034C-44A6-A50C-63A8073EE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92CE78-2B62-4A78-BE8E-6332154ECBFD}"/>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131626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F3196-5009-4A13-B972-A3024A6EC8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07C3C8-EDEA-40AA-90CF-A472C729B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88D64-DA91-4CDE-9C0B-A1B90244FEDB}"/>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5" name="Footer Placeholder 4">
            <a:extLst>
              <a:ext uri="{FF2B5EF4-FFF2-40B4-BE49-F238E27FC236}">
                <a16:creationId xmlns:a16="http://schemas.microsoft.com/office/drawing/2014/main" id="{C0DE13F9-7E8C-4FEC-9C44-1B51308768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C385B8-5CF8-490C-9380-7044FBEABC62}"/>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95521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CD2941-1001-4163-9772-A2214A803C4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59103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D2941-1001-4163-9772-A2214A803C4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91168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CD2941-1001-4163-9772-A2214A803C4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112445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CD2941-1001-4163-9772-A2214A803C4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262075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CD2941-1001-4163-9772-A2214A803C4D}"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117266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CD2941-1001-4163-9772-A2214A803C4D}"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351379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D2941-1001-4163-9772-A2214A803C4D}"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1708091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CD2941-1001-4163-9772-A2214A803C4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355133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5D59-5347-4844-91F0-DEF1C25AD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3A2D9D-2FC0-4F53-A436-DDEA24175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07868-37C4-4EB5-8A91-B63669CB3772}"/>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5" name="Footer Placeholder 4">
            <a:extLst>
              <a:ext uri="{FF2B5EF4-FFF2-40B4-BE49-F238E27FC236}">
                <a16:creationId xmlns:a16="http://schemas.microsoft.com/office/drawing/2014/main" id="{6499EC0B-AB00-4715-87C6-F9A785EAF1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BCE80D-D5D4-47B1-ADF2-7A368DF8B873}"/>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4005668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CD2941-1001-4163-9772-A2214A803C4D}"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245092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D2941-1001-4163-9772-A2214A803C4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2077790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D2941-1001-4163-9772-A2214A803C4D}"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B9D13-9CDD-45D7-8BE2-F299242F350E}" type="slidenum">
              <a:rPr lang="en-US" smtClean="0"/>
              <a:t>‹#›</a:t>
            </a:fld>
            <a:endParaRPr lang="en-US"/>
          </a:p>
        </p:txBody>
      </p:sp>
    </p:spTree>
    <p:extLst>
      <p:ext uri="{BB962C8B-B14F-4D97-AF65-F5344CB8AC3E}">
        <p14:creationId xmlns:p14="http://schemas.microsoft.com/office/powerpoint/2010/main" val="189541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FF19-41D8-46CA-8B23-81963A46A8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AED06D-C637-4305-83D1-1B3534D65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1846EA-A06B-4501-9356-CA697674A0E2}"/>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5" name="Footer Placeholder 4">
            <a:extLst>
              <a:ext uri="{FF2B5EF4-FFF2-40B4-BE49-F238E27FC236}">
                <a16:creationId xmlns:a16="http://schemas.microsoft.com/office/drawing/2014/main" id="{7ED1A156-FBDC-48E4-A177-D9AD014C8A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30495F-A756-492F-8CB1-A721047A6B3A}"/>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124390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06C5-2C58-4813-9D4B-729625DA2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EB8D0-EDE6-4575-BCEF-A8D23F737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89C135-9DED-4751-AECF-89784A6E89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0EC40D-DEF3-4FFA-BD69-45AF90B71693}"/>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6" name="Footer Placeholder 5">
            <a:extLst>
              <a:ext uri="{FF2B5EF4-FFF2-40B4-BE49-F238E27FC236}">
                <a16:creationId xmlns:a16="http://schemas.microsoft.com/office/drawing/2014/main" id="{5E723392-AC71-4777-B357-B64E43679E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CFDFFB-E329-41A3-A5C2-343F7101819E}"/>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57272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4F75-67C0-4F27-B773-F8BDE5F14C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DDBB5-5BCF-46B7-8980-D21276F81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A3B1E8-9C7B-40E7-B17F-953DD4DF1E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4D8C2-3575-4844-B9DE-97934CACA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671BFC-0203-40A8-AF41-91D61D7082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6C96F-31A6-4D0B-BE98-D68AAC3B0349}"/>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8" name="Footer Placeholder 7">
            <a:extLst>
              <a:ext uri="{FF2B5EF4-FFF2-40B4-BE49-F238E27FC236}">
                <a16:creationId xmlns:a16="http://schemas.microsoft.com/office/drawing/2014/main" id="{B46010FF-9E36-4452-8859-941CB54A61B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7C1F2DF-A4D7-43B7-9C40-A3A92B30E04E}"/>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227470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3870-F4AD-4262-AB94-6DA7298D3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196239-B9C8-4EE9-913C-55826400E722}"/>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4" name="Footer Placeholder 3">
            <a:extLst>
              <a:ext uri="{FF2B5EF4-FFF2-40B4-BE49-F238E27FC236}">
                <a16:creationId xmlns:a16="http://schemas.microsoft.com/office/drawing/2014/main" id="{A41904A4-31C3-4092-8AE3-072F8172C3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13D486-700F-4E93-A76A-641004CD12A5}"/>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321624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00F60-42C2-4963-AE60-8580C2ACB25B}"/>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3" name="Footer Placeholder 2">
            <a:extLst>
              <a:ext uri="{FF2B5EF4-FFF2-40B4-BE49-F238E27FC236}">
                <a16:creationId xmlns:a16="http://schemas.microsoft.com/office/drawing/2014/main" id="{B39CE629-8810-4E46-A9A9-9C6D90491E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442CB8-DBA5-4875-8B38-CF75EB80C407}"/>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214234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9DBB-72D5-4CE5-A996-90F50CDA4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BBA779-171F-4EB7-9050-584758FB9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9ADAB5-68E4-4C55-A01D-9C8D62307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220BD-ACC7-4C74-9BED-65C04482852E}"/>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6" name="Footer Placeholder 5">
            <a:extLst>
              <a:ext uri="{FF2B5EF4-FFF2-40B4-BE49-F238E27FC236}">
                <a16:creationId xmlns:a16="http://schemas.microsoft.com/office/drawing/2014/main" id="{BF25B5F4-E14C-41BB-A182-9BF0B8DD2D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13C47A-E4AB-4598-A55A-3D1D4364C556}"/>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27895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678C-E77F-4E09-8D67-6B1EA018C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7D6890-00A8-41F7-A2CA-27E1A7CBE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75FB6A-96C5-4367-9FE6-E70FC614B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D4E91-8111-44D5-AD68-B42F790BA94A}"/>
              </a:ext>
            </a:extLst>
          </p:cNvPr>
          <p:cNvSpPr>
            <a:spLocks noGrp="1"/>
          </p:cNvSpPr>
          <p:nvPr>
            <p:ph type="dt" sz="half" idx="10"/>
          </p:nvPr>
        </p:nvSpPr>
        <p:spPr/>
        <p:txBody>
          <a:bodyPr/>
          <a:lstStyle/>
          <a:p>
            <a:fld id="{A824E3D8-F13F-42D5-899C-B66D54846031}" type="datetimeFigureOut">
              <a:rPr lang="en-US" smtClean="0"/>
              <a:t>12/3/2021</a:t>
            </a:fld>
            <a:endParaRPr lang="en-US" dirty="0"/>
          </a:p>
        </p:txBody>
      </p:sp>
      <p:sp>
        <p:nvSpPr>
          <p:cNvPr id="6" name="Footer Placeholder 5">
            <a:extLst>
              <a:ext uri="{FF2B5EF4-FFF2-40B4-BE49-F238E27FC236}">
                <a16:creationId xmlns:a16="http://schemas.microsoft.com/office/drawing/2014/main" id="{48C98E1C-6376-4459-9D17-2E80175F98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E129BB-FAD9-46C2-8952-701C3B54CC76}"/>
              </a:ext>
            </a:extLst>
          </p:cNvPr>
          <p:cNvSpPr>
            <a:spLocks noGrp="1"/>
          </p:cNvSpPr>
          <p:nvPr>
            <p:ph type="sldNum" sz="quarter" idx="12"/>
          </p:nvPr>
        </p:nvSpPr>
        <p:spPr/>
        <p:txBody>
          <a:bodyPr/>
          <a:lstStyle/>
          <a:p>
            <a:fld id="{17878D12-B43A-419F-957C-AA9363AC4419}" type="slidenum">
              <a:rPr lang="en-US" smtClean="0"/>
              <a:t>‹#›</a:t>
            </a:fld>
            <a:endParaRPr lang="en-US" dirty="0"/>
          </a:p>
        </p:txBody>
      </p:sp>
    </p:spTree>
    <p:extLst>
      <p:ext uri="{BB962C8B-B14F-4D97-AF65-F5344CB8AC3E}">
        <p14:creationId xmlns:p14="http://schemas.microsoft.com/office/powerpoint/2010/main" val="378086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C4EF-2FEC-4C4E-BFF0-9F28E17A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E4454C-F1D8-461D-B0D1-C77A73258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737B2-92A9-424D-81AE-FB5010621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4E3D8-F13F-42D5-899C-B66D54846031}" type="datetimeFigureOut">
              <a:rPr lang="en-US" smtClean="0"/>
              <a:t>12/3/2021</a:t>
            </a:fld>
            <a:endParaRPr lang="en-US" dirty="0"/>
          </a:p>
        </p:txBody>
      </p:sp>
      <p:sp>
        <p:nvSpPr>
          <p:cNvPr id="5" name="Footer Placeholder 4">
            <a:extLst>
              <a:ext uri="{FF2B5EF4-FFF2-40B4-BE49-F238E27FC236}">
                <a16:creationId xmlns:a16="http://schemas.microsoft.com/office/drawing/2014/main" id="{EFBF3CEF-72A8-478D-8C41-C5E9EFD7F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FCE30E-CD40-4D67-B120-418A9DC10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78D12-B43A-419F-957C-AA9363AC4419}" type="slidenum">
              <a:rPr lang="en-US" smtClean="0"/>
              <a:t>‹#›</a:t>
            </a:fld>
            <a:endParaRPr lang="en-US" dirty="0"/>
          </a:p>
        </p:txBody>
      </p:sp>
    </p:spTree>
    <p:extLst>
      <p:ext uri="{BB962C8B-B14F-4D97-AF65-F5344CB8AC3E}">
        <p14:creationId xmlns:p14="http://schemas.microsoft.com/office/powerpoint/2010/main" val="31532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D2941-1001-4163-9772-A2214A803C4D}"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B9D13-9CDD-45D7-8BE2-F299242F350E}" type="slidenum">
              <a:rPr lang="en-US" smtClean="0"/>
              <a:t>‹#›</a:t>
            </a:fld>
            <a:endParaRPr lang="en-US"/>
          </a:p>
        </p:txBody>
      </p:sp>
    </p:spTree>
    <p:extLst>
      <p:ext uri="{BB962C8B-B14F-4D97-AF65-F5344CB8AC3E}">
        <p14:creationId xmlns:p14="http://schemas.microsoft.com/office/powerpoint/2010/main" val="280293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0179-1A86-40F1-BAD0-6E99BDF02C12}"/>
              </a:ext>
            </a:extLst>
          </p:cNvPr>
          <p:cNvSpPr>
            <a:spLocks noGrp="1"/>
          </p:cNvSpPr>
          <p:nvPr>
            <p:ph type="ctrTitle"/>
          </p:nvPr>
        </p:nvSpPr>
        <p:spPr>
          <a:xfrm>
            <a:off x="7464614" y="1783959"/>
            <a:ext cx="4087306" cy="2889114"/>
          </a:xfrm>
        </p:spPr>
        <p:txBody>
          <a:bodyPr vert="horz" lIns="91440" tIns="45720" rIns="91440" bIns="45720" rtlCol="0" anchor="b">
            <a:normAutofit/>
          </a:bodyPr>
          <a:lstStyle/>
          <a:p>
            <a:pPr algn="l"/>
            <a:r>
              <a:rPr lang="en-US" sz="5400"/>
              <a:t>UIFW</a:t>
            </a:r>
          </a:p>
        </p:txBody>
      </p:sp>
      <p:sp>
        <p:nvSpPr>
          <p:cNvPr id="3" name="Subtitle 2">
            <a:extLst>
              <a:ext uri="{FF2B5EF4-FFF2-40B4-BE49-F238E27FC236}">
                <a16:creationId xmlns:a16="http://schemas.microsoft.com/office/drawing/2014/main" id="{66C2B93E-9BA8-4C24-BDBD-5568FFA59B92}"/>
              </a:ext>
            </a:extLst>
          </p:cNvPr>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n-US" sz="2000" dirty="0"/>
              <a:t>Supply Chain Management </a:t>
            </a:r>
          </a:p>
          <a:p>
            <a:pPr algn="l"/>
            <a:r>
              <a:rPr lang="en-US" sz="2000" dirty="0"/>
              <a:t>Capacity Building </a:t>
            </a:r>
            <a:r>
              <a:rPr lang="en-US" sz="2000"/>
              <a:t>Programme</a:t>
            </a:r>
            <a:endParaRPr lang="en-US" sz="20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5B21A630-2394-42D3-8961-509F5D71F59D}"/>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6" name="Picture 5">
            <a:extLst>
              <a:ext uri="{FF2B5EF4-FFF2-40B4-BE49-F238E27FC236}">
                <a16:creationId xmlns:a16="http://schemas.microsoft.com/office/drawing/2014/main" id="{CD0EB7D3-FEE5-4595-998C-6506BB7569C3}"/>
              </a:ext>
            </a:extLst>
          </p:cNvPr>
          <p:cNvPicPr>
            <a:picLocks noChangeAspect="1"/>
          </p:cNvPicPr>
          <p:nvPr/>
        </p:nvPicPr>
        <p:blipFill>
          <a:blip r:embed="rId3"/>
          <a:stretch>
            <a:fillRect/>
          </a:stretch>
        </p:blipFill>
        <p:spPr>
          <a:xfrm>
            <a:off x="7736073" y="1105786"/>
            <a:ext cx="3300522" cy="2200348"/>
          </a:xfrm>
          <a:prstGeom prst="rect">
            <a:avLst/>
          </a:prstGeom>
        </p:spPr>
      </p:pic>
    </p:spTree>
    <p:extLst>
      <p:ext uri="{BB962C8B-B14F-4D97-AF65-F5344CB8AC3E}">
        <p14:creationId xmlns:p14="http://schemas.microsoft.com/office/powerpoint/2010/main" val="6140381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8">
            <a:extLst>
              <a:ext uri="{FF2B5EF4-FFF2-40B4-BE49-F238E27FC236}">
                <a16:creationId xmlns:a16="http://schemas.microsoft.com/office/drawing/2014/main" id="{FC069DE0-9183-4487-A205-B7CA49E455BE}"/>
              </a:ext>
            </a:extLst>
          </p:cNvPr>
          <p:cNvSpPr>
            <a:spLocks noGrp="1"/>
          </p:cNvSpPr>
          <p:nvPr>
            <p:ph type="title"/>
          </p:nvPr>
        </p:nvSpPr>
        <p:spPr>
          <a:xfrm>
            <a:off x="553964" y="-23815"/>
            <a:ext cx="11638035" cy="744545"/>
          </a:xfrm>
          <a:solidFill>
            <a:schemeClr val="accent1">
              <a:lumMod val="60000"/>
              <a:lumOff val="40000"/>
            </a:schemeClr>
          </a:solidFill>
        </p:spPr>
        <p:txBody>
          <a:bodyPr>
            <a:normAutofit/>
          </a:bodyPr>
          <a:lstStyle/>
          <a:p>
            <a:pPr algn="ctr"/>
            <a:r>
              <a:rPr lang="en-ZA" altLang="en-US" sz="4000" b="1" dirty="0">
                <a:latin typeface="+mn-lt"/>
              </a:rPr>
              <a:t>SOME ROOT CAUSES</a:t>
            </a:r>
          </a:p>
        </p:txBody>
      </p:sp>
      <p:sp>
        <p:nvSpPr>
          <p:cNvPr id="17411" name="Slide Number Placeholder 3">
            <a:extLst>
              <a:ext uri="{FF2B5EF4-FFF2-40B4-BE49-F238E27FC236}">
                <a16:creationId xmlns:a16="http://schemas.microsoft.com/office/drawing/2014/main" id="{8B556191-8A92-454A-83BF-8AFBEB861A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B98FE17-7619-4AC1-86DE-81EE10F0A3FC}" type="slidenum">
              <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Z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17412" name="Content Placeholder 5" descr="A drawing of a tree&#10;&#10;Description automatically generated">
            <a:extLst>
              <a:ext uri="{FF2B5EF4-FFF2-40B4-BE49-F238E27FC236}">
                <a16:creationId xmlns:a16="http://schemas.microsoft.com/office/drawing/2014/main" id="{C726C49C-7DC9-4D95-BD01-94A516829CD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65388" y="1822450"/>
            <a:ext cx="6654800" cy="3225800"/>
          </a:xfrm>
        </p:spPr>
      </p:pic>
      <p:grpSp>
        <p:nvGrpSpPr>
          <p:cNvPr id="17413" name="Group 32">
            <a:extLst>
              <a:ext uri="{FF2B5EF4-FFF2-40B4-BE49-F238E27FC236}">
                <a16:creationId xmlns:a16="http://schemas.microsoft.com/office/drawing/2014/main" id="{2C35C471-A074-44FB-9757-AEA9CE2F5FA6}"/>
              </a:ext>
            </a:extLst>
          </p:cNvPr>
          <p:cNvGrpSpPr>
            <a:grpSpLocks/>
          </p:cNvGrpSpPr>
          <p:nvPr/>
        </p:nvGrpSpPr>
        <p:grpSpPr bwMode="auto">
          <a:xfrm>
            <a:off x="1547813" y="4595814"/>
            <a:ext cx="2025650" cy="2236787"/>
            <a:chOff x="1099" y="1331002"/>
            <a:chExt cx="2143357" cy="2143357"/>
          </a:xfrm>
        </p:grpSpPr>
        <p:sp>
          <p:nvSpPr>
            <p:cNvPr id="34" name="Oval 33">
              <a:extLst>
                <a:ext uri="{FF2B5EF4-FFF2-40B4-BE49-F238E27FC236}">
                  <a16:creationId xmlns:a16="http://schemas.microsoft.com/office/drawing/2014/main" id="{CD116459-C32B-48BD-B08D-927DB1E1E66E}"/>
                </a:ext>
              </a:extLst>
            </p:cNvPr>
            <p:cNvSpPr/>
            <p:nvPr/>
          </p:nvSpPr>
          <p:spPr>
            <a:xfrm>
              <a:off x="1099" y="1331002"/>
              <a:ext cx="2143357" cy="2143357"/>
            </a:xfrm>
            <a:prstGeom prst="ellipse">
              <a:avLst/>
            </a:prstGeom>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35" name="Oval 4">
              <a:extLst>
                <a:ext uri="{FF2B5EF4-FFF2-40B4-BE49-F238E27FC236}">
                  <a16:creationId xmlns:a16="http://schemas.microsoft.com/office/drawing/2014/main" id="{889E2EDF-1477-4072-9906-ED1E4CE3FE44}"/>
                </a:ext>
              </a:extLst>
            </p:cNvPr>
            <p:cNvSpPr txBox="1"/>
            <p:nvPr/>
          </p:nvSpPr>
          <p:spPr>
            <a:xfrm>
              <a:off x="315211" y="1645888"/>
              <a:ext cx="1515132" cy="1513585"/>
            </a:xfrm>
            <a:prstGeom prst="rect">
              <a:avLst/>
            </a:prstGeom>
          </p:spPr>
          <p:style>
            <a:lnRef idx="0">
              <a:scrgbClr r="0" g="0" b="0"/>
            </a:lnRef>
            <a:fillRef idx="0">
              <a:scrgbClr r="0" g="0" b="0"/>
            </a:fillRef>
            <a:effectRef idx="0">
              <a:scrgbClr r="0" g="0" b="0"/>
            </a:effectRef>
            <a:fontRef idx="minor">
              <a:schemeClr val="tx1"/>
            </a:fontRef>
          </p:style>
          <p:txBody>
            <a:bodyPr lIns="117956" tIns="13970" rIns="117956" bIns="13970" spcCol="1270" anchor="ctr" anchorCtr="1"/>
            <a:lstStyle/>
            <a:p>
              <a:pPr marL="0" marR="0" lvl="0" indent="0" algn="l" defTabSz="466725" rtl="0" eaLnBrk="1" fontAlgn="auto" latinLnBrk="0" hangingPunct="1">
                <a:lnSpc>
                  <a:spcPct val="90000"/>
                </a:lnSpc>
                <a:spcBef>
                  <a:spcPts val="0"/>
                </a:spcBef>
                <a:spcAft>
                  <a:spcPct val="35000"/>
                </a:spcAft>
                <a:buClrTx/>
                <a:buSzTx/>
                <a:buFontTx/>
                <a:buNone/>
                <a:tabLst/>
                <a:defRPr/>
              </a:pPr>
              <a:r>
                <a:rPr kumimoji="0" lang="en-ZA" sz="1200" b="1" i="0" u="sng" strike="noStrike" kern="1200" cap="none" spc="0" normalizeH="0" baseline="0" noProof="0" dirty="0">
                  <a:ln>
                    <a:noFill/>
                  </a:ln>
                  <a:solidFill>
                    <a:prstClr val="black"/>
                  </a:solidFill>
                  <a:effectLst/>
                  <a:uLnTx/>
                  <a:uFillTx/>
                  <a:latin typeface="Calibri" panose="020F0502020204030204"/>
                  <a:ea typeface="+mn-ea"/>
                  <a:cs typeface="+mn-cs"/>
                </a:rPr>
                <a:t>Poor Contracts </a:t>
              </a: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Expired contracts </a:t>
              </a:r>
            </a:p>
          </p:txBody>
        </p:sp>
      </p:grpSp>
      <p:grpSp>
        <p:nvGrpSpPr>
          <p:cNvPr id="17414" name="Group 35">
            <a:extLst>
              <a:ext uri="{FF2B5EF4-FFF2-40B4-BE49-F238E27FC236}">
                <a16:creationId xmlns:a16="http://schemas.microsoft.com/office/drawing/2014/main" id="{DDB28C12-3387-40F7-B6B4-2CB8803834B4}"/>
              </a:ext>
            </a:extLst>
          </p:cNvPr>
          <p:cNvGrpSpPr>
            <a:grpSpLocks/>
          </p:cNvGrpSpPr>
          <p:nvPr/>
        </p:nvGrpSpPr>
        <p:grpSpPr bwMode="auto">
          <a:xfrm>
            <a:off x="3235325" y="4708526"/>
            <a:ext cx="1925638" cy="2144713"/>
            <a:chOff x="1715785" y="1331002"/>
            <a:chExt cx="2143357" cy="2143357"/>
          </a:xfrm>
        </p:grpSpPr>
        <p:sp>
          <p:nvSpPr>
            <p:cNvPr id="37" name="Oval 36">
              <a:extLst>
                <a:ext uri="{FF2B5EF4-FFF2-40B4-BE49-F238E27FC236}">
                  <a16:creationId xmlns:a16="http://schemas.microsoft.com/office/drawing/2014/main" id="{828216F4-7986-43D0-B887-8691812B0625}"/>
                </a:ext>
              </a:extLst>
            </p:cNvPr>
            <p:cNvSpPr/>
            <p:nvPr/>
          </p:nvSpPr>
          <p:spPr>
            <a:xfrm>
              <a:off x="1715785" y="1331002"/>
              <a:ext cx="2143357" cy="2143357"/>
            </a:xfrm>
            <a:prstGeom prst="ellipse">
              <a:avLst/>
            </a:prstGeom>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38" name="Oval 4">
              <a:extLst>
                <a:ext uri="{FF2B5EF4-FFF2-40B4-BE49-F238E27FC236}">
                  <a16:creationId xmlns:a16="http://schemas.microsoft.com/office/drawing/2014/main" id="{01FFF129-0500-4B69-8356-291C4F47A54D}"/>
                </a:ext>
              </a:extLst>
            </p:cNvPr>
            <p:cNvSpPr txBox="1"/>
            <p:nvPr/>
          </p:nvSpPr>
          <p:spPr>
            <a:xfrm>
              <a:off x="2030309" y="1645128"/>
              <a:ext cx="1514309" cy="1515104"/>
            </a:xfrm>
            <a:prstGeom prst="rect">
              <a:avLst/>
            </a:prstGeom>
          </p:spPr>
          <p:style>
            <a:lnRef idx="0">
              <a:scrgbClr r="0" g="0" b="0"/>
            </a:lnRef>
            <a:fillRef idx="0">
              <a:scrgbClr r="0" g="0" b="0"/>
            </a:fillRef>
            <a:effectRef idx="0">
              <a:scrgbClr r="0" g="0" b="0"/>
            </a:effectRef>
            <a:fontRef idx="minor">
              <a:schemeClr val="tx1"/>
            </a:fontRef>
          </p:style>
          <p:txBody>
            <a:bodyPr lIns="117956" tIns="13970" rIns="117956" bIns="13970" spcCol="1270" anchor="ctr"/>
            <a:lstStyle/>
            <a:p>
              <a:pPr marL="0" marR="0" lvl="0" indent="0" algn="ctr" defTabSz="466725" rtl="0" eaLnBrk="1" fontAlgn="auto" latinLnBrk="0" hangingPunct="1">
                <a:lnSpc>
                  <a:spcPct val="90000"/>
                </a:lnSpc>
                <a:spcBef>
                  <a:spcPts val="0"/>
                </a:spcBef>
                <a:spcAft>
                  <a:spcPct val="35000"/>
                </a:spcAft>
                <a:buClrTx/>
                <a:buSzTx/>
                <a:buFontTx/>
                <a:buNone/>
                <a:tabLst/>
                <a:defRPr/>
              </a:pPr>
              <a:r>
                <a:rPr kumimoji="0" lang="en-ZA" sz="1200" b="1" i="0" u="sng" strike="noStrike" kern="1200" cap="none" spc="0" normalizeH="0" baseline="0" noProof="0" dirty="0">
                  <a:ln>
                    <a:noFill/>
                  </a:ln>
                  <a:solidFill>
                    <a:prstClr val="black"/>
                  </a:solidFill>
                  <a:effectLst/>
                  <a:uLnTx/>
                  <a:uFillTx/>
                  <a:latin typeface="Calibri" panose="020F0502020204030204"/>
                  <a:ea typeface="+mn-ea"/>
                  <a:cs typeface="+mn-cs"/>
                </a:rPr>
                <a:t>Alignment of projects </a:t>
              </a: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 a contractor has been appointed but there are no Professionals)</a:t>
              </a:r>
            </a:p>
          </p:txBody>
        </p:sp>
      </p:grpSp>
      <p:grpSp>
        <p:nvGrpSpPr>
          <p:cNvPr id="17415" name="Group 38">
            <a:extLst>
              <a:ext uri="{FF2B5EF4-FFF2-40B4-BE49-F238E27FC236}">
                <a16:creationId xmlns:a16="http://schemas.microsoft.com/office/drawing/2014/main" id="{D244B075-59DF-4364-A824-90D41F07483A}"/>
              </a:ext>
            </a:extLst>
          </p:cNvPr>
          <p:cNvGrpSpPr>
            <a:grpSpLocks/>
          </p:cNvGrpSpPr>
          <p:nvPr/>
        </p:nvGrpSpPr>
        <p:grpSpPr bwMode="auto">
          <a:xfrm>
            <a:off x="4826001" y="4721226"/>
            <a:ext cx="2143125" cy="2143125"/>
            <a:chOff x="3430471" y="1331002"/>
            <a:chExt cx="2143357" cy="2143357"/>
          </a:xfrm>
        </p:grpSpPr>
        <p:sp>
          <p:nvSpPr>
            <p:cNvPr id="40" name="Oval 39">
              <a:extLst>
                <a:ext uri="{FF2B5EF4-FFF2-40B4-BE49-F238E27FC236}">
                  <a16:creationId xmlns:a16="http://schemas.microsoft.com/office/drawing/2014/main" id="{BCCEA86C-74CF-4AA5-9635-F27442F80177}"/>
                </a:ext>
              </a:extLst>
            </p:cNvPr>
            <p:cNvSpPr/>
            <p:nvPr/>
          </p:nvSpPr>
          <p:spPr>
            <a:xfrm>
              <a:off x="3430471" y="1331002"/>
              <a:ext cx="2143357" cy="2143357"/>
            </a:xfrm>
            <a:prstGeom prst="ellipse">
              <a:avLst/>
            </a:prstGeom>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41" name="Oval 4">
              <a:extLst>
                <a:ext uri="{FF2B5EF4-FFF2-40B4-BE49-F238E27FC236}">
                  <a16:creationId xmlns:a16="http://schemas.microsoft.com/office/drawing/2014/main" id="{0120D192-F1EC-4B2C-B197-DCEEF0EA4E11}"/>
                </a:ext>
              </a:extLst>
            </p:cNvPr>
            <p:cNvSpPr txBox="1"/>
            <p:nvPr/>
          </p:nvSpPr>
          <p:spPr>
            <a:xfrm>
              <a:off x="3744830" y="1645361"/>
              <a:ext cx="1514639" cy="1514639"/>
            </a:xfrm>
            <a:prstGeom prst="rect">
              <a:avLst/>
            </a:prstGeom>
          </p:spPr>
          <p:style>
            <a:lnRef idx="0">
              <a:scrgbClr r="0" g="0" b="0"/>
            </a:lnRef>
            <a:fillRef idx="0">
              <a:scrgbClr r="0" g="0" b="0"/>
            </a:fillRef>
            <a:effectRef idx="0">
              <a:scrgbClr r="0" g="0" b="0"/>
            </a:effectRef>
            <a:fontRef idx="minor">
              <a:schemeClr val="tx1"/>
            </a:fontRef>
          </p:style>
          <p:txBody>
            <a:bodyPr lIns="117956" tIns="13970" rIns="117956" bIns="13970" spcCol="1270" anchor="ctr" anchorCtr="1"/>
            <a:lstStyle/>
            <a:p>
              <a:pPr marL="0" marR="0" lvl="0" indent="0" algn="l" defTabSz="466725" rtl="0" eaLnBrk="1" fontAlgn="auto" latinLnBrk="0" hangingPunct="1">
                <a:lnSpc>
                  <a:spcPct val="90000"/>
                </a:lnSpc>
                <a:spcBef>
                  <a:spcPts val="0"/>
                </a:spcBef>
                <a:spcAft>
                  <a:spcPct val="35000"/>
                </a:spcAft>
                <a:buClrTx/>
                <a:buSzTx/>
                <a:buFontTx/>
                <a:buNone/>
                <a:tabLst/>
                <a:defRPr/>
              </a:pPr>
              <a:r>
                <a:rPr kumimoji="0" lang="en-ZA" sz="1200" b="1" i="0" u="sng" strike="noStrike" kern="1200" cap="none" spc="0" normalizeH="0" baseline="0" noProof="0" dirty="0">
                  <a:ln>
                    <a:noFill/>
                  </a:ln>
                  <a:solidFill>
                    <a:prstClr val="black"/>
                  </a:solidFill>
                  <a:effectLst/>
                  <a:uLnTx/>
                  <a:uFillTx/>
                  <a:latin typeface="Calibri" panose="020F0502020204030204"/>
                  <a:ea typeface="+mn-ea"/>
                  <a:cs typeface="+mn-cs"/>
                </a:rPr>
                <a:t>Extension of contracts </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major &amp; minor contracts </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Extension of time with no financial implications</a:t>
              </a:r>
            </a:p>
          </p:txBody>
        </p:sp>
      </p:grpSp>
      <p:grpSp>
        <p:nvGrpSpPr>
          <p:cNvPr id="17416" name="Group 41">
            <a:extLst>
              <a:ext uri="{FF2B5EF4-FFF2-40B4-BE49-F238E27FC236}">
                <a16:creationId xmlns:a16="http://schemas.microsoft.com/office/drawing/2014/main" id="{CD893E08-EEF2-4DA3-B9DA-76616173CDAC}"/>
              </a:ext>
            </a:extLst>
          </p:cNvPr>
          <p:cNvGrpSpPr>
            <a:grpSpLocks/>
          </p:cNvGrpSpPr>
          <p:nvPr/>
        </p:nvGrpSpPr>
        <p:grpSpPr bwMode="auto">
          <a:xfrm>
            <a:off x="6597651" y="4762501"/>
            <a:ext cx="2143125" cy="2143125"/>
            <a:chOff x="4781114" y="1234554"/>
            <a:chExt cx="2143357" cy="2143357"/>
          </a:xfrm>
        </p:grpSpPr>
        <p:sp>
          <p:nvSpPr>
            <p:cNvPr id="43" name="Oval 42">
              <a:extLst>
                <a:ext uri="{FF2B5EF4-FFF2-40B4-BE49-F238E27FC236}">
                  <a16:creationId xmlns:a16="http://schemas.microsoft.com/office/drawing/2014/main" id="{F04E2F2D-EA36-4E80-8A6A-27F19C0D4539}"/>
                </a:ext>
              </a:extLst>
            </p:cNvPr>
            <p:cNvSpPr/>
            <p:nvPr/>
          </p:nvSpPr>
          <p:spPr>
            <a:xfrm>
              <a:off x="4781114" y="1234554"/>
              <a:ext cx="2143357" cy="2143357"/>
            </a:xfrm>
            <a:prstGeom prst="ellipse">
              <a:avLst/>
            </a:prstGeom>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44" name="Oval 4">
              <a:extLst>
                <a:ext uri="{FF2B5EF4-FFF2-40B4-BE49-F238E27FC236}">
                  <a16:creationId xmlns:a16="http://schemas.microsoft.com/office/drawing/2014/main" id="{57186596-4791-4E07-8C40-C648BD3BBE8D}"/>
                </a:ext>
              </a:extLst>
            </p:cNvPr>
            <p:cNvSpPr txBox="1"/>
            <p:nvPr/>
          </p:nvSpPr>
          <p:spPr>
            <a:xfrm>
              <a:off x="5089122" y="1660050"/>
              <a:ext cx="1654354" cy="1514639"/>
            </a:xfrm>
            <a:prstGeom prst="rect">
              <a:avLst/>
            </a:prstGeom>
          </p:spPr>
          <p:style>
            <a:lnRef idx="0">
              <a:scrgbClr r="0" g="0" b="0"/>
            </a:lnRef>
            <a:fillRef idx="0">
              <a:scrgbClr r="0" g="0" b="0"/>
            </a:fillRef>
            <a:effectRef idx="0">
              <a:scrgbClr r="0" g="0" b="0"/>
            </a:effectRef>
            <a:fontRef idx="minor">
              <a:schemeClr val="tx1"/>
            </a:fontRef>
          </p:style>
          <p:txBody>
            <a:bodyPr lIns="117956" tIns="13970" rIns="117956" bIns="13970" spcCol="1270" anchor="ctr" anchorCtr="1"/>
            <a:lstStyle/>
            <a:p>
              <a:pPr marL="0" marR="0" lvl="0" indent="0" algn="l" defTabSz="466725" rtl="0" eaLnBrk="1" fontAlgn="auto" latinLnBrk="0" hangingPunct="1">
                <a:lnSpc>
                  <a:spcPct val="90000"/>
                </a:lnSpc>
                <a:spcBef>
                  <a:spcPts val="0"/>
                </a:spcBef>
                <a:spcAft>
                  <a:spcPct val="35000"/>
                </a:spcAft>
                <a:buClrTx/>
                <a:buSzTx/>
                <a:buFontTx/>
                <a:buNone/>
                <a:tabLst/>
                <a:defRPr/>
              </a:pPr>
              <a:r>
                <a:rPr kumimoji="0" lang="en-ZA" sz="1200" b="1" i="0" u="sng" strike="noStrike" kern="1200" cap="none" spc="0" normalizeH="0" baseline="0" noProof="0" dirty="0">
                  <a:ln>
                    <a:noFill/>
                  </a:ln>
                  <a:solidFill>
                    <a:prstClr val="black"/>
                  </a:solidFill>
                  <a:effectLst/>
                  <a:uLnTx/>
                  <a:uFillTx/>
                  <a:latin typeface="Calibri" panose="020F0502020204030204"/>
                  <a:ea typeface="+mn-ea"/>
                  <a:cs typeface="+mn-cs"/>
                </a:rPr>
                <a:t>Monitoring projects against the procurement plan </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Projects at bid committee system (value chain from approval by BSC to award stage) </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rPr>
                <a:t>Letters of appointment</a:t>
              </a:r>
            </a:p>
          </p:txBody>
        </p:sp>
      </p:grpSp>
      <p:grpSp>
        <p:nvGrpSpPr>
          <p:cNvPr id="17417" name="Group 44">
            <a:extLst>
              <a:ext uri="{FF2B5EF4-FFF2-40B4-BE49-F238E27FC236}">
                <a16:creationId xmlns:a16="http://schemas.microsoft.com/office/drawing/2014/main" id="{AF7E70CD-0A5C-4AC1-BF71-2606EDDC3A4D}"/>
              </a:ext>
            </a:extLst>
          </p:cNvPr>
          <p:cNvGrpSpPr>
            <a:grpSpLocks/>
          </p:cNvGrpSpPr>
          <p:nvPr/>
        </p:nvGrpSpPr>
        <p:grpSpPr bwMode="auto">
          <a:xfrm>
            <a:off x="8378826" y="1914526"/>
            <a:ext cx="2265363" cy="4308475"/>
            <a:chOff x="6859843" y="268132"/>
            <a:chExt cx="2143357" cy="4269096"/>
          </a:xfrm>
        </p:grpSpPr>
        <p:sp>
          <p:nvSpPr>
            <p:cNvPr id="46" name="Oval 45">
              <a:extLst>
                <a:ext uri="{FF2B5EF4-FFF2-40B4-BE49-F238E27FC236}">
                  <a16:creationId xmlns:a16="http://schemas.microsoft.com/office/drawing/2014/main" id="{AE9B0FB0-63DE-484C-BFF0-9ED5F213804F}"/>
                </a:ext>
              </a:extLst>
            </p:cNvPr>
            <p:cNvSpPr/>
            <p:nvPr/>
          </p:nvSpPr>
          <p:spPr>
            <a:xfrm>
              <a:off x="6859843" y="268132"/>
              <a:ext cx="2143357" cy="4269096"/>
            </a:xfrm>
            <a:prstGeom prst="ellipse">
              <a:avLst/>
            </a:prstGeom>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47" name="Oval 4">
              <a:extLst>
                <a:ext uri="{FF2B5EF4-FFF2-40B4-BE49-F238E27FC236}">
                  <a16:creationId xmlns:a16="http://schemas.microsoft.com/office/drawing/2014/main" id="{509E03A2-F324-4FE2-B2A7-725ABC381234}"/>
                </a:ext>
              </a:extLst>
            </p:cNvPr>
            <p:cNvSpPr txBox="1"/>
            <p:nvPr/>
          </p:nvSpPr>
          <p:spPr>
            <a:xfrm>
              <a:off x="7173762" y="894182"/>
              <a:ext cx="1515519" cy="3016996"/>
            </a:xfrm>
            <a:prstGeom prst="rect">
              <a:avLst/>
            </a:prstGeom>
          </p:spPr>
          <p:style>
            <a:lnRef idx="0">
              <a:scrgbClr r="0" g="0" b="0"/>
            </a:lnRef>
            <a:fillRef idx="0">
              <a:scrgbClr r="0" g="0" b="0"/>
            </a:fillRef>
            <a:effectRef idx="0">
              <a:scrgbClr r="0" g="0" b="0"/>
            </a:effectRef>
            <a:fontRef idx="minor">
              <a:schemeClr val="tx1"/>
            </a:fontRef>
          </p:style>
          <p:txBody>
            <a:bodyPr lIns="117956" tIns="13970" rIns="117956" bIns="13970" spcCol="1270" anchor="ctr" anchorCtr="1"/>
            <a:lstStyle/>
            <a:p>
              <a:pPr marL="0" marR="0" lvl="0" indent="0" algn="l" defTabSz="466725" rtl="0" eaLnBrk="1" fontAlgn="auto" latinLnBrk="0" hangingPunct="1">
                <a:lnSpc>
                  <a:spcPct val="90000"/>
                </a:lnSpc>
                <a:spcBef>
                  <a:spcPts val="0"/>
                </a:spcBef>
                <a:spcAft>
                  <a:spcPct val="35000"/>
                </a:spcAft>
                <a:buClrTx/>
                <a:buSzTx/>
                <a:buFontTx/>
                <a:buNone/>
                <a:tabLst/>
                <a:defRPr/>
              </a:pPr>
              <a:r>
                <a:rPr kumimoji="0" lang="en-ZA" altLang="en-US" sz="11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Uniformity in the interpretation of SCM Policies &amp; procedures</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GB" alt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Compliance with legislative framework</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GB" alt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Evaluation &amp; adjudication of contracts according to the prescribed criteria</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GB" alt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Compliance of statutory requirements</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GB" alt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Extension of Validities </a:t>
              </a:r>
            </a:p>
            <a:p>
              <a:pPr marL="57150" marR="0" lvl="1" indent="-57150" algn="l" defTabSz="466725" rtl="0" eaLnBrk="1" fontAlgn="auto" latinLnBrk="0" hangingPunct="1">
                <a:lnSpc>
                  <a:spcPct val="90000"/>
                </a:lnSpc>
                <a:spcBef>
                  <a:spcPts val="0"/>
                </a:spcBef>
                <a:spcAft>
                  <a:spcPct val="15000"/>
                </a:spcAft>
                <a:buClrTx/>
                <a:buSzTx/>
                <a:buFontTx/>
                <a:buChar char="•"/>
                <a:tabLst/>
                <a:defRPr/>
              </a:pPr>
              <a:r>
                <a:rPr kumimoji="0" lang="en-GB" altLang="en-US"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Proper scoring of points (functionality &amp; preference)</a:t>
              </a:r>
            </a:p>
          </p:txBody>
        </p:sp>
      </p:grpSp>
      <p:pic>
        <p:nvPicPr>
          <p:cNvPr id="22" name="Picture 21">
            <a:extLst>
              <a:ext uri="{FF2B5EF4-FFF2-40B4-BE49-F238E27FC236}">
                <a16:creationId xmlns:a16="http://schemas.microsoft.com/office/drawing/2014/main" id="{78383721-9CED-428F-B1BD-4DC44FDC11C3}"/>
              </a:ext>
            </a:extLst>
          </p:cNvPr>
          <p:cNvPicPr>
            <a:picLocks noChangeAspect="1"/>
          </p:cNvPicPr>
          <p:nvPr/>
        </p:nvPicPr>
        <p:blipFill>
          <a:blip r:embed="rId3"/>
          <a:stretch>
            <a:fillRect/>
          </a:stretch>
        </p:blipFill>
        <p:spPr>
          <a:xfrm>
            <a:off x="-9489" y="-20061"/>
            <a:ext cx="764401" cy="764401"/>
          </a:xfrm>
          <a:prstGeom prst="rect">
            <a:avLst/>
          </a:prstGeom>
        </p:spPr>
      </p:pic>
      <p:pic>
        <p:nvPicPr>
          <p:cNvPr id="21" name="Picture 20">
            <a:extLst>
              <a:ext uri="{FF2B5EF4-FFF2-40B4-BE49-F238E27FC236}">
                <a16:creationId xmlns:a16="http://schemas.microsoft.com/office/drawing/2014/main" id="{ECA60F57-2EDB-48F2-9169-F65EB03E6FDC}"/>
              </a:ext>
            </a:extLst>
          </p:cNvPr>
          <p:cNvPicPr>
            <a:picLocks noChangeAspect="1"/>
          </p:cNvPicPr>
          <p:nvPr/>
        </p:nvPicPr>
        <p:blipFill>
          <a:blip r:embed="rId4"/>
          <a:stretch>
            <a:fillRect/>
          </a:stretch>
        </p:blipFill>
        <p:spPr>
          <a:xfrm>
            <a:off x="11121390" y="0"/>
            <a:ext cx="1080098" cy="7207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40229"/>
          </a:xfrm>
          <a:solidFill>
            <a:schemeClr val="accent1">
              <a:lumMod val="60000"/>
              <a:lumOff val="40000"/>
            </a:schemeClr>
          </a:solidFill>
        </p:spPr>
        <p:txBody>
          <a:bodyPr>
            <a:normAutofit/>
          </a:bodyPr>
          <a:lstStyle/>
          <a:p>
            <a:r>
              <a:rPr lang="en-US" sz="4400" b="1" dirty="0">
                <a:latin typeface="+mn-lt"/>
              </a:rPr>
              <a:t>WHAT IS THE PROBLEM?</a:t>
            </a:r>
          </a:p>
        </p:txBody>
      </p:sp>
      <p:sp>
        <p:nvSpPr>
          <p:cNvPr id="5" name="TextBox 4"/>
          <p:cNvSpPr txBox="1"/>
          <p:nvPr/>
        </p:nvSpPr>
        <p:spPr>
          <a:xfrm>
            <a:off x="0" y="740229"/>
            <a:ext cx="12192000" cy="59708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problem can only relate to: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policies and legislative framework;</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processes, procedures and systems; or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people</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have created an enabling legislative framework that includes our supreme Constitution, PFMA, MFMA, MPRA,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which are world class and in line with global best practices. We have presented these pieces of legislation and the accompanying regulations and policies with pride internationally and they were very impressed.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Further, we have very good systems, processes and procedures that have been benchmarked and even meet ISO standards in some instances. Cities are spending around 5% of their budgets on IT.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40228" cy="740228"/>
          </a:xfrm>
          <a:prstGeom prst="rect">
            <a:avLst/>
          </a:prstGeom>
        </p:spPr>
      </p:pic>
      <p:pic>
        <p:nvPicPr>
          <p:cNvPr id="8" name="Picture 7"/>
          <p:cNvPicPr>
            <a:picLocks noChangeAspect="1"/>
          </p:cNvPicPr>
          <p:nvPr/>
        </p:nvPicPr>
        <p:blipFill>
          <a:blip r:embed="rId3"/>
          <a:stretch>
            <a:fillRect/>
          </a:stretch>
        </p:blipFill>
        <p:spPr>
          <a:xfrm>
            <a:off x="6466113" y="859971"/>
            <a:ext cx="5073309" cy="3010866"/>
          </a:xfrm>
          <a:prstGeom prst="rect">
            <a:avLst/>
          </a:prstGeom>
        </p:spPr>
      </p:pic>
      <p:pic>
        <p:nvPicPr>
          <p:cNvPr id="7" name="Picture 6">
            <a:extLst>
              <a:ext uri="{FF2B5EF4-FFF2-40B4-BE49-F238E27FC236}">
                <a16:creationId xmlns:a16="http://schemas.microsoft.com/office/drawing/2014/main" id="{D8E66121-26BC-4B40-A82B-33B133325849}"/>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372320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40229"/>
          </a:xfrm>
          <a:solidFill>
            <a:schemeClr val="accent1">
              <a:lumMod val="60000"/>
              <a:lumOff val="40000"/>
            </a:schemeClr>
          </a:solidFill>
        </p:spPr>
        <p:txBody>
          <a:bodyPr>
            <a:normAutofit/>
          </a:bodyPr>
          <a:lstStyle/>
          <a:p>
            <a:r>
              <a:rPr lang="en-US" sz="4400" b="1" dirty="0">
                <a:latin typeface="+mn-lt"/>
              </a:rPr>
              <a:t>WHAT IS THE PROBLEM?</a:t>
            </a:r>
          </a:p>
        </p:txBody>
      </p:sp>
      <p:sp>
        <p:nvSpPr>
          <p:cNvPr id="5" name="TextBox 4"/>
          <p:cNvSpPr txBox="1"/>
          <p:nvPr/>
        </p:nvSpPr>
        <p:spPr>
          <a:xfrm>
            <a:off x="0" y="740229"/>
            <a:ext cx="12192000" cy="55092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The problem is PEOPLE. The problem is </a:t>
            </a:r>
            <a:r>
              <a:rPr kumimoji="0" lang="en-US" sz="2400" b="1" i="0" u="none" strike="noStrike" kern="1200" cap="none" spc="0" normalizeH="0" baseline="0" noProof="0" dirty="0">
                <a:ln>
                  <a:noFill/>
                </a:ln>
                <a:effectLst/>
                <a:uLnTx/>
                <a:uFillTx/>
                <a:latin typeface="Calibri" panose="020F0502020204030204"/>
                <a:ea typeface="+mn-ea"/>
                <a:cs typeface="+mn-cs"/>
              </a:rPr>
              <a:t>YOU and ME</a:t>
            </a:r>
            <a:r>
              <a:rPr kumimoji="0" lang="en-US" sz="2400" b="0" i="0" u="none" strike="noStrike" kern="1200" cap="none" spc="0" normalizeH="0" baseline="0" noProof="0" dirty="0">
                <a:ln>
                  <a:noFill/>
                </a:ln>
                <a:effectLst/>
                <a:uLnTx/>
                <a:uFillTx/>
                <a:latin typeface="Calibri" panose="020F0502020204030204"/>
                <a:ea typeface="+mn-ea"/>
                <a:cs typeface="+mn-cs"/>
              </a:rPr>
              <a:t>. The problem is not government as they have given us everything. It is US.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effectLst/>
                <a:uLnTx/>
                <a:uFillTx/>
                <a:latin typeface="Calibri" panose="020F0502020204030204"/>
                <a:ea typeface="+mn-ea"/>
                <a:cs typeface="+mn-cs"/>
              </a:rPr>
              <a:t>Former Finance Minister Nhlanhla Nene revealed that more than half the country’s municipal managers and chief financial officers do not have the minimum competency levels to do their jobs. Only 94 of 193 municipal managers and 79 of 218 chief financial officers are properly qualified.</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effectLst/>
                <a:uLnTx/>
                <a:uFillTx/>
                <a:latin typeface="Calibri" panose="020F0502020204030204"/>
                <a:ea typeface="+mn-ea"/>
                <a:cs typeface="+mn-cs"/>
              </a:rPr>
              <a:t>However, we have the right legislative framework, meet the technical requirements and qualifications, have the right systems  and processes, as well as meet the minimum competency requirements, but we are still ineffective.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effectLst/>
                <a:uLnTx/>
                <a:uFillTx/>
                <a:latin typeface="Calibri" panose="020F0502020204030204"/>
                <a:ea typeface="+mn-ea"/>
                <a:cs typeface="+mn-cs"/>
              </a:rPr>
              <a:t>It is a </a:t>
            </a:r>
            <a:r>
              <a:rPr kumimoji="0" lang="en-US" sz="2400" i="0" u="none" strike="noStrike" kern="1200" cap="none" spc="0" normalizeH="0" baseline="0" noProof="0" dirty="0" err="1">
                <a:ln>
                  <a:noFill/>
                </a:ln>
                <a:effectLst/>
                <a:uLnTx/>
                <a:uFillTx/>
                <a:latin typeface="Calibri" panose="020F0502020204030204"/>
                <a:ea typeface="+mn-ea"/>
                <a:cs typeface="+mn-cs"/>
              </a:rPr>
              <a:t>behaviorial</a:t>
            </a:r>
            <a:r>
              <a:rPr kumimoji="0" lang="en-US" sz="2400" i="0" u="none" strike="noStrike" kern="1200" cap="none" spc="0" normalizeH="0" baseline="0" noProof="0" dirty="0">
                <a:ln>
                  <a:noFill/>
                </a:ln>
                <a:effectLst/>
                <a:uLnTx/>
                <a:uFillTx/>
                <a:latin typeface="Calibri" panose="020F0502020204030204"/>
                <a:ea typeface="+mn-ea"/>
                <a:cs typeface="+mn-cs"/>
              </a:rPr>
              <a:t> issue. Based on investigation reports, willful neglect and fraud and corruption in some instances. Need open and honest discussion to get to the bottom of this and root it out.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i="0" u="none" strike="noStrike" kern="1200" cap="none" spc="0" normalizeH="0" baseline="0" noProof="0" dirty="0">
                <a:ln>
                  <a:noFill/>
                </a:ln>
                <a:effectLst/>
                <a:uLnTx/>
                <a:uFillTx/>
                <a:latin typeface="Calibri" panose="020F0502020204030204"/>
                <a:ea typeface="+mn-ea"/>
                <a:cs typeface="+mn-cs"/>
              </a:rPr>
              <a:t>What can we do?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40228" cy="740228"/>
          </a:xfrm>
          <a:prstGeom prst="rect">
            <a:avLst/>
          </a:prstGeom>
        </p:spPr>
      </p:pic>
      <p:pic>
        <p:nvPicPr>
          <p:cNvPr id="7" name="Picture 6">
            <a:extLst>
              <a:ext uri="{FF2B5EF4-FFF2-40B4-BE49-F238E27FC236}">
                <a16:creationId xmlns:a16="http://schemas.microsoft.com/office/drawing/2014/main" id="{5DCA1A7D-1E67-42FB-B356-134FC791BAEE}"/>
              </a:ext>
            </a:extLst>
          </p:cNvPr>
          <p:cNvPicPr>
            <a:picLocks noChangeAspect="1"/>
          </p:cNvPicPr>
          <p:nvPr/>
        </p:nvPicPr>
        <p:blipFill>
          <a:blip r:embed="rId3"/>
          <a:stretch>
            <a:fillRect/>
          </a:stretch>
        </p:blipFill>
        <p:spPr>
          <a:xfrm>
            <a:off x="11121390" y="0"/>
            <a:ext cx="1080098" cy="720731"/>
          </a:xfrm>
          <a:prstGeom prst="rect">
            <a:avLst/>
          </a:prstGeom>
        </p:spPr>
      </p:pic>
    </p:spTree>
    <p:extLst>
      <p:ext uri="{BB962C8B-B14F-4D97-AF65-F5344CB8AC3E}">
        <p14:creationId xmlns:p14="http://schemas.microsoft.com/office/powerpoint/2010/main" val="3185702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TURNAROUND STRATEGY</a:t>
            </a:r>
          </a:p>
        </p:txBody>
      </p:sp>
      <p:sp>
        <p:nvSpPr>
          <p:cNvPr id="6" name="TextBox 5">
            <a:extLst>
              <a:ext uri="{FF2B5EF4-FFF2-40B4-BE49-F238E27FC236}">
                <a16:creationId xmlns:a16="http://schemas.microsoft.com/office/drawing/2014/main" id="{CC25FE61-D09D-481E-AAC3-2680D49FEA71}"/>
              </a:ext>
            </a:extLst>
          </p:cNvPr>
          <p:cNvSpPr txBox="1"/>
          <p:nvPr/>
        </p:nvSpPr>
        <p:spPr>
          <a:xfrm>
            <a:off x="-1" y="707886"/>
            <a:ext cx="12192000" cy="612475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Consequence and performance management is key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PEOPLE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issue.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very strong focus on proper planning, implementation, monitoring, continuous improvement, and alignment. Poor planning to be addressed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PEOPLE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issue.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Improve contract management and project management – </a:t>
            </a:r>
            <a:r>
              <a:rPr lang="en-US" sz="2400" b="1" dirty="0">
                <a:solidFill>
                  <a:prstClr val="black"/>
                </a:solidFill>
                <a:latin typeface="Calibri" panose="020F0502020204030204"/>
              </a:rPr>
              <a:t>PEOPLE </a:t>
            </a:r>
            <a:r>
              <a:rPr lang="en-US" sz="2400" dirty="0">
                <a:solidFill>
                  <a:prstClr val="black"/>
                </a:solidFill>
                <a:latin typeface="Calibri" panose="020F0502020204030204"/>
              </a:rPr>
              <a:t>issue.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Focus on the Big 4/5 Units, such as Electricity, Water &amp; Sanitation, Human Settlements, ETA and IMU and identify repeat offenders –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PEOPLE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issue.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Improved budget and expenditure control to ensure that unbudgeted expenditure is not incurred. Where have our professional finance staff been? – </a:t>
            </a:r>
            <a:r>
              <a:rPr lang="en-US" sz="2400" b="1" dirty="0">
                <a:solidFill>
                  <a:prstClr val="black"/>
                </a:solidFill>
                <a:latin typeface="Calibri" panose="020F0502020204030204"/>
              </a:rPr>
              <a:t>PEOPLE</a:t>
            </a:r>
            <a:r>
              <a:rPr lang="en-US" sz="2400" dirty="0">
                <a:solidFill>
                  <a:prstClr val="black"/>
                </a:solidFill>
                <a:latin typeface="Calibri" panose="020F0502020204030204"/>
              </a:rPr>
              <a:t> issue.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Blacklisting of companies must take place effectively. Why is this not happening? – a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PEOPLE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issue.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SCM delays must be prevented, especially in the evaluation of tenders – a </a:t>
            </a:r>
            <a:r>
              <a:rPr lang="en-US" sz="2400" b="1" dirty="0">
                <a:solidFill>
                  <a:prstClr val="black"/>
                </a:solidFill>
                <a:latin typeface="Calibri" panose="020F0502020204030204"/>
              </a:rPr>
              <a:t>PEOPLE</a:t>
            </a:r>
            <a:r>
              <a:rPr lang="en-US" sz="2400" dirty="0">
                <a:solidFill>
                  <a:prstClr val="black"/>
                </a:solidFill>
                <a:latin typeface="Calibri" panose="020F0502020204030204"/>
              </a:rPr>
              <a:t> issue.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 Must focus on MI (material irregularities) to ensure value for money – a </a:t>
            </a:r>
            <a:r>
              <a:rPr lang="en-US" sz="2400" b="1" dirty="0">
                <a:solidFill>
                  <a:prstClr val="black"/>
                </a:solidFill>
                <a:latin typeface="Calibri" panose="020F0502020204030204"/>
              </a:rPr>
              <a:t>PEOPLE i</a:t>
            </a:r>
            <a:r>
              <a:rPr lang="en-US" sz="2400" dirty="0">
                <a:solidFill>
                  <a:prstClr val="black"/>
                </a:solidFill>
                <a:latin typeface="Calibri" panose="020F0502020204030204"/>
              </a:rPr>
              <a:t>ssue.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Strong internal controls will help but not if there is collusion – a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PEOPLE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issue.</a:t>
            </a:r>
          </a:p>
        </p:txBody>
      </p:sp>
      <p:pic>
        <p:nvPicPr>
          <p:cNvPr id="7" name="Picture 6">
            <a:extLst>
              <a:ext uri="{FF2B5EF4-FFF2-40B4-BE49-F238E27FC236}">
                <a16:creationId xmlns:a16="http://schemas.microsoft.com/office/drawing/2014/main" id="{0A4B0D41-9B3D-4C1B-8ECF-7E968CED7F95}"/>
              </a:ext>
            </a:extLst>
          </p:cNvPr>
          <p:cNvPicPr>
            <a:picLocks noChangeAspect="1"/>
          </p:cNvPicPr>
          <p:nvPr/>
        </p:nvPicPr>
        <p:blipFill>
          <a:blip r:embed="rId3"/>
          <a:stretch>
            <a:fillRect/>
          </a:stretch>
        </p:blipFill>
        <p:spPr>
          <a:xfrm>
            <a:off x="-9489" y="-20061"/>
            <a:ext cx="721870" cy="721870"/>
          </a:xfrm>
          <a:prstGeom prst="rect">
            <a:avLst/>
          </a:prstGeom>
        </p:spPr>
      </p:pic>
      <p:pic>
        <p:nvPicPr>
          <p:cNvPr id="8" name="Picture 7">
            <a:extLst>
              <a:ext uri="{FF2B5EF4-FFF2-40B4-BE49-F238E27FC236}">
                <a16:creationId xmlns:a16="http://schemas.microsoft.com/office/drawing/2014/main" id="{93DD6422-9157-42B5-87BE-56301C63D296}"/>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404032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PREVENTATIVE CONTROLS</a:t>
            </a:r>
          </a:p>
        </p:txBody>
      </p:sp>
      <p:sp>
        <p:nvSpPr>
          <p:cNvPr id="6" name="TextBox 5">
            <a:extLst>
              <a:ext uri="{FF2B5EF4-FFF2-40B4-BE49-F238E27FC236}">
                <a16:creationId xmlns:a16="http://schemas.microsoft.com/office/drawing/2014/main" id="{CC25FE61-D09D-481E-AAC3-2680D49FEA71}"/>
              </a:ext>
            </a:extLst>
          </p:cNvPr>
          <p:cNvSpPr txBox="1"/>
          <p:nvPr/>
        </p:nvSpPr>
        <p:spPr>
          <a:xfrm>
            <a:off x="-1" y="707886"/>
            <a:ext cx="12192000" cy="618630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Preventive controls discourage the emergence of material irregularities.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properly designed and implemented, such controls would detect most material irregularities that could result in a financial loss.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is relatively cheaper than relying on investigations that would be triggered after money has changed hands.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a regime of preventive controls to see the light of day, a strong tone at the top and an ethical culture must be the concrete foundation on which such a discipline is built. Strong leadership and ethics is a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PEOPLE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issue.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Where preventive controls are implemented with diligence, they become a natural source of consequences. So, there will be no need to debate “consequence management” – consequences will simply be part of the outcome.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Strong preventive controls create tension especially when consequences are part of the deal.</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is the positive and progressive tension that must be embraced as it makes preventive controls work for the entire value chain.</a:t>
            </a:r>
          </a:p>
        </p:txBody>
      </p:sp>
      <p:pic>
        <p:nvPicPr>
          <p:cNvPr id="7" name="Picture 6">
            <a:extLst>
              <a:ext uri="{FF2B5EF4-FFF2-40B4-BE49-F238E27FC236}">
                <a16:creationId xmlns:a16="http://schemas.microsoft.com/office/drawing/2014/main" id="{0F2029DD-2104-459A-A671-572C940195D5}"/>
              </a:ext>
            </a:extLst>
          </p:cNvPr>
          <p:cNvPicPr>
            <a:picLocks noChangeAspect="1"/>
          </p:cNvPicPr>
          <p:nvPr/>
        </p:nvPicPr>
        <p:blipFill>
          <a:blip r:embed="rId3"/>
          <a:stretch>
            <a:fillRect/>
          </a:stretch>
        </p:blipFill>
        <p:spPr>
          <a:xfrm>
            <a:off x="-9489" y="-20061"/>
            <a:ext cx="721870" cy="721870"/>
          </a:xfrm>
          <a:prstGeom prst="rect">
            <a:avLst/>
          </a:prstGeom>
        </p:spPr>
      </p:pic>
      <p:pic>
        <p:nvPicPr>
          <p:cNvPr id="8" name="Picture 7">
            <a:extLst>
              <a:ext uri="{FF2B5EF4-FFF2-40B4-BE49-F238E27FC236}">
                <a16:creationId xmlns:a16="http://schemas.microsoft.com/office/drawing/2014/main" id="{20D0762D-D989-4215-B215-843783CB2CB1}"/>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349062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SCM</a:t>
            </a:r>
          </a:p>
        </p:txBody>
      </p:sp>
      <p:graphicFrame>
        <p:nvGraphicFramePr>
          <p:cNvPr id="4" name="Table 6">
            <a:extLst>
              <a:ext uri="{FF2B5EF4-FFF2-40B4-BE49-F238E27FC236}">
                <a16:creationId xmlns:a16="http://schemas.microsoft.com/office/drawing/2014/main" id="{4EC0A748-EB79-4CCE-9D82-7F3C4A336022}"/>
              </a:ext>
            </a:extLst>
          </p:cNvPr>
          <p:cNvGraphicFramePr>
            <a:graphicFrameLocks noGrp="1"/>
          </p:cNvGraphicFramePr>
          <p:nvPr>
            <p:extLst>
              <p:ext uri="{D42A27DB-BD31-4B8C-83A1-F6EECF244321}">
                <p14:modId xmlns:p14="http://schemas.microsoft.com/office/powerpoint/2010/main" val="1527757540"/>
              </p:ext>
            </p:extLst>
          </p:nvPr>
        </p:nvGraphicFramePr>
        <p:xfrm>
          <a:off x="-2" y="735689"/>
          <a:ext cx="12192000" cy="608332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673264115"/>
                    </a:ext>
                  </a:extLst>
                </a:gridCol>
                <a:gridCol w="6096000">
                  <a:extLst>
                    <a:ext uri="{9D8B030D-6E8A-4147-A177-3AD203B41FA5}">
                      <a16:colId xmlns:a16="http://schemas.microsoft.com/office/drawing/2014/main" val="556023833"/>
                    </a:ext>
                  </a:extLst>
                </a:gridCol>
              </a:tblGrid>
              <a:tr h="444525">
                <a:tc>
                  <a:txBody>
                    <a:bodyPr/>
                    <a:lstStyle/>
                    <a:p>
                      <a:pPr algn="ctr"/>
                      <a:r>
                        <a:rPr lang="en-US" dirty="0"/>
                        <a:t>ROOT CAUSES</a:t>
                      </a:r>
                    </a:p>
                  </a:txBody>
                  <a:tcPr/>
                </a:tc>
                <a:tc>
                  <a:txBody>
                    <a:bodyPr/>
                    <a:lstStyle/>
                    <a:p>
                      <a:pPr algn="ctr"/>
                      <a:r>
                        <a:rPr lang="en-US" dirty="0"/>
                        <a:t>CONTROL / STRATEGY</a:t>
                      </a:r>
                    </a:p>
                  </a:txBody>
                  <a:tcPr/>
                </a:tc>
                <a:extLst>
                  <a:ext uri="{0D108BD9-81ED-4DB2-BD59-A6C34878D82A}">
                    <a16:rowId xmlns:a16="http://schemas.microsoft.com/office/drawing/2014/main" val="4231525552"/>
                  </a:ext>
                </a:extLst>
              </a:tr>
              <a:tr h="939509">
                <a:tc>
                  <a:txBody>
                    <a:bodyPr/>
                    <a:lstStyle/>
                    <a:p>
                      <a:pPr marL="285750" indent="-285750">
                        <a:spcAft>
                          <a:spcPts val="600"/>
                        </a:spcAft>
                        <a:buFont typeface="Arial" panose="020B0604020202020204" pitchFamily="34" charset="0"/>
                        <a:buChar char="•"/>
                      </a:pPr>
                      <a:r>
                        <a:rPr lang="en-US" dirty="0"/>
                        <a:t>Inadequate contract management process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Contract duration not effectively monitored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Contract renewal processes are not timeously carried out by line departments resulting in delays in SCM processes relating to the renewal or awarding of contracts.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Failure to allow for appropriate SCM processes – allocation of projects outside of contract scope, three quotations not being obtained, adverts not adequately advertised, MBO’s and tax compliance PIN not submitted by tenderer.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Bid evaluation criteria in the tender evaluation are inconsistent with evaluation criteria stipulated in the tender document and SCM processes incorrectly applied in evaluation.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Inappropriate use of s32, s36 and s38.</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Failure to declare conflict of interest.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Alleged fraud and corruption – lack of consequence management.</a:t>
                      </a:r>
                    </a:p>
                    <a:p>
                      <a:pPr>
                        <a:spcAft>
                          <a:spcPts val="600"/>
                        </a:spcAft>
                      </a:pPr>
                      <a:endParaRPr lang="en-US" dirty="0"/>
                    </a:p>
                  </a:txBody>
                  <a:tcPr/>
                </a:tc>
                <a:tc>
                  <a:txBody>
                    <a:bodyPr/>
                    <a:lstStyle/>
                    <a:p>
                      <a:pPr marL="285750" indent="-285750">
                        <a:spcAft>
                          <a:spcPts val="600"/>
                        </a:spcAft>
                        <a:buFont typeface="Arial" panose="020B0604020202020204" pitchFamily="34" charset="0"/>
                        <a:buChar char="•"/>
                      </a:pPr>
                      <a:r>
                        <a:rPr lang="en-US" dirty="0"/>
                        <a:t>Increase capacity of the SCM Unit to improve the level of support  to line departments.</a:t>
                      </a:r>
                    </a:p>
                    <a:p>
                      <a:pPr marL="285750" indent="-285750">
                        <a:spcAft>
                          <a:spcPts val="600"/>
                        </a:spcAft>
                        <a:buFont typeface="Arial" panose="020B0604020202020204" pitchFamily="34" charset="0"/>
                        <a:buChar char="•"/>
                      </a:pPr>
                      <a:r>
                        <a:rPr lang="en-US" dirty="0"/>
                        <a:t>Automate contract management processes. </a:t>
                      </a:r>
                    </a:p>
                    <a:p>
                      <a:pPr marL="285750" indent="-285750">
                        <a:spcAft>
                          <a:spcPts val="600"/>
                        </a:spcAft>
                        <a:buFont typeface="Arial" panose="020B0604020202020204" pitchFamily="34" charset="0"/>
                        <a:buChar char="•"/>
                      </a:pPr>
                      <a:r>
                        <a:rPr lang="en-US" dirty="0"/>
                        <a:t>Set up framework contracts for various services to minimize the use of s36 and irregular expenditure.</a:t>
                      </a:r>
                    </a:p>
                    <a:p>
                      <a:pPr marL="285750" indent="-285750">
                        <a:spcAft>
                          <a:spcPts val="600"/>
                        </a:spcAft>
                        <a:buFont typeface="Arial" panose="020B0604020202020204" pitchFamily="34" charset="0"/>
                        <a:buChar char="•"/>
                      </a:pPr>
                      <a:r>
                        <a:rPr lang="en-US" dirty="0"/>
                        <a:t>Tenderers be requested to provide hard and soft copies of tender documents to minimize limitation of scope matters and missing tender information.</a:t>
                      </a:r>
                    </a:p>
                    <a:p>
                      <a:pPr marL="285750" indent="-285750">
                        <a:spcAft>
                          <a:spcPts val="600"/>
                        </a:spcAft>
                        <a:buFont typeface="Arial" panose="020B0604020202020204" pitchFamily="34" charset="0"/>
                        <a:buChar char="•"/>
                      </a:pPr>
                      <a:r>
                        <a:rPr lang="en-US" dirty="0"/>
                        <a:t>Improve oversight and monitoring of SCM processes, committees and procurement planning. </a:t>
                      </a:r>
                    </a:p>
                    <a:p>
                      <a:pPr marL="285750" indent="-285750">
                        <a:spcAft>
                          <a:spcPts val="600"/>
                        </a:spcAft>
                        <a:buFont typeface="Arial" panose="020B0604020202020204" pitchFamily="34" charset="0"/>
                        <a:buChar char="•"/>
                      </a:pPr>
                      <a:r>
                        <a:rPr lang="en-US" dirty="0"/>
                        <a:t>Review all irregular expenditure contracts and develop mitigation strategies to migrate services to new contracts acquired in line with SCM processes.</a:t>
                      </a:r>
                    </a:p>
                    <a:p>
                      <a:pPr marL="285750" indent="-285750">
                        <a:spcAft>
                          <a:spcPts val="600"/>
                        </a:spcAft>
                        <a:buFont typeface="Arial" panose="020B0604020202020204" pitchFamily="34" charset="0"/>
                        <a:buChar char="•"/>
                      </a:pPr>
                      <a:r>
                        <a:rPr lang="en-US" dirty="0"/>
                        <a:t>Improve segregation of duties across the SCM value chain, including demand management, acquisitions, contract management and disposals. </a:t>
                      </a:r>
                    </a:p>
                    <a:p>
                      <a:pPr marL="285750" indent="-285750">
                        <a:spcAft>
                          <a:spcPts val="600"/>
                        </a:spcAft>
                        <a:buFont typeface="Arial" panose="020B0604020202020204" pitchFamily="34" charset="0"/>
                        <a:buChar char="•"/>
                      </a:pPr>
                      <a:endParaRPr lang="en-US" dirty="0"/>
                    </a:p>
                  </a:txBody>
                  <a:tcPr/>
                </a:tc>
                <a:extLst>
                  <a:ext uri="{0D108BD9-81ED-4DB2-BD59-A6C34878D82A}">
                    <a16:rowId xmlns:a16="http://schemas.microsoft.com/office/drawing/2014/main" val="3740522423"/>
                  </a:ext>
                </a:extLst>
              </a:tr>
            </a:tbl>
          </a:graphicData>
        </a:graphic>
      </p:graphicFrame>
      <p:pic>
        <p:nvPicPr>
          <p:cNvPr id="7" name="Picture 6">
            <a:extLst>
              <a:ext uri="{FF2B5EF4-FFF2-40B4-BE49-F238E27FC236}">
                <a16:creationId xmlns:a16="http://schemas.microsoft.com/office/drawing/2014/main" id="{87B64887-A393-4A9F-9AB1-7BC12EE49E96}"/>
              </a:ext>
            </a:extLst>
          </p:cNvPr>
          <p:cNvPicPr>
            <a:picLocks noChangeAspect="1"/>
          </p:cNvPicPr>
          <p:nvPr/>
        </p:nvPicPr>
        <p:blipFill>
          <a:blip r:embed="rId3"/>
          <a:stretch>
            <a:fillRect/>
          </a:stretch>
        </p:blipFill>
        <p:spPr>
          <a:xfrm>
            <a:off x="-9489" y="-20061"/>
            <a:ext cx="721870" cy="721870"/>
          </a:xfrm>
          <a:prstGeom prst="rect">
            <a:avLst/>
          </a:prstGeom>
        </p:spPr>
      </p:pic>
      <p:pic>
        <p:nvPicPr>
          <p:cNvPr id="6" name="Picture 5">
            <a:extLst>
              <a:ext uri="{FF2B5EF4-FFF2-40B4-BE49-F238E27FC236}">
                <a16:creationId xmlns:a16="http://schemas.microsoft.com/office/drawing/2014/main" id="{C16D0C89-6514-475A-8651-9AA92B5A0523}"/>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118357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SCM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Contd</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6">
            <a:extLst>
              <a:ext uri="{FF2B5EF4-FFF2-40B4-BE49-F238E27FC236}">
                <a16:creationId xmlns:a16="http://schemas.microsoft.com/office/drawing/2014/main" id="{4EC0A748-EB79-4CCE-9D82-7F3C4A336022}"/>
              </a:ext>
            </a:extLst>
          </p:cNvPr>
          <p:cNvGraphicFramePr>
            <a:graphicFrameLocks noGrp="1"/>
          </p:cNvGraphicFramePr>
          <p:nvPr>
            <p:extLst>
              <p:ext uri="{D42A27DB-BD31-4B8C-83A1-F6EECF244321}">
                <p14:modId xmlns:p14="http://schemas.microsoft.com/office/powerpoint/2010/main" val="1714425710"/>
              </p:ext>
            </p:extLst>
          </p:nvPr>
        </p:nvGraphicFramePr>
        <p:xfrm>
          <a:off x="-2" y="735689"/>
          <a:ext cx="12192000" cy="6007125"/>
        </p:xfrm>
        <a:graphic>
          <a:graphicData uri="http://schemas.openxmlformats.org/drawingml/2006/table">
            <a:tbl>
              <a:tblPr firstRow="1" bandRow="1">
                <a:tableStyleId>{5C22544A-7EE6-4342-B048-85BDC9FD1C3A}</a:tableStyleId>
              </a:tblPr>
              <a:tblGrid>
                <a:gridCol w="3476849">
                  <a:extLst>
                    <a:ext uri="{9D8B030D-6E8A-4147-A177-3AD203B41FA5}">
                      <a16:colId xmlns:a16="http://schemas.microsoft.com/office/drawing/2014/main" val="673264115"/>
                    </a:ext>
                  </a:extLst>
                </a:gridCol>
                <a:gridCol w="8715151">
                  <a:extLst>
                    <a:ext uri="{9D8B030D-6E8A-4147-A177-3AD203B41FA5}">
                      <a16:colId xmlns:a16="http://schemas.microsoft.com/office/drawing/2014/main" val="556023833"/>
                    </a:ext>
                  </a:extLst>
                </a:gridCol>
              </a:tblGrid>
              <a:tr h="444525">
                <a:tc>
                  <a:txBody>
                    <a:bodyPr/>
                    <a:lstStyle/>
                    <a:p>
                      <a:pPr algn="ctr"/>
                      <a:r>
                        <a:rPr lang="en-US" dirty="0"/>
                        <a:t>ROOT CAUSES</a:t>
                      </a:r>
                    </a:p>
                  </a:txBody>
                  <a:tcPr/>
                </a:tc>
                <a:tc>
                  <a:txBody>
                    <a:bodyPr/>
                    <a:lstStyle/>
                    <a:p>
                      <a:pPr algn="ctr"/>
                      <a:r>
                        <a:rPr lang="en-US" dirty="0"/>
                        <a:t>CONTROL / STRATEGY</a:t>
                      </a:r>
                    </a:p>
                  </a:txBody>
                  <a:tcPr/>
                </a:tc>
                <a:extLst>
                  <a:ext uri="{0D108BD9-81ED-4DB2-BD59-A6C34878D82A}">
                    <a16:rowId xmlns:a16="http://schemas.microsoft.com/office/drawing/2014/main" val="4231525552"/>
                  </a:ext>
                </a:extLst>
              </a:tr>
              <a:tr h="939509">
                <a:tc>
                  <a:txBody>
                    <a:bodyPr/>
                    <a:lstStyle/>
                    <a:p>
                      <a:pPr>
                        <a:spcAft>
                          <a:spcPts val="600"/>
                        </a:spcAft>
                      </a:pPr>
                      <a:endParaRPr lang="en-US" dirty="0"/>
                    </a:p>
                  </a:txBody>
                  <a:tcPr/>
                </a:tc>
                <a:tc>
                  <a:txBody>
                    <a:bodyPr/>
                    <a:lstStyle/>
                    <a:p>
                      <a:pPr marL="285750" indent="-285750">
                        <a:spcAft>
                          <a:spcPts val="600"/>
                        </a:spcAft>
                        <a:buFont typeface="Arial" panose="020B0604020202020204" pitchFamily="34" charset="0"/>
                        <a:buChar char="•"/>
                      </a:pPr>
                      <a:r>
                        <a:rPr lang="en-US" dirty="0"/>
                        <a:t>Implement consequence management in line with approved framework.</a:t>
                      </a:r>
                    </a:p>
                    <a:p>
                      <a:pPr marL="285750" indent="-285750">
                        <a:spcAft>
                          <a:spcPts val="600"/>
                        </a:spcAft>
                        <a:buFont typeface="Arial" panose="020B0604020202020204" pitchFamily="34" charset="0"/>
                        <a:buChar char="•"/>
                      </a:pPr>
                      <a:r>
                        <a:rPr lang="en-US" dirty="0"/>
                        <a:t>All UIFW matters must be referred to the Finance Disciplinary Board to provide recommendations regarding any disciplinary action to be taken.</a:t>
                      </a:r>
                    </a:p>
                    <a:p>
                      <a:pPr marL="285750" indent="-285750">
                        <a:spcAft>
                          <a:spcPts val="600"/>
                        </a:spcAft>
                        <a:buFont typeface="Arial" panose="020B0604020202020204" pitchFamily="34" charset="0"/>
                        <a:buChar char="•"/>
                      </a:pPr>
                      <a:r>
                        <a:rPr lang="en-US" dirty="0"/>
                        <a:t>All consequence management cases must be independently administered to ensure that all cases are fast tracked and taken to their conclusion. </a:t>
                      </a:r>
                    </a:p>
                    <a:p>
                      <a:pPr marL="285750" indent="-285750">
                        <a:spcAft>
                          <a:spcPts val="600"/>
                        </a:spcAft>
                        <a:buFont typeface="Arial" panose="020B0604020202020204" pitchFamily="34" charset="0"/>
                        <a:buChar char="•"/>
                      </a:pPr>
                      <a:r>
                        <a:rPr lang="en-US" dirty="0"/>
                        <a:t>Enforce the preparation of adequate procurement plans, including procurement timetables. Only projects with procurement plans must be included in the budget.</a:t>
                      </a:r>
                    </a:p>
                    <a:p>
                      <a:pPr marL="285750" indent="-285750">
                        <a:spcAft>
                          <a:spcPts val="600"/>
                        </a:spcAft>
                        <a:buFont typeface="Arial" panose="020B0604020202020204" pitchFamily="34" charset="0"/>
                        <a:buChar char="•"/>
                      </a:pPr>
                      <a:r>
                        <a:rPr lang="en-US" dirty="0"/>
                        <a:t>Pre-checking of all directors and members of companies doing business with the Council must be done prior to the awarding of any tender. </a:t>
                      </a:r>
                    </a:p>
                    <a:p>
                      <a:pPr marL="285750" indent="-285750">
                        <a:spcAft>
                          <a:spcPts val="600"/>
                        </a:spcAft>
                        <a:buFont typeface="Arial" panose="020B0604020202020204" pitchFamily="34" charset="0"/>
                        <a:buChar char="•"/>
                      </a:pPr>
                      <a:r>
                        <a:rPr lang="en-US" dirty="0"/>
                        <a:t>Disclosure of interest forms must be sent to employees to update their declarations.</a:t>
                      </a:r>
                    </a:p>
                    <a:p>
                      <a:pPr marL="285750" indent="-285750">
                        <a:spcAft>
                          <a:spcPts val="600"/>
                        </a:spcAft>
                        <a:buFont typeface="Arial" panose="020B0604020202020204" pitchFamily="34" charset="0"/>
                        <a:buChar char="•"/>
                      </a:pPr>
                      <a:r>
                        <a:rPr lang="en-US" dirty="0"/>
                        <a:t>A Conflict Of Interest Task Team must be set up to suspend entities on the supplier database and financial management system and to recommend entities for blacklisting to the Blacklisting Committee.  </a:t>
                      </a:r>
                    </a:p>
                    <a:p>
                      <a:pPr marL="285750" indent="-285750">
                        <a:spcAft>
                          <a:spcPts val="600"/>
                        </a:spcAft>
                        <a:buFont typeface="Arial" panose="020B0604020202020204" pitchFamily="34" charset="0"/>
                        <a:buChar char="•"/>
                      </a:pPr>
                      <a:r>
                        <a:rPr lang="en-US" dirty="0"/>
                        <a:t> Efforts to improve and automate contract management processes must be the key, amongst other initiates, due to the role of contracts management as a major catalyst for irregular expenditure. The automation and modernization of processes projects and other initiatives by the unit to improve the internal control environment must continue to be pursued. </a:t>
                      </a:r>
                    </a:p>
                  </a:txBody>
                  <a:tcPr/>
                </a:tc>
                <a:extLst>
                  <a:ext uri="{0D108BD9-81ED-4DB2-BD59-A6C34878D82A}">
                    <a16:rowId xmlns:a16="http://schemas.microsoft.com/office/drawing/2014/main" val="3740522423"/>
                  </a:ext>
                </a:extLst>
              </a:tr>
            </a:tbl>
          </a:graphicData>
        </a:graphic>
      </p:graphicFrame>
      <p:pic>
        <p:nvPicPr>
          <p:cNvPr id="6" name="Picture 5">
            <a:extLst>
              <a:ext uri="{FF2B5EF4-FFF2-40B4-BE49-F238E27FC236}">
                <a16:creationId xmlns:a16="http://schemas.microsoft.com/office/drawing/2014/main" id="{C2AC53F2-E64B-4066-B81B-C7B49E12E48D}"/>
              </a:ext>
            </a:extLst>
          </p:cNvPr>
          <p:cNvPicPr>
            <a:picLocks noChangeAspect="1"/>
          </p:cNvPicPr>
          <p:nvPr/>
        </p:nvPicPr>
        <p:blipFill>
          <a:blip r:embed="rId3"/>
          <a:stretch>
            <a:fillRect/>
          </a:stretch>
        </p:blipFill>
        <p:spPr>
          <a:xfrm>
            <a:off x="-9489" y="-20061"/>
            <a:ext cx="721870" cy="721870"/>
          </a:xfrm>
          <a:prstGeom prst="rect">
            <a:avLst/>
          </a:prstGeom>
        </p:spPr>
      </p:pic>
      <p:pic>
        <p:nvPicPr>
          <p:cNvPr id="7" name="Picture 6">
            <a:extLst>
              <a:ext uri="{FF2B5EF4-FFF2-40B4-BE49-F238E27FC236}">
                <a16:creationId xmlns:a16="http://schemas.microsoft.com/office/drawing/2014/main" id="{BA11908C-6FB2-431C-AE61-4167E3215CE4}"/>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227118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EXPENDITURE</a:t>
            </a:r>
          </a:p>
        </p:txBody>
      </p:sp>
      <p:graphicFrame>
        <p:nvGraphicFramePr>
          <p:cNvPr id="4" name="Table 6">
            <a:extLst>
              <a:ext uri="{FF2B5EF4-FFF2-40B4-BE49-F238E27FC236}">
                <a16:creationId xmlns:a16="http://schemas.microsoft.com/office/drawing/2014/main" id="{4EC0A748-EB79-4CCE-9D82-7F3C4A336022}"/>
              </a:ext>
            </a:extLst>
          </p:cNvPr>
          <p:cNvGraphicFramePr>
            <a:graphicFrameLocks noGrp="1"/>
          </p:cNvGraphicFramePr>
          <p:nvPr>
            <p:extLst>
              <p:ext uri="{D42A27DB-BD31-4B8C-83A1-F6EECF244321}">
                <p14:modId xmlns:p14="http://schemas.microsoft.com/office/powerpoint/2010/main" val="2680054329"/>
              </p:ext>
            </p:extLst>
          </p:nvPr>
        </p:nvGraphicFramePr>
        <p:xfrm>
          <a:off x="-2" y="735689"/>
          <a:ext cx="12192000" cy="565660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673264115"/>
                    </a:ext>
                  </a:extLst>
                </a:gridCol>
                <a:gridCol w="6096000">
                  <a:extLst>
                    <a:ext uri="{9D8B030D-6E8A-4147-A177-3AD203B41FA5}">
                      <a16:colId xmlns:a16="http://schemas.microsoft.com/office/drawing/2014/main" val="556023833"/>
                    </a:ext>
                  </a:extLst>
                </a:gridCol>
              </a:tblGrid>
              <a:tr h="444525">
                <a:tc>
                  <a:txBody>
                    <a:bodyPr/>
                    <a:lstStyle/>
                    <a:p>
                      <a:pPr algn="ctr"/>
                      <a:r>
                        <a:rPr lang="en-US" dirty="0"/>
                        <a:t>ROOT CAUSES</a:t>
                      </a:r>
                    </a:p>
                  </a:txBody>
                  <a:tcPr/>
                </a:tc>
                <a:tc>
                  <a:txBody>
                    <a:bodyPr/>
                    <a:lstStyle/>
                    <a:p>
                      <a:pPr algn="ctr"/>
                      <a:r>
                        <a:rPr lang="en-US" dirty="0"/>
                        <a:t>CONTROL / STRATEGY</a:t>
                      </a:r>
                    </a:p>
                  </a:txBody>
                  <a:tcPr/>
                </a:tc>
                <a:extLst>
                  <a:ext uri="{0D108BD9-81ED-4DB2-BD59-A6C34878D82A}">
                    <a16:rowId xmlns:a16="http://schemas.microsoft.com/office/drawing/2014/main" val="4231525552"/>
                  </a:ext>
                </a:extLst>
              </a:tr>
              <a:tr h="939509">
                <a:tc>
                  <a:txBody>
                    <a:bodyPr/>
                    <a:lstStyle/>
                    <a:p>
                      <a:pPr marL="285750" indent="-285750">
                        <a:spcAft>
                          <a:spcPts val="600"/>
                        </a:spcAft>
                        <a:buFont typeface="Arial" panose="020B0604020202020204" pitchFamily="34" charset="0"/>
                        <a:buChar char="•"/>
                      </a:pPr>
                      <a:r>
                        <a:rPr lang="en-US" dirty="0"/>
                        <a:t>No valid contract to procure – MFMA s33 and/or s116.</a:t>
                      </a:r>
                    </a:p>
                    <a:p>
                      <a:pPr marL="285750" indent="-285750">
                        <a:spcAft>
                          <a:spcPts val="600"/>
                        </a:spcAft>
                        <a:buFont typeface="Arial" panose="020B0604020202020204" pitchFamily="34" charset="0"/>
                        <a:buChar char="•"/>
                      </a:pPr>
                      <a:r>
                        <a:rPr lang="en-US" dirty="0"/>
                        <a:t>Failure to follow SCM process.</a:t>
                      </a:r>
                    </a:p>
                    <a:p>
                      <a:pPr marL="285750" indent="-285750">
                        <a:spcAft>
                          <a:spcPts val="600"/>
                        </a:spcAft>
                        <a:buFont typeface="Arial" panose="020B0604020202020204" pitchFamily="34" charset="0"/>
                        <a:buChar char="•"/>
                      </a:pPr>
                      <a:r>
                        <a:rPr lang="en-US" dirty="0"/>
                        <a:t>No delegation of authority to procure or authorize payment.</a:t>
                      </a:r>
                    </a:p>
                    <a:p>
                      <a:pPr marL="285750" indent="-285750">
                        <a:spcAft>
                          <a:spcPts val="600"/>
                        </a:spcAft>
                        <a:buFont typeface="Arial" panose="020B0604020202020204" pitchFamily="34" charset="0"/>
                        <a:buChar char="•"/>
                      </a:pPr>
                      <a:r>
                        <a:rPr lang="en-US" dirty="0"/>
                        <a:t>Procuring from incorrect vote.</a:t>
                      </a:r>
                    </a:p>
                    <a:p>
                      <a:pPr marL="285750" indent="-285750">
                        <a:spcAft>
                          <a:spcPts val="600"/>
                        </a:spcAft>
                        <a:buFont typeface="Arial" panose="020B0604020202020204" pitchFamily="34" charset="0"/>
                        <a:buChar char="•"/>
                      </a:pPr>
                      <a:r>
                        <a:rPr lang="en-US" dirty="0"/>
                        <a:t>Third party claims that were not budgeted for.</a:t>
                      </a:r>
                    </a:p>
                    <a:p>
                      <a:pPr marL="285750" indent="-285750">
                        <a:spcAft>
                          <a:spcPts val="600"/>
                        </a:spcAft>
                        <a:buFont typeface="Arial" panose="020B0604020202020204" pitchFamily="34" charset="0"/>
                        <a:buChar char="•"/>
                      </a:pPr>
                      <a:r>
                        <a:rPr lang="en-US" dirty="0"/>
                        <a:t>Duplicate payments.</a:t>
                      </a:r>
                    </a:p>
                    <a:p>
                      <a:pPr marL="285750" indent="-285750">
                        <a:spcAft>
                          <a:spcPts val="600"/>
                        </a:spcAft>
                        <a:buFont typeface="Arial" panose="020B0604020202020204" pitchFamily="34" charset="0"/>
                        <a:buChar char="•"/>
                      </a:pPr>
                      <a:r>
                        <a:rPr lang="en-US" dirty="0"/>
                        <a:t>Payment no existing contract.</a:t>
                      </a:r>
                    </a:p>
                    <a:p>
                      <a:pPr marL="285750" indent="-285750">
                        <a:spcAft>
                          <a:spcPts val="600"/>
                        </a:spcAft>
                        <a:buFont typeface="Arial" panose="020B0604020202020204" pitchFamily="34" charset="0"/>
                        <a:buChar char="•"/>
                      </a:pPr>
                      <a:r>
                        <a:rPr lang="en-US" dirty="0"/>
                        <a:t>Late payments - failure to pay by the due date resulting in interest, fines, penalties, or court orders. </a:t>
                      </a:r>
                    </a:p>
                    <a:p>
                      <a:pPr marL="285750" indent="-285750">
                        <a:spcAft>
                          <a:spcPts val="600"/>
                        </a:spcAft>
                        <a:buFont typeface="Arial" panose="020B0604020202020204" pitchFamily="34" charset="0"/>
                        <a:buChar char="•"/>
                      </a:pPr>
                      <a:r>
                        <a:rPr lang="en-US" dirty="0"/>
                        <a:t>Expenses which are not in the best interests of the municipality.</a:t>
                      </a:r>
                    </a:p>
                    <a:p>
                      <a:pPr marL="285750" indent="-285750">
                        <a:spcAft>
                          <a:spcPts val="600"/>
                        </a:spcAft>
                        <a:buFont typeface="Arial" panose="020B0604020202020204" pitchFamily="34" charset="0"/>
                        <a:buChar char="•"/>
                      </a:pPr>
                      <a:r>
                        <a:rPr lang="en-US" dirty="0"/>
                        <a:t>Failure to follow SCM and/or MFMA processes with regards to budget management and budget commitments.   </a:t>
                      </a:r>
                    </a:p>
                    <a:p>
                      <a:pPr>
                        <a:spcAft>
                          <a:spcPts val="600"/>
                        </a:spcAft>
                      </a:pPr>
                      <a:endParaRPr lang="en-US" dirty="0"/>
                    </a:p>
                  </a:txBody>
                  <a:tcPr/>
                </a:tc>
                <a:tc>
                  <a:txBody>
                    <a:bodyPr/>
                    <a:lstStyle/>
                    <a:p>
                      <a:pPr marL="285750" indent="-285750">
                        <a:spcAft>
                          <a:spcPts val="600"/>
                        </a:spcAft>
                        <a:buFont typeface="Arial" panose="020B0604020202020204" pitchFamily="34" charset="0"/>
                        <a:buChar char="•"/>
                      </a:pPr>
                      <a:r>
                        <a:rPr lang="en-US" dirty="0"/>
                        <a:t>Implement and monitor automated budget controls.</a:t>
                      </a:r>
                    </a:p>
                    <a:p>
                      <a:pPr marL="285750" indent="-285750">
                        <a:spcAft>
                          <a:spcPts val="600"/>
                        </a:spcAft>
                        <a:buFont typeface="Arial" panose="020B0604020202020204" pitchFamily="34" charset="0"/>
                        <a:buChar char="•"/>
                      </a:pPr>
                      <a:r>
                        <a:rPr lang="en-US" dirty="0"/>
                        <a:t>Pre-budget checks by accounting staff to ensure that the necessary funding and bid processes are being followed .</a:t>
                      </a:r>
                    </a:p>
                    <a:p>
                      <a:pPr marL="285750" indent="-285750">
                        <a:spcAft>
                          <a:spcPts val="600"/>
                        </a:spcAft>
                        <a:buFont typeface="Arial" panose="020B0604020202020204" pitchFamily="34" charset="0"/>
                        <a:buChar char="•"/>
                      </a:pPr>
                      <a:r>
                        <a:rPr lang="en-US" dirty="0"/>
                        <a:t>Consultation with line departments to review and reprioritize their business plans and budgets within the available resources to prevent unauthorized expenditure. </a:t>
                      </a:r>
                    </a:p>
                    <a:p>
                      <a:pPr marL="285750" indent="-285750">
                        <a:spcAft>
                          <a:spcPts val="600"/>
                        </a:spcAft>
                        <a:buFont typeface="Arial" panose="020B0604020202020204" pitchFamily="34" charset="0"/>
                        <a:buChar char="•"/>
                      </a:pPr>
                      <a:r>
                        <a:rPr lang="en-US" dirty="0"/>
                        <a:t>Monthly budget versus actual comparison reports must be strictly monitored, including timely recording and accounting for accruals to enhance budget monitoring. </a:t>
                      </a:r>
                    </a:p>
                    <a:p>
                      <a:pPr marL="285750" indent="-285750">
                        <a:spcAft>
                          <a:spcPts val="600"/>
                        </a:spcAft>
                        <a:buFont typeface="Arial" panose="020B0604020202020204" pitchFamily="34" charset="0"/>
                        <a:buChar char="•"/>
                      </a:pPr>
                      <a:r>
                        <a:rPr lang="en-US" dirty="0"/>
                        <a:t>Line departments must be constantly informed to ensure that the adjustments budget process is followed to avoid recurring unauthorized expenditure. </a:t>
                      </a:r>
                    </a:p>
                    <a:p>
                      <a:pPr marL="285750" indent="-285750">
                        <a:spcAft>
                          <a:spcPts val="600"/>
                        </a:spcAft>
                        <a:buFont typeface="Arial" panose="020B0604020202020204" pitchFamily="34" charset="0"/>
                        <a:buChar char="•"/>
                      </a:pPr>
                      <a:r>
                        <a:rPr lang="en-US" dirty="0"/>
                        <a:t>An annual spend analysis report for each line department must interrogated to determine the spend on contracts, including framework contracts for repetitive or emergency work, such as infrastructure repairs and maintenance.   </a:t>
                      </a:r>
                    </a:p>
                    <a:p>
                      <a:pPr marL="285750" indent="-285750">
                        <a:spcAft>
                          <a:spcPts val="600"/>
                        </a:spcAft>
                        <a:buFont typeface="Arial" panose="020B0604020202020204" pitchFamily="34" charset="0"/>
                        <a:buChar char="•"/>
                      </a:pPr>
                      <a:endParaRPr lang="en-US" dirty="0"/>
                    </a:p>
                  </a:txBody>
                  <a:tcPr/>
                </a:tc>
                <a:extLst>
                  <a:ext uri="{0D108BD9-81ED-4DB2-BD59-A6C34878D82A}">
                    <a16:rowId xmlns:a16="http://schemas.microsoft.com/office/drawing/2014/main" val="3740522423"/>
                  </a:ext>
                </a:extLst>
              </a:tr>
            </a:tbl>
          </a:graphicData>
        </a:graphic>
      </p:graphicFrame>
      <p:pic>
        <p:nvPicPr>
          <p:cNvPr id="6" name="Picture 5">
            <a:extLst>
              <a:ext uri="{FF2B5EF4-FFF2-40B4-BE49-F238E27FC236}">
                <a16:creationId xmlns:a16="http://schemas.microsoft.com/office/drawing/2014/main" id="{0BC58DA4-E274-4270-893C-638FC46156FB}"/>
              </a:ext>
            </a:extLst>
          </p:cNvPr>
          <p:cNvPicPr>
            <a:picLocks noChangeAspect="1"/>
          </p:cNvPicPr>
          <p:nvPr/>
        </p:nvPicPr>
        <p:blipFill>
          <a:blip r:embed="rId3"/>
          <a:stretch>
            <a:fillRect/>
          </a:stretch>
        </p:blipFill>
        <p:spPr>
          <a:xfrm>
            <a:off x="-9489" y="-20061"/>
            <a:ext cx="721870" cy="721870"/>
          </a:xfrm>
          <a:prstGeom prst="rect">
            <a:avLst/>
          </a:prstGeom>
        </p:spPr>
      </p:pic>
      <p:pic>
        <p:nvPicPr>
          <p:cNvPr id="7" name="Picture 6">
            <a:extLst>
              <a:ext uri="{FF2B5EF4-FFF2-40B4-BE49-F238E27FC236}">
                <a16:creationId xmlns:a16="http://schemas.microsoft.com/office/drawing/2014/main" id="{A399AD6F-8E55-4906-B931-194CE8FFC7BE}"/>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269869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INTERNAL CONTROL</a:t>
            </a:r>
          </a:p>
        </p:txBody>
      </p:sp>
      <p:sp>
        <p:nvSpPr>
          <p:cNvPr id="6" name="TextBox 5">
            <a:extLst>
              <a:ext uri="{FF2B5EF4-FFF2-40B4-BE49-F238E27FC236}">
                <a16:creationId xmlns:a16="http://schemas.microsoft.com/office/drawing/2014/main" id="{CC25FE61-D09D-481E-AAC3-2680D49FEA71}"/>
              </a:ext>
            </a:extLst>
          </p:cNvPr>
          <p:cNvSpPr txBox="1"/>
          <p:nvPr/>
        </p:nvSpPr>
        <p:spPr>
          <a:xfrm>
            <a:off x="-1" y="707886"/>
            <a:ext cx="12192000" cy="38779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Internal Control Unit must implement the a revised UIFW process to account for UIFW in an appropriate manner in line with the new SOP.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Aligned to this is a reduction strategy must be approved by Council and submitted to National Treasury.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strategy must have the effect of fast tracking the UIFW expenditure to MPAC to determine write-off/ recovery of the expenditure.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addition, all UIFW matters must be considered acts of financial misconduct and must be referred to the Finance Disciplinary Board to advise on the disciplinary processes to be implemented through Council. </a:t>
            </a:r>
          </a:p>
        </p:txBody>
      </p:sp>
      <p:pic>
        <p:nvPicPr>
          <p:cNvPr id="7" name="Picture 6">
            <a:extLst>
              <a:ext uri="{FF2B5EF4-FFF2-40B4-BE49-F238E27FC236}">
                <a16:creationId xmlns:a16="http://schemas.microsoft.com/office/drawing/2014/main" id="{25FD9237-1AB4-49DA-BCAF-D5D689B37BF1}"/>
              </a:ext>
            </a:extLst>
          </p:cNvPr>
          <p:cNvPicPr>
            <a:picLocks noChangeAspect="1"/>
          </p:cNvPicPr>
          <p:nvPr/>
        </p:nvPicPr>
        <p:blipFill>
          <a:blip r:embed="rId3"/>
          <a:stretch>
            <a:fillRect/>
          </a:stretch>
        </p:blipFill>
        <p:spPr>
          <a:xfrm>
            <a:off x="-9489" y="-20061"/>
            <a:ext cx="721870" cy="721870"/>
          </a:xfrm>
          <a:prstGeom prst="rect">
            <a:avLst/>
          </a:prstGeom>
        </p:spPr>
      </p:pic>
      <p:sp>
        <p:nvSpPr>
          <p:cNvPr id="8" name="TextBox 7">
            <a:extLst>
              <a:ext uri="{FF2B5EF4-FFF2-40B4-BE49-F238E27FC236}">
                <a16:creationId xmlns:a16="http://schemas.microsoft.com/office/drawing/2014/main" id="{BD396B80-6A33-4982-9524-F864ACD7E93D}"/>
              </a:ext>
            </a:extLst>
          </p:cNvPr>
          <p:cNvSpPr txBox="1"/>
          <p:nvPr/>
        </p:nvSpPr>
        <p:spPr>
          <a:xfrm>
            <a:off x="0" y="4974780"/>
            <a:ext cx="8123273" cy="1754326"/>
          </a:xfrm>
          <a:prstGeom prst="rect">
            <a:avLst/>
          </a:prstGeom>
          <a:noFill/>
        </p:spPr>
        <p:txBody>
          <a:bodyPr wrap="square" rtlCol="0">
            <a:spAutoFit/>
          </a:bodyPr>
          <a:lstStyle/>
          <a:p>
            <a:r>
              <a:rPr lang="en-US" b="1" dirty="0">
                <a:solidFill>
                  <a:srgbClr val="800000"/>
                </a:solidFill>
              </a:rPr>
              <a:t>“Our reports are very clear about what should happen, based on what we have found. There must be consequences. The arrests are a culmination of things, including the work of law enforcement. And, naturally, that is how it should work: that we do our bit and highlight these irregularities and the law enforcement teams conduct further investigations and arrests. If they need us to clarify any issues, we will.” – Kimi </a:t>
            </a:r>
            <a:r>
              <a:rPr lang="en-US" b="1" dirty="0" err="1">
                <a:solidFill>
                  <a:srgbClr val="800000"/>
                </a:solidFill>
              </a:rPr>
              <a:t>Makwetu</a:t>
            </a:r>
            <a:r>
              <a:rPr lang="en-US" b="1" dirty="0">
                <a:solidFill>
                  <a:srgbClr val="800000"/>
                </a:solidFill>
              </a:rPr>
              <a:t> </a:t>
            </a:r>
          </a:p>
        </p:txBody>
      </p:sp>
      <p:pic>
        <p:nvPicPr>
          <p:cNvPr id="9" name="Picture 8">
            <a:extLst>
              <a:ext uri="{FF2B5EF4-FFF2-40B4-BE49-F238E27FC236}">
                <a16:creationId xmlns:a16="http://schemas.microsoft.com/office/drawing/2014/main" id="{2A15C721-BE06-4C1E-8D4F-068F371524EE}"/>
              </a:ext>
            </a:extLst>
          </p:cNvPr>
          <p:cNvPicPr>
            <a:picLocks noChangeAspect="1"/>
          </p:cNvPicPr>
          <p:nvPr/>
        </p:nvPicPr>
        <p:blipFill>
          <a:blip r:embed="rId4"/>
          <a:stretch>
            <a:fillRect/>
          </a:stretch>
        </p:blipFill>
        <p:spPr>
          <a:xfrm>
            <a:off x="11121390" y="0"/>
            <a:ext cx="1080098" cy="720731"/>
          </a:xfrm>
          <a:prstGeom prst="rect">
            <a:avLst/>
          </a:prstGeom>
        </p:spPr>
      </p:pic>
      <p:pic>
        <p:nvPicPr>
          <p:cNvPr id="10" name="Picture 9">
            <a:extLst>
              <a:ext uri="{FF2B5EF4-FFF2-40B4-BE49-F238E27FC236}">
                <a16:creationId xmlns:a16="http://schemas.microsoft.com/office/drawing/2014/main" id="{63D3C280-0954-4A64-A14E-96C9257E774D}"/>
              </a:ext>
            </a:extLst>
          </p:cNvPr>
          <p:cNvPicPr>
            <a:picLocks noChangeAspect="1"/>
          </p:cNvPicPr>
          <p:nvPr/>
        </p:nvPicPr>
        <p:blipFill rotWithShape="1">
          <a:blip r:embed="rId5"/>
          <a:srcRect l="4578" t="5948" r="2107" b="11078"/>
          <a:stretch/>
        </p:blipFill>
        <p:spPr>
          <a:xfrm>
            <a:off x="8240233" y="4141946"/>
            <a:ext cx="3951766" cy="2820494"/>
          </a:xfrm>
          <a:prstGeom prst="rect">
            <a:avLst/>
          </a:prstGeom>
        </p:spPr>
      </p:pic>
    </p:spTree>
    <p:extLst>
      <p:ext uri="{BB962C8B-B14F-4D97-AF65-F5344CB8AC3E}">
        <p14:creationId xmlns:p14="http://schemas.microsoft.com/office/powerpoint/2010/main" val="323637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DETECTION OF UIFW</a:t>
            </a:r>
          </a:p>
        </p:txBody>
      </p:sp>
      <p:sp>
        <p:nvSpPr>
          <p:cNvPr id="6" name="TextBox 5">
            <a:extLst>
              <a:ext uri="{FF2B5EF4-FFF2-40B4-BE49-F238E27FC236}">
                <a16:creationId xmlns:a16="http://schemas.microsoft.com/office/drawing/2014/main" id="{CC25FE61-D09D-481E-AAC3-2680D49FEA71}"/>
              </a:ext>
            </a:extLst>
          </p:cNvPr>
          <p:cNvSpPr txBox="1"/>
          <p:nvPr/>
        </p:nvSpPr>
        <p:spPr>
          <a:xfrm>
            <a:off x="-1" y="707886"/>
            <a:ext cx="12192000" cy="581697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2019/2020 audit findings off National and Provincial governments indicate that 79% of irregular expenditure, 99% of unauthorized expenditure and 83% of fruitless and wasteful expenditure were detected by auditees. We need to improve this further.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Before payment is made at Accounts Payable, they must check, inter alia, that there is a contract in place, the contract has not expired, the letter of award, and SCM processes have been followed.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the ordering stage, checks must be made by accountants for contracts under R200 000 that 3 quotes have been obtained.</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CIIU from their investigations must identify if any expenditure constitutes UIFW.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Internal Control must check all s36 reports to determine if there is any UIFW.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Internal Audit must identify any UIFW emanating from their audits.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The Heads of each line department must on a monthly basis submit expenditure control certificates and declare any UIFW incurred.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FD9237-1AB4-49DA-BCAF-D5D689B37BF1}"/>
              </a:ext>
            </a:extLst>
          </p:cNvPr>
          <p:cNvPicPr>
            <a:picLocks noChangeAspect="1"/>
          </p:cNvPicPr>
          <p:nvPr/>
        </p:nvPicPr>
        <p:blipFill>
          <a:blip r:embed="rId3"/>
          <a:stretch>
            <a:fillRect/>
          </a:stretch>
        </p:blipFill>
        <p:spPr>
          <a:xfrm>
            <a:off x="-9489" y="-20061"/>
            <a:ext cx="721870" cy="721870"/>
          </a:xfrm>
          <a:prstGeom prst="rect">
            <a:avLst/>
          </a:prstGeom>
        </p:spPr>
      </p:pic>
      <p:pic>
        <p:nvPicPr>
          <p:cNvPr id="8" name="Picture 7">
            <a:extLst>
              <a:ext uri="{FF2B5EF4-FFF2-40B4-BE49-F238E27FC236}">
                <a16:creationId xmlns:a16="http://schemas.microsoft.com/office/drawing/2014/main" id="{21570EB5-B9F6-4299-A58A-09658F043594}"/>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11657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4834" y="6382855"/>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9F035-5ED8-4032-8376-3B5A208BDAE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C7AFDF-21E5-4BDB-94E0-D997F48BD9ED}"/>
              </a:ext>
            </a:extLst>
          </p:cNvPr>
          <p:cNvSpPr txBox="1"/>
          <p:nvPr/>
        </p:nvSpPr>
        <p:spPr>
          <a:xfrm>
            <a:off x="1351309" y="110020"/>
            <a:ext cx="10685642" cy="7949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1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mj-cs"/>
            </a:endParaRPr>
          </a:p>
        </p:txBody>
      </p:sp>
      <p:sp>
        <p:nvSpPr>
          <p:cNvPr id="5" name="Rectangle 2">
            <a:extLst>
              <a:ext uri="{FF2B5EF4-FFF2-40B4-BE49-F238E27FC236}">
                <a16:creationId xmlns:a16="http://schemas.microsoft.com/office/drawing/2014/main" id="{D66C53BF-59F1-4F9A-951A-B3119EDC70C5}"/>
              </a:ext>
            </a:extLst>
          </p:cNvPr>
          <p:cNvSpPr>
            <a:spLocks noChangeArrowheads="1"/>
          </p:cNvSpPr>
          <p:nvPr/>
        </p:nvSpPr>
        <p:spPr bwMode="auto">
          <a:xfrm>
            <a:off x="0" y="717718"/>
            <a:ext cx="12191999"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late former Auditor-General Kimi </a:t>
            </a: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Makwetu</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once said, “The very existence of such expenditure suggests that those who persistently incur it are not bothered as long as there is no accountability or consequences … This indicates that people entrusted with public money do not always carry this task with the level of care required by the country’s Constitution.”</a:t>
            </a:r>
          </a:p>
          <a:p>
            <a:pPr algn="just">
              <a:spcBef>
                <a:spcPts val="600"/>
              </a:spcBef>
              <a:spcAft>
                <a:spcPts val="600"/>
              </a:spcAf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issue is not about whether there is such a thing as “a clean audit” or “it does not necessarily mean money was lost” or “there was no fraud and corruption involved” or “there was value for money received” – these are just lame </a:t>
            </a: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defences</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for UIFW incurred.</a:t>
            </a:r>
          </a:p>
          <a:p>
            <a:pPr algn="just">
              <a:spcBef>
                <a:spcPts val="600"/>
              </a:spcBef>
              <a:spcAft>
                <a:spcPts val="600"/>
              </a:spcAf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It makes it seem that accountability and due care in managing public resources are not part of the overall objective.</a:t>
            </a:r>
          </a:p>
          <a:p>
            <a:pPr algn="just">
              <a:spcBef>
                <a:spcPts val="600"/>
              </a:spcBef>
              <a:spcAft>
                <a:spcPts val="600"/>
              </a:spcAf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Suppliers are being paid far more than the amount to which was initially agreed. Extensions and variations on contracts without following prescribed regulations are prevalent and pervasive. There is a widespread lack of proper and verifiable documentation to substantiate commitments and transactions.</a:t>
            </a:r>
          </a:p>
          <a:p>
            <a:pPr algn="just">
              <a:spcBef>
                <a:spcPts val="600"/>
              </a:spcBef>
              <a:spcAft>
                <a:spcPts val="600"/>
              </a:spcAf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Ultimately service delivery is affected and our poor and vulnerable people suffer the most. </a:t>
            </a:r>
          </a:p>
        </p:txBody>
      </p:sp>
      <p:sp>
        <p:nvSpPr>
          <p:cNvPr id="6" name="TextBox 5">
            <a:extLst>
              <a:ext uri="{FF2B5EF4-FFF2-40B4-BE49-F238E27FC236}">
                <a16:creationId xmlns:a16="http://schemas.microsoft.com/office/drawing/2014/main" id="{54514702-0E43-4BEB-96DD-C19A852DFC2E}"/>
              </a:ext>
            </a:extLst>
          </p:cNvPr>
          <p:cNvSpPr txBox="1"/>
          <p:nvPr/>
        </p:nvSpPr>
        <p:spPr>
          <a:xfrm>
            <a:off x="-949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INTRODUCTION</a:t>
            </a:r>
          </a:p>
        </p:txBody>
      </p:sp>
      <p:sp>
        <p:nvSpPr>
          <p:cNvPr id="3" name="AutoShape 2" descr="CIGFARO KZN - YouTube">
            <a:extLst>
              <a:ext uri="{FF2B5EF4-FFF2-40B4-BE49-F238E27FC236}">
                <a16:creationId xmlns:a16="http://schemas.microsoft.com/office/drawing/2014/main" id="{B9017A9E-2C7D-4717-B8E9-C9B7B8411E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CIGFARO KZN - YouTube">
            <a:extLst>
              <a:ext uri="{FF2B5EF4-FFF2-40B4-BE49-F238E27FC236}">
                <a16:creationId xmlns:a16="http://schemas.microsoft.com/office/drawing/2014/main" id="{5D59DD28-2EDF-49BD-9DA7-50DA27CAD81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7A9F22CC-509A-4DF0-810D-799E897EABB4}"/>
              </a:ext>
            </a:extLst>
          </p:cNvPr>
          <p:cNvPicPr>
            <a:picLocks noChangeAspect="1"/>
          </p:cNvPicPr>
          <p:nvPr/>
        </p:nvPicPr>
        <p:blipFill>
          <a:blip r:embed="rId3"/>
          <a:stretch>
            <a:fillRect/>
          </a:stretch>
        </p:blipFill>
        <p:spPr>
          <a:xfrm>
            <a:off x="-9489" y="-1"/>
            <a:ext cx="732503" cy="732503"/>
          </a:xfrm>
          <a:prstGeom prst="rect">
            <a:avLst/>
          </a:prstGeom>
        </p:spPr>
      </p:pic>
      <p:pic>
        <p:nvPicPr>
          <p:cNvPr id="7" name="Picture 6">
            <a:extLst>
              <a:ext uri="{FF2B5EF4-FFF2-40B4-BE49-F238E27FC236}">
                <a16:creationId xmlns:a16="http://schemas.microsoft.com/office/drawing/2014/main" id="{08C50043-FA9A-451D-AAF3-7BE548ABA3A3}"/>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487041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PUBLIC AUDIT ACT AMENDMENTS</a:t>
            </a:r>
          </a:p>
        </p:txBody>
      </p:sp>
      <p:sp>
        <p:nvSpPr>
          <p:cNvPr id="6" name="TextBox 5">
            <a:extLst>
              <a:ext uri="{FF2B5EF4-FFF2-40B4-BE49-F238E27FC236}">
                <a16:creationId xmlns:a16="http://schemas.microsoft.com/office/drawing/2014/main" id="{CC25FE61-D09D-481E-AAC3-2680D49FEA71}"/>
              </a:ext>
            </a:extLst>
          </p:cNvPr>
          <p:cNvSpPr txBox="1"/>
          <p:nvPr/>
        </p:nvSpPr>
        <p:spPr>
          <a:xfrm>
            <a:off x="-1" y="707886"/>
            <a:ext cx="12192000" cy="618630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intervention of the Public Audit Act amendments seeks to achieve what is traditionally the role of those charged with oversight if this task is carried out with due care, diligence and professional competence.</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These amendments introduced the concept of a material irregularity in the audit of the financial statements.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Auditor-General is empowered, once a material irregularity has been identified or is suspected, to:</a:t>
            </a:r>
          </a:p>
          <a:p>
            <a:pPr lvl="1">
              <a:spcAft>
                <a:spcPts val="120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Refer any suspected material irregularity identified to a relevant public body for 	investigation, and the relevant public body must keep the Auditor-General informed of 	the progress and the final outcome of the investigation;</a:t>
            </a:r>
          </a:p>
          <a:p>
            <a:pPr lvl="1">
              <a:spcAft>
                <a:spcPts val="120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Take any appropriate remedial action; and</a:t>
            </a:r>
          </a:p>
          <a:p>
            <a:pPr lvl="1">
              <a:spcAft>
                <a:spcPts val="1200"/>
              </a:spcAf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Issue a certificate of debt, as prescribed, when an accounting officer or accounting 	authority has failed to comply with remedial action.</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FD9237-1AB4-49DA-BCAF-D5D689B37BF1}"/>
              </a:ext>
            </a:extLst>
          </p:cNvPr>
          <p:cNvPicPr>
            <a:picLocks noChangeAspect="1"/>
          </p:cNvPicPr>
          <p:nvPr/>
        </p:nvPicPr>
        <p:blipFill>
          <a:blip r:embed="rId3"/>
          <a:stretch>
            <a:fillRect/>
          </a:stretch>
        </p:blipFill>
        <p:spPr>
          <a:xfrm>
            <a:off x="-9489" y="-20061"/>
            <a:ext cx="721870" cy="721870"/>
          </a:xfrm>
          <a:prstGeom prst="rect">
            <a:avLst/>
          </a:prstGeom>
        </p:spPr>
      </p:pic>
      <p:pic>
        <p:nvPicPr>
          <p:cNvPr id="8" name="Picture 7">
            <a:extLst>
              <a:ext uri="{FF2B5EF4-FFF2-40B4-BE49-F238E27FC236}">
                <a16:creationId xmlns:a16="http://schemas.microsoft.com/office/drawing/2014/main" id="{BB85FD58-32CC-483D-9D6B-0290BF68E009}"/>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32606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FINANCIAL MISCONDUCT</a:t>
            </a:r>
          </a:p>
        </p:txBody>
      </p:sp>
      <p:sp>
        <p:nvSpPr>
          <p:cNvPr id="6" name="TextBox 5">
            <a:extLst>
              <a:ext uri="{FF2B5EF4-FFF2-40B4-BE49-F238E27FC236}">
                <a16:creationId xmlns:a16="http://schemas.microsoft.com/office/drawing/2014/main" id="{CC25FE61-D09D-481E-AAC3-2680D49FEA71}"/>
              </a:ext>
            </a:extLst>
          </p:cNvPr>
          <p:cNvSpPr txBox="1"/>
          <p:nvPr/>
        </p:nvSpPr>
        <p:spPr>
          <a:xfrm>
            <a:off x="-1" y="707886"/>
            <a:ext cx="12192000" cy="335476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 accounting officer commits an act of financial misconduct if he/she deliberately or negligently contravenes a provision of the MFMA, makes or permits or instructs another official to incur UIFW expenditure, provides incorrect or misleading information to the mayor, council, AGSA, National Treasury or other organs of state and the public. </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solidFill>
                  <a:prstClr val="black"/>
                </a:solidFill>
                <a:latin typeface="Calibri" panose="020F0502020204030204"/>
              </a:rPr>
              <a:t>You would have seen in the news recently the case of an Eastern Cape municipal manager being arrested in November 2021 by the Hawks for flouting the MFMA by overseeing a tender of R18 million increasing to over R36 million under his watch.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BC2E40F-A60A-45F8-A4E1-EBD7B78532D9}"/>
              </a:ext>
            </a:extLst>
          </p:cNvPr>
          <p:cNvPicPr>
            <a:picLocks noChangeAspect="1"/>
          </p:cNvPicPr>
          <p:nvPr/>
        </p:nvPicPr>
        <p:blipFill>
          <a:blip r:embed="rId3"/>
          <a:stretch>
            <a:fillRect/>
          </a:stretch>
        </p:blipFill>
        <p:spPr>
          <a:xfrm>
            <a:off x="-9489" y="-20061"/>
            <a:ext cx="721870" cy="721870"/>
          </a:xfrm>
          <a:prstGeom prst="rect">
            <a:avLst/>
          </a:prstGeom>
        </p:spPr>
      </p:pic>
      <p:sp>
        <p:nvSpPr>
          <p:cNvPr id="4" name="TextBox 3">
            <a:extLst>
              <a:ext uri="{FF2B5EF4-FFF2-40B4-BE49-F238E27FC236}">
                <a16:creationId xmlns:a16="http://schemas.microsoft.com/office/drawing/2014/main" id="{8AA62658-93A8-4F9F-97CD-E77BE9F86FE4}"/>
              </a:ext>
            </a:extLst>
          </p:cNvPr>
          <p:cNvSpPr txBox="1"/>
          <p:nvPr/>
        </p:nvSpPr>
        <p:spPr>
          <a:xfrm>
            <a:off x="351446" y="4178596"/>
            <a:ext cx="6974387" cy="2031325"/>
          </a:xfrm>
          <a:prstGeom prst="rect">
            <a:avLst/>
          </a:prstGeom>
          <a:noFill/>
        </p:spPr>
        <p:txBody>
          <a:bodyPr wrap="square" rtlCol="0">
            <a:spAutoFit/>
          </a:bodyPr>
          <a:lstStyle/>
          <a:p>
            <a:r>
              <a:rPr lang="en-US" b="1" dirty="0">
                <a:solidFill>
                  <a:srgbClr val="800000"/>
                </a:solidFill>
              </a:rPr>
              <a:t>“We had to show Parliament over a three-year period that the outcomes were becoming worse. There were ever-escalating levels of irregular expenditure. Year in and out, the outcomes deteriorated and we couldn’t keep watching this happen. Accounting officers now know that if they do not address the oversight issues it will hit them in their own pocket. It is using the law with a bit of persuasion.” – Kimi </a:t>
            </a:r>
            <a:r>
              <a:rPr lang="en-US" b="1" dirty="0" err="1">
                <a:solidFill>
                  <a:srgbClr val="800000"/>
                </a:solidFill>
              </a:rPr>
              <a:t>Makwetu</a:t>
            </a:r>
            <a:r>
              <a:rPr lang="en-US" b="1" dirty="0">
                <a:solidFill>
                  <a:srgbClr val="800000"/>
                </a:solidFill>
              </a:rPr>
              <a:t> on the Public Audit Act Amendments</a:t>
            </a:r>
          </a:p>
        </p:txBody>
      </p:sp>
      <p:pic>
        <p:nvPicPr>
          <p:cNvPr id="8" name="Picture 7">
            <a:extLst>
              <a:ext uri="{FF2B5EF4-FFF2-40B4-BE49-F238E27FC236}">
                <a16:creationId xmlns:a16="http://schemas.microsoft.com/office/drawing/2014/main" id="{2CE120CF-EE28-495A-9C8A-C033ABD043E6}"/>
              </a:ext>
            </a:extLst>
          </p:cNvPr>
          <p:cNvPicPr>
            <a:picLocks noChangeAspect="1"/>
          </p:cNvPicPr>
          <p:nvPr/>
        </p:nvPicPr>
        <p:blipFill>
          <a:blip r:embed="rId4"/>
          <a:stretch>
            <a:fillRect/>
          </a:stretch>
        </p:blipFill>
        <p:spPr>
          <a:xfrm>
            <a:off x="11121390" y="0"/>
            <a:ext cx="1080098" cy="720731"/>
          </a:xfrm>
          <a:prstGeom prst="rect">
            <a:avLst/>
          </a:prstGeom>
        </p:spPr>
      </p:pic>
      <p:pic>
        <p:nvPicPr>
          <p:cNvPr id="5" name="Picture 4">
            <a:extLst>
              <a:ext uri="{FF2B5EF4-FFF2-40B4-BE49-F238E27FC236}">
                <a16:creationId xmlns:a16="http://schemas.microsoft.com/office/drawing/2014/main" id="{91CD21A4-0CE1-4244-9E79-C8B6C6400D01}"/>
              </a:ext>
            </a:extLst>
          </p:cNvPr>
          <p:cNvPicPr>
            <a:picLocks noChangeAspect="1"/>
          </p:cNvPicPr>
          <p:nvPr/>
        </p:nvPicPr>
        <p:blipFill>
          <a:blip r:embed="rId5"/>
          <a:stretch>
            <a:fillRect/>
          </a:stretch>
        </p:blipFill>
        <p:spPr>
          <a:xfrm>
            <a:off x="7438987" y="3965575"/>
            <a:ext cx="4762500" cy="2390775"/>
          </a:xfrm>
          <a:prstGeom prst="rect">
            <a:avLst/>
          </a:prstGeom>
        </p:spPr>
      </p:pic>
    </p:spTree>
    <p:extLst>
      <p:ext uri="{BB962C8B-B14F-4D97-AF65-F5344CB8AC3E}">
        <p14:creationId xmlns:p14="http://schemas.microsoft.com/office/powerpoint/2010/main" val="187551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CONCLUSION</a:t>
            </a:r>
          </a:p>
        </p:txBody>
      </p:sp>
      <p:pic>
        <p:nvPicPr>
          <p:cNvPr id="7" name="Picture 6">
            <a:extLst>
              <a:ext uri="{FF2B5EF4-FFF2-40B4-BE49-F238E27FC236}">
                <a16:creationId xmlns:a16="http://schemas.microsoft.com/office/drawing/2014/main" id="{495E949B-FB73-4B59-B362-E349DA2BAD65}"/>
              </a:ext>
            </a:extLst>
          </p:cNvPr>
          <p:cNvPicPr>
            <a:picLocks noChangeAspect="1"/>
          </p:cNvPicPr>
          <p:nvPr/>
        </p:nvPicPr>
        <p:blipFill>
          <a:blip r:embed="rId3"/>
          <a:stretch>
            <a:fillRect/>
          </a:stretch>
        </p:blipFill>
        <p:spPr>
          <a:xfrm>
            <a:off x="-9489" y="-20061"/>
            <a:ext cx="721870" cy="721870"/>
          </a:xfrm>
          <a:prstGeom prst="rect">
            <a:avLst/>
          </a:prstGeom>
        </p:spPr>
      </p:pic>
      <p:sp>
        <p:nvSpPr>
          <p:cNvPr id="4" name="TextBox 3">
            <a:extLst>
              <a:ext uri="{FF2B5EF4-FFF2-40B4-BE49-F238E27FC236}">
                <a16:creationId xmlns:a16="http://schemas.microsoft.com/office/drawing/2014/main" id="{8B3A14A6-AFCE-45DB-9836-E9D9AF5695F8}"/>
              </a:ext>
            </a:extLst>
          </p:cNvPr>
          <p:cNvSpPr txBox="1"/>
          <p:nvPr/>
        </p:nvSpPr>
        <p:spPr>
          <a:xfrm>
            <a:off x="-9489" y="701809"/>
            <a:ext cx="12192000" cy="621708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t>Develop a UIFW prevention, detection and reduction strategy.</a:t>
            </a:r>
          </a:p>
          <a:p>
            <a:pPr marL="342900" indent="-342900">
              <a:spcAft>
                <a:spcPts val="1200"/>
              </a:spcAft>
              <a:buFont typeface="Arial" panose="020B0604020202020204" pitchFamily="34" charset="0"/>
              <a:buChar char="•"/>
            </a:pPr>
            <a:r>
              <a:rPr lang="en-US" sz="2400" dirty="0"/>
              <a:t>Internal controls help, but it is a people issue.</a:t>
            </a:r>
          </a:p>
          <a:p>
            <a:pPr marL="342900" indent="-342900">
              <a:spcAft>
                <a:spcPts val="1200"/>
              </a:spcAft>
              <a:buFont typeface="Arial" panose="020B0604020202020204" pitchFamily="34" charset="0"/>
              <a:buChar char="•"/>
            </a:pPr>
            <a:r>
              <a:rPr lang="en-US" sz="2400" dirty="0"/>
              <a:t>Effective consequence management is key. Ensure Finance Disciplinary Board is effective. </a:t>
            </a:r>
          </a:p>
          <a:p>
            <a:pPr marL="342900" indent="-342900">
              <a:spcAft>
                <a:spcPts val="1200"/>
              </a:spcAft>
              <a:buFont typeface="Arial" panose="020B0604020202020204" pitchFamily="34" charset="0"/>
              <a:buChar char="•"/>
            </a:pPr>
            <a:r>
              <a:rPr lang="en-US" sz="2400" dirty="0"/>
              <a:t>Blacklist suppliers.</a:t>
            </a:r>
          </a:p>
          <a:p>
            <a:pPr marL="342900" indent="-342900">
              <a:spcAft>
                <a:spcPts val="1200"/>
              </a:spcAft>
              <a:buFont typeface="Arial" panose="020B0604020202020204" pitchFamily="34" charset="0"/>
              <a:buChar char="•"/>
            </a:pPr>
            <a:r>
              <a:rPr lang="en-US" sz="2400" dirty="0"/>
              <a:t>Improve contract management.</a:t>
            </a:r>
          </a:p>
          <a:p>
            <a:pPr marL="342900" indent="-342900">
              <a:spcAft>
                <a:spcPts val="1200"/>
              </a:spcAft>
              <a:buFont typeface="Arial" panose="020B0604020202020204" pitchFamily="34" charset="0"/>
              <a:buChar char="•"/>
            </a:pPr>
            <a:r>
              <a:rPr lang="en-US" sz="2400" dirty="0"/>
              <a:t>Automate processes and track bid process. </a:t>
            </a:r>
          </a:p>
          <a:p>
            <a:pPr marL="342900" indent="-342900">
              <a:spcAft>
                <a:spcPts val="1200"/>
              </a:spcAft>
              <a:buFont typeface="Arial" panose="020B0604020202020204" pitchFamily="34" charset="0"/>
              <a:buChar char="•"/>
            </a:pPr>
            <a:r>
              <a:rPr lang="en-US" sz="2400" dirty="0"/>
              <a:t>Framework contracts to reduce abuse of s36. </a:t>
            </a:r>
          </a:p>
          <a:p>
            <a:pPr marL="342900" indent="-342900">
              <a:spcAft>
                <a:spcPts val="1200"/>
              </a:spcAft>
              <a:buFont typeface="Arial" panose="020B0604020202020204" pitchFamily="34" charset="0"/>
              <a:buChar char="•"/>
            </a:pPr>
            <a:r>
              <a:rPr lang="en-US" sz="2400" dirty="0"/>
              <a:t>Segregation of duties in SCM value chain.</a:t>
            </a:r>
          </a:p>
          <a:p>
            <a:pPr marL="342900" indent="-342900">
              <a:spcAft>
                <a:spcPts val="1200"/>
              </a:spcAft>
              <a:buFont typeface="Arial" panose="020B0604020202020204" pitchFamily="34" charset="0"/>
              <a:buChar char="•"/>
            </a:pPr>
            <a:r>
              <a:rPr lang="en-US" sz="2400" dirty="0"/>
              <a:t>Improve planning – procurement plans with budget.  </a:t>
            </a:r>
          </a:p>
          <a:p>
            <a:pPr marL="342900" indent="-342900">
              <a:spcAft>
                <a:spcPts val="1200"/>
              </a:spcAft>
              <a:buFont typeface="Arial" panose="020B0604020202020204" pitchFamily="34" charset="0"/>
              <a:buChar char="•"/>
            </a:pPr>
            <a:r>
              <a:rPr lang="en-US" sz="2400" dirty="0"/>
              <a:t>Pre-check directors and members of entities doing work with the municipality or department.</a:t>
            </a:r>
          </a:p>
          <a:p>
            <a:pPr marL="342900" indent="-342900">
              <a:spcAft>
                <a:spcPts val="1200"/>
              </a:spcAft>
              <a:buFont typeface="Arial" panose="020B0604020202020204" pitchFamily="34" charset="0"/>
              <a:buChar char="•"/>
            </a:pPr>
            <a:r>
              <a:rPr lang="en-US" sz="2400" dirty="0"/>
              <a:t>Improve budget and expenditure control.</a:t>
            </a:r>
          </a:p>
          <a:p>
            <a:pPr marL="342900" indent="-342900">
              <a:spcAft>
                <a:spcPts val="1200"/>
              </a:spcAft>
              <a:buFont typeface="Arial" panose="020B0604020202020204" pitchFamily="34" charset="0"/>
              <a:buChar char="•"/>
            </a:pPr>
            <a:r>
              <a:rPr lang="en-US" sz="2400" dirty="0"/>
              <a:t>CIIU, Internal Audit and Internal Control to assist Expenditure &amp; SCM to detect UIFW.  </a:t>
            </a:r>
          </a:p>
        </p:txBody>
      </p:sp>
      <p:pic>
        <p:nvPicPr>
          <p:cNvPr id="6" name="Picture 5">
            <a:extLst>
              <a:ext uri="{FF2B5EF4-FFF2-40B4-BE49-F238E27FC236}">
                <a16:creationId xmlns:a16="http://schemas.microsoft.com/office/drawing/2014/main" id="{6BD95C2C-3F2B-45E7-9CC9-11536D73E683}"/>
              </a:ext>
            </a:extLst>
          </p:cNvPr>
          <p:cNvPicPr>
            <a:picLocks noChangeAspect="1"/>
          </p:cNvPicPr>
          <p:nvPr/>
        </p:nvPicPr>
        <p:blipFill>
          <a:blip r:embed="rId4"/>
          <a:stretch>
            <a:fillRect/>
          </a:stretch>
        </p:blipFill>
        <p:spPr>
          <a:xfrm>
            <a:off x="11121390" y="0"/>
            <a:ext cx="1080098" cy="720731"/>
          </a:xfrm>
          <a:prstGeom prst="rect">
            <a:avLst/>
          </a:prstGeom>
        </p:spPr>
      </p:pic>
      <p:pic>
        <p:nvPicPr>
          <p:cNvPr id="8" name="Picture 7">
            <a:extLst>
              <a:ext uri="{FF2B5EF4-FFF2-40B4-BE49-F238E27FC236}">
                <a16:creationId xmlns:a16="http://schemas.microsoft.com/office/drawing/2014/main" id="{DFFF37E1-20CF-40EA-B868-52DAC363B16B}"/>
              </a:ext>
            </a:extLst>
          </p:cNvPr>
          <p:cNvPicPr>
            <a:picLocks noChangeAspect="1"/>
          </p:cNvPicPr>
          <p:nvPr/>
        </p:nvPicPr>
        <p:blipFill>
          <a:blip r:embed="rId5"/>
          <a:stretch>
            <a:fillRect/>
          </a:stretch>
        </p:blipFill>
        <p:spPr>
          <a:xfrm>
            <a:off x="7646670" y="2151700"/>
            <a:ext cx="4493931" cy="3247228"/>
          </a:xfrm>
          <a:prstGeom prst="rect">
            <a:avLst/>
          </a:prstGeom>
        </p:spPr>
      </p:pic>
    </p:spTree>
    <p:extLst>
      <p:ext uri="{BB962C8B-B14F-4D97-AF65-F5344CB8AC3E}">
        <p14:creationId xmlns:p14="http://schemas.microsoft.com/office/powerpoint/2010/main" val="3300398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EE0A3-086E-4A8C-8F43-4F09A8627E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9D579-6001-465D-920E-F1E3B9F83B4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7CC9B6-E9E2-44D6-B328-51C6C3A33882}"/>
              </a:ext>
            </a:extLst>
          </p:cNvPr>
          <p:cNvSpPr txBox="1"/>
          <p:nvPr/>
        </p:nvSpPr>
        <p:spPr>
          <a:xfrm>
            <a:off x="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THE END </a:t>
            </a:r>
          </a:p>
        </p:txBody>
      </p:sp>
      <p:pic>
        <p:nvPicPr>
          <p:cNvPr id="6" name="Picture 5">
            <a:extLst>
              <a:ext uri="{FF2B5EF4-FFF2-40B4-BE49-F238E27FC236}">
                <a16:creationId xmlns:a16="http://schemas.microsoft.com/office/drawing/2014/main" id="{DCAC4C60-8FED-4C04-8D03-3177033203FA}"/>
              </a:ext>
            </a:extLst>
          </p:cNvPr>
          <p:cNvPicPr>
            <a:picLocks noChangeAspect="1"/>
          </p:cNvPicPr>
          <p:nvPr/>
        </p:nvPicPr>
        <p:blipFill>
          <a:blip r:embed="rId3"/>
          <a:stretch>
            <a:fillRect/>
          </a:stretch>
        </p:blipFill>
        <p:spPr>
          <a:xfrm>
            <a:off x="-9489" y="-20061"/>
            <a:ext cx="721870" cy="721870"/>
          </a:xfrm>
          <a:prstGeom prst="rect">
            <a:avLst/>
          </a:prstGeom>
        </p:spPr>
      </p:pic>
      <p:pic>
        <p:nvPicPr>
          <p:cNvPr id="4" name="Picture 3">
            <a:extLst>
              <a:ext uri="{FF2B5EF4-FFF2-40B4-BE49-F238E27FC236}">
                <a16:creationId xmlns:a16="http://schemas.microsoft.com/office/drawing/2014/main" id="{3309704E-A448-4496-A3F7-D853B657E4A3}"/>
              </a:ext>
            </a:extLst>
          </p:cNvPr>
          <p:cNvPicPr>
            <a:picLocks noChangeAspect="1"/>
          </p:cNvPicPr>
          <p:nvPr/>
        </p:nvPicPr>
        <p:blipFill>
          <a:blip r:embed="rId4"/>
          <a:stretch>
            <a:fillRect/>
          </a:stretch>
        </p:blipFill>
        <p:spPr>
          <a:xfrm>
            <a:off x="-9489" y="701808"/>
            <a:ext cx="12201489" cy="6156191"/>
          </a:xfrm>
          <a:prstGeom prst="rect">
            <a:avLst/>
          </a:prstGeom>
        </p:spPr>
      </p:pic>
      <p:pic>
        <p:nvPicPr>
          <p:cNvPr id="7" name="Picture 6">
            <a:extLst>
              <a:ext uri="{FF2B5EF4-FFF2-40B4-BE49-F238E27FC236}">
                <a16:creationId xmlns:a16="http://schemas.microsoft.com/office/drawing/2014/main" id="{3A90CD03-6BE4-4142-AF0E-2FA2D40B1A65}"/>
              </a:ext>
            </a:extLst>
          </p:cNvPr>
          <p:cNvPicPr>
            <a:picLocks noChangeAspect="1"/>
          </p:cNvPicPr>
          <p:nvPr/>
        </p:nvPicPr>
        <p:blipFill>
          <a:blip r:embed="rId5"/>
          <a:stretch>
            <a:fillRect/>
          </a:stretch>
        </p:blipFill>
        <p:spPr>
          <a:xfrm>
            <a:off x="11121390" y="0"/>
            <a:ext cx="1080098" cy="720731"/>
          </a:xfrm>
          <a:prstGeom prst="rect">
            <a:avLst/>
          </a:prstGeom>
        </p:spPr>
      </p:pic>
    </p:spTree>
    <p:extLst>
      <p:ext uri="{BB962C8B-B14F-4D97-AF65-F5344CB8AC3E}">
        <p14:creationId xmlns:p14="http://schemas.microsoft.com/office/powerpoint/2010/main" val="124421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4834" y="6382855"/>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9F035-5ED8-4032-8376-3B5A208BDAE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C7AFDF-21E5-4BDB-94E0-D997F48BD9ED}"/>
              </a:ext>
            </a:extLst>
          </p:cNvPr>
          <p:cNvSpPr txBox="1"/>
          <p:nvPr/>
        </p:nvSpPr>
        <p:spPr>
          <a:xfrm>
            <a:off x="1412159" y="98794"/>
            <a:ext cx="10685642" cy="7949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1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mj-cs"/>
            </a:endParaRPr>
          </a:p>
        </p:txBody>
      </p:sp>
      <p:sp>
        <p:nvSpPr>
          <p:cNvPr id="6" name="TextBox 5">
            <a:extLst>
              <a:ext uri="{FF2B5EF4-FFF2-40B4-BE49-F238E27FC236}">
                <a16:creationId xmlns:a16="http://schemas.microsoft.com/office/drawing/2014/main" id="{54514702-0E43-4BEB-96DD-C19A852DFC2E}"/>
              </a:ext>
            </a:extLst>
          </p:cNvPr>
          <p:cNvSpPr txBox="1"/>
          <p:nvPr/>
        </p:nvSpPr>
        <p:spPr>
          <a:xfrm>
            <a:off x="-949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QUICK DEFINITIONS OF UIFW</a:t>
            </a:r>
          </a:p>
        </p:txBody>
      </p:sp>
      <p:sp>
        <p:nvSpPr>
          <p:cNvPr id="3" name="TextBox 2">
            <a:extLst>
              <a:ext uri="{FF2B5EF4-FFF2-40B4-BE49-F238E27FC236}">
                <a16:creationId xmlns:a16="http://schemas.microsoft.com/office/drawing/2014/main" id="{891289E0-B047-4BA3-97A8-F7E439DC81F2}"/>
              </a:ext>
            </a:extLst>
          </p:cNvPr>
          <p:cNvSpPr txBox="1"/>
          <p:nvPr/>
        </p:nvSpPr>
        <p:spPr>
          <a:xfrm>
            <a:off x="-9490" y="707886"/>
            <a:ext cx="1220149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dirty="0" err="1"/>
              <a:t>Unauthorised</a:t>
            </a:r>
            <a:r>
              <a:rPr lang="en-US" sz="2400" b="1" dirty="0"/>
              <a:t> Expenditure</a:t>
            </a:r>
            <a:r>
              <a:rPr lang="en-US" sz="2400" dirty="0"/>
              <a:t>: Expenditure incurred by departments, SOE’s and municipalities that is more than the budget or not in accordance with the purpose of the budget. </a:t>
            </a:r>
          </a:p>
          <a:p>
            <a:pPr marL="342900" indent="-342900">
              <a:spcAft>
                <a:spcPts val="1200"/>
              </a:spcAft>
              <a:buFont typeface="Arial" panose="020B0604020202020204" pitchFamily="34" charset="0"/>
              <a:buChar char="•"/>
            </a:pPr>
            <a:r>
              <a:rPr lang="en-US" sz="2400" b="1" dirty="0"/>
              <a:t>Irregular Expenditure</a:t>
            </a:r>
            <a:r>
              <a:rPr lang="en-US" sz="2400" dirty="0"/>
              <a:t>: Non-compliance with legislation in the process leading to expenditure.</a:t>
            </a:r>
          </a:p>
          <a:p>
            <a:pPr marL="342900" indent="-342900">
              <a:spcAft>
                <a:spcPts val="1200"/>
              </a:spcAft>
              <a:buFont typeface="Arial" panose="020B0604020202020204" pitchFamily="34" charset="0"/>
              <a:buChar char="•"/>
            </a:pPr>
            <a:r>
              <a:rPr lang="en-US" sz="2400" b="1" dirty="0"/>
              <a:t>Fruitless &amp; Wasteful Expenditure</a:t>
            </a:r>
            <a:r>
              <a:rPr lang="en-US" sz="2400" dirty="0"/>
              <a:t>: Expenditure made in vain and could have been avoided if reasonable care was taken.  </a:t>
            </a:r>
          </a:p>
        </p:txBody>
      </p:sp>
      <p:pic>
        <p:nvPicPr>
          <p:cNvPr id="9" name="Picture 8">
            <a:extLst>
              <a:ext uri="{FF2B5EF4-FFF2-40B4-BE49-F238E27FC236}">
                <a16:creationId xmlns:a16="http://schemas.microsoft.com/office/drawing/2014/main" id="{E13C21F7-4884-4A00-829A-CB6A7CC5B2CB}"/>
              </a:ext>
            </a:extLst>
          </p:cNvPr>
          <p:cNvPicPr>
            <a:picLocks noChangeAspect="1"/>
          </p:cNvPicPr>
          <p:nvPr/>
        </p:nvPicPr>
        <p:blipFill>
          <a:blip r:embed="rId3"/>
          <a:stretch>
            <a:fillRect/>
          </a:stretch>
        </p:blipFill>
        <p:spPr>
          <a:xfrm>
            <a:off x="-9489" y="-1"/>
            <a:ext cx="701809" cy="701809"/>
          </a:xfrm>
          <a:prstGeom prst="rect">
            <a:avLst/>
          </a:prstGeom>
        </p:spPr>
      </p:pic>
      <p:sp>
        <p:nvSpPr>
          <p:cNvPr id="4" name="TextBox 3">
            <a:extLst>
              <a:ext uri="{FF2B5EF4-FFF2-40B4-BE49-F238E27FC236}">
                <a16:creationId xmlns:a16="http://schemas.microsoft.com/office/drawing/2014/main" id="{37E7415E-5865-468D-B57E-223DC00D33E9}"/>
              </a:ext>
            </a:extLst>
          </p:cNvPr>
          <p:cNvSpPr txBox="1"/>
          <p:nvPr/>
        </p:nvSpPr>
        <p:spPr>
          <a:xfrm>
            <a:off x="3275970" y="4204223"/>
            <a:ext cx="8906540" cy="1754326"/>
          </a:xfrm>
          <a:prstGeom prst="rect">
            <a:avLst/>
          </a:prstGeom>
          <a:noFill/>
        </p:spPr>
        <p:txBody>
          <a:bodyPr wrap="square" rtlCol="0">
            <a:spAutoFit/>
          </a:bodyPr>
          <a:lstStyle/>
          <a:p>
            <a:r>
              <a:rPr lang="en-US" b="1" dirty="0">
                <a:solidFill>
                  <a:srgbClr val="800000"/>
                </a:solidFill>
              </a:rPr>
              <a:t>“In about 2013, we could see that there was a certain level of financial discipline with the measures instituted by the treasury and the work the auditor general’s office was doing …</a:t>
            </a:r>
          </a:p>
          <a:p>
            <a:r>
              <a:rPr lang="en-US" b="1" dirty="0">
                <a:solidFill>
                  <a:srgbClr val="800000"/>
                </a:solidFill>
              </a:rPr>
              <a:t>It was scary to watch how this changed. Oversight systems were being reversed so quickly, and supervision was regressing fast. Huge amounts of money were slipping through. This happened in a very short period. Monies were being dispersed to third parties that had nothing to do with the state or the suppliers.” – Kimi </a:t>
            </a:r>
            <a:r>
              <a:rPr lang="en-US" b="1" dirty="0" err="1">
                <a:solidFill>
                  <a:srgbClr val="800000"/>
                </a:solidFill>
              </a:rPr>
              <a:t>Makwetu</a:t>
            </a:r>
            <a:endParaRPr lang="en-US" b="1" dirty="0">
              <a:solidFill>
                <a:srgbClr val="800000"/>
              </a:solidFill>
            </a:endParaRPr>
          </a:p>
        </p:txBody>
      </p:sp>
      <p:pic>
        <p:nvPicPr>
          <p:cNvPr id="5" name="Picture 4">
            <a:extLst>
              <a:ext uri="{FF2B5EF4-FFF2-40B4-BE49-F238E27FC236}">
                <a16:creationId xmlns:a16="http://schemas.microsoft.com/office/drawing/2014/main" id="{AC4A324C-FCF6-4E67-8B49-C4CDCB4EB187}"/>
              </a:ext>
            </a:extLst>
          </p:cNvPr>
          <p:cNvPicPr>
            <a:picLocks noChangeAspect="1"/>
          </p:cNvPicPr>
          <p:nvPr/>
        </p:nvPicPr>
        <p:blipFill>
          <a:blip r:embed="rId4"/>
          <a:stretch>
            <a:fillRect/>
          </a:stretch>
        </p:blipFill>
        <p:spPr>
          <a:xfrm>
            <a:off x="0" y="4157351"/>
            <a:ext cx="3285460" cy="1848071"/>
          </a:xfrm>
          <a:prstGeom prst="rect">
            <a:avLst/>
          </a:prstGeom>
        </p:spPr>
      </p:pic>
      <p:pic>
        <p:nvPicPr>
          <p:cNvPr id="10" name="Picture 9">
            <a:extLst>
              <a:ext uri="{FF2B5EF4-FFF2-40B4-BE49-F238E27FC236}">
                <a16:creationId xmlns:a16="http://schemas.microsoft.com/office/drawing/2014/main" id="{2119FB28-01A4-4CC5-B69B-0B7BE45C266D}"/>
              </a:ext>
            </a:extLst>
          </p:cNvPr>
          <p:cNvPicPr>
            <a:picLocks noChangeAspect="1"/>
          </p:cNvPicPr>
          <p:nvPr/>
        </p:nvPicPr>
        <p:blipFill>
          <a:blip r:embed="rId5"/>
          <a:stretch>
            <a:fillRect/>
          </a:stretch>
        </p:blipFill>
        <p:spPr>
          <a:xfrm>
            <a:off x="11121390" y="0"/>
            <a:ext cx="1080098" cy="720731"/>
          </a:xfrm>
          <a:prstGeom prst="rect">
            <a:avLst/>
          </a:prstGeom>
        </p:spPr>
      </p:pic>
    </p:spTree>
    <p:extLst>
      <p:ext uri="{BB962C8B-B14F-4D97-AF65-F5344CB8AC3E}">
        <p14:creationId xmlns:p14="http://schemas.microsoft.com/office/powerpoint/2010/main" val="235834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514702-0E43-4BEB-96DD-C19A852DFC2E}"/>
              </a:ext>
            </a:extLst>
          </p:cNvPr>
          <p:cNvSpPr txBox="1"/>
          <p:nvPr/>
        </p:nvSpPr>
        <p:spPr>
          <a:xfrm>
            <a:off x="7464614" y="1783959"/>
            <a:ext cx="4087306" cy="2889114"/>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5400" b="1" i="0" u="none" strike="noStrike" cap="none" spc="0" normalizeH="0" baseline="0" noProof="0">
                <a:ln>
                  <a:noFill/>
                </a:ln>
                <a:effectLst/>
                <a:uLnTx/>
                <a:uFillTx/>
                <a:latin typeface="+mj-lt"/>
                <a:ea typeface="+mj-ea"/>
                <a:cs typeface="+mj-cs"/>
              </a:rPr>
              <a:t>    2019/2020 AUDIT FINDINGS</a:t>
            </a:r>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E5E19763-C468-41C7-BEEF-5167BB654605}"/>
              </a:ext>
            </a:extLst>
          </p:cNvPr>
          <p:cNvPicPr>
            <a:picLocks noChangeAspect="1"/>
          </p:cNvPicPr>
          <p:nvPr/>
        </p:nvPicPr>
        <p:blipFill rotWithShape="1">
          <a:blip r:embed="rId3"/>
          <a:srcRect l="4977" r="18296"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a:extLst>
              <a:ext uri="{FF2B5EF4-FFF2-40B4-BE49-F238E27FC236}">
                <a16:creationId xmlns:a16="http://schemas.microsoft.com/office/drawing/2014/main" id="{780C8F8C-44FC-471A-A0FC-C04D2ABC151E}"/>
              </a:ext>
            </a:extLst>
          </p:cNvPr>
          <p:cNvPicPr>
            <a:picLocks noChangeAspect="1"/>
          </p:cNvPicPr>
          <p:nvPr/>
        </p:nvPicPr>
        <p:blipFill>
          <a:blip r:embed="rId4"/>
          <a:stretch>
            <a:fillRect/>
          </a:stretch>
        </p:blipFill>
        <p:spPr>
          <a:xfrm>
            <a:off x="-9489" y="-20061"/>
            <a:ext cx="721870" cy="721870"/>
          </a:xfrm>
          <a:prstGeom prst="rect">
            <a:avLst/>
          </a:prstGeom>
        </p:spPr>
      </p:pic>
    </p:spTree>
    <p:extLst>
      <p:ext uri="{BB962C8B-B14F-4D97-AF65-F5344CB8AC3E}">
        <p14:creationId xmlns:p14="http://schemas.microsoft.com/office/powerpoint/2010/main" val="29119770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4834" y="6382855"/>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9F035-5ED8-4032-8376-3B5A208BDAE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C7AFDF-21E5-4BDB-94E0-D997F48BD9ED}"/>
              </a:ext>
            </a:extLst>
          </p:cNvPr>
          <p:cNvSpPr txBox="1"/>
          <p:nvPr/>
        </p:nvSpPr>
        <p:spPr>
          <a:xfrm>
            <a:off x="1412159" y="98794"/>
            <a:ext cx="10685642" cy="7949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1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mj-cs"/>
            </a:endParaRPr>
          </a:p>
        </p:txBody>
      </p:sp>
      <p:sp>
        <p:nvSpPr>
          <p:cNvPr id="5" name="Rectangle 2">
            <a:extLst>
              <a:ext uri="{FF2B5EF4-FFF2-40B4-BE49-F238E27FC236}">
                <a16:creationId xmlns:a16="http://schemas.microsoft.com/office/drawing/2014/main" id="{D66C53BF-59F1-4F9A-951A-B3119EDC70C5}"/>
              </a:ext>
            </a:extLst>
          </p:cNvPr>
          <p:cNvSpPr>
            <a:spLocks noChangeArrowheads="1"/>
          </p:cNvSpPr>
          <p:nvPr/>
        </p:nvSpPr>
        <p:spPr bwMode="auto">
          <a:xfrm>
            <a:off x="155049" y="837533"/>
            <a:ext cx="1188190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defRPr/>
            </a:pP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Unauthorised</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expenditure 		R18.12 billion		Increased by 998%</a:t>
            </a:r>
          </a:p>
          <a:p>
            <a:pPr algn="just">
              <a:spcBef>
                <a:spcPts val="600"/>
              </a:spcBef>
              <a:spcAft>
                <a:spcPts val="600"/>
              </a:spcAft>
              <a:defRPr/>
            </a:pPr>
            <a:r>
              <a:rPr lang="en-US" altLang="en-US" sz="2400" dirty="0">
                <a:solidFill>
                  <a:srgbClr val="000000"/>
                </a:solidFill>
              </a:rPr>
              <a:t>Irregular expenditure			R54.34 billion		Decreased by 19%</a:t>
            </a:r>
          </a:p>
          <a:p>
            <a:pPr algn="just">
              <a:spcBef>
                <a:spcPts val="600"/>
              </a:spcBef>
              <a:spcAft>
                <a:spcPts val="600"/>
              </a:spcAf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Fruitless &amp; Wasteful Expenditure		R2.39 billion		Increased by 1%</a:t>
            </a:r>
          </a:p>
          <a:p>
            <a:pPr algn="just">
              <a:spcBef>
                <a:spcPts val="600"/>
              </a:spcBef>
              <a:spcAft>
                <a:spcPts val="600"/>
              </a:spcAft>
              <a:defRPr/>
            </a:pPr>
            <a:r>
              <a:rPr lang="en-US" altLang="en-US" sz="2400" b="1" dirty="0">
                <a:solidFill>
                  <a:srgbClr val="000000"/>
                </a:solidFill>
              </a:rPr>
              <a:t>TOTAL UIFW				R74.85 billion		Increased by 5.6%</a:t>
            </a:r>
          </a:p>
          <a:p>
            <a:pPr algn="just">
              <a:spcBef>
                <a:spcPts val="600"/>
              </a:spcBef>
              <a:spcAft>
                <a:spcPts val="600"/>
              </a:spcAft>
              <a:defRPr/>
            </a:pP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Poor track record in dealing with irregular expenditure and ensuring accountability.</a:t>
            </a:r>
          </a:p>
          <a:p>
            <a:pPr algn="just">
              <a:spcBef>
                <a:spcPts val="600"/>
              </a:spcBef>
              <a:spcAft>
                <a:spcPts val="600"/>
              </a:spcAft>
              <a:defRPr/>
            </a:pP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year end balances had accumulated over several years and had not been dealt with through recovery, condonement or write-off and stood at R262.03 billion.</a:t>
            </a:r>
          </a:p>
          <a:p>
            <a:pPr algn="just">
              <a:spcBef>
                <a:spcPts val="600"/>
              </a:spcBef>
              <a:spcAft>
                <a:spcPts val="600"/>
              </a:spcAft>
              <a:defRPr/>
            </a:pPr>
            <a:r>
              <a:rPr lang="en-US" altLang="en-US" sz="2400" dirty="0">
                <a:solidFill>
                  <a:srgbClr val="000000"/>
                </a:solidFill>
              </a:rPr>
              <a:t>These amounts could be higher as 118 or 31% of the auditees were qualified due to incomplete irregular expenditure being disclosed and over R2 billion in contracts could not be audited due to missing information. </a:t>
            </a: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6" name="TextBox 5">
            <a:extLst>
              <a:ext uri="{FF2B5EF4-FFF2-40B4-BE49-F238E27FC236}">
                <a16:creationId xmlns:a16="http://schemas.microsoft.com/office/drawing/2014/main" id="{54514702-0E43-4BEB-96DD-C19A852DFC2E}"/>
              </a:ext>
            </a:extLst>
          </p:cNvPr>
          <p:cNvSpPr txBox="1"/>
          <p:nvPr/>
        </p:nvSpPr>
        <p:spPr>
          <a:xfrm>
            <a:off x="-949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NATIONAL &amp; PROVINCIAL GOVT: 2019/2020 </a:t>
            </a:r>
          </a:p>
        </p:txBody>
      </p:sp>
      <p:pic>
        <p:nvPicPr>
          <p:cNvPr id="9" name="Picture 8">
            <a:extLst>
              <a:ext uri="{FF2B5EF4-FFF2-40B4-BE49-F238E27FC236}">
                <a16:creationId xmlns:a16="http://schemas.microsoft.com/office/drawing/2014/main" id="{45989D72-9E73-43EC-920A-A40811A854D7}"/>
              </a:ext>
            </a:extLst>
          </p:cNvPr>
          <p:cNvPicPr>
            <a:picLocks noChangeAspect="1"/>
          </p:cNvPicPr>
          <p:nvPr/>
        </p:nvPicPr>
        <p:blipFill>
          <a:blip r:embed="rId3"/>
          <a:stretch>
            <a:fillRect/>
          </a:stretch>
        </p:blipFill>
        <p:spPr>
          <a:xfrm>
            <a:off x="-9489" y="-20061"/>
            <a:ext cx="721870" cy="721870"/>
          </a:xfrm>
          <a:prstGeom prst="rect">
            <a:avLst/>
          </a:prstGeom>
        </p:spPr>
      </p:pic>
      <p:sp>
        <p:nvSpPr>
          <p:cNvPr id="4" name="TextBox 3">
            <a:extLst>
              <a:ext uri="{FF2B5EF4-FFF2-40B4-BE49-F238E27FC236}">
                <a16:creationId xmlns:a16="http://schemas.microsoft.com/office/drawing/2014/main" id="{8D80680C-DDA9-4BEC-8622-C3E5A70034AE}"/>
              </a:ext>
            </a:extLst>
          </p:cNvPr>
          <p:cNvSpPr txBox="1"/>
          <p:nvPr/>
        </p:nvSpPr>
        <p:spPr>
          <a:xfrm>
            <a:off x="-9490" y="5805377"/>
            <a:ext cx="12192000" cy="923330"/>
          </a:xfrm>
          <a:prstGeom prst="rect">
            <a:avLst/>
          </a:prstGeom>
          <a:noFill/>
        </p:spPr>
        <p:txBody>
          <a:bodyPr wrap="square" rtlCol="0">
            <a:spAutoFit/>
          </a:bodyPr>
          <a:lstStyle/>
          <a:p>
            <a:r>
              <a:rPr lang="en-US" b="1" dirty="0">
                <a:solidFill>
                  <a:srgbClr val="800000"/>
                </a:solidFill>
              </a:rPr>
              <a:t>“It takes time to discover our ignorance. I have come to learn that I am not speaking only to accountants or economists when I deliver the results. So I cannot use the jargon to describe the daring </a:t>
            </a:r>
            <a:r>
              <a:rPr lang="en-US" b="1" dirty="0" err="1">
                <a:solidFill>
                  <a:srgbClr val="800000"/>
                </a:solidFill>
              </a:rPr>
              <a:t>behaviour</a:t>
            </a:r>
            <a:r>
              <a:rPr lang="en-US" b="1" dirty="0">
                <a:solidFill>
                  <a:srgbClr val="800000"/>
                </a:solidFill>
              </a:rPr>
              <a:t> that we see in the entities we audit. The language has to be understood by that man who opens up a tap and no water comes out.” – Kimi </a:t>
            </a:r>
            <a:r>
              <a:rPr lang="en-US" b="1" dirty="0" err="1">
                <a:solidFill>
                  <a:srgbClr val="800000"/>
                </a:solidFill>
              </a:rPr>
              <a:t>Makwetu</a:t>
            </a:r>
            <a:r>
              <a:rPr lang="en-US" b="1" dirty="0">
                <a:solidFill>
                  <a:srgbClr val="800000"/>
                </a:solidFill>
              </a:rPr>
              <a:t> </a:t>
            </a:r>
          </a:p>
        </p:txBody>
      </p:sp>
      <p:pic>
        <p:nvPicPr>
          <p:cNvPr id="10" name="Picture 9">
            <a:extLst>
              <a:ext uri="{FF2B5EF4-FFF2-40B4-BE49-F238E27FC236}">
                <a16:creationId xmlns:a16="http://schemas.microsoft.com/office/drawing/2014/main" id="{1DE565B8-C4DF-4D7D-9F04-D36B58AE0001}"/>
              </a:ext>
            </a:extLst>
          </p:cNvPr>
          <p:cNvPicPr>
            <a:picLocks noChangeAspect="1"/>
          </p:cNvPicPr>
          <p:nvPr/>
        </p:nvPicPr>
        <p:blipFill>
          <a:blip r:embed="rId4"/>
          <a:stretch>
            <a:fillRect/>
          </a:stretch>
        </p:blipFill>
        <p:spPr>
          <a:xfrm>
            <a:off x="11121390" y="0"/>
            <a:ext cx="1080098" cy="720731"/>
          </a:xfrm>
          <a:prstGeom prst="rect">
            <a:avLst/>
          </a:prstGeom>
        </p:spPr>
      </p:pic>
    </p:spTree>
    <p:extLst>
      <p:ext uri="{BB962C8B-B14F-4D97-AF65-F5344CB8AC3E}">
        <p14:creationId xmlns:p14="http://schemas.microsoft.com/office/powerpoint/2010/main" val="104812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4834" y="6382855"/>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9F035-5ED8-4032-8376-3B5A208BDAE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C7AFDF-21E5-4BDB-94E0-D997F48BD9ED}"/>
              </a:ext>
            </a:extLst>
          </p:cNvPr>
          <p:cNvSpPr txBox="1"/>
          <p:nvPr/>
        </p:nvSpPr>
        <p:spPr>
          <a:xfrm>
            <a:off x="1412159" y="98794"/>
            <a:ext cx="10685642" cy="7949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1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mj-cs"/>
            </a:endParaRPr>
          </a:p>
        </p:txBody>
      </p:sp>
      <p:sp>
        <p:nvSpPr>
          <p:cNvPr id="5" name="Rectangle 2">
            <a:extLst>
              <a:ext uri="{FF2B5EF4-FFF2-40B4-BE49-F238E27FC236}">
                <a16:creationId xmlns:a16="http://schemas.microsoft.com/office/drawing/2014/main" id="{D66C53BF-59F1-4F9A-951A-B3119EDC70C5}"/>
              </a:ext>
            </a:extLst>
          </p:cNvPr>
          <p:cNvSpPr>
            <a:spLocks noChangeArrowheads="1"/>
          </p:cNvSpPr>
          <p:nvPr/>
        </p:nvSpPr>
        <p:spPr bwMode="auto">
          <a:xfrm>
            <a:off x="9490" y="707886"/>
            <a:ext cx="12173020"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Irregular expenditure:</a:t>
            </a:r>
          </a:p>
          <a:p>
            <a:pPr marL="0" indent="0" algn="just">
              <a:spcBef>
                <a:spcPts val="600"/>
              </a:spcBef>
              <a:spcAft>
                <a:spcPts val="600"/>
              </a:spcAft>
              <a:buNone/>
              <a:defRPr/>
            </a:pPr>
            <a:r>
              <a:rPr lang="en-US" altLang="en-US" sz="2400" dirty="0">
                <a:solidFill>
                  <a:srgbClr val="000000"/>
                </a:solidFill>
              </a:rPr>
              <a:t>	- </a:t>
            </a: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Non-compliance with SCM legislation (91%): </a:t>
            </a:r>
            <a:r>
              <a:rPr lang="en-US" altLang="en-US" sz="2400" dirty="0">
                <a:solidFill>
                  <a:srgbClr val="000000"/>
                </a:solidFill>
              </a:rPr>
              <a:t>not following competitive bidding or 	quotation processes; and, </a:t>
            </a: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inadequate contract management.</a:t>
            </a:r>
          </a:p>
          <a:p>
            <a:pPr marL="0" indent="0" algn="just">
              <a:spcBef>
                <a:spcPts val="600"/>
              </a:spcBef>
              <a:spcAft>
                <a:spcPts val="600"/>
              </a:spcAft>
              <a:buNone/>
              <a:defRPr/>
            </a:pPr>
            <a:r>
              <a:rPr lang="en-US" altLang="en-US" sz="2400" dirty="0">
                <a:solidFill>
                  <a:srgbClr val="000000"/>
                </a:solidFill>
              </a:rPr>
              <a:t>	- Overspending of budgets and grants – that is not unauthorized expenditure.</a:t>
            </a:r>
          </a:p>
          <a:p>
            <a:pPr marL="0" indent="0" algn="just">
              <a:spcBef>
                <a:spcPts val="600"/>
              </a:spcBef>
              <a:spcAft>
                <a:spcPts val="600"/>
              </a:spcAft>
              <a:buNone/>
              <a:defRPr/>
            </a:pPr>
            <a:r>
              <a:rPr lang="en-US" altLang="en-US" sz="2400" dirty="0">
                <a:solidFill>
                  <a:srgbClr val="000000"/>
                </a:solidFill>
              </a:rPr>
              <a:t>	- Expenditure related non-compliance – errors in disbursements, such as NSFAS.</a:t>
            </a:r>
          </a:p>
          <a:p>
            <a:pPr algn="just">
              <a:spcBef>
                <a:spcPts val="600"/>
              </a:spcBef>
              <a:spcAft>
                <a:spcPts val="600"/>
              </a:spcAft>
              <a:defRPr/>
            </a:pPr>
            <a:r>
              <a:rPr lang="en-US" altLang="en-US" sz="2400" b="1" dirty="0" err="1">
                <a:solidFill>
                  <a:srgbClr val="000000"/>
                </a:solidFill>
              </a:rPr>
              <a:t>Unauthorised</a:t>
            </a:r>
            <a:r>
              <a:rPr lang="en-US" altLang="en-US" sz="2400" b="1" dirty="0">
                <a:solidFill>
                  <a:srgbClr val="000000"/>
                </a:solidFill>
              </a:rPr>
              <a:t> expenditure: </a:t>
            </a:r>
          </a:p>
          <a:p>
            <a:pPr marL="0" indent="0" algn="just">
              <a:spcBef>
                <a:spcPts val="600"/>
              </a:spcBef>
              <a:spcAft>
                <a:spcPts val="600"/>
              </a:spcAft>
              <a:buNone/>
              <a:defRPr/>
            </a:pPr>
            <a:r>
              <a:rPr lang="en-US" altLang="en-US" sz="2400" b="1" dirty="0">
                <a:solidFill>
                  <a:srgbClr val="000000"/>
                </a:solidFill>
              </a:rPr>
              <a:t>	- </a:t>
            </a:r>
            <a:r>
              <a:rPr lang="en-US" altLang="en-US" sz="2400" dirty="0">
                <a:solidFill>
                  <a:srgbClr val="000000"/>
                </a:solidFill>
              </a:rPr>
              <a:t>100% related to overspending of the budget</a:t>
            </a:r>
          </a:p>
          <a:p>
            <a:pPr algn="just">
              <a:spcBef>
                <a:spcPts val="600"/>
              </a:spcBef>
              <a:spcAft>
                <a:spcPts val="600"/>
              </a:spcAft>
              <a:defRPr/>
            </a:pPr>
            <a:r>
              <a:rPr lang="en-US" altLang="en-US" sz="2400" b="1" dirty="0">
                <a:solidFill>
                  <a:srgbClr val="000000"/>
                </a:solidFill>
              </a:rPr>
              <a:t>Fruitless &amp; Wasteful expenditure:</a:t>
            </a:r>
          </a:p>
          <a:p>
            <a:pPr marL="0" indent="0" algn="just">
              <a:spcBef>
                <a:spcPts val="600"/>
              </a:spcBef>
              <a:spcAft>
                <a:spcPts val="600"/>
              </a:spcAft>
              <a:buNone/>
              <a:defRPr/>
            </a:pPr>
            <a:r>
              <a:rPr lang="en-US" altLang="en-US" sz="2400" dirty="0">
                <a:solidFill>
                  <a:srgbClr val="000000"/>
                </a:solidFill>
              </a:rPr>
              <a:t>	- Penalties and interest on overdue accounts and late payments</a:t>
            </a:r>
          </a:p>
          <a:p>
            <a:pPr marL="0" indent="0" algn="just">
              <a:spcBef>
                <a:spcPts val="600"/>
              </a:spcBef>
              <a:spcAft>
                <a:spcPts val="600"/>
              </a:spcAft>
              <a:buNone/>
              <a:defRPr/>
            </a:pPr>
            <a:r>
              <a:rPr lang="en-US" altLang="en-US" sz="2400" dirty="0">
                <a:solidFill>
                  <a:srgbClr val="000000"/>
                </a:solidFill>
              </a:rPr>
              <a:t>	- Litigation and claims </a:t>
            </a:r>
          </a:p>
          <a:p>
            <a:pPr marL="0" indent="0" algn="just">
              <a:spcBef>
                <a:spcPts val="600"/>
              </a:spcBef>
              <a:spcAft>
                <a:spcPts val="600"/>
              </a:spcAft>
              <a:buNone/>
              <a:defRPr/>
            </a:pPr>
            <a:endParaRPr lang="en-US" altLang="en-US" sz="2400" dirty="0">
              <a:solidFill>
                <a:srgbClr val="000000"/>
              </a:solidFill>
            </a:endParaRPr>
          </a:p>
          <a:p>
            <a:pPr algn="just">
              <a:spcBef>
                <a:spcPts val="600"/>
              </a:spcBef>
              <a:spcAft>
                <a:spcPts val="600"/>
              </a:spcAft>
              <a:defRPr/>
            </a:pPr>
            <a:endPar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just">
              <a:spcBef>
                <a:spcPts val="600"/>
              </a:spcBef>
              <a:spcAft>
                <a:spcPts val="600"/>
              </a:spcAft>
              <a:defRPr/>
            </a:pPr>
            <a:endParaRPr lang="en-US" altLang="en-US" sz="2400" dirty="0">
              <a:solidFill>
                <a:srgbClr val="000000"/>
              </a:solidFill>
            </a:endParaRPr>
          </a:p>
          <a:p>
            <a:pPr algn="just">
              <a:spcBef>
                <a:spcPts val="600"/>
              </a:spcBef>
              <a:spcAft>
                <a:spcPts val="600"/>
              </a:spcAft>
              <a:defRPr/>
            </a:pPr>
            <a:endPar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54514702-0E43-4BEB-96DD-C19A852DFC2E}"/>
              </a:ext>
            </a:extLst>
          </p:cNvPr>
          <p:cNvSpPr txBox="1"/>
          <p:nvPr/>
        </p:nvSpPr>
        <p:spPr>
          <a:xfrm>
            <a:off x="-949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MAIN CAUSES</a:t>
            </a:r>
          </a:p>
        </p:txBody>
      </p:sp>
      <p:pic>
        <p:nvPicPr>
          <p:cNvPr id="9" name="Picture 8">
            <a:extLst>
              <a:ext uri="{FF2B5EF4-FFF2-40B4-BE49-F238E27FC236}">
                <a16:creationId xmlns:a16="http://schemas.microsoft.com/office/drawing/2014/main" id="{062806F1-3108-49D9-B63C-A73640292F84}"/>
              </a:ext>
            </a:extLst>
          </p:cNvPr>
          <p:cNvPicPr>
            <a:picLocks noChangeAspect="1"/>
          </p:cNvPicPr>
          <p:nvPr/>
        </p:nvPicPr>
        <p:blipFill>
          <a:blip r:embed="rId3"/>
          <a:stretch>
            <a:fillRect/>
          </a:stretch>
        </p:blipFill>
        <p:spPr>
          <a:xfrm>
            <a:off x="-9489" y="-20061"/>
            <a:ext cx="721870" cy="721870"/>
          </a:xfrm>
          <a:prstGeom prst="rect">
            <a:avLst/>
          </a:prstGeom>
        </p:spPr>
      </p:pic>
      <p:pic>
        <p:nvPicPr>
          <p:cNvPr id="7" name="Picture 6">
            <a:extLst>
              <a:ext uri="{FF2B5EF4-FFF2-40B4-BE49-F238E27FC236}">
                <a16:creationId xmlns:a16="http://schemas.microsoft.com/office/drawing/2014/main" id="{5FA9AFEF-BC9F-4916-A66A-13E69208BADB}"/>
              </a:ext>
            </a:extLst>
          </p:cNvPr>
          <p:cNvPicPr>
            <a:picLocks noChangeAspect="1"/>
          </p:cNvPicPr>
          <p:nvPr/>
        </p:nvPicPr>
        <p:blipFill>
          <a:blip r:embed="rId4"/>
          <a:stretch>
            <a:fillRect/>
          </a:stretch>
        </p:blipFill>
        <p:spPr>
          <a:xfrm>
            <a:off x="11121390" y="0"/>
            <a:ext cx="1080098" cy="720731"/>
          </a:xfrm>
          <a:prstGeom prst="rect">
            <a:avLst/>
          </a:prstGeom>
        </p:spPr>
      </p:pic>
      <p:pic>
        <p:nvPicPr>
          <p:cNvPr id="3" name="Picture 2">
            <a:extLst>
              <a:ext uri="{FF2B5EF4-FFF2-40B4-BE49-F238E27FC236}">
                <a16:creationId xmlns:a16="http://schemas.microsoft.com/office/drawing/2014/main" id="{C061D234-FB0C-4FB8-A8C1-E5669D8A4515}"/>
              </a:ext>
            </a:extLst>
          </p:cNvPr>
          <p:cNvPicPr>
            <a:picLocks noChangeAspect="1"/>
          </p:cNvPicPr>
          <p:nvPr/>
        </p:nvPicPr>
        <p:blipFill>
          <a:blip r:embed="rId5"/>
          <a:stretch>
            <a:fillRect/>
          </a:stretch>
        </p:blipFill>
        <p:spPr>
          <a:xfrm>
            <a:off x="8856352" y="4848446"/>
            <a:ext cx="3326157" cy="2009553"/>
          </a:xfrm>
          <a:prstGeom prst="rect">
            <a:avLst/>
          </a:prstGeom>
        </p:spPr>
      </p:pic>
    </p:spTree>
    <p:extLst>
      <p:ext uri="{BB962C8B-B14F-4D97-AF65-F5344CB8AC3E}">
        <p14:creationId xmlns:p14="http://schemas.microsoft.com/office/powerpoint/2010/main" val="151330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4834" y="6382855"/>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9F035-5ED8-4032-8376-3B5A208BDAE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C7AFDF-21E5-4BDB-94E0-D997F48BD9ED}"/>
              </a:ext>
            </a:extLst>
          </p:cNvPr>
          <p:cNvSpPr txBox="1"/>
          <p:nvPr/>
        </p:nvSpPr>
        <p:spPr>
          <a:xfrm>
            <a:off x="1412159" y="98794"/>
            <a:ext cx="10685642" cy="7949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1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mj-cs"/>
            </a:endParaRPr>
          </a:p>
        </p:txBody>
      </p:sp>
      <p:sp>
        <p:nvSpPr>
          <p:cNvPr id="5" name="Rectangle 2">
            <a:extLst>
              <a:ext uri="{FF2B5EF4-FFF2-40B4-BE49-F238E27FC236}">
                <a16:creationId xmlns:a16="http://schemas.microsoft.com/office/drawing/2014/main" id="{D66C53BF-59F1-4F9A-951A-B3119EDC70C5}"/>
              </a:ext>
            </a:extLst>
          </p:cNvPr>
          <p:cNvSpPr>
            <a:spLocks noChangeArrowheads="1"/>
          </p:cNvSpPr>
          <p:nvPr/>
        </p:nvSpPr>
        <p:spPr bwMode="auto">
          <a:xfrm>
            <a:off x="155049" y="837533"/>
            <a:ext cx="1188190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2019/2020 irregular expenditure R68 billion.</a:t>
            </a:r>
          </a:p>
          <a:p>
            <a:pPr algn="just">
              <a:spcBef>
                <a:spcPts val="600"/>
              </a:spcBef>
              <a:spcAft>
                <a:spcPts val="600"/>
              </a:spcAft>
              <a:defRPr/>
            </a:pPr>
            <a:r>
              <a:rPr lang="en-US" altLang="en-US" sz="2400" dirty="0">
                <a:solidFill>
                  <a:srgbClr val="000000"/>
                </a:solidFill>
              </a:rPr>
              <a:t>However, Transnet and Eskom were not audited in 2019/2020, but their financial statements disclosed combined irregular expenditure of over R75 billion. </a:t>
            </a: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54514702-0E43-4BEB-96DD-C19A852DFC2E}"/>
              </a:ext>
            </a:extLst>
          </p:cNvPr>
          <p:cNvSpPr txBox="1"/>
          <p:nvPr/>
        </p:nvSpPr>
        <p:spPr>
          <a:xfrm>
            <a:off x="-949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SOE’s</a:t>
            </a:r>
          </a:p>
        </p:txBody>
      </p:sp>
      <p:pic>
        <p:nvPicPr>
          <p:cNvPr id="9" name="Picture 8">
            <a:extLst>
              <a:ext uri="{FF2B5EF4-FFF2-40B4-BE49-F238E27FC236}">
                <a16:creationId xmlns:a16="http://schemas.microsoft.com/office/drawing/2014/main" id="{85E8009F-A0FE-4EB5-90BA-94E467509906}"/>
              </a:ext>
            </a:extLst>
          </p:cNvPr>
          <p:cNvPicPr>
            <a:picLocks noChangeAspect="1"/>
          </p:cNvPicPr>
          <p:nvPr/>
        </p:nvPicPr>
        <p:blipFill>
          <a:blip r:embed="rId3"/>
          <a:stretch>
            <a:fillRect/>
          </a:stretch>
        </p:blipFill>
        <p:spPr>
          <a:xfrm>
            <a:off x="-9489" y="-20061"/>
            <a:ext cx="721870" cy="721870"/>
          </a:xfrm>
          <a:prstGeom prst="rect">
            <a:avLst/>
          </a:prstGeom>
        </p:spPr>
      </p:pic>
      <p:pic>
        <p:nvPicPr>
          <p:cNvPr id="4" name="Picture 3">
            <a:extLst>
              <a:ext uri="{FF2B5EF4-FFF2-40B4-BE49-F238E27FC236}">
                <a16:creationId xmlns:a16="http://schemas.microsoft.com/office/drawing/2014/main" id="{060A5996-9C25-427F-BCD7-685A96B1657E}"/>
              </a:ext>
            </a:extLst>
          </p:cNvPr>
          <p:cNvPicPr>
            <a:picLocks noChangeAspect="1"/>
          </p:cNvPicPr>
          <p:nvPr/>
        </p:nvPicPr>
        <p:blipFill>
          <a:blip r:embed="rId4"/>
          <a:stretch>
            <a:fillRect/>
          </a:stretch>
        </p:blipFill>
        <p:spPr>
          <a:xfrm>
            <a:off x="1308376" y="2443615"/>
            <a:ext cx="8888247" cy="4121802"/>
          </a:xfrm>
          <a:prstGeom prst="rect">
            <a:avLst/>
          </a:prstGeom>
        </p:spPr>
      </p:pic>
      <p:pic>
        <p:nvPicPr>
          <p:cNvPr id="10" name="Picture 9">
            <a:extLst>
              <a:ext uri="{FF2B5EF4-FFF2-40B4-BE49-F238E27FC236}">
                <a16:creationId xmlns:a16="http://schemas.microsoft.com/office/drawing/2014/main" id="{082CA19B-A2FF-4178-8CC9-D41319540822}"/>
              </a:ext>
            </a:extLst>
          </p:cNvPr>
          <p:cNvPicPr>
            <a:picLocks noChangeAspect="1"/>
          </p:cNvPicPr>
          <p:nvPr/>
        </p:nvPicPr>
        <p:blipFill>
          <a:blip r:embed="rId5"/>
          <a:stretch>
            <a:fillRect/>
          </a:stretch>
        </p:blipFill>
        <p:spPr>
          <a:xfrm>
            <a:off x="11121390" y="0"/>
            <a:ext cx="1080098" cy="720731"/>
          </a:xfrm>
          <a:prstGeom prst="rect">
            <a:avLst/>
          </a:prstGeom>
        </p:spPr>
      </p:pic>
    </p:spTree>
    <p:extLst>
      <p:ext uri="{BB962C8B-B14F-4D97-AF65-F5344CB8AC3E}">
        <p14:creationId xmlns:p14="http://schemas.microsoft.com/office/powerpoint/2010/main" val="263004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4834" y="6382855"/>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9F035-5ED8-4032-8376-3B5A208BDAE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C7AFDF-21E5-4BDB-94E0-D997F48BD9ED}"/>
              </a:ext>
            </a:extLst>
          </p:cNvPr>
          <p:cNvSpPr txBox="1"/>
          <p:nvPr/>
        </p:nvSpPr>
        <p:spPr>
          <a:xfrm>
            <a:off x="1412159" y="98794"/>
            <a:ext cx="10685642" cy="7949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1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mj-cs"/>
            </a:endParaRPr>
          </a:p>
        </p:txBody>
      </p:sp>
      <p:sp>
        <p:nvSpPr>
          <p:cNvPr id="6" name="TextBox 5">
            <a:extLst>
              <a:ext uri="{FF2B5EF4-FFF2-40B4-BE49-F238E27FC236}">
                <a16:creationId xmlns:a16="http://schemas.microsoft.com/office/drawing/2014/main" id="{54514702-0E43-4BEB-96DD-C19A852DFC2E}"/>
              </a:ext>
            </a:extLst>
          </p:cNvPr>
          <p:cNvSpPr txBox="1"/>
          <p:nvPr/>
        </p:nvSpPr>
        <p:spPr>
          <a:xfrm>
            <a:off x="-949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LOCAL GOVERNMENT</a:t>
            </a:r>
          </a:p>
        </p:txBody>
      </p:sp>
      <p:sp>
        <p:nvSpPr>
          <p:cNvPr id="3" name="TextBox 2">
            <a:extLst>
              <a:ext uri="{FF2B5EF4-FFF2-40B4-BE49-F238E27FC236}">
                <a16:creationId xmlns:a16="http://schemas.microsoft.com/office/drawing/2014/main" id="{FCF8B84B-3F52-452D-A433-1270321C2882}"/>
              </a:ext>
            </a:extLst>
          </p:cNvPr>
          <p:cNvSpPr txBox="1"/>
          <p:nvPr/>
        </p:nvSpPr>
        <p:spPr>
          <a:xfrm>
            <a:off x="9490" y="707886"/>
            <a:ext cx="12192000" cy="4862870"/>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Unauthorised</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expenditure 		R22 billion		</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mn-ea"/>
                <a:cs typeface="+mn-cs"/>
              </a:rPr>
              <a:t>Irregular expenditure			R26 billion		</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Fruitless &amp; Wasteful Expenditure		R3.47 billion		</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TOTAL UIFW				R51.47 billion		</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Poor track record in dealing with irregular expenditure and ensuring accountability.</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year end balances had accumulated over several years and had not been dealt with through recovery, condonement or write-off and stood at R79.22 billion.</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mn-ea"/>
                <a:cs typeface="+mn-cs"/>
              </a:rPr>
              <a:t>These amounts could be higher as several municipalities were qualified due to incomplete irregular expenditure being disclosed. </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E3EBDA29-2F92-4367-B05A-ED1141641B69}"/>
              </a:ext>
            </a:extLst>
          </p:cNvPr>
          <p:cNvPicPr>
            <a:picLocks noChangeAspect="1"/>
          </p:cNvPicPr>
          <p:nvPr/>
        </p:nvPicPr>
        <p:blipFill>
          <a:blip r:embed="rId3"/>
          <a:stretch>
            <a:fillRect/>
          </a:stretch>
        </p:blipFill>
        <p:spPr>
          <a:xfrm>
            <a:off x="-9489" y="-20061"/>
            <a:ext cx="721870" cy="721870"/>
          </a:xfrm>
          <a:prstGeom prst="rect">
            <a:avLst/>
          </a:prstGeom>
        </p:spPr>
      </p:pic>
      <p:sp>
        <p:nvSpPr>
          <p:cNvPr id="4" name="TextBox 3">
            <a:extLst>
              <a:ext uri="{FF2B5EF4-FFF2-40B4-BE49-F238E27FC236}">
                <a16:creationId xmlns:a16="http://schemas.microsoft.com/office/drawing/2014/main" id="{42C927A9-8ABF-44FC-B2F1-D0272722A66B}"/>
              </a:ext>
            </a:extLst>
          </p:cNvPr>
          <p:cNvSpPr txBox="1"/>
          <p:nvPr/>
        </p:nvSpPr>
        <p:spPr>
          <a:xfrm>
            <a:off x="-9490" y="5380672"/>
            <a:ext cx="7845685" cy="1477328"/>
          </a:xfrm>
          <a:prstGeom prst="rect">
            <a:avLst/>
          </a:prstGeom>
          <a:noFill/>
        </p:spPr>
        <p:txBody>
          <a:bodyPr wrap="square" rtlCol="0">
            <a:spAutoFit/>
          </a:bodyPr>
          <a:lstStyle/>
          <a:p>
            <a:r>
              <a:rPr lang="en-US" b="1" dirty="0">
                <a:solidFill>
                  <a:srgbClr val="800000"/>
                </a:solidFill>
              </a:rPr>
              <a:t>"It means that you will struggle to fix any issues raised by the auditors, recover money that is unaccounted for, or to make sure that the money goes where it was intended to go. Because the guys in the internal audit function will only tell you where the problem is. They are not there to make sure that the deployment of the requisite controls is sufficiently tackled.“ – Kimi </a:t>
            </a:r>
            <a:r>
              <a:rPr lang="en-US" b="1" dirty="0" err="1">
                <a:solidFill>
                  <a:srgbClr val="800000"/>
                </a:solidFill>
              </a:rPr>
              <a:t>Makwetu</a:t>
            </a:r>
            <a:endParaRPr lang="en-US" b="1" dirty="0">
              <a:solidFill>
                <a:srgbClr val="800000"/>
              </a:solidFill>
            </a:endParaRPr>
          </a:p>
        </p:txBody>
      </p:sp>
      <p:pic>
        <p:nvPicPr>
          <p:cNvPr id="10" name="Picture 9">
            <a:extLst>
              <a:ext uri="{FF2B5EF4-FFF2-40B4-BE49-F238E27FC236}">
                <a16:creationId xmlns:a16="http://schemas.microsoft.com/office/drawing/2014/main" id="{9C8BF470-C829-43D6-8594-3718ECBF8A44}"/>
              </a:ext>
            </a:extLst>
          </p:cNvPr>
          <p:cNvPicPr>
            <a:picLocks noChangeAspect="1"/>
          </p:cNvPicPr>
          <p:nvPr/>
        </p:nvPicPr>
        <p:blipFill>
          <a:blip r:embed="rId4"/>
          <a:stretch>
            <a:fillRect/>
          </a:stretch>
        </p:blipFill>
        <p:spPr>
          <a:xfrm>
            <a:off x="11121390" y="0"/>
            <a:ext cx="1080098" cy="720731"/>
          </a:xfrm>
          <a:prstGeom prst="rect">
            <a:avLst/>
          </a:prstGeom>
        </p:spPr>
      </p:pic>
      <p:pic>
        <p:nvPicPr>
          <p:cNvPr id="5" name="Picture 4">
            <a:extLst>
              <a:ext uri="{FF2B5EF4-FFF2-40B4-BE49-F238E27FC236}">
                <a16:creationId xmlns:a16="http://schemas.microsoft.com/office/drawing/2014/main" id="{87047AD5-667A-4366-B2E2-8089E10DB5DE}"/>
              </a:ext>
            </a:extLst>
          </p:cNvPr>
          <p:cNvPicPr>
            <a:picLocks noChangeAspect="1"/>
          </p:cNvPicPr>
          <p:nvPr/>
        </p:nvPicPr>
        <p:blipFill>
          <a:blip r:embed="rId5"/>
          <a:stretch>
            <a:fillRect/>
          </a:stretch>
        </p:blipFill>
        <p:spPr>
          <a:xfrm>
            <a:off x="8114272" y="4763925"/>
            <a:ext cx="3547167" cy="1995281"/>
          </a:xfrm>
          <a:prstGeom prst="rect">
            <a:avLst/>
          </a:prstGeom>
        </p:spPr>
      </p:pic>
    </p:spTree>
    <p:extLst>
      <p:ext uri="{BB962C8B-B14F-4D97-AF65-F5344CB8AC3E}">
        <p14:creationId xmlns:p14="http://schemas.microsoft.com/office/powerpoint/2010/main" val="221327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44834" y="6382855"/>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F9F035-5ED8-4032-8376-3B5A208BDAE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EC7AFDF-21E5-4BDB-94E0-D997F48BD9ED}"/>
              </a:ext>
            </a:extLst>
          </p:cNvPr>
          <p:cNvSpPr txBox="1"/>
          <p:nvPr/>
        </p:nvSpPr>
        <p:spPr>
          <a:xfrm>
            <a:off x="1412159" y="98794"/>
            <a:ext cx="10685642" cy="794949"/>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100" b="1" i="0" u="none" strike="noStrike" kern="1200" cap="none" spc="0" normalizeH="0" baseline="0" noProof="0" dirty="0">
              <a:ln>
                <a:noFill/>
              </a:ln>
              <a:solidFill>
                <a:prstClr val="black">
                  <a:lumMod val="50000"/>
                  <a:lumOff val="50000"/>
                </a:prstClr>
              </a:solidFill>
              <a:effectLst/>
              <a:uLnTx/>
              <a:uFillTx/>
              <a:latin typeface="Century Gothic" panose="020B0502020202020204" pitchFamily="34" charset="0"/>
              <a:ea typeface="+mj-ea"/>
              <a:cs typeface="+mj-cs"/>
            </a:endParaRPr>
          </a:p>
        </p:txBody>
      </p:sp>
      <p:sp>
        <p:nvSpPr>
          <p:cNvPr id="5" name="Rectangle 2">
            <a:extLst>
              <a:ext uri="{FF2B5EF4-FFF2-40B4-BE49-F238E27FC236}">
                <a16:creationId xmlns:a16="http://schemas.microsoft.com/office/drawing/2014/main" id="{D66C53BF-59F1-4F9A-951A-B3119EDC70C5}"/>
              </a:ext>
            </a:extLst>
          </p:cNvPr>
          <p:cNvSpPr>
            <a:spLocks noChangeArrowheads="1"/>
          </p:cNvSpPr>
          <p:nvPr/>
        </p:nvSpPr>
        <p:spPr bwMode="auto">
          <a:xfrm>
            <a:off x="9490" y="707886"/>
            <a:ext cx="12173020"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Irregular expenditure:</a:t>
            </a:r>
          </a:p>
          <a:p>
            <a:pPr marL="0" indent="0" algn="just">
              <a:spcBef>
                <a:spcPts val="600"/>
              </a:spcBef>
              <a:spcAft>
                <a:spcPts val="600"/>
              </a:spcAft>
              <a:buNone/>
              <a:defRPr/>
            </a:pPr>
            <a:r>
              <a:rPr lang="en-US" altLang="en-US" sz="2400" dirty="0">
                <a:solidFill>
                  <a:srgbClr val="000000"/>
                </a:solidFill>
              </a:rPr>
              <a:t>	- </a:t>
            </a: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Non-compliance with SCM legislation : </a:t>
            </a:r>
            <a:r>
              <a:rPr lang="en-US" altLang="en-US" sz="2400" dirty="0">
                <a:solidFill>
                  <a:srgbClr val="000000"/>
                </a:solidFill>
              </a:rPr>
              <a:t>not following competitive bidding or 	quotation processes; </a:t>
            </a: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inadequate contract management; and, no valid tax clearance 	certificate.</a:t>
            </a:r>
          </a:p>
          <a:p>
            <a:pPr algn="just">
              <a:spcBef>
                <a:spcPts val="600"/>
              </a:spcBef>
              <a:spcAft>
                <a:spcPts val="600"/>
              </a:spcAft>
              <a:defRPr/>
            </a:pPr>
            <a:r>
              <a:rPr lang="en-US" altLang="en-US" sz="2400" dirty="0">
                <a:solidFill>
                  <a:srgbClr val="000000"/>
                </a:solidFill>
              </a:rPr>
              <a:t>	</a:t>
            </a:r>
            <a:r>
              <a:rPr lang="en-US" altLang="en-US" sz="2400" b="1" dirty="0" err="1">
                <a:solidFill>
                  <a:srgbClr val="000000"/>
                </a:solidFill>
              </a:rPr>
              <a:t>Unauthorised</a:t>
            </a:r>
            <a:r>
              <a:rPr lang="en-US" altLang="en-US" sz="2400" b="1" dirty="0">
                <a:solidFill>
                  <a:srgbClr val="000000"/>
                </a:solidFill>
              </a:rPr>
              <a:t> expenditure: </a:t>
            </a:r>
          </a:p>
          <a:p>
            <a:pPr marL="0" indent="0" algn="just">
              <a:spcBef>
                <a:spcPts val="600"/>
              </a:spcBef>
              <a:spcAft>
                <a:spcPts val="600"/>
              </a:spcAft>
              <a:buNone/>
              <a:defRPr/>
            </a:pPr>
            <a:r>
              <a:rPr lang="en-US" altLang="en-US" sz="2400" b="1" dirty="0">
                <a:solidFill>
                  <a:srgbClr val="000000"/>
                </a:solidFill>
              </a:rPr>
              <a:t>	- </a:t>
            </a:r>
            <a:r>
              <a:rPr lang="en-US" altLang="en-US" sz="2400" dirty="0">
                <a:solidFill>
                  <a:srgbClr val="000000"/>
                </a:solidFill>
              </a:rPr>
              <a:t>100% related to overspending of the budget</a:t>
            </a:r>
          </a:p>
          <a:p>
            <a:pPr algn="just">
              <a:spcBef>
                <a:spcPts val="600"/>
              </a:spcBef>
              <a:spcAft>
                <a:spcPts val="600"/>
              </a:spcAft>
              <a:defRPr/>
            </a:pPr>
            <a:r>
              <a:rPr lang="en-US" altLang="en-US" sz="2400" b="1" dirty="0">
                <a:solidFill>
                  <a:srgbClr val="000000"/>
                </a:solidFill>
              </a:rPr>
              <a:t>Fruitless &amp; Wasteful expenditure:</a:t>
            </a:r>
          </a:p>
          <a:p>
            <a:pPr marL="0" indent="0" algn="just">
              <a:spcBef>
                <a:spcPts val="600"/>
              </a:spcBef>
              <a:spcAft>
                <a:spcPts val="600"/>
              </a:spcAft>
              <a:buNone/>
              <a:defRPr/>
            </a:pPr>
            <a:r>
              <a:rPr lang="en-US" altLang="en-US" sz="2400" dirty="0">
                <a:solidFill>
                  <a:srgbClr val="000000"/>
                </a:solidFill>
              </a:rPr>
              <a:t>	- Penalties and interest on overdue accounts and late payments</a:t>
            </a:r>
          </a:p>
          <a:p>
            <a:pPr marL="0" indent="0" algn="just">
              <a:spcBef>
                <a:spcPts val="600"/>
              </a:spcBef>
              <a:spcAft>
                <a:spcPts val="600"/>
              </a:spcAft>
              <a:buNone/>
              <a:defRPr/>
            </a:pPr>
            <a:r>
              <a:rPr lang="en-US" altLang="en-US" sz="2400" dirty="0">
                <a:solidFill>
                  <a:srgbClr val="000000"/>
                </a:solidFill>
              </a:rPr>
              <a:t>	- Litigation and claims </a:t>
            </a:r>
          </a:p>
          <a:p>
            <a:pPr marL="0" indent="0" algn="just">
              <a:spcBef>
                <a:spcPts val="600"/>
              </a:spcBef>
              <a:spcAft>
                <a:spcPts val="600"/>
              </a:spcAft>
              <a:buNone/>
              <a:defRPr/>
            </a:pPr>
            <a:r>
              <a:rPr lang="en-US" altLang="en-US" sz="2400" dirty="0">
                <a:solidFill>
                  <a:srgbClr val="000000"/>
                </a:solidFill>
              </a:rPr>
              <a:t>	- payments to suspended employees</a:t>
            </a:r>
          </a:p>
          <a:p>
            <a:pPr marL="0" indent="0" algn="just">
              <a:spcBef>
                <a:spcPts val="600"/>
              </a:spcBef>
              <a:spcAft>
                <a:spcPts val="600"/>
              </a:spcAft>
              <a:buNone/>
              <a:defRPr/>
            </a:pPr>
            <a:r>
              <a:rPr lang="en-US" altLang="en-US" sz="2400" dirty="0">
                <a:solidFill>
                  <a:srgbClr val="000000"/>
                </a:solidFill>
              </a:rPr>
              <a:t>	- write-off of assets that were never used</a:t>
            </a:r>
          </a:p>
          <a:p>
            <a:pPr marL="0" indent="0" algn="just">
              <a:spcBef>
                <a:spcPts val="600"/>
              </a:spcBef>
              <a:spcAft>
                <a:spcPts val="600"/>
              </a:spcAft>
              <a:buNone/>
              <a:defRPr/>
            </a:pPr>
            <a:r>
              <a:rPr lang="en-US" altLang="en-US" sz="2400" b="1" dirty="0">
                <a:solidFill>
                  <a:srgbClr val="000000"/>
                </a:solidFill>
              </a:rPr>
              <a:t>PS: The main causes are similar in national and provincial government, as well as local government. </a:t>
            </a:r>
          </a:p>
          <a:p>
            <a:pPr algn="just">
              <a:spcBef>
                <a:spcPts val="600"/>
              </a:spcBef>
              <a:spcAft>
                <a:spcPts val="600"/>
              </a:spcAft>
              <a:defRPr/>
            </a:pPr>
            <a:endPar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just">
              <a:spcBef>
                <a:spcPts val="600"/>
              </a:spcBef>
              <a:spcAft>
                <a:spcPts val="600"/>
              </a:spcAft>
              <a:defRPr/>
            </a:pPr>
            <a:endParaRPr lang="en-US" altLang="en-US" sz="2400" dirty="0">
              <a:solidFill>
                <a:srgbClr val="000000"/>
              </a:solidFill>
            </a:endParaRPr>
          </a:p>
          <a:p>
            <a:pPr algn="just">
              <a:spcBef>
                <a:spcPts val="600"/>
              </a:spcBef>
              <a:spcAft>
                <a:spcPts val="600"/>
              </a:spcAft>
              <a:defRPr/>
            </a:pPr>
            <a:endPar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54514702-0E43-4BEB-96DD-C19A852DFC2E}"/>
              </a:ext>
            </a:extLst>
          </p:cNvPr>
          <p:cNvSpPr txBox="1"/>
          <p:nvPr/>
        </p:nvSpPr>
        <p:spPr>
          <a:xfrm>
            <a:off x="-9490" y="0"/>
            <a:ext cx="12192000" cy="707886"/>
          </a:xfrm>
          <a:prstGeom prst="rect">
            <a:avLst/>
          </a:prstGeom>
          <a:solidFill>
            <a:schemeClr val="accent1">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MAIN CAUSES</a:t>
            </a:r>
          </a:p>
        </p:txBody>
      </p:sp>
      <p:pic>
        <p:nvPicPr>
          <p:cNvPr id="9" name="Picture 8">
            <a:extLst>
              <a:ext uri="{FF2B5EF4-FFF2-40B4-BE49-F238E27FC236}">
                <a16:creationId xmlns:a16="http://schemas.microsoft.com/office/drawing/2014/main" id="{59D4009C-E252-42CD-BDEE-CCCDADB0F4BA}"/>
              </a:ext>
            </a:extLst>
          </p:cNvPr>
          <p:cNvPicPr>
            <a:picLocks noChangeAspect="1"/>
          </p:cNvPicPr>
          <p:nvPr/>
        </p:nvPicPr>
        <p:blipFill>
          <a:blip r:embed="rId3"/>
          <a:stretch>
            <a:fillRect/>
          </a:stretch>
        </p:blipFill>
        <p:spPr>
          <a:xfrm>
            <a:off x="-9489" y="-20061"/>
            <a:ext cx="721870" cy="721870"/>
          </a:xfrm>
          <a:prstGeom prst="rect">
            <a:avLst/>
          </a:prstGeom>
        </p:spPr>
      </p:pic>
      <p:pic>
        <p:nvPicPr>
          <p:cNvPr id="7" name="Picture 6">
            <a:extLst>
              <a:ext uri="{FF2B5EF4-FFF2-40B4-BE49-F238E27FC236}">
                <a16:creationId xmlns:a16="http://schemas.microsoft.com/office/drawing/2014/main" id="{CEA422DA-7BB7-4328-BED4-60BEAB65C8BC}"/>
              </a:ext>
            </a:extLst>
          </p:cNvPr>
          <p:cNvPicPr>
            <a:picLocks noChangeAspect="1"/>
          </p:cNvPicPr>
          <p:nvPr/>
        </p:nvPicPr>
        <p:blipFill>
          <a:blip r:embed="rId4"/>
          <a:stretch>
            <a:fillRect/>
          </a:stretch>
        </p:blipFill>
        <p:spPr>
          <a:xfrm>
            <a:off x="11121390" y="0"/>
            <a:ext cx="1080098" cy="720731"/>
          </a:xfrm>
          <a:prstGeom prst="rect">
            <a:avLst/>
          </a:prstGeom>
        </p:spPr>
      </p:pic>
      <p:pic>
        <p:nvPicPr>
          <p:cNvPr id="3" name="Picture 2">
            <a:extLst>
              <a:ext uri="{FF2B5EF4-FFF2-40B4-BE49-F238E27FC236}">
                <a16:creationId xmlns:a16="http://schemas.microsoft.com/office/drawing/2014/main" id="{36524413-B4AF-40E4-8617-119F54A3A961}"/>
              </a:ext>
            </a:extLst>
          </p:cNvPr>
          <p:cNvPicPr>
            <a:picLocks noChangeAspect="1"/>
          </p:cNvPicPr>
          <p:nvPr/>
        </p:nvPicPr>
        <p:blipFill>
          <a:blip r:embed="rId5"/>
          <a:stretch>
            <a:fillRect/>
          </a:stretch>
        </p:blipFill>
        <p:spPr>
          <a:xfrm>
            <a:off x="8867553" y="2576698"/>
            <a:ext cx="3333935" cy="2433900"/>
          </a:xfrm>
          <a:prstGeom prst="rect">
            <a:avLst/>
          </a:prstGeom>
        </p:spPr>
      </p:pic>
    </p:spTree>
    <p:extLst>
      <p:ext uri="{BB962C8B-B14F-4D97-AF65-F5344CB8AC3E}">
        <p14:creationId xmlns:p14="http://schemas.microsoft.com/office/powerpoint/2010/main" val="3037498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3238</Words>
  <Application>Microsoft Office PowerPoint</Application>
  <PresentationFormat>Widescreen</PresentationFormat>
  <Paragraphs>227</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Century Gothic</vt:lpstr>
      <vt:lpstr>Verdana</vt:lpstr>
      <vt:lpstr>Office Theme</vt:lpstr>
      <vt:lpstr>1_Office Theme</vt:lpstr>
      <vt:lpstr>UIFW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ROOT CAUSES</vt:lpstr>
      <vt:lpstr>WHAT IS THE PROBLEM?</vt:lpstr>
      <vt:lpstr>WHAT IS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UIFW</dc:title>
  <dc:creator>Vijay Punchee</dc:creator>
  <cp:lastModifiedBy>Ocean Makalima</cp:lastModifiedBy>
  <cp:revision>66</cp:revision>
  <dcterms:created xsi:type="dcterms:W3CDTF">2021-11-25T09:48:47Z</dcterms:created>
  <dcterms:modified xsi:type="dcterms:W3CDTF">2021-12-03T09:21:21Z</dcterms:modified>
</cp:coreProperties>
</file>