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8" r:id="rId5"/>
  </p:sldMasterIdLst>
  <p:notesMasterIdLst>
    <p:notesMasterId r:id="rId43"/>
  </p:notesMasterIdLst>
  <p:sldIdLst>
    <p:sldId id="256" r:id="rId6"/>
    <p:sldId id="381" r:id="rId7"/>
    <p:sldId id="588" r:id="rId8"/>
    <p:sldId id="566" r:id="rId9"/>
    <p:sldId id="537" r:id="rId10"/>
    <p:sldId id="576" r:id="rId11"/>
    <p:sldId id="573" r:id="rId12"/>
    <p:sldId id="544" r:id="rId13"/>
    <p:sldId id="554" r:id="rId14"/>
    <p:sldId id="535" r:id="rId15"/>
    <p:sldId id="555" r:id="rId16"/>
    <p:sldId id="590" r:id="rId17"/>
    <p:sldId id="581" r:id="rId18"/>
    <p:sldId id="577" r:id="rId19"/>
    <p:sldId id="579" r:id="rId20"/>
    <p:sldId id="578" r:id="rId21"/>
    <p:sldId id="591" r:id="rId22"/>
    <p:sldId id="549" r:id="rId23"/>
    <p:sldId id="550" r:id="rId24"/>
    <p:sldId id="551" r:id="rId25"/>
    <p:sldId id="572" r:id="rId26"/>
    <p:sldId id="407" r:id="rId27"/>
    <p:sldId id="570" r:id="rId28"/>
    <p:sldId id="585" r:id="rId29"/>
    <p:sldId id="583" r:id="rId30"/>
    <p:sldId id="582" r:id="rId31"/>
    <p:sldId id="383" r:id="rId32"/>
    <p:sldId id="565" r:id="rId33"/>
    <p:sldId id="592" r:id="rId34"/>
    <p:sldId id="587" r:id="rId35"/>
    <p:sldId id="589" r:id="rId36"/>
    <p:sldId id="472" r:id="rId37"/>
    <p:sldId id="586" r:id="rId38"/>
    <p:sldId id="593" r:id="rId39"/>
    <p:sldId id="531" r:id="rId40"/>
    <p:sldId id="594" r:id="rId41"/>
    <p:sldId id="528" r:id="rId42"/>
  </p:sldIdLst>
  <p:sldSz cx="9144000" cy="6858000" type="screen4x3"/>
  <p:notesSz cx="67945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2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1405"/>
    <a:srgbClr val="FF9900"/>
    <a:srgbClr val="0098C5"/>
    <a:srgbClr val="08D020"/>
    <a:srgbClr val="F5FB11"/>
    <a:srgbClr val="BACF00"/>
    <a:srgbClr val="006600"/>
    <a:srgbClr val="99CC00"/>
    <a:srgbClr val="898689"/>
    <a:srgbClr val="5028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41" autoAdjust="0"/>
    <p:restoredTop sz="95332" autoAdjust="0"/>
  </p:normalViewPr>
  <p:slideViewPr>
    <p:cSldViewPr snapToGrid="0" snapToObjects="1">
      <p:cViewPr varScale="1">
        <p:scale>
          <a:sx n="115" d="100"/>
          <a:sy n="115" d="100"/>
        </p:scale>
        <p:origin x="1794" y="108"/>
      </p:cViewPr>
      <p:guideLst>
        <p:guide orient="horz" pos="2159"/>
        <p:guide pos="288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 Covid-19</c:v>
                </c:pt>
              </c:strCache>
            </c:strRef>
          </c:tx>
          <c:spPr>
            <a:solidFill>
              <a:srgbClr val="C8006F"/>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Caring City</c:v>
                </c:pt>
                <c:pt idx="1">
                  <c:v>Inclusive City</c:v>
                </c:pt>
                <c:pt idx="2">
                  <c:v>Opportunity City</c:v>
                </c:pt>
                <c:pt idx="3">
                  <c:v>Safe City</c:v>
                </c:pt>
                <c:pt idx="4">
                  <c:v>Well-Run City</c:v>
                </c:pt>
              </c:strCache>
            </c:strRef>
          </c:cat>
          <c:val>
            <c:numRef>
              <c:f>Sheet1!$B$2:$B$6</c:f>
              <c:numCache>
                <c:formatCode>0%</c:formatCode>
                <c:ptCount val="5"/>
                <c:pt idx="0">
                  <c:v>0.12</c:v>
                </c:pt>
                <c:pt idx="1">
                  <c:v>0.21</c:v>
                </c:pt>
                <c:pt idx="2">
                  <c:v>0.13</c:v>
                </c:pt>
                <c:pt idx="3">
                  <c:v>0.09</c:v>
                </c:pt>
                <c:pt idx="4">
                  <c:v>0.45</c:v>
                </c:pt>
              </c:numCache>
            </c:numRef>
          </c:val>
          <c:extLst>
            <c:ext xmlns:c16="http://schemas.microsoft.com/office/drawing/2014/chart" uri="{C3380CC4-5D6E-409C-BE32-E72D297353CC}">
              <c16:uniqueId val="{00000000-F244-4267-98C5-E0262314A4BD}"/>
            </c:ext>
          </c:extLst>
        </c:ser>
        <c:ser>
          <c:idx val="1"/>
          <c:order val="1"/>
          <c:tx>
            <c:strRef>
              <c:f>Sheet1!$C$1</c:f>
              <c:strCache>
                <c:ptCount val="1"/>
                <c:pt idx="0">
                  <c:v>Post Covid-19</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Caring City</c:v>
                </c:pt>
                <c:pt idx="1">
                  <c:v>Inclusive City</c:v>
                </c:pt>
                <c:pt idx="2">
                  <c:v>Opportunity City</c:v>
                </c:pt>
                <c:pt idx="3">
                  <c:v>Safe City</c:v>
                </c:pt>
                <c:pt idx="4">
                  <c:v>Well-Run City</c:v>
                </c:pt>
              </c:strCache>
            </c:strRef>
          </c:cat>
          <c:val>
            <c:numRef>
              <c:f>Sheet1!$C$2:$C$6</c:f>
              <c:numCache>
                <c:formatCode>0%</c:formatCode>
                <c:ptCount val="5"/>
                <c:pt idx="0">
                  <c:v>0.11</c:v>
                </c:pt>
                <c:pt idx="1">
                  <c:v>0.21</c:v>
                </c:pt>
                <c:pt idx="2">
                  <c:v>0.12</c:v>
                </c:pt>
                <c:pt idx="3">
                  <c:v>0.15</c:v>
                </c:pt>
                <c:pt idx="4">
                  <c:v>0.41</c:v>
                </c:pt>
              </c:numCache>
            </c:numRef>
          </c:val>
          <c:extLst>
            <c:ext xmlns:c16="http://schemas.microsoft.com/office/drawing/2014/chart" uri="{C3380CC4-5D6E-409C-BE32-E72D297353CC}">
              <c16:uniqueId val="{00000001-F244-4267-98C5-E0262314A4BD}"/>
            </c:ext>
          </c:extLst>
        </c:ser>
        <c:dLbls>
          <c:showLegendKey val="0"/>
          <c:showVal val="1"/>
          <c:showCatName val="0"/>
          <c:showSerName val="0"/>
          <c:showPercent val="0"/>
          <c:showBubbleSize val="0"/>
        </c:dLbls>
        <c:gapWidth val="150"/>
        <c:overlap val="-25"/>
        <c:axId val="818836856"/>
        <c:axId val="818831280"/>
      </c:barChart>
      <c:catAx>
        <c:axId val="818836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818831280"/>
        <c:crosses val="autoZero"/>
        <c:auto val="1"/>
        <c:lblAlgn val="ctr"/>
        <c:lblOffset val="100"/>
        <c:noMultiLvlLbl val="0"/>
      </c:catAx>
      <c:valAx>
        <c:axId val="818831280"/>
        <c:scaling>
          <c:orientation val="minMax"/>
        </c:scaling>
        <c:delete val="1"/>
        <c:axPos val="l"/>
        <c:numFmt formatCode="0%" sourceLinked="1"/>
        <c:majorTickMark val="none"/>
        <c:minorTickMark val="none"/>
        <c:tickLblPos val="nextTo"/>
        <c:crossAx val="818836856"/>
        <c:crosses val="autoZero"/>
        <c:crossBetween val="between"/>
      </c:valAx>
      <c:spPr>
        <a:noFill/>
        <a:ln w="25400">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600">
          <a:latin typeface="Century Gothic" panose="020B0502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F2C05-35E6-43C5-8AD8-F5122BE94FA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CBC698D-0EFC-48EC-B3AF-B2FB8FF5DD29}">
      <dgm:prSet phldrT="[Text]" custT="1"/>
      <dgm:spPr/>
      <dgm:t>
        <a:bodyPr/>
        <a:lstStyle/>
        <a:p>
          <a:r>
            <a:rPr lang="en-US" sz="1600" dirty="0" smtClean="0"/>
            <a:t>Remote Working</a:t>
          </a:r>
          <a:endParaRPr lang="en-US" sz="1600" dirty="0"/>
        </a:p>
      </dgm:t>
    </dgm:pt>
    <dgm:pt modelId="{2A11B518-3DE8-4260-8782-58A33AE26A42}" type="parTrans" cxnId="{F6DEA07A-00F7-4ED5-A04B-F0F6743003A8}">
      <dgm:prSet/>
      <dgm:spPr/>
      <dgm:t>
        <a:bodyPr/>
        <a:lstStyle/>
        <a:p>
          <a:endParaRPr lang="en-US" sz="1400"/>
        </a:p>
      </dgm:t>
    </dgm:pt>
    <dgm:pt modelId="{A90F854D-4A76-476D-8123-9A81B0804FE0}" type="sibTrans" cxnId="{F6DEA07A-00F7-4ED5-A04B-F0F6743003A8}">
      <dgm:prSet/>
      <dgm:spPr/>
      <dgm:t>
        <a:bodyPr/>
        <a:lstStyle/>
        <a:p>
          <a:endParaRPr lang="en-US" sz="1400"/>
        </a:p>
      </dgm:t>
    </dgm:pt>
    <dgm:pt modelId="{5F2D765D-EA49-4257-902F-F3D8E951382C}">
      <dgm:prSet phldrT="[Text]" custT="1"/>
      <dgm:spPr/>
      <dgm:t>
        <a:bodyPr/>
        <a:lstStyle/>
        <a:p>
          <a:r>
            <a:rPr lang="en-ZA" sz="1400" dirty="0" smtClean="0"/>
            <a:t>Reliance on electronic submissions rather than manual submissions</a:t>
          </a:r>
          <a:endParaRPr lang="en-US" sz="1400" dirty="0"/>
        </a:p>
      </dgm:t>
    </dgm:pt>
    <dgm:pt modelId="{2F61EE9C-5469-4B35-8540-C2BC129B6D80}" type="parTrans" cxnId="{CCAF3F26-27D6-4862-B511-FE62146AD67B}">
      <dgm:prSet/>
      <dgm:spPr/>
      <dgm:t>
        <a:bodyPr/>
        <a:lstStyle/>
        <a:p>
          <a:endParaRPr lang="en-US" sz="1400"/>
        </a:p>
      </dgm:t>
    </dgm:pt>
    <dgm:pt modelId="{F2336BB2-F3F2-4FD6-8017-F52725FDCDEF}" type="sibTrans" cxnId="{CCAF3F26-27D6-4862-B511-FE62146AD67B}">
      <dgm:prSet/>
      <dgm:spPr/>
      <dgm:t>
        <a:bodyPr/>
        <a:lstStyle/>
        <a:p>
          <a:endParaRPr lang="en-US" sz="1400"/>
        </a:p>
      </dgm:t>
    </dgm:pt>
    <dgm:pt modelId="{72ECDD5C-32DE-41DA-91E1-C5FB4BEB0C9A}">
      <dgm:prSet phldrT="[Text]" custT="1"/>
      <dgm:spPr/>
      <dgm:t>
        <a:bodyPr/>
        <a:lstStyle/>
        <a:p>
          <a:r>
            <a:rPr lang="en-US" sz="1600" dirty="0" smtClean="0"/>
            <a:t>Contingency plans</a:t>
          </a:r>
          <a:endParaRPr lang="en-US" sz="1600" dirty="0"/>
        </a:p>
      </dgm:t>
    </dgm:pt>
    <dgm:pt modelId="{9282836E-C86C-4465-924B-5CB2B44EAB2C}" type="parTrans" cxnId="{79760FC0-3A50-4B28-9697-92DB8F4BBC10}">
      <dgm:prSet/>
      <dgm:spPr/>
      <dgm:t>
        <a:bodyPr/>
        <a:lstStyle/>
        <a:p>
          <a:endParaRPr lang="en-US" sz="1400"/>
        </a:p>
      </dgm:t>
    </dgm:pt>
    <dgm:pt modelId="{1827305B-EF7B-4631-B986-23F5F78CFB4E}" type="sibTrans" cxnId="{79760FC0-3A50-4B28-9697-92DB8F4BBC10}">
      <dgm:prSet/>
      <dgm:spPr/>
      <dgm:t>
        <a:bodyPr/>
        <a:lstStyle/>
        <a:p>
          <a:endParaRPr lang="en-US" sz="1400"/>
        </a:p>
      </dgm:t>
    </dgm:pt>
    <dgm:pt modelId="{3BE99174-698F-4793-A5BD-A7C60261BD61}">
      <dgm:prSet phldrT="[Text]" custT="1"/>
      <dgm:spPr/>
      <dgm:t>
        <a:bodyPr/>
        <a:lstStyle/>
        <a:p>
          <a:r>
            <a:rPr lang="en-ZA" sz="1400" dirty="0" smtClean="0"/>
            <a:t>Unavailability of key personnel who execute internal controls.</a:t>
          </a:r>
          <a:endParaRPr lang="en-US" sz="1400" dirty="0"/>
        </a:p>
      </dgm:t>
    </dgm:pt>
    <dgm:pt modelId="{8DE63583-22A8-41BA-B26F-417758E89C02}" type="parTrans" cxnId="{75B35113-E4C4-451B-9248-D989A3F5FF76}">
      <dgm:prSet/>
      <dgm:spPr/>
      <dgm:t>
        <a:bodyPr/>
        <a:lstStyle/>
        <a:p>
          <a:endParaRPr lang="en-US" sz="1400"/>
        </a:p>
      </dgm:t>
    </dgm:pt>
    <dgm:pt modelId="{F89146ED-03A7-428F-81C5-FE5B624AE753}" type="sibTrans" cxnId="{75B35113-E4C4-451B-9248-D989A3F5FF76}">
      <dgm:prSet/>
      <dgm:spPr/>
      <dgm:t>
        <a:bodyPr/>
        <a:lstStyle/>
        <a:p>
          <a:endParaRPr lang="en-US" sz="1400"/>
        </a:p>
      </dgm:t>
    </dgm:pt>
    <dgm:pt modelId="{2BE6E52C-C089-48D0-862F-56C489EE1176}">
      <dgm:prSet custT="1"/>
      <dgm:spPr/>
      <dgm:t>
        <a:bodyPr/>
        <a:lstStyle/>
        <a:p>
          <a:r>
            <a:rPr lang="en-ZA" sz="1400" dirty="0" smtClean="0"/>
            <a:t>Changes in delegations and/or levels of authority or the establishment of new reporting lines.</a:t>
          </a:r>
          <a:endParaRPr lang="en-US" sz="1400" dirty="0"/>
        </a:p>
      </dgm:t>
    </dgm:pt>
    <dgm:pt modelId="{78D66279-2504-464B-BAB3-85C8018A0CC9}" type="parTrans" cxnId="{1FB406EE-A2BD-4843-BBAF-53593B73DFBC}">
      <dgm:prSet/>
      <dgm:spPr/>
      <dgm:t>
        <a:bodyPr/>
        <a:lstStyle/>
        <a:p>
          <a:endParaRPr lang="en-US" sz="1400"/>
        </a:p>
      </dgm:t>
    </dgm:pt>
    <dgm:pt modelId="{E8736FBB-10F4-4551-B1B0-E9BC78BEFEBE}" type="sibTrans" cxnId="{1FB406EE-A2BD-4843-BBAF-53593B73DFBC}">
      <dgm:prSet/>
      <dgm:spPr/>
      <dgm:t>
        <a:bodyPr/>
        <a:lstStyle/>
        <a:p>
          <a:endParaRPr lang="en-US" sz="1400"/>
        </a:p>
      </dgm:t>
    </dgm:pt>
    <dgm:pt modelId="{30193745-5F13-499D-8068-B942389F682E}">
      <dgm:prSet phldrT="[Text]" custT="1"/>
      <dgm:spPr/>
      <dgm:t>
        <a:bodyPr/>
        <a:lstStyle/>
        <a:p>
          <a:r>
            <a:rPr lang="en-ZA" sz="1400" dirty="0" smtClean="0"/>
            <a:t>Lack or limited education, training sessions or supervision may lead to risk of incorrectly executing new and/or existing internal controls or applying internal policies.</a:t>
          </a:r>
          <a:endParaRPr lang="en-US" sz="1400" dirty="0"/>
        </a:p>
      </dgm:t>
    </dgm:pt>
    <dgm:pt modelId="{84E83FE9-EDF2-4E19-BFE6-1A3BE3543757}" type="sibTrans" cxnId="{249D705E-D7A9-41FA-9EC2-9B8135BE1782}">
      <dgm:prSet/>
      <dgm:spPr/>
      <dgm:t>
        <a:bodyPr/>
        <a:lstStyle/>
        <a:p>
          <a:endParaRPr lang="en-US" sz="1400"/>
        </a:p>
      </dgm:t>
    </dgm:pt>
    <dgm:pt modelId="{8290D4A0-2B57-47D8-AF31-31FE6BE0E7AC}" type="parTrans" cxnId="{249D705E-D7A9-41FA-9EC2-9B8135BE1782}">
      <dgm:prSet/>
      <dgm:spPr/>
      <dgm:t>
        <a:bodyPr/>
        <a:lstStyle/>
        <a:p>
          <a:endParaRPr lang="en-US" sz="1400"/>
        </a:p>
      </dgm:t>
    </dgm:pt>
    <dgm:pt modelId="{D6F6DC67-4097-49C4-81D5-BAD6402F1640}">
      <dgm:prSet phldrT="[Text]" custT="1"/>
      <dgm:spPr/>
      <dgm:t>
        <a:bodyPr/>
        <a:lstStyle/>
        <a:p>
          <a:r>
            <a:rPr lang="en-ZA" sz="1600" dirty="0" smtClean="0"/>
            <a:t>Education, training sessions or supervision </a:t>
          </a:r>
          <a:endParaRPr lang="en-US" sz="1600" dirty="0"/>
        </a:p>
      </dgm:t>
    </dgm:pt>
    <dgm:pt modelId="{F3C8A6B7-D3FE-4F72-B386-65B586FC1D4A}" type="sibTrans" cxnId="{44B79E71-32E3-4474-A6BD-B8910C170B42}">
      <dgm:prSet/>
      <dgm:spPr/>
      <dgm:t>
        <a:bodyPr/>
        <a:lstStyle/>
        <a:p>
          <a:endParaRPr lang="en-US" sz="1400"/>
        </a:p>
      </dgm:t>
    </dgm:pt>
    <dgm:pt modelId="{EFE8A29F-92F0-41E3-989D-F57F2E641BF4}" type="parTrans" cxnId="{44B79E71-32E3-4474-A6BD-B8910C170B42}">
      <dgm:prSet/>
      <dgm:spPr/>
      <dgm:t>
        <a:bodyPr/>
        <a:lstStyle/>
        <a:p>
          <a:endParaRPr lang="en-US" sz="1400"/>
        </a:p>
      </dgm:t>
    </dgm:pt>
    <dgm:pt modelId="{9F0CF1D1-F980-4A17-8694-D88F4038F5CF}">
      <dgm:prSet custT="1"/>
      <dgm:spPr/>
      <dgm:t>
        <a:bodyPr/>
        <a:lstStyle/>
        <a:p>
          <a:r>
            <a:rPr lang="en-ZA" sz="1400" dirty="0" smtClean="0"/>
            <a:t>Increased possible risk of error </a:t>
          </a:r>
          <a:endParaRPr lang="en-US" sz="1400" dirty="0"/>
        </a:p>
      </dgm:t>
    </dgm:pt>
    <dgm:pt modelId="{D481F4DF-D5B0-46E2-B731-EF65C4452964}" type="parTrans" cxnId="{8AAAF446-0392-470D-A1C2-D8736572F48B}">
      <dgm:prSet/>
      <dgm:spPr/>
      <dgm:t>
        <a:bodyPr/>
        <a:lstStyle/>
        <a:p>
          <a:endParaRPr lang="en-US" sz="1400"/>
        </a:p>
      </dgm:t>
    </dgm:pt>
    <dgm:pt modelId="{7CF1BB2B-896A-4F05-8E07-FE250DF84F8E}" type="sibTrans" cxnId="{8AAAF446-0392-470D-A1C2-D8736572F48B}">
      <dgm:prSet/>
      <dgm:spPr/>
      <dgm:t>
        <a:bodyPr/>
        <a:lstStyle/>
        <a:p>
          <a:endParaRPr lang="en-US" sz="1400"/>
        </a:p>
      </dgm:t>
    </dgm:pt>
    <dgm:pt modelId="{394D5EF8-0100-45A6-A526-53E9555EA925}">
      <dgm:prSet phldrT="[Text]" custT="1"/>
      <dgm:spPr/>
      <dgm:t>
        <a:bodyPr/>
        <a:lstStyle/>
        <a:p>
          <a:r>
            <a:rPr lang="en-ZA" sz="1400" dirty="0" smtClean="0"/>
            <a:t>Failure to timely assess and subsequently address the impact of changes caused by external environment factors.</a:t>
          </a:r>
          <a:endParaRPr lang="en-US" sz="1400" dirty="0"/>
        </a:p>
      </dgm:t>
    </dgm:pt>
    <dgm:pt modelId="{5CC3474D-F87A-47F7-9F49-D9F9393211BF}" type="parTrans" cxnId="{AF5DF09C-D8D7-4D4B-860E-5E2309AEAD0D}">
      <dgm:prSet/>
      <dgm:spPr/>
      <dgm:t>
        <a:bodyPr/>
        <a:lstStyle/>
        <a:p>
          <a:endParaRPr lang="en-US" sz="1400"/>
        </a:p>
      </dgm:t>
    </dgm:pt>
    <dgm:pt modelId="{EFB2D5BE-F8D4-4FA6-BEC5-3AE69D967172}" type="sibTrans" cxnId="{AF5DF09C-D8D7-4D4B-860E-5E2309AEAD0D}">
      <dgm:prSet/>
      <dgm:spPr/>
      <dgm:t>
        <a:bodyPr/>
        <a:lstStyle/>
        <a:p>
          <a:endParaRPr lang="en-US" sz="1400"/>
        </a:p>
      </dgm:t>
    </dgm:pt>
    <dgm:pt modelId="{30E84D8D-2817-4290-A2BF-E9B03144D285}">
      <dgm:prSet phldrT="[Text]" custT="1"/>
      <dgm:spPr/>
      <dgm:t>
        <a:bodyPr/>
        <a:lstStyle/>
        <a:p>
          <a:r>
            <a:rPr lang="en-US" sz="1600" dirty="0" smtClean="0"/>
            <a:t>Timely Access</a:t>
          </a:r>
          <a:endParaRPr lang="en-US" sz="1600" dirty="0"/>
        </a:p>
      </dgm:t>
    </dgm:pt>
    <dgm:pt modelId="{8A31EF90-AFB2-4A26-B04D-6EC1F54ADE20}" type="parTrans" cxnId="{0EF51242-7224-43B4-BADB-9A5D65042211}">
      <dgm:prSet/>
      <dgm:spPr/>
      <dgm:t>
        <a:bodyPr/>
        <a:lstStyle/>
        <a:p>
          <a:endParaRPr lang="en-US" sz="1400"/>
        </a:p>
      </dgm:t>
    </dgm:pt>
    <dgm:pt modelId="{224E4217-59F0-4D90-8271-6946438728C3}" type="sibTrans" cxnId="{0EF51242-7224-43B4-BADB-9A5D65042211}">
      <dgm:prSet/>
      <dgm:spPr/>
      <dgm:t>
        <a:bodyPr/>
        <a:lstStyle/>
        <a:p>
          <a:endParaRPr lang="en-US" sz="1400"/>
        </a:p>
      </dgm:t>
    </dgm:pt>
    <dgm:pt modelId="{19FED568-046F-4AAE-B4CB-DD09B9B15E30}">
      <dgm:prSet phldrT="[Text]" custT="1"/>
      <dgm:spPr/>
      <dgm:t>
        <a:bodyPr/>
        <a:lstStyle/>
        <a:p>
          <a:r>
            <a:rPr lang="en-US" sz="1600" dirty="0" smtClean="0"/>
            <a:t>Leadership and stakeholders</a:t>
          </a:r>
          <a:endParaRPr lang="en-US" sz="1600" dirty="0"/>
        </a:p>
      </dgm:t>
    </dgm:pt>
    <dgm:pt modelId="{19B918FD-2134-42B7-95B5-1CE98CFFC6F0}" type="parTrans" cxnId="{7566B972-3EFE-490C-8FC0-86445930B2F7}">
      <dgm:prSet/>
      <dgm:spPr/>
      <dgm:t>
        <a:bodyPr/>
        <a:lstStyle/>
        <a:p>
          <a:endParaRPr lang="en-US"/>
        </a:p>
      </dgm:t>
    </dgm:pt>
    <dgm:pt modelId="{61014580-3D27-410B-A535-36E5DC9C18EA}" type="sibTrans" cxnId="{7566B972-3EFE-490C-8FC0-86445930B2F7}">
      <dgm:prSet/>
      <dgm:spPr/>
      <dgm:t>
        <a:bodyPr/>
        <a:lstStyle/>
        <a:p>
          <a:endParaRPr lang="en-US"/>
        </a:p>
      </dgm:t>
    </dgm:pt>
    <dgm:pt modelId="{EBB0E6ED-4B94-4E95-9753-FFBA113DEEF2}">
      <dgm:prSet phldrT="[Text]" custT="1"/>
      <dgm:spPr/>
      <dgm:t>
        <a:bodyPr/>
        <a:lstStyle/>
        <a:p>
          <a:r>
            <a:rPr lang="en-ZA" sz="1400" dirty="0" smtClean="0"/>
            <a:t>Failure to involve appropriate levels of leadership and stakeholders in decision-making process could lead to inappropriate or rushed changes in the processes and controls.</a:t>
          </a:r>
          <a:endParaRPr lang="en-US" sz="1400" dirty="0"/>
        </a:p>
      </dgm:t>
    </dgm:pt>
    <dgm:pt modelId="{EF03866A-8E0E-41F4-AEF9-EB2FF1248DEE}" type="parTrans" cxnId="{658F09DC-F052-40E2-B47A-99CBE799E1BF}">
      <dgm:prSet/>
      <dgm:spPr/>
      <dgm:t>
        <a:bodyPr/>
        <a:lstStyle/>
        <a:p>
          <a:endParaRPr lang="en-US"/>
        </a:p>
      </dgm:t>
    </dgm:pt>
    <dgm:pt modelId="{D0E621B1-D9AF-484C-8CCA-F2A53C5BB749}" type="sibTrans" cxnId="{658F09DC-F052-40E2-B47A-99CBE799E1BF}">
      <dgm:prSet/>
      <dgm:spPr/>
      <dgm:t>
        <a:bodyPr/>
        <a:lstStyle/>
        <a:p>
          <a:endParaRPr lang="en-US"/>
        </a:p>
      </dgm:t>
    </dgm:pt>
    <dgm:pt modelId="{A898F789-1B17-483E-B77B-68F48DF5BB19}" type="pres">
      <dgm:prSet presAssocID="{88BF2C05-35E6-43C5-8AD8-F5122BE94FAE}" presName="Name0" presStyleCnt="0">
        <dgm:presLayoutVars>
          <dgm:dir/>
          <dgm:animLvl val="lvl"/>
          <dgm:resizeHandles val="exact"/>
        </dgm:presLayoutVars>
      </dgm:prSet>
      <dgm:spPr/>
      <dgm:t>
        <a:bodyPr/>
        <a:lstStyle/>
        <a:p>
          <a:endParaRPr lang="en-US"/>
        </a:p>
      </dgm:t>
    </dgm:pt>
    <dgm:pt modelId="{1D5E24AB-6971-43A1-848F-CBB1420CAB12}" type="pres">
      <dgm:prSet presAssocID="{5CBC698D-0EFC-48EC-B3AF-B2FB8FF5DD29}" presName="linNode" presStyleCnt="0"/>
      <dgm:spPr/>
    </dgm:pt>
    <dgm:pt modelId="{A0BBC932-5A1E-47B5-8969-A7F990F3D251}" type="pres">
      <dgm:prSet presAssocID="{5CBC698D-0EFC-48EC-B3AF-B2FB8FF5DD29}" presName="parentText" presStyleLbl="node1" presStyleIdx="0" presStyleCnt="5">
        <dgm:presLayoutVars>
          <dgm:chMax val="1"/>
          <dgm:bulletEnabled val="1"/>
        </dgm:presLayoutVars>
      </dgm:prSet>
      <dgm:spPr/>
      <dgm:t>
        <a:bodyPr/>
        <a:lstStyle/>
        <a:p>
          <a:endParaRPr lang="en-US"/>
        </a:p>
      </dgm:t>
    </dgm:pt>
    <dgm:pt modelId="{7973ED6B-1909-49C6-873E-6813EA7A0688}" type="pres">
      <dgm:prSet presAssocID="{5CBC698D-0EFC-48EC-B3AF-B2FB8FF5DD29}" presName="descendantText" presStyleLbl="alignAccFollowNode1" presStyleIdx="0" presStyleCnt="5">
        <dgm:presLayoutVars>
          <dgm:bulletEnabled val="1"/>
        </dgm:presLayoutVars>
      </dgm:prSet>
      <dgm:spPr/>
      <dgm:t>
        <a:bodyPr/>
        <a:lstStyle/>
        <a:p>
          <a:endParaRPr lang="en-US"/>
        </a:p>
      </dgm:t>
    </dgm:pt>
    <dgm:pt modelId="{B70AD7F8-0894-42BC-9615-67AB0C909418}" type="pres">
      <dgm:prSet presAssocID="{A90F854D-4A76-476D-8123-9A81B0804FE0}" presName="sp" presStyleCnt="0"/>
      <dgm:spPr/>
    </dgm:pt>
    <dgm:pt modelId="{22A089C2-2674-4B6F-B7AC-A963BDEB4CB2}" type="pres">
      <dgm:prSet presAssocID="{D6F6DC67-4097-49C4-81D5-BAD6402F1640}" presName="linNode" presStyleCnt="0"/>
      <dgm:spPr/>
    </dgm:pt>
    <dgm:pt modelId="{09C40A75-9668-482D-8F41-25B4290515A2}" type="pres">
      <dgm:prSet presAssocID="{D6F6DC67-4097-49C4-81D5-BAD6402F1640}" presName="parentText" presStyleLbl="node1" presStyleIdx="1" presStyleCnt="5">
        <dgm:presLayoutVars>
          <dgm:chMax val="1"/>
          <dgm:bulletEnabled val="1"/>
        </dgm:presLayoutVars>
      </dgm:prSet>
      <dgm:spPr/>
      <dgm:t>
        <a:bodyPr/>
        <a:lstStyle/>
        <a:p>
          <a:endParaRPr lang="en-US"/>
        </a:p>
      </dgm:t>
    </dgm:pt>
    <dgm:pt modelId="{F61CC94B-E313-4C43-8D2F-B641DBC82E4D}" type="pres">
      <dgm:prSet presAssocID="{D6F6DC67-4097-49C4-81D5-BAD6402F1640}" presName="descendantText" presStyleLbl="alignAccFollowNode1" presStyleIdx="1" presStyleCnt="5">
        <dgm:presLayoutVars>
          <dgm:bulletEnabled val="1"/>
        </dgm:presLayoutVars>
      </dgm:prSet>
      <dgm:spPr/>
      <dgm:t>
        <a:bodyPr/>
        <a:lstStyle/>
        <a:p>
          <a:endParaRPr lang="en-US"/>
        </a:p>
      </dgm:t>
    </dgm:pt>
    <dgm:pt modelId="{04456187-A1EE-4AE1-B955-7B9F5B53F070}" type="pres">
      <dgm:prSet presAssocID="{F3C8A6B7-D3FE-4F72-B386-65B586FC1D4A}" presName="sp" presStyleCnt="0"/>
      <dgm:spPr/>
    </dgm:pt>
    <dgm:pt modelId="{B7C9A2CD-2C99-4BD2-B7C0-CD25E9B75842}" type="pres">
      <dgm:prSet presAssocID="{72ECDD5C-32DE-41DA-91E1-C5FB4BEB0C9A}" presName="linNode" presStyleCnt="0"/>
      <dgm:spPr/>
    </dgm:pt>
    <dgm:pt modelId="{6767D7E8-D24F-45EF-8E17-A199AD0F1B4E}" type="pres">
      <dgm:prSet presAssocID="{72ECDD5C-32DE-41DA-91E1-C5FB4BEB0C9A}" presName="parentText" presStyleLbl="node1" presStyleIdx="2" presStyleCnt="5">
        <dgm:presLayoutVars>
          <dgm:chMax val="1"/>
          <dgm:bulletEnabled val="1"/>
        </dgm:presLayoutVars>
      </dgm:prSet>
      <dgm:spPr/>
      <dgm:t>
        <a:bodyPr/>
        <a:lstStyle/>
        <a:p>
          <a:endParaRPr lang="en-US"/>
        </a:p>
      </dgm:t>
    </dgm:pt>
    <dgm:pt modelId="{CC139EEB-0AF5-4EDB-9FB0-D7716F42B289}" type="pres">
      <dgm:prSet presAssocID="{72ECDD5C-32DE-41DA-91E1-C5FB4BEB0C9A}" presName="descendantText" presStyleLbl="alignAccFollowNode1" presStyleIdx="2" presStyleCnt="5">
        <dgm:presLayoutVars>
          <dgm:bulletEnabled val="1"/>
        </dgm:presLayoutVars>
      </dgm:prSet>
      <dgm:spPr/>
      <dgm:t>
        <a:bodyPr/>
        <a:lstStyle/>
        <a:p>
          <a:endParaRPr lang="en-US"/>
        </a:p>
      </dgm:t>
    </dgm:pt>
    <dgm:pt modelId="{68486076-B307-406B-89E0-8A474055B5D3}" type="pres">
      <dgm:prSet presAssocID="{1827305B-EF7B-4631-B986-23F5F78CFB4E}" presName="sp" presStyleCnt="0"/>
      <dgm:spPr/>
    </dgm:pt>
    <dgm:pt modelId="{47A4573C-340B-4F62-AEC9-578D0BAF5992}" type="pres">
      <dgm:prSet presAssocID="{30E84D8D-2817-4290-A2BF-E9B03144D285}" presName="linNode" presStyleCnt="0"/>
      <dgm:spPr/>
    </dgm:pt>
    <dgm:pt modelId="{D95FCB9D-BA4F-46E1-AAF5-F41EF9451AF7}" type="pres">
      <dgm:prSet presAssocID="{30E84D8D-2817-4290-A2BF-E9B03144D285}" presName="parentText" presStyleLbl="node1" presStyleIdx="3" presStyleCnt="5">
        <dgm:presLayoutVars>
          <dgm:chMax val="1"/>
          <dgm:bulletEnabled val="1"/>
        </dgm:presLayoutVars>
      </dgm:prSet>
      <dgm:spPr/>
      <dgm:t>
        <a:bodyPr/>
        <a:lstStyle/>
        <a:p>
          <a:endParaRPr lang="en-US"/>
        </a:p>
      </dgm:t>
    </dgm:pt>
    <dgm:pt modelId="{ABE47236-7943-4519-930B-ED9F7854EC02}" type="pres">
      <dgm:prSet presAssocID="{30E84D8D-2817-4290-A2BF-E9B03144D285}" presName="descendantText" presStyleLbl="alignAccFollowNode1" presStyleIdx="3" presStyleCnt="5">
        <dgm:presLayoutVars>
          <dgm:bulletEnabled val="1"/>
        </dgm:presLayoutVars>
      </dgm:prSet>
      <dgm:spPr/>
      <dgm:t>
        <a:bodyPr/>
        <a:lstStyle/>
        <a:p>
          <a:endParaRPr lang="en-US"/>
        </a:p>
      </dgm:t>
    </dgm:pt>
    <dgm:pt modelId="{0718B0E8-E88D-4FDB-B379-E531232EEA22}" type="pres">
      <dgm:prSet presAssocID="{224E4217-59F0-4D90-8271-6946438728C3}" presName="sp" presStyleCnt="0"/>
      <dgm:spPr/>
    </dgm:pt>
    <dgm:pt modelId="{6F758A7E-0923-4DEB-B1FB-C4BAA5045C0C}" type="pres">
      <dgm:prSet presAssocID="{19FED568-046F-4AAE-B4CB-DD09B9B15E30}" presName="linNode" presStyleCnt="0"/>
      <dgm:spPr/>
    </dgm:pt>
    <dgm:pt modelId="{0AB00ACC-8207-4C0E-BD69-B4CA36A8BB3D}" type="pres">
      <dgm:prSet presAssocID="{19FED568-046F-4AAE-B4CB-DD09B9B15E30}" presName="parentText" presStyleLbl="node1" presStyleIdx="4" presStyleCnt="5">
        <dgm:presLayoutVars>
          <dgm:chMax val="1"/>
          <dgm:bulletEnabled val="1"/>
        </dgm:presLayoutVars>
      </dgm:prSet>
      <dgm:spPr/>
      <dgm:t>
        <a:bodyPr/>
        <a:lstStyle/>
        <a:p>
          <a:endParaRPr lang="en-US"/>
        </a:p>
      </dgm:t>
    </dgm:pt>
    <dgm:pt modelId="{A828AE5C-8942-4F1F-9013-0EDA83ED397A}" type="pres">
      <dgm:prSet presAssocID="{19FED568-046F-4AAE-B4CB-DD09B9B15E30}" presName="descendantText" presStyleLbl="alignAccFollowNode1" presStyleIdx="4" presStyleCnt="5">
        <dgm:presLayoutVars>
          <dgm:bulletEnabled val="1"/>
        </dgm:presLayoutVars>
      </dgm:prSet>
      <dgm:spPr/>
      <dgm:t>
        <a:bodyPr/>
        <a:lstStyle/>
        <a:p>
          <a:endParaRPr lang="en-US"/>
        </a:p>
      </dgm:t>
    </dgm:pt>
  </dgm:ptLst>
  <dgm:cxnLst>
    <dgm:cxn modelId="{D60DD2EF-FB12-4B38-BDC2-AA1CB689077E}" type="presOf" srcId="{9F0CF1D1-F980-4A17-8694-D88F4038F5CF}" destId="{7973ED6B-1909-49C6-873E-6813EA7A0688}" srcOrd="0" destOrd="2" presId="urn:microsoft.com/office/officeart/2005/8/layout/vList5"/>
    <dgm:cxn modelId="{599B5105-BA5B-43F9-A0E9-02F66D9A1C96}" type="presOf" srcId="{30193745-5F13-499D-8068-B942389F682E}" destId="{F61CC94B-E313-4C43-8D2F-B641DBC82E4D}" srcOrd="0" destOrd="0" presId="urn:microsoft.com/office/officeart/2005/8/layout/vList5"/>
    <dgm:cxn modelId="{7426DCF4-E1F9-4033-ACE6-511342872760}" type="presOf" srcId="{5F2D765D-EA49-4257-902F-F3D8E951382C}" destId="{7973ED6B-1909-49C6-873E-6813EA7A0688}" srcOrd="0" destOrd="0" presId="urn:microsoft.com/office/officeart/2005/8/layout/vList5"/>
    <dgm:cxn modelId="{0441BCCA-FC61-4459-B774-F1A64E6A5703}" type="presOf" srcId="{5CBC698D-0EFC-48EC-B3AF-B2FB8FF5DD29}" destId="{A0BBC932-5A1E-47B5-8969-A7F990F3D251}" srcOrd="0" destOrd="0" presId="urn:microsoft.com/office/officeart/2005/8/layout/vList5"/>
    <dgm:cxn modelId="{26796532-FFD0-403A-BA40-0703F70EFDAB}" type="presOf" srcId="{EBB0E6ED-4B94-4E95-9753-FFBA113DEEF2}" destId="{A828AE5C-8942-4F1F-9013-0EDA83ED397A}" srcOrd="0" destOrd="0" presId="urn:microsoft.com/office/officeart/2005/8/layout/vList5"/>
    <dgm:cxn modelId="{CCAF3F26-27D6-4862-B511-FE62146AD67B}" srcId="{5CBC698D-0EFC-48EC-B3AF-B2FB8FF5DD29}" destId="{5F2D765D-EA49-4257-902F-F3D8E951382C}" srcOrd="0" destOrd="0" parTransId="{2F61EE9C-5469-4B35-8540-C2BC129B6D80}" sibTransId="{F2336BB2-F3F2-4FD6-8017-F52725FDCDEF}"/>
    <dgm:cxn modelId="{249D705E-D7A9-41FA-9EC2-9B8135BE1782}" srcId="{D6F6DC67-4097-49C4-81D5-BAD6402F1640}" destId="{30193745-5F13-499D-8068-B942389F682E}" srcOrd="0" destOrd="0" parTransId="{8290D4A0-2B57-47D8-AF31-31FE6BE0E7AC}" sibTransId="{84E83FE9-EDF2-4E19-BFE6-1A3BE3543757}"/>
    <dgm:cxn modelId="{0EF51242-7224-43B4-BADB-9A5D65042211}" srcId="{88BF2C05-35E6-43C5-8AD8-F5122BE94FAE}" destId="{30E84D8D-2817-4290-A2BF-E9B03144D285}" srcOrd="3" destOrd="0" parTransId="{8A31EF90-AFB2-4A26-B04D-6EC1F54ADE20}" sibTransId="{224E4217-59F0-4D90-8271-6946438728C3}"/>
    <dgm:cxn modelId="{658C6243-8FE3-42EA-8D63-4942E6787ECA}" type="presOf" srcId="{3BE99174-698F-4793-A5BD-A7C60261BD61}" destId="{CC139EEB-0AF5-4EDB-9FB0-D7716F42B289}" srcOrd="0" destOrd="0" presId="urn:microsoft.com/office/officeart/2005/8/layout/vList5"/>
    <dgm:cxn modelId="{329B1B6D-98E7-4190-9CC7-3EF21B662B6E}" type="presOf" srcId="{88BF2C05-35E6-43C5-8AD8-F5122BE94FAE}" destId="{A898F789-1B17-483E-B77B-68F48DF5BB19}" srcOrd="0" destOrd="0" presId="urn:microsoft.com/office/officeart/2005/8/layout/vList5"/>
    <dgm:cxn modelId="{7566B972-3EFE-490C-8FC0-86445930B2F7}" srcId="{88BF2C05-35E6-43C5-8AD8-F5122BE94FAE}" destId="{19FED568-046F-4AAE-B4CB-DD09B9B15E30}" srcOrd="4" destOrd="0" parTransId="{19B918FD-2134-42B7-95B5-1CE98CFFC6F0}" sibTransId="{61014580-3D27-410B-A535-36E5DC9C18EA}"/>
    <dgm:cxn modelId="{B01CA19B-63C4-4D35-BADF-39A237DCC04E}" type="presOf" srcId="{72ECDD5C-32DE-41DA-91E1-C5FB4BEB0C9A}" destId="{6767D7E8-D24F-45EF-8E17-A199AD0F1B4E}" srcOrd="0" destOrd="0" presId="urn:microsoft.com/office/officeart/2005/8/layout/vList5"/>
    <dgm:cxn modelId="{EE7986C4-B34E-4AEF-93DA-BFA016526B1E}" type="presOf" srcId="{30E84D8D-2817-4290-A2BF-E9B03144D285}" destId="{D95FCB9D-BA4F-46E1-AAF5-F41EF9451AF7}" srcOrd="0" destOrd="0" presId="urn:microsoft.com/office/officeart/2005/8/layout/vList5"/>
    <dgm:cxn modelId="{1FB406EE-A2BD-4843-BBAF-53593B73DFBC}" srcId="{5CBC698D-0EFC-48EC-B3AF-B2FB8FF5DD29}" destId="{2BE6E52C-C089-48D0-862F-56C489EE1176}" srcOrd="1" destOrd="0" parTransId="{78D66279-2504-464B-BAB3-85C8018A0CC9}" sibTransId="{E8736FBB-10F4-4551-B1B0-E9BC78BEFEBE}"/>
    <dgm:cxn modelId="{658F09DC-F052-40E2-B47A-99CBE799E1BF}" srcId="{19FED568-046F-4AAE-B4CB-DD09B9B15E30}" destId="{EBB0E6ED-4B94-4E95-9753-FFBA113DEEF2}" srcOrd="0" destOrd="0" parTransId="{EF03866A-8E0E-41F4-AEF9-EB2FF1248DEE}" sibTransId="{D0E621B1-D9AF-484C-8CCA-F2A53C5BB749}"/>
    <dgm:cxn modelId="{8DFECB04-5DF0-48F5-9CBB-C99AE7BC75BC}" type="presOf" srcId="{D6F6DC67-4097-49C4-81D5-BAD6402F1640}" destId="{09C40A75-9668-482D-8F41-25B4290515A2}" srcOrd="0" destOrd="0" presId="urn:microsoft.com/office/officeart/2005/8/layout/vList5"/>
    <dgm:cxn modelId="{44B79E71-32E3-4474-A6BD-B8910C170B42}" srcId="{88BF2C05-35E6-43C5-8AD8-F5122BE94FAE}" destId="{D6F6DC67-4097-49C4-81D5-BAD6402F1640}" srcOrd="1" destOrd="0" parTransId="{EFE8A29F-92F0-41E3-989D-F57F2E641BF4}" sibTransId="{F3C8A6B7-D3FE-4F72-B386-65B586FC1D4A}"/>
    <dgm:cxn modelId="{AF5DF09C-D8D7-4D4B-860E-5E2309AEAD0D}" srcId="{30E84D8D-2817-4290-A2BF-E9B03144D285}" destId="{394D5EF8-0100-45A6-A526-53E9555EA925}" srcOrd="0" destOrd="0" parTransId="{5CC3474D-F87A-47F7-9F49-D9F9393211BF}" sibTransId="{EFB2D5BE-F8D4-4FA6-BEC5-3AE69D967172}"/>
    <dgm:cxn modelId="{79760FC0-3A50-4B28-9697-92DB8F4BBC10}" srcId="{88BF2C05-35E6-43C5-8AD8-F5122BE94FAE}" destId="{72ECDD5C-32DE-41DA-91E1-C5FB4BEB0C9A}" srcOrd="2" destOrd="0" parTransId="{9282836E-C86C-4465-924B-5CB2B44EAB2C}" sibTransId="{1827305B-EF7B-4631-B986-23F5F78CFB4E}"/>
    <dgm:cxn modelId="{ABA07E85-FE8F-4A3A-ACCE-CADBE4BC3305}" type="presOf" srcId="{394D5EF8-0100-45A6-A526-53E9555EA925}" destId="{ABE47236-7943-4519-930B-ED9F7854EC02}" srcOrd="0" destOrd="0" presId="urn:microsoft.com/office/officeart/2005/8/layout/vList5"/>
    <dgm:cxn modelId="{F6DEA07A-00F7-4ED5-A04B-F0F6743003A8}" srcId="{88BF2C05-35E6-43C5-8AD8-F5122BE94FAE}" destId="{5CBC698D-0EFC-48EC-B3AF-B2FB8FF5DD29}" srcOrd="0" destOrd="0" parTransId="{2A11B518-3DE8-4260-8782-58A33AE26A42}" sibTransId="{A90F854D-4A76-476D-8123-9A81B0804FE0}"/>
    <dgm:cxn modelId="{8AAAF446-0392-470D-A1C2-D8736572F48B}" srcId="{5CBC698D-0EFC-48EC-B3AF-B2FB8FF5DD29}" destId="{9F0CF1D1-F980-4A17-8694-D88F4038F5CF}" srcOrd="2" destOrd="0" parTransId="{D481F4DF-D5B0-46E2-B731-EF65C4452964}" sibTransId="{7CF1BB2B-896A-4F05-8E07-FE250DF84F8E}"/>
    <dgm:cxn modelId="{75B35113-E4C4-451B-9248-D989A3F5FF76}" srcId="{72ECDD5C-32DE-41DA-91E1-C5FB4BEB0C9A}" destId="{3BE99174-698F-4793-A5BD-A7C60261BD61}" srcOrd="0" destOrd="0" parTransId="{8DE63583-22A8-41BA-B26F-417758E89C02}" sibTransId="{F89146ED-03A7-428F-81C5-FE5B624AE753}"/>
    <dgm:cxn modelId="{68783969-3015-4B21-BA0F-511A17265EBB}" type="presOf" srcId="{2BE6E52C-C089-48D0-862F-56C489EE1176}" destId="{7973ED6B-1909-49C6-873E-6813EA7A0688}" srcOrd="0" destOrd="1" presId="urn:microsoft.com/office/officeart/2005/8/layout/vList5"/>
    <dgm:cxn modelId="{F0DDD2A7-59E6-4576-B627-85D9D0FF892E}" type="presOf" srcId="{19FED568-046F-4AAE-B4CB-DD09B9B15E30}" destId="{0AB00ACC-8207-4C0E-BD69-B4CA36A8BB3D}" srcOrd="0" destOrd="0" presId="urn:microsoft.com/office/officeart/2005/8/layout/vList5"/>
    <dgm:cxn modelId="{C8CEA132-0C9C-4E72-8611-1FACC423B78E}" type="presParOf" srcId="{A898F789-1B17-483E-B77B-68F48DF5BB19}" destId="{1D5E24AB-6971-43A1-848F-CBB1420CAB12}" srcOrd="0" destOrd="0" presId="urn:microsoft.com/office/officeart/2005/8/layout/vList5"/>
    <dgm:cxn modelId="{CBDB00E0-0E40-42C4-A5B3-C740B5A87D7B}" type="presParOf" srcId="{1D5E24AB-6971-43A1-848F-CBB1420CAB12}" destId="{A0BBC932-5A1E-47B5-8969-A7F990F3D251}" srcOrd="0" destOrd="0" presId="urn:microsoft.com/office/officeart/2005/8/layout/vList5"/>
    <dgm:cxn modelId="{ADEEE603-7DE3-4894-B4EF-BBF92F0A146A}" type="presParOf" srcId="{1D5E24AB-6971-43A1-848F-CBB1420CAB12}" destId="{7973ED6B-1909-49C6-873E-6813EA7A0688}" srcOrd="1" destOrd="0" presId="urn:microsoft.com/office/officeart/2005/8/layout/vList5"/>
    <dgm:cxn modelId="{8BC00421-B036-4BF7-A8FD-4B786EEEB0A6}" type="presParOf" srcId="{A898F789-1B17-483E-B77B-68F48DF5BB19}" destId="{B70AD7F8-0894-42BC-9615-67AB0C909418}" srcOrd="1" destOrd="0" presId="urn:microsoft.com/office/officeart/2005/8/layout/vList5"/>
    <dgm:cxn modelId="{B7A94D05-18AF-402C-A77F-4296D6C9EA09}" type="presParOf" srcId="{A898F789-1B17-483E-B77B-68F48DF5BB19}" destId="{22A089C2-2674-4B6F-B7AC-A963BDEB4CB2}" srcOrd="2" destOrd="0" presId="urn:microsoft.com/office/officeart/2005/8/layout/vList5"/>
    <dgm:cxn modelId="{CA3F38C8-B27A-42C1-90CF-EAF12D8326A2}" type="presParOf" srcId="{22A089C2-2674-4B6F-B7AC-A963BDEB4CB2}" destId="{09C40A75-9668-482D-8F41-25B4290515A2}" srcOrd="0" destOrd="0" presId="urn:microsoft.com/office/officeart/2005/8/layout/vList5"/>
    <dgm:cxn modelId="{66D61C00-422B-428E-899B-2B1C0491F2DE}" type="presParOf" srcId="{22A089C2-2674-4B6F-B7AC-A963BDEB4CB2}" destId="{F61CC94B-E313-4C43-8D2F-B641DBC82E4D}" srcOrd="1" destOrd="0" presId="urn:microsoft.com/office/officeart/2005/8/layout/vList5"/>
    <dgm:cxn modelId="{AC36A9DF-FBBC-4755-84AE-42E36DA31485}" type="presParOf" srcId="{A898F789-1B17-483E-B77B-68F48DF5BB19}" destId="{04456187-A1EE-4AE1-B955-7B9F5B53F070}" srcOrd="3" destOrd="0" presId="urn:microsoft.com/office/officeart/2005/8/layout/vList5"/>
    <dgm:cxn modelId="{4A258745-9ACA-463A-9BE1-6A1C9245C903}" type="presParOf" srcId="{A898F789-1B17-483E-B77B-68F48DF5BB19}" destId="{B7C9A2CD-2C99-4BD2-B7C0-CD25E9B75842}" srcOrd="4" destOrd="0" presId="urn:microsoft.com/office/officeart/2005/8/layout/vList5"/>
    <dgm:cxn modelId="{DA966534-AC4B-4EB4-A692-680C374A73D0}" type="presParOf" srcId="{B7C9A2CD-2C99-4BD2-B7C0-CD25E9B75842}" destId="{6767D7E8-D24F-45EF-8E17-A199AD0F1B4E}" srcOrd="0" destOrd="0" presId="urn:microsoft.com/office/officeart/2005/8/layout/vList5"/>
    <dgm:cxn modelId="{F955E656-1872-4448-97C0-8C2EA71E6487}" type="presParOf" srcId="{B7C9A2CD-2C99-4BD2-B7C0-CD25E9B75842}" destId="{CC139EEB-0AF5-4EDB-9FB0-D7716F42B289}" srcOrd="1" destOrd="0" presId="urn:microsoft.com/office/officeart/2005/8/layout/vList5"/>
    <dgm:cxn modelId="{C7373DA3-7B45-405F-8EFC-FDC7476F0A60}" type="presParOf" srcId="{A898F789-1B17-483E-B77B-68F48DF5BB19}" destId="{68486076-B307-406B-89E0-8A474055B5D3}" srcOrd="5" destOrd="0" presId="urn:microsoft.com/office/officeart/2005/8/layout/vList5"/>
    <dgm:cxn modelId="{2CFD73FF-1213-40AC-AC4C-3760B4F0A9C3}" type="presParOf" srcId="{A898F789-1B17-483E-B77B-68F48DF5BB19}" destId="{47A4573C-340B-4F62-AEC9-578D0BAF5992}" srcOrd="6" destOrd="0" presId="urn:microsoft.com/office/officeart/2005/8/layout/vList5"/>
    <dgm:cxn modelId="{1F4FCEFC-4920-457E-99E1-C9B7346E9883}" type="presParOf" srcId="{47A4573C-340B-4F62-AEC9-578D0BAF5992}" destId="{D95FCB9D-BA4F-46E1-AAF5-F41EF9451AF7}" srcOrd="0" destOrd="0" presId="urn:microsoft.com/office/officeart/2005/8/layout/vList5"/>
    <dgm:cxn modelId="{0DB6D734-C234-44A3-93CF-B3D5F57A1119}" type="presParOf" srcId="{47A4573C-340B-4F62-AEC9-578D0BAF5992}" destId="{ABE47236-7943-4519-930B-ED9F7854EC02}" srcOrd="1" destOrd="0" presId="urn:microsoft.com/office/officeart/2005/8/layout/vList5"/>
    <dgm:cxn modelId="{44268916-EF5E-44CB-9C2E-4946A9399983}" type="presParOf" srcId="{A898F789-1B17-483E-B77B-68F48DF5BB19}" destId="{0718B0E8-E88D-4FDB-B379-E531232EEA22}" srcOrd="7" destOrd="0" presId="urn:microsoft.com/office/officeart/2005/8/layout/vList5"/>
    <dgm:cxn modelId="{194A7AA1-E80C-4FF0-A567-39BB033AFD31}" type="presParOf" srcId="{A898F789-1B17-483E-B77B-68F48DF5BB19}" destId="{6F758A7E-0923-4DEB-B1FB-C4BAA5045C0C}" srcOrd="8" destOrd="0" presId="urn:microsoft.com/office/officeart/2005/8/layout/vList5"/>
    <dgm:cxn modelId="{FD57C8C9-7E30-4257-B6A1-577647960122}" type="presParOf" srcId="{6F758A7E-0923-4DEB-B1FB-C4BAA5045C0C}" destId="{0AB00ACC-8207-4C0E-BD69-B4CA36A8BB3D}" srcOrd="0" destOrd="0" presId="urn:microsoft.com/office/officeart/2005/8/layout/vList5"/>
    <dgm:cxn modelId="{51B1FB55-2BC1-493F-AE82-88AB291FA046}" type="presParOf" srcId="{6F758A7E-0923-4DEB-B1FB-C4BAA5045C0C}" destId="{A828AE5C-8942-4F1F-9013-0EDA83ED397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3C5B88-46BB-4AEA-9EEB-CF0BBD84163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C7379DF6-F1D6-4856-8187-581FF5AC8FC5}">
      <dgm:prSet phldrT="[Text]"/>
      <dgm:spPr>
        <a:solidFill>
          <a:schemeClr val="tx1"/>
        </a:solidFill>
      </dgm:spPr>
      <dgm:t>
        <a:bodyPr/>
        <a:lstStyle/>
        <a:p>
          <a:r>
            <a:rPr lang="en-US" dirty="0" smtClean="0"/>
            <a:t>Level 1 AP</a:t>
          </a:r>
          <a:endParaRPr lang="en-US" dirty="0"/>
        </a:p>
      </dgm:t>
    </dgm:pt>
    <dgm:pt modelId="{875BFF91-513C-4C67-B99B-83036FC683B8}" type="parTrans" cxnId="{C3150BBA-6EC0-446E-A852-7C4F6ED91E5B}">
      <dgm:prSet/>
      <dgm:spPr/>
      <dgm:t>
        <a:bodyPr/>
        <a:lstStyle/>
        <a:p>
          <a:endParaRPr lang="en-US"/>
        </a:p>
      </dgm:t>
    </dgm:pt>
    <dgm:pt modelId="{41209346-3336-4B3C-97E5-3077D5C73FAD}" type="sibTrans" cxnId="{C3150BBA-6EC0-446E-A852-7C4F6ED91E5B}">
      <dgm:prSet/>
      <dgm:spPr>
        <a:solidFill>
          <a:schemeClr val="tx1"/>
        </a:solidFill>
      </dgm:spPr>
      <dgm:t>
        <a:bodyPr/>
        <a:lstStyle/>
        <a:p>
          <a:endParaRPr lang="en-US"/>
        </a:p>
      </dgm:t>
    </dgm:pt>
    <dgm:pt modelId="{1673D435-9C2B-4679-9C15-A62F2DE8B70A}">
      <dgm:prSet phldrT="[Text]"/>
      <dgm:spPr>
        <a:ln>
          <a:solidFill>
            <a:schemeClr val="tx1"/>
          </a:solidFill>
        </a:ln>
      </dgm:spPr>
      <dgm:t>
        <a:bodyPr/>
        <a:lstStyle/>
        <a:p>
          <a:r>
            <a:rPr lang="en-US" dirty="0" smtClean="0"/>
            <a:t>S&amp;S: Traffic, Metro Police &amp; Law Enforcement</a:t>
          </a:r>
          <a:endParaRPr lang="en-US" dirty="0"/>
        </a:p>
      </dgm:t>
    </dgm:pt>
    <dgm:pt modelId="{3E0FB6B2-BE87-4A6E-9577-8A14EE1AB7B2}" type="parTrans" cxnId="{6532F54F-4264-4359-8D34-F66EED1E5338}">
      <dgm:prSet/>
      <dgm:spPr/>
      <dgm:t>
        <a:bodyPr/>
        <a:lstStyle/>
        <a:p>
          <a:endParaRPr lang="en-US"/>
        </a:p>
      </dgm:t>
    </dgm:pt>
    <dgm:pt modelId="{572B5589-113E-47AF-B4CC-F450D7988033}" type="sibTrans" cxnId="{6532F54F-4264-4359-8D34-F66EED1E5338}">
      <dgm:prSet/>
      <dgm:spPr/>
      <dgm:t>
        <a:bodyPr/>
        <a:lstStyle/>
        <a:p>
          <a:endParaRPr lang="en-US"/>
        </a:p>
      </dgm:t>
    </dgm:pt>
    <dgm:pt modelId="{569D91CB-67A0-4605-891C-D44536ED7FE4}">
      <dgm:prSet phldrT="[Text]"/>
      <dgm:spPr/>
      <dgm:t>
        <a:bodyPr/>
        <a:lstStyle/>
        <a:p>
          <a:r>
            <a:rPr lang="en-US" dirty="0" smtClean="0"/>
            <a:t>Level 2 AP</a:t>
          </a:r>
          <a:endParaRPr lang="en-US" dirty="0"/>
        </a:p>
      </dgm:t>
    </dgm:pt>
    <dgm:pt modelId="{519E7FEE-E3AB-4914-B8E0-160DC66937FF}" type="parTrans" cxnId="{AE72E00B-C78B-4A68-99F5-67E0D82F72DE}">
      <dgm:prSet/>
      <dgm:spPr/>
      <dgm:t>
        <a:bodyPr/>
        <a:lstStyle/>
        <a:p>
          <a:endParaRPr lang="en-US"/>
        </a:p>
      </dgm:t>
    </dgm:pt>
    <dgm:pt modelId="{D4F469F1-7423-4F67-B961-522FEAB7C81A}" type="sibTrans" cxnId="{AE72E00B-C78B-4A68-99F5-67E0D82F72DE}">
      <dgm:prSet/>
      <dgm:spPr>
        <a:solidFill>
          <a:schemeClr val="accent1"/>
        </a:solidFill>
      </dgm:spPr>
      <dgm:t>
        <a:bodyPr/>
        <a:lstStyle/>
        <a:p>
          <a:endParaRPr lang="en-US"/>
        </a:p>
      </dgm:t>
    </dgm:pt>
    <dgm:pt modelId="{D4887125-5C27-4F50-8555-27D6667A17B4}">
      <dgm:prSet phldrT="[Text]"/>
      <dgm:spPr/>
      <dgm:t>
        <a:bodyPr/>
        <a:lstStyle/>
        <a:p>
          <a:r>
            <a:rPr lang="en-US" dirty="0" smtClean="0"/>
            <a:t>DRM</a:t>
          </a:r>
          <a:endParaRPr lang="en-US" dirty="0"/>
        </a:p>
      </dgm:t>
    </dgm:pt>
    <dgm:pt modelId="{8E22DB20-50A5-4A26-8C1C-3BF431BC767D}" type="parTrans" cxnId="{989C913F-D3B9-4336-AEB3-0A05087EF1F0}">
      <dgm:prSet/>
      <dgm:spPr/>
      <dgm:t>
        <a:bodyPr/>
        <a:lstStyle/>
        <a:p>
          <a:endParaRPr lang="en-US"/>
        </a:p>
      </dgm:t>
    </dgm:pt>
    <dgm:pt modelId="{E12C1F32-8749-43B3-9B5C-8D4BCBCBAE2E}" type="sibTrans" cxnId="{989C913F-D3B9-4336-AEB3-0A05087EF1F0}">
      <dgm:prSet/>
      <dgm:spPr/>
      <dgm:t>
        <a:bodyPr/>
        <a:lstStyle/>
        <a:p>
          <a:endParaRPr lang="en-US"/>
        </a:p>
      </dgm:t>
    </dgm:pt>
    <dgm:pt modelId="{70D7127B-7CD3-4183-AC06-DAA1B83883B0}">
      <dgm:prSet phldrT="[Text]"/>
      <dgm:spPr>
        <a:ln>
          <a:solidFill>
            <a:srgbClr val="FF9900"/>
          </a:solidFill>
        </a:ln>
      </dgm:spPr>
      <dgm:t>
        <a:bodyPr/>
        <a:lstStyle/>
        <a:p>
          <a:r>
            <a:rPr lang="en-US" dirty="0" smtClean="0"/>
            <a:t>Ethics</a:t>
          </a:r>
          <a:endParaRPr lang="en-US" dirty="0"/>
        </a:p>
      </dgm:t>
    </dgm:pt>
    <dgm:pt modelId="{C076B008-C7BC-413D-AF81-B27993635225}" type="parTrans" cxnId="{86C70E8B-96C1-4692-9485-AD78AE21FD00}">
      <dgm:prSet/>
      <dgm:spPr/>
      <dgm:t>
        <a:bodyPr/>
        <a:lstStyle/>
        <a:p>
          <a:endParaRPr lang="en-US"/>
        </a:p>
      </dgm:t>
    </dgm:pt>
    <dgm:pt modelId="{6CAACA96-B0BE-4D66-8F26-31E37681DF1F}" type="sibTrans" cxnId="{86C70E8B-96C1-4692-9485-AD78AE21FD00}">
      <dgm:prSet/>
      <dgm:spPr/>
      <dgm:t>
        <a:bodyPr/>
        <a:lstStyle/>
        <a:p>
          <a:endParaRPr lang="en-US"/>
        </a:p>
      </dgm:t>
    </dgm:pt>
    <dgm:pt modelId="{D113E00C-B807-459F-A194-237010C48F9F}">
      <dgm:prSet phldrT="[Text]"/>
      <dgm:spPr>
        <a:ln>
          <a:solidFill>
            <a:srgbClr val="FF9900"/>
          </a:solidFill>
        </a:ln>
      </dgm:spPr>
      <dgm:t>
        <a:bodyPr/>
        <a:lstStyle/>
        <a:p>
          <a:r>
            <a:rPr lang="en-US" dirty="0" smtClean="0"/>
            <a:t>Governance &amp; Combined Assurance</a:t>
          </a:r>
          <a:endParaRPr lang="en-US" dirty="0"/>
        </a:p>
      </dgm:t>
    </dgm:pt>
    <dgm:pt modelId="{CE2D81E5-141C-47C3-A232-302977739E31}" type="parTrans" cxnId="{F72E88E1-5461-4DDF-83F9-74CD69B60B3E}">
      <dgm:prSet/>
      <dgm:spPr/>
      <dgm:t>
        <a:bodyPr/>
        <a:lstStyle/>
        <a:p>
          <a:endParaRPr lang="en-US"/>
        </a:p>
      </dgm:t>
    </dgm:pt>
    <dgm:pt modelId="{7231A494-F3BB-46CE-BC29-9290999F2FBE}" type="sibTrans" cxnId="{F72E88E1-5461-4DDF-83F9-74CD69B60B3E}">
      <dgm:prSet/>
      <dgm:spPr/>
      <dgm:t>
        <a:bodyPr/>
        <a:lstStyle/>
        <a:p>
          <a:endParaRPr lang="en-US"/>
        </a:p>
      </dgm:t>
    </dgm:pt>
    <dgm:pt modelId="{EC778563-76D7-4BF9-9BC6-DF5A33C0202A}">
      <dgm:prSet phldrT="[Text]"/>
      <dgm:spPr>
        <a:solidFill>
          <a:srgbClr val="0098C5"/>
        </a:solidFill>
      </dgm:spPr>
      <dgm:t>
        <a:bodyPr/>
        <a:lstStyle/>
        <a:p>
          <a:r>
            <a:rPr lang="en-US" dirty="0" smtClean="0"/>
            <a:t>Level 4 AP</a:t>
          </a:r>
          <a:endParaRPr lang="en-US" dirty="0"/>
        </a:p>
      </dgm:t>
    </dgm:pt>
    <dgm:pt modelId="{944043AC-F4D9-46E1-B9C8-C21F9296381C}" type="parTrans" cxnId="{FBFD3D4A-D143-4CDE-95AA-2A30F8A997D1}">
      <dgm:prSet/>
      <dgm:spPr/>
      <dgm:t>
        <a:bodyPr/>
        <a:lstStyle/>
        <a:p>
          <a:endParaRPr lang="en-US"/>
        </a:p>
      </dgm:t>
    </dgm:pt>
    <dgm:pt modelId="{EA8D2057-0308-41B1-8152-F206FED39C5B}" type="sibTrans" cxnId="{FBFD3D4A-D143-4CDE-95AA-2A30F8A997D1}">
      <dgm:prSet/>
      <dgm:spPr/>
      <dgm:t>
        <a:bodyPr/>
        <a:lstStyle/>
        <a:p>
          <a:endParaRPr lang="en-US"/>
        </a:p>
      </dgm:t>
    </dgm:pt>
    <dgm:pt modelId="{A159966D-0CB4-4BB7-981B-B64A96907CD9}">
      <dgm:prSet phldrT="[Text]"/>
      <dgm:spPr>
        <a:ln>
          <a:solidFill>
            <a:srgbClr val="0098C5"/>
          </a:solidFill>
        </a:ln>
      </dgm:spPr>
      <dgm:t>
        <a:bodyPr/>
        <a:lstStyle/>
        <a:p>
          <a:r>
            <a:rPr lang="en-US" dirty="0" smtClean="0"/>
            <a:t>AGSA</a:t>
          </a:r>
          <a:endParaRPr lang="en-US" dirty="0"/>
        </a:p>
      </dgm:t>
    </dgm:pt>
    <dgm:pt modelId="{59E37660-C145-42DF-BE61-59771C2FF4AC}" type="parTrans" cxnId="{3C9EE225-43C5-48AA-8ECD-B34694DD1B4E}">
      <dgm:prSet/>
      <dgm:spPr/>
      <dgm:t>
        <a:bodyPr/>
        <a:lstStyle/>
        <a:p>
          <a:endParaRPr lang="en-US"/>
        </a:p>
      </dgm:t>
    </dgm:pt>
    <dgm:pt modelId="{8A3E151B-D4BC-455E-8C2E-CAE83A72F1DA}" type="sibTrans" cxnId="{3C9EE225-43C5-48AA-8ECD-B34694DD1B4E}">
      <dgm:prSet/>
      <dgm:spPr/>
      <dgm:t>
        <a:bodyPr/>
        <a:lstStyle/>
        <a:p>
          <a:endParaRPr lang="en-US"/>
        </a:p>
      </dgm:t>
    </dgm:pt>
    <dgm:pt modelId="{3C32F8C3-9D6B-4610-ADA0-20092BA7427E}">
      <dgm:prSet phldrT="[Text]"/>
      <dgm:spPr>
        <a:ln>
          <a:solidFill>
            <a:srgbClr val="0098C5"/>
          </a:solidFill>
        </a:ln>
      </dgm:spPr>
      <dgm:t>
        <a:bodyPr/>
        <a:lstStyle/>
        <a:p>
          <a:r>
            <a:rPr lang="en-US" dirty="0" smtClean="0"/>
            <a:t>External Regulators</a:t>
          </a:r>
          <a:endParaRPr lang="en-US" dirty="0"/>
        </a:p>
      </dgm:t>
    </dgm:pt>
    <dgm:pt modelId="{D67172CE-4796-46D8-A1A6-2B1E800B8E67}" type="parTrans" cxnId="{A7012193-8578-48D2-8A69-DB2347A60853}">
      <dgm:prSet/>
      <dgm:spPr/>
      <dgm:t>
        <a:bodyPr/>
        <a:lstStyle/>
        <a:p>
          <a:endParaRPr lang="en-US"/>
        </a:p>
      </dgm:t>
    </dgm:pt>
    <dgm:pt modelId="{92987B34-F255-47AD-870F-C516349B1E3D}" type="sibTrans" cxnId="{A7012193-8578-48D2-8A69-DB2347A60853}">
      <dgm:prSet/>
      <dgm:spPr/>
      <dgm:t>
        <a:bodyPr/>
        <a:lstStyle/>
        <a:p>
          <a:endParaRPr lang="en-US"/>
        </a:p>
      </dgm:t>
    </dgm:pt>
    <dgm:pt modelId="{42F38111-34BF-4570-8447-20282C9DC115}">
      <dgm:prSet phldrT="[Text]"/>
      <dgm:spPr>
        <a:ln>
          <a:solidFill>
            <a:schemeClr val="tx1"/>
          </a:solidFill>
        </a:ln>
      </dgm:spPr>
      <dgm:t>
        <a:bodyPr/>
        <a:lstStyle/>
        <a:p>
          <a:r>
            <a:rPr lang="en-US" dirty="0" smtClean="0"/>
            <a:t>CSH: Clinics &amp; Healthcare</a:t>
          </a:r>
          <a:endParaRPr lang="en-US" dirty="0"/>
        </a:p>
      </dgm:t>
    </dgm:pt>
    <dgm:pt modelId="{8EE3366E-7B72-4FCE-A0DC-78D67F6F6F25}" type="parTrans" cxnId="{31A8DD13-4472-42CD-9190-F9206889A6F5}">
      <dgm:prSet/>
      <dgm:spPr/>
      <dgm:t>
        <a:bodyPr/>
        <a:lstStyle/>
        <a:p>
          <a:endParaRPr lang="en-US"/>
        </a:p>
      </dgm:t>
    </dgm:pt>
    <dgm:pt modelId="{CDC0D1FF-3806-499C-B40C-45097A025098}" type="sibTrans" cxnId="{31A8DD13-4472-42CD-9190-F9206889A6F5}">
      <dgm:prSet/>
      <dgm:spPr/>
      <dgm:t>
        <a:bodyPr/>
        <a:lstStyle/>
        <a:p>
          <a:endParaRPr lang="en-US"/>
        </a:p>
      </dgm:t>
    </dgm:pt>
    <dgm:pt modelId="{D5E070B0-335C-4B3A-A404-B27F0B6CD8AB}">
      <dgm:prSet phldrT="[Text]"/>
      <dgm:spPr>
        <a:ln>
          <a:solidFill>
            <a:schemeClr val="tx1"/>
          </a:solidFill>
        </a:ln>
      </dgm:spPr>
      <dgm:t>
        <a:bodyPr/>
        <a:lstStyle/>
        <a:p>
          <a:r>
            <a:rPr lang="en-US" dirty="0" smtClean="0"/>
            <a:t>Line Management</a:t>
          </a:r>
          <a:endParaRPr lang="en-US" dirty="0"/>
        </a:p>
      </dgm:t>
    </dgm:pt>
    <dgm:pt modelId="{1BA58451-5FE2-41B7-984A-BB7795DCDA02}" type="parTrans" cxnId="{7DF28B5F-8C90-4795-89EC-7EA57D59A830}">
      <dgm:prSet/>
      <dgm:spPr/>
      <dgm:t>
        <a:bodyPr/>
        <a:lstStyle/>
        <a:p>
          <a:endParaRPr lang="en-US"/>
        </a:p>
      </dgm:t>
    </dgm:pt>
    <dgm:pt modelId="{7920BD71-7815-476D-9CE6-DA19EFBACEAE}" type="sibTrans" cxnId="{7DF28B5F-8C90-4795-89EC-7EA57D59A830}">
      <dgm:prSet/>
      <dgm:spPr/>
      <dgm:t>
        <a:bodyPr/>
        <a:lstStyle/>
        <a:p>
          <a:endParaRPr lang="en-US"/>
        </a:p>
      </dgm:t>
    </dgm:pt>
    <dgm:pt modelId="{71465600-7F29-47CB-927D-935F13A76881}">
      <dgm:prSet phldrT="[Text]"/>
      <dgm:spPr>
        <a:ln>
          <a:solidFill>
            <a:schemeClr val="tx1"/>
          </a:solidFill>
        </a:ln>
      </dgm:spPr>
      <dgm:t>
        <a:bodyPr/>
        <a:lstStyle/>
        <a:p>
          <a:r>
            <a:rPr lang="en-US" dirty="0" smtClean="0"/>
            <a:t>ECC: Electricity</a:t>
          </a:r>
          <a:endParaRPr lang="en-US" dirty="0"/>
        </a:p>
      </dgm:t>
    </dgm:pt>
    <dgm:pt modelId="{AB4B2BE7-7561-407D-B369-473E83F73FD1}" type="parTrans" cxnId="{F271E41D-26C8-4058-B7DC-6E2E0265DF4C}">
      <dgm:prSet/>
      <dgm:spPr/>
      <dgm:t>
        <a:bodyPr/>
        <a:lstStyle/>
        <a:p>
          <a:endParaRPr lang="en-US"/>
        </a:p>
      </dgm:t>
    </dgm:pt>
    <dgm:pt modelId="{97AC274C-8B5F-46F0-9D28-D5970C8FE847}" type="sibTrans" cxnId="{F271E41D-26C8-4058-B7DC-6E2E0265DF4C}">
      <dgm:prSet/>
      <dgm:spPr/>
      <dgm:t>
        <a:bodyPr/>
        <a:lstStyle/>
        <a:p>
          <a:endParaRPr lang="en-US"/>
        </a:p>
      </dgm:t>
    </dgm:pt>
    <dgm:pt modelId="{7D9C44A5-B107-44D3-B425-D4C900D24405}">
      <dgm:prSet phldrT="[Text]"/>
      <dgm:spPr>
        <a:ln>
          <a:solidFill>
            <a:schemeClr val="tx1"/>
          </a:solidFill>
        </a:ln>
      </dgm:spPr>
      <dgm:t>
        <a:bodyPr/>
        <a:lstStyle/>
        <a:p>
          <a:r>
            <a:rPr lang="en-US" dirty="0" smtClean="0"/>
            <a:t>WWS: </a:t>
          </a:r>
          <a:r>
            <a:rPr lang="en-US" b="1" dirty="0" smtClean="0">
              <a:solidFill>
                <a:srgbClr val="FF0000"/>
              </a:solidFill>
            </a:rPr>
            <a:t>Water </a:t>
          </a:r>
          <a:r>
            <a:rPr lang="en-US" dirty="0" smtClean="0"/>
            <a:t>&amp; Solid Waste</a:t>
          </a:r>
          <a:endParaRPr lang="en-US" dirty="0"/>
        </a:p>
      </dgm:t>
    </dgm:pt>
    <dgm:pt modelId="{209CB84A-9C4C-4850-998D-AC8BA0282C73}" type="parTrans" cxnId="{E601589E-426A-4BD3-9EE9-2D70C0542D6C}">
      <dgm:prSet/>
      <dgm:spPr/>
      <dgm:t>
        <a:bodyPr/>
        <a:lstStyle/>
        <a:p>
          <a:endParaRPr lang="en-US"/>
        </a:p>
      </dgm:t>
    </dgm:pt>
    <dgm:pt modelId="{C9606235-22C7-4C66-9B4D-CAFDA9536625}" type="sibTrans" cxnId="{E601589E-426A-4BD3-9EE9-2D70C0542D6C}">
      <dgm:prSet/>
      <dgm:spPr/>
      <dgm:t>
        <a:bodyPr/>
        <a:lstStyle/>
        <a:p>
          <a:endParaRPr lang="en-US"/>
        </a:p>
      </dgm:t>
    </dgm:pt>
    <dgm:pt modelId="{9635AF3B-D921-49A1-A5E3-6449B2BDCB83}">
      <dgm:prSet phldrT="[Text]"/>
      <dgm:spPr>
        <a:ln>
          <a:solidFill>
            <a:schemeClr val="tx1"/>
          </a:solidFill>
        </a:ln>
      </dgm:spPr>
      <dgm:t>
        <a:bodyPr/>
        <a:lstStyle/>
        <a:p>
          <a:r>
            <a:rPr lang="en-US" dirty="0" smtClean="0"/>
            <a:t>HS: Apply restriction on PIE Act</a:t>
          </a:r>
          <a:endParaRPr lang="en-US" dirty="0"/>
        </a:p>
      </dgm:t>
    </dgm:pt>
    <dgm:pt modelId="{F314029C-FB9D-4FE1-A695-88B732F076C0}" type="parTrans" cxnId="{37BCC9A0-5378-4762-B3D2-0924C4605969}">
      <dgm:prSet/>
      <dgm:spPr/>
      <dgm:t>
        <a:bodyPr/>
        <a:lstStyle/>
        <a:p>
          <a:endParaRPr lang="en-US"/>
        </a:p>
      </dgm:t>
    </dgm:pt>
    <dgm:pt modelId="{5AABC07E-2BB8-4A17-989B-B9F583198324}" type="sibTrans" cxnId="{37BCC9A0-5378-4762-B3D2-0924C4605969}">
      <dgm:prSet/>
      <dgm:spPr/>
      <dgm:t>
        <a:bodyPr/>
        <a:lstStyle/>
        <a:p>
          <a:endParaRPr lang="en-US"/>
        </a:p>
      </dgm:t>
    </dgm:pt>
    <dgm:pt modelId="{97B9071D-D9DA-4127-A0FD-1A7B141D95F1}">
      <dgm:prSet phldrT="[Text]"/>
      <dgm:spPr>
        <a:ln>
          <a:solidFill>
            <a:schemeClr val="tx1"/>
          </a:solidFill>
        </a:ln>
      </dgm:spPr>
      <dgm:t>
        <a:bodyPr/>
        <a:lstStyle/>
        <a:p>
          <a:r>
            <a:rPr lang="en-US" dirty="0" smtClean="0"/>
            <a:t>EOAM: Fleet &amp; Facilities Management</a:t>
          </a:r>
          <a:endParaRPr lang="en-US" dirty="0"/>
        </a:p>
      </dgm:t>
    </dgm:pt>
    <dgm:pt modelId="{9D3490A6-E19D-4D54-BD0B-CD3BE4871E21}" type="parTrans" cxnId="{30DDE0AF-FF96-4373-A015-9B5AF6A1911C}">
      <dgm:prSet/>
      <dgm:spPr/>
      <dgm:t>
        <a:bodyPr/>
        <a:lstStyle/>
        <a:p>
          <a:endParaRPr lang="en-US"/>
        </a:p>
      </dgm:t>
    </dgm:pt>
    <dgm:pt modelId="{C2FAD967-B03C-4278-B00A-085FF70EF539}" type="sibTrans" cxnId="{30DDE0AF-FF96-4373-A015-9B5AF6A1911C}">
      <dgm:prSet/>
      <dgm:spPr/>
      <dgm:t>
        <a:bodyPr/>
        <a:lstStyle/>
        <a:p>
          <a:endParaRPr lang="en-US"/>
        </a:p>
      </dgm:t>
    </dgm:pt>
    <dgm:pt modelId="{A365230E-5DA8-4B62-9FD2-E8B3BD098977}">
      <dgm:prSet phldrT="[Text]"/>
      <dgm:spPr>
        <a:ln>
          <a:solidFill>
            <a:schemeClr val="tx1"/>
          </a:solidFill>
        </a:ln>
      </dgm:spPr>
      <dgm:t>
        <a:bodyPr/>
        <a:lstStyle/>
        <a:p>
          <a:r>
            <a:rPr lang="en-US" dirty="0" smtClean="0"/>
            <a:t>SPE: Building Development Management</a:t>
          </a:r>
          <a:endParaRPr lang="en-US" dirty="0"/>
        </a:p>
      </dgm:t>
    </dgm:pt>
    <dgm:pt modelId="{18D699FE-169D-4664-97FC-066DE9E98F0D}" type="parTrans" cxnId="{658306C2-2CBA-4B4C-88AC-F7A7BD4A68E0}">
      <dgm:prSet/>
      <dgm:spPr/>
      <dgm:t>
        <a:bodyPr/>
        <a:lstStyle/>
        <a:p>
          <a:endParaRPr lang="en-US"/>
        </a:p>
      </dgm:t>
    </dgm:pt>
    <dgm:pt modelId="{4EABF9C0-1D1D-4CBD-9E87-4DC78470CC8D}" type="sibTrans" cxnId="{658306C2-2CBA-4B4C-88AC-F7A7BD4A68E0}">
      <dgm:prSet/>
      <dgm:spPr/>
      <dgm:t>
        <a:bodyPr/>
        <a:lstStyle/>
        <a:p>
          <a:endParaRPr lang="en-US"/>
        </a:p>
      </dgm:t>
    </dgm:pt>
    <dgm:pt modelId="{039E6447-3FE3-454F-B6A9-59DD3B1D31F9}">
      <dgm:prSet phldrT="[Text]"/>
      <dgm:spPr/>
      <dgm:t>
        <a:bodyPr/>
        <a:lstStyle/>
        <a:p>
          <a:r>
            <a:rPr lang="en-US" dirty="0" smtClean="0"/>
            <a:t>HR</a:t>
          </a:r>
          <a:endParaRPr lang="en-US" dirty="0"/>
        </a:p>
      </dgm:t>
    </dgm:pt>
    <dgm:pt modelId="{C6001FC4-4754-4015-B1CD-6FF864BA0EB6}" type="parTrans" cxnId="{6397D430-E68B-4388-839C-68DE2A1BF768}">
      <dgm:prSet/>
      <dgm:spPr/>
      <dgm:t>
        <a:bodyPr/>
        <a:lstStyle/>
        <a:p>
          <a:endParaRPr lang="en-US"/>
        </a:p>
      </dgm:t>
    </dgm:pt>
    <dgm:pt modelId="{AD537E1D-21FA-439C-A4C2-507EEDB7E098}" type="sibTrans" cxnId="{6397D430-E68B-4388-839C-68DE2A1BF768}">
      <dgm:prSet/>
      <dgm:spPr/>
      <dgm:t>
        <a:bodyPr/>
        <a:lstStyle/>
        <a:p>
          <a:endParaRPr lang="en-US"/>
        </a:p>
      </dgm:t>
    </dgm:pt>
    <dgm:pt modelId="{D13EA055-E2EA-45C2-A531-932CCA2B40E4}">
      <dgm:prSet phldrT="[Text]"/>
      <dgm:spPr/>
      <dgm:t>
        <a:bodyPr/>
        <a:lstStyle/>
        <a:p>
          <a:r>
            <a:rPr lang="en-US" dirty="0" smtClean="0"/>
            <a:t>IS&amp;T</a:t>
          </a:r>
          <a:endParaRPr lang="en-US" dirty="0"/>
        </a:p>
      </dgm:t>
    </dgm:pt>
    <dgm:pt modelId="{A02865E9-A8CD-4FBA-B2CC-69F0B2A196AE}" type="parTrans" cxnId="{EF475E54-0FF3-4BCB-BD51-CDCA5F32FDBE}">
      <dgm:prSet/>
      <dgm:spPr/>
      <dgm:t>
        <a:bodyPr/>
        <a:lstStyle/>
        <a:p>
          <a:endParaRPr lang="en-US"/>
        </a:p>
      </dgm:t>
    </dgm:pt>
    <dgm:pt modelId="{B46065B7-FC3E-448D-9750-B5CC090918BA}" type="sibTrans" cxnId="{EF475E54-0FF3-4BCB-BD51-CDCA5F32FDBE}">
      <dgm:prSet/>
      <dgm:spPr/>
      <dgm:t>
        <a:bodyPr/>
        <a:lstStyle/>
        <a:p>
          <a:endParaRPr lang="en-US"/>
        </a:p>
      </dgm:t>
    </dgm:pt>
    <dgm:pt modelId="{A5EAD9D1-1D54-4DAF-B9B1-0E40CFF30C6C}">
      <dgm:prSet phldrT="[Text]"/>
      <dgm:spPr/>
      <dgm:t>
        <a:bodyPr/>
        <a:lstStyle/>
        <a:p>
          <a:r>
            <a:rPr lang="en-US" dirty="0" smtClean="0"/>
            <a:t>BCM</a:t>
          </a:r>
          <a:endParaRPr lang="en-US" dirty="0"/>
        </a:p>
      </dgm:t>
    </dgm:pt>
    <dgm:pt modelId="{CC39B4EE-4D8E-4994-9945-9F42976EF0CE}" type="parTrans" cxnId="{79584E39-D2D5-4761-8B1E-2EEFD71AD43E}">
      <dgm:prSet/>
      <dgm:spPr/>
      <dgm:t>
        <a:bodyPr/>
        <a:lstStyle/>
        <a:p>
          <a:endParaRPr lang="en-US"/>
        </a:p>
      </dgm:t>
    </dgm:pt>
    <dgm:pt modelId="{56FB71AB-4CFB-45B1-A614-E0FEE6C8451F}" type="sibTrans" cxnId="{79584E39-D2D5-4761-8B1E-2EEFD71AD43E}">
      <dgm:prSet/>
      <dgm:spPr/>
      <dgm:t>
        <a:bodyPr/>
        <a:lstStyle/>
        <a:p>
          <a:endParaRPr lang="en-US"/>
        </a:p>
      </dgm:t>
    </dgm:pt>
    <dgm:pt modelId="{95D389B7-7666-4A6D-AD9B-9400A41E746D}">
      <dgm:prSet phldrT="[Text]"/>
      <dgm:spPr/>
      <dgm:t>
        <a:bodyPr/>
        <a:lstStyle/>
        <a:p>
          <a:r>
            <a:rPr lang="en-US" dirty="0" smtClean="0"/>
            <a:t>OHS</a:t>
          </a:r>
          <a:endParaRPr lang="en-US" dirty="0"/>
        </a:p>
      </dgm:t>
    </dgm:pt>
    <dgm:pt modelId="{651A752B-E132-4EBB-88FD-2EC520D89752}" type="parTrans" cxnId="{B62FE67A-C77A-44A8-819A-0462FF3F7BD7}">
      <dgm:prSet/>
      <dgm:spPr/>
      <dgm:t>
        <a:bodyPr/>
        <a:lstStyle/>
        <a:p>
          <a:endParaRPr lang="en-US"/>
        </a:p>
      </dgm:t>
    </dgm:pt>
    <dgm:pt modelId="{AC1C41F8-50C8-40AA-A0A5-55DBA3A89777}" type="sibTrans" cxnId="{B62FE67A-C77A-44A8-819A-0462FF3F7BD7}">
      <dgm:prSet/>
      <dgm:spPr/>
      <dgm:t>
        <a:bodyPr/>
        <a:lstStyle/>
        <a:p>
          <a:endParaRPr lang="en-US"/>
        </a:p>
      </dgm:t>
    </dgm:pt>
    <dgm:pt modelId="{E25E3FF8-39D6-404E-8A4D-F132A2D6F12A}">
      <dgm:prSet phldrT="[Text]"/>
      <dgm:spPr/>
      <dgm:t>
        <a:bodyPr/>
        <a:lstStyle/>
        <a:p>
          <a:r>
            <a:rPr lang="en-US" dirty="0" smtClean="0"/>
            <a:t>SCM</a:t>
          </a:r>
          <a:endParaRPr lang="en-US" dirty="0"/>
        </a:p>
      </dgm:t>
    </dgm:pt>
    <dgm:pt modelId="{9E34A4DB-2397-4D93-BE41-8B691839274E}" type="parTrans" cxnId="{BE24664F-97EE-4644-91CF-7D3E2C48553B}">
      <dgm:prSet/>
      <dgm:spPr/>
      <dgm:t>
        <a:bodyPr/>
        <a:lstStyle/>
        <a:p>
          <a:endParaRPr lang="en-US"/>
        </a:p>
      </dgm:t>
    </dgm:pt>
    <dgm:pt modelId="{DECC7D7D-B25C-439D-95E4-2D0CB6C6D3D5}" type="sibTrans" cxnId="{BE24664F-97EE-4644-91CF-7D3E2C48553B}">
      <dgm:prSet/>
      <dgm:spPr/>
      <dgm:t>
        <a:bodyPr/>
        <a:lstStyle/>
        <a:p>
          <a:endParaRPr lang="en-US"/>
        </a:p>
      </dgm:t>
    </dgm:pt>
    <dgm:pt modelId="{624117BB-D311-483E-8662-60578CE37325}">
      <dgm:prSet phldrT="[Text]"/>
      <dgm:spPr/>
      <dgm:t>
        <a:bodyPr/>
        <a:lstStyle/>
        <a:p>
          <a:r>
            <a:rPr lang="en-US" dirty="0" smtClean="0"/>
            <a:t>Legal Services</a:t>
          </a:r>
          <a:endParaRPr lang="en-US" dirty="0"/>
        </a:p>
      </dgm:t>
    </dgm:pt>
    <dgm:pt modelId="{1E66C8FA-6585-4C6E-98C3-CC0C84CF00ED}" type="parTrans" cxnId="{695C9B3C-B34C-439E-BDE6-76B05E9A7FD7}">
      <dgm:prSet/>
      <dgm:spPr/>
      <dgm:t>
        <a:bodyPr/>
        <a:lstStyle/>
        <a:p>
          <a:endParaRPr lang="en-US"/>
        </a:p>
      </dgm:t>
    </dgm:pt>
    <dgm:pt modelId="{AE57DF6F-E26E-493C-9833-42C5FD6FC4C8}" type="sibTrans" cxnId="{695C9B3C-B34C-439E-BDE6-76B05E9A7FD7}">
      <dgm:prSet/>
      <dgm:spPr/>
      <dgm:t>
        <a:bodyPr/>
        <a:lstStyle/>
        <a:p>
          <a:endParaRPr lang="en-US"/>
        </a:p>
      </dgm:t>
    </dgm:pt>
    <dgm:pt modelId="{04A5DCC2-6438-46D5-A207-5C7D05D72CCF}">
      <dgm:prSet phldrT="[Text]"/>
      <dgm:spPr/>
      <dgm:t>
        <a:bodyPr/>
        <a:lstStyle/>
        <a:p>
          <a:r>
            <a:rPr lang="en-US" dirty="0" smtClean="0"/>
            <a:t>IRM</a:t>
          </a:r>
          <a:endParaRPr lang="en-US" dirty="0"/>
        </a:p>
      </dgm:t>
    </dgm:pt>
    <dgm:pt modelId="{22EC6333-38D8-4B95-8C6F-A2D177FF69E3}" type="parTrans" cxnId="{35AD3D72-724E-4629-808F-1E2FBABB34B4}">
      <dgm:prSet/>
      <dgm:spPr/>
      <dgm:t>
        <a:bodyPr/>
        <a:lstStyle/>
        <a:p>
          <a:endParaRPr lang="en-US"/>
        </a:p>
      </dgm:t>
    </dgm:pt>
    <dgm:pt modelId="{D3030F05-5874-4211-9148-8A8B80A6F210}" type="sibTrans" cxnId="{35AD3D72-724E-4629-808F-1E2FBABB34B4}">
      <dgm:prSet/>
      <dgm:spPr/>
      <dgm:t>
        <a:bodyPr/>
        <a:lstStyle/>
        <a:p>
          <a:endParaRPr lang="en-US"/>
        </a:p>
      </dgm:t>
    </dgm:pt>
    <dgm:pt modelId="{92822421-C820-4774-AC9A-6882BCB112B9}">
      <dgm:prSet phldrT="[Text]"/>
      <dgm:spPr/>
      <dgm:t>
        <a:bodyPr/>
        <a:lstStyle/>
        <a:p>
          <a:r>
            <a:rPr lang="en-US" dirty="0" smtClean="0"/>
            <a:t>Finance</a:t>
          </a:r>
          <a:endParaRPr lang="en-US" dirty="0"/>
        </a:p>
      </dgm:t>
    </dgm:pt>
    <dgm:pt modelId="{B2171C5C-7B3B-4EE3-9535-9AA77B36062D}" type="parTrans" cxnId="{F8383C47-408E-41F0-A1A1-235E15861EBB}">
      <dgm:prSet/>
      <dgm:spPr/>
      <dgm:t>
        <a:bodyPr/>
        <a:lstStyle/>
        <a:p>
          <a:endParaRPr lang="en-US"/>
        </a:p>
      </dgm:t>
    </dgm:pt>
    <dgm:pt modelId="{B1E915FD-9454-433E-97C3-DB9CE0EA08CD}" type="sibTrans" cxnId="{F8383C47-408E-41F0-A1A1-235E15861EBB}">
      <dgm:prSet/>
      <dgm:spPr/>
      <dgm:t>
        <a:bodyPr/>
        <a:lstStyle/>
        <a:p>
          <a:endParaRPr lang="en-US"/>
        </a:p>
      </dgm:t>
    </dgm:pt>
    <dgm:pt modelId="{8783027A-D16E-4FD1-857E-1317C7696C33}">
      <dgm:prSet phldrT="[Text]"/>
      <dgm:spPr>
        <a:ln>
          <a:solidFill>
            <a:srgbClr val="FF9900"/>
          </a:solidFill>
        </a:ln>
      </dgm:spPr>
      <dgm:t>
        <a:bodyPr/>
        <a:lstStyle/>
        <a:p>
          <a:r>
            <a:rPr lang="en-US" dirty="0" smtClean="0"/>
            <a:t>Forensic Services</a:t>
          </a:r>
          <a:endParaRPr lang="en-US" dirty="0"/>
        </a:p>
      </dgm:t>
    </dgm:pt>
    <dgm:pt modelId="{8ABB1BDF-0F6E-4731-BBC5-D91927D4FD21}" type="parTrans" cxnId="{CA5A5699-79AE-4842-88AA-775D1FB1CADF}">
      <dgm:prSet/>
      <dgm:spPr/>
      <dgm:t>
        <a:bodyPr/>
        <a:lstStyle/>
        <a:p>
          <a:endParaRPr lang="en-US"/>
        </a:p>
      </dgm:t>
    </dgm:pt>
    <dgm:pt modelId="{2A4D6BD5-6807-4CB3-B612-C76103806C83}" type="sibTrans" cxnId="{CA5A5699-79AE-4842-88AA-775D1FB1CADF}">
      <dgm:prSet/>
      <dgm:spPr/>
      <dgm:t>
        <a:bodyPr/>
        <a:lstStyle/>
        <a:p>
          <a:endParaRPr lang="en-US"/>
        </a:p>
      </dgm:t>
    </dgm:pt>
    <dgm:pt modelId="{6F68B283-8CDC-4E7E-85E9-509207B5B5F9}">
      <dgm:prSet phldrT="[Text]"/>
      <dgm:spPr>
        <a:ln>
          <a:solidFill>
            <a:srgbClr val="FF9900"/>
          </a:solidFill>
        </a:ln>
      </dgm:spPr>
      <dgm:t>
        <a:bodyPr/>
        <a:lstStyle/>
        <a:p>
          <a:r>
            <a:rPr lang="en-US" dirty="0" smtClean="0"/>
            <a:t>Ombudsman</a:t>
          </a:r>
          <a:endParaRPr lang="en-US" dirty="0"/>
        </a:p>
      </dgm:t>
    </dgm:pt>
    <dgm:pt modelId="{33F45D68-D307-43A5-9627-EF9CC353E629}" type="parTrans" cxnId="{31C9E81D-63BD-468E-9425-5B4708C677CA}">
      <dgm:prSet/>
      <dgm:spPr/>
      <dgm:t>
        <a:bodyPr/>
        <a:lstStyle/>
        <a:p>
          <a:endParaRPr lang="en-US"/>
        </a:p>
      </dgm:t>
    </dgm:pt>
    <dgm:pt modelId="{1C62B502-9AC3-47E2-8A73-194912434330}" type="sibTrans" cxnId="{31C9E81D-63BD-468E-9425-5B4708C677CA}">
      <dgm:prSet/>
      <dgm:spPr/>
      <dgm:t>
        <a:bodyPr/>
        <a:lstStyle/>
        <a:p>
          <a:endParaRPr lang="en-US"/>
        </a:p>
      </dgm:t>
    </dgm:pt>
    <dgm:pt modelId="{2739818D-2475-4CC5-80BC-6EDACC9EDBD9}">
      <dgm:prSet phldrT="[Text]"/>
      <dgm:spPr>
        <a:ln>
          <a:solidFill>
            <a:srgbClr val="FF9900"/>
          </a:solidFill>
        </a:ln>
      </dgm:spPr>
      <dgm:t>
        <a:bodyPr/>
        <a:lstStyle/>
        <a:p>
          <a:r>
            <a:rPr lang="en-US" dirty="0" smtClean="0"/>
            <a:t>Internal Audit</a:t>
          </a:r>
          <a:endParaRPr lang="en-US" dirty="0"/>
        </a:p>
      </dgm:t>
    </dgm:pt>
    <dgm:pt modelId="{17A90546-45B8-4385-8C84-5B12BD511638}" type="parTrans" cxnId="{288C9603-F597-4598-B77B-469B3407D322}">
      <dgm:prSet/>
      <dgm:spPr/>
      <dgm:t>
        <a:bodyPr/>
        <a:lstStyle/>
        <a:p>
          <a:endParaRPr lang="en-US"/>
        </a:p>
      </dgm:t>
    </dgm:pt>
    <dgm:pt modelId="{2FF1A0DF-B190-4B97-BFBE-E3627A894E03}" type="sibTrans" cxnId="{288C9603-F597-4598-B77B-469B3407D322}">
      <dgm:prSet/>
      <dgm:spPr/>
      <dgm:t>
        <a:bodyPr/>
        <a:lstStyle/>
        <a:p>
          <a:endParaRPr lang="en-US"/>
        </a:p>
      </dgm:t>
    </dgm:pt>
    <dgm:pt modelId="{B74C6209-A823-4483-AE27-5B4902E5A55B}">
      <dgm:prSet phldrT="[Text]"/>
      <dgm:spPr>
        <a:solidFill>
          <a:srgbClr val="FF9900"/>
        </a:solidFill>
      </dgm:spPr>
      <dgm:t>
        <a:bodyPr/>
        <a:lstStyle/>
        <a:p>
          <a:r>
            <a:rPr lang="en-US" dirty="0" smtClean="0"/>
            <a:t>Level 3 AP</a:t>
          </a:r>
          <a:endParaRPr lang="en-US" dirty="0"/>
        </a:p>
      </dgm:t>
    </dgm:pt>
    <dgm:pt modelId="{00DABAB4-5BF5-47E7-BE77-06E1DE287C7A}" type="sibTrans" cxnId="{42F5C252-D201-4DAB-A53D-902D386EF4E7}">
      <dgm:prSet/>
      <dgm:spPr>
        <a:solidFill>
          <a:srgbClr val="FF9900"/>
        </a:solidFill>
      </dgm:spPr>
      <dgm:t>
        <a:bodyPr/>
        <a:lstStyle/>
        <a:p>
          <a:endParaRPr lang="en-US"/>
        </a:p>
      </dgm:t>
    </dgm:pt>
    <dgm:pt modelId="{390C48D5-1039-44CF-886C-D42EDDCAEE24}" type="parTrans" cxnId="{42F5C252-D201-4DAB-A53D-902D386EF4E7}">
      <dgm:prSet/>
      <dgm:spPr/>
      <dgm:t>
        <a:bodyPr/>
        <a:lstStyle/>
        <a:p>
          <a:endParaRPr lang="en-US"/>
        </a:p>
      </dgm:t>
    </dgm:pt>
    <dgm:pt modelId="{65AAE893-D117-460A-BB84-B1A64C1A2D9A}" type="pres">
      <dgm:prSet presAssocID="{273C5B88-46BB-4AEA-9EEB-CF0BBD841636}" presName="linearFlow" presStyleCnt="0">
        <dgm:presLayoutVars>
          <dgm:dir/>
          <dgm:animLvl val="lvl"/>
          <dgm:resizeHandles val="exact"/>
        </dgm:presLayoutVars>
      </dgm:prSet>
      <dgm:spPr/>
      <dgm:t>
        <a:bodyPr/>
        <a:lstStyle/>
        <a:p>
          <a:endParaRPr lang="en-US"/>
        </a:p>
      </dgm:t>
    </dgm:pt>
    <dgm:pt modelId="{4A457FFE-A12A-4ABB-8878-35825522D54F}" type="pres">
      <dgm:prSet presAssocID="{C7379DF6-F1D6-4856-8187-581FF5AC8FC5}" presName="composite" presStyleCnt="0"/>
      <dgm:spPr/>
    </dgm:pt>
    <dgm:pt modelId="{90232BCF-1EC0-41B5-9B58-87DCD7864DE3}" type="pres">
      <dgm:prSet presAssocID="{C7379DF6-F1D6-4856-8187-581FF5AC8FC5}" presName="parTx" presStyleLbl="node1" presStyleIdx="0" presStyleCnt="4">
        <dgm:presLayoutVars>
          <dgm:chMax val="0"/>
          <dgm:chPref val="0"/>
          <dgm:bulletEnabled val="1"/>
        </dgm:presLayoutVars>
      </dgm:prSet>
      <dgm:spPr/>
      <dgm:t>
        <a:bodyPr/>
        <a:lstStyle/>
        <a:p>
          <a:endParaRPr lang="en-US"/>
        </a:p>
      </dgm:t>
    </dgm:pt>
    <dgm:pt modelId="{45E86D27-812C-4896-AC80-FDD03383792F}" type="pres">
      <dgm:prSet presAssocID="{C7379DF6-F1D6-4856-8187-581FF5AC8FC5}" presName="parSh" presStyleLbl="node1" presStyleIdx="0" presStyleCnt="4"/>
      <dgm:spPr/>
      <dgm:t>
        <a:bodyPr/>
        <a:lstStyle/>
        <a:p>
          <a:endParaRPr lang="en-US"/>
        </a:p>
      </dgm:t>
    </dgm:pt>
    <dgm:pt modelId="{DF6B8C44-8DC3-4B1F-8EAE-D4CEA5C9E97B}" type="pres">
      <dgm:prSet presAssocID="{C7379DF6-F1D6-4856-8187-581FF5AC8FC5}" presName="desTx" presStyleLbl="fgAcc1" presStyleIdx="0" presStyleCnt="4">
        <dgm:presLayoutVars>
          <dgm:bulletEnabled val="1"/>
        </dgm:presLayoutVars>
      </dgm:prSet>
      <dgm:spPr/>
      <dgm:t>
        <a:bodyPr/>
        <a:lstStyle/>
        <a:p>
          <a:endParaRPr lang="en-US"/>
        </a:p>
      </dgm:t>
    </dgm:pt>
    <dgm:pt modelId="{E4DB816D-6CC6-438C-99B4-65C5FACBE88C}" type="pres">
      <dgm:prSet presAssocID="{41209346-3336-4B3C-97E5-3077D5C73FAD}" presName="sibTrans" presStyleLbl="sibTrans2D1" presStyleIdx="0" presStyleCnt="3"/>
      <dgm:spPr/>
      <dgm:t>
        <a:bodyPr/>
        <a:lstStyle/>
        <a:p>
          <a:endParaRPr lang="en-US"/>
        </a:p>
      </dgm:t>
    </dgm:pt>
    <dgm:pt modelId="{C9D266F8-427E-4F9A-A61B-54B1763388B0}" type="pres">
      <dgm:prSet presAssocID="{41209346-3336-4B3C-97E5-3077D5C73FAD}" presName="connTx" presStyleLbl="sibTrans2D1" presStyleIdx="0" presStyleCnt="3"/>
      <dgm:spPr/>
      <dgm:t>
        <a:bodyPr/>
        <a:lstStyle/>
        <a:p>
          <a:endParaRPr lang="en-US"/>
        </a:p>
      </dgm:t>
    </dgm:pt>
    <dgm:pt modelId="{1148FC6B-E12F-4E25-AE83-8916FCD13E9A}" type="pres">
      <dgm:prSet presAssocID="{569D91CB-67A0-4605-891C-D44536ED7FE4}" presName="composite" presStyleCnt="0"/>
      <dgm:spPr/>
    </dgm:pt>
    <dgm:pt modelId="{E21146B4-13A3-4C20-872A-E42363E0B165}" type="pres">
      <dgm:prSet presAssocID="{569D91CB-67A0-4605-891C-D44536ED7FE4}" presName="parTx" presStyleLbl="node1" presStyleIdx="0" presStyleCnt="4">
        <dgm:presLayoutVars>
          <dgm:chMax val="0"/>
          <dgm:chPref val="0"/>
          <dgm:bulletEnabled val="1"/>
        </dgm:presLayoutVars>
      </dgm:prSet>
      <dgm:spPr/>
      <dgm:t>
        <a:bodyPr/>
        <a:lstStyle/>
        <a:p>
          <a:endParaRPr lang="en-US"/>
        </a:p>
      </dgm:t>
    </dgm:pt>
    <dgm:pt modelId="{9C48AC6C-EA54-4557-9DDF-BC5807075753}" type="pres">
      <dgm:prSet presAssocID="{569D91CB-67A0-4605-891C-D44536ED7FE4}" presName="parSh" presStyleLbl="node1" presStyleIdx="1" presStyleCnt="4"/>
      <dgm:spPr/>
      <dgm:t>
        <a:bodyPr/>
        <a:lstStyle/>
        <a:p>
          <a:endParaRPr lang="en-US"/>
        </a:p>
      </dgm:t>
    </dgm:pt>
    <dgm:pt modelId="{7D830EBC-E7CB-49D0-BCEB-0BF813B602E5}" type="pres">
      <dgm:prSet presAssocID="{569D91CB-67A0-4605-891C-D44536ED7FE4}" presName="desTx" presStyleLbl="fgAcc1" presStyleIdx="1" presStyleCnt="4">
        <dgm:presLayoutVars>
          <dgm:bulletEnabled val="1"/>
        </dgm:presLayoutVars>
      </dgm:prSet>
      <dgm:spPr/>
      <dgm:t>
        <a:bodyPr/>
        <a:lstStyle/>
        <a:p>
          <a:endParaRPr lang="en-US"/>
        </a:p>
      </dgm:t>
    </dgm:pt>
    <dgm:pt modelId="{D741D582-271D-46A4-85A8-22F758BA3EE6}" type="pres">
      <dgm:prSet presAssocID="{D4F469F1-7423-4F67-B961-522FEAB7C81A}" presName="sibTrans" presStyleLbl="sibTrans2D1" presStyleIdx="1" presStyleCnt="3"/>
      <dgm:spPr/>
      <dgm:t>
        <a:bodyPr/>
        <a:lstStyle/>
        <a:p>
          <a:endParaRPr lang="en-US"/>
        </a:p>
      </dgm:t>
    </dgm:pt>
    <dgm:pt modelId="{767CBBF3-66E2-4CD3-882E-4BF861370EE3}" type="pres">
      <dgm:prSet presAssocID="{D4F469F1-7423-4F67-B961-522FEAB7C81A}" presName="connTx" presStyleLbl="sibTrans2D1" presStyleIdx="1" presStyleCnt="3"/>
      <dgm:spPr/>
      <dgm:t>
        <a:bodyPr/>
        <a:lstStyle/>
        <a:p>
          <a:endParaRPr lang="en-US"/>
        </a:p>
      </dgm:t>
    </dgm:pt>
    <dgm:pt modelId="{C6B9345C-EFCC-4C2A-BCC1-38343520545C}" type="pres">
      <dgm:prSet presAssocID="{B74C6209-A823-4483-AE27-5B4902E5A55B}" presName="composite" presStyleCnt="0"/>
      <dgm:spPr/>
    </dgm:pt>
    <dgm:pt modelId="{9DB73510-C187-4873-A416-A6BCD5355636}" type="pres">
      <dgm:prSet presAssocID="{B74C6209-A823-4483-AE27-5B4902E5A55B}" presName="parTx" presStyleLbl="node1" presStyleIdx="1" presStyleCnt="4">
        <dgm:presLayoutVars>
          <dgm:chMax val="0"/>
          <dgm:chPref val="0"/>
          <dgm:bulletEnabled val="1"/>
        </dgm:presLayoutVars>
      </dgm:prSet>
      <dgm:spPr/>
      <dgm:t>
        <a:bodyPr/>
        <a:lstStyle/>
        <a:p>
          <a:endParaRPr lang="en-US"/>
        </a:p>
      </dgm:t>
    </dgm:pt>
    <dgm:pt modelId="{85988E8E-A130-46EA-B870-94895001BC4D}" type="pres">
      <dgm:prSet presAssocID="{B74C6209-A823-4483-AE27-5B4902E5A55B}" presName="parSh" presStyleLbl="node1" presStyleIdx="2" presStyleCnt="4"/>
      <dgm:spPr/>
      <dgm:t>
        <a:bodyPr/>
        <a:lstStyle/>
        <a:p>
          <a:endParaRPr lang="en-US"/>
        </a:p>
      </dgm:t>
    </dgm:pt>
    <dgm:pt modelId="{47ACA81D-800E-4CBB-8248-BE86BA68BA0F}" type="pres">
      <dgm:prSet presAssocID="{B74C6209-A823-4483-AE27-5B4902E5A55B}" presName="desTx" presStyleLbl="fgAcc1" presStyleIdx="2" presStyleCnt="4">
        <dgm:presLayoutVars>
          <dgm:bulletEnabled val="1"/>
        </dgm:presLayoutVars>
      </dgm:prSet>
      <dgm:spPr/>
      <dgm:t>
        <a:bodyPr/>
        <a:lstStyle/>
        <a:p>
          <a:endParaRPr lang="en-US"/>
        </a:p>
      </dgm:t>
    </dgm:pt>
    <dgm:pt modelId="{BF97C492-C836-4D14-8802-579C909EA42E}" type="pres">
      <dgm:prSet presAssocID="{00DABAB4-5BF5-47E7-BE77-06E1DE287C7A}" presName="sibTrans" presStyleLbl="sibTrans2D1" presStyleIdx="2" presStyleCnt="3"/>
      <dgm:spPr/>
      <dgm:t>
        <a:bodyPr/>
        <a:lstStyle/>
        <a:p>
          <a:endParaRPr lang="en-US"/>
        </a:p>
      </dgm:t>
    </dgm:pt>
    <dgm:pt modelId="{EA2BEABB-C304-4932-BD1A-6728254C4136}" type="pres">
      <dgm:prSet presAssocID="{00DABAB4-5BF5-47E7-BE77-06E1DE287C7A}" presName="connTx" presStyleLbl="sibTrans2D1" presStyleIdx="2" presStyleCnt="3"/>
      <dgm:spPr/>
      <dgm:t>
        <a:bodyPr/>
        <a:lstStyle/>
        <a:p>
          <a:endParaRPr lang="en-US"/>
        </a:p>
      </dgm:t>
    </dgm:pt>
    <dgm:pt modelId="{98233B3B-CB85-466A-A7A5-A9F303807327}" type="pres">
      <dgm:prSet presAssocID="{EC778563-76D7-4BF9-9BC6-DF5A33C0202A}" presName="composite" presStyleCnt="0"/>
      <dgm:spPr/>
    </dgm:pt>
    <dgm:pt modelId="{1AC21C3C-79DD-45A9-B8FD-60022ED03B6D}" type="pres">
      <dgm:prSet presAssocID="{EC778563-76D7-4BF9-9BC6-DF5A33C0202A}" presName="parTx" presStyleLbl="node1" presStyleIdx="2" presStyleCnt="4">
        <dgm:presLayoutVars>
          <dgm:chMax val="0"/>
          <dgm:chPref val="0"/>
          <dgm:bulletEnabled val="1"/>
        </dgm:presLayoutVars>
      </dgm:prSet>
      <dgm:spPr/>
      <dgm:t>
        <a:bodyPr/>
        <a:lstStyle/>
        <a:p>
          <a:endParaRPr lang="en-US"/>
        </a:p>
      </dgm:t>
    </dgm:pt>
    <dgm:pt modelId="{8F6813F9-400C-4700-B5C9-B73C0CAFFB4E}" type="pres">
      <dgm:prSet presAssocID="{EC778563-76D7-4BF9-9BC6-DF5A33C0202A}" presName="parSh" presStyleLbl="node1" presStyleIdx="3" presStyleCnt="4"/>
      <dgm:spPr/>
      <dgm:t>
        <a:bodyPr/>
        <a:lstStyle/>
        <a:p>
          <a:endParaRPr lang="en-US"/>
        </a:p>
      </dgm:t>
    </dgm:pt>
    <dgm:pt modelId="{16B217D6-474D-443E-A9F0-60B8FA46FC81}" type="pres">
      <dgm:prSet presAssocID="{EC778563-76D7-4BF9-9BC6-DF5A33C0202A}" presName="desTx" presStyleLbl="fgAcc1" presStyleIdx="3" presStyleCnt="4">
        <dgm:presLayoutVars>
          <dgm:bulletEnabled val="1"/>
        </dgm:presLayoutVars>
      </dgm:prSet>
      <dgm:spPr/>
      <dgm:t>
        <a:bodyPr/>
        <a:lstStyle/>
        <a:p>
          <a:endParaRPr lang="en-US"/>
        </a:p>
      </dgm:t>
    </dgm:pt>
  </dgm:ptLst>
  <dgm:cxnLst>
    <dgm:cxn modelId="{3C6C7E2B-250B-461C-BF05-ED1C5772BDA9}" type="presOf" srcId="{039E6447-3FE3-454F-B6A9-59DD3B1D31F9}" destId="{7D830EBC-E7CB-49D0-BCEB-0BF813B602E5}" srcOrd="0" destOrd="2" presId="urn:microsoft.com/office/officeart/2005/8/layout/process3"/>
    <dgm:cxn modelId="{E601589E-426A-4BD3-9EE9-2D70C0542D6C}" srcId="{C7379DF6-F1D6-4856-8187-581FF5AC8FC5}" destId="{7D9C44A5-B107-44D3-B425-D4C900D24405}" srcOrd="4" destOrd="0" parTransId="{209CB84A-9C4C-4850-998D-AC8BA0282C73}" sibTransId="{C9606235-22C7-4C66-9B4D-CAFDA9536625}"/>
    <dgm:cxn modelId="{B62FE67A-C77A-44A8-819A-0462FF3F7BD7}" srcId="{569D91CB-67A0-4605-891C-D44536ED7FE4}" destId="{95D389B7-7666-4A6D-AD9B-9400A41E746D}" srcOrd="1" destOrd="0" parTransId="{651A752B-E132-4EBB-88FD-2EC520D89752}" sibTransId="{AC1C41F8-50C8-40AA-A0A5-55DBA3A89777}"/>
    <dgm:cxn modelId="{484E852A-B66D-4316-8E99-6ED1E98C04CE}" type="presOf" srcId="{D4F469F1-7423-4F67-B961-522FEAB7C81A}" destId="{767CBBF3-66E2-4CD3-882E-4BF861370EE3}" srcOrd="1" destOrd="0" presId="urn:microsoft.com/office/officeart/2005/8/layout/process3"/>
    <dgm:cxn modelId="{588FCFE9-7616-4DFD-AD61-B4283D210E80}" type="presOf" srcId="{A365230E-5DA8-4B62-9FD2-E8B3BD098977}" destId="{DF6B8C44-8DC3-4B1F-8EAE-D4CEA5C9E97B}" srcOrd="0" destOrd="7" presId="urn:microsoft.com/office/officeart/2005/8/layout/process3"/>
    <dgm:cxn modelId="{42F5C252-D201-4DAB-A53D-902D386EF4E7}" srcId="{273C5B88-46BB-4AEA-9EEB-CF0BBD841636}" destId="{B74C6209-A823-4483-AE27-5B4902E5A55B}" srcOrd="2" destOrd="0" parTransId="{390C48D5-1039-44CF-886C-D42EDDCAEE24}" sibTransId="{00DABAB4-5BF5-47E7-BE77-06E1DE287C7A}"/>
    <dgm:cxn modelId="{31C9E81D-63BD-468E-9425-5B4708C677CA}" srcId="{B74C6209-A823-4483-AE27-5B4902E5A55B}" destId="{6F68B283-8CDC-4E7E-85E9-509207B5B5F9}" srcOrd="3" destOrd="0" parTransId="{33F45D68-D307-43A5-9627-EF9CC353E629}" sibTransId="{1C62B502-9AC3-47E2-8A73-194912434330}"/>
    <dgm:cxn modelId="{DE0931F5-08D3-4539-BBDC-0A077C5E7EE2}" type="presOf" srcId="{569D91CB-67A0-4605-891C-D44536ED7FE4}" destId="{E21146B4-13A3-4C20-872A-E42363E0B165}" srcOrd="0" destOrd="0" presId="urn:microsoft.com/office/officeart/2005/8/layout/process3"/>
    <dgm:cxn modelId="{F271E41D-26C8-4058-B7DC-6E2E0265DF4C}" srcId="{C7379DF6-F1D6-4856-8187-581FF5AC8FC5}" destId="{71465600-7F29-47CB-927D-935F13A76881}" srcOrd="3" destOrd="0" parTransId="{AB4B2BE7-7561-407D-B369-473E83F73FD1}" sibTransId="{97AC274C-8B5F-46F0-9D28-D5970C8FE847}"/>
    <dgm:cxn modelId="{5475B123-6A45-42D2-BA0B-588359A2DDC2}" type="presOf" srcId="{41209346-3336-4B3C-97E5-3077D5C73FAD}" destId="{E4DB816D-6CC6-438C-99B4-65C5FACBE88C}" srcOrd="0" destOrd="0" presId="urn:microsoft.com/office/officeart/2005/8/layout/process3"/>
    <dgm:cxn modelId="{FA1F317E-83B2-466B-912F-DAA4290FC49C}" type="presOf" srcId="{04A5DCC2-6438-46D5-A207-5C7D05D72CCF}" destId="{7D830EBC-E7CB-49D0-BCEB-0BF813B602E5}" srcOrd="0" destOrd="7" presId="urn:microsoft.com/office/officeart/2005/8/layout/process3"/>
    <dgm:cxn modelId="{695C9B3C-B34C-439E-BDE6-76B05E9A7FD7}" srcId="{569D91CB-67A0-4605-891C-D44536ED7FE4}" destId="{624117BB-D311-483E-8662-60578CE37325}" srcOrd="6" destOrd="0" parTransId="{1E66C8FA-6585-4C6E-98C3-CC0C84CF00ED}" sibTransId="{AE57DF6F-E26E-493C-9833-42C5FD6FC4C8}"/>
    <dgm:cxn modelId="{4389ECA6-9502-47DB-93F8-6E13A94890EA}" type="presOf" srcId="{97B9071D-D9DA-4127-A0FD-1A7B141D95F1}" destId="{DF6B8C44-8DC3-4B1F-8EAE-D4CEA5C9E97B}" srcOrd="0" destOrd="6" presId="urn:microsoft.com/office/officeart/2005/8/layout/process3"/>
    <dgm:cxn modelId="{E9A79C10-23A7-43EA-8513-6ED4948DDB0D}" type="presOf" srcId="{D113E00C-B807-459F-A194-237010C48F9F}" destId="{47ACA81D-800E-4CBB-8248-BE86BA68BA0F}" srcOrd="0" destOrd="4" presId="urn:microsoft.com/office/officeart/2005/8/layout/process3"/>
    <dgm:cxn modelId="{FD68AADC-29D1-4B03-819F-8F5657D0973A}" type="presOf" srcId="{A159966D-0CB4-4BB7-981B-B64A96907CD9}" destId="{16B217D6-474D-443E-A9F0-60B8FA46FC81}" srcOrd="0" destOrd="0" presId="urn:microsoft.com/office/officeart/2005/8/layout/process3"/>
    <dgm:cxn modelId="{658306C2-2CBA-4B4C-88AC-F7A7BD4A68E0}" srcId="{C7379DF6-F1D6-4856-8187-581FF5AC8FC5}" destId="{A365230E-5DA8-4B62-9FD2-E8B3BD098977}" srcOrd="7" destOrd="0" parTransId="{18D699FE-169D-4664-97FC-066DE9E98F0D}" sibTransId="{4EABF9C0-1D1D-4CBD-9E87-4DC78470CC8D}"/>
    <dgm:cxn modelId="{37BCC9A0-5378-4762-B3D2-0924C4605969}" srcId="{C7379DF6-F1D6-4856-8187-581FF5AC8FC5}" destId="{9635AF3B-D921-49A1-A5E3-6449B2BDCB83}" srcOrd="5" destOrd="0" parTransId="{F314029C-FB9D-4FE1-A695-88B732F076C0}" sibTransId="{5AABC07E-2BB8-4A17-989B-B9F583198324}"/>
    <dgm:cxn modelId="{288C9603-F597-4598-B77B-469B3407D322}" srcId="{B74C6209-A823-4483-AE27-5B4902E5A55B}" destId="{2739818D-2475-4CC5-80BC-6EDACC9EDBD9}" srcOrd="2" destOrd="0" parTransId="{17A90546-45B8-4385-8C84-5B12BD511638}" sibTransId="{2FF1A0DF-B190-4B97-BFBE-E3627A894E03}"/>
    <dgm:cxn modelId="{BE24664F-97EE-4644-91CF-7D3E2C48553B}" srcId="{569D91CB-67A0-4605-891C-D44536ED7FE4}" destId="{E25E3FF8-39D6-404E-8A4D-F132A2D6F12A}" srcOrd="4" destOrd="0" parTransId="{9E34A4DB-2397-4D93-BE41-8B691839274E}" sibTransId="{DECC7D7D-B25C-439D-95E4-2D0CB6C6D3D5}"/>
    <dgm:cxn modelId="{56E56072-2093-413F-811A-8F345BB76017}" type="presOf" srcId="{7D9C44A5-B107-44D3-B425-D4C900D24405}" destId="{DF6B8C44-8DC3-4B1F-8EAE-D4CEA5C9E97B}" srcOrd="0" destOrd="4" presId="urn:microsoft.com/office/officeart/2005/8/layout/process3"/>
    <dgm:cxn modelId="{F72E88E1-5461-4DDF-83F9-74CD69B60B3E}" srcId="{B74C6209-A823-4483-AE27-5B4902E5A55B}" destId="{D113E00C-B807-459F-A194-237010C48F9F}" srcOrd="4" destOrd="0" parTransId="{CE2D81E5-141C-47C3-A232-302977739E31}" sibTransId="{7231A494-F3BB-46CE-BC29-9290999F2FBE}"/>
    <dgm:cxn modelId="{F8383C47-408E-41F0-A1A1-235E15861EBB}" srcId="{569D91CB-67A0-4605-891C-D44536ED7FE4}" destId="{92822421-C820-4774-AC9A-6882BCB112B9}" srcOrd="8" destOrd="0" parTransId="{B2171C5C-7B3B-4EE3-9535-9AA77B36062D}" sibTransId="{B1E915FD-9454-433E-97C3-DB9CE0EA08CD}"/>
    <dgm:cxn modelId="{D214B9BA-AE7A-4BB8-9BD8-E47A47B5F936}" type="presOf" srcId="{00DABAB4-5BF5-47E7-BE77-06E1DE287C7A}" destId="{BF97C492-C836-4D14-8802-579C909EA42E}" srcOrd="0" destOrd="0" presId="urn:microsoft.com/office/officeart/2005/8/layout/process3"/>
    <dgm:cxn modelId="{D97FE82C-0000-43B8-83E4-A61F6314B447}" type="presOf" srcId="{B74C6209-A823-4483-AE27-5B4902E5A55B}" destId="{9DB73510-C187-4873-A416-A6BCD5355636}" srcOrd="0" destOrd="0" presId="urn:microsoft.com/office/officeart/2005/8/layout/process3"/>
    <dgm:cxn modelId="{164D7141-EA02-4F3D-ABE4-5421E958908D}" type="presOf" srcId="{C7379DF6-F1D6-4856-8187-581FF5AC8FC5}" destId="{45E86D27-812C-4896-AC80-FDD03383792F}" srcOrd="1" destOrd="0" presId="urn:microsoft.com/office/officeart/2005/8/layout/process3"/>
    <dgm:cxn modelId="{C3150BBA-6EC0-446E-A852-7C4F6ED91E5B}" srcId="{273C5B88-46BB-4AEA-9EEB-CF0BBD841636}" destId="{C7379DF6-F1D6-4856-8187-581FF5AC8FC5}" srcOrd="0" destOrd="0" parTransId="{875BFF91-513C-4C67-B99B-83036FC683B8}" sibTransId="{41209346-3336-4B3C-97E5-3077D5C73FAD}"/>
    <dgm:cxn modelId="{6D04FB7C-733D-49FE-9154-796F93D36FB8}" type="presOf" srcId="{D5E070B0-335C-4B3A-A404-B27F0B6CD8AB}" destId="{DF6B8C44-8DC3-4B1F-8EAE-D4CEA5C9E97B}" srcOrd="0" destOrd="0" presId="urn:microsoft.com/office/officeart/2005/8/layout/process3"/>
    <dgm:cxn modelId="{7DF28B5F-8C90-4795-89EC-7EA57D59A830}" srcId="{C7379DF6-F1D6-4856-8187-581FF5AC8FC5}" destId="{D5E070B0-335C-4B3A-A404-B27F0B6CD8AB}" srcOrd="0" destOrd="0" parTransId="{1BA58451-5FE2-41B7-984A-BB7795DCDA02}" sibTransId="{7920BD71-7815-476D-9CE6-DA19EFBACEAE}"/>
    <dgm:cxn modelId="{EF475E54-0FF3-4BCB-BD51-CDCA5F32FDBE}" srcId="{569D91CB-67A0-4605-891C-D44536ED7FE4}" destId="{D13EA055-E2EA-45C2-A531-932CCA2B40E4}" srcOrd="3" destOrd="0" parTransId="{A02865E9-A8CD-4FBA-B2CC-69F0B2A196AE}" sibTransId="{B46065B7-FC3E-448D-9750-B5CC090918BA}"/>
    <dgm:cxn modelId="{2AE165ED-B0FA-4D8A-95DC-47A2B98CE0E8}" type="presOf" srcId="{D13EA055-E2EA-45C2-A531-932CCA2B40E4}" destId="{7D830EBC-E7CB-49D0-BCEB-0BF813B602E5}" srcOrd="0" destOrd="3" presId="urn:microsoft.com/office/officeart/2005/8/layout/process3"/>
    <dgm:cxn modelId="{A7012193-8578-48D2-8A69-DB2347A60853}" srcId="{EC778563-76D7-4BF9-9BC6-DF5A33C0202A}" destId="{3C32F8C3-9D6B-4610-ADA0-20092BA7427E}" srcOrd="1" destOrd="0" parTransId="{D67172CE-4796-46D8-A1A6-2B1E800B8E67}" sibTransId="{92987B34-F255-47AD-870F-C516349B1E3D}"/>
    <dgm:cxn modelId="{1EAF01B8-3DAF-4F0F-935D-94FC5ECDA3B3}" type="presOf" srcId="{42F38111-34BF-4570-8447-20282C9DC115}" destId="{DF6B8C44-8DC3-4B1F-8EAE-D4CEA5C9E97B}" srcOrd="0" destOrd="2" presId="urn:microsoft.com/office/officeart/2005/8/layout/process3"/>
    <dgm:cxn modelId="{3C9EE225-43C5-48AA-8ECD-B34694DD1B4E}" srcId="{EC778563-76D7-4BF9-9BC6-DF5A33C0202A}" destId="{A159966D-0CB4-4BB7-981B-B64A96907CD9}" srcOrd="0" destOrd="0" parTransId="{59E37660-C145-42DF-BE61-59771C2FF4AC}" sibTransId="{8A3E151B-D4BC-455E-8C2E-CAE83A72F1DA}"/>
    <dgm:cxn modelId="{B89A891B-3F0D-49F9-9158-B5D1A7859C0C}" type="presOf" srcId="{EC778563-76D7-4BF9-9BC6-DF5A33C0202A}" destId="{8F6813F9-400C-4700-B5C9-B73C0CAFFB4E}" srcOrd="1" destOrd="0" presId="urn:microsoft.com/office/officeart/2005/8/layout/process3"/>
    <dgm:cxn modelId="{57859545-155C-4A64-8FB8-C37413FEE950}" type="presOf" srcId="{70D7127B-7CD3-4183-AC06-DAA1B83883B0}" destId="{47ACA81D-800E-4CBB-8248-BE86BA68BA0F}" srcOrd="0" destOrd="0" presId="urn:microsoft.com/office/officeart/2005/8/layout/process3"/>
    <dgm:cxn modelId="{88AE99D7-53B0-46B0-9629-0EC6112DCD45}" type="presOf" srcId="{41209346-3336-4B3C-97E5-3077D5C73FAD}" destId="{C9D266F8-427E-4F9A-A61B-54B1763388B0}" srcOrd="1" destOrd="0" presId="urn:microsoft.com/office/officeart/2005/8/layout/process3"/>
    <dgm:cxn modelId="{BD9B58D2-3BE6-48B1-A840-C2BCE89107D8}" type="presOf" srcId="{00DABAB4-5BF5-47E7-BE77-06E1DE287C7A}" destId="{EA2BEABB-C304-4932-BD1A-6728254C4136}" srcOrd="1" destOrd="0" presId="urn:microsoft.com/office/officeart/2005/8/layout/process3"/>
    <dgm:cxn modelId="{FAED9434-A846-4582-ADB6-AEE70F53412D}" type="presOf" srcId="{6F68B283-8CDC-4E7E-85E9-509207B5B5F9}" destId="{47ACA81D-800E-4CBB-8248-BE86BA68BA0F}" srcOrd="0" destOrd="3" presId="urn:microsoft.com/office/officeart/2005/8/layout/process3"/>
    <dgm:cxn modelId="{8A204B58-E789-4A91-AC4C-D9DC74AC57C9}" type="presOf" srcId="{92822421-C820-4774-AC9A-6882BCB112B9}" destId="{7D830EBC-E7CB-49D0-BCEB-0BF813B602E5}" srcOrd="0" destOrd="8" presId="urn:microsoft.com/office/officeart/2005/8/layout/process3"/>
    <dgm:cxn modelId="{045CFCF6-A859-414E-81A7-18ADE460CF24}" type="presOf" srcId="{3C32F8C3-9D6B-4610-ADA0-20092BA7427E}" destId="{16B217D6-474D-443E-A9F0-60B8FA46FC81}" srcOrd="0" destOrd="1" presId="urn:microsoft.com/office/officeart/2005/8/layout/process3"/>
    <dgm:cxn modelId="{88AF4892-4A3D-4A79-ADCE-D3AB36829267}" type="presOf" srcId="{D4F469F1-7423-4F67-B961-522FEAB7C81A}" destId="{D741D582-271D-46A4-85A8-22F758BA3EE6}" srcOrd="0" destOrd="0" presId="urn:microsoft.com/office/officeart/2005/8/layout/process3"/>
    <dgm:cxn modelId="{86C70E8B-96C1-4692-9485-AD78AE21FD00}" srcId="{B74C6209-A823-4483-AE27-5B4902E5A55B}" destId="{70D7127B-7CD3-4183-AC06-DAA1B83883B0}" srcOrd="0" destOrd="0" parTransId="{C076B008-C7BC-413D-AF81-B27993635225}" sibTransId="{6CAACA96-B0BE-4D66-8F26-31E37681DF1F}"/>
    <dgm:cxn modelId="{5CDDFA86-3F09-4BD0-BD94-C5EA07B07537}" type="presOf" srcId="{624117BB-D311-483E-8662-60578CE37325}" destId="{7D830EBC-E7CB-49D0-BCEB-0BF813B602E5}" srcOrd="0" destOrd="6" presId="urn:microsoft.com/office/officeart/2005/8/layout/process3"/>
    <dgm:cxn modelId="{47F4189E-911F-4AE2-9F0F-1DC11F658FCC}" type="presOf" srcId="{95D389B7-7666-4A6D-AD9B-9400A41E746D}" destId="{7D830EBC-E7CB-49D0-BCEB-0BF813B602E5}" srcOrd="0" destOrd="1" presId="urn:microsoft.com/office/officeart/2005/8/layout/process3"/>
    <dgm:cxn modelId="{79584E39-D2D5-4761-8B1E-2EEFD71AD43E}" srcId="{569D91CB-67A0-4605-891C-D44536ED7FE4}" destId="{A5EAD9D1-1D54-4DAF-B9B1-0E40CFF30C6C}" srcOrd="5" destOrd="0" parTransId="{CC39B4EE-4D8E-4994-9945-9F42976EF0CE}" sibTransId="{56FB71AB-4CFB-45B1-A614-E0FEE6C8451F}"/>
    <dgm:cxn modelId="{30DDE0AF-FF96-4373-A015-9B5AF6A1911C}" srcId="{C7379DF6-F1D6-4856-8187-581FF5AC8FC5}" destId="{97B9071D-D9DA-4127-A0FD-1A7B141D95F1}" srcOrd="6" destOrd="0" parTransId="{9D3490A6-E19D-4D54-BD0B-CD3BE4871E21}" sibTransId="{C2FAD967-B03C-4278-B00A-085FF70EF539}"/>
    <dgm:cxn modelId="{31A8DD13-4472-42CD-9190-F9206889A6F5}" srcId="{C7379DF6-F1D6-4856-8187-581FF5AC8FC5}" destId="{42F38111-34BF-4570-8447-20282C9DC115}" srcOrd="2" destOrd="0" parTransId="{8EE3366E-7B72-4FCE-A0DC-78D67F6F6F25}" sibTransId="{CDC0D1FF-3806-499C-B40C-45097A025098}"/>
    <dgm:cxn modelId="{A6780AEE-0378-4BF9-AC8C-0B20D75108E9}" type="presOf" srcId="{A5EAD9D1-1D54-4DAF-B9B1-0E40CFF30C6C}" destId="{7D830EBC-E7CB-49D0-BCEB-0BF813B602E5}" srcOrd="0" destOrd="5" presId="urn:microsoft.com/office/officeart/2005/8/layout/process3"/>
    <dgm:cxn modelId="{6532F54F-4264-4359-8D34-F66EED1E5338}" srcId="{C7379DF6-F1D6-4856-8187-581FF5AC8FC5}" destId="{1673D435-9C2B-4679-9C15-A62F2DE8B70A}" srcOrd="1" destOrd="0" parTransId="{3E0FB6B2-BE87-4A6E-9577-8A14EE1AB7B2}" sibTransId="{572B5589-113E-47AF-B4CC-F450D7988033}"/>
    <dgm:cxn modelId="{6397D430-E68B-4388-839C-68DE2A1BF768}" srcId="{569D91CB-67A0-4605-891C-D44536ED7FE4}" destId="{039E6447-3FE3-454F-B6A9-59DD3B1D31F9}" srcOrd="2" destOrd="0" parTransId="{C6001FC4-4754-4015-B1CD-6FF864BA0EB6}" sibTransId="{AD537E1D-21FA-439C-A4C2-507EEDB7E098}"/>
    <dgm:cxn modelId="{B3615C62-4B8E-4E23-8F87-A227E517FF80}" type="presOf" srcId="{71465600-7F29-47CB-927D-935F13A76881}" destId="{DF6B8C44-8DC3-4B1F-8EAE-D4CEA5C9E97B}" srcOrd="0" destOrd="3" presId="urn:microsoft.com/office/officeart/2005/8/layout/process3"/>
    <dgm:cxn modelId="{FBFD3D4A-D143-4CDE-95AA-2A30F8A997D1}" srcId="{273C5B88-46BB-4AEA-9EEB-CF0BBD841636}" destId="{EC778563-76D7-4BF9-9BC6-DF5A33C0202A}" srcOrd="3" destOrd="0" parTransId="{944043AC-F4D9-46E1-B9C8-C21F9296381C}" sibTransId="{EA8D2057-0308-41B1-8152-F206FED39C5B}"/>
    <dgm:cxn modelId="{989C913F-D3B9-4336-AEB3-0A05087EF1F0}" srcId="{569D91CB-67A0-4605-891C-D44536ED7FE4}" destId="{D4887125-5C27-4F50-8555-27D6667A17B4}" srcOrd="0" destOrd="0" parTransId="{8E22DB20-50A5-4A26-8C1C-3BF431BC767D}" sibTransId="{E12C1F32-8749-43B3-9B5C-8D4BCBCBAE2E}"/>
    <dgm:cxn modelId="{95D6A2D2-7A75-498C-BC8B-4BD0C77D51D2}" type="presOf" srcId="{273C5B88-46BB-4AEA-9EEB-CF0BBD841636}" destId="{65AAE893-D117-460A-BB84-B1A64C1A2D9A}" srcOrd="0" destOrd="0" presId="urn:microsoft.com/office/officeart/2005/8/layout/process3"/>
    <dgm:cxn modelId="{60BD913F-881D-4D0F-8E71-EF7BC6E9E34B}" type="presOf" srcId="{E25E3FF8-39D6-404E-8A4D-F132A2D6F12A}" destId="{7D830EBC-E7CB-49D0-BCEB-0BF813B602E5}" srcOrd="0" destOrd="4" presId="urn:microsoft.com/office/officeart/2005/8/layout/process3"/>
    <dgm:cxn modelId="{1AA50A03-A53F-4867-8D86-8784E788485B}" type="presOf" srcId="{1673D435-9C2B-4679-9C15-A62F2DE8B70A}" destId="{DF6B8C44-8DC3-4B1F-8EAE-D4CEA5C9E97B}" srcOrd="0" destOrd="1" presId="urn:microsoft.com/office/officeart/2005/8/layout/process3"/>
    <dgm:cxn modelId="{BFC538A9-67D6-4AB0-85C1-38639B8E0C4E}" type="presOf" srcId="{D4887125-5C27-4F50-8555-27D6667A17B4}" destId="{7D830EBC-E7CB-49D0-BCEB-0BF813B602E5}" srcOrd="0" destOrd="0" presId="urn:microsoft.com/office/officeart/2005/8/layout/process3"/>
    <dgm:cxn modelId="{65EC34EF-9130-4431-BFD2-D684BE26B3E5}" type="presOf" srcId="{C7379DF6-F1D6-4856-8187-581FF5AC8FC5}" destId="{90232BCF-1EC0-41B5-9B58-87DCD7864DE3}" srcOrd="0" destOrd="0" presId="urn:microsoft.com/office/officeart/2005/8/layout/process3"/>
    <dgm:cxn modelId="{FA873BF7-D914-417D-910A-DBB0589A1AC4}" type="presOf" srcId="{2739818D-2475-4CC5-80BC-6EDACC9EDBD9}" destId="{47ACA81D-800E-4CBB-8248-BE86BA68BA0F}" srcOrd="0" destOrd="2" presId="urn:microsoft.com/office/officeart/2005/8/layout/process3"/>
    <dgm:cxn modelId="{35AD3D72-724E-4629-808F-1E2FBABB34B4}" srcId="{569D91CB-67A0-4605-891C-D44536ED7FE4}" destId="{04A5DCC2-6438-46D5-A207-5C7D05D72CCF}" srcOrd="7" destOrd="0" parTransId="{22EC6333-38D8-4B95-8C6F-A2D177FF69E3}" sibTransId="{D3030F05-5874-4211-9148-8A8B80A6F210}"/>
    <dgm:cxn modelId="{08D84896-4F4B-46AD-AB66-B42005B91628}" type="presOf" srcId="{569D91CB-67A0-4605-891C-D44536ED7FE4}" destId="{9C48AC6C-EA54-4557-9DDF-BC5807075753}" srcOrd="1" destOrd="0" presId="urn:microsoft.com/office/officeart/2005/8/layout/process3"/>
    <dgm:cxn modelId="{F5E550A2-2E54-48EC-A3D6-D2A7F6B80E72}" type="presOf" srcId="{EC778563-76D7-4BF9-9BC6-DF5A33C0202A}" destId="{1AC21C3C-79DD-45A9-B8FD-60022ED03B6D}" srcOrd="0" destOrd="0" presId="urn:microsoft.com/office/officeart/2005/8/layout/process3"/>
    <dgm:cxn modelId="{9A8F8FD7-B9DA-437E-976B-005630DC757F}" type="presOf" srcId="{9635AF3B-D921-49A1-A5E3-6449B2BDCB83}" destId="{DF6B8C44-8DC3-4B1F-8EAE-D4CEA5C9E97B}" srcOrd="0" destOrd="5" presId="urn:microsoft.com/office/officeart/2005/8/layout/process3"/>
    <dgm:cxn modelId="{79348690-DE30-49CF-9C7C-27BEA71F3B88}" type="presOf" srcId="{B74C6209-A823-4483-AE27-5B4902E5A55B}" destId="{85988E8E-A130-46EA-B870-94895001BC4D}" srcOrd="1" destOrd="0" presId="urn:microsoft.com/office/officeart/2005/8/layout/process3"/>
    <dgm:cxn modelId="{AE72E00B-C78B-4A68-99F5-67E0D82F72DE}" srcId="{273C5B88-46BB-4AEA-9EEB-CF0BBD841636}" destId="{569D91CB-67A0-4605-891C-D44536ED7FE4}" srcOrd="1" destOrd="0" parTransId="{519E7FEE-E3AB-4914-B8E0-160DC66937FF}" sibTransId="{D4F469F1-7423-4F67-B961-522FEAB7C81A}"/>
    <dgm:cxn modelId="{86BBD6D6-335F-44AB-AC9D-73A4A3B13074}" type="presOf" srcId="{8783027A-D16E-4FD1-857E-1317C7696C33}" destId="{47ACA81D-800E-4CBB-8248-BE86BA68BA0F}" srcOrd="0" destOrd="1" presId="urn:microsoft.com/office/officeart/2005/8/layout/process3"/>
    <dgm:cxn modelId="{CA5A5699-79AE-4842-88AA-775D1FB1CADF}" srcId="{B74C6209-A823-4483-AE27-5B4902E5A55B}" destId="{8783027A-D16E-4FD1-857E-1317C7696C33}" srcOrd="1" destOrd="0" parTransId="{8ABB1BDF-0F6E-4731-BBC5-D91927D4FD21}" sibTransId="{2A4D6BD5-6807-4CB3-B612-C76103806C83}"/>
    <dgm:cxn modelId="{D3B0D92F-1916-4F98-A371-E15B035A5BA7}" type="presParOf" srcId="{65AAE893-D117-460A-BB84-B1A64C1A2D9A}" destId="{4A457FFE-A12A-4ABB-8878-35825522D54F}" srcOrd="0" destOrd="0" presId="urn:microsoft.com/office/officeart/2005/8/layout/process3"/>
    <dgm:cxn modelId="{64367940-1995-400A-9FD7-A8D340E2D4D4}" type="presParOf" srcId="{4A457FFE-A12A-4ABB-8878-35825522D54F}" destId="{90232BCF-1EC0-41B5-9B58-87DCD7864DE3}" srcOrd="0" destOrd="0" presId="urn:microsoft.com/office/officeart/2005/8/layout/process3"/>
    <dgm:cxn modelId="{72CE4474-E0F5-4696-A48F-CECB710CA297}" type="presParOf" srcId="{4A457FFE-A12A-4ABB-8878-35825522D54F}" destId="{45E86D27-812C-4896-AC80-FDD03383792F}" srcOrd="1" destOrd="0" presId="urn:microsoft.com/office/officeart/2005/8/layout/process3"/>
    <dgm:cxn modelId="{444FEF60-EA67-4874-8915-4D039D377AF9}" type="presParOf" srcId="{4A457FFE-A12A-4ABB-8878-35825522D54F}" destId="{DF6B8C44-8DC3-4B1F-8EAE-D4CEA5C9E97B}" srcOrd="2" destOrd="0" presId="urn:microsoft.com/office/officeart/2005/8/layout/process3"/>
    <dgm:cxn modelId="{376E1F73-F095-418F-98A0-14D9643DC06B}" type="presParOf" srcId="{65AAE893-D117-460A-BB84-B1A64C1A2D9A}" destId="{E4DB816D-6CC6-438C-99B4-65C5FACBE88C}" srcOrd="1" destOrd="0" presId="urn:microsoft.com/office/officeart/2005/8/layout/process3"/>
    <dgm:cxn modelId="{4750A5B5-21B9-4C98-94B9-0D08EE781836}" type="presParOf" srcId="{E4DB816D-6CC6-438C-99B4-65C5FACBE88C}" destId="{C9D266F8-427E-4F9A-A61B-54B1763388B0}" srcOrd="0" destOrd="0" presId="urn:microsoft.com/office/officeart/2005/8/layout/process3"/>
    <dgm:cxn modelId="{B87A608B-EB57-46F3-849B-C7CC49F97EC1}" type="presParOf" srcId="{65AAE893-D117-460A-BB84-B1A64C1A2D9A}" destId="{1148FC6B-E12F-4E25-AE83-8916FCD13E9A}" srcOrd="2" destOrd="0" presId="urn:microsoft.com/office/officeart/2005/8/layout/process3"/>
    <dgm:cxn modelId="{2DB6E748-C2CA-47F6-9AD9-67BE8DC63BBB}" type="presParOf" srcId="{1148FC6B-E12F-4E25-AE83-8916FCD13E9A}" destId="{E21146B4-13A3-4C20-872A-E42363E0B165}" srcOrd="0" destOrd="0" presId="urn:microsoft.com/office/officeart/2005/8/layout/process3"/>
    <dgm:cxn modelId="{7F391104-BE0B-4F60-949E-C696614F9836}" type="presParOf" srcId="{1148FC6B-E12F-4E25-AE83-8916FCD13E9A}" destId="{9C48AC6C-EA54-4557-9DDF-BC5807075753}" srcOrd="1" destOrd="0" presId="urn:microsoft.com/office/officeart/2005/8/layout/process3"/>
    <dgm:cxn modelId="{32DDCACE-BFB4-4A27-B8CB-BCD726914482}" type="presParOf" srcId="{1148FC6B-E12F-4E25-AE83-8916FCD13E9A}" destId="{7D830EBC-E7CB-49D0-BCEB-0BF813B602E5}" srcOrd="2" destOrd="0" presId="urn:microsoft.com/office/officeart/2005/8/layout/process3"/>
    <dgm:cxn modelId="{0BFFA430-5B77-4B39-9702-9F941F64F824}" type="presParOf" srcId="{65AAE893-D117-460A-BB84-B1A64C1A2D9A}" destId="{D741D582-271D-46A4-85A8-22F758BA3EE6}" srcOrd="3" destOrd="0" presId="urn:microsoft.com/office/officeart/2005/8/layout/process3"/>
    <dgm:cxn modelId="{9C00D988-EC07-4B60-819C-B71578AA2F3A}" type="presParOf" srcId="{D741D582-271D-46A4-85A8-22F758BA3EE6}" destId="{767CBBF3-66E2-4CD3-882E-4BF861370EE3}" srcOrd="0" destOrd="0" presId="urn:microsoft.com/office/officeart/2005/8/layout/process3"/>
    <dgm:cxn modelId="{099C8A77-58CE-4F7B-B73E-18E0BFBBF92E}" type="presParOf" srcId="{65AAE893-D117-460A-BB84-B1A64C1A2D9A}" destId="{C6B9345C-EFCC-4C2A-BCC1-38343520545C}" srcOrd="4" destOrd="0" presId="urn:microsoft.com/office/officeart/2005/8/layout/process3"/>
    <dgm:cxn modelId="{EB0CADD3-BA7C-46EB-A240-42E1F23EFEB6}" type="presParOf" srcId="{C6B9345C-EFCC-4C2A-BCC1-38343520545C}" destId="{9DB73510-C187-4873-A416-A6BCD5355636}" srcOrd="0" destOrd="0" presId="urn:microsoft.com/office/officeart/2005/8/layout/process3"/>
    <dgm:cxn modelId="{EC356E6C-13A9-4F65-803F-6B7985225FCB}" type="presParOf" srcId="{C6B9345C-EFCC-4C2A-BCC1-38343520545C}" destId="{85988E8E-A130-46EA-B870-94895001BC4D}" srcOrd="1" destOrd="0" presId="urn:microsoft.com/office/officeart/2005/8/layout/process3"/>
    <dgm:cxn modelId="{B9C418C4-B6BB-4E38-B1D1-6452A6297FCE}" type="presParOf" srcId="{C6B9345C-EFCC-4C2A-BCC1-38343520545C}" destId="{47ACA81D-800E-4CBB-8248-BE86BA68BA0F}" srcOrd="2" destOrd="0" presId="urn:microsoft.com/office/officeart/2005/8/layout/process3"/>
    <dgm:cxn modelId="{10A46839-4387-4D6A-8106-478FA0FE2C45}" type="presParOf" srcId="{65AAE893-D117-460A-BB84-B1A64C1A2D9A}" destId="{BF97C492-C836-4D14-8802-579C909EA42E}" srcOrd="5" destOrd="0" presId="urn:microsoft.com/office/officeart/2005/8/layout/process3"/>
    <dgm:cxn modelId="{2D18EA0E-6452-4692-AEEC-0665A0D032E2}" type="presParOf" srcId="{BF97C492-C836-4D14-8802-579C909EA42E}" destId="{EA2BEABB-C304-4932-BD1A-6728254C4136}" srcOrd="0" destOrd="0" presId="urn:microsoft.com/office/officeart/2005/8/layout/process3"/>
    <dgm:cxn modelId="{04DA38A0-7532-4D18-ADC2-8E9A232FF426}" type="presParOf" srcId="{65AAE893-D117-460A-BB84-B1A64C1A2D9A}" destId="{98233B3B-CB85-466A-A7A5-A9F303807327}" srcOrd="6" destOrd="0" presId="urn:microsoft.com/office/officeart/2005/8/layout/process3"/>
    <dgm:cxn modelId="{BA23CC3A-3ABE-4587-92E1-3E86F18992F7}" type="presParOf" srcId="{98233B3B-CB85-466A-A7A5-A9F303807327}" destId="{1AC21C3C-79DD-45A9-B8FD-60022ED03B6D}" srcOrd="0" destOrd="0" presId="urn:microsoft.com/office/officeart/2005/8/layout/process3"/>
    <dgm:cxn modelId="{13F600DE-8452-475A-AD4C-CAF146EAA2F8}" type="presParOf" srcId="{98233B3B-CB85-466A-A7A5-A9F303807327}" destId="{8F6813F9-400C-4700-B5C9-B73C0CAFFB4E}" srcOrd="1" destOrd="0" presId="urn:microsoft.com/office/officeart/2005/8/layout/process3"/>
    <dgm:cxn modelId="{5823724C-C366-46E5-A2F1-7148A37D515B}" type="presParOf" srcId="{98233B3B-CB85-466A-A7A5-A9F303807327}" destId="{16B217D6-474D-443E-A9F0-60B8FA46FC8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0B8446-07AE-48CF-8FFD-F4415F67BE68}"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B2E8C22F-8B12-4569-9BFD-0DE5811742ED}">
      <dgm:prSet phldrT="[Text]" custT="1"/>
      <dgm:spPr/>
      <dgm:t>
        <a:bodyPr/>
        <a:lstStyle/>
        <a:p>
          <a:pPr algn="l"/>
          <a:r>
            <a:rPr lang="en-ZA" sz="1200" dirty="0" smtClean="0">
              <a:latin typeface="Century Gothic" panose="020B0502020202020204" pitchFamily="34" charset="0"/>
            </a:rPr>
            <a:t>Line managers had a key role to play as risk practitioners relevant to the impact of Covid-19 on their related functional areas/ service deliver operations</a:t>
          </a:r>
          <a:endParaRPr lang="en-US" sz="1200" dirty="0">
            <a:latin typeface="Century Gothic" panose="020B0502020202020204" pitchFamily="34" charset="0"/>
          </a:endParaRPr>
        </a:p>
      </dgm:t>
    </dgm:pt>
    <dgm:pt modelId="{9B9DF5F4-DD9D-4513-B3AD-606A9EE300A0}" type="parTrans" cxnId="{77E7FD31-3E74-4DC0-9273-794BDF750108}">
      <dgm:prSet/>
      <dgm:spPr/>
      <dgm:t>
        <a:bodyPr/>
        <a:lstStyle/>
        <a:p>
          <a:endParaRPr lang="en-US" sz="1200">
            <a:latin typeface="Century Gothic" panose="020B0502020202020204" pitchFamily="34" charset="0"/>
          </a:endParaRPr>
        </a:p>
      </dgm:t>
    </dgm:pt>
    <dgm:pt modelId="{2CBA45BA-12EE-4F9B-B527-F1C04FFD08BE}" type="sibTrans" cxnId="{77E7FD31-3E74-4DC0-9273-794BDF750108}">
      <dgm:prSet custT="1"/>
      <dgm:spPr/>
      <dgm:t>
        <a:bodyPr/>
        <a:lstStyle/>
        <a:p>
          <a:endParaRPr lang="en-US" sz="1200">
            <a:latin typeface="Century Gothic" panose="020B0502020202020204" pitchFamily="34" charset="0"/>
          </a:endParaRPr>
        </a:p>
      </dgm:t>
    </dgm:pt>
    <dgm:pt modelId="{63CB7091-1017-43AD-89AC-F55DF5DBE13C}">
      <dgm:prSet phldrT="[Text]" custT="1"/>
      <dgm:spPr/>
      <dgm:t>
        <a:bodyPr/>
        <a:lstStyle/>
        <a:p>
          <a:r>
            <a:rPr lang="en-ZA" sz="1200" dirty="0" smtClean="0">
              <a:latin typeface="Century Gothic" panose="020B0502020202020204" pitchFamily="34" charset="0"/>
            </a:rPr>
            <a:t>Committee included HR, Resilience, IS&amp;T, Facilities </a:t>
          </a:r>
          <a:r>
            <a:rPr lang="en-ZA" sz="1200" dirty="0" err="1" smtClean="0">
              <a:latin typeface="Century Gothic" panose="020B0502020202020204" pitchFamily="34" charset="0"/>
            </a:rPr>
            <a:t>Mgnt</a:t>
          </a:r>
          <a:r>
            <a:rPr lang="en-ZA" sz="1200" dirty="0" smtClean="0">
              <a:latin typeface="Century Gothic" panose="020B0502020202020204" pitchFamily="34" charset="0"/>
            </a:rPr>
            <a:t>, Fleet </a:t>
          </a:r>
          <a:r>
            <a:rPr lang="en-ZA" sz="1200" dirty="0" err="1" smtClean="0">
              <a:latin typeface="Century Gothic" panose="020B0502020202020204" pitchFamily="34" charset="0"/>
            </a:rPr>
            <a:t>Mgmt</a:t>
          </a:r>
          <a:r>
            <a:rPr lang="en-ZA" sz="1200" dirty="0" smtClean="0">
              <a:latin typeface="Century Gothic" panose="020B0502020202020204" pitchFamily="34" charset="0"/>
            </a:rPr>
            <a:t>, Risk &amp; Ethics, Communications, Customer Relations, and Legal Services</a:t>
          </a:r>
          <a:endParaRPr lang="en-US" sz="1200" dirty="0">
            <a:latin typeface="Century Gothic" panose="020B0502020202020204" pitchFamily="34" charset="0"/>
          </a:endParaRPr>
        </a:p>
      </dgm:t>
    </dgm:pt>
    <dgm:pt modelId="{D22CDDF2-0749-412C-ADF4-FF3475A97E25}" type="parTrans" cxnId="{54537DAD-B0A3-4BB1-8FEA-43507765F1A3}">
      <dgm:prSet/>
      <dgm:spPr/>
      <dgm:t>
        <a:bodyPr/>
        <a:lstStyle/>
        <a:p>
          <a:endParaRPr lang="en-US" sz="1200">
            <a:latin typeface="Century Gothic" panose="020B0502020202020204" pitchFamily="34" charset="0"/>
          </a:endParaRPr>
        </a:p>
      </dgm:t>
    </dgm:pt>
    <dgm:pt modelId="{5671F6EA-BC24-44AD-8C4D-9E09CBB0BF50}" type="sibTrans" cxnId="{54537DAD-B0A3-4BB1-8FEA-43507765F1A3}">
      <dgm:prSet custT="1"/>
      <dgm:spPr/>
      <dgm:t>
        <a:bodyPr/>
        <a:lstStyle/>
        <a:p>
          <a:endParaRPr lang="en-US" sz="1200">
            <a:latin typeface="Century Gothic" panose="020B0502020202020204" pitchFamily="34" charset="0"/>
          </a:endParaRPr>
        </a:p>
      </dgm:t>
    </dgm:pt>
    <dgm:pt modelId="{E8C436FF-9225-43AC-9D30-3EEA5C18DAA3}">
      <dgm:prSet phldrT="[Text]" custT="1"/>
      <dgm:spPr/>
      <dgm:t>
        <a:bodyPr/>
        <a:lstStyle/>
        <a:p>
          <a:r>
            <a:rPr lang="en-US" sz="1200" dirty="0" smtClean="0">
              <a:latin typeface="Century Gothic" panose="020B0502020202020204" pitchFamily="34" charset="0"/>
            </a:rPr>
            <a:t>The CCC </a:t>
          </a:r>
          <a:r>
            <a:rPr lang="en-ZA" sz="1200" dirty="0" smtClean="0">
              <a:latin typeface="Century Gothic" panose="020B0502020202020204" pitchFamily="34" charset="0"/>
            </a:rPr>
            <a:t>is also the Chief Resilience Officer</a:t>
          </a:r>
          <a:endParaRPr lang="en-US" sz="1200" dirty="0">
            <a:latin typeface="Century Gothic" panose="020B0502020202020204" pitchFamily="34" charset="0"/>
          </a:endParaRPr>
        </a:p>
      </dgm:t>
    </dgm:pt>
    <dgm:pt modelId="{AA4C07A5-3008-44FB-89FC-01A9FA751B71}" type="parTrans" cxnId="{1C953B24-4B22-45E5-867B-6255CAC2142F}">
      <dgm:prSet/>
      <dgm:spPr/>
      <dgm:t>
        <a:bodyPr/>
        <a:lstStyle/>
        <a:p>
          <a:endParaRPr lang="en-US" sz="1200">
            <a:latin typeface="Century Gothic" panose="020B0502020202020204" pitchFamily="34" charset="0"/>
          </a:endParaRPr>
        </a:p>
      </dgm:t>
    </dgm:pt>
    <dgm:pt modelId="{311EA239-82A6-4D15-AC4E-D76E2D4BD6D2}" type="sibTrans" cxnId="{1C953B24-4B22-45E5-867B-6255CAC2142F}">
      <dgm:prSet custT="1"/>
      <dgm:spPr/>
      <dgm:t>
        <a:bodyPr/>
        <a:lstStyle/>
        <a:p>
          <a:endParaRPr lang="en-US" sz="1200">
            <a:latin typeface="Century Gothic" panose="020B0502020202020204" pitchFamily="34" charset="0"/>
          </a:endParaRPr>
        </a:p>
      </dgm:t>
    </dgm:pt>
    <dgm:pt modelId="{1A12B7EC-D057-451F-9498-84AD8C6CEAAE}">
      <dgm:prSet phldrT="[Text]" custT="1"/>
      <dgm:spPr/>
      <dgm:t>
        <a:bodyPr/>
        <a:lstStyle/>
        <a:p>
          <a:r>
            <a:rPr lang="en-US" sz="1200" dirty="0" smtClean="0">
              <a:latin typeface="Century Gothic" panose="020B0502020202020204" pitchFamily="34" charset="0"/>
            </a:rPr>
            <a:t>CCC reports to the City Manager and provides EMT with regular updates</a:t>
          </a:r>
          <a:endParaRPr lang="en-US" sz="1200" dirty="0">
            <a:latin typeface="Century Gothic" panose="020B0502020202020204" pitchFamily="34" charset="0"/>
          </a:endParaRPr>
        </a:p>
      </dgm:t>
    </dgm:pt>
    <dgm:pt modelId="{CE47681C-A828-4278-A51A-88B21941E102}" type="parTrans" cxnId="{23B2FA7D-7CC9-4362-9921-489588C53E3F}">
      <dgm:prSet/>
      <dgm:spPr/>
      <dgm:t>
        <a:bodyPr/>
        <a:lstStyle/>
        <a:p>
          <a:endParaRPr lang="en-US" sz="1200">
            <a:latin typeface="Century Gothic" panose="020B0502020202020204" pitchFamily="34" charset="0"/>
          </a:endParaRPr>
        </a:p>
      </dgm:t>
    </dgm:pt>
    <dgm:pt modelId="{E3719035-0B35-4B42-8AC7-9B2746A0FBA5}" type="sibTrans" cxnId="{23B2FA7D-7CC9-4362-9921-489588C53E3F}">
      <dgm:prSet custT="1"/>
      <dgm:spPr/>
      <dgm:t>
        <a:bodyPr/>
        <a:lstStyle/>
        <a:p>
          <a:endParaRPr lang="en-US" sz="1200">
            <a:latin typeface="Century Gothic" panose="020B0502020202020204" pitchFamily="34" charset="0"/>
          </a:endParaRPr>
        </a:p>
      </dgm:t>
    </dgm:pt>
    <dgm:pt modelId="{078F1DB5-7822-44E1-B8CD-CEFBB63BFB1A}">
      <dgm:prSet phldrT="[Text]" custT="1"/>
      <dgm:spPr/>
      <dgm:t>
        <a:bodyPr/>
        <a:lstStyle/>
        <a:p>
          <a:r>
            <a:rPr lang="en-ZA" sz="1200" dirty="0" smtClean="0">
              <a:latin typeface="Century Gothic" panose="020B0502020202020204" pitchFamily="34" charset="0"/>
            </a:rPr>
            <a:t> Governance reporting to political leadership headed by the Executive Mayor via City Manager and EMT, with reports to the Council and/or Disaster structures as appropriate</a:t>
          </a:r>
          <a:endParaRPr lang="en-US" sz="1200" dirty="0">
            <a:latin typeface="Century Gothic" panose="020B0502020202020204" pitchFamily="34" charset="0"/>
          </a:endParaRPr>
        </a:p>
      </dgm:t>
    </dgm:pt>
    <dgm:pt modelId="{897D1785-0B0F-40BF-AF81-91A0A1A567C8}" type="parTrans" cxnId="{FA8431BE-F42A-469C-B47B-D3AE52D57C99}">
      <dgm:prSet/>
      <dgm:spPr/>
      <dgm:t>
        <a:bodyPr/>
        <a:lstStyle/>
        <a:p>
          <a:endParaRPr lang="en-US" sz="1200">
            <a:latin typeface="Century Gothic" panose="020B0502020202020204" pitchFamily="34" charset="0"/>
          </a:endParaRPr>
        </a:p>
      </dgm:t>
    </dgm:pt>
    <dgm:pt modelId="{0FD4DBB8-E885-420F-8E94-967CA147781E}" type="sibTrans" cxnId="{FA8431BE-F42A-469C-B47B-D3AE52D57C99}">
      <dgm:prSet/>
      <dgm:spPr/>
      <dgm:t>
        <a:bodyPr/>
        <a:lstStyle/>
        <a:p>
          <a:endParaRPr lang="en-US" sz="1200">
            <a:latin typeface="Century Gothic" panose="020B0502020202020204" pitchFamily="34" charset="0"/>
          </a:endParaRPr>
        </a:p>
      </dgm:t>
    </dgm:pt>
    <dgm:pt modelId="{3562C20C-58E5-420F-A82D-CB2096FD6889}">
      <dgm:prSet phldrT="[Text]" custT="1"/>
      <dgm:spPr/>
      <dgm:t>
        <a:bodyPr/>
        <a:lstStyle/>
        <a:p>
          <a:r>
            <a:rPr lang="en-ZA" sz="1200" dirty="0" smtClean="0">
              <a:latin typeface="Century Gothic" panose="020B0502020202020204" pitchFamily="34" charset="0"/>
            </a:rPr>
            <a:t>Meets with all the pandemic response stream leads from across the organisation to interpret the data</a:t>
          </a:r>
          <a:endParaRPr lang="en-US" sz="1200" dirty="0">
            <a:latin typeface="Century Gothic" panose="020B0502020202020204" pitchFamily="34" charset="0"/>
          </a:endParaRPr>
        </a:p>
      </dgm:t>
    </dgm:pt>
    <dgm:pt modelId="{7BB596BD-E3D3-424A-B858-BF6F7A870E02}" type="parTrans" cxnId="{B8A3B903-2834-4CA4-BB39-339504B3113B}">
      <dgm:prSet/>
      <dgm:spPr/>
      <dgm:t>
        <a:bodyPr/>
        <a:lstStyle/>
        <a:p>
          <a:endParaRPr lang="en-US" sz="1200">
            <a:latin typeface="Century Gothic" panose="020B0502020202020204" pitchFamily="34" charset="0"/>
          </a:endParaRPr>
        </a:p>
      </dgm:t>
    </dgm:pt>
    <dgm:pt modelId="{E11A1690-527C-4F55-B172-77C27AF30695}" type="sibTrans" cxnId="{B8A3B903-2834-4CA4-BB39-339504B3113B}">
      <dgm:prSet/>
      <dgm:spPr/>
      <dgm:t>
        <a:bodyPr/>
        <a:lstStyle/>
        <a:p>
          <a:endParaRPr lang="en-US" sz="1200">
            <a:latin typeface="Century Gothic" panose="020B0502020202020204" pitchFamily="34" charset="0"/>
          </a:endParaRPr>
        </a:p>
      </dgm:t>
    </dgm:pt>
    <dgm:pt modelId="{BB1DC772-EF1A-4E01-AED5-1E283527F6AA}" type="pres">
      <dgm:prSet presAssocID="{AA0B8446-07AE-48CF-8FFD-F4415F67BE68}" presName="rootnode" presStyleCnt="0">
        <dgm:presLayoutVars>
          <dgm:chMax/>
          <dgm:chPref/>
          <dgm:dir/>
          <dgm:animLvl val="lvl"/>
        </dgm:presLayoutVars>
      </dgm:prSet>
      <dgm:spPr/>
    </dgm:pt>
    <dgm:pt modelId="{692A0F1B-3E38-4D37-8571-33ED131342EA}" type="pres">
      <dgm:prSet presAssocID="{B2E8C22F-8B12-4569-9BFD-0DE5811742ED}" presName="composite" presStyleCnt="0"/>
      <dgm:spPr/>
    </dgm:pt>
    <dgm:pt modelId="{256660FC-CCEF-4A30-9D3D-847C3FAB55FD}" type="pres">
      <dgm:prSet presAssocID="{B2E8C22F-8B12-4569-9BFD-0DE5811742ED}" presName="LShape" presStyleLbl="alignNode1" presStyleIdx="0" presStyleCnt="9"/>
      <dgm:spPr/>
    </dgm:pt>
    <dgm:pt modelId="{D2976ECC-C00B-478F-A8B7-BE7090F4DAD8}" type="pres">
      <dgm:prSet presAssocID="{B2E8C22F-8B12-4569-9BFD-0DE5811742ED}" presName="ParentText" presStyleLbl="revTx" presStyleIdx="0" presStyleCnt="5">
        <dgm:presLayoutVars>
          <dgm:chMax val="0"/>
          <dgm:chPref val="0"/>
          <dgm:bulletEnabled val="1"/>
        </dgm:presLayoutVars>
      </dgm:prSet>
      <dgm:spPr/>
      <dgm:t>
        <a:bodyPr/>
        <a:lstStyle/>
        <a:p>
          <a:endParaRPr lang="en-US"/>
        </a:p>
      </dgm:t>
    </dgm:pt>
    <dgm:pt modelId="{0C74DBEF-360A-4222-AB5D-A9100DC04B82}" type="pres">
      <dgm:prSet presAssocID="{B2E8C22F-8B12-4569-9BFD-0DE5811742ED}" presName="Triangle" presStyleLbl="alignNode1" presStyleIdx="1" presStyleCnt="9"/>
      <dgm:spPr/>
    </dgm:pt>
    <dgm:pt modelId="{2D336B80-8FB6-46B7-9FA9-F309106074E0}" type="pres">
      <dgm:prSet presAssocID="{2CBA45BA-12EE-4F9B-B527-F1C04FFD08BE}" presName="sibTrans" presStyleCnt="0"/>
      <dgm:spPr/>
    </dgm:pt>
    <dgm:pt modelId="{545EEADD-6FD1-4819-9EB8-5706FE730458}" type="pres">
      <dgm:prSet presAssocID="{2CBA45BA-12EE-4F9B-B527-F1C04FFD08BE}" presName="space" presStyleCnt="0"/>
      <dgm:spPr/>
    </dgm:pt>
    <dgm:pt modelId="{D59EF123-A745-40AD-BA6C-72B69E1AA93F}" type="pres">
      <dgm:prSet presAssocID="{63CB7091-1017-43AD-89AC-F55DF5DBE13C}" presName="composite" presStyleCnt="0"/>
      <dgm:spPr/>
    </dgm:pt>
    <dgm:pt modelId="{2B588F31-449A-4071-A49E-080F00930705}" type="pres">
      <dgm:prSet presAssocID="{63CB7091-1017-43AD-89AC-F55DF5DBE13C}" presName="LShape" presStyleLbl="alignNode1" presStyleIdx="2" presStyleCnt="9"/>
      <dgm:spPr/>
    </dgm:pt>
    <dgm:pt modelId="{506D8A2C-C49F-46EB-8972-2BA3D245EEB3}" type="pres">
      <dgm:prSet presAssocID="{63CB7091-1017-43AD-89AC-F55DF5DBE13C}" presName="ParentText" presStyleLbl="revTx" presStyleIdx="1" presStyleCnt="5">
        <dgm:presLayoutVars>
          <dgm:chMax val="0"/>
          <dgm:chPref val="0"/>
          <dgm:bulletEnabled val="1"/>
        </dgm:presLayoutVars>
      </dgm:prSet>
      <dgm:spPr/>
      <dgm:t>
        <a:bodyPr/>
        <a:lstStyle/>
        <a:p>
          <a:endParaRPr lang="en-US"/>
        </a:p>
      </dgm:t>
    </dgm:pt>
    <dgm:pt modelId="{089A6649-50CE-406C-B4D6-6ECB2F5A7A28}" type="pres">
      <dgm:prSet presAssocID="{63CB7091-1017-43AD-89AC-F55DF5DBE13C}" presName="Triangle" presStyleLbl="alignNode1" presStyleIdx="3" presStyleCnt="9"/>
      <dgm:spPr/>
    </dgm:pt>
    <dgm:pt modelId="{5B0F0D6F-A9E2-4C0B-8DA7-BB5FEF86E0A5}" type="pres">
      <dgm:prSet presAssocID="{5671F6EA-BC24-44AD-8C4D-9E09CBB0BF50}" presName="sibTrans" presStyleCnt="0"/>
      <dgm:spPr/>
    </dgm:pt>
    <dgm:pt modelId="{7AABB9B3-5F68-4E85-9A12-1D47CB33D4A3}" type="pres">
      <dgm:prSet presAssocID="{5671F6EA-BC24-44AD-8C4D-9E09CBB0BF50}" presName="space" presStyleCnt="0"/>
      <dgm:spPr/>
    </dgm:pt>
    <dgm:pt modelId="{95D51304-1D86-4A6B-BBA9-0F027A3F6D76}" type="pres">
      <dgm:prSet presAssocID="{E8C436FF-9225-43AC-9D30-3EEA5C18DAA3}" presName="composite" presStyleCnt="0"/>
      <dgm:spPr/>
    </dgm:pt>
    <dgm:pt modelId="{13D00C9F-665F-422A-A660-A647E0AF5B77}" type="pres">
      <dgm:prSet presAssocID="{E8C436FF-9225-43AC-9D30-3EEA5C18DAA3}" presName="LShape" presStyleLbl="alignNode1" presStyleIdx="4" presStyleCnt="9"/>
      <dgm:spPr/>
    </dgm:pt>
    <dgm:pt modelId="{9DF3310C-DC0C-4C19-87CD-BFC98CB3A3F8}" type="pres">
      <dgm:prSet presAssocID="{E8C436FF-9225-43AC-9D30-3EEA5C18DAA3}" presName="ParentText" presStyleLbl="revTx" presStyleIdx="2" presStyleCnt="5">
        <dgm:presLayoutVars>
          <dgm:chMax val="0"/>
          <dgm:chPref val="0"/>
          <dgm:bulletEnabled val="1"/>
        </dgm:presLayoutVars>
      </dgm:prSet>
      <dgm:spPr/>
      <dgm:t>
        <a:bodyPr/>
        <a:lstStyle/>
        <a:p>
          <a:endParaRPr lang="en-US"/>
        </a:p>
      </dgm:t>
    </dgm:pt>
    <dgm:pt modelId="{BCF49F06-3742-4F8B-A25D-42F49194150D}" type="pres">
      <dgm:prSet presAssocID="{E8C436FF-9225-43AC-9D30-3EEA5C18DAA3}" presName="Triangle" presStyleLbl="alignNode1" presStyleIdx="5" presStyleCnt="9"/>
      <dgm:spPr/>
    </dgm:pt>
    <dgm:pt modelId="{713CA206-36CA-474D-A5A8-C897993EAB1E}" type="pres">
      <dgm:prSet presAssocID="{311EA239-82A6-4D15-AC4E-D76E2D4BD6D2}" presName="sibTrans" presStyleCnt="0"/>
      <dgm:spPr/>
    </dgm:pt>
    <dgm:pt modelId="{EBFEF7D1-7A5D-4EC5-8342-D92B3ED9ED04}" type="pres">
      <dgm:prSet presAssocID="{311EA239-82A6-4D15-AC4E-D76E2D4BD6D2}" presName="space" presStyleCnt="0"/>
      <dgm:spPr/>
    </dgm:pt>
    <dgm:pt modelId="{94BA1BB4-9898-44F6-B039-6FBAB36B2675}" type="pres">
      <dgm:prSet presAssocID="{1A12B7EC-D057-451F-9498-84AD8C6CEAAE}" presName="composite" presStyleCnt="0"/>
      <dgm:spPr/>
    </dgm:pt>
    <dgm:pt modelId="{47BD0641-A13B-4388-8056-EADD4E65BC53}" type="pres">
      <dgm:prSet presAssocID="{1A12B7EC-D057-451F-9498-84AD8C6CEAAE}" presName="LShape" presStyleLbl="alignNode1" presStyleIdx="6" presStyleCnt="9"/>
      <dgm:spPr/>
    </dgm:pt>
    <dgm:pt modelId="{22A1B87D-0246-4D7D-B681-55B0C705BB83}" type="pres">
      <dgm:prSet presAssocID="{1A12B7EC-D057-451F-9498-84AD8C6CEAAE}" presName="ParentText" presStyleLbl="revTx" presStyleIdx="3" presStyleCnt="5">
        <dgm:presLayoutVars>
          <dgm:chMax val="0"/>
          <dgm:chPref val="0"/>
          <dgm:bulletEnabled val="1"/>
        </dgm:presLayoutVars>
      </dgm:prSet>
      <dgm:spPr/>
      <dgm:t>
        <a:bodyPr/>
        <a:lstStyle/>
        <a:p>
          <a:endParaRPr lang="en-US"/>
        </a:p>
      </dgm:t>
    </dgm:pt>
    <dgm:pt modelId="{F843B7CD-19E1-4003-AE87-B13D26E1F94A}" type="pres">
      <dgm:prSet presAssocID="{1A12B7EC-D057-451F-9498-84AD8C6CEAAE}" presName="Triangle" presStyleLbl="alignNode1" presStyleIdx="7" presStyleCnt="9"/>
      <dgm:spPr/>
    </dgm:pt>
    <dgm:pt modelId="{96147F09-6B18-4C30-BC76-F294A34D2ADC}" type="pres">
      <dgm:prSet presAssocID="{E3719035-0B35-4B42-8AC7-9B2746A0FBA5}" presName="sibTrans" presStyleCnt="0"/>
      <dgm:spPr/>
    </dgm:pt>
    <dgm:pt modelId="{12FFC959-6360-4591-B754-4661F9376248}" type="pres">
      <dgm:prSet presAssocID="{E3719035-0B35-4B42-8AC7-9B2746A0FBA5}" presName="space" presStyleCnt="0"/>
      <dgm:spPr/>
    </dgm:pt>
    <dgm:pt modelId="{F4F0ADEE-BC21-46B8-A1B0-CAE335D3B608}" type="pres">
      <dgm:prSet presAssocID="{078F1DB5-7822-44E1-B8CD-CEFBB63BFB1A}" presName="composite" presStyleCnt="0"/>
      <dgm:spPr/>
    </dgm:pt>
    <dgm:pt modelId="{37DCA0EC-1900-4151-A128-29CB56A57330}" type="pres">
      <dgm:prSet presAssocID="{078F1DB5-7822-44E1-B8CD-CEFBB63BFB1A}" presName="LShape" presStyleLbl="alignNode1" presStyleIdx="8" presStyleCnt="9"/>
      <dgm:spPr/>
    </dgm:pt>
    <dgm:pt modelId="{9E0BE9FB-0627-4C99-B092-1139CF4AE02A}" type="pres">
      <dgm:prSet presAssocID="{078F1DB5-7822-44E1-B8CD-CEFBB63BFB1A}" presName="ParentText" presStyleLbl="revTx" presStyleIdx="4" presStyleCnt="5">
        <dgm:presLayoutVars>
          <dgm:chMax val="0"/>
          <dgm:chPref val="0"/>
          <dgm:bulletEnabled val="1"/>
        </dgm:presLayoutVars>
      </dgm:prSet>
      <dgm:spPr/>
      <dgm:t>
        <a:bodyPr/>
        <a:lstStyle/>
        <a:p>
          <a:endParaRPr lang="en-US"/>
        </a:p>
      </dgm:t>
    </dgm:pt>
  </dgm:ptLst>
  <dgm:cxnLst>
    <dgm:cxn modelId="{05B08624-ABB2-425F-B0DC-63D2AAA5D2FB}" type="presOf" srcId="{1A12B7EC-D057-451F-9498-84AD8C6CEAAE}" destId="{22A1B87D-0246-4D7D-B681-55B0C705BB83}" srcOrd="0" destOrd="0" presId="urn:microsoft.com/office/officeart/2009/3/layout/StepUpProcess"/>
    <dgm:cxn modelId="{1B9EFB59-A109-4CA1-BE9A-98DE1A7402C3}" type="presOf" srcId="{078F1DB5-7822-44E1-B8CD-CEFBB63BFB1A}" destId="{9E0BE9FB-0627-4C99-B092-1139CF4AE02A}" srcOrd="0" destOrd="0" presId="urn:microsoft.com/office/officeart/2009/3/layout/StepUpProcess"/>
    <dgm:cxn modelId="{77E7FD31-3E74-4DC0-9273-794BDF750108}" srcId="{AA0B8446-07AE-48CF-8FFD-F4415F67BE68}" destId="{B2E8C22F-8B12-4569-9BFD-0DE5811742ED}" srcOrd="0" destOrd="0" parTransId="{9B9DF5F4-DD9D-4513-B3AD-606A9EE300A0}" sibTransId="{2CBA45BA-12EE-4F9B-B527-F1C04FFD08BE}"/>
    <dgm:cxn modelId="{1C953B24-4B22-45E5-867B-6255CAC2142F}" srcId="{AA0B8446-07AE-48CF-8FFD-F4415F67BE68}" destId="{E8C436FF-9225-43AC-9D30-3EEA5C18DAA3}" srcOrd="2" destOrd="0" parTransId="{AA4C07A5-3008-44FB-89FC-01A9FA751B71}" sibTransId="{311EA239-82A6-4D15-AC4E-D76E2D4BD6D2}"/>
    <dgm:cxn modelId="{FA8431BE-F42A-469C-B47B-D3AE52D57C99}" srcId="{AA0B8446-07AE-48CF-8FFD-F4415F67BE68}" destId="{078F1DB5-7822-44E1-B8CD-CEFBB63BFB1A}" srcOrd="4" destOrd="0" parTransId="{897D1785-0B0F-40BF-AF81-91A0A1A567C8}" sibTransId="{0FD4DBB8-E885-420F-8E94-967CA147781E}"/>
    <dgm:cxn modelId="{C536F509-C7D7-4067-B355-5C8D204EB2FB}" type="presOf" srcId="{B2E8C22F-8B12-4569-9BFD-0DE5811742ED}" destId="{D2976ECC-C00B-478F-A8B7-BE7090F4DAD8}" srcOrd="0" destOrd="0" presId="urn:microsoft.com/office/officeart/2009/3/layout/StepUpProcess"/>
    <dgm:cxn modelId="{54537DAD-B0A3-4BB1-8FEA-43507765F1A3}" srcId="{AA0B8446-07AE-48CF-8FFD-F4415F67BE68}" destId="{63CB7091-1017-43AD-89AC-F55DF5DBE13C}" srcOrd="1" destOrd="0" parTransId="{D22CDDF2-0749-412C-ADF4-FF3475A97E25}" sibTransId="{5671F6EA-BC24-44AD-8C4D-9E09CBB0BF50}"/>
    <dgm:cxn modelId="{CCB97E72-0DC7-46AD-B71D-7F1414FE862C}" type="presOf" srcId="{E8C436FF-9225-43AC-9D30-3EEA5C18DAA3}" destId="{9DF3310C-DC0C-4C19-87CD-BFC98CB3A3F8}" srcOrd="0" destOrd="0" presId="urn:microsoft.com/office/officeart/2009/3/layout/StepUpProcess"/>
    <dgm:cxn modelId="{23B2FA7D-7CC9-4362-9921-489588C53E3F}" srcId="{AA0B8446-07AE-48CF-8FFD-F4415F67BE68}" destId="{1A12B7EC-D057-451F-9498-84AD8C6CEAAE}" srcOrd="3" destOrd="0" parTransId="{CE47681C-A828-4278-A51A-88B21941E102}" sibTransId="{E3719035-0B35-4B42-8AC7-9B2746A0FBA5}"/>
    <dgm:cxn modelId="{1FECC52C-5ADA-414C-93F1-580C4DB6788A}" type="presOf" srcId="{3562C20C-58E5-420F-A82D-CB2096FD6889}" destId="{9DF3310C-DC0C-4C19-87CD-BFC98CB3A3F8}" srcOrd="0" destOrd="1" presId="urn:microsoft.com/office/officeart/2009/3/layout/StepUpProcess"/>
    <dgm:cxn modelId="{27032D3F-174B-481A-8EA2-E970A42ADF0A}" type="presOf" srcId="{AA0B8446-07AE-48CF-8FFD-F4415F67BE68}" destId="{BB1DC772-EF1A-4E01-AED5-1E283527F6AA}" srcOrd="0" destOrd="0" presId="urn:microsoft.com/office/officeart/2009/3/layout/StepUpProcess"/>
    <dgm:cxn modelId="{B8A3B903-2834-4CA4-BB39-339504B3113B}" srcId="{E8C436FF-9225-43AC-9D30-3EEA5C18DAA3}" destId="{3562C20C-58E5-420F-A82D-CB2096FD6889}" srcOrd="0" destOrd="0" parTransId="{7BB596BD-E3D3-424A-B858-BF6F7A870E02}" sibTransId="{E11A1690-527C-4F55-B172-77C27AF30695}"/>
    <dgm:cxn modelId="{E73645EE-09A1-48B3-BD36-02ECC1EB10E4}" type="presOf" srcId="{63CB7091-1017-43AD-89AC-F55DF5DBE13C}" destId="{506D8A2C-C49F-46EB-8972-2BA3D245EEB3}" srcOrd="0" destOrd="0" presId="urn:microsoft.com/office/officeart/2009/3/layout/StepUpProcess"/>
    <dgm:cxn modelId="{F1E48CDA-9274-4449-8D31-035CAEDF25A7}" type="presParOf" srcId="{BB1DC772-EF1A-4E01-AED5-1E283527F6AA}" destId="{692A0F1B-3E38-4D37-8571-33ED131342EA}" srcOrd="0" destOrd="0" presId="urn:microsoft.com/office/officeart/2009/3/layout/StepUpProcess"/>
    <dgm:cxn modelId="{79D46746-F4F0-4B07-92F7-109F900D76A2}" type="presParOf" srcId="{692A0F1B-3E38-4D37-8571-33ED131342EA}" destId="{256660FC-CCEF-4A30-9D3D-847C3FAB55FD}" srcOrd="0" destOrd="0" presId="urn:microsoft.com/office/officeart/2009/3/layout/StepUpProcess"/>
    <dgm:cxn modelId="{27ECA103-5B5C-4D30-ABE9-7B9A9FA1BE38}" type="presParOf" srcId="{692A0F1B-3E38-4D37-8571-33ED131342EA}" destId="{D2976ECC-C00B-478F-A8B7-BE7090F4DAD8}" srcOrd="1" destOrd="0" presId="urn:microsoft.com/office/officeart/2009/3/layout/StepUpProcess"/>
    <dgm:cxn modelId="{325E0113-B586-4AD7-8118-BDE678CF752A}" type="presParOf" srcId="{692A0F1B-3E38-4D37-8571-33ED131342EA}" destId="{0C74DBEF-360A-4222-AB5D-A9100DC04B82}" srcOrd="2" destOrd="0" presId="urn:microsoft.com/office/officeart/2009/3/layout/StepUpProcess"/>
    <dgm:cxn modelId="{0C258524-545A-4030-BF5E-AD9440F5FBAB}" type="presParOf" srcId="{BB1DC772-EF1A-4E01-AED5-1E283527F6AA}" destId="{2D336B80-8FB6-46B7-9FA9-F309106074E0}" srcOrd="1" destOrd="0" presId="urn:microsoft.com/office/officeart/2009/3/layout/StepUpProcess"/>
    <dgm:cxn modelId="{D05CFD8D-10E1-477B-9D05-D53AAABC1A87}" type="presParOf" srcId="{2D336B80-8FB6-46B7-9FA9-F309106074E0}" destId="{545EEADD-6FD1-4819-9EB8-5706FE730458}" srcOrd="0" destOrd="0" presId="urn:microsoft.com/office/officeart/2009/3/layout/StepUpProcess"/>
    <dgm:cxn modelId="{DFC56577-490C-4299-99A4-66CA021266A1}" type="presParOf" srcId="{BB1DC772-EF1A-4E01-AED5-1E283527F6AA}" destId="{D59EF123-A745-40AD-BA6C-72B69E1AA93F}" srcOrd="2" destOrd="0" presId="urn:microsoft.com/office/officeart/2009/3/layout/StepUpProcess"/>
    <dgm:cxn modelId="{F0DB95AE-94B2-4C9D-88CA-157C58656591}" type="presParOf" srcId="{D59EF123-A745-40AD-BA6C-72B69E1AA93F}" destId="{2B588F31-449A-4071-A49E-080F00930705}" srcOrd="0" destOrd="0" presId="urn:microsoft.com/office/officeart/2009/3/layout/StepUpProcess"/>
    <dgm:cxn modelId="{6A99F5DE-E218-4C43-853F-101F3744DC77}" type="presParOf" srcId="{D59EF123-A745-40AD-BA6C-72B69E1AA93F}" destId="{506D8A2C-C49F-46EB-8972-2BA3D245EEB3}" srcOrd="1" destOrd="0" presId="urn:microsoft.com/office/officeart/2009/3/layout/StepUpProcess"/>
    <dgm:cxn modelId="{2E55D941-8DCC-4024-B8E0-4B7E6E7B1417}" type="presParOf" srcId="{D59EF123-A745-40AD-BA6C-72B69E1AA93F}" destId="{089A6649-50CE-406C-B4D6-6ECB2F5A7A28}" srcOrd="2" destOrd="0" presId="urn:microsoft.com/office/officeart/2009/3/layout/StepUpProcess"/>
    <dgm:cxn modelId="{D2DA2DF7-0B1B-4D2C-B032-6ABE7239296C}" type="presParOf" srcId="{BB1DC772-EF1A-4E01-AED5-1E283527F6AA}" destId="{5B0F0D6F-A9E2-4C0B-8DA7-BB5FEF86E0A5}" srcOrd="3" destOrd="0" presId="urn:microsoft.com/office/officeart/2009/3/layout/StepUpProcess"/>
    <dgm:cxn modelId="{9598BF2D-A412-4E24-A653-C21186DF294D}" type="presParOf" srcId="{5B0F0D6F-A9E2-4C0B-8DA7-BB5FEF86E0A5}" destId="{7AABB9B3-5F68-4E85-9A12-1D47CB33D4A3}" srcOrd="0" destOrd="0" presId="urn:microsoft.com/office/officeart/2009/3/layout/StepUpProcess"/>
    <dgm:cxn modelId="{B535B3C6-97AC-4ABB-9BDF-073173296B61}" type="presParOf" srcId="{BB1DC772-EF1A-4E01-AED5-1E283527F6AA}" destId="{95D51304-1D86-4A6B-BBA9-0F027A3F6D76}" srcOrd="4" destOrd="0" presId="urn:microsoft.com/office/officeart/2009/3/layout/StepUpProcess"/>
    <dgm:cxn modelId="{263804E9-63CB-4764-9776-3F072D944885}" type="presParOf" srcId="{95D51304-1D86-4A6B-BBA9-0F027A3F6D76}" destId="{13D00C9F-665F-422A-A660-A647E0AF5B77}" srcOrd="0" destOrd="0" presId="urn:microsoft.com/office/officeart/2009/3/layout/StepUpProcess"/>
    <dgm:cxn modelId="{02A99379-A33F-4314-972D-35D25D68D192}" type="presParOf" srcId="{95D51304-1D86-4A6B-BBA9-0F027A3F6D76}" destId="{9DF3310C-DC0C-4C19-87CD-BFC98CB3A3F8}" srcOrd="1" destOrd="0" presId="urn:microsoft.com/office/officeart/2009/3/layout/StepUpProcess"/>
    <dgm:cxn modelId="{841C9A30-FFD5-4CFF-9EF0-B6B2104ED884}" type="presParOf" srcId="{95D51304-1D86-4A6B-BBA9-0F027A3F6D76}" destId="{BCF49F06-3742-4F8B-A25D-42F49194150D}" srcOrd="2" destOrd="0" presId="urn:microsoft.com/office/officeart/2009/3/layout/StepUpProcess"/>
    <dgm:cxn modelId="{E6678799-0FDB-42D1-BC27-B48D9731DA94}" type="presParOf" srcId="{BB1DC772-EF1A-4E01-AED5-1E283527F6AA}" destId="{713CA206-36CA-474D-A5A8-C897993EAB1E}" srcOrd="5" destOrd="0" presId="urn:microsoft.com/office/officeart/2009/3/layout/StepUpProcess"/>
    <dgm:cxn modelId="{500A2322-0A93-468A-B122-39530BFF1E67}" type="presParOf" srcId="{713CA206-36CA-474D-A5A8-C897993EAB1E}" destId="{EBFEF7D1-7A5D-4EC5-8342-D92B3ED9ED04}" srcOrd="0" destOrd="0" presId="urn:microsoft.com/office/officeart/2009/3/layout/StepUpProcess"/>
    <dgm:cxn modelId="{67C686C0-B6D2-49FC-B8EA-69461B144C47}" type="presParOf" srcId="{BB1DC772-EF1A-4E01-AED5-1E283527F6AA}" destId="{94BA1BB4-9898-44F6-B039-6FBAB36B2675}" srcOrd="6" destOrd="0" presId="urn:microsoft.com/office/officeart/2009/3/layout/StepUpProcess"/>
    <dgm:cxn modelId="{36C838AC-E5E0-4CF7-9B45-703199533E93}" type="presParOf" srcId="{94BA1BB4-9898-44F6-B039-6FBAB36B2675}" destId="{47BD0641-A13B-4388-8056-EADD4E65BC53}" srcOrd="0" destOrd="0" presId="urn:microsoft.com/office/officeart/2009/3/layout/StepUpProcess"/>
    <dgm:cxn modelId="{0CECDECB-7E15-4B5B-99B3-3A515A16F4CD}" type="presParOf" srcId="{94BA1BB4-9898-44F6-B039-6FBAB36B2675}" destId="{22A1B87D-0246-4D7D-B681-55B0C705BB83}" srcOrd="1" destOrd="0" presId="urn:microsoft.com/office/officeart/2009/3/layout/StepUpProcess"/>
    <dgm:cxn modelId="{3D199EF8-7E80-48C8-88C3-219A17CCB82F}" type="presParOf" srcId="{94BA1BB4-9898-44F6-B039-6FBAB36B2675}" destId="{F843B7CD-19E1-4003-AE87-B13D26E1F94A}" srcOrd="2" destOrd="0" presId="urn:microsoft.com/office/officeart/2009/3/layout/StepUpProcess"/>
    <dgm:cxn modelId="{EB3A645A-E12D-4AEB-9E3D-6A13134F9A7C}" type="presParOf" srcId="{BB1DC772-EF1A-4E01-AED5-1E283527F6AA}" destId="{96147F09-6B18-4C30-BC76-F294A34D2ADC}" srcOrd="7" destOrd="0" presId="urn:microsoft.com/office/officeart/2009/3/layout/StepUpProcess"/>
    <dgm:cxn modelId="{92C933AA-663A-4E17-96FB-4C4EEB0BE448}" type="presParOf" srcId="{96147F09-6B18-4C30-BC76-F294A34D2ADC}" destId="{12FFC959-6360-4591-B754-4661F9376248}" srcOrd="0" destOrd="0" presId="urn:microsoft.com/office/officeart/2009/3/layout/StepUpProcess"/>
    <dgm:cxn modelId="{AF7B6788-4294-4002-93CB-7C79F3CDEF0F}" type="presParOf" srcId="{BB1DC772-EF1A-4E01-AED5-1E283527F6AA}" destId="{F4F0ADEE-BC21-46B8-A1B0-CAE335D3B608}" srcOrd="8" destOrd="0" presId="urn:microsoft.com/office/officeart/2009/3/layout/StepUpProcess"/>
    <dgm:cxn modelId="{C3C1A8AA-91C9-4A24-BC51-A2677ECE4596}" type="presParOf" srcId="{F4F0ADEE-BC21-46B8-A1B0-CAE335D3B608}" destId="{37DCA0EC-1900-4151-A128-29CB56A57330}" srcOrd="0" destOrd="0" presId="urn:microsoft.com/office/officeart/2009/3/layout/StepUpProcess"/>
    <dgm:cxn modelId="{D5D2C8DE-C0F4-400B-96D2-041AFD2AF29A}" type="presParOf" srcId="{F4F0ADEE-BC21-46B8-A1B0-CAE335D3B608}" destId="{9E0BE9FB-0627-4C99-B092-1139CF4AE02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4A7297-8407-4DCA-A95A-FB72B67241B3}" type="doc">
      <dgm:prSet loTypeId="urn:microsoft.com/office/officeart/2005/8/layout/bProcess3" loCatId="process" qsTypeId="urn:microsoft.com/office/officeart/2005/8/quickstyle/simple1" qsCatId="simple" csTypeId="urn:microsoft.com/office/officeart/2005/8/colors/accent2_3" csCatId="accent2" phldr="1"/>
      <dgm:spPr/>
      <dgm:t>
        <a:bodyPr/>
        <a:lstStyle/>
        <a:p>
          <a:endParaRPr lang="en-US"/>
        </a:p>
      </dgm:t>
    </dgm:pt>
    <dgm:pt modelId="{4D19809C-959E-4D05-A7AF-7173AD6AC962}">
      <dgm:prSet/>
      <dgm:spPr/>
      <dgm:t>
        <a:bodyPr/>
        <a:lstStyle/>
        <a:p>
          <a:pPr rtl="0"/>
          <a:r>
            <a:rPr lang="en-ZA" u="none" dirty="0" smtClean="0"/>
            <a:t>Identify </a:t>
          </a:r>
          <a:r>
            <a:rPr lang="en-ZA" dirty="0" smtClean="0"/>
            <a:t>the type of data that is available</a:t>
          </a:r>
          <a:endParaRPr lang="en-ZA" dirty="0"/>
        </a:p>
      </dgm:t>
    </dgm:pt>
    <dgm:pt modelId="{B024E4EA-D2F1-4FED-861B-8828091416B2}" type="parTrans" cxnId="{75A182AF-DDF5-4F6C-808F-617B187F7BC6}">
      <dgm:prSet/>
      <dgm:spPr/>
      <dgm:t>
        <a:bodyPr/>
        <a:lstStyle/>
        <a:p>
          <a:endParaRPr lang="en-US"/>
        </a:p>
      </dgm:t>
    </dgm:pt>
    <dgm:pt modelId="{C46485BF-285B-4A5A-B91D-B3B8C4BBB2C4}" type="sibTrans" cxnId="{75A182AF-DDF5-4F6C-808F-617B187F7BC6}">
      <dgm:prSet/>
      <dgm:spPr/>
      <dgm:t>
        <a:bodyPr/>
        <a:lstStyle/>
        <a:p>
          <a:endParaRPr lang="en-US"/>
        </a:p>
      </dgm:t>
    </dgm:pt>
    <dgm:pt modelId="{40DD31E2-FE1D-45FA-B611-59706D37AD9F}">
      <dgm:prSet/>
      <dgm:spPr/>
      <dgm:t>
        <a:bodyPr/>
        <a:lstStyle/>
        <a:p>
          <a:pPr rtl="0"/>
          <a:r>
            <a:rPr lang="en-ZA" u="none" dirty="0" smtClean="0"/>
            <a:t>Define</a:t>
          </a:r>
          <a:r>
            <a:rPr lang="en-ZA" dirty="0" smtClean="0"/>
            <a:t> the scope of the data required</a:t>
          </a:r>
          <a:endParaRPr lang="en-ZA" dirty="0"/>
        </a:p>
      </dgm:t>
    </dgm:pt>
    <dgm:pt modelId="{523D361C-7EF3-4E64-B5B9-45EF9267A57D}" type="parTrans" cxnId="{3A9CBB93-D9E2-42C6-8A61-6DBD81BA221B}">
      <dgm:prSet/>
      <dgm:spPr/>
      <dgm:t>
        <a:bodyPr/>
        <a:lstStyle/>
        <a:p>
          <a:endParaRPr lang="en-US"/>
        </a:p>
      </dgm:t>
    </dgm:pt>
    <dgm:pt modelId="{76151AC1-8F31-46D8-9D1C-F5AE4D487670}" type="sibTrans" cxnId="{3A9CBB93-D9E2-42C6-8A61-6DBD81BA221B}">
      <dgm:prSet/>
      <dgm:spPr/>
      <dgm:t>
        <a:bodyPr/>
        <a:lstStyle/>
        <a:p>
          <a:endParaRPr lang="en-US"/>
        </a:p>
      </dgm:t>
    </dgm:pt>
    <dgm:pt modelId="{722337E3-F7AC-49CA-9893-F0F5CE67A118}">
      <dgm:prSet/>
      <dgm:spPr/>
      <dgm:t>
        <a:bodyPr/>
        <a:lstStyle/>
        <a:p>
          <a:pPr rtl="0"/>
          <a:r>
            <a:rPr lang="en-ZA" dirty="0" smtClean="0"/>
            <a:t>Request the data as defined in the scope</a:t>
          </a:r>
          <a:endParaRPr lang="en-ZA" dirty="0"/>
        </a:p>
      </dgm:t>
    </dgm:pt>
    <dgm:pt modelId="{5C13AEF0-7BB9-4E00-A7F4-4E163C7737C4}" type="parTrans" cxnId="{2C5806E0-8919-4704-B530-BA7728F6C540}">
      <dgm:prSet/>
      <dgm:spPr/>
      <dgm:t>
        <a:bodyPr/>
        <a:lstStyle/>
        <a:p>
          <a:endParaRPr lang="en-US"/>
        </a:p>
      </dgm:t>
    </dgm:pt>
    <dgm:pt modelId="{224DE3BC-038E-43E3-AC73-5EB93B27A0FB}" type="sibTrans" cxnId="{2C5806E0-8919-4704-B530-BA7728F6C540}">
      <dgm:prSet/>
      <dgm:spPr/>
      <dgm:t>
        <a:bodyPr/>
        <a:lstStyle/>
        <a:p>
          <a:endParaRPr lang="en-US"/>
        </a:p>
      </dgm:t>
    </dgm:pt>
    <dgm:pt modelId="{021828D4-E4E3-427C-B3AF-182D3832F4C7}">
      <dgm:prSet/>
      <dgm:spPr/>
      <dgm:t>
        <a:bodyPr/>
        <a:lstStyle/>
        <a:p>
          <a:pPr rtl="0"/>
          <a:r>
            <a:rPr lang="en-ZA" u="none" dirty="0" smtClean="0"/>
            <a:t>Compile</a:t>
          </a:r>
          <a:r>
            <a:rPr lang="en-ZA" dirty="0" smtClean="0"/>
            <a:t> a pilot engagement plan with the right stakeholders</a:t>
          </a:r>
          <a:endParaRPr lang="en-US" dirty="0"/>
        </a:p>
      </dgm:t>
    </dgm:pt>
    <dgm:pt modelId="{19B44E61-7E29-406F-913C-CBDA36601544}" type="parTrans" cxnId="{70BCD92F-0787-4023-82AD-8928C4B11FF6}">
      <dgm:prSet/>
      <dgm:spPr/>
      <dgm:t>
        <a:bodyPr/>
        <a:lstStyle/>
        <a:p>
          <a:endParaRPr lang="en-US"/>
        </a:p>
      </dgm:t>
    </dgm:pt>
    <dgm:pt modelId="{4A9772E3-A8E3-4791-81E4-4F0C2271B141}" type="sibTrans" cxnId="{70BCD92F-0787-4023-82AD-8928C4B11FF6}">
      <dgm:prSet/>
      <dgm:spPr/>
      <dgm:t>
        <a:bodyPr/>
        <a:lstStyle/>
        <a:p>
          <a:endParaRPr lang="en-US"/>
        </a:p>
      </dgm:t>
    </dgm:pt>
    <dgm:pt modelId="{9DA82244-25FF-4F10-9ED5-D2E4755C359A}">
      <dgm:prSet/>
      <dgm:spPr/>
      <dgm:t>
        <a:bodyPr/>
        <a:lstStyle/>
        <a:p>
          <a:pPr rtl="0"/>
          <a:r>
            <a:rPr lang="en-ZA" dirty="0" smtClean="0"/>
            <a:t>Perform a design adequacy assessment of the above plan </a:t>
          </a:r>
          <a:endParaRPr lang="en-US" dirty="0"/>
        </a:p>
      </dgm:t>
    </dgm:pt>
    <dgm:pt modelId="{C9E05857-A97F-4E5D-9953-4169D0B1AE7C}" type="parTrans" cxnId="{462E5953-ABA5-4E5B-AA1D-4C4558769E2C}">
      <dgm:prSet/>
      <dgm:spPr/>
      <dgm:t>
        <a:bodyPr/>
        <a:lstStyle/>
        <a:p>
          <a:endParaRPr lang="en-US"/>
        </a:p>
      </dgm:t>
    </dgm:pt>
    <dgm:pt modelId="{65CEB08B-3053-4220-AC8A-4D2707C958BF}" type="sibTrans" cxnId="{462E5953-ABA5-4E5B-AA1D-4C4558769E2C}">
      <dgm:prSet/>
      <dgm:spPr/>
      <dgm:t>
        <a:bodyPr/>
        <a:lstStyle/>
        <a:p>
          <a:endParaRPr lang="en-US"/>
        </a:p>
      </dgm:t>
    </dgm:pt>
    <dgm:pt modelId="{2F01B11E-A5D2-46F8-9282-92EBC9474B20}">
      <dgm:prSet/>
      <dgm:spPr/>
      <dgm:t>
        <a:bodyPr/>
        <a:lstStyle/>
        <a:p>
          <a:r>
            <a:rPr lang="en-ZA" dirty="0" smtClean="0"/>
            <a:t>Assess the pilot project outcomes in response to the objectives of the project</a:t>
          </a:r>
          <a:endParaRPr lang="en-US" dirty="0"/>
        </a:p>
      </dgm:t>
    </dgm:pt>
    <dgm:pt modelId="{5E92338F-4D17-4E3E-859D-AEF38F77E300}" type="parTrans" cxnId="{5A98ACF8-0AA6-41C5-AD20-6633E45FDF29}">
      <dgm:prSet/>
      <dgm:spPr/>
      <dgm:t>
        <a:bodyPr/>
        <a:lstStyle/>
        <a:p>
          <a:endParaRPr lang="en-US"/>
        </a:p>
      </dgm:t>
    </dgm:pt>
    <dgm:pt modelId="{9464079B-D445-4D3B-AD23-5FFE3F4CCE5C}" type="sibTrans" cxnId="{5A98ACF8-0AA6-41C5-AD20-6633E45FDF29}">
      <dgm:prSet/>
      <dgm:spPr/>
      <dgm:t>
        <a:bodyPr/>
        <a:lstStyle/>
        <a:p>
          <a:endParaRPr lang="en-US"/>
        </a:p>
      </dgm:t>
    </dgm:pt>
    <dgm:pt modelId="{129D9026-FABA-4E8A-8283-00C9910C1DEF}">
      <dgm:prSet/>
      <dgm:spPr/>
      <dgm:t>
        <a:bodyPr/>
        <a:lstStyle/>
        <a:p>
          <a:r>
            <a:rPr lang="en-ZA" dirty="0" smtClean="0"/>
            <a:t>Roll out an easy to use risk dashboard</a:t>
          </a:r>
          <a:endParaRPr lang="en-US" dirty="0"/>
        </a:p>
      </dgm:t>
    </dgm:pt>
    <dgm:pt modelId="{47B51A09-0722-4C72-AACA-6087A11A7723}" type="parTrans" cxnId="{76AC6C8F-C633-44CC-BFBA-7C93DC85C056}">
      <dgm:prSet/>
      <dgm:spPr/>
      <dgm:t>
        <a:bodyPr/>
        <a:lstStyle/>
        <a:p>
          <a:endParaRPr lang="en-US"/>
        </a:p>
      </dgm:t>
    </dgm:pt>
    <dgm:pt modelId="{ACFE542C-6E26-49F7-899D-307EAA35831D}" type="sibTrans" cxnId="{76AC6C8F-C633-44CC-BFBA-7C93DC85C056}">
      <dgm:prSet/>
      <dgm:spPr/>
      <dgm:t>
        <a:bodyPr/>
        <a:lstStyle/>
        <a:p>
          <a:endParaRPr lang="en-US"/>
        </a:p>
      </dgm:t>
    </dgm:pt>
    <dgm:pt modelId="{BC1E756D-E24C-42E4-8D51-AD509A4346A9}" type="pres">
      <dgm:prSet presAssocID="{7C4A7297-8407-4DCA-A95A-FB72B67241B3}" presName="Name0" presStyleCnt="0">
        <dgm:presLayoutVars>
          <dgm:dir/>
          <dgm:resizeHandles val="exact"/>
        </dgm:presLayoutVars>
      </dgm:prSet>
      <dgm:spPr/>
      <dgm:t>
        <a:bodyPr/>
        <a:lstStyle/>
        <a:p>
          <a:endParaRPr lang="en-US"/>
        </a:p>
      </dgm:t>
    </dgm:pt>
    <dgm:pt modelId="{BCA2DDF6-F884-433D-92AF-311E7F20B22F}" type="pres">
      <dgm:prSet presAssocID="{4D19809C-959E-4D05-A7AF-7173AD6AC962}" presName="node" presStyleLbl="node1" presStyleIdx="0" presStyleCnt="7">
        <dgm:presLayoutVars>
          <dgm:bulletEnabled val="1"/>
        </dgm:presLayoutVars>
      </dgm:prSet>
      <dgm:spPr/>
      <dgm:t>
        <a:bodyPr/>
        <a:lstStyle/>
        <a:p>
          <a:endParaRPr lang="en-US"/>
        </a:p>
      </dgm:t>
    </dgm:pt>
    <dgm:pt modelId="{E8C54B1E-A737-4364-968C-2A761E70DC87}" type="pres">
      <dgm:prSet presAssocID="{C46485BF-285B-4A5A-B91D-B3B8C4BBB2C4}" presName="sibTrans" presStyleLbl="sibTrans1D1" presStyleIdx="0" presStyleCnt="6"/>
      <dgm:spPr/>
      <dgm:t>
        <a:bodyPr/>
        <a:lstStyle/>
        <a:p>
          <a:endParaRPr lang="en-US"/>
        </a:p>
      </dgm:t>
    </dgm:pt>
    <dgm:pt modelId="{C05163B1-D83D-4372-8346-8E684C4E6717}" type="pres">
      <dgm:prSet presAssocID="{C46485BF-285B-4A5A-B91D-B3B8C4BBB2C4}" presName="connectorText" presStyleLbl="sibTrans1D1" presStyleIdx="0" presStyleCnt="6"/>
      <dgm:spPr/>
      <dgm:t>
        <a:bodyPr/>
        <a:lstStyle/>
        <a:p>
          <a:endParaRPr lang="en-US"/>
        </a:p>
      </dgm:t>
    </dgm:pt>
    <dgm:pt modelId="{2D66AB66-B06B-4B0C-AB3B-0777171B3DD2}" type="pres">
      <dgm:prSet presAssocID="{40DD31E2-FE1D-45FA-B611-59706D37AD9F}" presName="node" presStyleLbl="node1" presStyleIdx="1" presStyleCnt="7">
        <dgm:presLayoutVars>
          <dgm:bulletEnabled val="1"/>
        </dgm:presLayoutVars>
      </dgm:prSet>
      <dgm:spPr/>
      <dgm:t>
        <a:bodyPr/>
        <a:lstStyle/>
        <a:p>
          <a:endParaRPr lang="en-US"/>
        </a:p>
      </dgm:t>
    </dgm:pt>
    <dgm:pt modelId="{CF411AEA-D96D-49B5-A29C-D96CD797C59C}" type="pres">
      <dgm:prSet presAssocID="{76151AC1-8F31-46D8-9D1C-F5AE4D487670}" presName="sibTrans" presStyleLbl="sibTrans1D1" presStyleIdx="1" presStyleCnt="6"/>
      <dgm:spPr/>
      <dgm:t>
        <a:bodyPr/>
        <a:lstStyle/>
        <a:p>
          <a:endParaRPr lang="en-US"/>
        </a:p>
      </dgm:t>
    </dgm:pt>
    <dgm:pt modelId="{FC5D54EE-F8DC-4F0A-9C25-961E46BA90A7}" type="pres">
      <dgm:prSet presAssocID="{76151AC1-8F31-46D8-9D1C-F5AE4D487670}" presName="connectorText" presStyleLbl="sibTrans1D1" presStyleIdx="1" presStyleCnt="6"/>
      <dgm:spPr/>
      <dgm:t>
        <a:bodyPr/>
        <a:lstStyle/>
        <a:p>
          <a:endParaRPr lang="en-US"/>
        </a:p>
      </dgm:t>
    </dgm:pt>
    <dgm:pt modelId="{D443E023-6A51-4AD7-B461-67871BF2B43D}" type="pres">
      <dgm:prSet presAssocID="{722337E3-F7AC-49CA-9893-F0F5CE67A118}" presName="node" presStyleLbl="node1" presStyleIdx="2" presStyleCnt="7">
        <dgm:presLayoutVars>
          <dgm:bulletEnabled val="1"/>
        </dgm:presLayoutVars>
      </dgm:prSet>
      <dgm:spPr/>
      <dgm:t>
        <a:bodyPr/>
        <a:lstStyle/>
        <a:p>
          <a:endParaRPr lang="en-US"/>
        </a:p>
      </dgm:t>
    </dgm:pt>
    <dgm:pt modelId="{C445EB0D-185E-43F5-BE0E-2B5EC6183052}" type="pres">
      <dgm:prSet presAssocID="{224DE3BC-038E-43E3-AC73-5EB93B27A0FB}" presName="sibTrans" presStyleLbl="sibTrans1D1" presStyleIdx="2" presStyleCnt="6"/>
      <dgm:spPr/>
      <dgm:t>
        <a:bodyPr/>
        <a:lstStyle/>
        <a:p>
          <a:endParaRPr lang="en-US"/>
        </a:p>
      </dgm:t>
    </dgm:pt>
    <dgm:pt modelId="{FA92569E-1C7C-4921-AD90-C2FA60E0A2BD}" type="pres">
      <dgm:prSet presAssocID="{224DE3BC-038E-43E3-AC73-5EB93B27A0FB}" presName="connectorText" presStyleLbl="sibTrans1D1" presStyleIdx="2" presStyleCnt="6"/>
      <dgm:spPr/>
      <dgm:t>
        <a:bodyPr/>
        <a:lstStyle/>
        <a:p>
          <a:endParaRPr lang="en-US"/>
        </a:p>
      </dgm:t>
    </dgm:pt>
    <dgm:pt modelId="{4CD5E16F-8528-413F-B9AA-F5B3453E531F}" type="pres">
      <dgm:prSet presAssocID="{021828D4-E4E3-427C-B3AF-182D3832F4C7}" presName="node" presStyleLbl="node1" presStyleIdx="3" presStyleCnt="7">
        <dgm:presLayoutVars>
          <dgm:bulletEnabled val="1"/>
        </dgm:presLayoutVars>
      </dgm:prSet>
      <dgm:spPr/>
      <dgm:t>
        <a:bodyPr/>
        <a:lstStyle/>
        <a:p>
          <a:endParaRPr lang="en-US"/>
        </a:p>
      </dgm:t>
    </dgm:pt>
    <dgm:pt modelId="{D0DECCDD-D29F-4425-A852-DF63BC1C81D2}" type="pres">
      <dgm:prSet presAssocID="{4A9772E3-A8E3-4791-81E4-4F0C2271B141}" presName="sibTrans" presStyleLbl="sibTrans1D1" presStyleIdx="3" presStyleCnt="6"/>
      <dgm:spPr/>
      <dgm:t>
        <a:bodyPr/>
        <a:lstStyle/>
        <a:p>
          <a:endParaRPr lang="en-US"/>
        </a:p>
      </dgm:t>
    </dgm:pt>
    <dgm:pt modelId="{F74C84D2-5011-495B-B8EC-F24AD811FEF3}" type="pres">
      <dgm:prSet presAssocID="{4A9772E3-A8E3-4791-81E4-4F0C2271B141}" presName="connectorText" presStyleLbl="sibTrans1D1" presStyleIdx="3" presStyleCnt="6"/>
      <dgm:spPr/>
      <dgm:t>
        <a:bodyPr/>
        <a:lstStyle/>
        <a:p>
          <a:endParaRPr lang="en-US"/>
        </a:p>
      </dgm:t>
    </dgm:pt>
    <dgm:pt modelId="{A5A13BCB-9AEE-467D-BA83-EFCA5E64934C}" type="pres">
      <dgm:prSet presAssocID="{9DA82244-25FF-4F10-9ED5-D2E4755C359A}" presName="node" presStyleLbl="node1" presStyleIdx="4" presStyleCnt="7">
        <dgm:presLayoutVars>
          <dgm:bulletEnabled val="1"/>
        </dgm:presLayoutVars>
      </dgm:prSet>
      <dgm:spPr/>
      <dgm:t>
        <a:bodyPr/>
        <a:lstStyle/>
        <a:p>
          <a:endParaRPr lang="en-US"/>
        </a:p>
      </dgm:t>
    </dgm:pt>
    <dgm:pt modelId="{92BB4168-B990-42A2-A690-6A7245325732}" type="pres">
      <dgm:prSet presAssocID="{65CEB08B-3053-4220-AC8A-4D2707C958BF}" presName="sibTrans" presStyleLbl="sibTrans1D1" presStyleIdx="4" presStyleCnt="6"/>
      <dgm:spPr/>
      <dgm:t>
        <a:bodyPr/>
        <a:lstStyle/>
        <a:p>
          <a:endParaRPr lang="en-US"/>
        </a:p>
      </dgm:t>
    </dgm:pt>
    <dgm:pt modelId="{D888A6BE-5FB2-4731-89DD-182217513815}" type="pres">
      <dgm:prSet presAssocID="{65CEB08B-3053-4220-AC8A-4D2707C958BF}" presName="connectorText" presStyleLbl="sibTrans1D1" presStyleIdx="4" presStyleCnt="6"/>
      <dgm:spPr/>
      <dgm:t>
        <a:bodyPr/>
        <a:lstStyle/>
        <a:p>
          <a:endParaRPr lang="en-US"/>
        </a:p>
      </dgm:t>
    </dgm:pt>
    <dgm:pt modelId="{5EF11721-1849-4B1C-BEE8-4C88B7FA725C}" type="pres">
      <dgm:prSet presAssocID="{2F01B11E-A5D2-46F8-9282-92EBC9474B20}" presName="node" presStyleLbl="node1" presStyleIdx="5" presStyleCnt="7">
        <dgm:presLayoutVars>
          <dgm:bulletEnabled val="1"/>
        </dgm:presLayoutVars>
      </dgm:prSet>
      <dgm:spPr/>
      <dgm:t>
        <a:bodyPr/>
        <a:lstStyle/>
        <a:p>
          <a:endParaRPr lang="en-US"/>
        </a:p>
      </dgm:t>
    </dgm:pt>
    <dgm:pt modelId="{3999D266-2D60-4EF1-9EB8-8EAC098FE28B}" type="pres">
      <dgm:prSet presAssocID="{9464079B-D445-4D3B-AD23-5FFE3F4CCE5C}" presName="sibTrans" presStyleLbl="sibTrans1D1" presStyleIdx="5" presStyleCnt="6"/>
      <dgm:spPr/>
      <dgm:t>
        <a:bodyPr/>
        <a:lstStyle/>
        <a:p>
          <a:endParaRPr lang="en-US"/>
        </a:p>
      </dgm:t>
    </dgm:pt>
    <dgm:pt modelId="{7782FE0E-ABCD-4053-B6BC-50EEDCD1747F}" type="pres">
      <dgm:prSet presAssocID="{9464079B-D445-4D3B-AD23-5FFE3F4CCE5C}" presName="connectorText" presStyleLbl="sibTrans1D1" presStyleIdx="5" presStyleCnt="6"/>
      <dgm:spPr/>
      <dgm:t>
        <a:bodyPr/>
        <a:lstStyle/>
        <a:p>
          <a:endParaRPr lang="en-US"/>
        </a:p>
      </dgm:t>
    </dgm:pt>
    <dgm:pt modelId="{49EB1D0C-230B-4CEC-9190-8C0480DB80D7}" type="pres">
      <dgm:prSet presAssocID="{129D9026-FABA-4E8A-8283-00C9910C1DEF}" presName="node" presStyleLbl="node1" presStyleIdx="6" presStyleCnt="7">
        <dgm:presLayoutVars>
          <dgm:bulletEnabled val="1"/>
        </dgm:presLayoutVars>
      </dgm:prSet>
      <dgm:spPr/>
      <dgm:t>
        <a:bodyPr/>
        <a:lstStyle/>
        <a:p>
          <a:endParaRPr lang="en-US"/>
        </a:p>
      </dgm:t>
    </dgm:pt>
  </dgm:ptLst>
  <dgm:cxnLst>
    <dgm:cxn modelId="{1EA52F95-3BD8-42E1-9B09-04DD28072C50}" type="presOf" srcId="{9464079B-D445-4D3B-AD23-5FFE3F4CCE5C}" destId="{3999D266-2D60-4EF1-9EB8-8EAC098FE28B}" srcOrd="0" destOrd="0" presId="urn:microsoft.com/office/officeart/2005/8/layout/bProcess3"/>
    <dgm:cxn modelId="{76AC6C8F-C633-44CC-BFBA-7C93DC85C056}" srcId="{7C4A7297-8407-4DCA-A95A-FB72B67241B3}" destId="{129D9026-FABA-4E8A-8283-00C9910C1DEF}" srcOrd="6" destOrd="0" parTransId="{47B51A09-0722-4C72-AACA-6087A11A7723}" sibTransId="{ACFE542C-6E26-49F7-899D-307EAA35831D}"/>
    <dgm:cxn modelId="{A88B5993-CD08-4B1A-AD23-EBEE3238E433}" type="presOf" srcId="{9464079B-D445-4D3B-AD23-5FFE3F4CCE5C}" destId="{7782FE0E-ABCD-4053-B6BC-50EEDCD1747F}" srcOrd="1" destOrd="0" presId="urn:microsoft.com/office/officeart/2005/8/layout/bProcess3"/>
    <dgm:cxn modelId="{7ABED48F-EE68-472D-A66B-50073189FCFF}" type="presOf" srcId="{40DD31E2-FE1D-45FA-B611-59706D37AD9F}" destId="{2D66AB66-B06B-4B0C-AB3B-0777171B3DD2}" srcOrd="0" destOrd="0" presId="urn:microsoft.com/office/officeart/2005/8/layout/bProcess3"/>
    <dgm:cxn modelId="{462E5953-ABA5-4E5B-AA1D-4C4558769E2C}" srcId="{7C4A7297-8407-4DCA-A95A-FB72B67241B3}" destId="{9DA82244-25FF-4F10-9ED5-D2E4755C359A}" srcOrd="4" destOrd="0" parTransId="{C9E05857-A97F-4E5D-9953-4169D0B1AE7C}" sibTransId="{65CEB08B-3053-4220-AC8A-4D2707C958BF}"/>
    <dgm:cxn modelId="{04308635-FD8A-4E9D-938D-3628EEB3B787}" type="presOf" srcId="{65CEB08B-3053-4220-AC8A-4D2707C958BF}" destId="{D888A6BE-5FB2-4731-89DD-182217513815}" srcOrd="1" destOrd="0" presId="urn:microsoft.com/office/officeart/2005/8/layout/bProcess3"/>
    <dgm:cxn modelId="{3A9CBB93-D9E2-42C6-8A61-6DBD81BA221B}" srcId="{7C4A7297-8407-4DCA-A95A-FB72B67241B3}" destId="{40DD31E2-FE1D-45FA-B611-59706D37AD9F}" srcOrd="1" destOrd="0" parTransId="{523D361C-7EF3-4E64-B5B9-45EF9267A57D}" sibTransId="{76151AC1-8F31-46D8-9D1C-F5AE4D487670}"/>
    <dgm:cxn modelId="{E28486DC-951A-4704-A242-C83226402A7D}" type="presOf" srcId="{76151AC1-8F31-46D8-9D1C-F5AE4D487670}" destId="{CF411AEA-D96D-49B5-A29C-D96CD797C59C}" srcOrd="0" destOrd="0" presId="urn:microsoft.com/office/officeart/2005/8/layout/bProcess3"/>
    <dgm:cxn modelId="{2C5806E0-8919-4704-B530-BA7728F6C540}" srcId="{7C4A7297-8407-4DCA-A95A-FB72B67241B3}" destId="{722337E3-F7AC-49CA-9893-F0F5CE67A118}" srcOrd="2" destOrd="0" parTransId="{5C13AEF0-7BB9-4E00-A7F4-4E163C7737C4}" sibTransId="{224DE3BC-038E-43E3-AC73-5EB93B27A0FB}"/>
    <dgm:cxn modelId="{18C295F4-5650-456C-8790-B3BE7B3D80DC}" type="presOf" srcId="{7C4A7297-8407-4DCA-A95A-FB72B67241B3}" destId="{BC1E756D-E24C-42E4-8D51-AD509A4346A9}" srcOrd="0" destOrd="0" presId="urn:microsoft.com/office/officeart/2005/8/layout/bProcess3"/>
    <dgm:cxn modelId="{95BEBA07-6ADA-4D36-B449-2BF59671D2FC}" type="presOf" srcId="{4A9772E3-A8E3-4791-81E4-4F0C2271B141}" destId="{F74C84D2-5011-495B-B8EC-F24AD811FEF3}" srcOrd="1" destOrd="0" presId="urn:microsoft.com/office/officeart/2005/8/layout/bProcess3"/>
    <dgm:cxn modelId="{7B003B15-80CB-48C0-9B3F-CCA7955242A7}" type="presOf" srcId="{65CEB08B-3053-4220-AC8A-4D2707C958BF}" destId="{92BB4168-B990-42A2-A690-6A7245325732}" srcOrd="0" destOrd="0" presId="urn:microsoft.com/office/officeart/2005/8/layout/bProcess3"/>
    <dgm:cxn modelId="{70BCD92F-0787-4023-82AD-8928C4B11FF6}" srcId="{7C4A7297-8407-4DCA-A95A-FB72B67241B3}" destId="{021828D4-E4E3-427C-B3AF-182D3832F4C7}" srcOrd="3" destOrd="0" parTransId="{19B44E61-7E29-406F-913C-CBDA36601544}" sibTransId="{4A9772E3-A8E3-4791-81E4-4F0C2271B141}"/>
    <dgm:cxn modelId="{75A182AF-DDF5-4F6C-808F-617B187F7BC6}" srcId="{7C4A7297-8407-4DCA-A95A-FB72B67241B3}" destId="{4D19809C-959E-4D05-A7AF-7173AD6AC962}" srcOrd="0" destOrd="0" parTransId="{B024E4EA-D2F1-4FED-861B-8828091416B2}" sibTransId="{C46485BF-285B-4A5A-B91D-B3B8C4BBB2C4}"/>
    <dgm:cxn modelId="{5A98ACF8-0AA6-41C5-AD20-6633E45FDF29}" srcId="{7C4A7297-8407-4DCA-A95A-FB72B67241B3}" destId="{2F01B11E-A5D2-46F8-9282-92EBC9474B20}" srcOrd="5" destOrd="0" parTransId="{5E92338F-4D17-4E3E-859D-AEF38F77E300}" sibTransId="{9464079B-D445-4D3B-AD23-5FFE3F4CCE5C}"/>
    <dgm:cxn modelId="{5C4B355C-28A4-4B71-9552-22AA65D721E9}" type="presOf" srcId="{C46485BF-285B-4A5A-B91D-B3B8C4BBB2C4}" destId="{E8C54B1E-A737-4364-968C-2A761E70DC87}" srcOrd="0" destOrd="0" presId="urn:microsoft.com/office/officeart/2005/8/layout/bProcess3"/>
    <dgm:cxn modelId="{5DCF44C9-7A2C-480B-900E-BAC94514EB19}" type="presOf" srcId="{021828D4-E4E3-427C-B3AF-182D3832F4C7}" destId="{4CD5E16F-8528-413F-B9AA-F5B3453E531F}" srcOrd="0" destOrd="0" presId="urn:microsoft.com/office/officeart/2005/8/layout/bProcess3"/>
    <dgm:cxn modelId="{F50F8E00-35D0-40D9-B547-396FDB0D21C3}" type="presOf" srcId="{4A9772E3-A8E3-4791-81E4-4F0C2271B141}" destId="{D0DECCDD-D29F-4425-A852-DF63BC1C81D2}" srcOrd="0" destOrd="0" presId="urn:microsoft.com/office/officeart/2005/8/layout/bProcess3"/>
    <dgm:cxn modelId="{283D3D72-B4B0-4EAC-9B77-1EDDC2FE3F57}" type="presOf" srcId="{224DE3BC-038E-43E3-AC73-5EB93B27A0FB}" destId="{FA92569E-1C7C-4921-AD90-C2FA60E0A2BD}" srcOrd="1" destOrd="0" presId="urn:microsoft.com/office/officeart/2005/8/layout/bProcess3"/>
    <dgm:cxn modelId="{529AE881-A193-41B4-822E-5F05B0B66E1F}" type="presOf" srcId="{9DA82244-25FF-4F10-9ED5-D2E4755C359A}" destId="{A5A13BCB-9AEE-467D-BA83-EFCA5E64934C}" srcOrd="0" destOrd="0" presId="urn:microsoft.com/office/officeart/2005/8/layout/bProcess3"/>
    <dgm:cxn modelId="{2A5515A1-A737-48B6-8B20-56FB4D40F425}" type="presOf" srcId="{224DE3BC-038E-43E3-AC73-5EB93B27A0FB}" destId="{C445EB0D-185E-43F5-BE0E-2B5EC6183052}" srcOrd="0" destOrd="0" presId="urn:microsoft.com/office/officeart/2005/8/layout/bProcess3"/>
    <dgm:cxn modelId="{310795ED-2714-47B5-B377-A5D0397D9415}" type="presOf" srcId="{76151AC1-8F31-46D8-9D1C-F5AE4D487670}" destId="{FC5D54EE-F8DC-4F0A-9C25-961E46BA90A7}" srcOrd="1" destOrd="0" presId="urn:microsoft.com/office/officeart/2005/8/layout/bProcess3"/>
    <dgm:cxn modelId="{5831882A-BD01-45C9-A3A2-75A2469247FE}" type="presOf" srcId="{4D19809C-959E-4D05-A7AF-7173AD6AC962}" destId="{BCA2DDF6-F884-433D-92AF-311E7F20B22F}" srcOrd="0" destOrd="0" presId="urn:microsoft.com/office/officeart/2005/8/layout/bProcess3"/>
    <dgm:cxn modelId="{E26DA654-617F-456C-9BD4-9B2D16D76294}" type="presOf" srcId="{129D9026-FABA-4E8A-8283-00C9910C1DEF}" destId="{49EB1D0C-230B-4CEC-9190-8C0480DB80D7}" srcOrd="0" destOrd="0" presId="urn:microsoft.com/office/officeart/2005/8/layout/bProcess3"/>
    <dgm:cxn modelId="{0F8993CC-4C2C-41B4-8535-5E14FCF811E3}" type="presOf" srcId="{C46485BF-285B-4A5A-B91D-B3B8C4BBB2C4}" destId="{C05163B1-D83D-4372-8346-8E684C4E6717}" srcOrd="1" destOrd="0" presId="urn:microsoft.com/office/officeart/2005/8/layout/bProcess3"/>
    <dgm:cxn modelId="{EA85CD03-7614-48BF-8C8F-246DCFF88F1D}" type="presOf" srcId="{722337E3-F7AC-49CA-9893-F0F5CE67A118}" destId="{D443E023-6A51-4AD7-B461-67871BF2B43D}" srcOrd="0" destOrd="0" presId="urn:microsoft.com/office/officeart/2005/8/layout/bProcess3"/>
    <dgm:cxn modelId="{E5464245-E487-431B-BEA0-D63E1F1E8D9C}" type="presOf" srcId="{2F01B11E-A5D2-46F8-9282-92EBC9474B20}" destId="{5EF11721-1849-4B1C-BEE8-4C88B7FA725C}" srcOrd="0" destOrd="0" presId="urn:microsoft.com/office/officeart/2005/8/layout/bProcess3"/>
    <dgm:cxn modelId="{65625D2A-E7C8-48AC-9E4B-F595E19224BD}" type="presParOf" srcId="{BC1E756D-E24C-42E4-8D51-AD509A4346A9}" destId="{BCA2DDF6-F884-433D-92AF-311E7F20B22F}" srcOrd="0" destOrd="0" presId="urn:microsoft.com/office/officeart/2005/8/layout/bProcess3"/>
    <dgm:cxn modelId="{B6E8432C-0EBB-4A73-B52E-2D3E78AC8B74}" type="presParOf" srcId="{BC1E756D-E24C-42E4-8D51-AD509A4346A9}" destId="{E8C54B1E-A737-4364-968C-2A761E70DC87}" srcOrd="1" destOrd="0" presId="urn:microsoft.com/office/officeart/2005/8/layout/bProcess3"/>
    <dgm:cxn modelId="{D3268D5B-35D0-4E26-9430-8A4DBA532279}" type="presParOf" srcId="{E8C54B1E-A737-4364-968C-2A761E70DC87}" destId="{C05163B1-D83D-4372-8346-8E684C4E6717}" srcOrd="0" destOrd="0" presId="urn:microsoft.com/office/officeart/2005/8/layout/bProcess3"/>
    <dgm:cxn modelId="{DB102A81-72C1-48CB-8093-91E7FE9CD618}" type="presParOf" srcId="{BC1E756D-E24C-42E4-8D51-AD509A4346A9}" destId="{2D66AB66-B06B-4B0C-AB3B-0777171B3DD2}" srcOrd="2" destOrd="0" presId="urn:microsoft.com/office/officeart/2005/8/layout/bProcess3"/>
    <dgm:cxn modelId="{2A9C3A27-A4FD-485E-8DF2-C047AFD94082}" type="presParOf" srcId="{BC1E756D-E24C-42E4-8D51-AD509A4346A9}" destId="{CF411AEA-D96D-49B5-A29C-D96CD797C59C}" srcOrd="3" destOrd="0" presId="urn:microsoft.com/office/officeart/2005/8/layout/bProcess3"/>
    <dgm:cxn modelId="{E6839F4A-EF83-4B23-9384-98FC5937F9A2}" type="presParOf" srcId="{CF411AEA-D96D-49B5-A29C-D96CD797C59C}" destId="{FC5D54EE-F8DC-4F0A-9C25-961E46BA90A7}" srcOrd="0" destOrd="0" presId="urn:microsoft.com/office/officeart/2005/8/layout/bProcess3"/>
    <dgm:cxn modelId="{5F7147A7-679F-4135-A3D7-95AD5250CA10}" type="presParOf" srcId="{BC1E756D-E24C-42E4-8D51-AD509A4346A9}" destId="{D443E023-6A51-4AD7-B461-67871BF2B43D}" srcOrd="4" destOrd="0" presId="urn:microsoft.com/office/officeart/2005/8/layout/bProcess3"/>
    <dgm:cxn modelId="{26EAAFB8-7E95-4E59-9DC6-CDECC341B6CE}" type="presParOf" srcId="{BC1E756D-E24C-42E4-8D51-AD509A4346A9}" destId="{C445EB0D-185E-43F5-BE0E-2B5EC6183052}" srcOrd="5" destOrd="0" presId="urn:microsoft.com/office/officeart/2005/8/layout/bProcess3"/>
    <dgm:cxn modelId="{CB305C88-363E-4391-8807-3A2C1E4F6606}" type="presParOf" srcId="{C445EB0D-185E-43F5-BE0E-2B5EC6183052}" destId="{FA92569E-1C7C-4921-AD90-C2FA60E0A2BD}" srcOrd="0" destOrd="0" presId="urn:microsoft.com/office/officeart/2005/8/layout/bProcess3"/>
    <dgm:cxn modelId="{7EAA4A24-7E2B-4D42-B981-C5F27963FD26}" type="presParOf" srcId="{BC1E756D-E24C-42E4-8D51-AD509A4346A9}" destId="{4CD5E16F-8528-413F-B9AA-F5B3453E531F}" srcOrd="6" destOrd="0" presId="urn:microsoft.com/office/officeart/2005/8/layout/bProcess3"/>
    <dgm:cxn modelId="{095DD33B-7004-43C8-9F4B-D102CC3C02DB}" type="presParOf" srcId="{BC1E756D-E24C-42E4-8D51-AD509A4346A9}" destId="{D0DECCDD-D29F-4425-A852-DF63BC1C81D2}" srcOrd="7" destOrd="0" presId="urn:microsoft.com/office/officeart/2005/8/layout/bProcess3"/>
    <dgm:cxn modelId="{24E4C112-98F6-4E95-90B6-B8B9D9E8F0F6}" type="presParOf" srcId="{D0DECCDD-D29F-4425-A852-DF63BC1C81D2}" destId="{F74C84D2-5011-495B-B8EC-F24AD811FEF3}" srcOrd="0" destOrd="0" presId="urn:microsoft.com/office/officeart/2005/8/layout/bProcess3"/>
    <dgm:cxn modelId="{1C47C3C5-284F-4BEA-93A2-E704E2DCF0E8}" type="presParOf" srcId="{BC1E756D-E24C-42E4-8D51-AD509A4346A9}" destId="{A5A13BCB-9AEE-467D-BA83-EFCA5E64934C}" srcOrd="8" destOrd="0" presId="urn:microsoft.com/office/officeart/2005/8/layout/bProcess3"/>
    <dgm:cxn modelId="{88FEA4C2-9CE7-4B1D-9C89-B96E5531DAE9}" type="presParOf" srcId="{BC1E756D-E24C-42E4-8D51-AD509A4346A9}" destId="{92BB4168-B990-42A2-A690-6A7245325732}" srcOrd="9" destOrd="0" presId="urn:microsoft.com/office/officeart/2005/8/layout/bProcess3"/>
    <dgm:cxn modelId="{A8786541-2EC0-4AF5-A33F-BDFA38FD0D85}" type="presParOf" srcId="{92BB4168-B990-42A2-A690-6A7245325732}" destId="{D888A6BE-5FB2-4731-89DD-182217513815}" srcOrd="0" destOrd="0" presId="urn:microsoft.com/office/officeart/2005/8/layout/bProcess3"/>
    <dgm:cxn modelId="{BE93EE41-1A88-4575-8D75-C1C0AC0B6330}" type="presParOf" srcId="{BC1E756D-E24C-42E4-8D51-AD509A4346A9}" destId="{5EF11721-1849-4B1C-BEE8-4C88B7FA725C}" srcOrd="10" destOrd="0" presId="urn:microsoft.com/office/officeart/2005/8/layout/bProcess3"/>
    <dgm:cxn modelId="{FA3AE834-6E60-4AA3-BB13-EDC1D32A65A9}" type="presParOf" srcId="{BC1E756D-E24C-42E4-8D51-AD509A4346A9}" destId="{3999D266-2D60-4EF1-9EB8-8EAC098FE28B}" srcOrd="11" destOrd="0" presId="urn:microsoft.com/office/officeart/2005/8/layout/bProcess3"/>
    <dgm:cxn modelId="{D1526F27-8B9E-4D4D-A888-2E93A07D5162}" type="presParOf" srcId="{3999D266-2D60-4EF1-9EB8-8EAC098FE28B}" destId="{7782FE0E-ABCD-4053-B6BC-50EEDCD1747F}" srcOrd="0" destOrd="0" presId="urn:microsoft.com/office/officeart/2005/8/layout/bProcess3"/>
    <dgm:cxn modelId="{D12F4B9F-A16D-42A0-A8A5-339E1D27131C}" type="presParOf" srcId="{BC1E756D-E24C-42E4-8D51-AD509A4346A9}" destId="{49EB1D0C-230B-4CEC-9190-8C0480DB80D7}"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97C9AB-E9FA-4C1F-835D-5766D4BB1FB9}" type="doc">
      <dgm:prSet loTypeId="urn:microsoft.com/office/officeart/2008/layout/RadialCluster" loCatId="cycle" qsTypeId="urn:microsoft.com/office/officeart/2005/8/quickstyle/simple3" qsCatId="simple" csTypeId="urn:microsoft.com/office/officeart/2005/8/colors/accent2_2" csCatId="accent2" phldr="1"/>
      <dgm:spPr/>
      <dgm:t>
        <a:bodyPr/>
        <a:lstStyle/>
        <a:p>
          <a:endParaRPr lang="en-US"/>
        </a:p>
      </dgm:t>
    </dgm:pt>
    <dgm:pt modelId="{4FC6E625-EC57-4424-B0AF-CAE9D52E9A05}">
      <dgm:prSet phldrT="[Text]"/>
      <dgm:spPr/>
      <dgm:t>
        <a:bodyPr/>
        <a:lstStyle/>
        <a:p>
          <a:r>
            <a:rPr lang="en-US" dirty="0" smtClean="0"/>
            <a:t>Risk Management Innovative Tools</a:t>
          </a:r>
          <a:endParaRPr lang="en-US" dirty="0"/>
        </a:p>
      </dgm:t>
    </dgm:pt>
    <dgm:pt modelId="{473026A2-9B2E-45DA-ADD2-9D29C506677D}" type="parTrans" cxnId="{E3975B73-AF15-45F6-A4C8-6DC8E2D59715}">
      <dgm:prSet/>
      <dgm:spPr/>
      <dgm:t>
        <a:bodyPr/>
        <a:lstStyle/>
        <a:p>
          <a:endParaRPr lang="en-US"/>
        </a:p>
      </dgm:t>
    </dgm:pt>
    <dgm:pt modelId="{A04ACD8B-4B48-4352-BC3A-04F9ACE4AC82}" type="sibTrans" cxnId="{E3975B73-AF15-45F6-A4C8-6DC8E2D59715}">
      <dgm:prSet/>
      <dgm:spPr/>
      <dgm:t>
        <a:bodyPr/>
        <a:lstStyle/>
        <a:p>
          <a:endParaRPr lang="en-US"/>
        </a:p>
      </dgm:t>
    </dgm:pt>
    <dgm:pt modelId="{0D609609-733C-487F-86E4-25008BE04055}">
      <dgm:prSet phldrT="[Text]"/>
      <dgm:spPr/>
      <dgm:t>
        <a:bodyPr/>
        <a:lstStyle/>
        <a:p>
          <a:r>
            <a:rPr lang="en-US" dirty="0" smtClean="0"/>
            <a:t>Risk maps - dashboards</a:t>
          </a:r>
        </a:p>
      </dgm:t>
    </dgm:pt>
    <dgm:pt modelId="{C41A6A23-3834-4435-B93D-E55AE7DE0F68}" type="parTrans" cxnId="{0B8BD4D9-8060-42FA-A576-18776B05D789}">
      <dgm:prSet/>
      <dgm:spPr/>
      <dgm:t>
        <a:bodyPr/>
        <a:lstStyle/>
        <a:p>
          <a:endParaRPr lang="en-US"/>
        </a:p>
      </dgm:t>
    </dgm:pt>
    <dgm:pt modelId="{7EF5061F-B76F-49BA-9F2D-468A5C5C49B6}" type="sibTrans" cxnId="{0B8BD4D9-8060-42FA-A576-18776B05D789}">
      <dgm:prSet/>
      <dgm:spPr/>
      <dgm:t>
        <a:bodyPr/>
        <a:lstStyle/>
        <a:p>
          <a:endParaRPr lang="en-US"/>
        </a:p>
      </dgm:t>
    </dgm:pt>
    <dgm:pt modelId="{D0F19E86-B1DB-4EFB-90F9-01629B35175A}">
      <dgm:prSet phldrT="[Text]"/>
      <dgm:spPr/>
      <dgm:t>
        <a:bodyPr/>
        <a:lstStyle/>
        <a:p>
          <a:r>
            <a:rPr lang="en-US" dirty="0" smtClean="0"/>
            <a:t>Modelling tools</a:t>
          </a:r>
        </a:p>
      </dgm:t>
    </dgm:pt>
    <dgm:pt modelId="{99719536-963E-4AA3-B7A8-DAFD189959D3}" type="parTrans" cxnId="{63E9640E-0F7E-4B69-8AE9-749ECC1B079E}">
      <dgm:prSet/>
      <dgm:spPr/>
      <dgm:t>
        <a:bodyPr/>
        <a:lstStyle/>
        <a:p>
          <a:endParaRPr lang="en-US"/>
        </a:p>
      </dgm:t>
    </dgm:pt>
    <dgm:pt modelId="{80A0EF81-602F-475C-A9FD-B1FB5F89CB35}" type="sibTrans" cxnId="{63E9640E-0F7E-4B69-8AE9-749ECC1B079E}">
      <dgm:prSet/>
      <dgm:spPr/>
      <dgm:t>
        <a:bodyPr/>
        <a:lstStyle/>
        <a:p>
          <a:endParaRPr lang="en-US"/>
        </a:p>
      </dgm:t>
    </dgm:pt>
    <dgm:pt modelId="{78780850-BFE9-4F6C-B59E-B32CCAD1EFBC}">
      <dgm:prSet phldrT="[Text]"/>
      <dgm:spPr/>
      <dgm:t>
        <a:bodyPr/>
        <a:lstStyle/>
        <a:p>
          <a:r>
            <a:rPr lang="en-US" dirty="0" smtClean="0"/>
            <a:t>Qualitative techniques</a:t>
          </a:r>
        </a:p>
      </dgm:t>
    </dgm:pt>
    <dgm:pt modelId="{F629C344-24EF-4384-BEE7-43A380ECB207}" type="parTrans" cxnId="{F74BEEF8-E61D-40B9-B68B-49623EDCC469}">
      <dgm:prSet/>
      <dgm:spPr/>
      <dgm:t>
        <a:bodyPr/>
        <a:lstStyle/>
        <a:p>
          <a:endParaRPr lang="en-US"/>
        </a:p>
      </dgm:t>
    </dgm:pt>
    <dgm:pt modelId="{291C1C59-A577-4F46-89F1-322634B8AF89}" type="sibTrans" cxnId="{F74BEEF8-E61D-40B9-B68B-49623EDCC469}">
      <dgm:prSet/>
      <dgm:spPr/>
      <dgm:t>
        <a:bodyPr/>
        <a:lstStyle/>
        <a:p>
          <a:endParaRPr lang="en-US"/>
        </a:p>
      </dgm:t>
    </dgm:pt>
    <dgm:pt modelId="{AB387911-5C31-459A-BE1F-C5FB29430C8A}" type="pres">
      <dgm:prSet presAssocID="{4397C9AB-E9FA-4C1F-835D-5766D4BB1FB9}" presName="Name0" presStyleCnt="0">
        <dgm:presLayoutVars>
          <dgm:chMax val="1"/>
          <dgm:chPref val="1"/>
          <dgm:dir/>
          <dgm:animOne val="branch"/>
          <dgm:animLvl val="lvl"/>
        </dgm:presLayoutVars>
      </dgm:prSet>
      <dgm:spPr/>
      <dgm:t>
        <a:bodyPr/>
        <a:lstStyle/>
        <a:p>
          <a:endParaRPr lang="en-US"/>
        </a:p>
      </dgm:t>
    </dgm:pt>
    <dgm:pt modelId="{E3BBD57F-B222-4BC4-91DD-471E5181EB0B}" type="pres">
      <dgm:prSet presAssocID="{4FC6E625-EC57-4424-B0AF-CAE9D52E9A05}" presName="singleCycle" presStyleCnt="0"/>
      <dgm:spPr/>
    </dgm:pt>
    <dgm:pt modelId="{CF4A2ACA-F724-4170-B2B8-B80D7A0B8AA7}" type="pres">
      <dgm:prSet presAssocID="{4FC6E625-EC57-4424-B0AF-CAE9D52E9A05}" presName="singleCenter" presStyleLbl="node1" presStyleIdx="0" presStyleCnt="4">
        <dgm:presLayoutVars>
          <dgm:chMax val="7"/>
          <dgm:chPref val="7"/>
        </dgm:presLayoutVars>
      </dgm:prSet>
      <dgm:spPr/>
      <dgm:t>
        <a:bodyPr/>
        <a:lstStyle/>
        <a:p>
          <a:endParaRPr lang="en-US"/>
        </a:p>
      </dgm:t>
    </dgm:pt>
    <dgm:pt modelId="{946A446F-0830-49AB-A347-2A4516E64F10}" type="pres">
      <dgm:prSet presAssocID="{C41A6A23-3834-4435-B93D-E55AE7DE0F68}" presName="Name56" presStyleLbl="parChTrans1D2" presStyleIdx="0" presStyleCnt="3"/>
      <dgm:spPr/>
      <dgm:t>
        <a:bodyPr/>
        <a:lstStyle/>
        <a:p>
          <a:endParaRPr lang="en-US"/>
        </a:p>
      </dgm:t>
    </dgm:pt>
    <dgm:pt modelId="{6D3A2562-F029-4D68-922E-E733EE59F1F2}" type="pres">
      <dgm:prSet presAssocID="{0D609609-733C-487F-86E4-25008BE04055}" presName="text0" presStyleLbl="node1" presStyleIdx="1" presStyleCnt="4">
        <dgm:presLayoutVars>
          <dgm:bulletEnabled val="1"/>
        </dgm:presLayoutVars>
      </dgm:prSet>
      <dgm:spPr/>
      <dgm:t>
        <a:bodyPr/>
        <a:lstStyle/>
        <a:p>
          <a:endParaRPr lang="en-US"/>
        </a:p>
      </dgm:t>
    </dgm:pt>
    <dgm:pt modelId="{52BE464E-D492-4ACE-B7C1-946ABF4158D8}" type="pres">
      <dgm:prSet presAssocID="{99719536-963E-4AA3-B7A8-DAFD189959D3}" presName="Name56" presStyleLbl="parChTrans1D2" presStyleIdx="1" presStyleCnt="3"/>
      <dgm:spPr/>
      <dgm:t>
        <a:bodyPr/>
        <a:lstStyle/>
        <a:p>
          <a:endParaRPr lang="en-US"/>
        </a:p>
      </dgm:t>
    </dgm:pt>
    <dgm:pt modelId="{4A7019D6-3158-4A74-BFAA-63060ADA28CE}" type="pres">
      <dgm:prSet presAssocID="{D0F19E86-B1DB-4EFB-90F9-01629B35175A}" presName="text0" presStyleLbl="node1" presStyleIdx="2" presStyleCnt="4">
        <dgm:presLayoutVars>
          <dgm:bulletEnabled val="1"/>
        </dgm:presLayoutVars>
      </dgm:prSet>
      <dgm:spPr/>
      <dgm:t>
        <a:bodyPr/>
        <a:lstStyle/>
        <a:p>
          <a:endParaRPr lang="en-US"/>
        </a:p>
      </dgm:t>
    </dgm:pt>
    <dgm:pt modelId="{7456D934-2E48-4E0E-A7D3-83AA94172C7D}" type="pres">
      <dgm:prSet presAssocID="{F629C344-24EF-4384-BEE7-43A380ECB207}" presName="Name56" presStyleLbl="parChTrans1D2" presStyleIdx="2" presStyleCnt="3"/>
      <dgm:spPr/>
      <dgm:t>
        <a:bodyPr/>
        <a:lstStyle/>
        <a:p>
          <a:endParaRPr lang="en-US"/>
        </a:p>
      </dgm:t>
    </dgm:pt>
    <dgm:pt modelId="{E3B36BAC-3E27-40A5-8206-69DF408AB8F7}" type="pres">
      <dgm:prSet presAssocID="{78780850-BFE9-4F6C-B59E-B32CCAD1EFBC}" presName="text0" presStyleLbl="node1" presStyleIdx="3" presStyleCnt="4">
        <dgm:presLayoutVars>
          <dgm:bulletEnabled val="1"/>
        </dgm:presLayoutVars>
      </dgm:prSet>
      <dgm:spPr/>
      <dgm:t>
        <a:bodyPr/>
        <a:lstStyle/>
        <a:p>
          <a:endParaRPr lang="en-US"/>
        </a:p>
      </dgm:t>
    </dgm:pt>
  </dgm:ptLst>
  <dgm:cxnLst>
    <dgm:cxn modelId="{D1ABD1CA-CD4B-4A4F-9729-7CA86CC98A33}" type="presOf" srcId="{4FC6E625-EC57-4424-B0AF-CAE9D52E9A05}" destId="{CF4A2ACA-F724-4170-B2B8-B80D7A0B8AA7}" srcOrd="0" destOrd="0" presId="urn:microsoft.com/office/officeart/2008/layout/RadialCluster"/>
    <dgm:cxn modelId="{0B8BD4D9-8060-42FA-A576-18776B05D789}" srcId="{4FC6E625-EC57-4424-B0AF-CAE9D52E9A05}" destId="{0D609609-733C-487F-86E4-25008BE04055}" srcOrd="0" destOrd="0" parTransId="{C41A6A23-3834-4435-B93D-E55AE7DE0F68}" sibTransId="{7EF5061F-B76F-49BA-9F2D-468A5C5C49B6}"/>
    <dgm:cxn modelId="{29E0192D-0979-4975-A047-9B0630DDA951}" type="presOf" srcId="{4397C9AB-E9FA-4C1F-835D-5766D4BB1FB9}" destId="{AB387911-5C31-459A-BE1F-C5FB29430C8A}" srcOrd="0" destOrd="0" presId="urn:microsoft.com/office/officeart/2008/layout/RadialCluster"/>
    <dgm:cxn modelId="{E3975B73-AF15-45F6-A4C8-6DC8E2D59715}" srcId="{4397C9AB-E9FA-4C1F-835D-5766D4BB1FB9}" destId="{4FC6E625-EC57-4424-B0AF-CAE9D52E9A05}" srcOrd="0" destOrd="0" parTransId="{473026A2-9B2E-45DA-ADD2-9D29C506677D}" sibTransId="{A04ACD8B-4B48-4352-BC3A-04F9ACE4AC82}"/>
    <dgm:cxn modelId="{E5FB900E-4F5E-473B-B02D-21F5EA79B887}" type="presOf" srcId="{C41A6A23-3834-4435-B93D-E55AE7DE0F68}" destId="{946A446F-0830-49AB-A347-2A4516E64F10}" srcOrd="0" destOrd="0" presId="urn:microsoft.com/office/officeart/2008/layout/RadialCluster"/>
    <dgm:cxn modelId="{D02477E3-4318-4C13-9683-39FB0E7FFCFB}" type="presOf" srcId="{F629C344-24EF-4384-BEE7-43A380ECB207}" destId="{7456D934-2E48-4E0E-A7D3-83AA94172C7D}" srcOrd="0" destOrd="0" presId="urn:microsoft.com/office/officeart/2008/layout/RadialCluster"/>
    <dgm:cxn modelId="{ED1300D2-7020-47C1-A27F-F1469603837D}" type="presOf" srcId="{D0F19E86-B1DB-4EFB-90F9-01629B35175A}" destId="{4A7019D6-3158-4A74-BFAA-63060ADA28CE}" srcOrd="0" destOrd="0" presId="urn:microsoft.com/office/officeart/2008/layout/RadialCluster"/>
    <dgm:cxn modelId="{F74BEEF8-E61D-40B9-B68B-49623EDCC469}" srcId="{4FC6E625-EC57-4424-B0AF-CAE9D52E9A05}" destId="{78780850-BFE9-4F6C-B59E-B32CCAD1EFBC}" srcOrd="2" destOrd="0" parTransId="{F629C344-24EF-4384-BEE7-43A380ECB207}" sibTransId="{291C1C59-A577-4F46-89F1-322634B8AF89}"/>
    <dgm:cxn modelId="{3754E82B-AFF9-4650-9A42-1F79541D0ED5}" type="presOf" srcId="{78780850-BFE9-4F6C-B59E-B32CCAD1EFBC}" destId="{E3B36BAC-3E27-40A5-8206-69DF408AB8F7}" srcOrd="0" destOrd="0" presId="urn:microsoft.com/office/officeart/2008/layout/RadialCluster"/>
    <dgm:cxn modelId="{9BF15407-AC6C-4DBB-805A-1A2623A76426}" type="presOf" srcId="{99719536-963E-4AA3-B7A8-DAFD189959D3}" destId="{52BE464E-D492-4ACE-B7C1-946ABF4158D8}" srcOrd="0" destOrd="0" presId="urn:microsoft.com/office/officeart/2008/layout/RadialCluster"/>
    <dgm:cxn modelId="{63E9640E-0F7E-4B69-8AE9-749ECC1B079E}" srcId="{4FC6E625-EC57-4424-B0AF-CAE9D52E9A05}" destId="{D0F19E86-B1DB-4EFB-90F9-01629B35175A}" srcOrd="1" destOrd="0" parTransId="{99719536-963E-4AA3-B7A8-DAFD189959D3}" sibTransId="{80A0EF81-602F-475C-A9FD-B1FB5F89CB35}"/>
    <dgm:cxn modelId="{195A1F49-4D04-4A23-AF61-683A660C3C9F}" type="presOf" srcId="{0D609609-733C-487F-86E4-25008BE04055}" destId="{6D3A2562-F029-4D68-922E-E733EE59F1F2}" srcOrd="0" destOrd="0" presId="urn:microsoft.com/office/officeart/2008/layout/RadialCluster"/>
    <dgm:cxn modelId="{CB319930-2451-4AA6-9181-C46A0B71B882}" type="presParOf" srcId="{AB387911-5C31-459A-BE1F-C5FB29430C8A}" destId="{E3BBD57F-B222-4BC4-91DD-471E5181EB0B}" srcOrd="0" destOrd="0" presId="urn:microsoft.com/office/officeart/2008/layout/RadialCluster"/>
    <dgm:cxn modelId="{FA4079FE-71F1-4235-B7E1-C56C392F139E}" type="presParOf" srcId="{E3BBD57F-B222-4BC4-91DD-471E5181EB0B}" destId="{CF4A2ACA-F724-4170-B2B8-B80D7A0B8AA7}" srcOrd="0" destOrd="0" presId="urn:microsoft.com/office/officeart/2008/layout/RadialCluster"/>
    <dgm:cxn modelId="{69CA798E-EBFF-4632-9381-894B5E2242DF}" type="presParOf" srcId="{E3BBD57F-B222-4BC4-91DD-471E5181EB0B}" destId="{946A446F-0830-49AB-A347-2A4516E64F10}" srcOrd="1" destOrd="0" presId="urn:microsoft.com/office/officeart/2008/layout/RadialCluster"/>
    <dgm:cxn modelId="{52F19ECF-5E1E-49E9-AB0B-C685A6F6692E}" type="presParOf" srcId="{E3BBD57F-B222-4BC4-91DD-471E5181EB0B}" destId="{6D3A2562-F029-4D68-922E-E733EE59F1F2}" srcOrd="2" destOrd="0" presId="urn:microsoft.com/office/officeart/2008/layout/RadialCluster"/>
    <dgm:cxn modelId="{30587F0A-4E16-44F9-9328-852C9A8F4870}" type="presParOf" srcId="{E3BBD57F-B222-4BC4-91DD-471E5181EB0B}" destId="{52BE464E-D492-4ACE-B7C1-946ABF4158D8}" srcOrd="3" destOrd="0" presId="urn:microsoft.com/office/officeart/2008/layout/RadialCluster"/>
    <dgm:cxn modelId="{FC0E942A-1D13-49CA-989E-6CED34B0A235}" type="presParOf" srcId="{E3BBD57F-B222-4BC4-91DD-471E5181EB0B}" destId="{4A7019D6-3158-4A74-BFAA-63060ADA28CE}" srcOrd="4" destOrd="0" presId="urn:microsoft.com/office/officeart/2008/layout/RadialCluster"/>
    <dgm:cxn modelId="{9EFF9077-F596-4131-8855-35F9E9748A72}" type="presParOf" srcId="{E3BBD57F-B222-4BC4-91DD-471E5181EB0B}" destId="{7456D934-2E48-4E0E-A7D3-83AA94172C7D}" srcOrd="5" destOrd="0" presId="urn:microsoft.com/office/officeart/2008/layout/RadialCluster"/>
    <dgm:cxn modelId="{C525DFD3-47B9-4180-8F27-582CEB08D58B}" type="presParOf" srcId="{E3BBD57F-B222-4BC4-91DD-471E5181EB0B}" destId="{E3B36BAC-3E27-40A5-8206-69DF408AB8F7}"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3ED6B-1909-49C6-873E-6813EA7A0688}">
      <dsp:nvSpPr>
        <dsp:cNvPr id="0" name=""/>
        <dsp:cNvSpPr/>
      </dsp:nvSpPr>
      <dsp:spPr>
        <a:xfrm rot="5400000">
          <a:off x="5796020" y="-2422176"/>
          <a:ext cx="777865" cy="58211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ZA" sz="1400" kern="1200" dirty="0" smtClean="0"/>
            <a:t>Reliance on electronic submissions rather than manual submissions</a:t>
          </a:r>
          <a:endParaRPr lang="en-US" sz="1400" kern="1200" dirty="0"/>
        </a:p>
        <a:p>
          <a:pPr marL="114300" lvl="1" indent="-114300" algn="l" defTabSz="622300">
            <a:lnSpc>
              <a:spcPct val="90000"/>
            </a:lnSpc>
            <a:spcBef>
              <a:spcPct val="0"/>
            </a:spcBef>
            <a:spcAft>
              <a:spcPct val="15000"/>
            </a:spcAft>
            <a:buChar char="••"/>
          </a:pPr>
          <a:r>
            <a:rPr lang="en-ZA" sz="1400" kern="1200" dirty="0" smtClean="0"/>
            <a:t>Changes in delegations and/or levels of authority or the establishment of new reporting lines.</a:t>
          </a:r>
          <a:endParaRPr lang="en-US" sz="1400" kern="1200" dirty="0"/>
        </a:p>
        <a:p>
          <a:pPr marL="114300" lvl="1" indent="-114300" algn="l" defTabSz="622300">
            <a:lnSpc>
              <a:spcPct val="90000"/>
            </a:lnSpc>
            <a:spcBef>
              <a:spcPct val="0"/>
            </a:spcBef>
            <a:spcAft>
              <a:spcPct val="15000"/>
            </a:spcAft>
            <a:buChar char="••"/>
          </a:pPr>
          <a:r>
            <a:rPr lang="en-ZA" sz="1400" kern="1200" dirty="0" smtClean="0"/>
            <a:t>Increased possible risk of error </a:t>
          </a:r>
          <a:endParaRPr lang="en-US" sz="1400" kern="1200" dirty="0"/>
        </a:p>
      </dsp:txBody>
      <dsp:txXfrm rot="-5400000">
        <a:off x="3274387" y="137429"/>
        <a:ext cx="5783160" cy="701921"/>
      </dsp:txXfrm>
    </dsp:sp>
    <dsp:sp modelId="{A0BBC932-5A1E-47B5-8969-A7F990F3D251}">
      <dsp:nvSpPr>
        <dsp:cNvPr id="0" name=""/>
        <dsp:cNvSpPr/>
      </dsp:nvSpPr>
      <dsp:spPr>
        <a:xfrm>
          <a:off x="0" y="2223"/>
          <a:ext cx="3274387" cy="9723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Remote Working</a:t>
          </a:r>
          <a:endParaRPr lang="en-US" sz="1600" kern="1200" dirty="0"/>
        </a:p>
      </dsp:txBody>
      <dsp:txXfrm>
        <a:off x="47465" y="49688"/>
        <a:ext cx="3179457" cy="877401"/>
      </dsp:txXfrm>
    </dsp:sp>
    <dsp:sp modelId="{F61CC94B-E313-4C43-8D2F-B641DBC82E4D}">
      <dsp:nvSpPr>
        <dsp:cNvPr id="0" name=""/>
        <dsp:cNvSpPr/>
      </dsp:nvSpPr>
      <dsp:spPr>
        <a:xfrm rot="5400000">
          <a:off x="5796020" y="-1401227"/>
          <a:ext cx="777865" cy="58211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ZA" sz="1400" kern="1200" dirty="0" smtClean="0"/>
            <a:t>Lack or limited education, training sessions or supervision may lead to risk of incorrectly executing new and/or existing internal controls or applying internal policies.</a:t>
          </a:r>
          <a:endParaRPr lang="en-US" sz="1400" kern="1200" dirty="0"/>
        </a:p>
      </dsp:txBody>
      <dsp:txXfrm rot="-5400000">
        <a:off x="3274387" y="1158378"/>
        <a:ext cx="5783160" cy="701921"/>
      </dsp:txXfrm>
    </dsp:sp>
    <dsp:sp modelId="{09C40A75-9668-482D-8F41-25B4290515A2}">
      <dsp:nvSpPr>
        <dsp:cNvPr id="0" name=""/>
        <dsp:cNvSpPr/>
      </dsp:nvSpPr>
      <dsp:spPr>
        <a:xfrm>
          <a:off x="0" y="1023172"/>
          <a:ext cx="3274387" cy="9723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ZA" sz="1600" kern="1200" dirty="0" smtClean="0"/>
            <a:t>Education, training sessions or supervision </a:t>
          </a:r>
          <a:endParaRPr lang="en-US" sz="1600" kern="1200" dirty="0"/>
        </a:p>
      </dsp:txBody>
      <dsp:txXfrm>
        <a:off x="47465" y="1070637"/>
        <a:ext cx="3179457" cy="877401"/>
      </dsp:txXfrm>
    </dsp:sp>
    <dsp:sp modelId="{CC139EEB-0AF5-4EDB-9FB0-D7716F42B289}">
      <dsp:nvSpPr>
        <dsp:cNvPr id="0" name=""/>
        <dsp:cNvSpPr/>
      </dsp:nvSpPr>
      <dsp:spPr>
        <a:xfrm rot="5400000">
          <a:off x="5796020" y="-380279"/>
          <a:ext cx="777865" cy="58211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ZA" sz="1400" kern="1200" dirty="0" smtClean="0"/>
            <a:t>Unavailability of key personnel who execute internal controls.</a:t>
          </a:r>
          <a:endParaRPr lang="en-US" sz="1400" kern="1200" dirty="0"/>
        </a:p>
      </dsp:txBody>
      <dsp:txXfrm rot="-5400000">
        <a:off x="3274387" y="2179326"/>
        <a:ext cx="5783160" cy="701921"/>
      </dsp:txXfrm>
    </dsp:sp>
    <dsp:sp modelId="{6767D7E8-D24F-45EF-8E17-A199AD0F1B4E}">
      <dsp:nvSpPr>
        <dsp:cNvPr id="0" name=""/>
        <dsp:cNvSpPr/>
      </dsp:nvSpPr>
      <dsp:spPr>
        <a:xfrm>
          <a:off x="0" y="2044121"/>
          <a:ext cx="3274387" cy="9723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Contingency plans</a:t>
          </a:r>
          <a:endParaRPr lang="en-US" sz="1600" kern="1200" dirty="0"/>
        </a:p>
      </dsp:txBody>
      <dsp:txXfrm>
        <a:off x="47465" y="2091586"/>
        <a:ext cx="3179457" cy="877401"/>
      </dsp:txXfrm>
    </dsp:sp>
    <dsp:sp modelId="{ABE47236-7943-4519-930B-ED9F7854EC02}">
      <dsp:nvSpPr>
        <dsp:cNvPr id="0" name=""/>
        <dsp:cNvSpPr/>
      </dsp:nvSpPr>
      <dsp:spPr>
        <a:xfrm rot="5400000">
          <a:off x="5796020" y="640669"/>
          <a:ext cx="777865" cy="58211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ZA" sz="1400" kern="1200" dirty="0" smtClean="0"/>
            <a:t>Failure to timely assess and subsequently address the impact of changes caused by external environment factors.</a:t>
          </a:r>
          <a:endParaRPr lang="en-US" sz="1400" kern="1200" dirty="0"/>
        </a:p>
      </dsp:txBody>
      <dsp:txXfrm rot="-5400000">
        <a:off x="3274387" y="3200274"/>
        <a:ext cx="5783160" cy="701921"/>
      </dsp:txXfrm>
    </dsp:sp>
    <dsp:sp modelId="{D95FCB9D-BA4F-46E1-AAF5-F41EF9451AF7}">
      <dsp:nvSpPr>
        <dsp:cNvPr id="0" name=""/>
        <dsp:cNvSpPr/>
      </dsp:nvSpPr>
      <dsp:spPr>
        <a:xfrm>
          <a:off x="0" y="3065069"/>
          <a:ext cx="3274387" cy="9723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Timely Access</a:t>
          </a:r>
          <a:endParaRPr lang="en-US" sz="1600" kern="1200" dirty="0"/>
        </a:p>
      </dsp:txBody>
      <dsp:txXfrm>
        <a:off x="47465" y="3112534"/>
        <a:ext cx="3179457" cy="877401"/>
      </dsp:txXfrm>
    </dsp:sp>
    <dsp:sp modelId="{A828AE5C-8942-4F1F-9013-0EDA83ED397A}">
      <dsp:nvSpPr>
        <dsp:cNvPr id="0" name=""/>
        <dsp:cNvSpPr/>
      </dsp:nvSpPr>
      <dsp:spPr>
        <a:xfrm rot="5400000">
          <a:off x="5796020" y="1661617"/>
          <a:ext cx="777865" cy="58211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ZA" sz="1400" kern="1200" dirty="0" smtClean="0"/>
            <a:t>Failure to involve appropriate levels of leadership and stakeholders in decision-making process could lead to inappropriate or rushed changes in the processes and controls.</a:t>
          </a:r>
          <a:endParaRPr lang="en-US" sz="1400" kern="1200" dirty="0"/>
        </a:p>
      </dsp:txBody>
      <dsp:txXfrm rot="-5400000">
        <a:off x="3274387" y="4221222"/>
        <a:ext cx="5783160" cy="701921"/>
      </dsp:txXfrm>
    </dsp:sp>
    <dsp:sp modelId="{0AB00ACC-8207-4C0E-BD69-B4CA36A8BB3D}">
      <dsp:nvSpPr>
        <dsp:cNvPr id="0" name=""/>
        <dsp:cNvSpPr/>
      </dsp:nvSpPr>
      <dsp:spPr>
        <a:xfrm>
          <a:off x="0" y="4086018"/>
          <a:ext cx="3274387" cy="9723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Leadership and stakeholders</a:t>
          </a:r>
          <a:endParaRPr lang="en-US" sz="1600" kern="1200" dirty="0"/>
        </a:p>
      </dsp:txBody>
      <dsp:txXfrm>
        <a:off x="47465" y="4133483"/>
        <a:ext cx="3179457" cy="877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86D27-812C-4896-AC80-FDD03383792F}">
      <dsp:nvSpPr>
        <dsp:cNvPr id="0" name=""/>
        <dsp:cNvSpPr/>
      </dsp:nvSpPr>
      <dsp:spPr>
        <a:xfrm>
          <a:off x="1086" y="174599"/>
          <a:ext cx="1365780" cy="561600"/>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smtClean="0"/>
            <a:t>Level 1 AP</a:t>
          </a:r>
          <a:endParaRPr lang="en-US" sz="1300" kern="1200" dirty="0"/>
        </a:p>
      </dsp:txBody>
      <dsp:txXfrm>
        <a:off x="1086" y="174599"/>
        <a:ext cx="1365780" cy="374400"/>
      </dsp:txXfrm>
    </dsp:sp>
    <dsp:sp modelId="{DF6B8C44-8DC3-4B1F-8EAE-D4CEA5C9E97B}">
      <dsp:nvSpPr>
        <dsp:cNvPr id="0" name=""/>
        <dsp:cNvSpPr/>
      </dsp:nvSpPr>
      <dsp:spPr>
        <a:xfrm>
          <a:off x="280824" y="549000"/>
          <a:ext cx="1365780" cy="4305600"/>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Line Management</a:t>
          </a:r>
          <a:endParaRPr lang="en-US" sz="1300" kern="1200" dirty="0"/>
        </a:p>
        <a:p>
          <a:pPr marL="114300" lvl="1" indent="-114300" algn="l" defTabSz="577850">
            <a:lnSpc>
              <a:spcPct val="90000"/>
            </a:lnSpc>
            <a:spcBef>
              <a:spcPct val="0"/>
            </a:spcBef>
            <a:spcAft>
              <a:spcPct val="15000"/>
            </a:spcAft>
            <a:buChar char="••"/>
          </a:pPr>
          <a:r>
            <a:rPr lang="en-US" sz="1300" kern="1200" dirty="0" smtClean="0"/>
            <a:t>S&amp;S: Traffic, Metro Police &amp; Law Enforcement</a:t>
          </a:r>
          <a:endParaRPr lang="en-US" sz="1300" kern="1200" dirty="0"/>
        </a:p>
        <a:p>
          <a:pPr marL="114300" lvl="1" indent="-114300" algn="l" defTabSz="577850">
            <a:lnSpc>
              <a:spcPct val="90000"/>
            </a:lnSpc>
            <a:spcBef>
              <a:spcPct val="0"/>
            </a:spcBef>
            <a:spcAft>
              <a:spcPct val="15000"/>
            </a:spcAft>
            <a:buChar char="••"/>
          </a:pPr>
          <a:r>
            <a:rPr lang="en-US" sz="1300" kern="1200" dirty="0" smtClean="0"/>
            <a:t>CSH: Clinics &amp; Healthcare</a:t>
          </a:r>
          <a:endParaRPr lang="en-US" sz="1300" kern="1200" dirty="0"/>
        </a:p>
        <a:p>
          <a:pPr marL="114300" lvl="1" indent="-114300" algn="l" defTabSz="577850">
            <a:lnSpc>
              <a:spcPct val="90000"/>
            </a:lnSpc>
            <a:spcBef>
              <a:spcPct val="0"/>
            </a:spcBef>
            <a:spcAft>
              <a:spcPct val="15000"/>
            </a:spcAft>
            <a:buChar char="••"/>
          </a:pPr>
          <a:r>
            <a:rPr lang="en-US" sz="1300" kern="1200" dirty="0" smtClean="0"/>
            <a:t>ECC: Electricity</a:t>
          </a:r>
          <a:endParaRPr lang="en-US" sz="1300" kern="1200" dirty="0"/>
        </a:p>
        <a:p>
          <a:pPr marL="114300" lvl="1" indent="-114300" algn="l" defTabSz="577850">
            <a:lnSpc>
              <a:spcPct val="90000"/>
            </a:lnSpc>
            <a:spcBef>
              <a:spcPct val="0"/>
            </a:spcBef>
            <a:spcAft>
              <a:spcPct val="15000"/>
            </a:spcAft>
            <a:buChar char="••"/>
          </a:pPr>
          <a:r>
            <a:rPr lang="en-US" sz="1300" kern="1200" dirty="0" smtClean="0"/>
            <a:t>WWS: </a:t>
          </a:r>
          <a:r>
            <a:rPr lang="en-US" sz="1300" b="1" kern="1200" dirty="0" smtClean="0">
              <a:solidFill>
                <a:srgbClr val="FF0000"/>
              </a:solidFill>
            </a:rPr>
            <a:t>Water </a:t>
          </a:r>
          <a:r>
            <a:rPr lang="en-US" sz="1300" kern="1200" dirty="0" smtClean="0"/>
            <a:t>&amp; Solid Waste</a:t>
          </a:r>
          <a:endParaRPr lang="en-US" sz="1300" kern="1200" dirty="0"/>
        </a:p>
        <a:p>
          <a:pPr marL="114300" lvl="1" indent="-114300" algn="l" defTabSz="577850">
            <a:lnSpc>
              <a:spcPct val="90000"/>
            </a:lnSpc>
            <a:spcBef>
              <a:spcPct val="0"/>
            </a:spcBef>
            <a:spcAft>
              <a:spcPct val="15000"/>
            </a:spcAft>
            <a:buChar char="••"/>
          </a:pPr>
          <a:r>
            <a:rPr lang="en-US" sz="1300" kern="1200" dirty="0" smtClean="0"/>
            <a:t>HS: Apply restriction on PIE Act</a:t>
          </a:r>
          <a:endParaRPr lang="en-US" sz="1300" kern="1200" dirty="0"/>
        </a:p>
        <a:p>
          <a:pPr marL="114300" lvl="1" indent="-114300" algn="l" defTabSz="577850">
            <a:lnSpc>
              <a:spcPct val="90000"/>
            </a:lnSpc>
            <a:spcBef>
              <a:spcPct val="0"/>
            </a:spcBef>
            <a:spcAft>
              <a:spcPct val="15000"/>
            </a:spcAft>
            <a:buChar char="••"/>
          </a:pPr>
          <a:r>
            <a:rPr lang="en-US" sz="1300" kern="1200" dirty="0" smtClean="0"/>
            <a:t>EOAM: Fleet &amp; Facilities Management</a:t>
          </a:r>
          <a:endParaRPr lang="en-US" sz="1300" kern="1200" dirty="0"/>
        </a:p>
        <a:p>
          <a:pPr marL="114300" lvl="1" indent="-114300" algn="l" defTabSz="577850">
            <a:lnSpc>
              <a:spcPct val="90000"/>
            </a:lnSpc>
            <a:spcBef>
              <a:spcPct val="0"/>
            </a:spcBef>
            <a:spcAft>
              <a:spcPct val="15000"/>
            </a:spcAft>
            <a:buChar char="••"/>
          </a:pPr>
          <a:r>
            <a:rPr lang="en-US" sz="1300" kern="1200" dirty="0" smtClean="0"/>
            <a:t>SPE: Building Development Management</a:t>
          </a:r>
          <a:endParaRPr lang="en-US" sz="1300" kern="1200" dirty="0"/>
        </a:p>
      </dsp:txBody>
      <dsp:txXfrm>
        <a:off x="320826" y="589002"/>
        <a:ext cx="1285776" cy="4225596"/>
      </dsp:txXfrm>
    </dsp:sp>
    <dsp:sp modelId="{E4DB816D-6CC6-438C-99B4-65C5FACBE88C}">
      <dsp:nvSpPr>
        <dsp:cNvPr id="0" name=""/>
        <dsp:cNvSpPr/>
      </dsp:nvSpPr>
      <dsp:spPr>
        <a:xfrm>
          <a:off x="1573914" y="191780"/>
          <a:ext cx="438940" cy="34003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573914" y="259788"/>
        <a:ext cx="336928" cy="204023"/>
      </dsp:txXfrm>
    </dsp:sp>
    <dsp:sp modelId="{9C48AC6C-EA54-4557-9DDF-BC5807075753}">
      <dsp:nvSpPr>
        <dsp:cNvPr id="0" name=""/>
        <dsp:cNvSpPr/>
      </dsp:nvSpPr>
      <dsp:spPr>
        <a:xfrm>
          <a:off x="2195056" y="174599"/>
          <a:ext cx="1365780" cy="561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smtClean="0"/>
            <a:t>Level 2 AP</a:t>
          </a:r>
          <a:endParaRPr lang="en-US" sz="1300" kern="1200" dirty="0"/>
        </a:p>
      </dsp:txBody>
      <dsp:txXfrm>
        <a:off x="2195056" y="174599"/>
        <a:ext cx="1365780" cy="374400"/>
      </dsp:txXfrm>
    </dsp:sp>
    <dsp:sp modelId="{7D830EBC-E7CB-49D0-BCEB-0BF813B602E5}">
      <dsp:nvSpPr>
        <dsp:cNvPr id="0" name=""/>
        <dsp:cNvSpPr/>
      </dsp:nvSpPr>
      <dsp:spPr>
        <a:xfrm>
          <a:off x="2474794" y="549000"/>
          <a:ext cx="1365780" cy="43056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DRM</a:t>
          </a:r>
          <a:endParaRPr lang="en-US" sz="1300" kern="1200" dirty="0"/>
        </a:p>
        <a:p>
          <a:pPr marL="114300" lvl="1" indent="-114300" algn="l" defTabSz="577850">
            <a:lnSpc>
              <a:spcPct val="90000"/>
            </a:lnSpc>
            <a:spcBef>
              <a:spcPct val="0"/>
            </a:spcBef>
            <a:spcAft>
              <a:spcPct val="15000"/>
            </a:spcAft>
            <a:buChar char="••"/>
          </a:pPr>
          <a:r>
            <a:rPr lang="en-US" sz="1300" kern="1200" dirty="0" smtClean="0"/>
            <a:t>OHS</a:t>
          </a:r>
          <a:endParaRPr lang="en-US" sz="1300" kern="1200" dirty="0"/>
        </a:p>
        <a:p>
          <a:pPr marL="114300" lvl="1" indent="-114300" algn="l" defTabSz="577850">
            <a:lnSpc>
              <a:spcPct val="90000"/>
            </a:lnSpc>
            <a:spcBef>
              <a:spcPct val="0"/>
            </a:spcBef>
            <a:spcAft>
              <a:spcPct val="15000"/>
            </a:spcAft>
            <a:buChar char="••"/>
          </a:pPr>
          <a:r>
            <a:rPr lang="en-US" sz="1300" kern="1200" dirty="0" smtClean="0"/>
            <a:t>HR</a:t>
          </a:r>
          <a:endParaRPr lang="en-US" sz="1300" kern="1200" dirty="0"/>
        </a:p>
        <a:p>
          <a:pPr marL="114300" lvl="1" indent="-114300" algn="l" defTabSz="577850">
            <a:lnSpc>
              <a:spcPct val="90000"/>
            </a:lnSpc>
            <a:spcBef>
              <a:spcPct val="0"/>
            </a:spcBef>
            <a:spcAft>
              <a:spcPct val="15000"/>
            </a:spcAft>
            <a:buChar char="••"/>
          </a:pPr>
          <a:r>
            <a:rPr lang="en-US" sz="1300" kern="1200" dirty="0" smtClean="0"/>
            <a:t>IS&amp;T</a:t>
          </a:r>
          <a:endParaRPr lang="en-US" sz="1300" kern="1200" dirty="0"/>
        </a:p>
        <a:p>
          <a:pPr marL="114300" lvl="1" indent="-114300" algn="l" defTabSz="577850">
            <a:lnSpc>
              <a:spcPct val="90000"/>
            </a:lnSpc>
            <a:spcBef>
              <a:spcPct val="0"/>
            </a:spcBef>
            <a:spcAft>
              <a:spcPct val="15000"/>
            </a:spcAft>
            <a:buChar char="••"/>
          </a:pPr>
          <a:r>
            <a:rPr lang="en-US" sz="1300" kern="1200" dirty="0" smtClean="0"/>
            <a:t>SCM</a:t>
          </a:r>
          <a:endParaRPr lang="en-US" sz="1300" kern="1200" dirty="0"/>
        </a:p>
        <a:p>
          <a:pPr marL="114300" lvl="1" indent="-114300" algn="l" defTabSz="577850">
            <a:lnSpc>
              <a:spcPct val="90000"/>
            </a:lnSpc>
            <a:spcBef>
              <a:spcPct val="0"/>
            </a:spcBef>
            <a:spcAft>
              <a:spcPct val="15000"/>
            </a:spcAft>
            <a:buChar char="••"/>
          </a:pPr>
          <a:r>
            <a:rPr lang="en-US" sz="1300" kern="1200" dirty="0" smtClean="0"/>
            <a:t>BCM</a:t>
          </a:r>
          <a:endParaRPr lang="en-US" sz="1300" kern="1200" dirty="0"/>
        </a:p>
        <a:p>
          <a:pPr marL="114300" lvl="1" indent="-114300" algn="l" defTabSz="577850">
            <a:lnSpc>
              <a:spcPct val="90000"/>
            </a:lnSpc>
            <a:spcBef>
              <a:spcPct val="0"/>
            </a:spcBef>
            <a:spcAft>
              <a:spcPct val="15000"/>
            </a:spcAft>
            <a:buChar char="••"/>
          </a:pPr>
          <a:r>
            <a:rPr lang="en-US" sz="1300" kern="1200" dirty="0" smtClean="0"/>
            <a:t>Legal Services</a:t>
          </a:r>
          <a:endParaRPr lang="en-US" sz="1300" kern="1200" dirty="0"/>
        </a:p>
        <a:p>
          <a:pPr marL="114300" lvl="1" indent="-114300" algn="l" defTabSz="577850">
            <a:lnSpc>
              <a:spcPct val="90000"/>
            </a:lnSpc>
            <a:spcBef>
              <a:spcPct val="0"/>
            </a:spcBef>
            <a:spcAft>
              <a:spcPct val="15000"/>
            </a:spcAft>
            <a:buChar char="••"/>
          </a:pPr>
          <a:r>
            <a:rPr lang="en-US" sz="1300" kern="1200" dirty="0" smtClean="0"/>
            <a:t>IRM</a:t>
          </a:r>
          <a:endParaRPr lang="en-US" sz="1300" kern="1200" dirty="0"/>
        </a:p>
        <a:p>
          <a:pPr marL="114300" lvl="1" indent="-114300" algn="l" defTabSz="577850">
            <a:lnSpc>
              <a:spcPct val="90000"/>
            </a:lnSpc>
            <a:spcBef>
              <a:spcPct val="0"/>
            </a:spcBef>
            <a:spcAft>
              <a:spcPct val="15000"/>
            </a:spcAft>
            <a:buChar char="••"/>
          </a:pPr>
          <a:r>
            <a:rPr lang="en-US" sz="1300" kern="1200" dirty="0" smtClean="0"/>
            <a:t>Finance</a:t>
          </a:r>
          <a:endParaRPr lang="en-US" sz="1300" kern="1200" dirty="0"/>
        </a:p>
      </dsp:txBody>
      <dsp:txXfrm>
        <a:off x="2514796" y="589002"/>
        <a:ext cx="1285776" cy="4225596"/>
      </dsp:txXfrm>
    </dsp:sp>
    <dsp:sp modelId="{D741D582-271D-46A4-85A8-22F758BA3EE6}">
      <dsp:nvSpPr>
        <dsp:cNvPr id="0" name=""/>
        <dsp:cNvSpPr/>
      </dsp:nvSpPr>
      <dsp:spPr>
        <a:xfrm>
          <a:off x="3767883" y="191780"/>
          <a:ext cx="438940" cy="340039"/>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767883" y="259788"/>
        <a:ext cx="336928" cy="204023"/>
      </dsp:txXfrm>
    </dsp:sp>
    <dsp:sp modelId="{85988E8E-A130-46EA-B870-94895001BC4D}">
      <dsp:nvSpPr>
        <dsp:cNvPr id="0" name=""/>
        <dsp:cNvSpPr/>
      </dsp:nvSpPr>
      <dsp:spPr>
        <a:xfrm>
          <a:off x="4389025" y="174599"/>
          <a:ext cx="1365780" cy="561600"/>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smtClean="0"/>
            <a:t>Level 3 AP</a:t>
          </a:r>
          <a:endParaRPr lang="en-US" sz="1300" kern="1200" dirty="0"/>
        </a:p>
      </dsp:txBody>
      <dsp:txXfrm>
        <a:off x="4389025" y="174599"/>
        <a:ext cx="1365780" cy="374400"/>
      </dsp:txXfrm>
    </dsp:sp>
    <dsp:sp modelId="{47ACA81D-800E-4CBB-8248-BE86BA68BA0F}">
      <dsp:nvSpPr>
        <dsp:cNvPr id="0" name=""/>
        <dsp:cNvSpPr/>
      </dsp:nvSpPr>
      <dsp:spPr>
        <a:xfrm>
          <a:off x="4668763" y="549000"/>
          <a:ext cx="1365780" cy="4305600"/>
        </a:xfrm>
        <a:prstGeom prst="roundRect">
          <a:avLst>
            <a:gd name="adj" fmla="val 10000"/>
          </a:avLst>
        </a:prstGeom>
        <a:solidFill>
          <a:schemeClr val="lt1">
            <a:alpha val="90000"/>
            <a:hueOff val="0"/>
            <a:satOff val="0"/>
            <a:lumOff val="0"/>
            <a:alphaOff val="0"/>
          </a:schemeClr>
        </a:solidFill>
        <a:ln w="25400" cap="flat" cmpd="sng" algn="ctr">
          <a:solidFill>
            <a:srgbClr val="FF9900"/>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Ethics</a:t>
          </a:r>
          <a:endParaRPr lang="en-US" sz="1300" kern="1200" dirty="0"/>
        </a:p>
        <a:p>
          <a:pPr marL="114300" lvl="1" indent="-114300" algn="l" defTabSz="577850">
            <a:lnSpc>
              <a:spcPct val="90000"/>
            </a:lnSpc>
            <a:spcBef>
              <a:spcPct val="0"/>
            </a:spcBef>
            <a:spcAft>
              <a:spcPct val="15000"/>
            </a:spcAft>
            <a:buChar char="••"/>
          </a:pPr>
          <a:r>
            <a:rPr lang="en-US" sz="1300" kern="1200" dirty="0" smtClean="0"/>
            <a:t>Forensic Services</a:t>
          </a:r>
          <a:endParaRPr lang="en-US" sz="1300" kern="1200" dirty="0"/>
        </a:p>
        <a:p>
          <a:pPr marL="114300" lvl="1" indent="-114300" algn="l" defTabSz="577850">
            <a:lnSpc>
              <a:spcPct val="90000"/>
            </a:lnSpc>
            <a:spcBef>
              <a:spcPct val="0"/>
            </a:spcBef>
            <a:spcAft>
              <a:spcPct val="15000"/>
            </a:spcAft>
            <a:buChar char="••"/>
          </a:pPr>
          <a:r>
            <a:rPr lang="en-US" sz="1300" kern="1200" dirty="0" smtClean="0"/>
            <a:t>Internal Audit</a:t>
          </a:r>
          <a:endParaRPr lang="en-US" sz="1300" kern="1200" dirty="0"/>
        </a:p>
        <a:p>
          <a:pPr marL="114300" lvl="1" indent="-114300" algn="l" defTabSz="577850">
            <a:lnSpc>
              <a:spcPct val="90000"/>
            </a:lnSpc>
            <a:spcBef>
              <a:spcPct val="0"/>
            </a:spcBef>
            <a:spcAft>
              <a:spcPct val="15000"/>
            </a:spcAft>
            <a:buChar char="••"/>
          </a:pPr>
          <a:r>
            <a:rPr lang="en-US" sz="1300" kern="1200" dirty="0" smtClean="0"/>
            <a:t>Ombudsman</a:t>
          </a:r>
          <a:endParaRPr lang="en-US" sz="1300" kern="1200" dirty="0"/>
        </a:p>
        <a:p>
          <a:pPr marL="114300" lvl="1" indent="-114300" algn="l" defTabSz="577850">
            <a:lnSpc>
              <a:spcPct val="90000"/>
            </a:lnSpc>
            <a:spcBef>
              <a:spcPct val="0"/>
            </a:spcBef>
            <a:spcAft>
              <a:spcPct val="15000"/>
            </a:spcAft>
            <a:buChar char="••"/>
          </a:pPr>
          <a:r>
            <a:rPr lang="en-US" sz="1300" kern="1200" dirty="0" smtClean="0"/>
            <a:t>Governance &amp; Combined Assurance</a:t>
          </a:r>
          <a:endParaRPr lang="en-US" sz="1300" kern="1200" dirty="0"/>
        </a:p>
      </dsp:txBody>
      <dsp:txXfrm>
        <a:off x="4708765" y="589002"/>
        <a:ext cx="1285776" cy="4225596"/>
      </dsp:txXfrm>
    </dsp:sp>
    <dsp:sp modelId="{BF97C492-C836-4D14-8802-579C909EA42E}">
      <dsp:nvSpPr>
        <dsp:cNvPr id="0" name=""/>
        <dsp:cNvSpPr/>
      </dsp:nvSpPr>
      <dsp:spPr>
        <a:xfrm>
          <a:off x="5961853" y="191780"/>
          <a:ext cx="438940" cy="340039"/>
        </a:xfrm>
        <a:prstGeom prst="rightArrow">
          <a:avLst>
            <a:gd name="adj1" fmla="val 60000"/>
            <a:gd name="adj2" fmla="val 50000"/>
          </a:avLst>
        </a:prstGeom>
        <a:solidFill>
          <a:srgbClr val="FF99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5961853" y="259788"/>
        <a:ext cx="336928" cy="204023"/>
      </dsp:txXfrm>
    </dsp:sp>
    <dsp:sp modelId="{8F6813F9-400C-4700-B5C9-B73C0CAFFB4E}">
      <dsp:nvSpPr>
        <dsp:cNvPr id="0" name=""/>
        <dsp:cNvSpPr/>
      </dsp:nvSpPr>
      <dsp:spPr>
        <a:xfrm>
          <a:off x="6582994" y="174599"/>
          <a:ext cx="1365780" cy="561600"/>
        </a:xfrm>
        <a:prstGeom prst="roundRect">
          <a:avLst>
            <a:gd name="adj" fmla="val 10000"/>
          </a:avLst>
        </a:prstGeom>
        <a:solidFill>
          <a:srgbClr val="0098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smtClean="0"/>
            <a:t>Level 4 AP</a:t>
          </a:r>
          <a:endParaRPr lang="en-US" sz="1300" kern="1200" dirty="0"/>
        </a:p>
      </dsp:txBody>
      <dsp:txXfrm>
        <a:off x="6582994" y="174599"/>
        <a:ext cx="1365780" cy="374400"/>
      </dsp:txXfrm>
    </dsp:sp>
    <dsp:sp modelId="{16B217D6-474D-443E-A9F0-60B8FA46FC81}">
      <dsp:nvSpPr>
        <dsp:cNvPr id="0" name=""/>
        <dsp:cNvSpPr/>
      </dsp:nvSpPr>
      <dsp:spPr>
        <a:xfrm>
          <a:off x="6862733" y="549000"/>
          <a:ext cx="1365780" cy="4305600"/>
        </a:xfrm>
        <a:prstGeom prst="roundRect">
          <a:avLst>
            <a:gd name="adj" fmla="val 10000"/>
          </a:avLst>
        </a:prstGeom>
        <a:solidFill>
          <a:schemeClr val="lt1">
            <a:alpha val="90000"/>
            <a:hueOff val="0"/>
            <a:satOff val="0"/>
            <a:lumOff val="0"/>
            <a:alphaOff val="0"/>
          </a:schemeClr>
        </a:solidFill>
        <a:ln w="25400" cap="flat" cmpd="sng" algn="ctr">
          <a:solidFill>
            <a:srgbClr val="0098C5"/>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AGSA</a:t>
          </a:r>
          <a:endParaRPr lang="en-US" sz="1300" kern="1200" dirty="0"/>
        </a:p>
        <a:p>
          <a:pPr marL="114300" lvl="1" indent="-114300" algn="l" defTabSz="577850">
            <a:lnSpc>
              <a:spcPct val="90000"/>
            </a:lnSpc>
            <a:spcBef>
              <a:spcPct val="0"/>
            </a:spcBef>
            <a:spcAft>
              <a:spcPct val="15000"/>
            </a:spcAft>
            <a:buChar char="••"/>
          </a:pPr>
          <a:r>
            <a:rPr lang="en-US" sz="1300" kern="1200" dirty="0" smtClean="0"/>
            <a:t>External Regulators</a:t>
          </a:r>
          <a:endParaRPr lang="en-US" sz="1300" kern="1200" dirty="0"/>
        </a:p>
      </dsp:txBody>
      <dsp:txXfrm>
        <a:off x="6902735" y="589002"/>
        <a:ext cx="1285776" cy="42255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660FC-CCEF-4A30-9D3D-847C3FAB55FD}">
      <dsp:nvSpPr>
        <dsp:cNvPr id="0" name=""/>
        <dsp:cNvSpPr/>
      </dsp:nvSpPr>
      <dsp:spPr>
        <a:xfrm rot="5400000">
          <a:off x="329523" y="2342146"/>
          <a:ext cx="991080" cy="164913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976ECC-C00B-478F-A8B7-BE7090F4DAD8}">
      <dsp:nvSpPr>
        <dsp:cNvPr id="0" name=""/>
        <dsp:cNvSpPr/>
      </dsp:nvSpPr>
      <dsp:spPr>
        <a:xfrm>
          <a:off x="164087" y="2834882"/>
          <a:ext cx="1488848" cy="1305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ZA" sz="1200" kern="1200" dirty="0" smtClean="0">
              <a:latin typeface="Century Gothic" panose="020B0502020202020204" pitchFamily="34" charset="0"/>
            </a:rPr>
            <a:t>Line managers had a key role to play as risk practitioners relevant to the impact of Covid-19 on their related functional areas/ service deliver operations</a:t>
          </a:r>
          <a:endParaRPr lang="en-US" sz="1200" kern="1200" dirty="0">
            <a:latin typeface="Century Gothic" panose="020B0502020202020204" pitchFamily="34" charset="0"/>
          </a:endParaRPr>
        </a:p>
      </dsp:txBody>
      <dsp:txXfrm>
        <a:off x="164087" y="2834882"/>
        <a:ext cx="1488848" cy="1305063"/>
      </dsp:txXfrm>
    </dsp:sp>
    <dsp:sp modelId="{0C74DBEF-360A-4222-AB5D-A9100DC04B82}">
      <dsp:nvSpPr>
        <dsp:cNvPr id="0" name=""/>
        <dsp:cNvSpPr/>
      </dsp:nvSpPr>
      <dsp:spPr>
        <a:xfrm>
          <a:off x="1372021" y="2220735"/>
          <a:ext cx="280914" cy="280914"/>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88F31-449A-4071-A49E-080F00930705}">
      <dsp:nvSpPr>
        <dsp:cNvPr id="0" name=""/>
        <dsp:cNvSpPr/>
      </dsp:nvSpPr>
      <dsp:spPr>
        <a:xfrm rot="5400000">
          <a:off x="2152165" y="1891131"/>
          <a:ext cx="991080" cy="1649135"/>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6D8A2C-C49F-46EB-8972-2BA3D245EEB3}">
      <dsp:nvSpPr>
        <dsp:cNvPr id="0" name=""/>
        <dsp:cNvSpPr/>
      </dsp:nvSpPr>
      <dsp:spPr>
        <a:xfrm>
          <a:off x="1986729" y="2383868"/>
          <a:ext cx="1488848" cy="1305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ZA" sz="1200" kern="1200" dirty="0" smtClean="0">
              <a:latin typeface="Century Gothic" panose="020B0502020202020204" pitchFamily="34" charset="0"/>
            </a:rPr>
            <a:t>Committee included HR, Resilience, IS&amp;T, Facilities </a:t>
          </a:r>
          <a:r>
            <a:rPr lang="en-ZA" sz="1200" kern="1200" dirty="0" err="1" smtClean="0">
              <a:latin typeface="Century Gothic" panose="020B0502020202020204" pitchFamily="34" charset="0"/>
            </a:rPr>
            <a:t>Mgnt</a:t>
          </a:r>
          <a:r>
            <a:rPr lang="en-ZA" sz="1200" kern="1200" dirty="0" smtClean="0">
              <a:latin typeface="Century Gothic" panose="020B0502020202020204" pitchFamily="34" charset="0"/>
            </a:rPr>
            <a:t>, Fleet </a:t>
          </a:r>
          <a:r>
            <a:rPr lang="en-ZA" sz="1200" kern="1200" dirty="0" err="1" smtClean="0">
              <a:latin typeface="Century Gothic" panose="020B0502020202020204" pitchFamily="34" charset="0"/>
            </a:rPr>
            <a:t>Mgmt</a:t>
          </a:r>
          <a:r>
            <a:rPr lang="en-ZA" sz="1200" kern="1200" dirty="0" smtClean="0">
              <a:latin typeface="Century Gothic" panose="020B0502020202020204" pitchFamily="34" charset="0"/>
            </a:rPr>
            <a:t>, Risk &amp; Ethics, Communications, Customer Relations, and Legal Services</a:t>
          </a:r>
          <a:endParaRPr lang="en-US" sz="1200" kern="1200" dirty="0">
            <a:latin typeface="Century Gothic" panose="020B0502020202020204" pitchFamily="34" charset="0"/>
          </a:endParaRPr>
        </a:p>
      </dsp:txBody>
      <dsp:txXfrm>
        <a:off x="1986729" y="2383868"/>
        <a:ext cx="1488848" cy="1305063"/>
      </dsp:txXfrm>
    </dsp:sp>
    <dsp:sp modelId="{089A6649-50CE-406C-B4D6-6ECB2F5A7A28}">
      <dsp:nvSpPr>
        <dsp:cNvPr id="0" name=""/>
        <dsp:cNvSpPr/>
      </dsp:nvSpPr>
      <dsp:spPr>
        <a:xfrm>
          <a:off x="3194663" y="1769720"/>
          <a:ext cx="280914" cy="28091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00C9F-665F-422A-A660-A647E0AF5B77}">
      <dsp:nvSpPr>
        <dsp:cNvPr id="0" name=""/>
        <dsp:cNvSpPr/>
      </dsp:nvSpPr>
      <dsp:spPr>
        <a:xfrm rot="5400000">
          <a:off x="3974807" y="1440117"/>
          <a:ext cx="991080" cy="1649135"/>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F3310C-DC0C-4C19-87CD-BFC98CB3A3F8}">
      <dsp:nvSpPr>
        <dsp:cNvPr id="0" name=""/>
        <dsp:cNvSpPr/>
      </dsp:nvSpPr>
      <dsp:spPr>
        <a:xfrm>
          <a:off x="3809371" y="1932853"/>
          <a:ext cx="1488848" cy="1305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latin typeface="Century Gothic" panose="020B0502020202020204" pitchFamily="34" charset="0"/>
            </a:rPr>
            <a:t>The CCC </a:t>
          </a:r>
          <a:r>
            <a:rPr lang="en-ZA" sz="1200" kern="1200" dirty="0" smtClean="0">
              <a:latin typeface="Century Gothic" panose="020B0502020202020204" pitchFamily="34" charset="0"/>
            </a:rPr>
            <a:t>is also the Chief Resilience Officer</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ZA" sz="1200" kern="1200" dirty="0" smtClean="0">
              <a:latin typeface="Century Gothic" panose="020B0502020202020204" pitchFamily="34" charset="0"/>
            </a:rPr>
            <a:t>Meets with all the pandemic response stream leads from across the organisation to interpret the data</a:t>
          </a:r>
          <a:endParaRPr lang="en-US" sz="1200" kern="1200" dirty="0">
            <a:latin typeface="Century Gothic" panose="020B0502020202020204" pitchFamily="34" charset="0"/>
          </a:endParaRPr>
        </a:p>
      </dsp:txBody>
      <dsp:txXfrm>
        <a:off x="3809371" y="1932853"/>
        <a:ext cx="1488848" cy="1305063"/>
      </dsp:txXfrm>
    </dsp:sp>
    <dsp:sp modelId="{BCF49F06-3742-4F8B-A25D-42F49194150D}">
      <dsp:nvSpPr>
        <dsp:cNvPr id="0" name=""/>
        <dsp:cNvSpPr/>
      </dsp:nvSpPr>
      <dsp:spPr>
        <a:xfrm>
          <a:off x="5017305" y="1318706"/>
          <a:ext cx="280914" cy="280914"/>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BD0641-A13B-4388-8056-EADD4E65BC53}">
      <dsp:nvSpPr>
        <dsp:cNvPr id="0" name=""/>
        <dsp:cNvSpPr/>
      </dsp:nvSpPr>
      <dsp:spPr>
        <a:xfrm rot="5400000">
          <a:off x="5797449" y="989102"/>
          <a:ext cx="991080" cy="1649135"/>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A1B87D-0246-4D7D-B681-55B0C705BB83}">
      <dsp:nvSpPr>
        <dsp:cNvPr id="0" name=""/>
        <dsp:cNvSpPr/>
      </dsp:nvSpPr>
      <dsp:spPr>
        <a:xfrm>
          <a:off x="5632013" y="1481839"/>
          <a:ext cx="1488848" cy="1305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latin typeface="Century Gothic" panose="020B0502020202020204" pitchFamily="34" charset="0"/>
            </a:rPr>
            <a:t>CCC reports to the City Manager and provides EMT with regular updates</a:t>
          </a:r>
          <a:endParaRPr lang="en-US" sz="1200" kern="1200" dirty="0">
            <a:latin typeface="Century Gothic" panose="020B0502020202020204" pitchFamily="34" charset="0"/>
          </a:endParaRPr>
        </a:p>
      </dsp:txBody>
      <dsp:txXfrm>
        <a:off x="5632013" y="1481839"/>
        <a:ext cx="1488848" cy="1305063"/>
      </dsp:txXfrm>
    </dsp:sp>
    <dsp:sp modelId="{F843B7CD-19E1-4003-AE87-B13D26E1F94A}">
      <dsp:nvSpPr>
        <dsp:cNvPr id="0" name=""/>
        <dsp:cNvSpPr/>
      </dsp:nvSpPr>
      <dsp:spPr>
        <a:xfrm>
          <a:off x="6839947" y="867691"/>
          <a:ext cx="280914" cy="280914"/>
        </a:xfrm>
        <a:prstGeom prst="triangle">
          <a:avLst>
            <a:gd name="adj" fmla="val 10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DCA0EC-1900-4151-A128-29CB56A57330}">
      <dsp:nvSpPr>
        <dsp:cNvPr id="0" name=""/>
        <dsp:cNvSpPr/>
      </dsp:nvSpPr>
      <dsp:spPr>
        <a:xfrm rot="5400000">
          <a:off x="7620091" y="538088"/>
          <a:ext cx="991080" cy="1649135"/>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0BE9FB-0627-4C99-B092-1139CF4AE02A}">
      <dsp:nvSpPr>
        <dsp:cNvPr id="0" name=""/>
        <dsp:cNvSpPr/>
      </dsp:nvSpPr>
      <dsp:spPr>
        <a:xfrm>
          <a:off x="7454655" y="1030824"/>
          <a:ext cx="1488848" cy="1305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ZA" sz="1200" kern="1200" dirty="0" smtClean="0">
              <a:latin typeface="Century Gothic" panose="020B0502020202020204" pitchFamily="34" charset="0"/>
            </a:rPr>
            <a:t> Governance reporting to political leadership headed by the Executive Mayor via City Manager and EMT, with reports to the Council and/or Disaster structures as appropriate</a:t>
          </a:r>
          <a:endParaRPr lang="en-US" sz="1200" kern="1200" dirty="0">
            <a:latin typeface="Century Gothic" panose="020B0502020202020204" pitchFamily="34" charset="0"/>
          </a:endParaRPr>
        </a:p>
      </dsp:txBody>
      <dsp:txXfrm>
        <a:off x="7454655" y="1030824"/>
        <a:ext cx="1488848" cy="13050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54B1E-A737-4364-968C-2A761E70DC87}">
      <dsp:nvSpPr>
        <dsp:cNvPr id="0" name=""/>
        <dsp:cNvSpPr/>
      </dsp:nvSpPr>
      <dsp:spPr>
        <a:xfrm>
          <a:off x="2750965" y="674068"/>
          <a:ext cx="518828" cy="91440"/>
        </a:xfrm>
        <a:custGeom>
          <a:avLst/>
          <a:gdLst/>
          <a:ahLst/>
          <a:cxnLst/>
          <a:rect l="0" t="0" r="0" b="0"/>
          <a:pathLst>
            <a:path>
              <a:moveTo>
                <a:pt x="0" y="45720"/>
              </a:moveTo>
              <a:lnTo>
                <a:pt x="518828" y="45720"/>
              </a:lnTo>
            </a:path>
          </a:pathLst>
        </a:custGeom>
        <a:noFill/>
        <a:ln w="9525" cap="flat" cmpd="sng" algn="ctr">
          <a:solidFill>
            <a:schemeClr val="accent2">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96644" y="717041"/>
        <a:ext cx="27471" cy="5494"/>
      </dsp:txXfrm>
    </dsp:sp>
    <dsp:sp modelId="{BCA2DDF6-F884-433D-92AF-311E7F20B22F}">
      <dsp:nvSpPr>
        <dsp:cNvPr id="0" name=""/>
        <dsp:cNvSpPr/>
      </dsp:nvSpPr>
      <dsp:spPr>
        <a:xfrm>
          <a:off x="363943" y="3141"/>
          <a:ext cx="2388821" cy="1433292"/>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ZA" sz="1700" u="none" kern="1200" dirty="0" smtClean="0"/>
            <a:t>Identify </a:t>
          </a:r>
          <a:r>
            <a:rPr lang="en-ZA" sz="1700" kern="1200" dirty="0" smtClean="0"/>
            <a:t>the type of data that is available</a:t>
          </a:r>
          <a:endParaRPr lang="en-ZA" sz="1700" kern="1200" dirty="0"/>
        </a:p>
      </dsp:txBody>
      <dsp:txXfrm>
        <a:off x="363943" y="3141"/>
        <a:ext cx="2388821" cy="1433292"/>
      </dsp:txXfrm>
    </dsp:sp>
    <dsp:sp modelId="{CF411AEA-D96D-49B5-A29C-D96CD797C59C}">
      <dsp:nvSpPr>
        <dsp:cNvPr id="0" name=""/>
        <dsp:cNvSpPr/>
      </dsp:nvSpPr>
      <dsp:spPr>
        <a:xfrm>
          <a:off x="5689215" y="674068"/>
          <a:ext cx="518828" cy="91440"/>
        </a:xfrm>
        <a:custGeom>
          <a:avLst/>
          <a:gdLst/>
          <a:ahLst/>
          <a:cxnLst/>
          <a:rect l="0" t="0" r="0" b="0"/>
          <a:pathLst>
            <a:path>
              <a:moveTo>
                <a:pt x="0" y="45720"/>
              </a:moveTo>
              <a:lnTo>
                <a:pt x="518828" y="45720"/>
              </a:lnTo>
            </a:path>
          </a:pathLst>
        </a:custGeom>
        <a:noFill/>
        <a:ln w="9525" cap="flat" cmpd="sng" algn="ctr">
          <a:solidFill>
            <a:schemeClr val="accent2">
              <a:shade val="90000"/>
              <a:hueOff val="115403"/>
              <a:satOff val="-17535"/>
              <a:lumOff val="841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34894" y="717041"/>
        <a:ext cx="27471" cy="5494"/>
      </dsp:txXfrm>
    </dsp:sp>
    <dsp:sp modelId="{2D66AB66-B06B-4B0C-AB3B-0777171B3DD2}">
      <dsp:nvSpPr>
        <dsp:cNvPr id="0" name=""/>
        <dsp:cNvSpPr/>
      </dsp:nvSpPr>
      <dsp:spPr>
        <a:xfrm>
          <a:off x="3302194" y="3141"/>
          <a:ext cx="2388821" cy="1433292"/>
        </a:xfrm>
        <a:prstGeom prst="rect">
          <a:avLst/>
        </a:prstGeom>
        <a:solidFill>
          <a:schemeClr val="accent2">
            <a:shade val="80000"/>
            <a:hueOff val="95316"/>
            <a:satOff val="-14613"/>
            <a:lumOff val="7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ZA" sz="1700" u="none" kern="1200" dirty="0" smtClean="0"/>
            <a:t>Define</a:t>
          </a:r>
          <a:r>
            <a:rPr lang="en-ZA" sz="1700" kern="1200" dirty="0" smtClean="0"/>
            <a:t> the scope of the data required</a:t>
          </a:r>
          <a:endParaRPr lang="en-ZA" sz="1700" kern="1200" dirty="0"/>
        </a:p>
      </dsp:txBody>
      <dsp:txXfrm>
        <a:off x="3302194" y="3141"/>
        <a:ext cx="2388821" cy="1433292"/>
      </dsp:txXfrm>
    </dsp:sp>
    <dsp:sp modelId="{C445EB0D-185E-43F5-BE0E-2B5EC6183052}">
      <dsp:nvSpPr>
        <dsp:cNvPr id="0" name=""/>
        <dsp:cNvSpPr/>
      </dsp:nvSpPr>
      <dsp:spPr>
        <a:xfrm>
          <a:off x="1558354" y="1434634"/>
          <a:ext cx="5876500" cy="518828"/>
        </a:xfrm>
        <a:custGeom>
          <a:avLst/>
          <a:gdLst/>
          <a:ahLst/>
          <a:cxnLst/>
          <a:rect l="0" t="0" r="0" b="0"/>
          <a:pathLst>
            <a:path>
              <a:moveTo>
                <a:pt x="5876500" y="0"/>
              </a:moveTo>
              <a:lnTo>
                <a:pt x="5876500" y="276514"/>
              </a:lnTo>
              <a:lnTo>
                <a:pt x="0" y="276514"/>
              </a:lnTo>
              <a:lnTo>
                <a:pt x="0" y="518828"/>
              </a:lnTo>
            </a:path>
          </a:pathLst>
        </a:custGeom>
        <a:noFill/>
        <a:ln w="9525" cap="flat" cmpd="sng" algn="ctr">
          <a:solidFill>
            <a:schemeClr val="accent2">
              <a:shade val="90000"/>
              <a:hueOff val="230806"/>
              <a:satOff val="-35070"/>
              <a:lumOff val="1682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9051" y="1691301"/>
        <a:ext cx="295106" cy="5494"/>
      </dsp:txXfrm>
    </dsp:sp>
    <dsp:sp modelId="{D443E023-6A51-4AD7-B461-67871BF2B43D}">
      <dsp:nvSpPr>
        <dsp:cNvPr id="0" name=""/>
        <dsp:cNvSpPr/>
      </dsp:nvSpPr>
      <dsp:spPr>
        <a:xfrm>
          <a:off x="6240444" y="3141"/>
          <a:ext cx="2388821" cy="1433292"/>
        </a:xfrm>
        <a:prstGeom prst="rect">
          <a:avLst/>
        </a:prstGeom>
        <a:solidFill>
          <a:schemeClr val="accent2">
            <a:shade val="80000"/>
            <a:hueOff val="190631"/>
            <a:satOff val="-29225"/>
            <a:lumOff val="143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ZA" sz="1700" kern="1200" dirty="0" smtClean="0"/>
            <a:t>Request the data as defined in the scope</a:t>
          </a:r>
          <a:endParaRPr lang="en-ZA" sz="1700" kern="1200" dirty="0"/>
        </a:p>
      </dsp:txBody>
      <dsp:txXfrm>
        <a:off x="6240444" y="3141"/>
        <a:ext cx="2388821" cy="1433292"/>
      </dsp:txXfrm>
    </dsp:sp>
    <dsp:sp modelId="{D0DECCDD-D29F-4425-A852-DF63BC1C81D2}">
      <dsp:nvSpPr>
        <dsp:cNvPr id="0" name=""/>
        <dsp:cNvSpPr/>
      </dsp:nvSpPr>
      <dsp:spPr>
        <a:xfrm>
          <a:off x="2750965" y="2656789"/>
          <a:ext cx="518828" cy="91440"/>
        </a:xfrm>
        <a:custGeom>
          <a:avLst/>
          <a:gdLst/>
          <a:ahLst/>
          <a:cxnLst/>
          <a:rect l="0" t="0" r="0" b="0"/>
          <a:pathLst>
            <a:path>
              <a:moveTo>
                <a:pt x="0" y="45720"/>
              </a:moveTo>
              <a:lnTo>
                <a:pt x="518828" y="45720"/>
              </a:lnTo>
            </a:path>
          </a:pathLst>
        </a:custGeom>
        <a:noFill/>
        <a:ln w="9525" cap="flat" cmpd="sng" algn="ctr">
          <a:solidFill>
            <a:schemeClr val="accent2">
              <a:shade val="90000"/>
              <a:hueOff val="346208"/>
              <a:satOff val="-52606"/>
              <a:lumOff val="2522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96644" y="2699762"/>
        <a:ext cx="27471" cy="5494"/>
      </dsp:txXfrm>
    </dsp:sp>
    <dsp:sp modelId="{4CD5E16F-8528-413F-B9AA-F5B3453E531F}">
      <dsp:nvSpPr>
        <dsp:cNvPr id="0" name=""/>
        <dsp:cNvSpPr/>
      </dsp:nvSpPr>
      <dsp:spPr>
        <a:xfrm>
          <a:off x="363943" y="1985863"/>
          <a:ext cx="2388821" cy="1433292"/>
        </a:xfrm>
        <a:prstGeom prst="rect">
          <a:avLst/>
        </a:prstGeom>
        <a:solidFill>
          <a:schemeClr val="accent2">
            <a:shade val="80000"/>
            <a:hueOff val="285947"/>
            <a:satOff val="-43838"/>
            <a:lumOff val="215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ZA" sz="1700" u="none" kern="1200" dirty="0" smtClean="0"/>
            <a:t>Compile</a:t>
          </a:r>
          <a:r>
            <a:rPr lang="en-ZA" sz="1700" kern="1200" dirty="0" smtClean="0"/>
            <a:t> a pilot engagement plan with the right stakeholders</a:t>
          </a:r>
          <a:endParaRPr lang="en-US" sz="1700" kern="1200" dirty="0"/>
        </a:p>
      </dsp:txBody>
      <dsp:txXfrm>
        <a:off x="363943" y="1985863"/>
        <a:ext cx="2388821" cy="1433292"/>
      </dsp:txXfrm>
    </dsp:sp>
    <dsp:sp modelId="{92BB4168-B990-42A2-A690-6A7245325732}">
      <dsp:nvSpPr>
        <dsp:cNvPr id="0" name=""/>
        <dsp:cNvSpPr/>
      </dsp:nvSpPr>
      <dsp:spPr>
        <a:xfrm>
          <a:off x="5689215" y="2656789"/>
          <a:ext cx="518828" cy="91440"/>
        </a:xfrm>
        <a:custGeom>
          <a:avLst/>
          <a:gdLst/>
          <a:ahLst/>
          <a:cxnLst/>
          <a:rect l="0" t="0" r="0" b="0"/>
          <a:pathLst>
            <a:path>
              <a:moveTo>
                <a:pt x="0" y="45720"/>
              </a:moveTo>
              <a:lnTo>
                <a:pt x="518828" y="45720"/>
              </a:lnTo>
            </a:path>
          </a:pathLst>
        </a:custGeom>
        <a:noFill/>
        <a:ln w="9525" cap="flat" cmpd="sng" algn="ctr">
          <a:solidFill>
            <a:schemeClr val="accent2">
              <a:shade val="90000"/>
              <a:hueOff val="461611"/>
              <a:satOff val="-70141"/>
              <a:lumOff val="3363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34894" y="2699762"/>
        <a:ext cx="27471" cy="5494"/>
      </dsp:txXfrm>
    </dsp:sp>
    <dsp:sp modelId="{A5A13BCB-9AEE-467D-BA83-EFCA5E64934C}">
      <dsp:nvSpPr>
        <dsp:cNvPr id="0" name=""/>
        <dsp:cNvSpPr/>
      </dsp:nvSpPr>
      <dsp:spPr>
        <a:xfrm>
          <a:off x="3302194" y="1985863"/>
          <a:ext cx="2388821" cy="1433292"/>
        </a:xfrm>
        <a:prstGeom prst="rect">
          <a:avLst/>
        </a:prstGeom>
        <a:solidFill>
          <a:schemeClr val="accent2">
            <a:shade val="80000"/>
            <a:hueOff val="381263"/>
            <a:satOff val="-58451"/>
            <a:lumOff val="287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ZA" sz="1700" kern="1200" dirty="0" smtClean="0"/>
            <a:t>Perform a design adequacy assessment of the above plan </a:t>
          </a:r>
          <a:endParaRPr lang="en-US" sz="1700" kern="1200" dirty="0"/>
        </a:p>
      </dsp:txBody>
      <dsp:txXfrm>
        <a:off x="3302194" y="1985863"/>
        <a:ext cx="2388821" cy="1433292"/>
      </dsp:txXfrm>
    </dsp:sp>
    <dsp:sp modelId="{3999D266-2D60-4EF1-9EB8-8EAC098FE28B}">
      <dsp:nvSpPr>
        <dsp:cNvPr id="0" name=""/>
        <dsp:cNvSpPr/>
      </dsp:nvSpPr>
      <dsp:spPr>
        <a:xfrm>
          <a:off x="1558354" y="3417356"/>
          <a:ext cx="5876500" cy="518828"/>
        </a:xfrm>
        <a:custGeom>
          <a:avLst/>
          <a:gdLst/>
          <a:ahLst/>
          <a:cxnLst/>
          <a:rect l="0" t="0" r="0" b="0"/>
          <a:pathLst>
            <a:path>
              <a:moveTo>
                <a:pt x="5876500" y="0"/>
              </a:moveTo>
              <a:lnTo>
                <a:pt x="5876500" y="276514"/>
              </a:lnTo>
              <a:lnTo>
                <a:pt x="0" y="276514"/>
              </a:lnTo>
              <a:lnTo>
                <a:pt x="0" y="518828"/>
              </a:lnTo>
            </a:path>
          </a:pathLst>
        </a:custGeom>
        <a:noFill/>
        <a:ln w="9525" cap="flat" cmpd="sng" algn="ctr">
          <a:solidFill>
            <a:schemeClr val="accent2">
              <a:shade val="90000"/>
              <a:hueOff val="577014"/>
              <a:satOff val="-87676"/>
              <a:lumOff val="4204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9051" y="3674023"/>
        <a:ext cx="295106" cy="5494"/>
      </dsp:txXfrm>
    </dsp:sp>
    <dsp:sp modelId="{5EF11721-1849-4B1C-BEE8-4C88B7FA725C}">
      <dsp:nvSpPr>
        <dsp:cNvPr id="0" name=""/>
        <dsp:cNvSpPr/>
      </dsp:nvSpPr>
      <dsp:spPr>
        <a:xfrm>
          <a:off x="6240444" y="1985863"/>
          <a:ext cx="2388821" cy="1433292"/>
        </a:xfrm>
        <a:prstGeom prst="rect">
          <a:avLst/>
        </a:prstGeom>
        <a:solidFill>
          <a:schemeClr val="accent2">
            <a:shade val="80000"/>
            <a:hueOff val="476579"/>
            <a:satOff val="-73063"/>
            <a:lumOff val="359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ZA" sz="1700" kern="1200" dirty="0" smtClean="0"/>
            <a:t>Assess the pilot project outcomes in response to the objectives of the project</a:t>
          </a:r>
          <a:endParaRPr lang="en-US" sz="1700" kern="1200" dirty="0"/>
        </a:p>
      </dsp:txBody>
      <dsp:txXfrm>
        <a:off x="6240444" y="1985863"/>
        <a:ext cx="2388821" cy="1433292"/>
      </dsp:txXfrm>
    </dsp:sp>
    <dsp:sp modelId="{49EB1D0C-230B-4CEC-9190-8C0480DB80D7}">
      <dsp:nvSpPr>
        <dsp:cNvPr id="0" name=""/>
        <dsp:cNvSpPr/>
      </dsp:nvSpPr>
      <dsp:spPr>
        <a:xfrm>
          <a:off x="363943" y="3968585"/>
          <a:ext cx="2388821" cy="1433292"/>
        </a:xfrm>
        <a:prstGeom prst="rect">
          <a:avLst/>
        </a:prstGeom>
        <a:solidFill>
          <a:schemeClr val="accent2">
            <a:shade val="80000"/>
            <a:hueOff val="571894"/>
            <a:satOff val="-87676"/>
            <a:lumOff val="431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ZA" sz="1700" kern="1200" dirty="0" smtClean="0"/>
            <a:t>Roll out an easy to use risk dashboard</a:t>
          </a:r>
          <a:endParaRPr lang="en-US" sz="1700" kern="1200" dirty="0"/>
        </a:p>
      </dsp:txBody>
      <dsp:txXfrm>
        <a:off x="363943" y="3968585"/>
        <a:ext cx="2388821" cy="1433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A2ACA-F724-4170-B2B8-B80D7A0B8AA7}">
      <dsp:nvSpPr>
        <dsp:cNvPr id="0" name=""/>
        <dsp:cNvSpPr/>
      </dsp:nvSpPr>
      <dsp:spPr>
        <a:xfrm>
          <a:off x="3413324" y="2175669"/>
          <a:ext cx="1402950" cy="140295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smtClean="0"/>
            <a:t>Risk Management Innovative Tools</a:t>
          </a:r>
          <a:endParaRPr lang="en-US" sz="1700" kern="1200" dirty="0"/>
        </a:p>
      </dsp:txBody>
      <dsp:txXfrm>
        <a:off x="3481810" y="2244155"/>
        <a:ext cx="1265978" cy="1265978"/>
      </dsp:txXfrm>
    </dsp:sp>
    <dsp:sp modelId="{946A446F-0830-49AB-A347-2A4516E64F10}">
      <dsp:nvSpPr>
        <dsp:cNvPr id="0" name=""/>
        <dsp:cNvSpPr/>
      </dsp:nvSpPr>
      <dsp:spPr>
        <a:xfrm rot="16200000">
          <a:off x="3622744" y="1683614"/>
          <a:ext cx="984111" cy="0"/>
        </a:xfrm>
        <a:custGeom>
          <a:avLst/>
          <a:gdLst/>
          <a:ahLst/>
          <a:cxnLst/>
          <a:rect l="0" t="0" r="0" b="0"/>
          <a:pathLst>
            <a:path>
              <a:moveTo>
                <a:pt x="0" y="0"/>
              </a:moveTo>
              <a:lnTo>
                <a:pt x="984111"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3A2562-F029-4D68-922E-E733EE59F1F2}">
      <dsp:nvSpPr>
        <dsp:cNvPr id="0" name=""/>
        <dsp:cNvSpPr/>
      </dsp:nvSpPr>
      <dsp:spPr>
        <a:xfrm>
          <a:off x="3644811" y="251581"/>
          <a:ext cx="939977" cy="939977"/>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n-US" sz="1300" kern="1200" dirty="0" smtClean="0"/>
            <a:t>Risk maps - dashboards</a:t>
          </a:r>
        </a:p>
      </dsp:txBody>
      <dsp:txXfrm>
        <a:off x="3690697" y="297467"/>
        <a:ext cx="848205" cy="848205"/>
      </dsp:txXfrm>
    </dsp:sp>
    <dsp:sp modelId="{52BE464E-D492-4ACE-B7C1-946ABF4158D8}">
      <dsp:nvSpPr>
        <dsp:cNvPr id="0" name=""/>
        <dsp:cNvSpPr/>
      </dsp:nvSpPr>
      <dsp:spPr>
        <a:xfrm rot="1800000">
          <a:off x="4762492" y="3482863"/>
          <a:ext cx="802885" cy="0"/>
        </a:xfrm>
        <a:custGeom>
          <a:avLst/>
          <a:gdLst/>
          <a:ahLst/>
          <a:cxnLst/>
          <a:rect l="0" t="0" r="0" b="0"/>
          <a:pathLst>
            <a:path>
              <a:moveTo>
                <a:pt x="0" y="0"/>
              </a:moveTo>
              <a:lnTo>
                <a:pt x="802885"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7019D6-3158-4A74-BFAA-63060ADA28CE}">
      <dsp:nvSpPr>
        <dsp:cNvPr id="0" name=""/>
        <dsp:cNvSpPr/>
      </dsp:nvSpPr>
      <dsp:spPr>
        <a:xfrm>
          <a:off x="5511594" y="3484944"/>
          <a:ext cx="939977" cy="939977"/>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kern="1200" dirty="0" smtClean="0"/>
            <a:t>Modelling tools</a:t>
          </a:r>
        </a:p>
      </dsp:txBody>
      <dsp:txXfrm>
        <a:off x="5557480" y="3530830"/>
        <a:ext cx="848205" cy="848205"/>
      </dsp:txXfrm>
    </dsp:sp>
    <dsp:sp modelId="{7456D934-2E48-4E0E-A7D3-83AA94172C7D}">
      <dsp:nvSpPr>
        <dsp:cNvPr id="0" name=""/>
        <dsp:cNvSpPr/>
      </dsp:nvSpPr>
      <dsp:spPr>
        <a:xfrm rot="9000000">
          <a:off x="2664222" y="3482863"/>
          <a:ext cx="802885" cy="0"/>
        </a:xfrm>
        <a:custGeom>
          <a:avLst/>
          <a:gdLst/>
          <a:ahLst/>
          <a:cxnLst/>
          <a:rect l="0" t="0" r="0" b="0"/>
          <a:pathLst>
            <a:path>
              <a:moveTo>
                <a:pt x="0" y="0"/>
              </a:moveTo>
              <a:lnTo>
                <a:pt x="802885"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B36BAC-3E27-40A5-8206-69DF408AB8F7}">
      <dsp:nvSpPr>
        <dsp:cNvPr id="0" name=""/>
        <dsp:cNvSpPr/>
      </dsp:nvSpPr>
      <dsp:spPr>
        <a:xfrm>
          <a:off x="1778028" y="3484944"/>
          <a:ext cx="939977" cy="939977"/>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n-US" sz="1300" kern="1200" dirty="0" smtClean="0"/>
            <a:t>Qualitative techniques</a:t>
          </a:r>
        </a:p>
      </dsp:txBody>
      <dsp:txXfrm>
        <a:off x="1823914" y="3530830"/>
        <a:ext cx="848205" cy="84820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A6C136B7-2151-9849-8D65-E0859731AC38}" type="datetimeFigureOut">
              <a:rPr lang="en-US" smtClean="0"/>
              <a:t>10/19/2020</a:t>
            </a:fld>
            <a:endParaRPr lang="en-US"/>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B470B886-B516-EE4C-86E6-93A16B5DA061}" type="slidenum">
              <a:rPr lang="en-US" smtClean="0"/>
              <a:t>‹#›</a:t>
            </a:fld>
            <a:endParaRPr lang="en-US"/>
          </a:p>
        </p:txBody>
      </p:sp>
    </p:spTree>
    <p:extLst>
      <p:ext uri="{BB962C8B-B14F-4D97-AF65-F5344CB8AC3E}">
        <p14:creationId xmlns:p14="http://schemas.microsoft.com/office/powerpoint/2010/main" val="42839939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road map depicts</a:t>
            </a:r>
            <a:r>
              <a:rPr lang="en-ZA" baseline="0" dirty="0" smtClean="0"/>
              <a:t> the City’s risk management journey pre, during and beyond Covid-19.</a:t>
            </a:r>
          </a:p>
          <a:p>
            <a:endParaRPr lang="en-ZA" baseline="0" dirty="0" smtClean="0"/>
          </a:p>
          <a:p>
            <a:r>
              <a:rPr lang="en-ZA" b="1" baseline="0" dirty="0" smtClean="0"/>
              <a:t>January 2020: Business Usual</a:t>
            </a:r>
          </a:p>
          <a:p>
            <a:r>
              <a:rPr lang="en-ZA" baseline="0" dirty="0" smtClean="0"/>
              <a:t>Normal business operations and risk management processes </a:t>
            </a:r>
          </a:p>
          <a:p>
            <a:endParaRPr lang="en-ZA" baseline="0" dirty="0" smtClean="0"/>
          </a:p>
          <a:p>
            <a:r>
              <a:rPr lang="en-ZA" b="1" baseline="0" dirty="0" smtClean="0"/>
              <a:t>March 2020: Health “Shock” – Business Disruption </a:t>
            </a:r>
            <a:r>
              <a:rPr lang="en-ZA" baseline="0" dirty="0" smtClean="0"/>
              <a:t>due to Covid-19 Pandemic/ National Lockdown </a:t>
            </a:r>
          </a:p>
          <a:p>
            <a:r>
              <a:rPr lang="en-ZA" baseline="0" dirty="0" smtClean="0"/>
              <a:t>Issuing of National Covid-19 regulations/ NT Circulars</a:t>
            </a:r>
          </a:p>
          <a:p>
            <a:r>
              <a:rPr lang="en-ZA" baseline="0" dirty="0" smtClean="0"/>
              <a:t>Establishment of a Covid-19 Crisis Co-ordination Committee (CCC) across all EMT portfolios and under City Manager</a:t>
            </a:r>
          </a:p>
          <a:p>
            <a:r>
              <a:rPr lang="en-ZA" baseline="0" dirty="0" smtClean="0"/>
              <a:t>City’s Response: A Dynamic Operating Framework developed</a:t>
            </a:r>
          </a:p>
          <a:p>
            <a:endParaRPr lang="en-ZA" baseline="0" dirty="0" smtClean="0"/>
          </a:p>
          <a:p>
            <a:r>
              <a:rPr lang="en-ZA" b="1" baseline="0" dirty="0" smtClean="0"/>
              <a:t>May 2020: Mini Recovery</a:t>
            </a:r>
          </a:p>
          <a:p>
            <a:r>
              <a:rPr lang="en-ZA" baseline="0" dirty="0" smtClean="0"/>
              <a:t>After the initial shock the City experienced a mini recover due to the processes and plans put in place.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part of our Resilience and Agility it was easier to prepare for the </a:t>
            </a:r>
            <a:r>
              <a:rPr lang="en-US" sz="1200" kern="1200" dirty="0" err="1" smtClean="0">
                <a:solidFill>
                  <a:schemeClr val="tx1"/>
                </a:solidFill>
                <a:effectLst/>
                <a:latin typeface="+mn-lt"/>
                <a:ea typeface="+mn-ea"/>
                <a:cs typeface="+mn-cs"/>
              </a:rPr>
              <a:t>stabilisation</a:t>
            </a:r>
            <a:r>
              <a:rPr lang="en-US" sz="1200" kern="1200" dirty="0" smtClean="0">
                <a:solidFill>
                  <a:schemeClr val="tx1"/>
                </a:solidFill>
                <a:effectLst/>
                <a:latin typeface="+mn-lt"/>
                <a:ea typeface="+mn-ea"/>
                <a:cs typeface="+mn-cs"/>
              </a:rPr>
              <a:t> phase. </a:t>
            </a:r>
            <a:endParaRPr lang="en-ZA" sz="1200" kern="1200" dirty="0" smtClean="0">
              <a:solidFill>
                <a:schemeClr val="tx1"/>
              </a:solidFill>
              <a:effectLst/>
              <a:latin typeface="+mn-lt"/>
              <a:ea typeface="+mn-ea"/>
              <a:cs typeface="+mn-cs"/>
            </a:endParaRPr>
          </a:p>
          <a:p>
            <a:endParaRPr lang="en-ZA" baseline="0" dirty="0" smtClean="0"/>
          </a:p>
          <a:p>
            <a:endParaRPr lang="en-ZA" baseline="0" dirty="0" smtClean="0"/>
          </a:p>
          <a:p>
            <a:endParaRPr lang="en-ZA" baseline="0" dirty="0" smtClean="0"/>
          </a:p>
          <a:p>
            <a:r>
              <a:rPr lang="en-ZA" b="1" baseline="0" dirty="0" smtClean="0"/>
              <a:t>August 2020: Stabilisation Focus</a:t>
            </a:r>
            <a:r>
              <a:rPr lang="en-ZA" baseline="0" dirty="0" smtClean="0"/>
              <a:t>: </a:t>
            </a:r>
          </a:p>
          <a:p>
            <a:r>
              <a:rPr lang="en-ZA" baseline="0" dirty="0" smtClean="0"/>
              <a:t>Organisational stability (functional and financial); least disruption to service delivery, focus on efficiency (doing same/more with less), focus on effectiveness (focusing on what matters). </a:t>
            </a:r>
          </a:p>
          <a:p>
            <a:r>
              <a:rPr lang="en-ZA" baseline="0" dirty="0" smtClean="0"/>
              <a:t>Investment in core services and in non-negotiable modernisation, include in capital projects which support the economy, to be defended.</a:t>
            </a:r>
          </a:p>
          <a:p>
            <a:endParaRPr lang="en-ZA" baseline="0" dirty="0" smtClean="0"/>
          </a:p>
          <a:p>
            <a:r>
              <a:rPr lang="en-ZA" b="1" baseline="0" dirty="0" smtClean="0"/>
              <a:t>Beyond July 2021: Adaptation focus: </a:t>
            </a:r>
          </a:p>
          <a:p>
            <a:r>
              <a:rPr lang="en-ZA" baseline="0" dirty="0" smtClean="0"/>
              <a:t>Whilst still managing the pandemic and its impacts, build on new efficiencies in order to optimise service delivery with cost reduction.</a:t>
            </a:r>
          </a:p>
          <a:p>
            <a:r>
              <a:rPr lang="en-ZA" baseline="0" dirty="0" smtClean="0"/>
              <a:t>Investment in core services and in non-negotiable modernisation, include in capital projects which support the economy, to be defended.</a:t>
            </a:r>
            <a:endParaRPr lang="en-ZA" dirty="0" smtClean="0"/>
          </a:p>
        </p:txBody>
      </p:sp>
      <p:sp>
        <p:nvSpPr>
          <p:cNvPr id="4" name="Slide Number Placeholder 3"/>
          <p:cNvSpPr>
            <a:spLocks noGrp="1"/>
          </p:cNvSpPr>
          <p:nvPr>
            <p:ph type="sldNum" sz="quarter" idx="10"/>
          </p:nvPr>
        </p:nvSpPr>
        <p:spPr/>
        <p:txBody>
          <a:bodyPr/>
          <a:lstStyle/>
          <a:p>
            <a:fld id="{B470B886-B516-EE4C-86E6-93A16B5DA061}" type="slidenum">
              <a:rPr lang="en-US" smtClean="0"/>
              <a:t>3</a:t>
            </a:fld>
            <a:endParaRPr lang="en-US"/>
          </a:p>
        </p:txBody>
      </p:sp>
    </p:spTree>
    <p:extLst>
      <p:ext uri="{BB962C8B-B14F-4D97-AF65-F5344CB8AC3E}">
        <p14:creationId xmlns:p14="http://schemas.microsoft.com/office/powerpoint/2010/main" val="4044217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At the onset of the COVID-19 disaster, the City established the COVID-19 Coordination Team, under the leadership of the Central Crisis Coordinator (CCC), which was tasked with conceptualising and managing the holistic approach to the crisis as it unfolded.  </a:t>
            </a:r>
          </a:p>
          <a:p>
            <a:endParaRPr lang="en-ZA" dirty="0" smtClean="0"/>
          </a:p>
          <a:p>
            <a:r>
              <a:rPr lang="en-ZA" dirty="0" smtClean="0"/>
              <a:t>Each week, commencing in late April 2020, the CCC, who is also the Chief Resilience Officer, met with all the pandemic response stream leads from across the organisation to interpret the data (the shed) coming in from multiple sources in order to inform the clock positions of each system. </a:t>
            </a:r>
          </a:p>
          <a:p>
            <a:endParaRPr lang="en-ZA" dirty="0" smtClean="0"/>
          </a:p>
          <a:p>
            <a:r>
              <a:rPr lang="en-ZA" dirty="0" smtClean="0"/>
              <a:t>The Strategic update presentation would then be presented first by the CCC to the Executive Management Team (EMT), usually on a Thursday, and then to the Mayoral Committee, usually on a Friday.</a:t>
            </a: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14</a:t>
            </a:fld>
            <a:endParaRPr lang="en-US"/>
          </a:p>
        </p:txBody>
      </p:sp>
    </p:spTree>
    <p:extLst>
      <p:ext uri="{BB962C8B-B14F-4D97-AF65-F5344CB8AC3E}">
        <p14:creationId xmlns:p14="http://schemas.microsoft.com/office/powerpoint/2010/main" val="1063502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15</a:t>
            </a:fld>
            <a:endParaRPr lang="en-US"/>
          </a:p>
        </p:txBody>
      </p:sp>
    </p:spTree>
    <p:extLst>
      <p:ext uri="{BB962C8B-B14F-4D97-AF65-F5344CB8AC3E}">
        <p14:creationId xmlns:p14="http://schemas.microsoft.com/office/powerpoint/2010/main" val="114429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Health System</a:t>
            </a:r>
          </a:p>
          <a:p>
            <a:r>
              <a:rPr lang="en-ZA" dirty="0" smtClean="0"/>
              <a:t>Build the health system response based on scientific/medical information and respond to Public Health requirements</a:t>
            </a:r>
          </a:p>
          <a:p>
            <a:endParaRPr lang="en-ZA" dirty="0" smtClean="0"/>
          </a:p>
          <a:p>
            <a:r>
              <a:rPr lang="en-ZA" dirty="0" smtClean="0"/>
              <a:t>Disaster</a:t>
            </a:r>
            <a:r>
              <a:rPr lang="en-ZA" baseline="0" dirty="0" smtClean="0"/>
              <a:t> System</a:t>
            </a:r>
          </a:p>
          <a:p>
            <a:r>
              <a:rPr lang="en-ZA" dirty="0" smtClean="0"/>
              <a:t>Mapping out the configurations of the system for disaster management and its resources</a:t>
            </a:r>
          </a:p>
          <a:p>
            <a:endParaRPr lang="en-ZA" dirty="0" smtClean="0"/>
          </a:p>
          <a:p>
            <a:r>
              <a:rPr lang="en-ZA" dirty="0" smtClean="0"/>
              <a:t>Essential City</a:t>
            </a:r>
            <a:r>
              <a:rPr lang="en-ZA" baseline="0" dirty="0" smtClean="0"/>
              <a:t> Operations</a:t>
            </a:r>
          </a:p>
          <a:p>
            <a:r>
              <a:rPr lang="en-ZA" dirty="0" smtClean="0"/>
              <a:t>Deliver essential City operations and functional procedures under conditions of extreme suppression of the virus, such as phases of lockdowns</a:t>
            </a:r>
          </a:p>
          <a:p>
            <a:endParaRPr lang="en-ZA" dirty="0" smtClean="0"/>
          </a:p>
          <a:p>
            <a:r>
              <a:rPr lang="en-ZA" dirty="0" smtClean="0"/>
              <a:t>Corporate City Operations</a:t>
            </a:r>
          </a:p>
          <a:p>
            <a:r>
              <a:rPr lang="en-ZA" dirty="0" smtClean="0"/>
              <a:t>Manage the supporting Corporate Operations to ensure the sustainability of the organisation</a:t>
            </a: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18</a:t>
            </a:fld>
            <a:endParaRPr lang="en-US"/>
          </a:p>
        </p:txBody>
      </p:sp>
    </p:spTree>
    <p:extLst>
      <p:ext uri="{BB962C8B-B14F-4D97-AF65-F5344CB8AC3E}">
        <p14:creationId xmlns:p14="http://schemas.microsoft.com/office/powerpoint/2010/main" val="205972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19</a:t>
            </a:fld>
            <a:endParaRPr lang="en-US"/>
          </a:p>
        </p:txBody>
      </p:sp>
    </p:spTree>
    <p:extLst>
      <p:ext uri="{BB962C8B-B14F-4D97-AF65-F5344CB8AC3E}">
        <p14:creationId xmlns:p14="http://schemas.microsoft.com/office/powerpoint/2010/main" val="79228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699633-D34F-4DFB-8DA8-49CEE7FC9EB4}" type="slidenum">
              <a:rPr lang="en-ZA" smtClean="0"/>
              <a:t>20</a:t>
            </a:fld>
            <a:endParaRPr lang="en-ZA"/>
          </a:p>
        </p:txBody>
      </p:sp>
    </p:spTree>
    <p:extLst>
      <p:ext uri="{BB962C8B-B14F-4D97-AF65-F5344CB8AC3E}">
        <p14:creationId xmlns:p14="http://schemas.microsoft.com/office/powerpoint/2010/main" val="78850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smtClean="0">
                <a:solidFill>
                  <a:schemeClr val="tx1"/>
                </a:solidFill>
                <a:latin typeface="+mn-lt"/>
                <a:ea typeface="+mn-ea"/>
                <a:cs typeface="+mn-cs"/>
              </a:rPr>
              <a:t>A graphic display of the top 10 risks being managed on the CCTCRR.  The CCTCRR was revisited and updated to ensure consequence, controls and action plans related to Covid-19 were identified, documented and monitored.  </a:t>
            </a:r>
          </a:p>
          <a:p>
            <a:endParaRPr lang="en-ZA" sz="1200" b="0" i="0" u="none" strike="noStrike" kern="1200" baseline="0" dirty="0" smtClean="0">
              <a:solidFill>
                <a:schemeClr val="tx1"/>
              </a:solidFill>
              <a:latin typeface="+mn-lt"/>
              <a:ea typeface="+mn-ea"/>
              <a:cs typeface="+mn-cs"/>
            </a:endParaRPr>
          </a:p>
          <a:p>
            <a:r>
              <a:rPr lang="en-ZA" sz="1200" b="0" i="0" u="none" strike="noStrike" kern="1200" baseline="0" dirty="0" smtClean="0">
                <a:solidFill>
                  <a:schemeClr val="tx1"/>
                </a:solidFill>
                <a:latin typeface="+mn-lt"/>
                <a:ea typeface="+mn-ea"/>
                <a:cs typeface="+mn-cs"/>
              </a:rPr>
              <a:t>For example: </a:t>
            </a:r>
          </a:p>
          <a:p>
            <a:endParaRPr lang="en-ZA" sz="1200" b="0" i="0" u="none" strike="noStrike" kern="1200" baseline="0" dirty="0" smtClean="0">
              <a:solidFill>
                <a:schemeClr val="tx1"/>
              </a:solidFill>
              <a:latin typeface="+mn-lt"/>
              <a:ea typeface="+mn-ea"/>
              <a:cs typeface="+mn-cs"/>
            </a:endParaRPr>
          </a:p>
          <a:p>
            <a:r>
              <a:rPr lang="en-ZA" sz="1200" b="0" i="0" u="none" strike="noStrike" kern="1200" baseline="0" dirty="0" smtClean="0">
                <a:solidFill>
                  <a:schemeClr val="tx1"/>
                </a:solidFill>
                <a:latin typeface="+mn-lt"/>
                <a:ea typeface="+mn-ea"/>
                <a:cs typeface="+mn-cs"/>
              </a:rPr>
              <a:t>Governance and compliance now includes controls and action plans such as: </a:t>
            </a:r>
          </a:p>
          <a:p>
            <a:pPr marL="228600" indent="-228600">
              <a:buAutoNum type="alphaLcParenR"/>
            </a:pPr>
            <a:r>
              <a:rPr lang="en-ZA" sz="1200" kern="1200" baseline="0" dirty="0" smtClean="0">
                <a:solidFill>
                  <a:schemeClr val="tx1"/>
                </a:solidFill>
                <a:effectLst/>
                <a:latin typeface="+mn-lt"/>
                <a:ea typeface="+mn-ea"/>
                <a:cs typeface="+mn-cs"/>
              </a:rPr>
              <a:t>Control: </a:t>
            </a:r>
            <a:r>
              <a:rPr lang="en-ZA" sz="1200" kern="1200" dirty="0" smtClean="0">
                <a:solidFill>
                  <a:schemeClr val="tx1"/>
                </a:solidFill>
                <a:effectLst/>
                <a:latin typeface="+mn-lt"/>
                <a:ea typeface="+mn-ea"/>
                <a:cs typeface="+mn-cs"/>
              </a:rPr>
              <a:t>EMT meetings with </a:t>
            </a:r>
            <a:r>
              <a:rPr lang="en-ZA" sz="1200" kern="1200" dirty="0" err="1" smtClean="0">
                <a:solidFill>
                  <a:schemeClr val="tx1"/>
                </a:solidFill>
                <a:effectLst/>
                <a:latin typeface="+mn-lt"/>
                <a:ea typeface="+mn-ea"/>
                <a:cs typeface="+mn-cs"/>
              </a:rPr>
              <a:t>MayCo</a:t>
            </a:r>
            <a:r>
              <a:rPr lang="en-ZA" sz="1200" kern="1200" dirty="0" smtClean="0">
                <a:solidFill>
                  <a:schemeClr val="tx1"/>
                </a:solidFill>
                <a:effectLst/>
                <a:latin typeface="+mn-lt"/>
                <a:ea typeface="+mn-ea"/>
                <a:cs typeface="+mn-cs"/>
              </a:rPr>
              <a:t> twice a week with regards to establishment of COVID-19 policy and strategy aspects.</a:t>
            </a:r>
          </a:p>
          <a:p>
            <a:pPr marL="228600" indent="-228600">
              <a:buAutoNum type="alphaLcParenR"/>
            </a:pPr>
            <a:r>
              <a:rPr lang="en-ZA" sz="1200" kern="1200" dirty="0" smtClean="0">
                <a:solidFill>
                  <a:schemeClr val="tx1"/>
                </a:solidFill>
                <a:effectLst/>
                <a:latin typeface="+mn-lt"/>
                <a:ea typeface="+mn-ea"/>
                <a:cs typeface="+mn-cs"/>
              </a:rPr>
              <a:t>Control:</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Monitoring and review of the implementation of COVID-19 Regulations (incl. OH&amp;S related matters) and the City's reactions thereto via the Pandemic Business Continuity Committee</a:t>
            </a:r>
          </a:p>
          <a:p>
            <a:pPr marL="228600" indent="-228600">
              <a:buAutoNum type="alphaLcParenR"/>
            </a:pPr>
            <a:r>
              <a:rPr lang="en-ZA" sz="1200" kern="1200" dirty="0" smtClean="0">
                <a:solidFill>
                  <a:schemeClr val="tx1"/>
                </a:solidFill>
                <a:effectLst/>
                <a:latin typeface="+mn-lt"/>
                <a:ea typeface="+mn-ea"/>
                <a:cs typeface="+mn-cs"/>
              </a:rPr>
              <a:t>Action plan: City manager Directives and COVID-19 advisories action plan to be developed</a:t>
            </a:r>
          </a:p>
          <a:p>
            <a:pPr marL="228600" indent="-228600">
              <a:buAutoNum type="alphaLcParenR"/>
            </a:pPr>
            <a:endParaRPr lang="en-ZA" sz="1200" kern="1200" dirty="0" smtClean="0">
              <a:solidFill>
                <a:schemeClr val="tx1"/>
              </a:solidFill>
              <a:effectLst/>
              <a:latin typeface="+mn-lt"/>
              <a:ea typeface="+mn-ea"/>
              <a:cs typeface="+mn-cs"/>
            </a:endParaRPr>
          </a:p>
          <a:p>
            <a:pPr marL="0" indent="0">
              <a:buNone/>
            </a:pPr>
            <a:r>
              <a:rPr lang="en-ZA" dirty="0" smtClean="0"/>
              <a:t>Crime, health and safety:</a:t>
            </a:r>
          </a:p>
          <a:p>
            <a:pPr marL="228600" indent="-228600">
              <a:buFont typeface="+mj-lt"/>
              <a:buAutoNum type="alphaLcParenR"/>
            </a:pPr>
            <a:r>
              <a:rPr lang="en-ZA" dirty="0" smtClean="0"/>
              <a:t>Control: Coordinate programmes and COVID-19 response strategy and decision making by the Covid-19 Coordination Committee (CCC)</a:t>
            </a:r>
          </a:p>
          <a:p>
            <a:pPr marL="228600" indent="-228600">
              <a:buFont typeface="+mj-lt"/>
              <a:buAutoNum type="alphaLcParenR"/>
            </a:pPr>
            <a:r>
              <a:rPr lang="en-ZA" dirty="0" smtClean="0"/>
              <a:t>Control: Coordinated actions and communications to effect Social Distancing and Handwashing</a:t>
            </a:r>
          </a:p>
          <a:p>
            <a:pPr marL="228600" indent="-228600">
              <a:buFont typeface="+mj-lt"/>
              <a:buAutoNum type="alphaLcParenR"/>
            </a:pPr>
            <a:r>
              <a:rPr lang="en-ZA" dirty="0" smtClean="0"/>
              <a:t>Control:</a:t>
            </a:r>
            <a:r>
              <a:rPr lang="en-ZA" baseline="0" dirty="0" smtClean="0"/>
              <a:t> </a:t>
            </a:r>
            <a:r>
              <a:rPr lang="en-ZA" dirty="0" smtClean="0"/>
              <a:t>Daily City </a:t>
            </a:r>
            <a:r>
              <a:rPr lang="en-ZA" dirty="0" err="1" smtClean="0"/>
              <a:t>JoC</a:t>
            </a:r>
            <a:r>
              <a:rPr lang="en-ZA" dirty="0" smtClean="0"/>
              <a:t> meetings to look into, monitor and review incidents relating to COVID-19 and incidents relating to the lockdown regulations.</a:t>
            </a:r>
          </a:p>
          <a:p>
            <a:pPr marL="228600" indent="-228600">
              <a:buFont typeface="+mj-lt"/>
              <a:buAutoNum type="alphaLcParenR"/>
            </a:pP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21</a:t>
            </a:fld>
            <a:endParaRPr lang="en-US"/>
          </a:p>
        </p:txBody>
      </p:sp>
    </p:spTree>
    <p:extLst>
      <p:ext uri="{BB962C8B-B14F-4D97-AF65-F5344CB8AC3E}">
        <p14:creationId xmlns:p14="http://schemas.microsoft.com/office/powerpoint/2010/main" val="301175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23</a:t>
            </a:fld>
            <a:endParaRPr lang="en-US"/>
          </a:p>
        </p:txBody>
      </p:sp>
    </p:spTree>
    <p:extLst>
      <p:ext uri="{BB962C8B-B14F-4D97-AF65-F5344CB8AC3E}">
        <p14:creationId xmlns:p14="http://schemas.microsoft.com/office/powerpoint/2010/main" val="1535392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24</a:t>
            </a:fld>
            <a:endParaRPr lang="en-US"/>
          </a:p>
        </p:txBody>
      </p:sp>
    </p:spTree>
    <p:extLst>
      <p:ext uri="{BB962C8B-B14F-4D97-AF65-F5344CB8AC3E}">
        <p14:creationId xmlns:p14="http://schemas.microsoft.com/office/powerpoint/2010/main" val="1892893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Keeping the staff and public in the know regarding Covid-19 developments in the City, essential and non-essential</a:t>
            </a:r>
            <a:r>
              <a:rPr lang="en-ZA" baseline="0" dirty="0" smtClean="0"/>
              <a:t> </a:t>
            </a:r>
            <a:r>
              <a:rPr lang="en-ZA" dirty="0" smtClean="0"/>
              <a:t>services affected by Covid-19.</a:t>
            </a: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25</a:t>
            </a:fld>
            <a:endParaRPr lang="en-US"/>
          </a:p>
        </p:txBody>
      </p:sp>
    </p:spTree>
    <p:extLst>
      <p:ext uri="{BB962C8B-B14F-4D97-AF65-F5344CB8AC3E}">
        <p14:creationId xmlns:p14="http://schemas.microsoft.com/office/powerpoint/2010/main" val="377880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26</a:t>
            </a:fld>
            <a:endParaRPr lang="en-US"/>
          </a:p>
        </p:txBody>
      </p:sp>
    </p:spTree>
    <p:extLst>
      <p:ext uri="{BB962C8B-B14F-4D97-AF65-F5344CB8AC3E}">
        <p14:creationId xmlns:p14="http://schemas.microsoft.com/office/powerpoint/2010/main" val="119998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1" dirty="0" smtClean="0"/>
              <a:t>The Constitution of the Republic of South Africa, 1996 Section 152 states that:</a:t>
            </a:r>
          </a:p>
          <a:p>
            <a:pPr algn="l"/>
            <a:r>
              <a:rPr lang="en-ZA" dirty="0" smtClean="0"/>
              <a:t>" ( 1] The objects of local government are-</a:t>
            </a:r>
          </a:p>
          <a:p>
            <a:pPr algn="l"/>
            <a:r>
              <a:rPr lang="en-ZA" dirty="0" smtClean="0"/>
              <a:t>(a] to provide democratic and accountable government for local communities;"</a:t>
            </a:r>
          </a:p>
          <a:p>
            <a:pPr algn="l"/>
            <a:endParaRPr lang="en-ZA" dirty="0" smtClean="0"/>
          </a:p>
          <a:p>
            <a:pPr algn="l"/>
            <a:r>
              <a:rPr lang="en-ZA" b="1" dirty="0" smtClean="0"/>
              <a:t>Local Government: Municipal Finance Management Act, 2003 (Act No. 56 of 2003)</a:t>
            </a:r>
          </a:p>
          <a:p>
            <a:pPr algn="l"/>
            <a:endParaRPr lang="en-ZA" dirty="0" smtClean="0"/>
          </a:p>
          <a:p>
            <a:pPr algn="l"/>
            <a:r>
              <a:rPr lang="en-ZA" dirty="0" smtClean="0"/>
              <a:t>Section 62 states that:</a:t>
            </a:r>
          </a:p>
          <a:p>
            <a:pPr algn="l"/>
            <a:r>
              <a:rPr lang="en-ZA" dirty="0" smtClean="0"/>
              <a:t>"(1) The accounting officer of a municipality is responsible for managing the financial administration of the municipality, and must for this purpose take all reasonable steps to ensure -</a:t>
            </a:r>
          </a:p>
          <a:p>
            <a:pPr algn="l"/>
            <a:r>
              <a:rPr lang="en-ZA" dirty="0" smtClean="0"/>
              <a:t>(c) that the municipality has and maintains effective, efficient and transparent systems-</a:t>
            </a:r>
          </a:p>
          <a:p>
            <a:pPr algn="l"/>
            <a:r>
              <a:rPr lang="en-ZA" dirty="0" smtClean="0"/>
              <a:t>(</a:t>
            </a:r>
            <a:r>
              <a:rPr lang="en-ZA" dirty="0" err="1" smtClean="0"/>
              <a:t>i</a:t>
            </a:r>
            <a:r>
              <a:rPr lang="en-ZA" dirty="0" smtClean="0"/>
              <a:t>) of financial and risk management and internal control;</a:t>
            </a:r>
          </a:p>
          <a:p>
            <a:pPr algn="l"/>
            <a:endParaRPr lang="en-ZA" dirty="0" smtClean="0"/>
          </a:p>
          <a:p>
            <a:pPr algn="l"/>
            <a:r>
              <a:rPr lang="en-ZA" dirty="0" smtClean="0"/>
              <a:t>Section 65 states that:</a:t>
            </a:r>
          </a:p>
          <a:p>
            <a:pPr algn="l"/>
            <a:r>
              <a:rPr lang="en-ZA" dirty="0" smtClean="0"/>
              <a:t>"(2) The internal audit unit of a municipality or municipal entity must-</a:t>
            </a:r>
          </a:p>
          <a:p>
            <a:pPr algn="l"/>
            <a:r>
              <a:rPr lang="en-ZA" dirty="0" smtClean="0"/>
              <a:t>(b) advise the accounting officer and report to the audit committee on the implementation of the internal audit plan and matters relating to-</a:t>
            </a:r>
          </a:p>
          <a:p>
            <a:pPr algn="l"/>
            <a:r>
              <a:rPr lang="en-ZA" dirty="0" smtClean="0"/>
              <a:t>(iv] risk and risk management:“</a:t>
            </a:r>
          </a:p>
          <a:p>
            <a:pPr algn="l"/>
            <a:endParaRPr lang="en-ZA" dirty="0" smtClean="0"/>
          </a:p>
          <a:p>
            <a:pPr algn="l"/>
            <a:r>
              <a:rPr lang="en-ZA" dirty="0" smtClean="0"/>
              <a:t>Section 166 states that:</a:t>
            </a:r>
          </a:p>
          <a:p>
            <a:pPr algn="l"/>
            <a:r>
              <a:rPr lang="en-ZA" dirty="0" smtClean="0"/>
              <a:t>"(2) An audit committee is an independent advisory body which must-</a:t>
            </a:r>
          </a:p>
          <a:p>
            <a:pPr algn="l"/>
            <a:r>
              <a:rPr lang="en-ZA" dirty="0" smtClean="0"/>
              <a:t>(a) advise the municipal Council, the political office-bearers, the accounting officer and the management staff of the municipality, or the board of directors,</a:t>
            </a:r>
          </a:p>
          <a:p>
            <a:pPr algn="l"/>
            <a:r>
              <a:rPr lang="en-ZA" dirty="0" smtClean="0"/>
              <a:t>the accounting officer and the management staff of the municipal entity, on matters relating to - ... (ii] risk management;“</a:t>
            </a:r>
          </a:p>
          <a:p>
            <a:pPr algn="l"/>
            <a:endParaRPr lang="en-ZA" dirty="0" smtClean="0"/>
          </a:p>
          <a:p>
            <a:pPr algn="l"/>
            <a:r>
              <a:rPr lang="en-ZA" b="1" dirty="0" smtClean="0"/>
              <a:t>Sector specific legislation</a:t>
            </a:r>
          </a:p>
          <a:p>
            <a:pPr algn="l"/>
            <a:r>
              <a:rPr lang="en-ZA" dirty="0" smtClean="0"/>
              <a:t>All legislation relevant to the management of risk and internal control within the functional areas of the various assurance providers must be adhered to. Other legislation</a:t>
            </a:r>
          </a:p>
          <a:p>
            <a:pPr algn="l"/>
            <a:r>
              <a:rPr lang="en-ZA" dirty="0" smtClean="0"/>
              <a:t>having an impact on risk management inter-alia include: The Occupational Health and Safety Act, 1993 (Act No. 85 of 1993); Construction Regulations; Environmental</a:t>
            </a:r>
          </a:p>
          <a:p>
            <a:pPr algn="l"/>
            <a:r>
              <a:rPr lang="en-ZA" dirty="0" smtClean="0"/>
              <a:t>Legislation; Housing Legislation and The Consumer Protection Act, 2008 (Act No. 68 of 2008).</a:t>
            </a:r>
          </a:p>
          <a:p>
            <a:pPr algn="l"/>
            <a:endParaRPr lang="en-ZA" dirty="0" smtClean="0"/>
          </a:p>
          <a:p>
            <a:pPr algn="l"/>
            <a:r>
              <a:rPr lang="en-ZA" b="1" dirty="0" smtClean="0"/>
              <a:t>The Public Sector Risk Management Framework</a:t>
            </a:r>
          </a:p>
          <a:p>
            <a:pPr algn="l"/>
            <a:r>
              <a:rPr lang="en-ZA" dirty="0" smtClean="0"/>
              <a:t>The Public Sector Risk Management Framework (PSRMF) drafted by National Treasury sets the basis for risk management (identification, mitigation and monitoring) within</a:t>
            </a:r>
          </a:p>
          <a:p>
            <a:pPr algn="l"/>
            <a:r>
              <a:rPr lang="en-ZA" dirty="0" smtClean="0"/>
              <a:t>South Africa's public sector.</a:t>
            </a:r>
          </a:p>
          <a:p>
            <a:pPr algn="l"/>
            <a:endParaRPr lang="en-ZA" dirty="0" smtClean="0"/>
          </a:p>
          <a:p>
            <a:r>
              <a:rPr lang="en-ZA" sz="1200" b="1" i="0" u="none" strike="noStrike" kern="1200" baseline="0" dirty="0" smtClean="0">
                <a:solidFill>
                  <a:schemeClr val="tx1"/>
                </a:solidFill>
                <a:latin typeface="+mn-lt"/>
                <a:ea typeface="+mn-ea"/>
                <a:cs typeface="+mn-cs"/>
              </a:rPr>
              <a:t>ISO 31000</a:t>
            </a:r>
          </a:p>
          <a:p>
            <a:r>
              <a:rPr lang="en-ZA" sz="1200" b="0" i="0" u="none" strike="noStrike" kern="1200" baseline="0" dirty="0" smtClean="0">
                <a:solidFill>
                  <a:schemeClr val="tx1"/>
                </a:solidFill>
                <a:latin typeface="+mn-lt"/>
                <a:ea typeface="+mn-ea"/>
                <a:cs typeface="+mn-cs"/>
              </a:rPr>
              <a:t>ISO 31000 is an international standard that provides a generic approach, principles and guidelines for managing risk in a systematic, transparent and credible manner and within any scope and context. REG(IRM) used these standards as a guideline to effect best practices.</a:t>
            </a: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5</a:t>
            </a:fld>
            <a:endParaRPr lang="en-US"/>
          </a:p>
        </p:txBody>
      </p:sp>
    </p:spTree>
    <p:extLst>
      <p:ext uri="{BB962C8B-B14F-4D97-AF65-F5344CB8AC3E}">
        <p14:creationId xmlns:p14="http://schemas.microsoft.com/office/powerpoint/2010/main" val="1063536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B470B886-B516-EE4C-86E6-93A16B5DA061}" type="slidenum">
              <a:rPr lang="en-US" smtClean="0"/>
              <a:t>27</a:t>
            </a:fld>
            <a:endParaRPr lang="en-US"/>
          </a:p>
        </p:txBody>
      </p:sp>
    </p:spTree>
    <p:extLst>
      <p:ext uri="{BB962C8B-B14F-4D97-AF65-F5344CB8AC3E}">
        <p14:creationId xmlns:p14="http://schemas.microsoft.com/office/powerpoint/2010/main" val="1749859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ZA" dirty="0" smtClean="0"/>
              <a:t>Form cross-functional teams that span across business, risk, compliance, operations, economists and evaluate the problem holistically e.g. Covid-19 Coordinating Committee included amongst others, participants from Resilience, BCM, IRM, OHS, line management, etc.</a:t>
            </a:r>
          </a:p>
          <a:p>
            <a:pPr algn="just"/>
            <a:endParaRPr lang="en-ZA" dirty="0" smtClean="0"/>
          </a:p>
          <a:p>
            <a:pPr marL="171450" indent="-171450" algn="just">
              <a:buFont typeface="Arial" panose="020B0604020202020204" pitchFamily="34" charset="0"/>
              <a:buChar char="•"/>
            </a:pPr>
            <a:r>
              <a:rPr lang="en-ZA" dirty="0" smtClean="0"/>
              <a:t>Heightened cyber vulnerability alerts – revisit preventative controls on critical IT components/ applications.</a:t>
            </a:r>
          </a:p>
          <a:p>
            <a:pPr algn="just"/>
            <a:endParaRPr lang="en-ZA" dirty="0" smtClean="0"/>
          </a:p>
          <a:p>
            <a:pPr marL="171450" indent="-171450" algn="just">
              <a:buFont typeface="Arial" panose="020B0604020202020204" pitchFamily="34" charset="0"/>
              <a:buChar char="•"/>
            </a:pPr>
            <a:r>
              <a:rPr lang="en-ZA" dirty="0" smtClean="0"/>
              <a:t>Impact of shocks and stresses in the future e.g. stoppage of on-line services due to ransomware</a:t>
            </a:r>
          </a:p>
          <a:p>
            <a:pPr algn="just"/>
            <a:endParaRPr lang="en-ZA" dirty="0" smtClean="0"/>
          </a:p>
          <a:p>
            <a:pPr marL="171450" indent="-171450" algn="just">
              <a:buFont typeface="Arial" panose="020B0604020202020204" pitchFamily="34" charset="0"/>
              <a:buChar char="•"/>
            </a:pPr>
            <a:r>
              <a:rPr lang="en-ZA" dirty="0" smtClean="0"/>
              <a:t>Be pragmatic, forward thinking and future driven. Take your existing capabilities, re-purpose them into prototypes and continue to evolve.</a:t>
            </a:r>
          </a:p>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28</a:t>
            </a:fld>
            <a:endParaRPr lang="en-US"/>
          </a:p>
        </p:txBody>
      </p:sp>
    </p:spTree>
    <p:extLst>
      <p:ext uri="{BB962C8B-B14F-4D97-AF65-F5344CB8AC3E}">
        <p14:creationId xmlns:p14="http://schemas.microsoft.com/office/powerpoint/2010/main" val="3744262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29</a:t>
            </a:fld>
            <a:endParaRPr lang="en-US"/>
          </a:p>
        </p:txBody>
      </p:sp>
    </p:spTree>
    <p:extLst>
      <p:ext uri="{BB962C8B-B14F-4D97-AF65-F5344CB8AC3E}">
        <p14:creationId xmlns:p14="http://schemas.microsoft.com/office/powerpoint/2010/main" val="535565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smtClean="0"/>
              <a:t>January 2020</a:t>
            </a:r>
            <a:r>
              <a:rPr lang="en-ZA" b="1" baseline="0" dirty="0" smtClean="0"/>
              <a:t> - </a:t>
            </a:r>
            <a:r>
              <a:rPr lang="en-ZA" b="0" dirty="0" smtClean="0"/>
              <a:t>Manual</a:t>
            </a:r>
            <a:r>
              <a:rPr lang="en-ZA" b="0" baseline="0" dirty="0" smtClean="0"/>
              <a:t> Risk Management Processes</a:t>
            </a:r>
            <a:endParaRPr lang="en-ZA" b="0" dirty="0" smtClean="0"/>
          </a:p>
          <a:p>
            <a:endParaRPr lang="en-ZA" b="1" dirty="0" smtClean="0"/>
          </a:p>
          <a:p>
            <a:endParaRPr lang="en-ZA" b="1" dirty="0" smtClean="0"/>
          </a:p>
          <a:p>
            <a:r>
              <a:rPr lang="en-ZA" b="1" dirty="0" smtClean="0"/>
              <a:t>March 2020</a:t>
            </a:r>
            <a:r>
              <a:rPr lang="en-ZA" b="1" baseline="0" dirty="0" smtClean="0"/>
              <a:t> - </a:t>
            </a:r>
            <a:r>
              <a:rPr lang="en-US" sz="1200" dirty="0" smtClean="0">
                <a:latin typeface="Century Gothic" panose="020B0502020202020204" pitchFamily="34" charset="0"/>
              </a:rPr>
              <a:t>Risk Tools Deployment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Century Gothic" panose="020B0502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Century Gothic" panose="020B0502020202020204" pitchFamily="34" charset="0"/>
              </a:rPr>
              <a:t>City established the Covid-19 Coordinating Team under the leadership of the Central Crisis Coordinator (CCC)</a:t>
            </a:r>
          </a:p>
          <a:p>
            <a:pPr marL="171450" indent="-171450">
              <a:buFont typeface="Arial" panose="020B0604020202020204" pitchFamily="34" charset="0"/>
              <a:buChar char="•"/>
            </a:pPr>
            <a:r>
              <a:rPr lang="en-US" sz="1200" dirty="0" smtClean="0">
                <a:latin typeface="Century Gothic" panose="020B0502020202020204" pitchFamily="34" charset="0"/>
              </a:rPr>
              <a:t>Risk Methods and process was deployed for pandemic response:</a:t>
            </a:r>
          </a:p>
          <a:p>
            <a:pPr marL="585788" lvl="1" indent="-128588">
              <a:buFont typeface="Arial" panose="020B0604020202020204" pitchFamily="34" charset="0"/>
              <a:buChar char="•"/>
            </a:pPr>
            <a:r>
              <a:rPr lang="en-US" sz="1200" dirty="0" smtClean="0">
                <a:latin typeface="Century Gothic" panose="020B0502020202020204" pitchFamily="34" charset="0"/>
              </a:rPr>
              <a:t>Dynamic Operational Framework</a:t>
            </a:r>
          </a:p>
          <a:p>
            <a:pPr marL="585788" lvl="1" indent="-128588">
              <a:buFont typeface="Arial" panose="020B0604020202020204" pitchFamily="34" charset="0"/>
              <a:buChar char="•"/>
            </a:pPr>
            <a:r>
              <a:rPr lang="en-US" sz="1200" dirty="0" smtClean="0">
                <a:latin typeface="Century Gothic" panose="020B0502020202020204" pitchFamily="34" charset="0"/>
              </a:rPr>
              <a:t>Pandemic Risk Management Tool</a:t>
            </a:r>
          </a:p>
          <a:p>
            <a:pPr marL="585788" lvl="1" indent="-128588">
              <a:buFont typeface="Arial" panose="020B0604020202020204" pitchFamily="34" charset="0"/>
              <a:buChar char="•"/>
            </a:pPr>
            <a:r>
              <a:rPr lang="en-US" sz="1200" dirty="0" smtClean="0">
                <a:latin typeface="Century Gothic" panose="020B0502020202020204" pitchFamily="34" charset="0"/>
              </a:rPr>
              <a:t>Decision Tool</a:t>
            </a:r>
          </a:p>
          <a:p>
            <a:pPr marL="585788" lvl="1" indent="-128588">
              <a:buFont typeface="Arial" panose="020B0604020202020204" pitchFamily="34" charset="0"/>
              <a:buChar char="•"/>
            </a:pPr>
            <a:r>
              <a:rPr lang="en-US" sz="1200" dirty="0" smtClean="0">
                <a:latin typeface="Century Gothic" panose="020B0502020202020204" pitchFamily="34" charset="0"/>
              </a:rPr>
              <a:t>Business Continuity Plan</a:t>
            </a:r>
            <a:endParaRPr lang="en-ZA" sz="1200" dirty="0" smtClean="0">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ZA" sz="1200" dirty="0" smtClean="0">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ZA" b="1" dirty="0" smtClean="0"/>
              <a:t>April 2020 </a:t>
            </a:r>
            <a:r>
              <a:rPr lang="en-ZA" dirty="0" smtClean="0"/>
              <a:t>- </a:t>
            </a:r>
            <a:r>
              <a:rPr lang="en-US" altLang="ko-KR" sz="1200" dirty="0" smtClean="0">
                <a:latin typeface="Century Gothic" panose="020B0502020202020204" pitchFamily="34" charset="0"/>
              </a:rPr>
              <a:t>Pandemic Risk Management tool</a:t>
            </a:r>
            <a:endParaRPr lang="ko-KR" altLang="en-US" sz="1200" dirty="0" smtClean="0">
              <a:latin typeface="Century Gothic" panose="020B0502020202020204" pitchFamily="34" charset="0"/>
            </a:endParaRPr>
          </a:p>
          <a:p>
            <a:endParaRPr lang="en-ZA"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Century Gothic" panose="020B0502020202020204" pitchFamily="34" charset="0"/>
              </a:rPr>
              <a:t>The tool maps out the systems and associated sub-systems with risk drivers, effort applied to manage the risk</a:t>
            </a:r>
            <a:endParaRPr lang="en-ZA" sz="1200" dirty="0" smtClean="0">
              <a:latin typeface="Century Gothic" panose="020B0502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Century Gothic" panose="020B0502020202020204" pitchFamily="34" charset="0"/>
              </a:rPr>
              <a:t>Mapping all drivers and aspects of the Covid-19 response </a:t>
            </a:r>
            <a:r>
              <a:rPr lang="en-US" sz="1200" dirty="0" err="1" smtClean="0">
                <a:latin typeface="Century Gothic" panose="020B0502020202020204" pitchFamily="34" charset="0"/>
              </a:rPr>
              <a:t>programme</a:t>
            </a:r>
            <a:r>
              <a:rPr lang="en-US" sz="1200" dirty="0" smtClean="0">
                <a:latin typeface="Century Gothic" panose="020B0502020202020204" pitchFamily="34" charset="0"/>
              </a:rPr>
              <a:t> in a single space, actively managing the entire system  response and identify risk that need to be escalated.</a:t>
            </a:r>
            <a:endParaRPr lang="en-ZA" sz="1200" dirty="0" smtClean="0">
              <a:latin typeface="Century Gothic" panose="020B0502020202020204" pitchFamily="34" charset="0"/>
            </a:endParaRPr>
          </a:p>
          <a:p>
            <a:endParaRPr lang="en-ZA"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1200" b="1" dirty="0" smtClean="0">
                <a:latin typeface="Century Gothic" panose="020B0502020202020204" pitchFamily="34" charset="0"/>
              </a:rPr>
              <a:t>July 2020 - </a:t>
            </a:r>
            <a:r>
              <a:rPr lang="en-US" altLang="ko-KR" sz="1200" dirty="0" smtClean="0">
                <a:latin typeface="Century Gothic" panose="020B0502020202020204" pitchFamily="34" charset="0"/>
              </a:rPr>
              <a:t>Strategic update presentation</a:t>
            </a:r>
            <a:endParaRPr lang="ko-KR" altLang="en-US" sz="1200" dirty="0" smtClean="0">
              <a:latin typeface="Century Gothic" panose="020B0502020202020204" pitchFamily="34" charset="0"/>
            </a:endParaRPr>
          </a:p>
          <a:p>
            <a:endParaRPr lang="en-ZA"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Century Gothic" panose="020B0502020202020204" pitchFamily="34" charset="0"/>
              </a:rPr>
              <a:t>The Strategic update presentation created  with all relevant information, analysis, clock position, decisions and commentary.</a:t>
            </a:r>
            <a:endParaRPr lang="en-ZA" sz="1200" dirty="0" smtClean="0">
              <a:latin typeface="Century Gothic" panose="020B0502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Century Gothic" panose="020B0502020202020204" pitchFamily="34" charset="0"/>
              </a:rPr>
              <a:t>Presented to Executive Management Team (EMT) every Thursday and Mayoral Committee on</a:t>
            </a:r>
            <a:r>
              <a:rPr lang="en-US" sz="1200" baseline="0" dirty="0" smtClean="0">
                <a:latin typeface="Century Gothic" panose="020B0502020202020204" pitchFamily="34" charset="0"/>
              </a:rPr>
              <a:t> </a:t>
            </a:r>
            <a:r>
              <a:rPr lang="en-US" sz="1200" dirty="0" smtClean="0">
                <a:latin typeface="Century Gothic" panose="020B0502020202020204" pitchFamily="34" charset="0"/>
              </a:rPr>
              <a:t>Fridays.</a:t>
            </a:r>
            <a:endParaRPr lang="en-ZA" sz="1200" dirty="0" smtClean="0">
              <a:latin typeface="Century Gothic" panose="020B0502020202020204" pitchFamily="34" charset="0"/>
            </a:endParaRPr>
          </a:p>
          <a:p>
            <a:pPr marL="171450" indent="-171450">
              <a:buFont typeface="Arial" panose="020B0604020202020204" pitchFamily="34" charset="0"/>
              <a:buChar char="•"/>
            </a:pPr>
            <a:endParaRPr lang="en-ZA"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ZA" b="1" dirty="0" smtClean="0"/>
              <a:t>August 2020 </a:t>
            </a:r>
            <a:r>
              <a:rPr lang="en-ZA" dirty="0" smtClean="0"/>
              <a:t>- </a:t>
            </a:r>
            <a:r>
              <a:rPr lang="en-US" altLang="ko-KR" sz="1200" dirty="0" smtClean="0">
                <a:latin typeface="Century Gothic" panose="020B0502020202020204" pitchFamily="34" charset="0"/>
              </a:rPr>
              <a:t>Integrates with the CCTCRR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ko-KR" sz="1200" dirty="0" smtClean="0">
              <a:latin typeface="Century Gothic" panose="020B0502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Century Gothic" panose="020B0502020202020204" pitchFamily="34" charset="0"/>
              </a:rPr>
              <a:t>The risk management tool is integrated with the City’s Corporate Register to ensure that duplication of effort is minimized.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Century Gothic" panose="020B0502020202020204" pitchFamily="34" charset="0"/>
              </a:rPr>
              <a:t>Management to actively manage the entire system response.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Century Gothic" panose="020B0502020202020204" pitchFamily="34" charset="0"/>
              </a:rPr>
              <a:t>The tool will be used to verify, integrate and escalate residual risk.</a:t>
            </a:r>
            <a:endParaRPr lang="en-ZA" sz="1200" dirty="0" smtClean="0">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dirty="0" smtClean="0">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b="1" dirty="0" smtClean="0">
                <a:latin typeface="Century Gothic" panose="020B0502020202020204" pitchFamily="34" charset="0"/>
              </a:rPr>
              <a:t>July 2021 </a:t>
            </a:r>
            <a:r>
              <a:rPr lang="en-ZA" sz="1200" dirty="0" smtClean="0">
                <a:latin typeface="Century Gothic" panose="020B0502020202020204" pitchFamily="34" charset="0"/>
              </a:rPr>
              <a:t>– Real time</a:t>
            </a:r>
            <a:r>
              <a:rPr lang="en-ZA" sz="1200" baseline="0" dirty="0" smtClean="0">
                <a:latin typeface="Century Gothic" panose="020B0502020202020204" pitchFamily="34" charset="0"/>
              </a:rPr>
              <a:t> risk management</a:t>
            </a:r>
          </a:p>
          <a:p>
            <a:endParaRPr lang="en-US" sz="1200" dirty="0" smtClean="0">
              <a:latin typeface="Century Gothic" panose="020B0502020202020204" pitchFamily="34" charset="0"/>
            </a:endParaRPr>
          </a:p>
          <a:p>
            <a:r>
              <a:rPr lang="en-US" sz="1200" dirty="0" smtClean="0">
                <a:latin typeface="Century Gothic" panose="020B0502020202020204" pitchFamily="34" charset="0"/>
              </a:rPr>
              <a:t>Real-time threat management system:</a:t>
            </a:r>
          </a:p>
          <a:p>
            <a:pPr marL="128588" indent="-128588">
              <a:buFont typeface="Arial" panose="020B0604020202020204" pitchFamily="34" charset="0"/>
              <a:buChar char="•"/>
            </a:pPr>
            <a:r>
              <a:rPr lang="en-US" sz="1200" dirty="0" smtClean="0">
                <a:latin typeface="Century Gothic" panose="020B0502020202020204" pitchFamily="34" charset="0"/>
              </a:rPr>
              <a:t>Threat monitoring intelligence</a:t>
            </a:r>
          </a:p>
          <a:p>
            <a:pPr marL="128588" indent="-128588">
              <a:buFont typeface="Arial" panose="020B0604020202020204" pitchFamily="34" charset="0"/>
              <a:buChar char="•"/>
            </a:pPr>
            <a:r>
              <a:rPr lang="en-US" sz="1200" dirty="0" smtClean="0">
                <a:latin typeface="Century Gothic" panose="020B0502020202020204" pitchFamily="34" charset="0"/>
              </a:rPr>
              <a:t>Data and real-time analytics to enhance risk detection and risk management platforms</a:t>
            </a:r>
          </a:p>
          <a:p>
            <a:pPr marL="128588" indent="-128588">
              <a:buFont typeface="Arial" panose="020B0604020202020204" pitchFamily="34" charset="0"/>
              <a:buChar char="•"/>
            </a:pPr>
            <a:r>
              <a:rPr lang="en-US" sz="1200" dirty="0" smtClean="0">
                <a:latin typeface="Century Gothic" panose="020B0502020202020204" pitchFamily="34" charset="0"/>
              </a:rPr>
              <a:t>Automate risk management responses</a:t>
            </a:r>
            <a:endParaRPr lang="en-ZA" sz="1200" dirty="0" smtClean="0">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dirty="0" smtClean="0">
              <a:latin typeface="Century Gothic" panose="020B0502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dirty="0" smtClean="0">
              <a:latin typeface="Century Gothic" panose="020B0502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ko-KR" altLang="en-US" sz="1200" dirty="0" smtClean="0">
              <a:latin typeface="Century Gothic" panose="020B0502020202020204" pitchFamily="34" charset="0"/>
            </a:endParaRPr>
          </a:p>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31</a:t>
            </a:fld>
            <a:endParaRPr lang="en-US"/>
          </a:p>
        </p:txBody>
      </p:sp>
    </p:spTree>
    <p:extLst>
      <p:ext uri="{BB962C8B-B14F-4D97-AF65-F5344CB8AC3E}">
        <p14:creationId xmlns:p14="http://schemas.microsoft.com/office/powerpoint/2010/main" val="779007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dirty="0" smtClean="0"/>
              <a:t>The original 20/21 annual internal audit plan was approved by APAC in May 20 and by </a:t>
            </a:r>
            <a:r>
              <a:rPr lang="en-ZA" dirty="0" err="1" smtClean="0"/>
              <a:t>MayCo</a:t>
            </a:r>
            <a:r>
              <a:rPr lang="en-ZA" baseline="0" dirty="0" smtClean="0"/>
              <a:t> in June 20, where after it was </a:t>
            </a:r>
            <a:r>
              <a:rPr lang="en-ZA" dirty="0" smtClean="0"/>
              <a:t>revised to ensure risks related to Covid-19 were considered and audit engagements included on the audit plan to address these.</a:t>
            </a:r>
          </a:p>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33</a:t>
            </a:fld>
            <a:endParaRPr lang="en-US"/>
          </a:p>
        </p:txBody>
      </p:sp>
    </p:spTree>
    <p:extLst>
      <p:ext uri="{BB962C8B-B14F-4D97-AF65-F5344CB8AC3E}">
        <p14:creationId xmlns:p14="http://schemas.microsoft.com/office/powerpoint/2010/main" val="1386546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34</a:t>
            </a:fld>
            <a:endParaRPr lang="en-US"/>
          </a:p>
        </p:txBody>
      </p:sp>
    </p:spTree>
    <p:extLst>
      <p:ext uri="{BB962C8B-B14F-4D97-AF65-F5344CB8AC3E}">
        <p14:creationId xmlns:p14="http://schemas.microsoft.com/office/powerpoint/2010/main" val="1079496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sz="1200" dirty="0" smtClean="0"/>
              <a:t>As a result of Covid-19 the risk landscape has changed resulting in a shift in impact on corporate risks.</a:t>
            </a:r>
          </a:p>
          <a:p>
            <a:pPr marL="0" indent="0">
              <a:buNone/>
            </a:pPr>
            <a:endParaRPr lang="en-ZA" sz="1200" dirty="0" smtClean="0"/>
          </a:p>
          <a:p>
            <a:r>
              <a:rPr lang="en-ZA" sz="1200" b="1" dirty="0" smtClean="0"/>
              <a:t>Health and safety risks </a:t>
            </a:r>
            <a:r>
              <a:rPr lang="en-ZA" sz="1200" dirty="0" smtClean="0"/>
              <a:t>e.g. limited healthcare resources to service the public, employee wellness, etc.</a:t>
            </a:r>
          </a:p>
          <a:p>
            <a:r>
              <a:rPr lang="en-ZA" sz="1200" b="1" dirty="0" smtClean="0"/>
              <a:t>SCM</a:t>
            </a:r>
            <a:r>
              <a:rPr lang="en-ZA" sz="1200" dirty="0" smtClean="0"/>
              <a:t> risks e.g. deviations and condonations relating to PPE, Irregular expenditure, etc.</a:t>
            </a:r>
          </a:p>
          <a:p>
            <a:r>
              <a:rPr lang="en-ZA" sz="1200" b="1" dirty="0" smtClean="0"/>
              <a:t>Cybercrime and security risks </a:t>
            </a:r>
            <a:r>
              <a:rPr lang="en-ZA" sz="1200" dirty="0" smtClean="0"/>
              <a:t>e.g. system hacking via home / public networks, data security, etc.</a:t>
            </a:r>
          </a:p>
          <a:p>
            <a:r>
              <a:rPr lang="en-ZA" sz="1200" b="1" dirty="0" smtClean="0"/>
              <a:t>Reputational risks </a:t>
            </a:r>
            <a:r>
              <a:rPr lang="en-ZA" sz="1200" dirty="0" smtClean="0"/>
              <a:t>e.g. </a:t>
            </a:r>
            <a:r>
              <a:rPr lang="en-ZA" sz="1200" dirty="0" err="1" smtClean="0"/>
              <a:t>Strandfontein</a:t>
            </a:r>
            <a:r>
              <a:rPr lang="en-ZA" sz="1200" dirty="0" smtClean="0"/>
              <a:t> homeless shelters</a:t>
            </a:r>
          </a:p>
          <a:p>
            <a:r>
              <a:rPr lang="en-ZA" sz="1200" b="1" dirty="0" smtClean="0"/>
              <a:t>Human Settlements </a:t>
            </a:r>
            <a:r>
              <a:rPr lang="en-ZA" sz="1200" dirty="0" smtClean="0"/>
              <a:t>e.g. land invasions, squatting, etc.</a:t>
            </a:r>
          </a:p>
          <a:p>
            <a:r>
              <a:rPr lang="en-ZA" sz="1200" b="1" dirty="0" smtClean="0"/>
              <a:t>Regulatory risks </a:t>
            </a:r>
            <a:r>
              <a:rPr lang="en-ZA" sz="1200" dirty="0" smtClean="0"/>
              <a:t>e.g. NT circulars, application GRAP related to Covid-19, etc.</a:t>
            </a:r>
          </a:p>
          <a:p>
            <a:r>
              <a:rPr lang="en-ZA" sz="1200" b="1" dirty="0" smtClean="0"/>
              <a:t>Fraud risks </a:t>
            </a:r>
            <a:r>
              <a:rPr lang="en-ZA" sz="1200" dirty="0" smtClean="0"/>
              <a:t>e.g. tender kickbacks/ collusion, bid rigging, etc.</a:t>
            </a:r>
          </a:p>
          <a:p>
            <a:endParaRPr lang="en-ZA" sz="1200" dirty="0" smtClean="0"/>
          </a:p>
          <a:p>
            <a:pPr marL="0" indent="0">
              <a:buNone/>
            </a:pPr>
            <a:r>
              <a:rPr lang="en-ZA" sz="1200" dirty="0" smtClean="0"/>
              <a:t>IA should be AGILE in their approach and their focus of IA should shift from assurance to hybrid engagements.  Mitigation of Covid-19 risks are still in an infancy stage and thus</a:t>
            </a:r>
            <a:r>
              <a:rPr lang="en-ZA" sz="1200" baseline="0" dirty="0" smtClean="0"/>
              <a:t> requires a balanced approached between assurance and advisory depending on the needs of the organisation. </a:t>
            </a:r>
            <a:r>
              <a:rPr lang="en-ZA" sz="1200" dirty="0" smtClean="0"/>
              <a:t> </a:t>
            </a:r>
          </a:p>
          <a:p>
            <a:pPr marL="0" indent="0">
              <a:buNone/>
            </a:pPr>
            <a:endParaRPr lang="en-ZA" sz="1200" dirty="0" smtClean="0"/>
          </a:p>
          <a:p>
            <a:pPr marL="0" indent="0">
              <a:buNone/>
            </a:pPr>
            <a:r>
              <a:rPr lang="en-ZA" sz="1200" dirty="0" smtClean="0"/>
              <a:t>IA’s approach should be on improvement and not enforcement to allow for newly developed control process to mature and be embedded in the organisation.</a:t>
            </a:r>
          </a:p>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35</a:t>
            </a:fld>
            <a:endParaRPr lang="en-US"/>
          </a:p>
        </p:txBody>
      </p:sp>
    </p:spTree>
    <p:extLst>
      <p:ext uri="{BB962C8B-B14F-4D97-AF65-F5344CB8AC3E}">
        <p14:creationId xmlns:p14="http://schemas.microsoft.com/office/powerpoint/2010/main" val="353599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dirty="0" smtClean="0"/>
          </a:p>
          <a:p>
            <a:pPr marL="0" indent="0">
              <a:buNone/>
            </a:pPr>
            <a:r>
              <a:rPr lang="en-ZA" sz="1200" dirty="0" smtClean="0"/>
              <a:t>IA should be AGILE in their approach and their focus of IA should shift from assurance to hybrid engagements.  Mitigation of Covid-19 risks are still in an infancy stage and thus</a:t>
            </a:r>
            <a:r>
              <a:rPr lang="en-ZA" sz="1200" baseline="0" dirty="0" smtClean="0"/>
              <a:t> requires a balanced approached between assurance and advisory depending on the needs of the organisation. </a:t>
            </a:r>
            <a:r>
              <a:rPr lang="en-ZA" sz="1200" dirty="0" smtClean="0"/>
              <a:t> </a:t>
            </a:r>
          </a:p>
        </p:txBody>
      </p:sp>
      <p:sp>
        <p:nvSpPr>
          <p:cNvPr id="4" name="Slide Number Placeholder 3"/>
          <p:cNvSpPr>
            <a:spLocks noGrp="1"/>
          </p:cNvSpPr>
          <p:nvPr>
            <p:ph type="sldNum" sz="quarter" idx="10"/>
          </p:nvPr>
        </p:nvSpPr>
        <p:spPr/>
        <p:txBody>
          <a:bodyPr/>
          <a:lstStyle/>
          <a:p>
            <a:fld id="{B470B886-B516-EE4C-86E6-93A16B5DA061}" type="slidenum">
              <a:rPr lang="en-US" smtClean="0"/>
              <a:t>36</a:t>
            </a:fld>
            <a:endParaRPr lang="en-US"/>
          </a:p>
        </p:txBody>
      </p:sp>
    </p:spTree>
    <p:extLst>
      <p:ext uri="{BB962C8B-B14F-4D97-AF65-F5344CB8AC3E}">
        <p14:creationId xmlns:p14="http://schemas.microsoft.com/office/powerpoint/2010/main" val="258153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dirty="0" smtClean="0"/>
              <a:t>The City has undertaken to embed a culture of IRM within the City and to identify, assess and manage risks, to monitor the management thereof and report thereon, in order to achieve the objectives of the City, as identified in the City's IDP. </a:t>
            </a:r>
          </a:p>
          <a:p>
            <a:pPr algn="l"/>
            <a:endParaRPr lang="en-ZA" dirty="0" smtClean="0"/>
          </a:p>
          <a:p>
            <a:pPr algn="l"/>
            <a:r>
              <a:rPr lang="en-ZA" dirty="0" smtClean="0"/>
              <a:t>IRM is the application of risk management throughout the City. </a:t>
            </a:r>
          </a:p>
          <a:p>
            <a:pPr algn="l"/>
            <a:endParaRPr lang="en-ZA" dirty="0" smtClean="0"/>
          </a:p>
          <a:p>
            <a:pPr algn="l"/>
            <a:r>
              <a:rPr lang="en-ZA" dirty="0" smtClean="0"/>
              <a:t>IRM recognises that risks (including opportunities) are dynamic, often highly interdependent and not to be managed in isolation.</a:t>
            </a: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6</a:t>
            </a:fld>
            <a:endParaRPr lang="en-US"/>
          </a:p>
        </p:txBody>
      </p:sp>
    </p:spTree>
    <p:extLst>
      <p:ext uri="{BB962C8B-B14F-4D97-AF65-F5344CB8AC3E}">
        <p14:creationId xmlns:p14="http://schemas.microsoft.com/office/powerpoint/2010/main" val="192872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0" u="sng" strike="noStrike" kern="1200" baseline="0" dirty="0" smtClean="0">
                <a:solidFill>
                  <a:schemeClr val="tx1"/>
                </a:solidFill>
                <a:latin typeface="+mn-lt"/>
                <a:ea typeface="+mn-ea"/>
                <a:cs typeface="+mn-cs"/>
              </a:rPr>
              <a:t>Pre Covid-19 (June 2019)</a:t>
            </a:r>
          </a:p>
          <a:p>
            <a:endParaRPr lang="en-ZA"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ZA" sz="1200" b="0" i="0" u="none" strike="noStrike" kern="1200" baseline="0" dirty="0" smtClean="0">
                <a:solidFill>
                  <a:schemeClr val="tx1"/>
                </a:solidFill>
                <a:latin typeface="+mn-lt"/>
                <a:ea typeface="+mn-ea"/>
                <a:cs typeface="+mn-cs"/>
              </a:rPr>
              <a:t>This graph depicts, as a percentage, the 772 risks identified (at a strategic and departmental level) linked to the City’s strategic focus areas as at June 2019.</a:t>
            </a:r>
          </a:p>
          <a:p>
            <a:pPr marL="171450" indent="-171450">
              <a:buFont typeface="Arial" panose="020B0604020202020204" pitchFamily="34" charset="0"/>
              <a:buChar char="•"/>
            </a:pPr>
            <a:endParaRPr lang="en-ZA"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ZA" sz="1200" b="0" i="0" u="none" strike="noStrike" kern="1200" baseline="0" dirty="0" smtClean="0">
                <a:solidFill>
                  <a:schemeClr val="tx1"/>
                </a:solidFill>
                <a:latin typeface="+mn-lt"/>
                <a:ea typeface="+mn-ea"/>
                <a:cs typeface="+mn-cs"/>
              </a:rPr>
              <a:t>The Well-run City Strategic Focus Area (SFA), which is aimed at service delivery and value creation for customers in an operationally sustainable manner, is the area where the majority of the identified risks are linked to.  </a:t>
            </a:r>
          </a:p>
          <a:p>
            <a:endParaRPr lang="en-ZA" sz="1200" b="0" i="0" u="none" strike="noStrike" kern="1200" baseline="0" dirty="0" smtClean="0">
              <a:solidFill>
                <a:schemeClr val="tx1"/>
              </a:solidFill>
              <a:latin typeface="+mn-lt"/>
              <a:ea typeface="+mn-ea"/>
              <a:cs typeface="+mn-cs"/>
            </a:endParaRPr>
          </a:p>
          <a:p>
            <a:pPr marL="0" indent="0">
              <a:buNone/>
            </a:pPr>
            <a:r>
              <a:rPr lang="en-ZA" b="1" u="sng" dirty="0" smtClean="0"/>
              <a:t>Post Covid-19 (August</a:t>
            </a:r>
            <a:r>
              <a:rPr lang="en-ZA" b="1" u="sng" baseline="0" dirty="0" smtClean="0"/>
              <a:t> 2020)</a:t>
            </a:r>
          </a:p>
          <a:p>
            <a:pPr marL="0" indent="0">
              <a:buNone/>
            </a:pPr>
            <a:endParaRPr lang="en-ZA" baseline="0" dirty="0" smtClean="0"/>
          </a:p>
          <a:p>
            <a:pPr marL="171450" indent="-171450">
              <a:buFont typeface="Arial" panose="020B0604020202020204" pitchFamily="34" charset="0"/>
              <a:buChar char="•"/>
            </a:pPr>
            <a:r>
              <a:rPr lang="en-ZA" baseline="0" dirty="0" smtClean="0"/>
              <a:t>The graph depicts, as a percentage, the 863 risks identified (at a strategic and departmental level) linked to the City’s strategic focus areas as at August 2020)</a:t>
            </a:r>
          </a:p>
          <a:p>
            <a:pPr marL="171450" indent="-171450">
              <a:buFont typeface="Arial" panose="020B0604020202020204" pitchFamily="34" charset="0"/>
              <a:buChar char="•"/>
            </a:pPr>
            <a:endParaRPr lang="en-ZA" baseline="0" dirty="0" smtClean="0"/>
          </a:p>
          <a:p>
            <a:pPr marL="171450" indent="-171450">
              <a:buFont typeface="Arial" panose="020B0604020202020204" pitchFamily="34" charset="0"/>
              <a:buChar char="•"/>
            </a:pPr>
            <a:r>
              <a:rPr lang="en-ZA" baseline="0" dirty="0" smtClean="0"/>
              <a:t>The Well-run City Strategic Focus Area, which is “about delivering services and creating value for customers in an operationally sustainable manner based on evidence-led decision-making so that the City can remain financially stable and resilient to shocks in a changing environment”, remains the area where the majority of the risks are linked.</a:t>
            </a:r>
          </a:p>
          <a:p>
            <a:pPr marL="0" indent="0">
              <a:buNone/>
            </a:pP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7</a:t>
            </a:fld>
            <a:endParaRPr lang="en-US"/>
          </a:p>
        </p:txBody>
      </p:sp>
    </p:spTree>
    <p:extLst>
      <p:ext uri="{BB962C8B-B14F-4D97-AF65-F5344CB8AC3E}">
        <p14:creationId xmlns:p14="http://schemas.microsoft.com/office/powerpoint/2010/main" val="92469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200" b="0" i="0" u="none" strike="noStrike" baseline="0" dirty="0" smtClean="0">
                <a:solidFill>
                  <a:srgbClr val="2D322E"/>
                </a:solidFill>
                <a:latin typeface="Arial" panose="020B0604020202020204" pitchFamily="34" charset="0"/>
              </a:rPr>
              <a:t>The City is committed to implementing and institutionalising an effective, efficient and transparent system of IRM. The City's IRM process consists of five steps as depicted in the centre of the diagram.  Th</a:t>
            </a:r>
            <a:r>
              <a:rPr lang="en-ZA" sz="1200" b="0" i="0" u="none" strike="noStrike" baseline="0" dirty="0" smtClean="0">
                <a:solidFill>
                  <a:srgbClr val="181818"/>
                </a:solidFill>
                <a:latin typeface="Arial" panose="020B0604020202020204" pitchFamily="34" charset="0"/>
              </a:rPr>
              <a:t>ese five s</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eps above are pe</a:t>
            </a:r>
            <a:r>
              <a:rPr lang="en-ZA" sz="1200" b="0" i="0" u="none" strike="noStrike" baseline="0" dirty="0" smtClean="0">
                <a:solidFill>
                  <a:srgbClr val="2D322E"/>
                </a:solidFill>
                <a:latin typeface="Arial" panose="020B0604020202020204" pitchFamily="34" charset="0"/>
              </a:rPr>
              <a:t>rf</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rm</a:t>
            </a:r>
            <a:r>
              <a:rPr lang="en-ZA" sz="1200" b="0" i="0" u="none" strike="noStrike" baseline="0" dirty="0" smtClean="0">
                <a:solidFill>
                  <a:srgbClr val="181818"/>
                </a:solidFill>
                <a:latin typeface="Arial" panose="020B0604020202020204" pitchFamily="34" charset="0"/>
              </a:rPr>
              <a:t>ed by </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l</a:t>
            </a:r>
            <a:r>
              <a:rPr lang="en-ZA" sz="1200" b="0" i="0" u="none" strike="noStrike" baseline="0" dirty="0" smtClean="0">
                <a:solidFill>
                  <a:srgbClr val="181818"/>
                </a:solidFill>
                <a:latin typeface="Arial" panose="020B0604020202020204" pitchFamily="34" charset="0"/>
              </a:rPr>
              <a:t>eva</a:t>
            </a:r>
            <a:r>
              <a:rPr lang="en-ZA" sz="1200" b="0" i="0" u="none" strike="noStrike" baseline="0" dirty="0" smtClean="0">
                <a:solidFill>
                  <a:srgbClr val="2D322E"/>
                </a:solidFill>
                <a:latin typeface="Arial" panose="020B0604020202020204" pitchFamily="34" charset="0"/>
              </a:rPr>
              <a:t>nt </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ake</a:t>
            </a:r>
            <a:r>
              <a:rPr lang="en-ZA" sz="1200" b="0" i="0" u="none" strike="noStrike" baseline="0" dirty="0" smtClean="0">
                <a:solidFill>
                  <a:srgbClr val="2D322E"/>
                </a:solidFill>
                <a:latin typeface="Arial" panose="020B0604020202020204" pitchFamily="34" charset="0"/>
              </a:rPr>
              <a:t>h</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l</a:t>
            </a:r>
            <a:r>
              <a:rPr lang="en-ZA" sz="1200" b="0" i="0" u="none" strike="noStrike" baseline="0" dirty="0" smtClean="0">
                <a:solidFill>
                  <a:srgbClr val="181818"/>
                </a:solidFill>
                <a:latin typeface="Arial" panose="020B0604020202020204" pitchFamily="34" charset="0"/>
              </a:rPr>
              <a:t>de</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 o</a:t>
            </a:r>
            <a:r>
              <a:rPr lang="en-ZA" sz="1200" b="0" i="0" u="none" strike="noStrike" baseline="0" dirty="0" smtClean="0">
                <a:solidFill>
                  <a:srgbClr val="2D322E"/>
                </a:solidFill>
                <a:latin typeface="Arial" panose="020B0604020202020204" pitchFamily="34" charset="0"/>
              </a:rPr>
              <a:t>n </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n </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-go</a:t>
            </a:r>
            <a:r>
              <a:rPr lang="en-ZA" sz="1200" b="0" i="0" u="none" strike="noStrike" baseline="0" dirty="0" smtClean="0">
                <a:solidFill>
                  <a:srgbClr val="2D322E"/>
                </a:solidFill>
                <a:latin typeface="Arial" panose="020B0604020202020204" pitchFamily="34" charset="0"/>
              </a:rPr>
              <a:t>in</a:t>
            </a:r>
            <a:r>
              <a:rPr lang="en-ZA" sz="1200" b="0" i="0" u="none" strike="noStrike" baseline="0" dirty="0" smtClean="0">
                <a:solidFill>
                  <a:srgbClr val="181818"/>
                </a:solidFill>
                <a:latin typeface="Arial" panose="020B0604020202020204" pitchFamily="34" charset="0"/>
              </a:rPr>
              <a:t>g bas</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 </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o </a:t>
            </a:r>
            <a:r>
              <a:rPr lang="en-ZA" sz="1200" b="0" i="0" u="none" strike="noStrike" baseline="0" dirty="0" smtClean="0">
                <a:solidFill>
                  <a:srgbClr val="2D322E"/>
                </a:solidFill>
                <a:latin typeface="Arial" panose="020B0604020202020204" pitchFamily="34" charset="0"/>
              </a:rPr>
              <a:t>h</a:t>
            </a:r>
            <a:r>
              <a:rPr lang="en-ZA" sz="1200" b="0" i="0" u="none" strike="noStrike" baseline="0" dirty="0" smtClean="0">
                <a:solidFill>
                  <a:srgbClr val="181818"/>
                </a:solidFill>
                <a:latin typeface="Arial" panose="020B0604020202020204" pitchFamily="34" charset="0"/>
              </a:rPr>
              <a:t>oweve</a:t>
            </a:r>
            <a:r>
              <a:rPr lang="en-ZA" sz="1200" b="0" i="0" u="none" strike="noStrike" baseline="0" dirty="0" smtClean="0">
                <a:solidFill>
                  <a:srgbClr val="2D322E"/>
                </a:solidFill>
                <a:latin typeface="Arial" panose="020B0604020202020204" pitchFamily="34" charset="0"/>
              </a:rPr>
              <a:t>r </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u</a:t>
            </a:r>
            <a:r>
              <a:rPr lang="en-ZA" sz="1200" b="0" i="0" u="none" strike="noStrike" baseline="0" dirty="0" smtClean="0">
                <a:solidFill>
                  <a:srgbClr val="181818"/>
                </a:solidFill>
                <a:latin typeface="Arial" panose="020B0604020202020204" pitchFamily="34" charset="0"/>
              </a:rPr>
              <a:t>re </a:t>
            </a:r>
            <a:r>
              <a:rPr lang="en-ZA" sz="1200" b="0" i="0" u="none" strike="noStrike" baseline="0" dirty="0" smtClean="0">
                <a:solidFill>
                  <a:srgbClr val="2D322E"/>
                </a:solidFill>
                <a:latin typeface="Arial" panose="020B0604020202020204" pitchFamily="34" charset="0"/>
              </a:rPr>
              <a:t>k</a:t>
            </a:r>
            <a:r>
              <a:rPr lang="en-ZA" sz="1200" b="0" i="0" u="none" strike="noStrike" baseline="0" dirty="0" smtClean="0">
                <a:solidFill>
                  <a:srgbClr val="181818"/>
                </a:solidFill>
                <a:latin typeface="Arial" panose="020B0604020202020204" pitchFamily="34" charset="0"/>
              </a:rPr>
              <a:t>ey </a:t>
            </a:r>
            <a:r>
              <a:rPr lang="en-ZA" sz="1200" b="0" i="0" u="none" strike="noStrike" baseline="0" dirty="0" smtClean="0">
                <a:solidFill>
                  <a:srgbClr val="2D322E"/>
                </a:solidFill>
                <a:latin typeface="Arial" panose="020B0604020202020204" pitchFamily="34" charset="0"/>
              </a:rPr>
              <a:t>ri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k</a:t>
            </a:r>
            <a:r>
              <a:rPr lang="en-ZA" sz="1200" b="0" i="0" u="none" strike="noStrike" baseline="0" dirty="0" smtClean="0">
                <a:solidFill>
                  <a:srgbClr val="181818"/>
                </a:solidFill>
                <a:latin typeface="Arial" panose="020B0604020202020204" pitchFamily="34" charset="0"/>
              </a:rPr>
              <a:t>s are </a:t>
            </a:r>
            <a:r>
              <a:rPr lang="en-ZA" sz="1200" b="0" i="0" u="none" strike="noStrike" baseline="0" dirty="0" smtClean="0">
                <a:solidFill>
                  <a:srgbClr val="2D322E"/>
                </a:solidFill>
                <a:latin typeface="Arial" panose="020B0604020202020204" pitchFamily="34" charset="0"/>
              </a:rPr>
              <a:t>f</a:t>
            </a:r>
            <a:r>
              <a:rPr lang="en-ZA" sz="1200" b="0" i="0" u="none" strike="noStrike" baseline="0" dirty="0" smtClean="0">
                <a:solidFill>
                  <a:srgbClr val="181818"/>
                </a:solidFill>
                <a:latin typeface="Arial" panose="020B0604020202020204" pitchFamily="34" charset="0"/>
              </a:rPr>
              <a:t>u</a:t>
            </a:r>
            <a:r>
              <a:rPr lang="en-ZA" sz="1200" b="0" i="0" u="none" strike="noStrike" baseline="0" dirty="0" smtClean="0">
                <a:solidFill>
                  <a:srgbClr val="2D322E"/>
                </a:solidFill>
                <a:latin typeface="Arial" panose="020B0604020202020204" pitchFamily="34" charset="0"/>
              </a:rPr>
              <a:t>ll</a:t>
            </a:r>
            <a:r>
              <a:rPr lang="en-ZA" sz="1200" b="0" i="0" u="none" strike="noStrike" baseline="0" dirty="0" smtClean="0">
                <a:solidFill>
                  <a:srgbClr val="181818"/>
                </a:solidFill>
                <a:latin typeface="Arial" panose="020B0604020202020204" pitchFamily="34" charset="0"/>
              </a:rPr>
              <a:t>y </a:t>
            </a:r>
            <a:r>
              <a:rPr lang="en-ZA" sz="1200" b="0" i="0" u="none" strike="noStrike" baseline="0" dirty="0" smtClean="0">
                <a:solidFill>
                  <a:srgbClr val="2D322E"/>
                </a:solidFill>
                <a:latin typeface="Arial" panose="020B0604020202020204" pitchFamily="34" charset="0"/>
              </a:rPr>
              <a:t>un</a:t>
            </a:r>
            <a:r>
              <a:rPr lang="en-ZA" sz="1200" b="0" i="0" u="none" strike="noStrike" baseline="0" dirty="0" smtClean="0">
                <a:solidFill>
                  <a:srgbClr val="181818"/>
                </a:solidFill>
                <a:latin typeface="Arial" panose="020B0604020202020204" pitchFamily="34" charset="0"/>
              </a:rPr>
              <a:t>packed a</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d </a:t>
            </a:r>
            <a:r>
              <a:rPr lang="en-ZA" sz="1200" b="0" i="0" u="none" strike="noStrike" baseline="0" dirty="0" smtClean="0">
                <a:solidFill>
                  <a:srgbClr val="2D322E"/>
                </a:solidFill>
                <a:latin typeface="Arial" panose="020B0604020202020204" pitchFamily="34" charset="0"/>
              </a:rPr>
              <a:t>mit</a:t>
            </a:r>
            <a:r>
              <a:rPr lang="en-ZA" sz="1200" b="0" i="0" u="none" strike="noStrike" baseline="0" dirty="0" smtClean="0">
                <a:solidFill>
                  <a:srgbClr val="181818"/>
                </a:solidFill>
                <a:latin typeface="Arial" panose="020B0604020202020204" pitchFamily="34" charset="0"/>
              </a:rPr>
              <a:t>igated the fol</a:t>
            </a:r>
            <a:r>
              <a:rPr lang="en-ZA" sz="1200" b="0" i="0" u="none" strike="noStrike" baseline="0" dirty="0" smtClean="0">
                <a:solidFill>
                  <a:srgbClr val="2D322E"/>
                </a:solidFill>
                <a:latin typeface="Arial" panose="020B0604020202020204" pitchFamily="34" charset="0"/>
              </a:rPr>
              <a:t>l</a:t>
            </a:r>
            <a:r>
              <a:rPr lang="en-ZA" sz="1200" b="0" i="0" u="none" strike="noStrike" baseline="0" dirty="0" smtClean="0">
                <a:solidFill>
                  <a:srgbClr val="181818"/>
                </a:solidFill>
                <a:latin typeface="Arial" panose="020B0604020202020204" pitchFamily="34" charset="0"/>
              </a:rPr>
              <a:t>owi</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g </a:t>
            </a:r>
            <a:r>
              <a:rPr lang="en-ZA" sz="1200" b="0" i="0" u="none" strike="noStrike" baseline="0" dirty="0" smtClean="0">
                <a:solidFill>
                  <a:srgbClr val="2D322E"/>
                </a:solidFill>
                <a:latin typeface="Arial" panose="020B0604020202020204" pitchFamily="34" charset="0"/>
              </a:rPr>
              <a:t>mini</a:t>
            </a:r>
            <a:r>
              <a:rPr lang="en-ZA" sz="1200" b="0" i="0" u="none" strike="noStrike" baseline="0" dirty="0" smtClean="0">
                <a:solidFill>
                  <a:srgbClr val="181818"/>
                </a:solidFill>
                <a:latin typeface="Arial" panose="020B0604020202020204" pitchFamily="34" charset="0"/>
              </a:rPr>
              <a:t>m</a:t>
            </a:r>
            <a:r>
              <a:rPr lang="en-ZA" sz="1200" b="0" i="0" u="none" strike="noStrike" baseline="0" dirty="0" smtClean="0">
                <a:solidFill>
                  <a:srgbClr val="2D322E"/>
                </a:solidFill>
                <a:latin typeface="Arial" panose="020B0604020202020204" pitchFamily="34" charset="0"/>
              </a:rPr>
              <a:t>um </a:t>
            </a:r>
            <a:r>
              <a:rPr lang="en-ZA" sz="1200" b="0" i="0" u="none" strike="noStrike" baseline="0" dirty="0" smtClean="0">
                <a:solidFill>
                  <a:srgbClr val="181818"/>
                </a:solidFill>
                <a:latin typeface="Arial" panose="020B0604020202020204" pitchFamily="34" charset="0"/>
              </a:rPr>
              <a:t>processes </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eed </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o be ad</a:t>
            </a:r>
            <a:r>
              <a:rPr lang="en-ZA" sz="1200" b="0" i="0" u="none" strike="noStrike" baseline="0" dirty="0" smtClean="0">
                <a:solidFill>
                  <a:srgbClr val="2D322E"/>
                </a:solidFill>
                <a:latin typeface="Arial" panose="020B0604020202020204" pitchFamily="34" charset="0"/>
              </a:rPr>
              <a:t>h</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d t</a:t>
            </a:r>
            <a:r>
              <a:rPr lang="en-ZA" sz="1200" b="0" i="0" u="none" strike="noStrike" baseline="0" dirty="0" smtClean="0">
                <a:solidFill>
                  <a:srgbClr val="181818"/>
                </a:solidFill>
                <a:latin typeface="Arial" panose="020B0604020202020204" pitchFamily="34" charset="0"/>
              </a:rPr>
              <a:t>o:</a:t>
            </a:r>
          </a:p>
          <a:p>
            <a:pPr algn="l"/>
            <a:r>
              <a:rPr lang="en-ZA" sz="1200" b="0" i="0" u="none" strike="noStrike" baseline="0" dirty="0" smtClean="0">
                <a:solidFill>
                  <a:srgbClr val="181818"/>
                </a:solidFill>
                <a:latin typeface="Arial" panose="020B0604020202020204" pitchFamily="34" charset="0"/>
              </a:rPr>
              <a:t>• R</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sk Ow</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 wi</a:t>
            </a:r>
            <a:r>
              <a:rPr lang="en-ZA" sz="1200" b="0" i="0" u="none" strike="noStrike" baseline="0" dirty="0" smtClean="0">
                <a:solidFill>
                  <a:srgbClr val="2D322E"/>
                </a:solidFill>
                <a:latin typeface="Arial" panose="020B0604020202020204" pitchFamily="34" charset="0"/>
              </a:rPr>
              <a:t>th </a:t>
            </a:r>
            <a:r>
              <a:rPr lang="en-ZA" sz="1200" b="0" i="0" u="none" strike="noStrike" baseline="0" dirty="0" smtClean="0">
                <a:solidFill>
                  <a:srgbClr val="181818"/>
                </a:solidFill>
                <a:latin typeface="Arial" panose="020B0604020202020204" pitchFamily="34" charset="0"/>
              </a:rPr>
              <a:t>ass</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ance </a:t>
            </a:r>
            <a:r>
              <a:rPr lang="en-ZA" sz="1200" b="0" i="0" u="none" strike="noStrike" baseline="0" dirty="0" smtClean="0">
                <a:solidFill>
                  <a:srgbClr val="2D322E"/>
                </a:solidFill>
                <a:latin typeface="Arial" panose="020B0604020202020204" pitchFamily="34" charset="0"/>
              </a:rPr>
              <a:t>f</a:t>
            </a:r>
            <a:r>
              <a:rPr lang="en-ZA" sz="1200" b="0" i="0" u="none" strike="noStrike" baseline="0" dirty="0" smtClean="0">
                <a:solidFill>
                  <a:srgbClr val="181818"/>
                </a:solidFill>
                <a:latin typeface="Arial" panose="020B0604020202020204" pitchFamily="34" charset="0"/>
              </a:rPr>
              <a:t>ro</a:t>
            </a:r>
            <a:r>
              <a:rPr lang="en-ZA" sz="1200" b="0" i="0" u="none" strike="noStrike" baseline="0" dirty="0" smtClean="0">
                <a:solidFill>
                  <a:srgbClr val="2D322E"/>
                </a:solidFill>
                <a:latin typeface="Arial" panose="020B0604020202020204" pitchFamily="34" charset="0"/>
              </a:rPr>
              <a:t>m th</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ir </a:t>
            </a:r>
            <a:r>
              <a:rPr lang="en-ZA" sz="1200" b="0" i="0" u="none" strike="noStrike" baseline="0" dirty="0" smtClean="0">
                <a:solidFill>
                  <a:srgbClr val="181818"/>
                </a:solidFill>
                <a:latin typeface="Arial" panose="020B0604020202020204" pitchFamily="34" charset="0"/>
              </a:rPr>
              <a:t>R</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k </a:t>
            </a:r>
            <a:r>
              <a:rPr lang="en-ZA" sz="1200" b="0" i="0" u="none" strike="noStrike" baseline="0" dirty="0" smtClean="0">
                <a:solidFill>
                  <a:srgbClr val="181818"/>
                </a:solidFill>
                <a:latin typeface="Arial" panose="020B0604020202020204" pitchFamily="34" charset="0"/>
              </a:rPr>
              <a:t>C</a:t>
            </a:r>
            <a:r>
              <a:rPr lang="en-ZA" sz="1200" b="0" i="0" u="none" strike="noStrike" baseline="0" dirty="0" smtClean="0">
                <a:solidFill>
                  <a:srgbClr val="2D322E"/>
                </a:solidFill>
                <a:latin typeface="Arial" panose="020B0604020202020204" pitchFamily="34" charset="0"/>
              </a:rPr>
              <a:t>h</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m</a:t>
            </a:r>
            <a:r>
              <a:rPr lang="en-ZA" sz="1200" b="0" i="0" u="none" strike="noStrike" baseline="0" dirty="0" smtClean="0">
                <a:solidFill>
                  <a:srgbClr val="181818"/>
                </a:solidFill>
                <a:latin typeface="Arial" panose="020B0604020202020204" pitchFamily="34" charset="0"/>
              </a:rPr>
              <a:t>p</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s o</a:t>
            </a:r>
            <a:r>
              <a:rPr lang="en-ZA" sz="1200" b="0" i="0" u="none" strike="noStrike" baseline="0" dirty="0" smtClean="0">
                <a:solidFill>
                  <a:srgbClr val="2D322E"/>
                </a:solidFill>
                <a:latin typeface="Arial" panose="020B0604020202020204" pitchFamily="34" charset="0"/>
              </a:rPr>
              <a:t>r </a:t>
            </a:r>
            <a:r>
              <a:rPr lang="en-ZA" sz="1200" b="0" i="0" u="none" strike="noStrike" baseline="0" dirty="0" smtClean="0">
                <a:solidFill>
                  <a:srgbClr val="181818"/>
                </a:solidFill>
                <a:latin typeface="Arial" panose="020B0604020202020204" pitchFamily="34" charset="0"/>
              </a:rPr>
              <a:t>Coo</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d</a:t>
            </a:r>
            <a:r>
              <a:rPr lang="en-ZA" sz="1200" b="0" i="0" u="none" strike="noStrike" baseline="0" dirty="0" smtClean="0">
                <a:solidFill>
                  <a:srgbClr val="2D322E"/>
                </a:solidFill>
                <a:latin typeface="Arial" panose="020B0604020202020204" pitchFamily="34" charset="0"/>
              </a:rPr>
              <a:t>in</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 a</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e expec</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ed </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o ens</a:t>
            </a:r>
            <a:r>
              <a:rPr lang="en-ZA" sz="1200" b="0" i="0" u="none" strike="noStrike" baseline="0" dirty="0" smtClean="0">
                <a:solidFill>
                  <a:srgbClr val="2D322E"/>
                </a:solidFill>
                <a:latin typeface="Arial" panose="020B0604020202020204" pitchFamily="34" charset="0"/>
              </a:rPr>
              <a:t>ur</a:t>
            </a:r>
            <a:r>
              <a:rPr lang="en-ZA" sz="1200" b="0" i="0" u="none" strike="noStrike" baseline="0" dirty="0" smtClean="0">
                <a:solidFill>
                  <a:srgbClr val="181818"/>
                </a:solidFill>
                <a:latin typeface="Arial" panose="020B0604020202020204" pitchFamily="34" charset="0"/>
              </a:rPr>
              <a:t>e disc</a:t>
            </a:r>
            <a:r>
              <a:rPr lang="en-ZA" sz="1200" b="0" i="0" u="none" strike="noStrike" baseline="0" dirty="0" smtClean="0">
                <a:solidFill>
                  <a:srgbClr val="2D322E"/>
                </a:solidFill>
                <a:latin typeface="Arial" panose="020B0604020202020204" pitchFamily="34" charset="0"/>
              </a:rPr>
              <a:t>u</a:t>
            </a:r>
            <a:r>
              <a:rPr lang="en-ZA" sz="1200" b="0" i="0" u="none" strike="noStrike" baseline="0" dirty="0" smtClean="0">
                <a:solidFill>
                  <a:srgbClr val="181818"/>
                </a:solidFill>
                <a:latin typeface="Arial" panose="020B0604020202020204" pitchFamily="34" charset="0"/>
              </a:rPr>
              <a:t>ss</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n </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f th</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ir ri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k r</a:t>
            </a:r>
            <a:r>
              <a:rPr lang="en-ZA" sz="1200" b="0" i="0" u="none" strike="noStrike" baseline="0" dirty="0" smtClean="0">
                <a:solidFill>
                  <a:srgbClr val="181818"/>
                </a:solidFill>
                <a:latin typeface="Arial" panose="020B0604020202020204" pitchFamily="34" charset="0"/>
              </a:rPr>
              <a:t>eg</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r </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t m</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nthl</a:t>
            </a:r>
            <a:r>
              <a:rPr lang="en-ZA" sz="1200" b="0" i="0" u="none" strike="noStrike" baseline="0" dirty="0" smtClean="0">
                <a:solidFill>
                  <a:srgbClr val="181818"/>
                </a:solidFill>
                <a:latin typeface="Arial" panose="020B0604020202020204" pitchFamily="34" charset="0"/>
              </a:rPr>
              <a:t>y </a:t>
            </a:r>
            <a:r>
              <a:rPr lang="en-ZA" sz="1200" b="0" i="0" u="none" strike="noStrike" baseline="0" dirty="0" smtClean="0">
                <a:solidFill>
                  <a:srgbClr val="2D322E"/>
                </a:solidFill>
                <a:latin typeface="Arial" panose="020B0604020202020204" pitchFamily="34" charset="0"/>
              </a:rPr>
              <a:t>m</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age</a:t>
            </a:r>
            <a:r>
              <a:rPr lang="en-ZA" sz="1200" b="0" i="0" u="none" strike="noStrike" baseline="0" dirty="0" smtClean="0">
                <a:solidFill>
                  <a:srgbClr val="2D322E"/>
                </a:solidFill>
                <a:latin typeface="Arial" panose="020B0604020202020204" pitchFamily="34" charset="0"/>
              </a:rPr>
              <a:t>m</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nt m</a:t>
            </a:r>
            <a:r>
              <a:rPr lang="en-ZA" sz="1200" b="0" i="0" u="none" strike="noStrike" baseline="0" dirty="0" smtClean="0">
                <a:solidFill>
                  <a:srgbClr val="181818"/>
                </a:solidFill>
                <a:latin typeface="Arial" panose="020B0604020202020204" pitchFamily="34" charset="0"/>
              </a:rPr>
              <a:t>ee</a:t>
            </a:r>
            <a:r>
              <a:rPr lang="en-ZA" sz="1200" b="0" i="0" u="none" strike="noStrike" baseline="0" dirty="0" smtClean="0">
                <a:solidFill>
                  <a:srgbClr val="2D322E"/>
                </a:solidFill>
                <a:latin typeface="Arial" panose="020B0604020202020204" pitchFamily="34" charset="0"/>
              </a:rPr>
              <a:t>tin</a:t>
            </a:r>
            <a:r>
              <a:rPr lang="en-ZA" sz="1200" b="0" i="0" u="none" strike="noStrike" baseline="0" dirty="0" smtClean="0">
                <a:solidFill>
                  <a:srgbClr val="181818"/>
                </a:solidFill>
                <a:latin typeface="Arial" panose="020B0604020202020204" pitchFamily="34" charset="0"/>
              </a:rPr>
              <a:t>gs and esca</a:t>
            </a:r>
            <a:r>
              <a:rPr lang="en-ZA" sz="1200" b="0" i="0" u="none" strike="noStrike" baseline="0" dirty="0" smtClean="0">
                <a:solidFill>
                  <a:srgbClr val="424444"/>
                </a:solidFill>
                <a:latin typeface="Arial" panose="020B0604020202020204" pitchFamily="34" charset="0"/>
              </a:rPr>
              <a:t>l</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ti</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n </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f </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y s</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g</a:t>
            </a:r>
            <a:r>
              <a:rPr lang="en-ZA" sz="1200" b="0" i="0" u="none" strike="noStrike" baseline="0" dirty="0" smtClean="0">
                <a:solidFill>
                  <a:srgbClr val="2D322E"/>
                </a:solidFill>
                <a:latin typeface="Arial" panose="020B0604020202020204" pitchFamily="34" charset="0"/>
              </a:rPr>
              <a:t>nifi</a:t>
            </a:r>
            <a:r>
              <a:rPr lang="en-ZA" sz="1200" b="0" i="0" u="none" strike="noStrike" baseline="0" dirty="0" smtClean="0">
                <a:solidFill>
                  <a:srgbClr val="181818"/>
                </a:solidFill>
                <a:latin typeface="Arial" panose="020B0604020202020204" pitchFamily="34" charset="0"/>
              </a:rPr>
              <a:t>ca</a:t>
            </a:r>
            <a:r>
              <a:rPr lang="en-ZA" sz="1200" b="0" i="0" u="none" strike="noStrike" baseline="0" dirty="0" smtClean="0">
                <a:solidFill>
                  <a:srgbClr val="2D322E"/>
                </a:solidFill>
                <a:latin typeface="Arial" panose="020B0604020202020204" pitchFamily="34" charset="0"/>
              </a:rPr>
              <a:t>nt n</a:t>
            </a:r>
            <a:r>
              <a:rPr lang="en-ZA" sz="1200" b="0" i="0" u="none" strike="noStrike" baseline="0" dirty="0" smtClean="0">
                <a:solidFill>
                  <a:srgbClr val="181818"/>
                </a:solidFill>
                <a:latin typeface="Arial" panose="020B0604020202020204" pitchFamily="34" charset="0"/>
              </a:rPr>
              <a:t>ew </a:t>
            </a:r>
            <a:r>
              <a:rPr lang="en-ZA" sz="1200" b="0" i="0" u="none" strike="noStrike" baseline="0" dirty="0" smtClean="0">
                <a:solidFill>
                  <a:srgbClr val="2D322E"/>
                </a:solidFill>
                <a:latin typeface="Arial" panose="020B0604020202020204" pitchFamily="34" charset="0"/>
              </a:rPr>
              <a:t>ri</a:t>
            </a:r>
            <a:r>
              <a:rPr lang="en-ZA" sz="1200" b="0" i="0" u="none" strike="noStrike" baseline="0" dirty="0" smtClean="0">
                <a:solidFill>
                  <a:srgbClr val="181818"/>
                </a:solidFill>
                <a:latin typeface="Arial" panose="020B0604020202020204" pitchFamily="34" charset="0"/>
              </a:rPr>
              <a:t>sks </a:t>
            </a:r>
            <a:r>
              <a:rPr lang="en-ZA" sz="1200" b="0" i="0" u="none" strike="noStrike" baseline="0" dirty="0" smtClean="0">
                <a:solidFill>
                  <a:srgbClr val="2D322E"/>
                </a:solidFill>
                <a:latin typeface="Arial" panose="020B0604020202020204" pitchFamily="34" charset="0"/>
              </a:rPr>
              <a:t>th</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t </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h</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ul</a:t>
            </a:r>
            <a:r>
              <a:rPr lang="en-ZA" sz="1200" b="0" i="0" u="none" strike="noStrike" baseline="0" dirty="0" smtClean="0">
                <a:solidFill>
                  <a:srgbClr val="181818"/>
                </a:solidFill>
                <a:latin typeface="Arial" panose="020B0604020202020204" pitchFamily="34" charset="0"/>
              </a:rPr>
              <a:t>d be </a:t>
            </a:r>
            <a:r>
              <a:rPr lang="en-ZA" sz="1200" b="0" i="0" u="none" strike="noStrike" baseline="0" dirty="0" smtClean="0">
                <a:solidFill>
                  <a:srgbClr val="2D322E"/>
                </a:solidFill>
                <a:latin typeface="Arial" panose="020B0604020202020204" pitchFamily="34" charset="0"/>
              </a:rPr>
              <a:t>un</a:t>
            </a:r>
            <a:r>
              <a:rPr lang="en-ZA" sz="1200" b="0" i="0" u="none" strike="noStrike" baseline="0" dirty="0" smtClean="0">
                <a:solidFill>
                  <a:srgbClr val="181818"/>
                </a:solidFill>
                <a:latin typeface="Arial" panose="020B0604020202020204" pitchFamily="34" charset="0"/>
              </a:rPr>
              <a:t>packed a</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d </a:t>
            </a:r>
            <a:r>
              <a:rPr lang="en-ZA" sz="1200" b="0" i="0" u="none" strike="noStrike" baseline="0" dirty="0" smtClean="0">
                <a:solidFill>
                  <a:srgbClr val="2D322E"/>
                </a:solidFill>
                <a:latin typeface="Arial" panose="020B0604020202020204" pitchFamily="34" charset="0"/>
              </a:rPr>
              <a:t>miti</a:t>
            </a:r>
            <a:r>
              <a:rPr lang="en-ZA" sz="1200" b="0" i="0" u="none" strike="noStrike" baseline="0" dirty="0" smtClean="0">
                <a:solidFill>
                  <a:srgbClr val="181818"/>
                </a:solidFill>
                <a:latin typeface="Arial" panose="020B0604020202020204" pitchFamily="34" charset="0"/>
              </a:rPr>
              <a:t>ga</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ed on </a:t>
            </a:r>
            <a:r>
              <a:rPr lang="en-ZA" sz="1200" b="0" i="0" u="none" strike="noStrike" baseline="0" dirty="0" smtClean="0">
                <a:solidFill>
                  <a:srgbClr val="2D322E"/>
                </a:solidFill>
                <a:latin typeface="Arial" panose="020B0604020202020204" pitchFamily="34" charset="0"/>
              </a:rPr>
              <a:t>th</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ir ri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k r</a:t>
            </a:r>
            <a:r>
              <a:rPr lang="en-ZA" sz="1200" b="0" i="0" u="none" strike="noStrike" baseline="0" dirty="0" smtClean="0">
                <a:solidFill>
                  <a:srgbClr val="181818"/>
                </a:solidFill>
                <a:latin typeface="Arial" panose="020B0604020202020204" pitchFamily="34" charset="0"/>
              </a:rPr>
              <a:t>eg</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a:t>
            </a:r>
          </a:p>
          <a:p>
            <a:pPr algn="l"/>
            <a:r>
              <a:rPr lang="en-ZA" sz="1200" b="0" i="0" u="none" strike="noStrike" baseline="0" dirty="0" smtClean="0">
                <a:solidFill>
                  <a:srgbClr val="2D322E"/>
                </a:solidFill>
                <a:latin typeface="Arial" panose="020B0604020202020204" pitchFamily="34" charset="0"/>
              </a:rPr>
              <a:t>• </a:t>
            </a:r>
            <a:r>
              <a:rPr lang="en-ZA" sz="1200" b="0" i="0" u="none" strike="noStrike" baseline="0" dirty="0" smtClean="0">
                <a:solidFill>
                  <a:srgbClr val="181818"/>
                </a:solidFill>
                <a:latin typeface="Arial" panose="020B0604020202020204" pitchFamily="34" charset="0"/>
              </a:rPr>
              <a:t>R</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k </a:t>
            </a:r>
            <a:r>
              <a:rPr lang="en-ZA" sz="1200" b="0" i="0" u="none" strike="noStrike" baseline="0" dirty="0" smtClean="0">
                <a:solidFill>
                  <a:srgbClr val="181818"/>
                </a:solidFill>
                <a:latin typeface="Arial" panose="020B0604020202020204" pitchFamily="34" charset="0"/>
              </a:rPr>
              <a:t>Reg</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r </a:t>
            </a:r>
            <a:r>
              <a:rPr lang="en-ZA" sz="1200" b="0" i="0" u="none" strike="noStrike" baseline="0" dirty="0" smtClean="0">
                <a:solidFill>
                  <a:srgbClr val="181818"/>
                </a:solidFill>
                <a:latin typeface="Arial" panose="020B0604020202020204" pitchFamily="34" charset="0"/>
              </a:rPr>
              <a:t>wor</a:t>
            </a:r>
            <a:r>
              <a:rPr lang="en-ZA" sz="1200" b="0" i="0" u="none" strike="noStrike" baseline="0" dirty="0" smtClean="0">
                <a:solidFill>
                  <a:srgbClr val="2D322E"/>
                </a:solidFill>
                <a:latin typeface="Arial" panose="020B0604020202020204" pitchFamily="34" charset="0"/>
              </a:rPr>
              <a:t>k</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h</a:t>
            </a:r>
            <a:r>
              <a:rPr lang="en-ZA" sz="1200" b="0" i="0" u="none" strike="noStrike" baseline="0" dirty="0" smtClean="0">
                <a:solidFill>
                  <a:srgbClr val="181818"/>
                </a:solidFill>
                <a:latin typeface="Arial" panose="020B0604020202020204" pitchFamily="34" charset="0"/>
              </a:rPr>
              <a:t>ops, </a:t>
            </a:r>
            <a:r>
              <a:rPr lang="en-ZA" sz="1200" b="0" i="0" u="none" strike="noStrike" baseline="0" dirty="0" smtClean="0">
                <a:solidFill>
                  <a:srgbClr val="2D322E"/>
                </a:solidFill>
                <a:latin typeface="Arial" panose="020B0604020202020204" pitchFamily="34" charset="0"/>
              </a:rPr>
              <a:t>f</a:t>
            </a:r>
            <a:r>
              <a:rPr lang="en-ZA" sz="1200" b="0" i="0" u="none" strike="noStrike" baseline="0" dirty="0" smtClean="0">
                <a:solidFill>
                  <a:srgbClr val="181818"/>
                </a:solidFill>
                <a:latin typeface="Arial" panose="020B0604020202020204" pitchFamily="34" charset="0"/>
              </a:rPr>
              <a:t>aci</a:t>
            </a:r>
            <a:r>
              <a:rPr lang="en-ZA" sz="1200" b="0" i="0" u="none" strike="noStrike" baseline="0" dirty="0" smtClean="0">
                <a:solidFill>
                  <a:srgbClr val="2D322E"/>
                </a:solidFill>
                <a:latin typeface="Arial" panose="020B0604020202020204" pitchFamily="34" charset="0"/>
              </a:rPr>
              <a:t>lit</a:t>
            </a:r>
            <a:r>
              <a:rPr lang="en-ZA" sz="1200" b="0" i="0" u="none" strike="noStrike" baseline="0" dirty="0" smtClean="0">
                <a:solidFill>
                  <a:srgbClr val="181818"/>
                </a:solidFill>
                <a:latin typeface="Arial" panose="020B0604020202020204" pitchFamily="34" charset="0"/>
              </a:rPr>
              <a:t>ated by </a:t>
            </a:r>
            <a:r>
              <a:rPr lang="en-ZA" sz="1200" b="0" i="0" u="none" strike="noStrike" baseline="0" dirty="0" smtClean="0">
                <a:solidFill>
                  <a:srgbClr val="424444"/>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RM st</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ea</a:t>
            </a:r>
            <a:r>
              <a:rPr lang="en-ZA" sz="1200" b="0" i="0" u="none" strike="noStrike" baseline="0" dirty="0" smtClean="0">
                <a:solidFill>
                  <a:srgbClr val="2D322E"/>
                </a:solidFill>
                <a:latin typeface="Arial" panose="020B0604020202020204" pitchFamily="34" charset="0"/>
              </a:rPr>
              <a:t>m l</a:t>
            </a:r>
            <a:r>
              <a:rPr lang="en-ZA" sz="1200" b="0" i="0" u="none" strike="noStrike" baseline="0" dirty="0" smtClean="0">
                <a:solidFill>
                  <a:srgbClr val="181818"/>
                </a:solidFill>
                <a:latin typeface="Arial" panose="020B0604020202020204" pitchFamily="34" charset="0"/>
              </a:rPr>
              <a:t>eads w</a:t>
            </a:r>
            <a:r>
              <a:rPr lang="en-ZA" sz="1200" b="0" i="0" u="none" strike="noStrike" baseline="0" dirty="0" smtClean="0">
                <a:solidFill>
                  <a:srgbClr val="2D322E"/>
                </a:solidFill>
                <a:latin typeface="Arial" panose="020B0604020202020204" pitchFamily="34" charset="0"/>
              </a:rPr>
              <a:t>ill </a:t>
            </a:r>
            <a:r>
              <a:rPr lang="en-ZA" sz="1200" b="0" i="0" u="none" strike="noStrike" baseline="0" dirty="0" smtClean="0">
                <a:solidFill>
                  <a:srgbClr val="181818"/>
                </a:solidFill>
                <a:latin typeface="Arial" panose="020B0604020202020204" pitchFamily="34" charset="0"/>
              </a:rPr>
              <a:t>be </a:t>
            </a:r>
            <a:r>
              <a:rPr lang="en-ZA" sz="1200" b="0" i="0" u="none" strike="noStrike" baseline="0" dirty="0" smtClean="0">
                <a:solidFill>
                  <a:srgbClr val="2D322E"/>
                </a:solidFill>
                <a:latin typeface="Arial" panose="020B0604020202020204" pitchFamily="34" charset="0"/>
              </a:rPr>
              <a:t>h</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424444"/>
                </a:solidFill>
                <a:latin typeface="Arial" panose="020B0604020202020204" pitchFamily="34" charset="0"/>
              </a:rPr>
              <a:t>ld </a:t>
            </a:r>
            <a:r>
              <a:rPr lang="en-ZA" sz="1200" b="0" i="0" u="none" strike="noStrike" baseline="0" dirty="0" smtClean="0">
                <a:solidFill>
                  <a:srgbClr val="181818"/>
                </a:solidFill>
                <a:latin typeface="Arial" panose="020B0604020202020204" pitchFamily="34" charset="0"/>
              </a:rPr>
              <a:t>w</a:t>
            </a:r>
            <a:r>
              <a:rPr lang="en-ZA" sz="1200" b="0" i="0" u="none" strike="noStrike" baseline="0" dirty="0" smtClean="0">
                <a:solidFill>
                  <a:srgbClr val="2D322E"/>
                </a:solidFill>
                <a:latin typeface="Arial" panose="020B0604020202020204" pitchFamily="34" charset="0"/>
              </a:rPr>
              <a:t>ith ri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k </a:t>
            </a:r>
            <a:r>
              <a:rPr lang="en-ZA" sz="1200" b="0" i="0" u="none" strike="noStrike" baseline="0" dirty="0" smtClean="0">
                <a:solidFill>
                  <a:srgbClr val="181818"/>
                </a:solidFill>
                <a:latin typeface="Arial" panose="020B0604020202020204" pitchFamily="34" charset="0"/>
              </a:rPr>
              <a:t>ow</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 o</a:t>
            </a:r>
            <a:r>
              <a:rPr lang="en-ZA" sz="1200" b="0" i="0" u="none" strike="noStrike" baseline="0" dirty="0" smtClean="0">
                <a:solidFill>
                  <a:srgbClr val="2D322E"/>
                </a:solidFill>
                <a:latin typeface="Arial" panose="020B0604020202020204" pitchFamily="34" charset="0"/>
              </a:rPr>
              <a:t>r </a:t>
            </a:r>
            <a:r>
              <a:rPr lang="en-ZA" sz="1200" b="0" i="0" u="none" strike="noStrike" baseline="0" dirty="0" smtClean="0">
                <a:solidFill>
                  <a:srgbClr val="181818"/>
                </a:solidFill>
                <a:latin typeface="Arial" panose="020B0604020202020204" pitchFamily="34" charset="0"/>
              </a:rPr>
              <a:t>ass</a:t>
            </a:r>
            <a:r>
              <a:rPr lang="en-ZA" sz="1200" b="0" i="0" u="none" strike="noStrike" baseline="0" dirty="0" smtClean="0">
                <a:solidFill>
                  <a:srgbClr val="2D322E"/>
                </a:solidFill>
                <a:latin typeface="Arial" panose="020B0604020202020204" pitchFamily="34" charset="0"/>
              </a:rPr>
              <a:t>u</a:t>
            </a:r>
            <a:r>
              <a:rPr lang="en-ZA" sz="1200" b="0" i="0" u="none" strike="noStrike" baseline="0" dirty="0" smtClean="0">
                <a:solidFill>
                  <a:srgbClr val="181818"/>
                </a:solidFill>
                <a:latin typeface="Arial" panose="020B0604020202020204" pitchFamily="34" charset="0"/>
              </a:rPr>
              <a:t>ra</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ce p</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ov</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de</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 </a:t>
            </a:r>
            <a:r>
              <a:rPr lang="en-ZA" sz="1200" b="0" i="0" u="none" strike="noStrike" baseline="0" dirty="0" smtClean="0">
                <a:solidFill>
                  <a:srgbClr val="2D322E"/>
                </a:solidFill>
                <a:latin typeface="Arial" panose="020B0604020202020204" pitchFamily="34" charset="0"/>
              </a:rPr>
              <a:t>in </a:t>
            </a:r>
            <a:r>
              <a:rPr lang="en-ZA" sz="1200" b="0" i="0" u="none" strike="noStrike" baseline="0" dirty="0" smtClean="0">
                <a:solidFill>
                  <a:srgbClr val="181818"/>
                </a:solidFill>
                <a:latin typeface="Arial" panose="020B0604020202020204" pitchFamily="34" charset="0"/>
              </a:rPr>
              <a:t>accorda</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ce w</a:t>
            </a:r>
            <a:r>
              <a:rPr lang="en-ZA" sz="1200" b="0" i="0" u="none" strike="noStrike" baseline="0" dirty="0" smtClean="0">
                <a:solidFill>
                  <a:srgbClr val="2D322E"/>
                </a:solidFill>
                <a:latin typeface="Arial" panose="020B0604020202020204" pitchFamily="34" charset="0"/>
              </a:rPr>
              <a:t>ith th</a:t>
            </a:r>
            <a:r>
              <a:rPr lang="en-ZA" sz="1200" b="0" i="0" u="none" strike="noStrike" baseline="0" dirty="0" smtClean="0">
                <a:solidFill>
                  <a:srgbClr val="181818"/>
                </a:solidFill>
                <a:latin typeface="Arial" panose="020B0604020202020204" pitchFamily="34" charset="0"/>
              </a:rPr>
              <a:t>e a</a:t>
            </a:r>
            <a:r>
              <a:rPr lang="en-ZA" sz="1200" b="0" i="0" u="none" strike="noStrike" baseline="0" dirty="0" smtClean="0">
                <a:solidFill>
                  <a:srgbClr val="2D322E"/>
                </a:solidFill>
                <a:latin typeface="Arial" panose="020B0604020202020204" pitchFamily="34" charset="0"/>
              </a:rPr>
              <a:t>nnu</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424444"/>
                </a:solidFill>
                <a:latin typeface="Arial" panose="020B0604020202020204" pitchFamily="34" charset="0"/>
              </a:rPr>
              <a:t>l I</a:t>
            </a:r>
            <a:r>
              <a:rPr lang="en-ZA" sz="1200" b="0" i="0" u="none" strike="noStrike" baseline="0" dirty="0" smtClean="0">
                <a:solidFill>
                  <a:srgbClr val="181818"/>
                </a:solidFill>
                <a:latin typeface="Arial" panose="020B0604020202020204" pitchFamily="34" charset="0"/>
              </a:rPr>
              <a:t>RM wo</a:t>
            </a:r>
            <a:r>
              <a:rPr lang="en-ZA" sz="1200" b="0" i="0" u="none" strike="noStrike" baseline="0" dirty="0" smtClean="0">
                <a:solidFill>
                  <a:srgbClr val="2D322E"/>
                </a:solidFill>
                <a:latin typeface="Arial" panose="020B0604020202020204" pitchFamily="34" charset="0"/>
              </a:rPr>
              <a:t>rk </a:t>
            </a:r>
            <a:r>
              <a:rPr lang="en-ZA" sz="1200" b="0" i="0" u="none" strike="noStrike" baseline="0" dirty="0" smtClean="0">
                <a:solidFill>
                  <a:srgbClr val="181818"/>
                </a:solidFill>
                <a:latin typeface="Arial" panose="020B0604020202020204" pitchFamily="34" charset="0"/>
              </a:rPr>
              <a:t>p</a:t>
            </a:r>
            <a:r>
              <a:rPr lang="en-ZA" sz="1200" b="0" i="0" u="none" strike="noStrike" baseline="0" dirty="0" smtClean="0">
                <a:solidFill>
                  <a:srgbClr val="424444"/>
                </a:solidFill>
                <a:latin typeface="Arial" panose="020B0604020202020204" pitchFamily="34" charset="0"/>
              </a:rPr>
              <a:t>l</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n (</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2D322E"/>
                </a:solidFill>
                <a:latin typeface="Arial" panose="020B0604020202020204" pitchFamily="34" charset="0"/>
              </a:rPr>
              <a:t>nn</a:t>
            </a:r>
            <a:r>
              <a:rPr lang="en-ZA" sz="1200" b="0" i="0" u="none" strike="noStrike" baseline="0" dirty="0" smtClean="0">
                <a:solidFill>
                  <a:srgbClr val="181818"/>
                </a:solidFill>
                <a:latin typeface="Arial" panose="020B0604020202020204" pitchFamily="34" charset="0"/>
              </a:rPr>
              <a:t>ua</a:t>
            </a:r>
            <a:r>
              <a:rPr lang="en-ZA" sz="1200" b="0" i="0" u="none" strike="noStrike" baseline="0" dirty="0" smtClean="0">
                <a:solidFill>
                  <a:srgbClr val="2D322E"/>
                </a:solidFill>
                <a:latin typeface="Arial" panose="020B0604020202020204" pitchFamily="34" charset="0"/>
              </a:rPr>
              <a:t>l</a:t>
            </a:r>
          </a:p>
          <a:p>
            <a:pPr algn="l"/>
            <a:r>
              <a:rPr lang="en-ZA" sz="1200" b="0" i="0" u="none" strike="noStrike" baseline="0" dirty="0" smtClean="0">
                <a:solidFill>
                  <a:srgbClr val="181818"/>
                </a:solidFill>
                <a:latin typeface="Arial" panose="020B0604020202020204" pitchFamily="34" charset="0"/>
              </a:rPr>
              <a:t>sc</a:t>
            </a:r>
            <a:r>
              <a:rPr lang="en-ZA" sz="1200" b="0" i="0" u="none" strike="noStrike" baseline="0" dirty="0" smtClean="0">
                <a:solidFill>
                  <a:srgbClr val="2D322E"/>
                </a:solidFill>
                <a:latin typeface="Arial" panose="020B0604020202020204" pitchFamily="34" charset="0"/>
              </a:rPr>
              <a:t>h</a:t>
            </a:r>
            <a:r>
              <a:rPr lang="en-ZA" sz="1200" b="0" i="0" u="none" strike="noStrike" baseline="0" dirty="0" smtClean="0">
                <a:solidFill>
                  <a:srgbClr val="181818"/>
                </a:solidFill>
                <a:latin typeface="Arial" panose="020B0604020202020204" pitchFamily="34" charset="0"/>
              </a:rPr>
              <a:t>ed</a:t>
            </a:r>
            <a:r>
              <a:rPr lang="en-ZA" sz="1200" b="0" i="0" u="none" strike="noStrike" baseline="0" dirty="0" smtClean="0">
                <a:solidFill>
                  <a:srgbClr val="2D322E"/>
                </a:solidFill>
                <a:latin typeface="Arial" panose="020B0604020202020204" pitchFamily="34" charset="0"/>
              </a:rPr>
              <a:t>ul</a:t>
            </a:r>
            <a:r>
              <a:rPr lang="en-ZA" sz="1200" b="0" i="0" u="none" strike="noStrike" baseline="0" dirty="0" smtClean="0">
                <a:solidFill>
                  <a:srgbClr val="181818"/>
                </a:solidFill>
                <a:latin typeface="Arial" panose="020B0604020202020204" pitchFamily="34" charset="0"/>
              </a:rPr>
              <a:t>e o</a:t>
            </a:r>
            <a:r>
              <a:rPr lang="en-ZA" sz="1200" b="0" i="0" u="none" strike="noStrike" baseline="0" dirty="0" smtClean="0">
                <a:solidFill>
                  <a:srgbClr val="2D322E"/>
                </a:solidFill>
                <a:latin typeface="Arial" panose="020B0604020202020204" pitchFamily="34" charset="0"/>
              </a:rPr>
              <a:t>f </a:t>
            </a:r>
            <a:r>
              <a:rPr lang="en-ZA" sz="1200" b="0" i="0" u="none" strike="noStrike" baseline="0" dirty="0" smtClean="0">
                <a:solidFill>
                  <a:srgbClr val="181818"/>
                </a:solidFill>
                <a:latin typeface="Arial" panose="020B0604020202020204" pitchFamily="34" charset="0"/>
              </a:rPr>
              <a:t>fo</a:t>
            </a:r>
            <a:r>
              <a:rPr lang="en-ZA" sz="1200" b="0" i="0" u="none" strike="noStrike" baseline="0" dirty="0" smtClean="0">
                <a:solidFill>
                  <a:srgbClr val="2D322E"/>
                </a:solidFill>
                <a:latin typeface="Arial" panose="020B0604020202020204" pitchFamily="34" charset="0"/>
              </a:rPr>
              <a:t>rm</a:t>
            </a:r>
            <a:r>
              <a:rPr lang="en-ZA" sz="1200" b="0" i="0" u="none" strike="noStrike" baseline="0" dirty="0" smtClean="0">
                <a:solidFill>
                  <a:srgbClr val="181818"/>
                </a:solidFill>
                <a:latin typeface="Arial" panose="020B0604020202020204" pitchFamily="34" charset="0"/>
              </a:rPr>
              <a:t>a</a:t>
            </a:r>
            <a:r>
              <a:rPr lang="en-ZA" sz="1200" b="0" i="0" u="none" strike="noStrike" baseline="0" dirty="0" smtClean="0">
                <a:solidFill>
                  <a:srgbClr val="424444"/>
                </a:solidFill>
                <a:latin typeface="Arial" panose="020B0604020202020204" pitchFamily="34" charset="0"/>
              </a:rPr>
              <a:t>l </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vi</a:t>
            </a:r>
            <a:r>
              <a:rPr lang="en-ZA" sz="1200" b="0" i="0" u="none" strike="noStrike" baseline="0" dirty="0" smtClean="0">
                <a:solidFill>
                  <a:srgbClr val="181818"/>
                </a:solidFill>
                <a:latin typeface="Arial" panose="020B0604020202020204" pitchFamily="34" charset="0"/>
              </a:rPr>
              <a:t>ew sess</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a:t>
            </a:r>
            <a:r>
              <a:rPr lang="en-ZA" sz="1200" b="0" i="0" u="none" strike="noStrike" baseline="0" dirty="0" smtClean="0">
                <a:solidFill>
                  <a:srgbClr val="181818"/>
                </a:solidFill>
                <a:latin typeface="Arial" panose="020B0604020202020204" pitchFamily="34" charset="0"/>
              </a:rPr>
              <a:t>.</a:t>
            </a:r>
          </a:p>
          <a:p>
            <a:pPr algn="l"/>
            <a:r>
              <a:rPr lang="en-ZA" sz="1200" b="0" i="0" u="none" strike="noStrike" baseline="0" dirty="0" smtClean="0">
                <a:solidFill>
                  <a:srgbClr val="2D322E"/>
                </a:solidFill>
                <a:latin typeface="Arial" panose="020B0604020202020204" pitchFamily="34" charset="0"/>
              </a:rPr>
              <a:t>• </a:t>
            </a:r>
            <a:r>
              <a:rPr lang="en-ZA" sz="1200" b="0" i="0" u="none" strike="noStrike" baseline="0" dirty="0" smtClean="0">
                <a:solidFill>
                  <a:srgbClr val="181818"/>
                </a:solidFill>
                <a:latin typeface="Arial" panose="020B0604020202020204" pitchFamily="34" charset="0"/>
              </a:rPr>
              <a:t>Execu</a:t>
            </a:r>
            <a:r>
              <a:rPr lang="en-ZA" sz="1200" b="0" i="0" u="none" strike="noStrike" baseline="0" dirty="0" smtClean="0">
                <a:solidFill>
                  <a:srgbClr val="2D322E"/>
                </a:solidFill>
                <a:latin typeface="Arial" panose="020B0604020202020204" pitchFamily="34" charset="0"/>
              </a:rPr>
              <a:t>ti</a:t>
            </a:r>
            <a:r>
              <a:rPr lang="en-ZA" sz="1200" b="0" i="0" u="none" strike="noStrike" baseline="0" dirty="0" smtClean="0">
                <a:solidFill>
                  <a:srgbClr val="181818"/>
                </a:solidFill>
                <a:latin typeface="Arial" panose="020B0604020202020204" pitchFamily="34" charset="0"/>
              </a:rPr>
              <a:t>ve D</a:t>
            </a:r>
            <a:r>
              <a:rPr lang="en-ZA" sz="1200" b="0" i="0" u="none" strike="noStrike" baseline="0" dirty="0" smtClean="0">
                <a:solidFill>
                  <a:srgbClr val="2D322E"/>
                </a:solidFill>
                <a:latin typeface="Arial" panose="020B0604020202020204" pitchFamily="34" charset="0"/>
              </a:rPr>
              <a:t>ir</a:t>
            </a:r>
            <a:r>
              <a:rPr lang="en-ZA" sz="1200" b="0" i="0" u="none" strike="noStrike" baseline="0" dirty="0" smtClean="0">
                <a:solidFill>
                  <a:srgbClr val="181818"/>
                </a:solidFill>
                <a:latin typeface="Arial" panose="020B0604020202020204" pitchFamily="34" charset="0"/>
              </a:rPr>
              <a:t>ecto</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 a</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e expec</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ed </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o d</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scuss </a:t>
            </a:r>
            <a:r>
              <a:rPr lang="en-ZA" sz="1200" b="0" i="0" u="none" strike="noStrike" baseline="0" dirty="0" smtClean="0">
                <a:solidFill>
                  <a:srgbClr val="2D322E"/>
                </a:solidFill>
                <a:latin typeface="Arial" panose="020B0604020202020204" pitchFamily="34" charset="0"/>
              </a:rPr>
              <a:t>th</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ir ri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k r</a:t>
            </a:r>
            <a:r>
              <a:rPr lang="en-ZA" sz="1200" b="0" i="0" u="none" strike="noStrike" baseline="0" dirty="0" smtClean="0">
                <a:solidFill>
                  <a:srgbClr val="181818"/>
                </a:solidFill>
                <a:latin typeface="Arial" panose="020B0604020202020204" pitchFamily="34" charset="0"/>
              </a:rPr>
              <a:t>eg</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r </a:t>
            </a:r>
            <a:r>
              <a:rPr lang="en-ZA" sz="1200" b="0" i="0" u="none" strike="noStrike" baseline="0" dirty="0" smtClean="0">
                <a:solidFill>
                  <a:srgbClr val="181818"/>
                </a:solidFill>
                <a:latin typeface="Arial" panose="020B0604020202020204" pitchFamily="34" charset="0"/>
              </a:rPr>
              <a:t>w</a:t>
            </a:r>
            <a:r>
              <a:rPr lang="en-ZA" sz="1200" b="0" i="0" u="none" strike="noStrike" baseline="0" dirty="0" smtClean="0">
                <a:solidFill>
                  <a:srgbClr val="2D322E"/>
                </a:solidFill>
                <a:latin typeface="Arial" panose="020B0604020202020204" pitchFamily="34" charset="0"/>
              </a:rPr>
              <a:t>ith th</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ir r</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l</a:t>
            </a:r>
            <a:r>
              <a:rPr lang="en-ZA" sz="1200" b="0" i="0" u="none" strike="noStrike" baseline="0" dirty="0" smtClean="0">
                <a:solidFill>
                  <a:srgbClr val="181818"/>
                </a:solidFill>
                <a:latin typeface="Arial" panose="020B0604020202020204" pitchFamily="34" charset="0"/>
              </a:rPr>
              <a:t>eva</a:t>
            </a:r>
            <a:r>
              <a:rPr lang="en-ZA" sz="1200" b="0" i="0" u="none" strike="noStrike" baseline="0" dirty="0" smtClean="0">
                <a:solidFill>
                  <a:srgbClr val="2D322E"/>
                </a:solidFill>
                <a:latin typeface="Arial" panose="020B0604020202020204" pitchFamily="34" charset="0"/>
              </a:rPr>
              <a:t>nt </a:t>
            </a:r>
            <a:r>
              <a:rPr lang="en-ZA" sz="1200" b="0" i="0" u="none" strike="noStrike" baseline="0" dirty="0" err="1" smtClean="0">
                <a:solidFill>
                  <a:srgbClr val="181818"/>
                </a:solidFill>
                <a:latin typeface="Arial" panose="020B0604020202020204" pitchFamily="34" charset="0"/>
              </a:rPr>
              <a:t>Mayco</a:t>
            </a:r>
            <a:r>
              <a:rPr lang="en-ZA" sz="1200" b="0" i="0" u="none" strike="noStrike" baseline="0" dirty="0" smtClean="0">
                <a:solidFill>
                  <a:srgbClr val="181818"/>
                </a:solidFill>
                <a:latin typeface="Arial" panose="020B0604020202020204" pitchFamily="34" charset="0"/>
              </a:rPr>
              <a:t> </a:t>
            </a:r>
            <a:r>
              <a:rPr lang="en-ZA" sz="1200" b="0" i="0" u="none" strike="noStrike" baseline="0" dirty="0" smtClean="0">
                <a:solidFill>
                  <a:srgbClr val="2D322E"/>
                </a:solidFill>
                <a:latin typeface="Arial" panose="020B0604020202020204" pitchFamily="34" charset="0"/>
              </a:rPr>
              <a:t>m</a:t>
            </a:r>
            <a:r>
              <a:rPr lang="en-ZA" sz="1200" b="0" i="0" u="none" strike="noStrike" baseline="0" dirty="0" smtClean="0">
                <a:solidFill>
                  <a:srgbClr val="181818"/>
                </a:solidFill>
                <a:latin typeface="Arial" panose="020B0604020202020204" pitchFamily="34" charset="0"/>
              </a:rPr>
              <a:t>embe</a:t>
            </a:r>
            <a:r>
              <a:rPr lang="en-ZA" sz="1200" b="0" i="0" u="none" strike="noStrike" baseline="0" dirty="0" smtClean="0">
                <a:solidFill>
                  <a:srgbClr val="2D322E"/>
                </a:solidFill>
                <a:latin typeface="Arial" panose="020B0604020202020204" pitchFamily="34" charset="0"/>
              </a:rPr>
              <a:t>r </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n </a:t>
            </a:r>
            <a:r>
              <a:rPr lang="en-ZA" sz="1200" b="0" i="0" u="none" strike="noStrike" baseline="0" dirty="0" smtClean="0">
                <a:solidFill>
                  <a:srgbClr val="181818"/>
                </a:solidFill>
                <a:latin typeface="Arial" panose="020B0604020202020204" pitchFamily="34" charset="0"/>
              </a:rPr>
              <a:t>a 6 mo</a:t>
            </a:r>
            <a:r>
              <a:rPr lang="en-ZA" sz="1200" b="0" i="0" u="none" strike="noStrike" baseline="0" dirty="0" smtClean="0">
                <a:solidFill>
                  <a:srgbClr val="2D322E"/>
                </a:solidFill>
                <a:latin typeface="Arial" panose="020B0604020202020204" pitchFamily="34" charset="0"/>
              </a:rPr>
              <a:t>nthl</a:t>
            </a:r>
            <a:r>
              <a:rPr lang="en-ZA" sz="1200" b="0" i="0" u="none" strike="noStrike" baseline="0" dirty="0" smtClean="0">
                <a:solidFill>
                  <a:srgbClr val="181818"/>
                </a:solidFill>
                <a:latin typeface="Arial" panose="020B0604020202020204" pitchFamily="34" charset="0"/>
              </a:rPr>
              <a:t>y bas</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 w</a:t>
            </a:r>
            <a:r>
              <a:rPr lang="en-ZA" sz="1200" b="0" i="0" u="none" strike="noStrike" baseline="0" dirty="0" smtClean="0">
                <a:solidFill>
                  <a:srgbClr val="2D322E"/>
                </a:solidFill>
                <a:latin typeface="Arial" panose="020B0604020202020204" pitchFamily="34" charset="0"/>
              </a:rPr>
              <a:t>hil</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t I</a:t>
            </a:r>
            <a:r>
              <a:rPr lang="en-ZA" sz="1200" b="0" i="0" u="none" strike="noStrike" baseline="0" dirty="0" smtClean="0">
                <a:solidFill>
                  <a:srgbClr val="181818"/>
                </a:solidFill>
                <a:latin typeface="Arial" panose="020B0604020202020204" pitchFamily="34" charset="0"/>
              </a:rPr>
              <a:t>RM s</a:t>
            </a:r>
            <a:r>
              <a:rPr lang="en-ZA" sz="1200" b="0" i="0" u="none" strike="noStrike" baseline="0" dirty="0" smtClean="0">
                <a:solidFill>
                  <a:srgbClr val="2D322E"/>
                </a:solidFill>
                <a:latin typeface="Arial" panose="020B0604020202020204" pitchFamily="34" charset="0"/>
              </a:rPr>
              <a:t>tr</a:t>
            </a:r>
            <a:r>
              <a:rPr lang="en-ZA" sz="1200" b="0" i="0" u="none" strike="noStrike" baseline="0" dirty="0" smtClean="0">
                <a:solidFill>
                  <a:srgbClr val="181818"/>
                </a:solidFill>
                <a:latin typeface="Arial" panose="020B0604020202020204" pitchFamily="34" charset="0"/>
              </a:rPr>
              <a:t>ea</a:t>
            </a:r>
            <a:r>
              <a:rPr lang="en-ZA" sz="1200" b="0" i="0" u="none" strike="noStrike" baseline="0" dirty="0" smtClean="0">
                <a:solidFill>
                  <a:srgbClr val="2D322E"/>
                </a:solidFill>
                <a:latin typeface="Arial" panose="020B0604020202020204" pitchFamily="34" charset="0"/>
              </a:rPr>
              <a:t>m l</a:t>
            </a:r>
            <a:r>
              <a:rPr lang="en-ZA" sz="1200" b="0" i="0" u="none" strike="noStrike" baseline="0" dirty="0" smtClean="0">
                <a:solidFill>
                  <a:srgbClr val="181818"/>
                </a:solidFill>
                <a:latin typeface="Arial" panose="020B0604020202020204" pitchFamily="34" charset="0"/>
              </a:rPr>
              <a:t>eads w</a:t>
            </a:r>
            <a:r>
              <a:rPr lang="en-ZA" sz="1200" b="0" i="0" u="none" strike="noStrike" baseline="0" dirty="0" smtClean="0">
                <a:solidFill>
                  <a:srgbClr val="2D322E"/>
                </a:solidFill>
                <a:latin typeface="Arial" panose="020B0604020202020204" pitchFamily="34" charset="0"/>
              </a:rPr>
              <a:t>ill f</a:t>
            </a:r>
            <a:r>
              <a:rPr lang="en-ZA" sz="1200" b="0" i="0" u="none" strike="noStrike" baseline="0" dirty="0" smtClean="0">
                <a:solidFill>
                  <a:srgbClr val="181818"/>
                </a:solidFill>
                <a:latin typeface="Arial" panose="020B0604020202020204" pitchFamily="34" charset="0"/>
              </a:rPr>
              <a:t>orward sig</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ed off</a:t>
            </a:r>
          </a:p>
          <a:p>
            <a:pPr algn="l"/>
            <a:r>
              <a:rPr lang="en-ZA" sz="1200" b="0" i="0" u="none" strike="noStrike" baseline="0" dirty="0" smtClean="0">
                <a:solidFill>
                  <a:srgbClr val="181818"/>
                </a:solidFill>
                <a:latin typeface="Arial" panose="020B0604020202020204" pitchFamily="34" charset="0"/>
              </a:rPr>
              <a:t>execut</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ve r</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s</a:t>
            </a:r>
            <a:r>
              <a:rPr lang="en-ZA" sz="1200" b="0" i="0" u="none" strike="noStrike" baseline="0" dirty="0" smtClean="0">
                <a:solidFill>
                  <a:srgbClr val="2D322E"/>
                </a:solidFill>
                <a:latin typeface="Arial" panose="020B0604020202020204" pitchFamily="34" charset="0"/>
              </a:rPr>
              <a:t>k r</a:t>
            </a:r>
            <a:r>
              <a:rPr lang="en-ZA" sz="1200" b="0" i="0" u="none" strike="noStrike" baseline="0" dirty="0" smtClean="0">
                <a:solidFill>
                  <a:srgbClr val="181818"/>
                </a:solidFill>
                <a:latin typeface="Arial" panose="020B0604020202020204" pitchFamily="34" charset="0"/>
              </a:rPr>
              <a:t>egis</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e</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 </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o </a:t>
            </a:r>
            <a:r>
              <a:rPr lang="en-ZA" sz="1200" b="0" i="0" u="none" strike="noStrike" baseline="0" dirty="0" smtClean="0">
                <a:solidFill>
                  <a:srgbClr val="2D322E"/>
                </a:solidFill>
                <a:latin typeface="Arial" panose="020B0604020202020204" pitchFamily="34" charset="0"/>
              </a:rPr>
              <a:t>th</a:t>
            </a:r>
            <a:r>
              <a:rPr lang="en-ZA" sz="1200" b="0" i="0" u="none" strike="noStrike" baseline="0" dirty="0" smtClean="0">
                <a:solidFill>
                  <a:srgbClr val="181818"/>
                </a:solidFill>
                <a:latin typeface="Arial" panose="020B0604020202020204" pitchFamily="34" charset="0"/>
              </a:rPr>
              <a:t>e </a:t>
            </a:r>
            <a:r>
              <a:rPr lang="en-ZA" sz="1200" b="0" i="0" u="none" strike="noStrike" baseline="0" dirty="0" err="1" smtClean="0">
                <a:solidFill>
                  <a:srgbClr val="181818"/>
                </a:solidFill>
                <a:latin typeface="Arial" panose="020B0604020202020204" pitchFamily="34" charset="0"/>
              </a:rPr>
              <a:t>Mayco</a:t>
            </a:r>
            <a:r>
              <a:rPr lang="en-ZA" sz="1200" b="0" i="0" u="none" strike="noStrike" baseline="0" dirty="0" smtClean="0">
                <a:solidFill>
                  <a:srgbClr val="181818"/>
                </a:solidFill>
                <a:latin typeface="Arial" panose="020B0604020202020204" pitchFamily="34" charset="0"/>
              </a:rPr>
              <a:t> </a:t>
            </a:r>
            <a:r>
              <a:rPr lang="en-ZA" sz="1200" b="0" i="0" u="none" strike="noStrike" baseline="0" dirty="0" smtClean="0">
                <a:solidFill>
                  <a:srgbClr val="2D322E"/>
                </a:solidFill>
                <a:latin typeface="Arial" panose="020B0604020202020204" pitchFamily="34" charset="0"/>
              </a:rPr>
              <a:t>m</a:t>
            </a:r>
            <a:r>
              <a:rPr lang="en-ZA" sz="1200" b="0" i="0" u="none" strike="noStrike" baseline="0" dirty="0" smtClean="0">
                <a:solidFill>
                  <a:srgbClr val="181818"/>
                </a:solidFill>
                <a:latin typeface="Arial" panose="020B0604020202020204" pitchFamily="34" charset="0"/>
              </a:rPr>
              <a:t>embe</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s w</a:t>
            </a:r>
            <a:r>
              <a:rPr lang="en-ZA" sz="1200" b="0" i="0" u="none" strike="noStrike" baseline="0" dirty="0" smtClean="0">
                <a:solidFill>
                  <a:srgbClr val="2D322E"/>
                </a:solidFill>
                <a:latin typeface="Arial" panose="020B0604020202020204" pitchFamily="34" charset="0"/>
              </a:rPr>
              <a:t>it</a:t>
            </a:r>
            <a:r>
              <a:rPr lang="en-ZA" sz="1200" b="0" i="0" u="none" strike="noStrike" baseline="0" dirty="0" smtClean="0">
                <a:solidFill>
                  <a:srgbClr val="181818"/>
                </a:solidFill>
                <a:latin typeface="Arial" panose="020B0604020202020204" pitchFamily="34" charset="0"/>
              </a:rPr>
              <a:t>hi</a:t>
            </a:r>
            <a:r>
              <a:rPr lang="en-ZA" sz="1200" b="0" i="0" u="none" strike="noStrike" baseline="0" dirty="0" smtClean="0">
                <a:solidFill>
                  <a:srgbClr val="2D322E"/>
                </a:solidFill>
                <a:latin typeface="Arial" panose="020B0604020202020204" pitchFamily="34" charset="0"/>
              </a:rPr>
              <a:t>n </a:t>
            </a:r>
            <a:r>
              <a:rPr lang="en-ZA" sz="1200" b="0" i="0" u="none" strike="noStrike" baseline="0" dirty="0" smtClean="0">
                <a:solidFill>
                  <a:srgbClr val="181818"/>
                </a:solidFill>
                <a:latin typeface="Arial" panose="020B0604020202020204" pitchFamily="34" charset="0"/>
              </a:rPr>
              <a:t>7 days f</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o</a:t>
            </a:r>
            <a:r>
              <a:rPr lang="en-ZA" sz="1200" b="0" i="0" u="none" strike="noStrike" baseline="0" dirty="0" smtClean="0">
                <a:solidFill>
                  <a:srgbClr val="2D322E"/>
                </a:solidFill>
                <a:latin typeface="Arial" panose="020B0604020202020204" pitchFamily="34" charset="0"/>
              </a:rPr>
              <a:t>m r</a:t>
            </a:r>
            <a:r>
              <a:rPr lang="en-ZA" sz="1200" b="0" i="0" u="none" strike="noStrike" baseline="0" dirty="0" smtClean="0">
                <a:solidFill>
                  <a:srgbClr val="181818"/>
                </a:solidFill>
                <a:latin typeface="Arial" panose="020B0604020202020204" pitchFamily="34" charset="0"/>
              </a:rPr>
              <a:t>ece</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p</a:t>
            </a:r>
            <a:r>
              <a:rPr lang="en-ZA" sz="1200" b="0" i="0" u="none" strike="noStrike" baseline="0" dirty="0" smtClean="0">
                <a:solidFill>
                  <a:srgbClr val="2D322E"/>
                </a:solidFill>
                <a:latin typeface="Arial" panose="020B0604020202020204" pitchFamily="34" charset="0"/>
              </a:rPr>
              <a:t>t</a:t>
            </a:r>
            <a:r>
              <a:rPr lang="en-ZA" sz="1200" b="0" i="0" u="none" strike="noStrike" baseline="0" dirty="0" smtClean="0">
                <a:solidFill>
                  <a:srgbClr val="181818"/>
                </a:solidFill>
                <a:latin typeface="Arial" panose="020B0604020202020204" pitchFamily="34" charset="0"/>
              </a:rPr>
              <a:t>.</a:t>
            </a:r>
          </a:p>
          <a:p>
            <a:pPr algn="l"/>
            <a:r>
              <a:rPr lang="en-ZA" sz="1200" b="0" i="0" u="none" strike="noStrike" baseline="0" dirty="0" smtClean="0">
                <a:solidFill>
                  <a:srgbClr val="2D322E"/>
                </a:solidFill>
                <a:latin typeface="Arial" panose="020B0604020202020204" pitchFamily="34" charset="0"/>
              </a:rPr>
              <a:t>• </a:t>
            </a:r>
            <a:r>
              <a:rPr lang="en-ZA" sz="1200" b="0" i="0" u="none" strike="noStrike" baseline="0" dirty="0" smtClean="0">
                <a:solidFill>
                  <a:srgbClr val="181818"/>
                </a:solidFill>
                <a:latin typeface="Arial" panose="020B0604020202020204" pitchFamily="34" charset="0"/>
              </a:rPr>
              <a:t>Overs</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g</a:t>
            </a:r>
            <a:r>
              <a:rPr lang="en-ZA" sz="1200" b="0" i="0" u="none" strike="noStrike" baseline="0" dirty="0" smtClean="0">
                <a:solidFill>
                  <a:srgbClr val="2D322E"/>
                </a:solidFill>
                <a:latin typeface="Arial" panose="020B0604020202020204" pitchFamily="34" charset="0"/>
              </a:rPr>
              <a:t>ht i</a:t>
            </a:r>
            <a:r>
              <a:rPr lang="en-ZA" sz="1200" b="0" i="0" u="none" strike="noStrike" baseline="0" dirty="0" smtClean="0">
                <a:solidFill>
                  <a:srgbClr val="181818"/>
                </a:solidFill>
                <a:latin typeface="Arial" panose="020B0604020202020204" pitchFamily="34" charset="0"/>
              </a:rPr>
              <a:t>s fu</a:t>
            </a:r>
            <a:r>
              <a:rPr lang="en-ZA" sz="1200" b="0" i="0" u="none" strike="noStrike" baseline="0" dirty="0" smtClean="0">
                <a:solidFill>
                  <a:srgbClr val="2D322E"/>
                </a:solidFill>
                <a:latin typeface="Arial" panose="020B0604020202020204" pitchFamily="34" charset="0"/>
              </a:rPr>
              <a:t>rth</a:t>
            </a:r>
            <a:r>
              <a:rPr lang="en-ZA" sz="1200" b="0" i="0" u="none" strike="noStrike" baseline="0" dirty="0" smtClean="0">
                <a:solidFill>
                  <a:srgbClr val="181818"/>
                </a:solidFill>
                <a:latin typeface="Arial" panose="020B0604020202020204" pitchFamily="34" charset="0"/>
              </a:rPr>
              <a:t>ermo</a:t>
            </a:r>
            <a:r>
              <a:rPr lang="en-ZA" sz="1200" b="0" i="0" u="none" strike="noStrike" baseline="0" dirty="0" smtClean="0">
                <a:solidFill>
                  <a:srgbClr val="2D322E"/>
                </a:solidFill>
                <a:latin typeface="Arial" panose="020B0604020202020204" pitchFamily="34" charset="0"/>
              </a:rPr>
              <a:t>r</a:t>
            </a:r>
            <a:r>
              <a:rPr lang="en-ZA" sz="1200" b="0" i="0" u="none" strike="noStrike" baseline="0" dirty="0" smtClean="0">
                <a:solidFill>
                  <a:srgbClr val="181818"/>
                </a:solidFill>
                <a:latin typeface="Arial" panose="020B0604020202020204" pitchFamily="34" charset="0"/>
              </a:rPr>
              <a:t>e exec</a:t>
            </a:r>
            <a:r>
              <a:rPr lang="en-ZA" sz="1200" b="0" i="0" u="none" strike="noStrike" baseline="0" dirty="0" smtClean="0">
                <a:solidFill>
                  <a:srgbClr val="2D322E"/>
                </a:solidFill>
                <a:latin typeface="Arial" panose="020B0604020202020204" pitchFamily="34" charset="0"/>
              </a:rPr>
              <a:t>u</a:t>
            </a:r>
            <a:r>
              <a:rPr lang="en-ZA" sz="1200" b="0" i="0" u="none" strike="noStrike" baseline="0" dirty="0" smtClean="0">
                <a:solidFill>
                  <a:srgbClr val="181818"/>
                </a:solidFill>
                <a:latin typeface="Arial" panose="020B0604020202020204" pitchFamily="34" charset="0"/>
              </a:rPr>
              <a:t>ted </a:t>
            </a:r>
            <a:r>
              <a:rPr lang="en-ZA" sz="1200" b="0" i="0" u="none" strike="noStrike" baseline="0" dirty="0" smtClean="0">
                <a:solidFill>
                  <a:srgbClr val="2D322E"/>
                </a:solidFill>
                <a:latin typeface="Arial" panose="020B0604020202020204" pitchFamily="34" charset="0"/>
              </a:rPr>
              <a:t>i</a:t>
            </a:r>
            <a:r>
              <a:rPr lang="en-ZA" sz="1200" b="0" i="0" u="none" strike="noStrike" baseline="0" dirty="0" smtClean="0">
                <a:solidFill>
                  <a:srgbClr val="181818"/>
                </a:solidFill>
                <a:latin typeface="Arial" panose="020B0604020202020204" pitchFamily="34" charset="0"/>
              </a:rPr>
              <a:t>n accorda</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ce wit</a:t>
            </a:r>
            <a:r>
              <a:rPr lang="en-ZA" sz="1200" b="0" i="0" u="none" strike="noStrike" baseline="0" dirty="0" smtClean="0">
                <a:solidFill>
                  <a:srgbClr val="2D322E"/>
                </a:solidFill>
                <a:latin typeface="Arial" panose="020B0604020202020204" pitchFamily="34" charset="0"/>
              </a:rPr>
              <a:t>h </a:t>
            </a:r>
            <a:r>
              <a:rPr lang="en-ZA" sz="1200" b="0" i="0" u="none" strike="noStrike" baseline="0" dirty="0" err="1" smtClean="0">
                <a:solidFill>
                  <a:srgbClr val="181818"/>
                </a:solidFill>
                <a:latin typeface="Arial" panose="020B0604020202020204" pitchFamily="34" charset="0"/>
              </a:rPr>
              <a:t>R</a:t>
            </a:r>
            <a:r>
              <a:rPr lang="en-ZA" sz="1200" b="0" i="0" u="none" strike="noStrike" baseline="0" dirty="0" err="1" smtClean="0">
                <a:solidFill>
                  <a:srgbClr val="2D322E"/>
                </a:solidFill>
                <a:latin typeface="Arial" panose="020B0604020202020204" pitchFamily="34" charset="0"/>
              </a:rPr>
              <a:t>i</a:t>
            </a:r>
            <a:r>
              <a:rPr lang="en-ZA" sz="1200" b="0" i="0" u="none" strike="noStrike" baseline="0" dirty="0" err="1" smtClean="0">
                <a:solidFill>
                  <a:srgbClr val="181818"/>
                </a:solidFill>
                <a:latin typeface="Arial" panose="020B0604020202020204" pitchFamily="34" charset="0"/>
              </a:rPr>
              <a:t>skCo</a:t>
            </a:r>
            <a:r>
              <a:rPr lang="en-ZA" sz="1200" b="0" i="0" u="none" strike="noStrike" baseline="0" dirty="0" smtClean="0">
                <a:solidFill>
                  <a:srgbClr val="181818"/>
                </a:solidFill>
                <a:latin typeface="Arial" panose="020B0604020202020204" pitchFamily="34" charset="0"/>
              </a:rPr>
              <a:t> a</a:t>
            </a:r>
            <a:r>
              <a:rPr lang="en-ZA" sz="1200" b="0" i="0" u="none" strike="noStrike" baseline="0" dirty="0" smtClean="0">
                <a:solidFill>
                  <a:srgbClr val="2D322E"/>
                </a:solidFill>
                <a:latin typeface="Arial" panose="020B0604020202020204" pitchFamily="34" charset="0"/>
              </a:rPr>
              <a:t>n</a:t>
            </a:r>
            <a:r>
              <a:rPr lang="en-ZA" sz="1200" b="0" i="0" u="none" strike="noStrike" baseline="0" dirty="0" smtClean="0">
                <a:solidFill>
                  <a:srgbClr val="181818"/>
                </a:solidFill>
                <a:latin typeface="Arial" panose="020B0604020202020204" pitchFamily="34" charset="0"/>
              </a:rPr>
              <a:t>d APAC's </a:t>
            </a:r>
            <a:r>
              <a:rPr lang="en-ZA" sz="1200" b="0" i="0" u="none" strike="noStrike" baseline="0" dirty="0" err="1" smtClean="0">
                <a:solidFill>
                  <a:srgbClr val="2D322E"/>
                </a:solidFill>
                <a:latin typeface="Arial" panose="020B0604020202020204" pitchFamily="34" charset="0"/>
              </a:rPr>
              <a:t>T</a:t>
            </a:r>
            <a:r>
              <a:rPr lang="en-ZA" sz="1200" b="0" i="0" u="none" strike="noStrike" baseline="0" dirty="0" err="1" smtClean="0">
                <a:solidFill>
                  <a:srgbClr val="181818"/>
                </a:solidFill>
                <a:latin typeface="Arial" panose="020B0604020202020204" pitchFamily="34" charset="0"/>
              </a:rPr>
              <a:t>oR</a:t>
            </a:r>
            <a:r>
              <a:rPr lang="en-ZA" sz="1200" b="0" i="0" u="none" strike="noStrike" baseline="0" dirty="0" smtClean="0">
                <a:solidFill>
                  <a:srgbClr val="181818"/>
                </a:solidFill>
                <a:latin typeface="Arial" panose="020B0604020202020204" pitchFamily="34" charset="0"/>
              </a:rPr>
              <a:t>.</a:t>
            </a:r>
            <a:endParaRPr lang="en-ZA" dirty="0" smtClean="0"/>
          </a:p>
          <a:p>
            <a:pPr algn="l"/>
            <a:endParaRPr lang="en-ZA" dirty="0" smtClean="0"/>
          </a:p>
          <a:p>
            <a:pPr algn="l"/>
            <a:r>
              <a:rPr lang="en-ZA" dirty="0" smtClean="0"/>
              <a:t>Currently Risk Identification, Risk Analysis</a:t>
            </a:r>
            <a:r>
              <a:rPr lang="en-ZA" baseline="0" dirty="0" smtClean="0"/>
              <a:t> and Risk Evaluation steps of the IRM processes are all manual.   Automation of these processes is essential for risk management to remain relevant and continue to add value to the organisation.  Using real-time information and on-going data analytics is required to maintain an agile risk management approach. </a:t>
            </a:r>
          </a:p>
        </p:txBody>
      </p:sp>
      <p:sp>
        <p:nvSpPr>
          <p:cNvPr id="4" name="Slide Number Placeholder 3"/>
          <p:cNvSpPr>
            <a:spLocks noGrp="1"/>
          </p:cNvSpPr>
          <p:nvPr>
            <p:ph type="sldNum" sz="quarter" idx="10"/>
          </p:nvPr>
        </p:nvSpPr>
        <p:spPr/>
        <p:txBody>
          <a:bodyPr/>
          <a:lstStyle/>
          <a:p>
            <a:fld id="{B470B886-B516-EE4C-86E6-93A16B5DA061}" type="slidenum">
              <a:rPr lang="en-US" smtClean="0"/>
              <a:t>8</a:t>
            </a:fld>
            <a:endParaRPr lang="en-US"/>
          </a:p>
        </p:txBody>
      </p:sp>
    </p:spTree>
    <p:extLst>
      <p:ext uri="{BB962C8B-B14F-4D97-AF65-F5344CB8AC3E}">
        <p14:creationId xmlns:p14="http://schemas.microsoft.com/office/powerpoint/2010/main" val="83878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Source:</a:t>
            </a:r>
            <a:r>
              <a:rPr lang="en-ZA" baseline="0" dirty="0" smtClean="0"/>
              <a:t> </a:t>
            </a:r>
            <a:r>
              <a:rPr lang="en-ZA" baseline="0" dirty="0" err="1" smtClean="0"/>
              <a:t>Gowling</a:t>
            </a:r>
            <a:r>
              <a:rPr lang="en-ZA" baseline="0" dirty="0" smtClean="0"/>
              <a:t> WLG - </a:t>
            </a:r>
            <a:r>
              <a:rPr lang="en-ZA" baseline="0" dirty="0" err="1" smtClean="0"/>
              <a:t>Jahmiah</a:t>
            </a:r>
            <a:r>
              <a:rPr lang="en-ZA" baseline="0" dirty="0" smtClean="0"/>
              <a:t> Ferdinand-</a:t>
            </a:r>
            <a:r>
              <a:rPr lang="en-ZA" baseline="0" dirty="0" err="1" smtClean="0"/>
              <a:t>Hodkin</a:t>
            </a:r>
            <a:endParaRPr lang="en-ZA" baseline="0" dirty="0" smtClean="0"/>
          </a:p>
          <a:p>
            <a:endParaRPr lang="en-ZA" baseline="0" dirty="0" smtClean="0"/>
          </a:p>
          <a:p>
            <a:r>
              <a:rPr lang="en-ZA" dirty="0" smtClean="0"/>
              <a:t>All organizations can use the basic principles of risk management to shape a path through the COVID-19 pandemic and minimize the lasting negative impacts. Whether you have a robust Enterprise Risk Management (ERM) program in place or have not yet turned your corporate mind to risk management, the principles outlined below can help you move through this crisis and beyond:</a:t>
            </a:r>
          </a:p>
          <a:p>
            <a:endParaRPr lang="en-ZA" dirty="0" smtClean="0"/>
          </a:p>
          <a:p>
            <a:r>
              <a:rPr lang="en-ZA" b="1" dirty="0" smtClean="0"/>
              <a:t>1. Identify your risks</a:t>
            </a:r>
          </a:p>
          <a:p>
            <a:endParaRPr lang="en-ZA" dirty="0" smtClean="0"/>
          </a:p>
          <a:p>
            <a:r>
              <a:rPr lang="en-ZA" dirty="0" smtClean="0"/>
              <a:t>Organizations use risk management to "predict the unpredictable." </a:t>
            </a:r>
            <a:r>
              <a:rPr lang="en-ZA" b="1" dirty="0" smtClean="0"/>
              <a:t>To navigate the risks (and opportunities) associated with the pandemic, it is critical to first identify what those risks are. Indeed, the exceptional circumstances surrounding COVID-19 may have brought to light risks you had not yet considered – or may have imbued previously identified risks with a new sense of urgency. Whatever the case may be, before moving in any one direction take a moment to catalogue the risks your company may face over the next month, three months, six months, nine months and year.</a:t>
            </a:r>
          </a:p>
          <a:p>
            <a:endParaRPr lang="en-ZA" dirty="0" smtClean="0"/>
          </a:p>
          <a:p>
            <a:r>
              <a:rPr lang="en-ZA" dirty="0" smtClean="0"/>
              <a:t>In order to accomplish this most effectively, you should:</a:t>
            </a:r>
          </a:p>
          <a:p>
            <a:r>
              <a:rPr lang="en-ZA" dirty="0" smtClean="0"/>
              <a:t>•Consider all kinds of risks – including operational, strategic, financial and reputational;</a:t>
            </a:r>
          </a:p>
          <a:p>
            <a:r>
              <a:rPr lang="en-ZA" dirty="0" smtClean="0"/>
              <a:t>•Gather information from all employee levels and from a large cross-section of stakeholders (clients, vendors, etc.) – they might be in a position to identify risks that you would not think of;</a:t>
            </a:r>
          </a:p>
          <a:p>
            <a:r>
              <a:rPr lang="en-ZA" dirty="0" smtClean="0"/>
              <a:t>•Look at other organizations, in Canada and abroad, and consider what they are facing; their risks might be the same as yours or perhaps their risks will create risks for you down the line (think supply chains).</a:t>
            </a:r>
          </a:p>
          <a:p>
            <a:endParaRPr lang="en-ZA" dirty="0" smtClean="0"/>
          </a:p>
          <a:p>
            <a:r>
              <a:rPr lang="en-ZA" dirty="0" smtClean="0"/>
              <a:t>Dig deep into this exercise before you move on, and return to it often over the next year, two years and five years so that you can update your risk profile as the world progresses through these unprecedented times.</a:t>
            </a:r>
          </a:p>
          <a:p>
            <a:endParaRPr lang="en-ZA" dirty="0" smtClean="0"/>
          </a:p>
          <a:p>
            <a:r>
              <a:rPr lang="en-ZA" b="1" dirty="0" smtClean="0"/>
              <a:t>2. Be agile</a:t>
            </a:r>
          </a:p>
          <a:p>
            <a:endParaRPr lang="en-ZA" dirty="0" smtClean="0"/>
          </a:p>
          <a:p>
            <a:r>
              <a:rPr lang="en-ZA" dirty="0" smtClean="0"/>
              <a:t>Albert Einstein said "learn from yesterday, live for today, hope for tomorrow. The important thing is not to stop questioning." The world is collectively questioning everything as we navigate a new normal. The plans that you had two months ago are no longer appropriate, feasible or realistic for today.</a:t>
            </a:r>
          </a:p>
          <a:p>
            <a:endParaRPr lang="en-ZA" dirty="0" smtClean="0"/>
          </a:p>
          <a:p>
            <a:r>
              <a:rPr lang="en-ZA" b="1" dirty="0" smtClean="0"/>
              <a:t>Do not throw your entire play-book out but instead return to your values and redefine how you will realize them. Be ready to be uncomfortable. Navigate this period with flexibility and understanding. Be creative in your approach to moving forward, listen to what your stakeholders want and need and consider how you can pivot to fill a void.</a:t>
            </a:r>
          </a:p>
          <a:p>
            <a:endParaRPr lang="en-ZA" dirty="0" smtClean="0"/>
          </a:p>
          <a:p>
            <a:r>
              <a:rPr lang="en-ZA" b="1" dirty="0" smtClean="0"/>
              <a:t>3. Think people</a:t>
            </a:r>
          </a:p>
          <a:p>
            <a:endParaRPr lang="en-ZA" dirty="0" smtClean="0"/>
          </a:p>
          <a:p>
            <a:r>
              <a:rPr lang="en-ZA" dirty="0" smtClean="0"/>
              <a:t>The backbone of every organization lies in its people. Today people are stressed, tired, taxed, scared and pre-occupied</a:t>
            </a:r>
            <a:r>
              <a:rPr lang="en-ZA" b="1" dirty="0" smtClean="0"/>
              <a:t>. The organizational risks associated with mismanaging your employees in this time can be significant (health and safety, financial, reputational, legal, operational, to name a few).</a:t>
            </a:r>
          </a:p>
          <a:p>
            <a:endParaRPr lang="en-ZA" dirty="0" smtClean="0"/>
          </a:p>
          <a:p>
            <a:r>
              <a:rPr lang="en-ZA" dirty="0" smtClean="0"/>
              <a:t>Where then do we start? People generally need to feel heard, they need to be able to trust and they need to have information. Let your employees know that you have a risk plan, a business continuity plan, and a crisis plan – and take the time to communicate what each plan entails and how it will evolve, while also seeking their engagement and input.</a:t>
            </a:r>
          </a:p>
          <a:p>
            <a:endParaRPr lang="en-ZA" dirty="0" smtClean="0"/>
          </a:p>
          <a:p>
            <a:r>
              <a:rPr lang="en-ZA" dirty="0" smtClean="0"/>
              <a:t>ERM works because it fosters and relies upon a holistic approach to identifying, </a:t>
            </a:r>
            <a:r>
              <a:rPr lang="en-ZA" dirty="0" err="1" smtClean="0"/>
              <a:t>analyzing</a:t>
            </a:r>
            <a:r>
              <a:rPr lang="en-ZA" dirty="0" smtClean="0"/>
              <a:t>, evaluating and treating risk. While it has to be fully endorsed and supported by top management, it must involve the entire organization in order to succeed. ERM also encourages frequent communication between all levels of the organization, which in turn leads to greater transparency and trust.</a:t>
            </a:r>
          </a:p>
          <a:p>
            <a:endParaRPr lang="en-ZA" dirty="0" smtClean="0"/>
          </a:p>
          <a:p>
            <a:r>
              <a:rPr lang="en-ZA" dirty="0" smtClean="0"/>
              <a:t>As we move through this pandemic, we see that the heroes come in all uniforms – from the delivery drivers, to the cleaners, to the grocery store clerks, to the health professionals. The heroes within your organizations will also come in all roles. Consider how you can make their days easier in order for them to be more physically and mentally able to help you. Whether it is implementing flexible work hours or ensuring that they have a computer at their home, it starts with asking them what they need to do their job during these times.</a:t>
            </a:r>
          </a:p>
          <a:p>
            <a:endParaRPr lang="en-ZA" dirty="0" smtClean="0"/>
          </a:p>
          <a:p>
            <a:r>
              <a:rPr lang="en-ZA" b="1" dirty="0" smtClean="0"/>
              <a:t>4. Be</a:t>
            </a:r>
            <a:r>
              <a:rPr lang="en-ZA" b="1" baseline="0" dirty="0" smtClean="0"/>
              <a:t> Resilient</a:t>
            </a:r>
            <a:endParaRPr lang="en-ZA" b="1" dirty="0" smtClean="0"/>
          </a:p>
          <a:p>
            <a:endParaRPr lang="en-ZA" dirty="0" smtClean="0"/>
          </a:p>
          <a:p>
            <a:r>
              <a:rPr lang="en-ZA" dirty="0" smtClean="0"/>
              <a:t>Evaluate</a:t>
            </a:r>
            <a:r>
              <a:rPr lang="en-ZA" baseline="0" dirty="0" smtClean="0"/>
              <a:t> the impact of Covid-19 on the continuity of your business process.  </a:t>
            </a:r>
            <a:r>
              <a:rPr lang="en-ZA" dirty="0" smtClean="0"/>
              <a:t>The purpose of business continuity is remain resilient</a:t>
            </a:r>
            <a:r>
              <a:rPr lang="en-ZA" baseline="0" dirty="0" smtClean="0"/>
              <a:t> and </a:t>
            </a:r>
            <a:r>
              <a:rPr lang="en-ZA" dirty="0" smtClean="0"/>
              <a:t>ensure that your business is able to survive a critical incident. It consists of a series of plans implemented over phases to shorten recovery time and mitigate impact. For more information regarding business continuity, please see </a:t>
            </a:r>
            <a:r>
              <a:rPr lang="en-ZA" dirty="0" err="1" smtClean="0"/>
              <a:t>Gowling</a:t>
            </a:r>
            <a:r>
              <a:rPr lang="en-ZA" dirty="0" smtClean="0"/>
              <a:t> WLG's article "Business Continuity Planning in COVID-19." </a:t>
            </a:r>
          </a:p>
          <a:p>
            <a:endParaRPr lang="en-ZA" dirty="0" smtClean="0"/>
          </a:p>
          <a:p>
            <a:r>
              <a:rPr lang="en-ZA" dirty="0" smtClean="0"/>
              <a:t>Now is a reasonable time to evaluate the impact of COVID-19 on your organization, looking both internally and externally:</a:t>
            </a:r>
          </a:p>
          <a:p>
            <a:r>
              <a:rPr lang="en-ZA" dirty="0" smtClean="0"/>
              <a:t>•Internally: This involves identifying business critical functions, equipment and employees, and determining how, where and by whom critical services are provided. You may consider suspending non-essential work to reduce risk of exposure, to support social distancing and to reduce unnecessary cash expenditures. Ensure you carefully monitor employee availability, health and safety. As all people are at risk of being personally impacted by COVID-19, a continuity plan must be developed for all business critical employees that can be easily triggered should they become indisposed. The chain of command must be clearly identified and alternates and designates put in place for all critical functions.</a:t>
            </a:r>
          </a:p>
          <a:p>
            <a:r>
              <a:rPr lang="en-ZA" dirty="0" smtClean="0"/>
              <a:t>•Externally: This requires a supply chain analysis and assessment of the possible risks faced by vendors, manufacturers, suppliers, distributors, purchasers and all organizations and stakeholders that you interact with and rely upon.</a:t>
            </a:r>
          </a:p>
          <a:p>
            <a:endParaRPr lang="en-ZA" dirty="0" smtClean="0"/>
          </a:p>
          <a:p>
            <a:r>
              <a:rPr lang="en-ZA" dirty="0" smtClean="0"/>
              <a:t>Amid government restrictions and instructions to "stay home," the use of technology is exceptionally important for many organizations. Most have already mobilized an infrastructure to support remote working. To increase productivity and reduce interruption, ensure that employees have the necessary hardware, software, equipment and internet connectivity to work safely and efficiently from home. Also ensure that your IT infrastructure can support the increased pressure from a significant portion of your team working from home.</a:t>
            </a:r>
          </a:p>
          <a:p>
            <a:endParaRPr lang="en-ZA" dirty="0" smtClean="0"/>
          </a:p>
          <a:p>
            <a:r>
              <a:rPr lang="en-ZA" dirty="0" smtClean="0"/>
              <a:t>The new normal has created the need for new policies and procedures. On the technology side, the remote working world has greatly increased the risk for cyber attacks and phishing. Employees must be aware of these risks and trained on the new policies pertaining to the use of technology and the transfer of information and funds. If employees remain onsite to work, organizations will need to address health and safety concerns through new and evolving policies.</a:t>
            </a:r>
          </a:p>
          <a:p>
            <a:endParaRPr lang="en-ZA" dirty="0" smtClean="0"/>
          </a:p>
          <a:p>
            <a:r>
              <a:rPr lang="en-ZA" dirty="0" smtClean="0"/>
              <a:t>Consider your internal and external communication plan. Updates need to be communicated to stakeholders in real time. The situation is constantly evolving and appropriate measures need to be implemented such that communication can be disseminated immediately.</a:t>
            </a:r>
          </a:p>
          <a:p>
            <a:endParaRPr lang="en-ZA" dirty="0" smtClean="0"/>
          </a:p>
          <a:p>
            <a:r>
              <a:rPr lang="en-ZA" b="1" dirty="0" smtClean="0"/>
              <a:t>5. Use Real-Time Data</a:t>
            </a:r>
          </a:p>
          <a:p>
            <a:r>
              <a:rPr lang="en-ZA" b="0" dirty="0" smtClean="0"/>
              <a:t>Using real-time data and on-going data analytics will assist with improved evidenced based decision making and a value-adding risk management approach.  (this will be unpacked</a:t>
            </a:r>
            <a:r>
              <a:rPr lang="en-ZA" b="0" baseline="0" dirty="0" smtClean="0"/>
              <a:t> in greater detail under the section that speaks to the Maturity of Risk Management.</a:t>
            </a:r>
            <a:endParaRPr lang="en-ZA" b="0" dirty="0" smtClean="0"/>
          </a:p>
          <a:p>
            <a:endParaRPr lang="en-ZA" b="1" dirty="0" smtClean="0"/>
          </a:p>
          <a:p>
            <a:endParaRPr lang="en-ZA" b="1" dirty="0" smtClean="0"/>
          </a:p>
          <a:p>
            <a:r>
              <a:rPr lang="en-ZA" b="1" dirty="0" smtClean="0"/>
              <a:t>6. Consider your reputation</a:t>
            </a:r>
          </a:p>
          <a:p>
            <a:endParaRPr lang="en-ZA" dirty="0" smtClean="0"/>
          </a:p>
          <a:p>
            <a:r>
              <a:rPr lang="en-ZA" dirty="0" smtClean="0"/>
              <a:t>Last, consider your reputation. The success stories of COVID-19 will be the people and organizations whose reputation was improved with their response to the pandemic.</a:t>
            </a:r>
          </a:p>
          <a:p>
            <a:endParaRPr lang="en-ZA" dirty="0" smtClean="0"/>
          </a:p>
          <a:p>
            <a:r>
              <a:rPr lang="en-ZA" dirty="0" smtClean="0"/>
              <a:t>When the dust settles, people will remember</a:t>
            </a:r>
            <a:r>
              <a:rPr lang="en-ZA" baseline="0" dirty="0" smtClean="0"/>
              <a:t> </a:t>
            </a:r>
            <a:r>
              <a:rPr lang="en-ZA" dirty="0" smtClean="0"/>
              <a:t>companies donating salaries or delivering</a:t>
            </a:r>
            <a:r>
              <a:rPr lang="en-ZA" baseline="0" dirty="0" smtClean="0"/>
              <a:t> food parcels </a:t>
            </a:r>
            <a:r>
              <a:rPr lang="en-ZA" dirty="0" smtClean="0"/>
              <a:t>to help</a:t>
            </a:r>
            <a:r>
              <a:rPr lang="en-ZA" baseline="0" dirty="0" smtClean="0"/>
              <a:t> others</a:t>
            </a:r>
            <a:r>
              <a:rPr lang="en-ZA" dirty="0" smtClean="0"/>
              <a:t>. Also the</a:t>
            </a:r>
            <a:r>
              <a:rPr lang="en-ZA" baseline="0" dirty="0" smtClean="0"/>
              <a:t> </a:t>
            </a:r>
            <a:r>
              <a:rPr lang="en-ZA" dirty="0" smtClean="0"/>
              <a:t>companies that re-deployed</a:t>
            </a:r>
            <a:r>
              <a:rPr lang="en-ZA" baseline="0" dirty="0" smtClean="0"/>
              <a:t> </a:t>
            </a:r>
            <a:r>
              <a:rPr lang="en-ZA" dirty="0" smtClean="0"/>
              <a:t>workforces and production capabilities to create and produce personal protective equipment for frontline workers, hand sanitizers for health professionals and technology to help track the spread of the disease. The</a:t>
            </a:r>
            <a:r>
              <a:rPr lang="en-ZA" baseline="0" dirty="0" smtClean="0"/>
              <a:t> City assisted the needy by handing out food parcels to the needy and erected temporary housing in the form of tents for the homeless in </a:t>
            </a:r>
            <a:r>
              <a:rPr lang="en-ZA" baseline="0" dirty="0" err="1" smtClean="0"/>
              <a:t>strandfontein</a:t>
            </a:r>
            <a:r>
              <a:rPr lang="en-ZA" baseline="0" dirty="0" smtClean="0"/>
              <a:t>.  The City received negative publicity and came under scrutiny from the human rights commission for the latter.</a:t>
            </a:r>
            <a:r>
              <a:rPr lang="en-ZA" dirty="0" smtClean="0"/>
              <a:t> </a:t>
            </a:r>
          </a:p>
          <a:p>
            <a:endParaRPr lang="en-ZA" dirty="0" smtClean="0"/>
          </a:p>
          <a:p>
            <a:r>
              <a:rPr lang="en-ZA" dirty="0" smtClean="0"/>
              <a:t>For those organizations that take a short-sighted view of the pandemic, by price gouging or supply hoarding, the long-term negative reputational impact may far outweigh the short term benefits experienced.</a:t>
            </a:r>
          </a:p>
          <a:p>
            <a:endParaRPr lang="en-ZA" dirty="0" smtClean="0"/>
          </a:p>
          <a:p>
            <a:r>
              <a:rPr lang="en-ZA" b="1" dirty="0" smtClean="0"/>
              <a:t>7. Consult with advisers</a:t>
            </a:r>
          </a:p>
          <a:p>
            <a:endParaRPr lang="en-ZA" dirty="0" smtClean="0"/>
          </a:p>
          <a:p>
            <a:r>
              <a:rPr lang="en-ZA" dirty="0" smtClean="0"/>
              <a:t>This is the time for everyone to work together. Consider reaching out to:</a:t>
            </a:r>
          </a:p>
          <a:p>
            <a:r>
              <a:rPr lang="en-ZA" dirty="0" smtClean="0"/>
              <a:t>•An outside risk management consultant: We can assist you in identifying, </a:t>
            </a:r>
            <a:r>
              <a:rPr lang="en-ZA" dirty="0" err="1" smtClean="0"/>
              <a:t>analyzing</a:t>
            </a:r>
            <a:r>
              <a:rPr lang="en-ZA" dirty="0" smtClean="0"/>
              <a:t>, evaluating and treating your risks. If you do not have a business continuity, incident management, risk management or crisis plan, or if the ones you do have are not working, it is not too late to seek advice to review, improve, create or implement.</a:t>
            </a:r>
          </a:p>
          <a:p>
            <a:r>
              <a:rPr lang="en-ZA" dirty="0" smtClean="0"/>
              <a:t>•Legal counsel: We can help you navigate new and rapidly changing legislation, assist you with managing health &amp; safety, employee, regulatory, essential service, insurance, travel, and contractual issues, to name a few, that present themselves.</a:t>
            </a:r>
          </a:p>
          <a:p>
            <a:r>
              <a:rPr lang="en-ZA" dirty="0" smtClean="0"/>
              <a:t>•Insurance broker: Can help you understand your current insurance policies and advise whether you have coverage that can assist you and how.</a:t>
            </a:r>
          </a:p>
          <a:p>
            <a:r>
              <a:rPr lang="en-ZA" dirty="0" smtClean="0"/>
              <a:t>•Financial advisers: Can discuss which financial incentives, loans, government programs, deferrals, etc. are available to you and how can you access them.</a:t>
            </a:r>
          </a:p>
          <a:p>
            <a:r>
              <a:rPr lang="en-ZA" dirty="0" smtClean="0"/>
              <a:t>•Mental health professionals: Your staff may need support during these times. Finding a way to get that support to them may prove invaluable.</a:t>
            </a:r>
          </a:p>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9</a:t>
            </a:fld>
            <a:endParaRPr lang="en-US"/>
          </a:p>
        </p:txBody>
      </p:sp>
    </p:spTree>
    <p:extLst>
      <p:ext uri="{BB962C8B-B14F-4D97-AF65-F5344CB8AC3E}">
        <p14:creationId xmlns:p14="http://schemas.microsoft.com/office/powerpoint/2010/main" val="385781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0" dirty="0" smtClean="0"/>
              <a:t>1. Drown footage</a:t>
            </a:r>
            <a:r>
              <a:rPr lang="en-ZA" b="0" baseline="0" dirty="0" smtClean="0"/>
              <a:t> shows </a:t>
            </a:r>
            <a:r>
              <a:rPr lang="en-ZA" b="0" dirty="0" smtClean="0"/>
              <a:t>Cape Town turned into a ghost town during the national lockdown.</a:t>
            </a:r>
          </a:p>
          <a:p>
            <a:endParaRPr lang="en-ZA" dirty="0" smtClean="0"/>
          </a:p>
          <a:p>
            <a:r>
              <a:rPr lang="en-ZA" dirty="0" smtClean="0"/>
              <a:t>2. </a:t>
            </a:r>
            <a:r>
              <a:rPr lang="en-ZA" dirty="0" err="1" smtClean="0"/>
              <a:t>MyCiti</a:t>
            </a:r>
            <a:r>
              <a:rPr lang="en-ZA" dirty="0" smtClean="0"/>
              <a:t> signs showing the requirements to wear masks when</a:t>
            </a:r>
            <a:r>
              <a:rPr lang="en-ZA" baseline="0" dirty="0" smtClean="0"/>
              <a:t> in the public space and travelling on public transport.</a:t>
            </a:r>
            <a:endParaRPr lang="en-ZA" dirty="0" smtClean="0"/>
          </a:p>
          <a:p>
            <a:endParaRPr lang="en-ZA" dirty="0" smtClean="0"/>
          </a:p>
          <a:p>
            <a:r>
              <a:rPr lang="en-ZA" dirty="0" smtClean="0"/>
              <a:t>3. CTICC turned</a:t>
            </a:r>
            <a:r>
              <a:rPr lang="en-ZA" baseline="0" dirty="0" smtClean="0"/>
              <a:t> into a field hospital:</a:t>
            </a:r>
          </a:p>
          <a:p>
            <a:r>
              <a:rPr lang="en-ZA" dirty="0" smtClean="0"/>
              <a:t>Western Cape Premier Allan </a:t>
            </a:r>
            <a:r>
              <a:rPr lang="en-ZA" dirty="0" err="1" smtClean="0"/>
              <a:t>Winde</a:t>
            </a:r>
            <a:r>
              <a:rPr lang="en-ZA" dirty="0" smtClean="0"/>
              <a:t> on 25 May 2020 examined the province’s makeshift COVID-19 field hospital at the Cape Town International Convention Centre. </a:t>
            </a:r>
          </a:p>
          <a:p>
            <a:endParaRPr lang="en-ZA" dirty="0" smtClean="0"/>
          </a:p>
          <a:p>
            <a:r>
              <a:rPr lang="en-ZA" dirty="0" smtClean="0"/>
              <a:t>4. </a:t>
            </a:r>
            <a:r>
              <a:rPr lang="en-ZA" dirty="0" err="1" smtClean="0"/>
              <a:t>Standfontein</a:t>
            </a:r>
            <a:r>
              <a:rPr lang="en-ZA" dirty="0" smtClean="0"/>
              <a:t> sports ground turned into a massive temporary shelter that houses homeless people who have been removed from Cape Town’s streets to limit their exposure to the virus. The site hosts about 1 500 homeless people, with space for about 2 000 people in total.  There are four large marquee tents. Inside this is a floor base with mattresses lined up. This is the main sleeping area. There are smaller tents alongside used as a medical station, food halls, and storage facilities. </a:t>
            </a:r>
          </a:p>
          <a:p>
            <a:endParaRPr lang="en-ZA" dirty="0" smtClean="0"/>
          </a:p>
          <a:p>
            <a:r>
              <a:rPr lang="en-ZA" dirty="0" smtClean="0"/>
              <a:t>5. </a:t>
            </a:r>
            <a:r>
              <a:rPr lang="en-ZA" baseline="0" dirty="0" smtClean="0"/>
              <a:t>The Western Cape accounted for two thirds of South Africa’s Covid-19 cases — many in poor, crowded townships. </a:t>
            </a:r>
          </a:p>
          <a:p>
            <a:endParaRPr lang="en-ZA" dirty="0" smtClean="0"/>
          </a:p>
          <a:p>
            <a:r>
              <a:rPr lang="en-ZA" dirty="0" smtClean="0"/>
              <a:t>6. Residents wait at a bus stop near </a:t>
            </a:r>
            <a:r>
              <a:rPr lang="en-ZA" dirty="0" err="1" smtClean="0"/>
              <a:t>Hout</a:t>
            </a:r>
            <a:r>
              <a:rPr lang="en-ZA" dirty="0" smtClean="0"/>
              <a:t> Bay, in Cape Town.</a:t>
            </a:r>
          </a:p>
          <a:p>
            <a:endParaRPr lang="en-ZA" dirty="0" smtClean="0"/>
          </a:p>
          <a:p>
            <a:r>
              <a:rPr lang="en-ZA" dirty="0" smtClean="0"/>
              <a:t>7. Undertakers carrying coffins at the end of a funeral for coronavirus victims in Cape Town.  Deaths in cape town during the</a:t>
            </a:r>
            <a:r>
              <a:rPr lang="en-ZA" baseline="0" dirty="0" smtClean="0"/>
              <a:t> lockdown and pandemic </a:t>
            </a:r>
            <a:r>
              <a:rPr lang="en-ZA" dirty="0" smtClean="0"/>
              <a:t>created unprecedented</a:t>
            </a:r>
            <a:r>
              <a:rPr lang="en-ZA" baseline="0" dirty="0" smtClean="0"/>
              <a:t> predicaments for people to bury their loved ones from a cultural and religious perspective.  For example in the Muslim faith same day burials are required, in the black community </a:t>
            </a:r>
            <a:r>
              <a:rPr lang="en-ZA" dirty="0" smtClean="0"/>
              <a:t>the body of the deceased</a:t>
            </a:r>
            <a:r>
              <a:rPr lang="en-ZA" baseline="0" dirty="0" smtClean="0"/>
              <a:t> needs to be returned </a:t>
            </a:r>
            <a:r>
              <a:rPr lang="en-ZA" dirty="0" smtClean="0"/>
              <a:t>home for a funeral, accompanied by loved ones from Cape Town.</a:t>
            </a:r>
          </a:p>
          <a:p>
            <a:endParaRPr lang="en-ZA" dirty="0" smtClean="0"/>
          </a:p>
          <a:p>
            <a:r>
              <a:rPr lang="en-ZA" dirty="0" smtClean="0"/>
              <a:t>8. CAPE TOWN - Mass graves were proposed as a solution to the projected 9 000-plus deaths from Covid-19 in the province. The Western Cape at</a:t>
            </a:r>
            <a:r>
              <a:rPr lang="en-ZA" baseline="0" dirty="0" smtClean="0"/>
              <a:t> one point had </a:t>
            </a:r>
            <a:r>
              <a:rPr lang="en-ZA" dirty="0" smtClean="0"/>
              <a:t>the highest recorded deaths from the coronavirus in the country. </a:t>
            </a:r>
          </a:p>
          <a:p>
            <a:endParaRPr lang="en-ZA" dirty="0" smtClean="0"/>
          </a:p>
          <a:p>
            <a:r>
              <a:rPr lang="en-ZA" dirty="0" smtClean="0"/>
              <a:t>9.</a:t>
            </a:r>
            <a:r>
              <a:rPr lang="en-ZA" baseline="0" dirty="0" smtClean="0"/>
              <a:t> City of Cape Town handing out free Covid-19 test kits to small businesses.</a:t>
            </a:r>
            <a:endParaRPr lang="en-ZA" dirty="0" smtClean="0"/>
          </a:p>
          <a:p>
            <a:endParaRPr lang="en-ZA" dirty="0" smtClean="0"/>
          </a:p>
          <a:p>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11</a:t>
            </a:fld>
            <a:endParaRPr lang="en-US"/>
          </a:p>
        </p:txBody>
      </p:sp>
    </p:spTree>
    <p:extLst>
      <p:ext uri="{BB962C8B-B14F-4D97-AF65-F5344CB8AC3E}">
        <p14:creationId xmlns:p14="http://schemas.microsoft.com/office/powerpoint/2010/main" val="358394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dirty="0" smtClean="0"/>
              <a:t>Circular</a:t>
            </a:r>
            <a:r>
              <a:rPr lang="en-ZA" baseline="0" dirty="0" smtClean="0"/>
              <a:t> 103 is most relevant to risk and audit professionals.</a:t>
            </a:r>
          </a:p>
          <a:p>
            <a:pPr algn="l"/>
            <a:endParaRPr lang="en-ZA" baseline="0" dirty="0" smtClean="0"/>
          </a:p>
          <a:p>
            <a:pPr algn="l"/>
            <a:r>
              <a:rPr lang="en-ZA" dirty="0" smtClean="0"/>
              <a:t>The purpose of this Circular when dealing with the COVID-19 pandemic is to: </a:t>
            </a:r>
          </a:p>
          <a:p>
            <a:pPr algn="l"/>
            <a:endParaRPr lang="en-ZA" dirty="0" smtClean="0"/>
          </a:p>
          <a:p>
            <a:pPr marL="228600" indent="-228600" algn="l">
              <a:buFont typeface="+mj-lt"/>
              <a:buAutoNum type="alphaLcParenR"/>
            </a:pPr>
            <a:r>
              <a:rPr lang="en-ZA" dirty="0" smtClean="0"/>
              <a:t>provide for preventative measures as a result of COVID 19 emergencies and the need to be responsive and flexible, whilst ensuring value for money and minimising the risk of fraud, corruption, negligence, error, incapacity; and</a:t>
            </a:r>
          </a:p>
          <a:p>
            <a:pPr marL="228600" indent="-228600" algn="l">
              <a:buFont typeface="+mj-lt"/>
              <a:buAutoNum type="alphaLcParenR"/>
            </a:pPr>
            <a:endParaRPr lang="en-ZA" dirty="0" smtClean="0"/>
          </a:p>
          <a:p>
            <a:pPr marL="228600" indent="-228600" algn="l">
              <a:buFont typeface="+mj-lt"/>
              <a:buAutoNum type="alphaLcParenR"/>
            </a:pPr>
            <a:r>
              <a:rPr lang="en-ZA" dirty="0" smtClean="0"/>
              <a:t>ensure that internal control systems of a municipality and municipal entity consider, amongst others-</a:t>
            </a:r>
          </a:p>
          <a:p>
            <a:pPr marL="742950" lvl="1" indent="-285750" algn="l">
              <a:buFont typeface="+mj-lt"/>
              <a:buAutoNum type="romanLcPeriod"/>
            </a:pPr>
            <a:r>
              <a:rPr lang="en-ZA" dirty="0" smtClean="0"/>
              <a:t>the change in operating activities of the existing control environment;</a:t>
            </a:r>
          </a:p>
          <a:p>
            <a:pPr marL="742950" lvl="1" indent="-285750" algn="l">
              <a:buFont typeface="+mj-lt"/>
              <a:buAutoNum type="romanLcPeriod"/>
            </a:pPr>
            <a:r>
              <a:rPr lang="en-ZA" dirty="0" smtClean="0"/>
              <a:t>revisiting risk assessment processes;</a:t>
            </a:r>
          </a:p>
          <a:p>
            <a:pPr marL="742950" lvl="1" indent="-285750" algn="l">
              <a:buFont typeface="+mj-lt"/>
              <a:buAutoNum type="romanLcPeriod"/>
            </a:pPr>
            <a:r>
              <a:rPr lang="en-ZA" dirty="0" smtClean="0"/>
              <a:t>designing and/or amending control activities to address new or elevated risks;</a:t>
            </a:r>
          </a:p>
          <a:p>
            <a:pPr marL="742950" lvl="1" indent="-285750" algn="l">
              <a:buFont typeface="+mj-lt"/>
              <a:buAutoNum type="romanLcPeriod"/>
            </a:pPr>
            <a:r>
              <a:rPr lang="en-ZA" dirty="0" smtClean="0"/>
              <a:t>identifying information required to support the effectiveness and efficiency of new or existing controls;</a:t>
            </a:r>
          </a:p>
          <a:p>
            <a:pPr marL="742950" lvl="1" indent="-285750" algn="l">
              <a:buFont typeface="+mj-lt"/>
              <a:buAutoNum type="romanLcPeriod"/>
            </a:pPr>
            <a:r>
              <a:rPr lang="en-ZA" dirty="0" smtClean="0"/>
              <a:t>reassessing internal and external communication; and</a:t>
            </a:r>
          </a:p>
          <a:p>
            <a:pPr marL="742950" lvl="1" indent="-285750" algn="l">
              <a:buFont typeface="+mj-lt"/>
              <a:buAutoNum type="romanLcPeriod"/>
            </a:pPr>
            <a:r>
              <a:rPr lang="en-ZA" dirty="0" smtClean="0"/>
              <a:t>identifying any additional internal control monitoring activities</a:t>
            </a: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12</a:t>
            </a:fld>
            <a:endParaRPr lang="en-US"/>
          </a:p>
        </p:txBody>
      </p:sp>
    </p:spTree>
    <p:extLst>
      <p:ext uri="{BB962C8B-B14F-4D97-AF65-F5344CB8AC3E}">
        <p14:creationId xmlns:p14="http://schemas.microsoft.com/office/powerpoint/2010/main" val="172799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1" u="sng" dirty="0" smtClean="0"/>
              <a:t>Level 1 Assurance Providers</a:t>
            </a:r>
            <a:r>
              <a:rPr lang="en-ZA" b="1" u="sng" baseline="0" dirty="0" smtClean="0"/>
              <a:t> </a:t>
            </a:r>
            <a:endParaRPr lang="en-ZA" baseline="0" dirty="0" smtClean="0"/>
          </a:p>
          <a:p>
            <a:pPr algn="l"/>
            <a:r>
              <a:rPr lang="en-ZA" baseline="0" dirty="0" smtClean="0"/>
              <a:t>These assurance providers continued to provide services to the public deemed to be essential during the Covid-19 pandemic and national lockdown.  </a:t>
            </a:r>
          </a:p>
          <a:p>
            <a:pPr marL="171450" indent="-171450" algn="l">
              <a:buFont typeface="Arial" panose="020B0604020202020204" pitchFamily="34" charset="0"/>
              <a:buChar char="•"/>
            </a:pPr>
            <a:r>
              <a:rPr lang="en-ZA" baseline="0" dirty="0" smtClean="0"/>
              <a:t>Line managers continued to direct, supervise and monitor staff well-being and productivity under national lockdown</a:t>
            </a:r>
            <a:endParaRPr lang="en-ZA" dirty="0" smtClean="0"/>
          </a:p>
          <a:p>
            <a:pPr marL="171450" indent="-171450" algn="l">
              <a:buFont typeface="Arial" panose="020B0604020202020204" pitchFamily="34" charset="0"/>
              <a:buChar char="•"/>
            </a:pPr>
            <a:r>
              <a:rPr lang="en-ZA" dirty="0" smtClean="0"/>
              <a:t>S&amp;S continued to provide enforcement</a:t>
            </a:r>
            <a:r>
              <a:rPr lang="en-ZA" baseline="0" dirty="0" smtClean="0"/>
              <a:t> </a:t>
            </a:r>
            <a:r>
              <a:rPr lang="en-ZA" dirty="0" smtClean="0"/>
              <a:t>services to ensure</a:t>
            </a:r>
            <a:r>
              <a:rPr lang="en-ZA" baseline="0" dirty="0" smtClean="0"/>
              <a:t> community compliance with national lockdown regulations</a:t>
            </a:r>
          </a:p>
          <a:p>
            <a:pPr marL="171450" indent="-171450" algn="l">
              <a:buFont typeface="Arial" panose="020B0604020202020204" pitchFamily="34" charset="0"/>
              <a:buChar char="•"/>
            </a:pPr>
            <a:r>
              <a:rPr lang="en-ZA" baseline="0" dirty="0" smtClean="0"/>
              <a:t>CSH provided the necessary healthcare and clinic facilities to ensure treatment of primary health care requirements as well as Covid-19 related needs</a:t>
            </a:r>
          </a:p>
          <a:p>
            <a:pPr marL="171450" indent="-171450" algn="l">
              <a:buFont typeface="Arial" panose="020B0604020202020204" pitchFamily="34" charset="0"/>
              <a:buChar char="•"/>
            </a:pPr>
            <a:r>
              <a:rPr lang="en-ZA" baseline="0" dirty="0" smtClean="0"/>
              <a:t>ECC ensure continued provision of electricity services, deemed a basic service in terms of the constitution.</a:t>
            </a:r>
            <a:endParaRPr lang="en-ZA" dirty="0" smtClean="0"/>
          </a:p>
          <a:p>
            <a:pPr marL="171450" indent="-171450" algn="l">
              <a:buFont typeface="Arial" panose="020B0604020202020204" pitchFamily="34" charset="0"/>
              <a:buChar char="•"/>
            </a:pPr>
            <a:r>
              <a:rPr lang="en-ZA" dirty="0" smtClean="0"/>
              <a:t>WWS</a:t>
            </a:r>
            <a:r>
              <a:rPr lang="en-ZA" baseline="0" dirty="0" smtClean="0"/>
              <a:t> continued to not only provide water and solid waste services to all residents, but also provided </a:t>
            </a:r>
            <a:r>
              <a:rPr lang="en-ZA" dirty="0" smtClean="0"/>
              <a:t>extra water services i.e. Water tanks</a:t>
            </a:r>
            <a:r>
              <a:rPr lang="en-ZA" baseline="0" dirty="0" smtClean="0"/>
              <a:t> </a:t>
            </a:r>
            <a:r>
              <a:rPr lang="en-ZA" dirty="0" smtClean="0"/>
              <a:t>to informal</a:t>
            </a:r>
            <a:r>
              <a:rPr lang="en-ZA" baseline="0" dirty="0" smtClean="0"/>
              <a:t> settlements </a:t>
            </a:r>
            <a:r>
              <a:rPr lang="en-ZA" dirty="0" smtClean="0"/>
              <a:t>for sanitation</a:t>
            </a:r>
            <a:r>
              <a:rPr lang="en-ZA" baseline="0" dirty="0" smtClean="0"/>
              <a:t> purposes e.g. washing of hands in information settlements.  This additional service is not envisaged to continue beyond the state of disaster.</a:t>
            </a:r>
          </a:p>
          <a:p>
            <a:pPr marL="171450" indent="-171450" algn="l">
              <a:buFont typeface="Arial" panose="020B0604020202020204" pitchFamily="34" charset="0"/>
              <a:buChar char="•"/>
            </a:pPr>
            <a:r>
              <a:rPr lang="en-ZA" baseline="0" dirty="0" smtClean="0"/>
              <a:t>HS: Monitoring and ensuring adherence to the restriction placed on the application of the Prevention of Illegal Eviction Act during the national lockdown and state of disaster.</a:t>
            </a:r>
          </a:p>
          <a:p>
            <a:pPr marL="171450" indent="-171450" algn="l">
              <a:buFont typeface="Arial" panose="020B0604020202020204" pitchFamily="34" charset="0"/>
              <a:buChar char="•"/>
            </a:pPr>
            <a:r>
              <a:rPr lang="en-ZA" baseline="0" dirty="0" smtClean="0"/>
              <a:t>EOAM: Management of fleet e.g. restricting use of pool vehicles to essential services to ensure sufficient fleet available to meet service delivery needs in event of breakdowns as workshops were closed.  Ensure buildings were Covid-19 compliant e.g. installation of hand sanitizers, installation of Perspex screens, ventilation operational, installing Covid-19 information signage, etc.</a:t>
            </a:r>
          </a:p>
          <a:p>
            <a:pPr marL="171450" indent="-171450" algn="l">
              <a:buFont typeface="Arial" panose="020B0604020202020204" pitchFamily="34" charset="0"/>
              <a:buChar char="•"/>
            </a:pPr>
            <a:r>
              <a:rPr lang="en-ZA" baseline="0" dirty="0" smtClean="0"/>
              <a:t>SPE: although not deemed an essential service, SPE continued providing the service of review and approval of building plans to the public via on-line processes.</a:t>
            </a:r>
          </a:p>
          <a:p>
            <a:pPr marL="171450" indent="-171450" algn="l">
              <a:buFont typeface="Arial" panose="020B0604020202020204" pitchFamily="34" charset="0"/>
              <a:buChar char="•"/>
            </a:pPr>
            <a:endParaRPr lang="en-ZA" baseline="0" dirty="0" smtClean="0"/>
          </a:p>
          <a:p>
            <a:pPr marL="0" indent="0" algn="l">
              <a:buFont typeface="Arial" panose="020B0604020202020204" pitchFamily="34" charset="0"/>
              <a:buNone/>
            </a:pPr>
            <a:r>
              <a:rPr lang="en-ZA" b="1" u="sng" baseline="0" dirty="0" smtClean="0"/>
              <a:t>Level 2 Assurance Providers:</a:t>
            </a:r>
          </a:p>
          <a:p>
            <a:pPr marL="0" indent="0" algn="l">
              <a:buFont typeface="Arial" panose="020B0604020202020204" pitchFamily="34" charset="0"/>
              <a:buNone/>
            </a:pPr>
            <a:r>
              <a:rPr lang="en-ZA" baseline="0" dirty="0" smtClean="0"/>
              <a:t>These were deemed as the essential specialist functions assisting with risk mitigation/ management of Covid-19 related risks.  Their roles and responsibilities will be discussed in greater detail over the next few slides.</a:t>
            </a:r>
          </a:p>
          <a:p>
            <a:pPr marL="0" indent="0" algn="l">
              <a:buFont typeface="Arial" panose="020B0604020202020204" pitchFamily="34" charset="0"/>
              <a:buNone/>
            </a:pPr>
            <a:endParaRPr lang="en-ZA" baseline="0" dirty="0" smtClean="0"/>
          </a:p>
          <a:p>
            <a:pPr marL="0" indent="0" algn="l">
              <a:buFont typeface="Arial" panose="020B0604020202020204" pitchFamily="34" charset="0"/>
              <a:buNone/>
            </a:pPr>
            <a:r>
              <a:rPr lang="en-ZA" b="1" u="sng" baseline="0" dirty="0" smtClean="0"/>
              <a:t>Level 3 Assurance Providers:</a:t>
            </a:r>
          </a:p>
          <a:p>
            <a:pPr marL="0" indent="0" algn="l">
              <a:buFont typeface="Arial" panose="020B0604020202020204" pitchFamily="34" charset="0"/>
              <a:buNone/>
            </a:pPr>
            <a:r>
              <a:rPr lang="en-ZA" baseline="0" dirty="0" smtClean="0"/>
              <a:t>Provide assurance on the identification, management, monitoring and reporting of Covid-19 related risks </a:t>
            </a:r>
          </a:p>
          <a:p>
            <a:pPr marL="0" indent="0" algn="l">
              <a:buFont typeface="Arial" panose="020B0604020202020204" pitchFamily="34" charset="0"/>
              <a:buNone/>
            </a:pPr>
            <a:r>
              <a:rPr lang="en-ZA" baseline="0" dirty="0" smtClean="0"/>
              <a:t>Provide assurance on the compliance to Covid-19 regulations and City Covid-19 policies/ frameworks/ guidelines/ directives.</a:t>
            </a:r>
          </a:p>
          <a:p>
            <a:pPr marL="0" indent="0" algn="l">
              <a:buFont typeface="Arial" panose="020B0604020202020204" pitchFamily="34" charset="0"/>
              <a:buNone/>
            </a:pPr>
            <a:endParaRPr lang="en-ZA" dirty="0" smtClean="0"/>
          </a:p>
          <a:p>
            <a:pPr marL="0" indent="0" algn="l">
              <a:buFont typeface="Arial" panose="020B0604020202020204" pitchFamily="34" charset="0"/>
              <a:buNone/>
            </a:pPr>
            <a:r>
              <a:rPr lang="en-ZA" dirty="0" smtClean="0"/>
              <a:t>Level 4 Assurance Providers:</a:t>
            </a:r>
          </a:p>
          <a:p>
            <a:pPr marL="0" indent="0" algn="l">
              <a:buFont typeface="Arial" panose="020B0604020202020204" pitchFamily="34" charset="0"/>
              <a:buNone/>
            </a:pPr>
            <a:r>
              <a:rPr lang="en-ZA" dirty="0" smtClean="0"/>
              <a:t>AGSA</a:t>
            </a:r>
            <a:r>
              <a:rPr lang="en-ZA" baseline="0" dirty="0" smtClean="0"/>
              <a:t> audit on compliance to Covid-19 regulations.</a:t>
            </a:r>
          </a:p>
          <a:p>
            <a:pPr marL="0" indent="0" algn="l">
              <a:buFont typeface="Arial" panose="020B0604020202020204" pitchFamily="34" charset="0"/>
              <a:buNone/>
            </a:pPr>
            <a:r>
              <a:rPr lang="en-ZA" baseline="0" dirty="0" smtClean="0"/>
              <a:t>External regulators like the human rights commission (</a:t>
            </a:r>
            <a:r>
              <a:rPr lang="en-ZA" baseline="0" dirty="0" err="1" smtClean="0"/>
              <a:t>Strandfontein</a:t>
            </a:r>
            <a:r>
              <a:rPr lang="en-ZA" baseline="0" dirty="0" smtClean="0"/>
              <a:t> temporary housing came under scrutiny as a result of failure to ensure social distancing in tents, adequate ventilation, etc.)  </a:t>
            </a:r>
            <a:endParaRPr lang="en-ZA" dirty="0"/>
          </a:p>
        </p:txBody>
      </p:sp>
      <p:sp>
        <p:nvSpPr>
          <p:cNvPr id="4" name="Slide Number Placeholder 3"/>
          <p:cNvSpPr>
            <a:spLocks noGrp="1"/>
          </p:cNvSpPr>
          <p:nvPr>
            <p:ph type="sldNum" sz="quarter" idx="10"/>
          </p:nvPr>
        </p:nvSpPr>
        <p:spPr/>
        <p:txBody>
          <a:bodyPr/>
          <a:lstStyle/>
          <a:p>
            <a:fld id="{B470B886-B516-EE4C-86E6-93A16B5DA061}" type="slidenum">
              <a:rPr lang="en-US" smtClean="0"/>
              <a:t>13</a:t>
            </a:fld>
            <a:endParaRPr lang="en-US"/>
          </a:p>
        </p:txBody>
      </p:sp>
    </p:spTree>
    <p:extLst>
      <p:ext uri="{BB962C8B-B14F-4D97-AF65-F5344CB8AC3E}">
        <p14:creationId xmlns:p14="http://schemas.microsoft.com/office/powerpoint/2010/main" val="3113858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pptmon.com/" TargetMode="Externa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73A80DC0-C4D1-E849-95F1-E29CDD0699CE}" type="slidenum">
              <a:rPr lang="en-US" smtClean="0"/>
              <a:t>‹#›</a:t>
            </a:fld>
            <a:endParaRPr lang="en-US"/>
          </a:p>
        </p:txBody>
      </p:sp>
      <p:sp>
        <p:nvSpPr>
          <p:cNvPr id="5" name="Rectangle 4"/>
          <p:cNvSpPr/>
          <p:nvPr userDrawn="1"/>
        </p:nvSpPr>
        <p:spPr>
          <a:xfrm>
            <a:off x="0" y="3441108"/>
            <a:ext cx="9144000" cy="3430541"/>
          </a:xfrm>
          <a:prstGeom prst="rect">
            <a:avLst/>
          </a:prstGeom>
          <a:solidFill>
            <a:srgbClr val="0098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803230" y="3869215"/>
            <a:ext cx="7772400" cy="521992"/>
          </a:xfrm>
          <a:noFill/>
        </p:spPr>
        <p:txBody>
          <a:bodyPr>
            <a:normAutofit/>
          </a:bodyPr>
          <a:lstStyle>
            <a:lvl1pPr>
              <a:defRPr b="1"/>
            </a:lvl1pPr>
          </a:lstStyle>
          <a:p>
            <a:pPr algn="r"/>
            <a:r>
              <a:rPr lang="en-US" sz="2400" dirty="0" smtClean="0">
                <a:solidFill>
                  <a:schemeClr val="bg1"/>
                </a:solidFill>
                <a:latin typeface="Century Gothic"/>
                <a:cs typeface="Century Gothic"/>
              </a:rPr>
              <a:t>PRESENTATION TITLE</a:t>
            </a:r>
            <a:endParaRPr lang="en-US" sz="2400" dirty="0">
              <a:solidFill>
                <a:schemeClr val="bg1"/>
              </a:solidFill>
              <a:latin typeface="Century Gothic"/>
              <a:cs typeface="Century Gothic"/>
            </a:endParaRPr>
          </a:p>
        </p:txBody>
      </p:sp>
      <p:sp>
        <p:nvSpPr>
          <p:cNvPr id="7" name="Subtitle 2"/>
          <p:cNvSpPr>
            <a:spLocks noGrp="1"/>
          </p:cNvSpPr>
          <p:nvPr>
            <p:ph type="subTitle" idx="1" hasCustomPrompt="1"/>
          </p:nvPr>
        </p:nvSpPr>
        <p:spPr>
          <a:xfrm>
            <a:off x="1489030" y="4530328"/>
            <a:ext cx="7086600" cy="509277"/>
          </a:xfrm>
          <a:noFill/>
        </p:spPr>
        <p:txBody>
          <a:bodyPr anchor="ctr">
            <a:normAutofit/>
          </a:bodyPr>
          <a:lstStyle>
            <a:lvl1pPr marL="0" indent="0" algn="r">
              <a:buNone/>
              <a:defRPr baseline="0">
                <a:solidFill>
                  <a:schemeClr val="bg1"/>
                </a:solidFill>
              </a:defRPr>
            </a:lvl1pPr>
          </a:lstStyle>
          <a:p>
            <a:pPr algn="r"/>
            <a:r>
              <a:rPr lang="en-US" sz="1800" dirty="0" smtClean="0">
                <a:solidFill>
                  <a:schemeClr val="bg1"/>
                </a:solidFill>
                <a:latin typeface="Century Gothic"/>
                <a:cs typeface="Century Gothic"/>
              </a:rPr>
              <a:t>Directorate / Department Name | Date</a:t>
            </a:r>
            <a:endParaRPr lang="en-US" sz="1800" dirty="0">
              <a:solidFill>
                <a:schemeClr val="bg1"/>
              </a:solidFill>
              <a:latin typeface="Century Gothic"/>
              <a:cs typeface="Century Gothic"/>
            </a:endParaRPr>
          </a:p>
        </p:txBody>
      </p:sp>
      <p:pic>
        <p:nvPicPr>
          <p:cNvPr id="8" name="Picture 7" descr="CCT_Logo_Ext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689979"/>
            <a:ext cx="5257068" cy="2044416"/>
          </a:xfrm>
          <a:prstGeom prst="rect">
            <a:avLst/>
          </a:prstGeom>
        </p:spPr>
      </p:pic>
      <p:pic>
        <p:nvPicPr>
          <p:cNvPr id="9" name="Picture 8" descr="PO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00540"/>
            <a:ext cx="8575630" cy="482477"/>
          </a:xfrm>
          <a:prstGeom prst="rect">
            <a:avLst/>
          </a:prstGeom>
        </p:spPr>
      </p:pic>
    </p:spTree>
    <p:extLst>
      <p:ext uri="{BB962C8B-B14F-4D97-AF65-F5344CB8AC3E}">
        <p14:creationId xmlns:p14="http://schemas.microsoft.com/office/powerpoint/2010/main" val="24083365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6425"/>
            <a:ext cx="4038600" cy="4432111"/>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6425"/>
            <a:ext cx="4038600" cy="4432111"/>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5" name="Straight Connector 4"/>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7"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36292725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25929"/>
            <a:ext cx="4040188" cy="642093"/>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65691"/>
            <a:ext cx="4040188" cy="37619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3" y="1425929"/>
            <a:ext cx="4041775" cy="642093"/>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065691"/>
            <a:ext cx="4041775" cy="37619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7" name="Straight Connector 6"/>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10"/>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9" name="Footer Placeholder 4"/>
          <p:cNvSpPr>
            <a:spLocks noGrp="1"/>
          </p:cNvSpPr>
          <p:nvPr>
            <p:ph type="ftr" sz="quarter" idx="11"/>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32197478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5" name="Rectangle 4"/>
          <p:cNvSpPr/>
          <p:nvPr userDrawn="1"/>
        </p:nvSpPr>
        <p:spPr>
          <a:xfrm>
            <a:off x="0" y="24"/>
            <a:ext cx="9144000" cy="6857999"/>
          </a:xfrm>
          <a:prstGeom prst="rect">
            <a:avLst/>
          </a:prstGeom>
          <a:solidFill>
            <a:srgbClr val="DC41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225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8380057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4"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42404187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3"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16156530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Rectangle 9"/>
          <p:cNvSpPr/>
          <p:nvPr userDrawn="1"/>
        </p:nvSpPr>
        <p:spPr>
          <a:xfrm>
            <a:off x="-62" y="3427413"/>
            <a:ext cx="9144000" cy="3430612"/>
          </a:xfrm>
          <a:prstGeom prst="rect">
            <a:avLst/>
          </a:prstGeom>
          <a:solidFill>
            <a:srgbClr val="BAC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CT_Logo_Ext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689979"/>
            <a:ext cx="5257068" cy="2044416"/>
          </a:xfrm>
          <a:prstGeom prst="rect">
            <a:avLst/>
          </a:prstGeom>
        </p:spPr>
      </p:pic>
      <p:sp>
        <p:nvSpPr>
          <p:cNvPr id="3" name="TextBox 2"/>
          <p:cNvSpPr txBox="1"/>
          <p:nvPr userDrawn="1"/>
        </p:nvSpPr>
        <p:spPr>
          <a:xfrm>
            <a:off x="914401" y="4162568"/>
            <a:ext cx="7383438" cy="461665"/>
          </a:xfrm>
          <a:prstGeom prst="rect">
            <a:avLst/>
          </a:prstGeom>
          <a:noFill/>
        </p:spPr>
        <p:txBody>
          <a:bodyPr wrap="square" rtlCol="0">
            <a:spAutoFit/>
          </a:bodyPr>
          <a:lstStyle/>
          <a:p>
            <a:pPr algn="ctr"/>
            <a:r>
              <a:rPr lang="en-ZA" sz="2400" b="1" dirty="0" smtClean="0">
                <a:solidFill>
                  <a:schemeClr val="bg1"/>
                </a:solidFill>
                <a:latin typeface="Century Gothic" panose="020B0502020202020204" pitchFamily="34" charset="0"/>
              </a:rPr>
              <a:t>Thank You</a:t>
            </a:r>
          </a:p>
        </p:txBody>
      </p:sp>
      <p:pic>
        <p:nvPicPr>
          <p:cNvPr id="1026" name="Picture 2" descr="C:\Users\cavenant\AppData\Local\Microsoft\Windows\Temporary Internet Files\Content.Outlook\NDPO0HNZ\POL_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 y="5884864"/>
            <a:ext cx="8727744" cy="52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3667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798DEAD-2251-4C71-B8C4-0FBC011A8B55}"/>
              </a:ext>
            </a:extLst>
          </p:cNvPr>
          <p:cNvSpPr txBox="1"/>
          <p:nvPr userDrawn="1"/>
        </p:nvSpPr>
        <p:spPr>
          <a:xfrm>
            <a:off x="3054770" y="7044875"/>
            <a:ext cx="1244251" cy="207749"/>
          </a:xfrm>
          <a:prstGeom prst="rect">
            <a:avLst/>
          </a:prstGeom>
          <a:noFill/>
        </p:spPr>
        <p:txBody>
          <a:bodyPr wrap="none" rtlCol="0">
            <a:spAutoFit/>
          </a:bodyPr>
          <a:lstStyle/>
          <a:p>
            <a:r>
              <a:rPr lang="en-US" altLang="ko-KR" sz="750" u="none" dirty="0">
                <a:latin typeface="Arial" panose="020B0604020202020204" pitchFamily="34" charset="0"/>
                <a:cs typeface="Arial" panose="020B0604020202020204" pitchFamily="34" charset="0"/>
                <a:hlinkClick r:id="rId2"/>
              </a:rPr>
              <a:t>Presentation template by</a:t>
            </a:r>
            <a:endParaRPr lang="ko-KR" altLang="en-US" sz="750" u="none" dirty="0">
              <a:latin typeface="Arial" panose="020B0604020202020204" pitchFamily="34" charset="0"/>
              <a:cs typeface="Arial" panose="020B0604020202020204" pitchFamily="34" charset="0"/>
            </a:endParaRPr>
          </a:p>
        </p:txBody>
      </p:sp>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235427" y="7063924"/>
            <a:ext cx="1853804" cy="190500"/>
          </a:xfrm>
          <a:prstGeom prst="rect">
            <a:avLst/>
          </a:prstGeom>
        </p:spPr>
      </p:pic>
      <p:sp>
        <p:nvSpPr>
          <p:cNvPr id="8" name="그림 개체 틀 7">
            <a:extLst>
              <a:ext uri="{FF2B5EF4-FFF2-40B4-BE49-F238E27FC236}">
                <a16:creationId xmlns:a16="http://schemas.microsoft.com/office/drawing/2014/main" id="{AA5C003D-EA7B-40BB-BB82-2335CD511671}"/>
              </a:ext>
            </a:extLst>
          </p:cNvPr>
          <p:cNvSpPr>
            <a:spLocks noGrp="1"/>
          </p:cNvSpPr>
          <p:nvPr>
            <p:ph type="pic" sz="quarter" idx="16" hasCustomPrompt="1"/>
          </p:nvPr>
        </p:nvSpPr>
        <p:spPr>
          <a:xfrm>
            <a:off x="1959309" y="1482114"/>
            <a:ext cx="1099161" cy="1465546"/>
          </a:xfrm>
          <a:prstGeom prst="ellipse">
            <a:avLst/>
          </a:prstGeom>
          <a:pattFill prst="pct10">
            <a:fgClr>
              <a:schemeClr val="bg1">
                <a:lumMod val="75000"/>
              </a:schemeClr>
            </a:fgClr>
            <a:bgClr>
              <a:schemeClr val="bg1">
                <a:lumMod val="95000"/>
              </a:schemeClr>
            </a:bgClr>
          </a:pattFill>
          <a:ln w="63500">
            <a:solidFill>
              <a:srgbClr val="FFA73B"/>
            </a:solidFill>
          </a:ln>
        </p:spPr>
        <p:txBody>
          <a:bodyPr anchor="b"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88"/>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4A75D286-6D6B-4AEB-AE21-4DBB9583A27D}"/>
              </a:ext>
            </a:extLst>
          </p:cNvPr>
          <p:cNvSpPr>
            <a:spLocks noGrp="1"/>
          </p:cNvSpPr>
          <p:nvPr>
            <p:ph type="pic" sz="quarter" idx="17" hasCustomPrompt="1"/>
          </p:nvPr>
        </p:nvSpPr>
        <p:spPr>
          <a:xfrm>
            <a:off x="4629542" y="1482114"/>
            <a:ext cx="1099161" cy="1465546"/>
          </a:xfrm>
          <a:prstGeom prst="ellipse">
            <a:avLst/>
          </a:prstGeom>
          <a:pattFill prst="pct10">
            <a:fgClr>
              <a:schemeClr val="bg1">
                <a:lumMod val="75000"/>
              </a:schemeClr>
            </a:fgClr>
            <a:bgClr>
              <a:schemeClr val="bg1">
                <a:lumMod val="95000"/>
              </a:schemeClr>
            </a:bgClr>
          </a:pattFill>
          <a:ln w="63500">
            <a:solidFill>
              <a:srgbClr val="296FE2"/>
            </a:solidFill>
          </a:ln>
        </p:spPr>
        <p:txBody>
          <a:bodyPr anchor="b"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88"/>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7">
            <a:extLst>
              <a:ext uri="{FF2B5EF4-FFF2-40B4-BE49-F238E27FC236}">
                <a16:creationId xmlns:a16="http://schemas.microsoft.com/office/drawing/2014/main" id="{D143E0F8-CBD1-4EDA-952E-43CD3B24F5F4}"/>
              </a:ext>
            </a:extLst>
          </p:cNvPr>
          <p:cNvSpPr>
            <a:spLocks noGrp="1"/>
          </p:cNvSpPr>
          <p:nvPr>
            <p:ph type="pic" sz="quarter" idx="18" hasCustomPrompt="1"/>
          </p:nvPr>
        </p:nvSpPr>
        <p:spPr>
          <a:xfrm>
            <a:off x="7299774" y="1482114"/>
            <a:ext cx="1099161" cy="1465546"/>
          </a:xfrm>
          <a:prstGeom prst="ellipse">
            <a:avLst/>
          </a:prstGeom>
          <a:pattFill prst="pct10">
            <a:fgClr>
              <a:schemeClr val="bg1">
                <a:lumMod val="75000"/>
              </a:schemeClr>
            </a:fgClr>
            <a:bgClr>
              <a:schemeClr val="bg1">
                <a:lumMod val="95000"/>
              </a:schemeClr>
            </a:bgClr>
          </a:pattFill>
          <a:ln w="63500">
            <a:solidFill>
              <a:srgbClr val="4815AA"/>
            </a:solidFill>
          </a:ln>
        </p:spPr>
        <p:txBody>
          <a:bodyPr anchor="b"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88"/>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7">
            <a:extLst>
              <a:ext uri="{FF2B5EF4-FFF2-40B4-BE49-F238E27FC236}">
                <a16:creationId xmlns:a16="http://schemas.microsoft.com/office/drawing/2014/main" id="{7EC0FFE8-C633-40A4-93CF-9E64ACFC50B9}"/>
              </a:ext>
            </a:extLst>
          </p:cNvPr>
          <p:cNvSpPr>
            <a:spLocks noGrp="1"/>
          </p:cNvSpPr>
          <p:nvPr>
            <p:ph type="pic" sz="quarter" idx="13" hasCustomPrompt="1"/>
          </p:nvPr>
        </p:nvSpPr>
        <p:spPr>
          <a:xfrm>
            <a:off x="711874" y="3955938"/>
            <a:ext cx="1099161" cy="1465546"/>
          </a:xfrm>
          <a:prstGeom prst="ellipse">
            <a:avLst/>
          </a:prstGeom>
          <a:pattFill prst="pct10">
            <a:fgClr>
              <a:schemeClr val="bg1">
                <a:lumMod val="75000"/>
              </a:schemeClr>
            </a:fgClr>
            <a:bgClr>
              <a:schemeClr val="bg1">
                <a:lumMod val="95000"/>
              </a:schemeClr>
            </a:bgClr>
          </a:pattFill>
          <a:ln w="63500">
            <a:solidFill>
              <a:srgbClr val="FD1371"/>
            </a:solidFill>
          </a:ln>
        </p:spPr>
        <p:txBody>
          <a:bodyPr anchor="b"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88"/>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7">
            <a:extLst>
              <a:ext uri="{FF2B5EF4-FFF2-40B4-BE49-F238E27FC236}">
                <a16:creationId xmlns:a16="http://schemas.microsoft.com/office/drawing/2014/main" id="{E954686C-DA8A-409B-908F-6B20ABCC9A8E}"/>
              </a:ext>
            </a:extLst>
          </p:cNvPr>
          <p:cNvSpPr>
            <a:spLocks noGrp="1"/>
          </p:cNvSpPr>
          <p:nvPr>
            <p:ph type="pic" sz="quarter" idx="14" hasCustomPrompt="1"/>
          </p:nvPr>
        </p:nvSpPr>
        <p:spPr>
          <a:xfrm>
            <a:off x="3382106" y="3955938"/>
            <a:ext cx="1099161" cy="1465546"/>
          </a:xfrm>
          <a:prstGeom prst="ellipse">
            <a:avLst/>
          </a:prstGeom>
          <a:pattFill prst="pct10">
            <a:fgClr>
              <a:schemeClr val="bg1">
                <a:lumMod val="75000"/>
              </a:schemeClr>
            </a:fgClr>
            <a:bgClr>
              <a:schemeClr val="bg1">
                <a:lumMod val="95000"/>
              </a:schemeClr>
            </a:bgClr>
          </a:pattFill>
          <a:ln w="63500">
            <a:solidFill>
              <a:srgbClr val="0AC8C3"/>
            </a:solidFill>
          </a:ln>
        </p:spPr>
        <p:txBody>
          <a:bodyPr anchor="b"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88"/>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7">
            <a:extLst>
              <a:ext uri="{FF2B5EF4-FFF2-40B4-BE49-F238E27FC236}">
                <a16:creationId xmlns:a16="http://schemas.microsoft.com/office/drawing/2014/main" id="{0ACA4B40-4A37-4819-8B7C-F9425FE110F6}"/>
              </a:ext>
            </a:extLst>
          </p:cNvPr>
          <p:cNvSpPr>
            <a:spLocks noGrp="1"/>
          </p:cNvSpPr>
          <p:nvPr>
            <p:ph type="pic" sz="quarter" idx="15" hasCustomPrompt="1"/>
          </p:nvPr>
        </p:nvSpPr>
        <p:spPr>
          <a:xfrm>
            <a:off x="6052339" y="3955938"/>
            <a:ext cx="1099161" cy="1465546"/>
          </a:xfrm>
          <a:prstGeom prst="ellipse">
            <a:avLst/>
          </a:prstGeom>
          <a:pattFill prst="pct10">
            <a:fgClr>
              <a:schemeClr val="bg1">
                <a:lumMod val="75000"/>
              </a:schemeClr>
            </a:fgClr>
            <a:bgClr>
              <a:schemeClr val="bg1">
                <a:lumMod val="95000"/>
              </a:schemeClr>
            </a:bgClr>
          </a:pattFill>
          <a:ln w="63500">
            <a:solidFill>
              <a:srgbClr val="1549BD"/>
            </a:solidFill>
          </a:ln>
        </p:spPr>
        <p:txBody>
          <a:bodyPr anchor="b"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88"/>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1797795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5FF85-E185-4438-AD50-BA30EB73BE8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5A49496-A630-4A3D-8404-865925F592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FA2F320-23D1-4546-A144-3240B80DDA51}"/>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5" name="Footer Placeholder 4">
            <a:extLst>
              <a:ext uri="{FF2B5EF4-FFF2-40B4-BE49-F238E27FC236}">
                <a16:creationId xmlns:a16="http://schemas.microsoft.com/office/drawing/2014/main" id="{B792669E-CBB4-454C-AF66-3BCFE416F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77575-C127-4EC6-8885-5E99008B723A}"/>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2151444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E58C8-EDD2-4063-AC3A-885A873251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28774-3E73-4B55-838C-0BA80B0AC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75AE6-D2D3-4B78-8855-87716E7E6467}"/>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5" name="Footer Placeholder 4">
            <a:extLst>
              <a:ext uri="{FF2B5EF4-FFF2-40B4-BE49-F238E27FC236}">
                <a16:creationId xmlns:a16="http://schemas.microsoft.com/office/drawing/2014/main" id="{D742AA91-46C9-40EC-A845-99B22A460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17892-79AE-4893-8B8D-11BFAA33FE3F}"/>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407231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72649"/>
            <a:ext cx="8229600" cy="46095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866145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FB7D-8B16-4FDF-8D5A-ACA30B93A0C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BC1B844-CA07-4160-914D-879DAE2650E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CD1C49-6937-4CF1-A8A5-33FCA9FB18F4}"/>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5" name="Footer Placeholder 4">
            <a:extLst>
              <a:ext uri="{FF2B5EF4-FFF2-40B4-BE49-F238E27FC236}">
                <a16:creationId xmlns:a16="http://schemas.microsoft.com/office/drawing/2014/main" id="{8FED409F-2B18-46B0-90A7-BC6075D53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3970B-A799-49F1-BE93-B22F1E9EDACA}"/>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3238342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18E4F-6292-45AE-AC52-E39B113A6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8ECF7-448A-4300-A70E-362ABF45B45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DEDC07-3A85-45B7-8D14-2D4D56572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74569-CF24-452F-8A6D-0A2E483B407D}"/>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6" name="Footer Placeholder 5">
            <a:extLst>
              <a:ext uri="{FF2B5EF4-FFF2-40B4-BE49-F238E27FC236}">
                <a16:creationId xmlns:a16="http://schemas.microsoft.com/office/drawing/2014/main" id="{562BF597-3255-409C-8745-79CA4A553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F9D2C-9972-411C-A814-4D11410FCB9D}"/>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416794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4902-3517-4F7C-AA76-A9C9980ED79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576F0F-B490-4B5F-ACB7-BECC077AF8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6CE8B8D-D9F2-4C52-812E-D78C7D02642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C636A-49A2-4919-9286-F9AFBD144C2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0A5CB5-7B38-429B-8453-C9DCEAC8C23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6EE14A-91C1-4F1F-88F1-9B8D0ED31A9B}"/>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8" name="Footer Placeholder 7">
            <a:extLst>
              <a:ext uri="{FF2B5EF4-FFF2-40B4-BE49-F238E27FC236}">
                <a16:creationId xmlns:a16="http://schemas.microsoft.com/office/drawing/2014/main" id="{6FADEF3A-051B-4667-AB6A-66785E6F3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4641A3-4DD9-46AA-AF71-1177259AAB6D}"/>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3881458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2F3D-BBC5-4612-9C50-1AAF4322DD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9B19AB-CB16-41C5-987C-E76D7F3D75D0}"/>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4" name="Footer Placeholder 3">
            <a:extLst>
              <a:ext uri="{FF2B5EF4-FFF2-40B4-BE49-F238E27FC236}">
                <a16:creationId xmlns:a16="http://schemas.microsoft.com/office/drawing/2014/main" id="{8CF4C00F-5A28-42CA-BCF0-5A17AAF18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A761AA-1D75-4B65-A3E2-B11949AB54A6}"/>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3741645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BFE44D-8967-4F1E-97A1-09AE58187A9B}"/>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3" name="Footer Placeholder 2">
            <a:extLst>
              <a:ext uri="{FF2B5EF4-FFF2-40B4-BE49-F238E27FC236}">
                <a16:creationId xmlns:a16="http://schemas.microsoft.com/office/drawing/2014/main" id="{8F664501-CF3A-42B3-8841-98A113180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E13E62-1547-4B57-BECC-B586FBF252D0}"/>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758076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1CB6-B2CC-4970-9DEF-2C5D6FA0D40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C715CA5-E035-4867-8DC3-382AFD89B37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E2FFE0-486F-4BF7-A38C-30F1AC12C8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C2B7BB-8B2E-4F11-A9C2-BE7179BE3A68}"/>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6" name="Footer Placeholder 5">
            <a:extLst>
              <a:ext uri="{FF2B5EF4-FFF2-40B4-BE49-F238E27FC236}">
                <a16:creationId xmlns:a16="http://schemas.microsoft.com/office/drawing/2014/main" id="{5FDC09D6-67B9-4531-AEC6-A7551E282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DC2A1-6FB7-42BB-9EBF-EDD9F75A010F}"/>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1025757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7A0B-16A6-4BC2-A9F5-F1B552966E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35F671C-3B37-494D-BEBC-73C5943AFBB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48806F1-A4F6-4C61-9921-0A09609629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1AF9FC6-8857-456F-A157-F20F68649081}"/>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6" name="Footer Placeholder 5">
            <a:extLst>
              <a:ext uri="{FF2B5EF4-FFF2-40B4-BE49-F238E27FC236}">
                <a16:creationId xmlns:a16="http://schemas.microsoft.com/office/drawing/2014/main" id="{3228DF9D-EBC5-418E-A57C-44838D34A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2F077-1558-412F-80B9-4244EC80D6CA}"/>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3526298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1EA1-6CB2-4B4C-A19E-9680EC457E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0AE866-30E4-486F-83FC-8E37269475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6C418-B9C3-4E36-97AB-4F60F2592BE3}"/>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5" name="Footer Placeholder 4">
            <a:extLst>
              <a:ext uri="{FF2B5EF4-FFF2-40B4-BE49-F238E27FC236}">
                <a16:creationId xmlns:a16="http://schemas.microsoft.com/office/drawing/2014/main" id="{06A878DE-9487-4900-819E-74ED708F5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AC032-2D7D-467F-9188-D28EB08A36EA}"/>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526340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1A1DEE-8A71-4463-8A80-C1680627CC9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67D3E-9422-4F35-9C1C-4A89CF951FE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9D4E3-4E8A-4062-818A-146731ABA9C5}"/>
              </a:ext>
            </a:extLst>
          </p:cNvPr>
          <p:cNvSpPr>
            <a:spLocks noGrp="1"/>
          </p:cNvSpPr>
          <p:nvPr>
            <p:ph type="dt" sz="half" idx="10"/>
          </p:nvPr>
        </p:nvSpPr>
        <p:spPr/>
        <p:txBody>
          <a:bodyPr/>
          <a:lstStyle/>
          <a:p>
            <a:fld id="{AEB4B0A8-C038-462C-B3B1-FB47D0EECE46}" type="datetimeFigureOut">
              <a:rPr lang="en-US" smtClean="0"/>
              <a:t>10/19/2020</a:t>
            </a:fld>
            <a:endParaRPr lang="en-US"/>
          </a:p>
        </p:txBody>
      </p:sp>
      <p:sp>
        <p:nvSpPr>
          <p:cNvPr id="5" name="Footer Placeholder 4">
            <a:extLst>
              <a:ext uri="{FF2B5EF4-FFF2-40B4-BE49-F238E27FC236}">
                <a16:creationId xmlns:a16="http://schemas.microsoft.com/office/drawing/2014/main" id="{E94847CE-C6D6-492C-9E67-817434D9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83BF8-1526-4DF0-A797-7AF914116339}"/>
              </a:ext>
            </a:extLst>
          </p:cNvPr>
          <p:cNvSpPr>
            <a:spLocks noGrp="1"/>
          </p:cNvSpPr>
          <p:nvPr>
            <p:ph type="sldNum" sz="quarter" idx="12"/>
          </p:nvPr>
        </p:nvSpPr>
        <p:spPr/>
        <p:txBody>
          <a:bodyPr/>
          <a:lstStyle/>
          <a:p>
            <a:fld id="{210FF765-945F-43EF-8E9F-0326B4CC1126}" type="slidenum">
              <a:rPr lang="en-US" smtClean="0"/>
              <a:t>‹#›</a:t>
            </a:fld>
            <a:endParaRPr lang="en-US"/>
          </a:p>
        </p:txBody>
      </p:sp>
    </p:spTree>
    <p:extLst>
      <p:ext uri="{BB962C8B-B14F-4D97-AF65-F5344CB8AC3E}">
        <p14:creationId xmlns:p14="http://schemas.microsoft.com/office/powerpoint/2010/main" val="98746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62" y="26"/>
            <a:ext cx="9144000" cy="6857999"/>
          </a:xfrm>
          <a:prstGeom prst="rect">
            <a:avLst/>
          </a:prstGeom>
          <a:solidFill>
            <a:srgbClr val="BAC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353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26723289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userDrawn="1"/>
        </p:nvSpPr>
        <p:spPr>
          <a:xfrm>
            <a:off x="-62" y="26"/>
            <a:ext cx="9144000" cy="6857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0815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14092330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p:cNvSpPr/>
          <p:nvPr userDrawn="1"/>
        </p:nvSpPr>
        <p:spPr>
          <a:xfrm>
            <a:off x="0" y="24"/>
            <a:ext cx="9144000" cy="6857999"/>
          </a:xfrm>
          <a:prstGeom prst="rect">
            <a:avLst/>
          </a:prstGeom>
          <a:solidFill>
            <a:srgbClr val="049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7" name="Group 6"/>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477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914095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6" name="Rectangle 5"/>
          <p:cNvSpPr/>
          <p:nvPr userDrawn="1"/>
        </p:nvSpPr>
        <p:spPr>
          <a:xfrm>
            <a:off x="0" y="24"/>
            <a:ext cx="9144000" cy="6857999"/>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8" name="Group 7"/>
          <p:cNvGrpSpPr/>
          <p:nvPr userDrawn="1"/>
        </p:nvGrpSpPr>
        <p:grpSpPr>
          <a:xfrm>
            <a:off x="568371" y="3466960"/>
            <a:ext cx="8007259" cy="299546"/>
            <a:chOff x="568371" y="6205793"/>
            <a:chExt cx="8007259" cy="299546"/>
          </a:xfrm>
        </p:grpSpPr>
        <p:cxnSp>
          <p:nvCxnSpPr>
            <p:cNvPr id="9" name="Straight Connector 8"/>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1" name="Picture 10"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2619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69435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72649"/>
            <a:ext cx="8229600" cy="45958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2239" y="5987814"/>
            <a:ext cx="1917627" cy="74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5"/>
          <p:cNvSpPr>
            <a:spLocks noGrp="1"/>
          </p:cNvSpPr>
          <p:nvPr>
            <p:ph type="sldNum" sz="quarter" idx="4"/>
            <p:custDataLst>
              <p:tags r:id="rId19"/>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0"/>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val="748943825"/>
      </p:ext>
    </p:extLst>
  </p:cSld>
  <p:clrMap bg1="lt1" tx1="dk1" bg2="lt2" tx2="dk2" accent1="accent1" accent2="accent2" accent3="accent3" accent4="accent4" accent5="accent5" accent6="accent6" hlink="hlink" folHlink="folHlink"/>
  <p:sldLayoutIdLst>
    <p:sldLayoutId id="2147483655" r:id="rId1"/>
    <p:sldLayoutId id="2147483650" r:id="rId2"/>
    <p:sldLayoutId id="2147483649" r:id="rId3"/>
    <p:sldLayoutId id="2147483656" r:id="rId4"/>
    <p:sldLayoutId id="2147483664" r:id="rId5"/>
    <p:sldLayoutId id="2147483665" r:id="rId6"/>
    <p:sldLayoutId id="2147483657" r:id="rId7"/>
    <p:sldLayoutId id="2147483658" r:id="rId8"/>
    <p:sldLayoutId id="2147483659" r:id="rId9"/>
    <p:sldLayoutId id="2147483652" r:id="rId10"/>
    <p:sldLayoutId id="2147483653" r:id="rId11"/>
    <p:sldLayoutId id="2147483660" r:id="rId12"/>
    <p:sldLayoutId id="2147483663" r:id="rId13"/>
    <p:sldLayoutId id="2147483667" r:id="rId14"/>
    <p:sldLayoutId id="2147483666" r:id="rId15"/>
    <p:sldLayoutId id="2147483662" r:id="rId16"/>
    <p:sldLayoutId id="2147483680" r:id="rId17"/>
  </p:sldLayoutIdLst>
  <p:timing>
    <p:tnLst>
      <p:par>
        <p:cTn id="1" dur="indefinite" restart="never" nodeType="tmRoot"/>
      </p:par>
    </p:tnLst>
  </p:timing>
  <p:hf hdr="0" dt="0"/>
  <p:txStyles>
    <p:titleStyle>
      <a:lvl1pPr algn="l" defTabSz="457200" rtl="0" eaLnBrk="1" latinLnBrk="0" hangingPunct="1">
        <a:spcBef>
          <a:spcPct val="0"/>
        </a:spcBef>
        <a:buNone/>
        <a:defRPr sz="2400" b="1" kern="1200">
          <a:solidFill>
            <a:schemeClr val="tx1">
              <a:lumMod val="75000"/>
              <a:lumOff val="25000"/>
            </a:schemeClr>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7FCD5E-6C8A-4459-98FF-296BB56B920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C8728-BF25-4773-B240-5932DA262A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0B825-DBC0-4908-8F5B-4CD4E6C7D82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EB4B0A8-C038-462C-B3B1-FB47D0EECE46}" type="datetimeFigureOut">
              <a:rPr lang="en-US" smtClean="0"/>
              <a:t>10/19/2020</a:t>
            </a:fld>
            <a:endParaRPr lang="en-US"/>
          </a:p>
        </p:txBody>
      </p:sp>
      <p:sp>
        <p:nvSpPr>
          <p:cNvPr id="5" name="Footer Placeholder 4">
            <a:extLst>
              <a:ext uri="{FF2B5EF4-FFF2-40B4-BE49-F238E27FC236}">
                <a16:creationId xmlns:a16="http://schemas.microsoft.com/office/drawing/2014/main" id="{A4C08263-D499-4475-91D7-8AA12E3D844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9142B-DF2D-4D7B-8452-B8465F9B573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0FF765-945F-43EF-8E9F-0326B4CC1126}" type="slidenum">
              <a:rPr lang="en-US" smtClean="0"/>
              <a:t>‹#›</a:t>
            </a:fld>
            <a:endParaRPr lang="en-US"/>
          </a:p>
        </p:txBody>
      </p:sp>
    </p:spTree>
    <p:extLst>
      <p:ext uri="{BB962C8B-B14F-4D97-AF65-F5344CB8AC3E}">
        <p14:creationId xmlns:p14="http://schemas.microsoft.com/office/powerpoint/2010/main" val="42781244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hyperlink" Target="https://www.globalafricanetwork.com/sectors/cptu-smme-covid-19-toolkit/" TargetMode="Externa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hyperlink" Target="https://www.goal.com/en-za/news/coronavirus-cape-town-city-report-negative-test-results-for/1cp16ki2v900q1sol47egqvaxc" TargetMode="External"/><Relationship Id="rId10" Type="http://schemas.openxmlformats.org/officeDocument/2006/relationships/image" Target="../media/image21.png"/><Relationship Id="rId4" Type="http://schemas.openxmlformats.org/officeDocument/2006/relationships/hyperlink" Target="https://conscapetown.esteri.it/consolato_capetown/en/" TargetMode="External"/><Relationship Id="rId9" Type="http://schemas.openxmlformats.org/officeDocument/2006/relationships/image" Target="../media/image20.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5.xml"/><Relationship Id="rId7" Type="http://schemas.openxmlformats.org/officeDocument/2006/relationships/image" Target="../media/image46.pn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hyperlink" Target="mailto:Lindiwe.Ndaba@capetown.gov.za"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83"/>
            <a:ext cx="9144000" cy="34305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3441108"/>
            <a:ext cx="9144000" cy="3430541"/>
          </a:xfrm>
          <a:prstGeom prst="rect">
            <a:avLst/>
          </a:prstGeom>
          <a:solidFill>
            <a:srgbClr val="0098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9817" y="3441108"/>
            <a:ext cx="8405813" cy="950099"/>
          </a:xfrm>
          <a:noFill/>
        </p:spPr>
        <p:txBody>
          <a:bodyPr>
            <a:normAutofit/>
          </a:bodyPr>
          <a:lstStyle/>
          <a:p>
            <a:pPr algn="r"/>
            <a:r>
              <a:rPr lang="en-ZA" dirty="0" smtClean="0">
                <a:solidFill>
                  <a:schemeClr val="bg1"/>
                </a:solidFill>
                <a:latin typeface="Century Gothic"/>
                <a:cs typeface="Century Gothic"/>
              </a:rPr>
              <a:t>Risk Management strategies </a:t>
            </a:r>
            <a:r>
              <a:rPr lang="en-ZA" dirty="0">
                <a:solidFill>
                  <a:schemeClr val="bg1"/>
                </a:solidFill>
                <a:latin typeface="Century Gothic"/>
                <a:cs typeface="Century Gothic"/>
              </a:rPr>
              <a:t>that </a:t>
            </a:r>
            <a:r>
              <a:rPr lang="en-ZA" dirty="0" smtClean="0">
                <a:solidFill>
                  <a:schemeClr val="bg1"/>
                </a:solidFill>
                <a:latin typeface="Century Gothic"/>
                <a:cs typeface="Century Gothic"/>
              </a:rPr>
              <a:t>mitigate the </a:t>
            </a:r>
            <a:r>
              <a:rPr lang="en-ZA" dirty="0">
                <a:solidFill>
                  <a:schemeClr val="bg1"/>
                </a:solidFill>
                <a:latin typeface="Century Gothic"/>
                <a:cs typeface="Century Gothic"/>
              </a:rPr>
              <a:t>impact of COVID-19</a:t>
            </a:r>
            <a:endParaRPr lang="en-US" sz="2400" dirty="0">
              <a:solidFill>
                <a:schemeClr val="bg1"/>
              </a:solidFill>
              <a:latin typeface="Century Gothic"/>
              <a:cs typeface="Century Gothic"/>
            </a:endParaRPr>
          </a:p>
        </p:txBody>
      </p:sp>
      <p:pic>
        <p:nvPicPr>
          <p:cNvPr id="5" name="Picture 4" descr="CCT_Logo_Ext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89979"/>
            <a:ext cx="5257068" cy="2044416"/>
          </a:xfrm>
          <a:prstGeom prst="rect">
            <a:avLst/>
          </a:prstGeom>
        </p:spPr>
      </p:pic>
      <p:pic>
        <p:nvPicPr>
          <p:cNvPr id="7" name="Picture 6" descr="P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0540"/>
            <a:ext cx="8575630" cy="482477"/>
          </a:xfrm>
          <a:prstGeom prst="rect">
            <a:avLst/>
          </a:prstGeom>
        </p:spPr>
      </p:pic>
      <p:sp>
        <p:nvSpPr>
          <p:cNvPr id="12" name="Subtitle 11"/>
          <p:cNvSpPr>
            <a:spLocks noGrp="1"/>
          </p:cNvSpPr>
          <p:nvPr>
            <p:ph type="subTitle" idx="1"/>
          </p:nvPr>
        </p:nvSpPr>
        <p:spPr/>
        <p:txBody>
          <a:bodyPr>
            <a:normAutofit fontScale="92500" lnSpcReduction="20000"/>
          </a:bodyPr>
          <a:lstStyle/>
          <a:p>
            <a:r>
              <a:rPr lang="en-ZA" dirty="0" smtClean="0"/>
              <a:t>Lindiwe Ndaba – Portfolio Manager: Probity</a:t>
            </a:r>
          </a:p>
          <a:p>
            <a:r>
              <a:rPr lang="en-ZA" dirty="0" smtClean="0"/>
              <a:t>City of Cape Town</a:t>
            </a:r>
            <a:endParaRPr lang="en-ZA" dirty="0"/>
          </a:p>
        </p:txBody>
      </p:sp>
    </p:spTree>
    <p:extLst>
      <p:ext uri="{BB962C8B-B14F-4D97-AF65-F5344CB8AC3E}">
        <p14:creationId xmlns:p14="http://schemas.microsoft.com/office/powerpoint/2010/main" val="462760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ZA" dirty="0" smtClean="0"/>
              <a:t>City’s Response to </a:t>
            </a:r>
            <a:r>
              <a:rPr lang="en-ZA" dirty="0"/>
              <a:t>Manage Covid-19</a:t>
            </a:r>
          </a:p>
        </p:txBody>
      </p:sp>
      <p:sp>
        <p:nvSpPr>
          <p:cNvPr id="7" name="Subtitle 6"/>
          <p:cNvSpPr>
            <a:spLocks noGrp="1"/>
          </p:cNvSpPr>
          <p:nvPr>
            <p:ph type="subTitle" idx="1"/>
          </p:nvPr>
        </p:nvSpPr>
        <p:spPr/>
        <p:txBody>
          <a:bodyPr>
            <a:normAutofit/>
          </a:bodyPr>
          <a:lstStyle/>
          <a:p>
            <a:r>
              <a:rPr lang="en-ZA" sz="2000" dirty="0" smtClean="0"/>
              <a:t>Pandemic “Shock” - Business </a:t>
            </a:r>
            <a:r>
              <a:rPr lang="en-ZA" sz="2000" dirty="0"/>
              <a:t>Disruption</a:t>
            </a:r>
          </a:p>
        </p:txBody>
      </p:sp>
      <p:sp>
        <p:nvSpPr>
          <p:cNvPr id="4" name="Slide Number Placeholder 3"/>
          <p:cNvSpPr>
            <a:spLocks noGrp="1"/>
          </p:cNvSpPr>
          <p:nvPr>
            <p:ph type="sldNum" sz="quarter" idx="4294967295"/>
          </p:nvPr>
        </p:nvSpPr>
        <p:spPr>
          <a:xfrm>
            <a:off x="8629650" y="6467475"/>
            <a:ext cx="514350" cy="231775"/>
          </a:xfrm>
        </p:spPr>
        <p:txBody>
          <a:bodyPr/>
          <a:lstStyle/>
          <a:p>
            <a:fld id="{8406839F-D7A4-4E5D-B93D-768AD4D1DB36}" type="slidenum">
              <a:rPr lang="en-ZA" smtClean="0"/>
              <a:pPr/>
              <a:t>10</a:t>
            </a:fld>
            <a:endParaRPr lang="en-ZA" dirty="0"/>
          </a:p>
        </p:txBody>
      </p:sp>
    </p:spTree>
    <p:extLst>
      <p:ext uri="{BB962C8B-B14F-4D97-AF65-F5344CB8AC3E}">
        <p14:creationId xmlns:p14="http://schemas.microsoft.com/office/powerpoint/2010/main" val="534918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ZA" dirty="0" smtClean="0"/>
              <a:t>Impact of Covid-19 and National Lockdown on Cape Town</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11</a:t>
            </a:fld>
            <a:endParaRPr lang="en-ZA" dirty="0"/>
          </a:p>
        </p:txBody>
      </p:sp>
      <p:sp>
        <p:nvSpPr>
          <p:cNvPr id="27" name="AutoShape 36" descr="CPT+U SMME Covid-19 Toolkit | Global Africa Network">
            <a:hlinkClick r:id="rId3" tooltip="CPT+U SMME Covid-19 Toolkit | Global Africa Network"/>
          </p:cNvPr>
          <p:cNvSpPr>
            <a:spLocks noChangeAspect="1" noChangeArrowheads="1"/>
          </p:cNvSpPr>
          <p:nvPr/>
        </p:nvSpPr>
        <p:spPr bwMode="auto">
          <a:xfrm>
            <a:off x="155575" y="16663988"/>
            <a:ext cx="248602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8" name="AutoShape 37" descr="Consolato - Cape Town">
            <a:hlinkClick r:id="rId4" tooltip="Consolato - Cape Town"/>
          </p:cNvPr>
          <p:cNvSpPr>
            <a:spLocks noChangeAspect="1" noChangeArrowheads="1"/>
          </p:cNvSpPr>
          <p:nvPr/>
        </p:nvSpPr>
        <p:spPr bwMode="auto">
          <a:xfrm>
            <a:off x="155575" y="18432463"/>
            <a:ext cx="21621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9" name="AutoShape 38" descr="Coronavirus: Cape Town City report negative test results for Covid-19 |  Goal.com">
            <a:hlinkClick r:id="rId5" tooltip="Coronavirus: Cape Town City report negative test results for Covid-19 |  Goal.com"/>
          </p:cNvPr>
          <p:cNvSpPr>
            <a:spLocks noChangeAspect="1" noChangeArrowheads="1"/>
          </p:cNvSpPr>
          <p:nvPr/>
        </p:nvSpPr>
        <p:spPr bwMode="auto">
          <a:xfrm>
            <a:off x="155575" y="20337463"/>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39" y="1021589"/>
            <a:ext cx="3000866" cy="2032411"/>
          </a:xfrm>
          <a:prstGeom prst="rect">
            <a:avLst/>
          </a:prstGeom>
        </p:spPr>
      </p:pic>
      <p:pic>
        <p:nvPicPr>
          <p:cNvPr id="31" name="Picture 30"/>
          <p:cNvPicPr>
            <a:picLocks noChangeAspect="1"/>
          </p:cNvPicPr>
          <p:nvPr/>
        </p:nvPicPr>
        <p:blipFill>
          <a:blip r:embed="rId7"/>
          <a:stretch>
            <a:fillRect/>
          </a:stretch>
        </p:blipFill>
        <p:spPr>
          <a:xfrm>
            <a:off x="2984826" y="2177454"/>
            <a:ext cx="2834015" cy="2767008"/>
          </a:xfrm>
          <a:prstGeom prst="rect">
            <a:avLst/>
          </a:prstGeom>
        </p:spPr>
      </p:pic>
      <p:pic>
        <p:nvPicPr>
          <p:cNvPr id="2049" name="Picture 2048"/>
          <p:cNvPicPr>
            <a:picLocks noChangeAspect="1"/>
          </p:cNvPicPr>
          <p:nvPr/>
        </p:nvPicPr>
        <p:blipFill>
          <a:blip r:embed="rId8"/>
          <a:stretch>
            <a:fillRect/>
          </a:stretch>
        </p:blipFill>
        <p:spPr>
          <a:xfrm>
            <a:off x="-6350" y="4888123"/>
            <a:ext cx="2991177" cy="1980248"/>
          </a:xfrm>
          <a:prstGeom prst="rect">
            <a:avLst/>
          </a:prstGeom>
        </p:spPr>
      </p:pic>
      <p:pic>
        <p:nvPicPr>
          <p:cNvPr id="2059" name="Picture 2058"/>
          <p:cNvPicPr>
            <a:picLocks noChangeAspect="1"/>
          </p:cNvPicPr>
          <p:nvPr/>
        </p:nvPicPr>
        <p:blipFill>
          <a:blip r:embed="rId9"/>
          <a:stretch>
            <a:fillRect/>
          </a:stretch>
        </p:blipFill>
        <p:spPr>
          <a:xfrm>
            <a:off x="5814079" y="1039537"/>
            <a:ext cx="3329921" cy="1996514"/>
          </a:xfrm>
          <a:prstGeom prst="rect">
            <a:avLst/>
          </a:prstGeom>
        </p:spPr>
      </p:pic>
      <p:pic>
        <p:nvPicPr>
          <p:cNvPr id="2048" name="Picture 2047"/>
          <p:cNvPicPr>
            <a:picLocks noChangeAspect="1"/>
          </p:cNvPicPr>
          <p:nvPr/>
        </p:nvPicPr>
        <p:blipFill>
          <a:blip r:embed="rId10"/>
          <a:stretch>
            <a:fillRect/>
          </a:stretch>
        </p:blipFill>
        <p:spPr>
          <a:xfrm>
            <a:off x="2984827" y="4888123"/>
            <a:ext cx="3205162" cy="1980248"/>
          </a:xfrm>
          <a:prstGeom prst="rect">
            <a:avLst/>
          </a:prstGeom>
        </p:spPr>
      </p:pic>
      <p:pic>
        <p:nvPicPr>
          <p:cNvPr id="2060" name="Picture 2059"/>
          <p:cNvPicPr>
            <a:picLocks noChangeAspect="1"/>
          </p:cNvPicPr>
          <p:nvPr/>
        </p:nvPicPr>
        <p:blipFill>
          <a:blip r:embed="rId11"/>
          <a:stretch>
            <a:fillRect/>
          </a:stretch>
        </p:blipFill>
        <p:spPr>
          <a:xfrm>
            <a:off x="-11112" y="3054000"/>
            <a:ext cx="2995939" cy="1875924"/>
          </a:xfrm>
          <a:prstGeom prst="rect">
            <a:avLst/>
          </a:prstGeom>
        </p:spPr>
      </p:pic>
      <p:pic>
        <p:nvPicPr>
          <p:cNvPr id="2062" name="Picture 2061"/>
          <p:cNvPicPr>
            <a:picLocks noChangeAspect="1"/>
          </p:cNvPicPr>
          <p:nvPr/>
        </p:nvPicPr>
        <p:blipFill>
          <a:blip r:embed="rId12"/>
          <a:stretch>
            <a:fillRect/>
          </a:stretch>
        </p:blipFill>
        <p:spPr>
          <a:xfrm>
            <a:off x="5823604" y="4192319"/>
            <a:ext cx="3320396" cy="2679739"/>
          </a:xfrm>
          <a:prstGeom prst="rect">
            <a:avLst/>
          </a:prstGeom>
        </p:spPr>
      </p:pic>
      <p:pic>
        <p:nvPicPr>
          <p:cNvPr id="2072" name="Picture 2071"/>
          <p:cNvPicPr>
            <a:picLocks noChangeAspect="1"/>
          </p:cNvPicPr>
          <p:nvPr/>
        </p:nvPicPr>
        <p:blipFill>
          <a:blip r:embed="rId13"/>
          <a:stretch>
            <a:fillRect/>
          </a:stretch>
        </p:blipFill>
        <p:spPr>
          <a:xfrm>
            <a:off x="5809316" y="2803113"/>
            <a:ext cx="3334683" cy="1685760"/>
          </a:xfrm>
          <a:prstGeom prst="rect">
            <a:avLst/>
          </a:prstGeom>
        </p:spPr>
      </p:pic>
      <p:pic>
        <p:nvPicPr>
          <p:cNvPr id="2073" name="Picture 2072"/>
          <p:cNvPicPr>
            <a:picLocks noChangeAspect="1"/>
          </p:cNvPicPr>
          <p:nvPr/>
        </p:nvPicPr>
        <p:blipFill>
          <a:blip r:embed="rId14"/>
          <a:stretch>
            <a:fillRect/>
          </a:stretch>
        </p:blipFill>
        <p:spPr>
          <a:xfrm>
            <a:off x="2984826" y="1021589"/>
            <a:ext cx="2838778" cy="1155865"/>
          </a:xfrm>
          <a:prstGeom prst="rect">
            <a:avLst/>
          </a:prstGeom>
        </p:spPr>
      </p:pic>
    </p:spTree>
    <p:extLst>
      <p:ext uri="{BB962C8B-B14F-4D97-AF65-F5344CB8AC3E}">
        <p14:creationId xmlns:p14="http://schemas.microsoft.com/office/powerpoint/2010/main" val="3917469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NT Circular 103</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12</a:t>
            </a:fld>
            <a:endParaRPr lang="en-ZA" dirty="0"/>
          </a:p>
        </p:txBody>
      </p:sp>
      <p:sp>
        <p:nvSpPr>
          <p:cNvPr id="7" name="Rectangle 6"/>
          <p:cNvSpPr/>
          <p:nvPr/>
        </p:nvSpPr>
        <p:spPr>
          <a:xfrm>
            <a:off x="405680" y="1162964"/>
            <a:ext cx="8229600" cy="584775"/>
          </a:xfrm>
          <a:prstGeom prst="rect">
            <a:avLst/>
          </a:prstGeom>
        </p:spPr>
        <p:txBody>
          <a:bodyPr wrap="square">
            <a:spAutoFit/>
          </a:bodyPr>
          <a:lstStyle/>
          <a:p>
            <a:pPr algn="just"/>
            <a:r>
              <a:rPr lang="en-ZA" sz="1600" dirty="0" smtClean="0">
                <a:latin typeface="Century Gothic" panose="020B0502020202020204" pitchFamily="34" charset="0"/>
              </a:rPr>
              <a:t>Circular 103</a:t>
            </a:r>
            <a:r>
              <a:rPr lang="en-ZA" sz="1600" dirty="0">
                <a:latin typeface="Century Gothic" panose="020B0502020202020204" pitchFamily="34" charset="0"/>
              </a:rPr>
              <a:t> </a:t>
            </a:r>
            <a:r>
              <a:rPr lang="en-ZA" sz="1600" dirty="0" smtClean="0">
                <a:latin typeface="Century Gothic" panose="020B0502020202020204" pitchFamily="34" charset="0"/>
              </a:rPr>
              <a:t>provides for preventative measures </a:t>
            </a:r>
            <a:r>
              <a:rPr lang="en-ZA" sz="1600" dirty="0">
                <a:latin typeface="Century Gothic" panose="020B0502020202020204" pitchFamily="34" charset="0"/>
              </a:rPr>
              <a:t>in </a:t>
            </a:r>
            <a:r>
              <a:rPr lang="en-ZA" sz="1600" dirty="0" smtClean="0">
                <a:latin typeface="Century Gothic" panose="020B0502020202020204" pitchFamily="34" charset="0"/>
              </a:rPr>
              <a:t>response </a:t>
            </a:r>
            <a:r>
              <a:rPr lang="en-ZA" sz="1600" dirty="0">
                <a:latin typeface="Century Gothic" panose="020B0502020202020204" pitchFamily="34" charset="0"/>
              </a:rPr>
              <a:t>to </a:t>
            </a:r>
            <a:r>
              <a:rPr lang="en-ZA" sz="1600" dirty="0" smtClean="0">
                <a:latin typeface="Century Gothic" panose="020B0502020202020204" pitchFamily="34" charset="0"/>
              </a:rPr>
              <a:t>COVID-19 and highlights key control/ risk considerations.</a:t>
            </a:r>
          </a:p>
        </p:txBody>
      </p:sp>
      <p:graphicFrame>
        <p:nvGraphicFramePr>
          <p:cNvPr id="2" name="Diagram 1"/>
          <p:cNvGraphicFramePr/>
          <p:nvPr>
            <p:extLst>
              <p:ext uri="{D42A27DB-BD31-4B8C-83A1-F6EECF244321}">
                <p14:modId xmlns:p14="http://schemas.microsoft.com/office/powerpoint/2010/main" val="3207319175"/>
              </p:ext>
            </p:extLst>
          </p:nvPr>
        </p:nvGraphicFramePr>
        <p:xfrm>
          <a:off x="48480" y="1797426"/>
          <a:ext cx="9095520" cy="5060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8752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ZA" dirty="0" smtClean="0"/>
              <a:t>Essential Services and Assurance Providers During Covid-19</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13</a:t>
            </a:fld>
            <a:endParaRPr lang="en-ZA" dirty="0"/>
          </a:p>
        </p:txBody>
      </p:sp>
      <p:sp>
        <p:nvSpPr>
          <p:cNvPr id="2" name="Right Arrow 1"/>
          <p:cNvSpPr/>
          <p:nvPr/>
        </p:nvSpPr>
        <p:spPr>
          <a:xfrm>
            <a:off x="457200" y="1250302"/>
            <a:ext cx="8435280" cy="802433"/>
          </a:xfrm>
          <a:prstGeom prst="rightArrow">
            <a:avLst/>
          </a:prstGeom>
          <a:gradFill flip="none" rotWithShape="1">
            <a:gsLst>
              <a:gs pos="0">
                <a:schemeClr val="bg1"/>
              </a:gs>
              <a:gs pos="99000">
                <a:srgbClr val="FF0000"/>
              </a:gs>
              <a:gs pos="100000">
                <a:schemeClr val="accent1">
                  <a:lumMod val="45000"/>
                  <a:lumOff val="55000"/>
                </a:schemeClr>
              </a:gs>
              <a:gs pos="100000">
                <a:schemeClr val="accent1">
                  <a:lumMod val="30000"/>
                  <a:lumOff val="70000"/>
                </a:schemeClr>
              </a:gs>
            </a:gsLst>
            <a:path path="circle">
              <a:fillToRect l="100000" t="100000"/>
            </a:path>
            <a:tileRect r="-100000" b="-100000"/>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Frontline/ Essential Services</a:t>
            </a:r>
            <a:endParaRPr lang="en-ZA" dirty="0"/>
          </a:p>
        </p:txBody>
      </p:sp>
      <p:graphicFrame>
        <p:nvGraphicFramePr>
          <p:cNvPr id="5" name="Diagram 4"/>
          <p:cNvGraphicFramePr/>
          <p:nvPr>
            <p:extLst>
              <p:ext uri="{D42A27DB-BD31-4B8C-83A1-F6EECF244321}">
                <p14:modId xmlns:p14="http://schemas.microsoft.com/office/powerpoint/2010/main" val="2604812326"/>
              </p:ext>
            </p:extLst>
          </p:nvPr>
        </p:nvGraphicFramePr>
        <p:xfrm>
          <a:off x="457200" y="18288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Brace 5"/>
          <p:cNvSpPr/>
          <p:nvPr/>
        </p:nvSpPr>
        <p:spPr>
          <a:xfrm rot="5400000">
            <a:off x="5503460" y="2472075"/>
            <a:ext cx="563880" cy="569976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7" name="Rounded Rectangle 6"/>
          <p:cNvSpPr/>
          <p:nvPr/>
        </p:nvSpPr>
        <p:spPr>
          <a:xfrm>
            <a:off x="2935520" y="5681906"/>
            <a:ext cx="5751280" cy="993991"/>
          </a:xfrm>
          <a:prstGeom prst="roundRect">
            <a:avLst/>
          </a:prstGeom>
          <a:gradFill flip="none" rotWithShape="1">
            <a:gsLst>
              <a:gs pos="99000">
                <a:srgbClr val="FF0000"/>
              </a:gs>
              <a:gs pos="99000">
                <a:schemeClr val="accent1">
                  <a:tint val="50000"/>
                  <a:shade val="100000"/>
                  <a:satMod val="35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r>
              <a:rPr lang="en-ZA" sz="1600" dirty="0" smtClean="0">
                <a:latin typeface="Century Gothic" panose="020B0502020202020204" pitchFamily="34" charset="0"/>
              </a:rPr>
              <a:t>Internal Advisory Committees: </a:t>
            </a:r>
            <a:r>
              <a:rPr lang="en-ZA" sz="1600" dirty="0" err="1" smtClean="0">
                <a:latin typeface="Century Gothic" panose="020B0502020202020204" pitchFamily="34" charset="0"/>
              </a:rPr>
              <a:t>RiskCo</a:t>
            </a:r>
            <a:r>
              <a:rPr lang="en-ZA" sz="1600" dirty="0" smtClean="0">
                <a:latin typeface="Century Gothic" panose="020B0502020202020204" pitchFamily="34" charset="0"/>
              </a:rPr>
              <a:t>, CCC, EMT</a:t>
            </a:r>
          </a:p>
          <a:p>
            <a:r>
              <a:rPr lang="en-ZA" sz="1600" dirty="0" smtClean="0">
                <a:latin typeface="Century Gothic" panose="020B0502020202020204" pitchFamily="34" charset="0"/>
              </a:rPr>
              <a:t>Independent Advisory Committees: APAC</a:t>
            </a:r>
          </a:p>
          <a:p>
            <a:r>
              <a:rPr lang="en-ZA" sz="1600" dirty="0" smtClean="0">
                <a:latin typeface="Century Gothic" panose="020B0502020202020204" pitchFamily="34" charset="0"/>
              </a:rPr>
              <a:t>Council and Council Committees: PCs and </a:t>
            </a:r>
            <a:r>
              <a:rPr lang="en-ZA" sz="1600" dirty="0" err="1" smtClean="0">
                <a:latin typeface="Century Gothic" panose="020B0502020202020204" pitchFamily="34" charset="0"/>
              </a:rPr>
              <a:t>MayCo</a:t>
            </a:r>
            <a:endParaRPr lang="en-ZA" sz="1600" dirty="0">
              <a:latin typeface="Century Gothic" panose="020B0502020202020204" pitchFamily="34" charset="0"/>
            </a:endParaRPr>
          </a:p>
        </p:txBody>
      </p:sp>
    </p:spTree>
    <p:extLst>
      <p:ext uri="{BB962C8B-B14F-4D97-AF65-F5344CB8AC3E}">
        <p14:creationId xmlns:p14="http://schemas.microsoft.com/office/powerpoint/2010/main" val="3747997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Covid-19 Risk Governance Structure</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14</a:t>
            </a:fld>
            <a:endParaRPr lang="en-ZA" dirty="0"/>
          </a:p>
        </p:txBody>
      </p:sp>
      <p:graphicFrame>
        <p:nvGraphicFramePr>
          <p:cNvPr id="9" name="Diagram 8"/>
          <p:cNvGraphicFramePr/>
          <p:nvPr>
            <p:extLst>
              <p:ext uri="{D42A27DB-BD31-4B8C-83A1-F6EECF244321}">
                <p14:modId xmlns:p14="http://schemas.microsoft.com/office/powerpoint/2010/main" val="1733813227"/>
              </p:ext>
            </p:extLst>
          </p:nvPr>
        </p:nvGraphicFramePr>
        <p:xfrm>
          <a:off x="100000" y="805965"/>
          <a:ext cx="8944000" cy="5007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769631" y="1979530"/>
            <a:ext cx="1367853" cy="523220"/>
          </a:xfrm>
          <a:prstGeom prst="rect">
            <a:avLst/>
          </a:prstGeom>
          <a:noFill/>
        </p:spPr>
        <p:txBody>
          <a:bodyPr wrap="square" rtlCol="0">
            <a:spAutoFit/>
          </a:bodyPr>
          <a:lstStyle/>
          <a:p>
            <a:r>
              <a:rPr lang="en-US" sz="1400" b="1" dirty="0" smtClean="0">
                <a:latin typeface="Century Gothic" panose="020B0502020202020204" pitchFamily="34" charset="0"/>
              </a:rPr>
              <a:t>Central Crisis Coordinator</a:t>
            </a:r>
            <a:endParaRPr lang="en-ZA" sz="1400" b="1" dirty="0">
              <a:latin typeface="Century Gothic" panose="020B0502020202020204" pitchFamily="34" charset="0"/>
            </a:endParaRPr>
          </a:p>
        </p:txBody>
      </p:sp>
      <p:sp>
        <p:nvSpPr>
          <p:cNvPr id="7" name="TextBox 6"/>
          <p:cNvSpPr txBox="1"/>
          <p:nvPr/>
        </p:nvSpPr>
        <p:spPr>
          <a:xfrm>
            <a:off x="5722889" y="1667253"/>
            <a:ext cx="1367853" cy="307777"/>
          </a:xfrm>
          <a:prstGeom prst="rect">
            <a:avLst/>
          </a:prstGeom>
          <a:noFill/>
        </p:spPr>
        <p:txBody>
          <a:bodyPr wrap="square" rtlCol="0">
            <a:spAutoFit/>
          </a:bodyPr>
          <a:lstStyle/>
          <a:p>
            <a:r>
              <a:rPr lang="en-US" sz="1400" b="1" dirty="0" smtClean="0">
                <a:latin typeface="Century Gothic" panose="020B0502020202020204" pitchFamily="34" charset="0"/>
              </a:rPr>
              <a:t>EMT</a:t>
            </a:r>
            <a:endParaRPr lang="en-ZA" sz="1400" b="1" dirty="0">
              <a:latin typeface="Century Gothic" panose="020B0502020202020204" pitchFamily="34" charset="0"/>
            </a:endParaRPr>
          </a:p>
        </p:txBody>
      </p:sp>
      <p:sp>
        <p:nvSpPr>
          <p:cNvPr id="8" name="TextBox 7"/>
          <p:cNvSpPr txBox="1"/>
          <p:nvPr/>
        </p:nvSpPr>
        <p:spPr>
          <a:xfrm>
            <a:off x="7524627" y="1249978"/>
            <a:ext cx="1367853" cy="307777"/>
          </a:xfrm>
          <a:prstGeom prst="rect">
            <a:avLst/>
          </a:prstGeom>
          <a:noFill/>
        </p:spPr>
        <p:txBody>
          <a:bodyPr wrap="square" rtlCol="0">
            <a:spAutoFit/>
          </a:bodyPr>
          <a:lstStyle/>
          <a:p>
            <a:r>
              <a:rPr lang="en-US" sz="1400" b="1" dirty="0" smtClean="0">
                <a:latin typeface="Century Gothic" panose="020B0502020202020204" pitchFamily="34" charset="0"/>
              </a:rPr>
              <a:t>MAYCO</a:t>
            </a:r>
            <a:endParaRPr lang="en-ZA" sz="1400" b="1" dirty="0">
              <a:latin typeface="Century Gothic" panose="020B0502020202020204" pitchFamily="34" charset="0"/>
            </a:endParaRPr>
          </a:p>
        </p:txBody>
      </p:sp>
      <p:sp>
        <p:nvSpPr>
          <p:cNvPr id="10" name="TextBox 9"/>
          <p:cNvSpPr txBox="1"/>
          <p:nvPr/>
        </p:nvSpPr>
        <p:spPr>
          <a:xfrm>
            <a:off x="1972405" y="1821141"/>
            <a:ext cx="1448705" cy="1169551"/>
          </a:xfrm>
          <a:prstGeom prst="rect">
            <a:avLst/>
          </a:prstGeom>
          <a:noFill/>
        </p:spPr>
        <p:txBody>
          <a:bodyPr wrap="square" rtlCol="0">
            <a:spAutoFit/>
          </a:bodyPr>
          <a:lstStyle/>
          <a:p>
            <a:r>
              <a:rPr lang="en-US" sz="1400" b="1" dirty="0" smtClean="0">
                <a:latin typeface="Century Gothic" panose="020B0502020202020204" pitchFamily="34" charset="0"/>
              </a:rPr>
              <a:t>Pandemic Business</a:t>
            </a:r>
          </a:p>
          <a:p>
            <a:r>
              <a:rPr lang="en-US" sz="1400" b="1" dirty="0" smtClean="0">
                <a:latin typeface="Century Gothic" panose="020B0502020202020204" pitchFamily="34" charset="0"/>
              </a:rPr>
              <a:t>Continuity </a:t>
            </a:r>
            <a:r>
              <a:rPr lang="en-US" sz="1400" b="1" dirty="0" err="1" smtClean="0">
                <a:latin typeface="Century Gothic" panose="020B0502020202020204" pitchFamily="34" charset="0"/>
              </a:rPr>
              <a:t>CoordinatingCommittee</a:t>
            </a:r>
            <a:endParaRPr lang="en-ZA" sz="1400" b="1" dirty="0">
              <a:latin typeface="Century Gothic" panose="020B0502020202020204" pitchFamily="34" charset="0"/>
            </a:endParaRPr>
          </a:p>
        </p:txBody>
      </p:sp>
      <p:sp>
        <p:nvSpPr>
          <p:cNvPr id="11" name="TextBox 10"/>
          <p:cNvSpPr txBox="1"/>
          <p:nvPr/>
        </p:nvSpPr>
        <p:spPr>
          <a:xfrm>
            <a:off x="100000" y="2753335"/>
            <a:ext cx="1367853" cy="523220"/>
          </a:xfrm>
          <a:prstGeom prst="rect">
            <a:avLst/>
          </a:prstGeom>
          <a:noFill/>
        </p:spPr>
        <p:txBody>
          <a:bodyPr wrap="square" rtlCol="0">
            <a:spAutoFit/>
          </a:bodyPr>
          <a:lstStyle/>
          <a:p>
            <a:r>
              <a:rPr lang="en-US" sz="1400" b="1" dirty="0" smtClean="0">
                <a:latin typeface="Century Gothic" panose="020B0502020202020204" pitchFamily="34" charset="0"/>
              </a:rPr>
              <a:t>Line Managers</a:t>
            </a:r>
            <a:endParaRPr lang="en-ZA" sz="1400" b="1" dirty="0">
              <a:latin typeface="Century Gothic" panose="020B0502020202020204" pitchFamily="34" charset="0"/>
            </a:endParaRPr>
          </a:p>
        </p:txBody>
      </p:sp>
    </p:spTree>
    <p:extLst>
      <p:ext uri="{BB962C8B-B14F-4D97-AF65-F5344CB8AC3E}">
        <p14:creationId xmlns:p14="http://schemas.microsoft.com/office/powerpoint/2010/main" val="1973012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ZA" dirty="0" smtClean="0"/>
              <a:t>Risk &amp; Assurance Professionals Roles and Responsibilities</a:t>
            </a:r>
            <a:endParaRPr lang="en-ZA"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986750702"/>
              </p:ext>
            </p:extLst>
          </p:nvPr>
        </p:nvGraphicFramePr>
        <p:xfrm>
          <a:off x="167951" y="1273171"/>
          <a:ext cx="8724529" cy="5467512"/>
        </p:xfrm>
        <a:graphic>
          <a:graphicData uri="http://schemas.openxmlformats.org/drawingml/2006/table">
            <a:tbl>
              <a:tblPr firstRow="1" bandRow="1">
                <a:tableStyleId>{5C22544A-7EE6-4342-B048-85BDC9FD1C3A}</a:tableStyleId>
              </a:tblPr>
              <a:tblGrid>
                <a:gridCol w="3698997">
                  <a:extLst>
                    <a:ext uri="{9D8B030D-6E8A-4147-A177-3AD203B41FA5}">
                      <a16:colId xmlns:a16="http://schemas.microsoft.com/office/drawing/2014/main" val="3661146516"/>
                    </a:ext>
                  </a:extLst>
                </a:gridCol>
                <a:gridCol w="5025532">
                  <a:extLst>
                    <a:ext uri="{9D8B030D-6E8A-4147-A177-3AD203B41FA5}">
                      <a16:colId xmlns:a16="http://schemas.microsoft.com/office/drawing/2014/main" val="132649689"/>
                    </a:ext>
                  </a:extLst>
                </a:gridCol>
              </a:tblGrid>
              <a:tr h="758352">
                <a:tc>
                  <a:txBody>
                    <a:bodyPr/>
                    <a:lstStyle/>
                    <a:p>
                      <a:r>
                        <a:rPr lang="en-ZA" sz="1500" dirty="0" smtClean="0">
                          <a:latin typeface="Century Gothic" panose="020B0502020202020204" pitchFamily="34" charset="0"/>
                        </a:rPr>
                        <a:t>Level 2 Assurance Providers Essential</a:t>
                      </a:r>
                      <a:r>
                        <a:rPr lang="en-ZA" sz="1500" baseline="0" dirty="0" smtClean="0">
                          <a:latin typeface="Century Gothic" panose="020B0502020202020204" pitchFamily="34" charset="0"/>
                        </a:rPr>
                        <a:t> During Covid-19</a:t>
                      </a:r>
                      <a:endParaRPr lang="en-ZA" sz="1500" dirty="0">
                        <a:latin typeface="Century Gothic" panose="020B0502020202020204" pitchFamily="34" charset="0"/>
                      </a:endParaRPr>
                    </a:p>
                  </a:txBody>
                  <a:tcPr/>
                </a:tc>
                <a:tc>
                  <a:txBody>
                    <a:bodyPr/>
                    <a:lstStyle/>
                    <a:p>
                      <a:r>
                        <a:rPr lang="en-ZA" sz="1500" dirty="0" smtClean="0">
                          <a:latin typeface="Century Gothic" panose="020B0502020202020204" pitchFamily="34" charset="0"/>
                        </a:rPr>
                        <a:t>Role</a:t>
                      </a:r>
                      <a:r>
                        <a:rPr lang="en-ZA" sz="1500" baseline="0" dirty="0" smtClean="0">
                          <a:latin typeface="Century Gothic" panose="020B0502020202020204" pitchFamily="34" charset="0"/>
                        </a:rPr>
                        <a:t> and Responsibility</a:t>
                      </a:r>
                      <a:endParaRPr lang="en-ZA" sz="1500" dirty="0">
                        <a:latin typeface="Century Gothic" panose="020B0502020202020204" pitchFamily="34" charset="0"/>
                      </a:endParaRPr>
                    </a:p>
                  </a:txBody>
                  <a:tcPr/>
                </a:tc>
                <a:extLst>
                  <a:ext uri="{0D108BD9-81ED-4DB2-BD59-A6C34878D82A}">
                    <a16:rowId xmlns:a16="http://schemas.microsoft.com/office/drawing/2014/main" val="641557040"/>
                  </a:ext>
                </a:extLst>
              </a:tr>
              <a:tr h="758352">
                <a:tc>
                  <a:txBody>
                    <a:bodyPr/>
                    <a:lstStyle/>
                    <a:p>
                      <a:r>
                        <a:rPr lang="en-ZA" sz="1500" dirty="0" smtClean="0">
                          <a:latin typeface="Century Gothic" panose="020B0502020202020204" pitchFamily="34" charset="0"/>
                        </a:rPr>
                        <a:t>Disaster Risk Management</a:t>
                      </a:r>
                      <a:endParaRPr lang="en-ZA" sz="15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n-ZA" sz="1500" dirty="0" smtClean="0">
                          <a:latin typeface="Century Gothic" panose="020B0502020202020204" pitchFamily="34" charset="0"/>
                        </a:rPr>
                        <a:t>Establishing</a:t>
                      </a:r>
                      <a:r>
                        <a:rPr lang="en-ZA" sz="1500" baseline="0" dirty="0" smtClean="0">
                          <a:latin typeface="Century Gothic" panose="020B0502020202020204" pitchFamily="34" charset="0"/>
                        </a:rPr>
                        <a:t> temporary housing for the homeless (</a:t>
                      </a:r>
                      <a:r>
                        <a:rPr lang="en-ZA" sz="1500" baseline="0" dirty="0" err="1" smtClean="0">
                          <a:latin typeface="Century Gothic" panose="020B0502020202020204" pitchFamily="34" charset="0"/>
                        </a:rPr>
                        <a:t>Strandfontein</a:t>
                      </a:r>
                      <a:r>
                        <a:rPr lang="en-ZA" sz="1500" baseline="0" dirty="0" smtClean="0">
                          <a:latin typeface="Century Gothic" panose="020B0502020202020204" pitchFamily="34" charset="0"/>
                        </a:rPr>
                        <a:t>, </a:t>
                      </a:r>
                      <a:r>
                        <a:rPr lang="en-ZA" sz="1500" baseline="0" dirty="0" err="1" smtClean="0">
                          <a:latin typeface="Century Gothic" panose="020B0502020202020204" pitchFamily="34" charset="0"/>
                        </a:rPr>
                        <a:t>Culemborg</a:t>
                      </a:r>
                      <a:r>
                        <a:rPr lang="en-ZA" sz="1500" baseline="0" dirty="0" smtClean="0">
                          <a:latin typeface="Century Gothic" panose="020B0502020202020204" pitchFamily="34" charset="0"/>
                        </a:rPr>
                        <a:t>, Bellville)</a:t>
                      </a:r>
                    </a:p>
                    <a:p>
                      <a:pPr marL="285750" indent="-285750">
                        <a:buFont typeface="Arial" panose="020B0604020202020204" pitchFamily="34" charset="0"/>
                        <a:buChar char="•"/>
                      </a:pPr>
                      <a:r>
                        <a:rPr lang="en-ZA" sz="1500" baseline="0" dirty="0" smtClean="0">
                          <a:latin typeface="Century Gothic" panose="020B0502020202020204" pitchFamily="34" charset="0"/>
                        </a:rPr>
                        <a:t>Facilities for Refugees (</a:t>
                      </a:r>
                      <a:r>
                        <a:rPr lang="en-ZA" sz="1500" baseline="0" dirty="0" err="1" smtClean="0">
                          <a:latin typeface="Century Gothic" panose="020B0502020202020204" pitchFamily="34" charset="0"/>
                        </a:rPr>
                        <a:t>Strandfontein</a:t>
                      </a:r>
                      <a:r>
                        <a:rPr lang="en-ZA" sz="1500" baseline="0" dirty="0" smtClean="0">
                          <a:latin typeface="Century Gothic" panose="020B0502020202020204" pitchFamily="34" charset="0"/>
                        </a:rPr>
                        <a:t>, Wingfield)</a:t>
                      </a:r>
                    </a:p>
                  </a:txBody>
                  <a:tcPr/>
                </a:tc>
                <a:extLst>
                  <a:ext uri="{0D108BD9-81ED-4DB2-BD59-A6C34878D82A}">
                    <a16:rowId xmlns:a16="http://schemas.microsoft.com/office/drawing/2014/main" val="115416723"/>
                  </a:ext>
                </a:extLst>
              </a:tr>
              <a:tr h="758352">
                <a:tc>
                  <a:txBody>
                    <a:bodyPr/>
                    <a:lstStyle/>
                    <a:p>
                      <a:r>
                        <a:rPr lang="en-ZA" sz="1500" dirty="0" smtClean="0">
                          <a:latin typeface="Century Gothic" panose="020B0502020202020204" pitchFamily="34" charset="0"/>
                        </a:rPr>
                        <a:t>Occupational Health &amp; Safety</a:t>
                      </a:r>
                      <a:endParaRPr lang="en-ZA" sz="15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n-ZA" sz="1500" dirty="0" smtClean="0">
                          <a:latin typeface="Century Gothic" panose="020B0502020202020204" pitchFamily="34" charset="0"/>
                        </a:rPr>
                        <a:t>Hazard</a:t>
                      </a:r>
                      <a:r>
                        <a:rPr lang="en-ZA" sz="1500" baseline="0" dirty="0" smtClean="0">
                          <a:latin typeface="Century Gothic" panose="020B0502020202020204" pitchFamily="34" charset="0"/>
                        </a:rPr>
                        <a:t> Identification Risk Assessments</a:t>
                      </a:r>
                    </a:p>
                    <a:p>
                      <a:pPr marL="285750" indent="-285750">
                        <a:buFont typeface="Arial" panose="020B0604020202020204" pitchFamily="34" charset="0"/>
                        <a:buChar char="•"/>
                      </a:pPr>
                      <a:r>
                        <a:rPr lang="en-ZA" sz="1500" dirty="0" smtClean="0">
                          <a:latin typeface="Century Gothic" panose="020B0502020202020204" pitchFamily="34" charset="0"/>
                        </a:rPr>
                        <a:t>Return to Work</a:t>
                      </a:r>
                      <a:r>
                        <a:rPr lang="en-ZA" sz="1500" baseline="0" dirty="0" smtClean="0">
                          <a:latin typeface="Century Gothic" panose="020B0502020202020204" pitchFamily="34" charset="0"/>
                        </a:rPr>
                        <a:t> Framework and Guidelines</a:t>
                      </a:r>
                    </a:p>
                    <a:p>
                      <a:pPr marL="285750" indent="-285750">
                        <a:buFont typeface="Arial" panose="020B0604020202020204" pitchFamily="34" charset="0"/>
                        <a:buChar char="•"/>
                      </a:pPr>
                      <a:r>
                        <a:rPr lang="en-ZA" sz="1500" baseline="0" dirty="0" smtClean="0">
                          <a:latin typeface="Century Gothic" panose="020B0502020202020204" pitchFamily="34" charset="0"/>
                        </a:rPr>
                        <a:t>Monitoring and reporting of Staff Covid-19 Cases</a:t>
                      </a:r>
                      <a:endParaRPr lang="en-ZA" sz="1500" dirty="0">
                        <a:latin typeface="Century Gothic" panose="020B0502020202020204" pitchFamily="34" charset="0"/>
                      </a:endParaRPr>
                    </a:p>
                  </a:txBody>
                  <a:tcPr/>
                </a:tc>
                <a:extLst>
                  <a:ext uri="{0D108BD9-81ED-4DB2-BD59-A6C34878D82A}">
                    <a16:rowId xmlns:a16="http://schemas.microsoft.com/office/drawing/2014/main" val="2182828639"/>
                  </a:ext>
                </a:extLst>
              </a:tr>
              <a:tr h="758352">
                <a:tc>
                  <a:txBody>
                    <a:bodyPr/>
                    <a:lstStyle/>
                    <a:p>
                      <a:r>
                        <a:rPr lang="en-ZA" sz="1500" dirty="0" smtClean="0">
                          <a:latin typeface="Century Gothic" panose="020B0502020202020204" pitchFamily="34" charset="0"/>
                        </a:rPr>
                        <a:t>Information</a:t>
                      </a:r>
                      <a:r>
                        <a:rPr lang="en-ZA" sz="1500" baseline="0" dirty="0" smtClean="0">
                          <a:latin typeface="Century Gothic" panose="020B0502020202020204" pitchFamily="34" charset="0"/>
                        </a:rPr>
                        <a:t> Systems &amp; Technology</a:t>
                      </a:r>
                      <a:endParaRPr lang="en-ZA" sz="1500" dirty="0">
                        <a:latin typeface="Century Gothic" panose="020B0502020202020204" pitchFamily="34"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500" dirty="0" smtClean="0">
                          <a:latin typeface="Century Gothic" panose="020B0502020202020204" pitchFamily="34" charset="0"/>
                        </a:rPr>
                        <a:t>Provision</a:t>
                      </a:r>
                      <a:r>
                        <a:rPr lang="en-ZA" sz="1500" baseline="0" dirty="0" smtClean="0">
                          <a:latin typeface="Century Gothic" panose="020B0502020202020204" pitchFamily="34" charset="0"/>
                        </a:rPr>
                        <a:t> of adequate IT infrastructure to support remote working (e.g. network accessibility via 3G, VPN, etc.)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500" baseline="0" dirty="0" smtClean="0">
                          <a:latin typeface="Century Gothic" panose="020B0502020202020204" pitchFamily="34" charset="0"/>
                        </a:rPr>
                        <a:t>Support to staff for skype meetings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500" baseline="0" dirty="0" smtClean="0">
                          <a:latin typeface="Century Gothic" panose="020B0502020202020204" pitchFamily="34" charset="0"/>
                        </a:rPr>
                        <a:t>Ensuring IT infrastructure of council meetings at various venues</a:t>
                      </a:r>
                      <a:endParaRPr lang="en-ZA" sz="1500" dirty="0" smtClean="0">
                        <a:latin typeface="Century Gothic" panose="020B0502020202020204" pitchFamily="34" charset="0"/>
                      </a:endParaRPr>
                    </a:p>
                  </a:txBody>
                  <a:tcPr/>
                </a:tc>
                <a:extLst>
                  <a:ext uri="{0D108BD9-81ED-4DB2-BD59-A6C34878D82A}">
                    <a16:rowId xmlns:a16="http://schemas.microsoft.com/office/drawing/2014/main" val="3387351831"/>
                  </a:ext>
                </a:extLst>
              </a:tr>
              <a:tr h="758352">
                <a:tc>
                  <a:txBody>
                    <a:bodyPr/>
                    <a:lstStyle/>
                    <a:p>
                      <a:r>
                        <a:rPr lang="en-ZA" sz="1500" dirty="0" smtClean="0">
                          <a:latin typeface="Century Gothic" panose="020B0502020202020204" pitchFamily="34" charset="0"/>
                        </a:rPr>
                        <a:t>Supply Chain Management</a:t>
                      </a:r>
                      <a:endParaRPr lang="en-ZA" sz="15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n-ZA" sz="1500" dirty="0" smtClean="0">
                          <a:latin typeface="Century Gothic" panose="020B0502020202020204" pitchFamily="34" charset="0"/>
                        </a:rPr>
                        <a:t>Maintaining sufficient critical inventory needs to mitigate</a:t>
                      </a:r>
                      <a:r>
                        <a:rPr lang="en-ZA" sz="1500" baseline="0" dirty="0" smtClean="0">
                          <a:latin typeface="Century Gothic" panose="020B0502020202020204" pitchFamily="34" charset="0"/>
                        </a:rPr>
                        <a:t> Covid-19 </a:t>
                      </a:r>
                      <a:r>
                        <a:rPr lang="en-ZA" sz="1500" dirty="0" smtClean="0">
                          <a:latin typeface="Century Gothic" panose="020B0502020202020204" pitchFamily="34" charset="0"/>
                        </a:rPr>
                        <a:t>e.g. PPE,</a:t>
                      </a:r>
                      <a:r>
                        <a:rPr lang="en-ZA" sz="1500" baseline="0" dirty="0" smtClean="0">
                          <a:latin typeface="Century Gothic" panose="020B0502020202020204" pitchFamily="34" charset="0"/>
                        </a:rPr>
                        <a:t> sanitizers, etc.</a:t>
                      </a:r>
                    </a:p>
                    <a:p>
                      <a:pPr marL="285750" indent="-285750">
                        <a:buFont typeface="Arial" panose="020B0604020202020204" pitchFamily="34" charset="0"/>
                        <a:buChar char="•"/>
                      </a:pPr>
                      <a:r>
                        <a:rPr lang="en-ZA" sz="1500" baseline="0" dirty="0" smtClean="0">
                          <a:latin typeface="Century Gothic" panose="020B0502020202020204" pitchFamily="34" charset="0"/>
                        </a:rPr>
                        <a:t>Maintaining inventory to ensure continued service delivery to citizens</a:t>
                      </a:r>
                    </a:p>
                    <a:p>
                      <a:pPr marL="285750" indent="-285750">
                        <a:buFont typeface="Arial" panose="020B0604020202020204" pitchFamily="34" charset="0"/>
                        <a:buChar char="•"/>
                      </a:pPr>
                      <a:r>
                        <a:rPr lang="en-ZA" sz="1500" baseline="0" dirty="0" smtClean="0">
                          <a:latin typeface="Century Gothic" panose="020B0502020202020204" pitchFamily="34" charset="0"/>
                        </a:rPr>
                        <a:t>Deviation co-ordination </a:t>
                      </a:r>
                    </a:p>
                    <a:p>
                      <a:pPr marL="285750" indent="-285750">
                        <a:buFont typeface="Arial" panose="020B0604020202020204" pitchFamily="34" charset="0"/>
                        <a:buChar char="•"/>
                      </a:pPr>
                      <a:r>
                        <a:rPr lang="en-ZA" sz="1500" baseline="0" dirty="0" smtClean="0">
                          <a:latin typeface="Century Gothic" panose="020B0502020202020204" pitchFamily="34" charset="0"/>
                        </a:rPr>
                        <a:t>Ensure application to NT Covid-19 Circulars related to Procurement (where relevant)</a:t>
                      </a:r>
                      <a:endParaRPr lang="en-ZA" sz="1500" dirty="0">
                        <a:latin typeface="Century Gothic" panose="020B0502020202020204" pitchFamily="34" charset="0"/>
                      </a:endParaRPr>
                    </a:p>
                  </a:txBody>
                  <a:tcPr/>
                </a:tc>
                <a:extLst>
                  <a:ext uri="{0D108BD9-81ED-4DB2-BD59-A6C34878D82A}">
                    <a16:rowId xmlns:a16="http://schemas.microsoft.com/office/drawing/2014/main" val="3619330351"/>
                  </a:ext>
                </a:extLst>
              </a:tr>
            </a:tbl>
          </a:graphicData>
        </a:graphic>
      </p:graphicFrame>
      <p:sp>
        <p:nvSpPr>
          <p:cNvPr id="3" name="Slide Number Placeholder 2"/>
          <p:cNvSpPr>
            <a:spLocks noGrp="1"/>
          </p:cNvSpPr>
          <p:nvPr>
            <p:ph type="sldNum" sz="quarter" idx="4"/>
          </p:nvPr>
        </p:nvSpPr>
        <p:spPr/>
        <p:txBody>
          <a:bodyPr/>
          <a:lstStyle/>
          <a:p>
            <a:fld id="{8406839F-D7A4-4E5D-B93D-768AD4D1DB36}" type="slidenum">
              <a:rPr lang="en-ZA" smtClean="0"/>
              <a:pPr/>
              <a:t>15</a:t>
            </a:fld>
            <a:endParaRPr lang="en-ZA" dirty="0"/>
          </a:p>
        </p:txBody>
      </p:sp>
    </p:spTree>
    <p:extLst>
      <p:ext uri="{BB962C8B-B14F-4D97-AF65-F5344CB8AC3E}">
        <p14:creationId xmlns:p14="http://schemas.microsoft.com/office/powerpoint/2010/main" val="4235239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ZA" dirty="0" smtClean="0"/>
              <a:t>Risk &amp; </a:t>
            </a:r>
            <a:r>
              <a:rPr lang="en-ZA" dirty="0"/>
              <a:t>Assurance Professionals Roles and Responsibilities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401536928"/>
              </p:ext>
            </p:extLst>
          </p:nvPr>
        </p:nvGraphicFramePr>
        <p:xfrm>
          <a:off x="116377" y="1198272"/>
          <a:ext cx="8902931" cy="5500710"/>
        </p:xfrm>
        <a:graphic>
          <a:graphicData uri="http://schemas.openxmlformats.org/drawingml/2006/table">
            <a:tbl>
              <a:tblPr firstRow="1" bandRow="1">
                <a:tableStyleId>{5C22544A-7EE6-4342-B048-85BDC9FD1C3A}</a:tableStyleId>
              </a:tblPr>
              <a:tblGrid>
                <a:gridCol w="3774636">
                  <a:extLst>
                    <a:ext uri="{9D8B030D-6E8A-4147-A177-3AD203B41FA5}">
                      <a16:colId xmlns:a16="http://schemas.microsoft.com/office/drawing/2014/main" val="3661146516"/>
                    </a:ext>
                  </a:extLst>
                </a:gridCol>
                <a:gridCol w="5128295">
                  <a:extLst>
                    <a:ext uri="{9D8B030D-6E8A-4147-A177-3AD203B41FA5}">
                      <a16:colId xmlns:a16="http://schemas.microsoft.com/office/drawing/2014/main" val="132649689"/>
                    </a:ext>
                  </a:extLst>
                </a:gridCol>
              </a:tblGrid>
              <a:tr h="780227">
                <a:tc>
                  <a:txBody>
                    <a:bodyPr/>
                    <a:lstStyle/>
                    <a:p>
                      <a:r>
                        <a:rPr lang="en-ZA" sz="1500" dirty="0" smtClean="0">
                          <a:latin typeface="Century Gothic" panose="020B0502020202020204" pitchFamily="34" charset="0"/>
                        </a:rPr>
                        <a:t>Level 2 Assurance Providers Essential</a:t>
                      </a:r>
                      <a:r>
                        <a:rPr lang="en-ZA" sz="1500" baseline="0" dirty="0" smtClean="0">
                          <a:latin typeface="Century Gothic" panose="020B0502020202020204" pitchFamily="34" charset="0"/>
                        </a:rPr>
                        <a:t> During Covid-19</a:t>
                      </a:r>
                      <a:endParaRPr lang="en-ZA" sz="1500" dirty="0">
                        <a:latin typeface="Century Gothic" panose="020B0502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500" dirty="0" smtClean="0">
                          <a:latin typeface="Century Gothic" panose="020B0502020202020204" pitchFamily="34" charset="0"/>
                        </a:rPr>
                        <a:t>Role</a:t>
                      </a:r>
                      <a:r>
                        <a:rPr lang="en-ZA" sz="1500" baseline="0" dirty="0" smtClean="0">
                          <a:latin typeface="Century Gothic" panose="020B0502020202020204" pitchFamily="34" charset="0"/>
                        </a:rPr>
                        <a:t> and Responsibility</a:t>
                      </a:r>
                      <a:endParaRPr lang="en-ZA" sz="1500" dirty="0" smtClean="0">
                        <a:latin typeface="Century Gothic" panose="020B0502020202020204" pitchFamily="34" charset="0"/>
                      </a:endParaRPr>
                    </a:p>
                    <a:p>
                      <a:endParaRPr lang="en-ZA" sz="1500" dirty="0">
                        <a:latin typeface="Century Gothic" panose="020B0502020202020204" pitchFamily="34" charset="0"/>
                      </a:endParaRPr>
                    </a:p>
                  </a:txBody>
                  <a:tcPr/>
                </a:tc>
                <a:extLst>
                  <a:ext uri="{0D108BD9-81ED-4DB2-BD59-A6C34878D82A}">
                    <a16:rowId xmlns:a16="http://schemas.microsoft.com/office/drawing/2014/main" val="641557040"/>
                  </a:ext>
                </a:extLst>
              </a:tr>
              <a:tr h="615462">
                <a:tc>
                  <a:txBody>
                    <a:bodyPr/>
                    <a:lstStyle/>
                    <a:p>
                      <a:r>
                        <a:rPr lang="en-ZA" sz="1500" dirty="0" smtClean="0">
                          <a:latin typeface="Century Gothic" panose="020B0502020202020204" pitchFamily="34" charset="0"/>
                        </a:rPr>
                        <a:t>Human Resources</a:t>
                      </a:r>
                      <a:endParaRPr lang="en-ZA" sz="15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n-ZA" sz="1500" dirty="0" smtClean="0">
                          <a:latin typeface="Century Gothic" panose="020B0502020202020204" pitchFamily="34" charset="0"/>
                        </a:rPr>
                        <a:t>Remote working arrangement directives</a:t>
                      </a:r>
                    </a:p>
                    <a:p>
                      <a:pPr marL="285750" indent="-285750">
                        <a:buFont typeface="Arial" panose="020B0604020202020204" pitchFamily="34" charset="0"/>
                        <a:buChar char="•"/>
                      </a:pPr>
                      <a:r>
                        <a:rPr lang="en-ZA" sz="1500" kern="1200" dirty="0" smtClean="0">
                          <a:latin typeface="Century Gothic" panose="020B0502020202020204" pitchFamily="34" charset="0"/>
                        </a:rPr>
                        <a:t>Processing of COVID-19 COID claims</a:t>
                      </a:r>
                      <a:endParaRPr lang="en-ZA" sz="1500" kern="1200" dirty="0" smtClean="0">
                        <a:solidFill>
                          <a:schemeClr val="dk1"/>
                        </a:solidFill>
                        <a:latin typeface="Century Gothic" panose="020B0502020202020204" pitchFamily="34" charset="0"/>
                        <a:ea typeface="+mn-ea"/>
                        <a:cs typeface="+mn-cs"/>
                      </a:endParaRPr>
                    </a:p>
                  </a:txBody>
                  <a:tcPr/>
                </a:tc>
                <a:extLst>
                  <a:ext uri="{0D108BD9-81ED-4DB2-BD59-A6C34878D82A}">
                    <a16:rowId xmlns:a16="http://schemas.microsoft.com/office/drawing/2014/main" val="2236456967"/>
                  </a:ext>
                </a:extLst>
              </a:tr>
              <a:tr h="7802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500" dirty="0" smtClean="0">
                          <a:latin typeface="Century Gothic" panose="020B0502020202020204" pitchFamily="34" charset="0"/>
                        </a:rPr>
                        <a:t>Business Continuity</a:t>
                      </a:r>
                      <a:r>
                        <a:rPr lang="en-ZA" sz="1500" baseline="0" dirty="0" smtClean="0">
                          <a:latin typeface="Century Gothic" panose="020B0502020202020204" pitchFamily="34" charset="0"/>
                        </a:rPr>
                        <a:t> Management</a:t>
                      </a:r>
                      <a:endParaRPr lang="en-ZA" sz="1500" dirty="0" smtClean="0">
                        <a:latin typeface="Century Gothic" panose="020B0502020202020204" pitchFamily="34" charset="0"/>
                      </a:endParaRPr>
                    </a:p>
                    <a:p>
                      <a:endParaRPr lang="en-ZA" sz="1500" dirty="0">
                        <a:latin typeface="Century Gothic" panose="020B0502020202020204" pitchFamily="34"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500" dirty="0" smtClean="0">
                          <a:latin typeface="Century Gothic" panose="020B0502020202020204" pitchFamily="34" charset="0"/>
                        </a:rPr>
                        <a:t>Active</a:t>
                      </a:r>
                      <a:r>
                        <a:rPr lang="en-ZA" sz="1500" baseline="0" dirty="0" smtClean="0">
                          <a:latin typeface="Century Gothic" panose="020B0502020202020204" pitchFamily="34" charset="0"/>
                        </a:rPr>
                        <a:t> participants on the Covid19 Co-ordinating Committee</a:t>
                      </a:r>
                    </a:p>
                    <a:p>
                      <a:pPr marL="285750" indent="-285750">
                        <a:buFont typeface="Arial" panose="020B0604020202020204" pitchFamily="34" charset="0"/>
                        <a:buChar char="•"/>
                      </a:pPr>
                      <a:r>
                        <a:rPr lang="en-ZA" sz="1500" dirty="0" smtClean="0">
                          <a:latin typeface="Century Gothic" panose="020B0502020202020204" pitchFamily="34" charset="0"/>
                        </a:rPr>
                        <a:t>Facilitating</a:t>
                      </a:r>
                      <a:r>
                        <a:rPr lang="en-ZA" sz="1500" baseline="0" dirty="0" smtClean="0">
                          <a:latin typeface="Century Gothic" panose="020B0502020202020204" pitchFamily="34" charset="0"/>
                        </a:rPr>
                        <a:t> Business Continuity Plans linked to Return to Work Plans</a:t>
                      </a:r>
                    </a:p>
                  </a:txBody>
                  <a:tcPr/>
                </a:tc>
                <a:extLst>
                  <a:ext uri="{0D108BD9-81ED-4DB2-BD59-A6C34878D82A}">
                    <a16:rowId xmlns:a16="http://schemas.microsoft.com/office/drawing/2014/main" val="115416723"/>
                  </a:ext>
                </a:extLst>
              </a:tr>
              <a:tr h="6012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500" dirty="0" smtClean="0">
                          <a:latin typeface="Century Gothic" panose="020B0502020202020204" pitchFamily="34" charset="0"/>
                        </a:rPr>
                        <a:t>Legal Services</a:t>
                      </a:r>
                    </a:p>
                    <a:p>
                      <a:endParaRPr lang="en-ZA" sz="15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n-ZA" sz="1500" dirty="0" smtClean="0">
                          <a:latin typeface="Century Gothic" panose="020B0502020202020204" pitchFamily="34" charset="0"/>
                        </a:rPr>
                        <a:t>Court</a:t>
                      </a:r>
                      <a:r>
                        <a:rPr lang="en-ZA" sz="1500" baseline="0" dirty="0" smtClean="0">
                          <a:latin typeface="Century Gothic" panose="020B0502020202020204" pitchFamily="34" charset="0"/>
                        </a:rPr>
                        <a:t> Proceedings/ Litigation - Risk Mitigation</a:t>
                      </a:r>
                    </a:p>
                    <a:p>
                      <a:pPr marL="285750" indent="-285750">
                        <a:buFont typeface="Arial" panose="020B0604020202020204" pitchFamily="34" charset="0"/>
                        <a:buChar char="•"/>
                      </a:pPr>
                      <a:r>
                        <a:rPr lang="en-ZA" sz="1500" baseline="0" dirty="0" smtClean="0">
                          <a:latin typeface="Century Gothic" panose="020B0502020202020204" pitchFamily="34" charset="0"/>
                        </a:rPr>
                        <a:t>Provide/ Seek Legal Opinions</a:t>
                      </a:r>
                      <a:endParaRPr lang="en-ZA" sz="1500" dirty="0">
                        <a:latin typeface="Century Gothic" panose="020B0502020202020204" pitchFamily="34" charset="0"/>
                      </a:endParaRPr>
                    </a:p>
                  </a:txBody>
                  <a:tcPr/>
                </a:tc>
                <a:extLst>
                  <a:ext uri="{0D108BD9-81ED-4DB2-BD59-A6C34878D82A}">
                    <a16:rowId xmlns:a16="http://schemas.microsoft.com/office/drawing/2014/main" val="2182828639"/>
                  </a:ext>
                </a:extLst>
              </a:tr>
              <a:tr h="10348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500" dirty="0" smtClean="0">
                          <a:latin typeface="Century Gothic" panose="020B0502020202020204" pitchFamily="34" charset="0"/>
                        </a:rPr>
                        <a:t>Integrated Risk Management</a:t>
                      </a:r>
                    </a:p>
                    <a:p>
                      <a:endParaRPr lang="en-ZA" sz="15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n-ZA" sz="1500" dirty="0" smtClean="0">
                          <a:latin typeface="Century Gothic" panose="020B0502020202020204" pitchFamily="34" charset="0"/>
                        </a:rPr>
                        <a:t>Active</a:t>
                      </a:r>
                      <a:r>
                        <a:rPr lang="en-ZA" sz="1500" baseline="0" dirty="0" smtClean="0">
                          <a:latin typeface="Century Gothic" panose="020B0502020202020204" pitchFamily="34" charset="0"/>
                        </a:rPr>
                        <a:t> participants on the Covid19 Co-ordinating Committee</a:t>
                      </a:r>
                    </a:p>
                    <a:p>
                      <a:pPr marL="285750" indent="-285750">
                        <a:buFont typeface="Arial" panose="020B0604020202020204" pitchFamily="34" charset="0"/>
                        <a:buChar char="•"/>
                      </a:pPr>
                      <a:r>
                        <a:rPr lang="en-ZA" sz="1500" baseline="0" dirty="0" smtClean="0">
                          <a:latin typeface="Century Gothic" panose="020B0502020202020204" pitchFamily="34" charset="0"/>
                        </a:rPr>
                        <a:t>Facilitation of on-going risk processes ensuring consideration of Covid-19 risks.</a:t>
                      </a:r>
                      <a:endParaRPr lang="en-ZA" sz="1500" dirty="0">
                        <a:latin typeface="Century Gothic" panose="020B0502020202020204" pitchFamily="34" charset="0"/>
                      </a:endParaRPr>
                    </a:p>
                  </a:txBody>
                  <a:tcPr/>
                </a:tc>
                <a:extLst>
                  <a:ext uri="{0D108BD9-81ED-4DB2-BD59-A6C34878D82A}">
                    <a16:rowId xmlns:a16="http://schemas.microsoft.com/office/drawing/2014/main" val="4252837037"/>
                  </a:ext>
                </a:extLst>
              </a:tr>
              <a:tr h="1270048">
                <a:tc>
                  <a:txBody>
                    <a:bodyPr/>
                    <a:lstStyle/>
                    <a:p>
                      <a:r>
                        <a:rPr lang="en-ZA" sz="1500" dirty="0" smtClean="0">
                          <a:latin typeface="Century Gothic" panose="020B0502020202020204" pitchFamily="34" charset="0"/>
                        </a:rPr>
                        <a:t>Finance</a:t>
                      </a:r>
                      <a:endParaRPr lang="en-ZA" sz="1500" dirty="0">
                        <a:latin typeface="Century Gothic" panose="020B0502020202020204" pitchFamily="34" charset="0"/>
                      </a:endParaRPr>
                    </a:p>
                  </a:txBody>
                  <a:tcPr/>
                </a:tc>
                <a:tc>
                  <a:txBody>
                    <a:bodyPr/>
                    <a:lstStyle/>
                    <a:p>
                      <a:pPr marL="285750" indent="-285750">
                        <a:buFont typeface="Arial" panose="020B0604020202020204" pitchFamily="34" charset="0"/>
                        <a:buChar char="•"/>
                      </a:pPr>
                      <a:r>
                        <a:rPr lang="en-ZA" sz="1500" dirty="0" smtClean="0">
                          <a:latin typeface="Century Gothic" panose="020B0502020202020204" pitchFamily="34" charset="0"/>
                        </a:rPr>
                        <a:t>Application</a:t>
                      </a:r>
                      <a:r>
                        <a:rPr lang="en-ZA" sz="1500" baseline="0" dirty="0" smtClean="0">
                          <a:latin typeface="Century Gothic" panose="020B0502020202020204" pitchFamily="34" charset="0"/>
                        </a:rPr>
                        <a:t> for disaster emergency funding</a:t>
                      </a:r>
                    </a:p>
                    <a:p>
                      <a:pPr marL="285750" indent="-285750">
                        <a:buFont typeface="Arial" panose="020B0604020202020204" pitchFamily="34" charset="0"/>
                        <a:buChar char="•"/>
                      </a:pPr>
                      <a:r>
                        <a:rPr lang="en-ZA" sz="1500" baseline="0" dirty="0" smtClean="0">
                          <a:latin typeface="Century Gothic" panose="020B0502020202020204" pitchFamily="34" charset="0"/>
                        </a:rPr>
                        <a:t>Application for grant capital funding to be repurposed for operational demands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500" baseline="0" dirty="0" smtClean="0">
                          <a:latin typeface="Century Gothic" panose="020B0502020202020204" pitchFamily="34" charset="0"/>
                        </a:rPr>
                        <a:t>Ensure application to NT Covid-19 Circulars related to budget and financial statements (where relevant)</a:t>
                      </a:r>
                      <a:endParaRPr lang="en-ZA" sz="1500" dirty="0" smtClean="0">
                        <a:latin typeface="Century Gothic" panose="020B0502020202020204" pitchFamily="34" charset="0"/>
                      </a:endParaRPr>
                    </a:p>
                  </a:txBody>
                  <a:tcPr/>
                </a:tc>
                <a:extLst>
                  <a:ext uri="{0D108BD9-81ED-4DB2-BD59-A6C34878D82A}">
                    <a16:rowId xmlns:a16="http://schemas.microsoft.com/office/drawing/2014/main" val="3387351831"/>
                  </a:ext>
                </a:extLst>
              </a:tr>
            </a:tbl>
          </a:graphicData>
        </a:graphic>
      </p:graphicFrame>
      <p:sp>
        <p:nvSpPr>
          <p:cNvPr id="3" name="Slide Number Placeholder 2"/>
          <p:cNvSpPr>
            <a:spLocks noGrp="1"/>
          </p:cNvSpPr>
          <p:nvPr>
            <p:ph type="sldNum" sz="quarter" idx="4"/>
          </p:nvPr>
        </p:nvSpPr>
        <p:spPr/>
        <p:txBody>
          <a:bodyPr/>
          <a:lstStyle/>
          <a:p>
            <a:fld id="{8406839F-D7A4-4E5D-B93D-768AD4D1DB36}" type="slidenum">
              <a:rPr lang="en-ZA" smtClean="0"/>
              <a:pPr/>
              <a:t>16</a:t>
            </a:fld>
            <a:endParaRPr lang="en-ZA" dirty="0"/>
          </a:p>
        </p:txBody>
      </p:sp>
    </p:spTree>
    <p:extLst>
      <p:ext uri="{BB962C8B-B14F-4D97-AF65-F5344CB8AC3E}">
        <p14:creationId xmlns:p14="http://schemas.microsoft.com/office/powerpoint/2010/main" val="266287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a:t>City’s </a:t>
            </a:r>
            <a:r>
              <a:rPr lang="en-ZA" dirty="0" smtClean="0"/>
              <a:t>Response: A Dynamic Operational Framework</a:t>
            </a:r>
            <a:endParaRPr lang="en-ZA" dirty="0"/>
          </a:p>
        </p:txBody>
      </p:sp>
      <p:sp>
        <p:nvSpPr>
          <p:cNvPr id="5" name="Content Placeholder 4"/>
          <p:cNvSpPr>
            <a:spLocks noGrp="1"/>
          </p:cNvSpPr>
          <p:nvPr>
            <p:ph idx="1"/>
          </p:nvPr>
        </p:nvSpPr>
        <p:spPr>
          <a:xfrm>
            <a:off x="457200" y="1272648"/>
            <a:ext cx="8229600" cy="4842401"/>
          </a:xfrm>
        </p:spPr>
        <p:txBody>
          <a:bodyPr>
            <a:normAutofit lnSpcReduction="10000"/>
          </a:bodyPr>
          <a:lstStyle/>
          <a:p>
            <a:pPr algn="just"/>
            <a:r>
              <a:rPr lang="en-ZA" dirty="0" smtClean="0"/>
              <a:t>Covid-19 fast-tracked the City automated approach to risk management, that is moving from a manual system to using real-time data and data analytics. </a:t>
            </a:r>
          </a:p>
          <a:p>
            <a:pPr algn="just"/>
            <a:endParaRPr lang="en-ZA" dirty="0"/>
          </a:p>
          <a:p>
            <a:pPr algn="just"/>
            <a:r>
              <a:rPr lang="en-ZA" dirty="0" smtClean="0"/>
              <a:t>The result – </a:t>
            </a:r>
            <a:r>
              <a:rPr lang="en-ZA" dirty="0"/>
              <a:t>D</a:t>
            </a:r>
            <a:r>
              <a:rPr lang="en-ZA" dirty="0" smtClean="0"/>
              <a:t>evelopment of a Dynamic Operating Framework.  </a:t>
            </a:r>
          </a:p>
          <a:p>
            <a:pPr algn="just"/>
            <a:endParaRPr lang="en-ZA" dirty="0"/>
          </a:p>
          <a:p>
            <a:pPr algn="just"/>
            <a:r>
              <a:rPr lang="en-ZA" dirty="0" smtClean="0"/>
              <a:t>Key components include: </a:t>
            </a:r>
          </a:p>
          <a:p>
            <a:pPr lvl="1" algn="just"/>
            <a:r>
              <a:rPr lang="en-ZA" b="1" dirty="0" smtClean="0"/>
              <a:t>Shifting of risks </a:t>
            </a:r>
            <a:r>
              <a:rPr lang="en-ZA" dirty="0"/>
              <a:t>depending on the </a:t>
            </a:r>
            <a:r>
              <a:rPr lang="en-ZA" dirty="0" smtClean="0"/>
              <a:t>alert level</a:t>
            </a:r>
          </a:p>
          <a:p>
            <a:pPr lvl="1" algn="just"/>
            <a:r>
              <a:rPr lang="en-ZA" dirty="0" smtClean="0"/>
              <a:t>The </a:t>
            </a:r>
            <a:r>
              <a:rPr lang="en-ZA" b="1" dirty="0"/>
              <a:t>alert level </a:t>
            </a:r>
            <a:r>
              <a:rPr lang="en-ZA" dirty="0"/>
              <a:t>is primarily informed by the </a:t>
            </a:r>
            <a:r>
              <a:rPr lang="en-ZA" u="sng" dirty="0"/>
              <a:t>infection rate </a:t>
            </a:r>
            <a:r>
              <a:rPr lang="en-ZA" dirty="0"/>
              <a:t>(or risk of infection) and </a:t>
            </a:r>
            <a:r>
              <a:rPr lang="en-ZA" u="sng" dirty="0"/>
              <a:t>availability/allocation of resources </a:t>
            </a:r>
            <a:r>
              <a:rPr lang="en-ZA" dirty="0"/>
              <a:t>within the entire system (e.g. shortage of PPE necessitates prioritisation of certain systems over </a:t>
            </a:r>
            <a:r>
              <a:rPr lang="en-ZA" dirty="0" smtClean="0"/>
              <a:t>others)</a:t>
            </a:r>
          </a:p>
          <a:p>
            <a:pPr lvl="1" algn="just"/>
            <a:r>
              <a:rPr lang="en-ZA" b="1" dirty="0" smtClean="0"/>
              <a:t>Response </a:t>
            </a:r>
            <a:r>
              <a:rPr lang="en-ZA" b="1" dirty="0"/>
              <a:t>to </a:t>
            </a:r>
            <a:r>
              <a:rPr lang="en-ZA" b="1" dirty="0" smtClean="0"/>
              <a:t>risk </a:t>
            </a:r>
            <a:r>
              <a:rPr lang="en-ZA" dirty="0" smtClean="0"/>
              <a:t>– awareness of specific </a:t>
            </a:r>
            <a:r>
              <a:rPr lang="en-ZA" dirty="0"/>
              <a:t>risk for each </a:t>
            </a:r>
            <a:r>
              <a:rPr lang="en-ZA" dirty="0" smtClean="0"/>
              <a:t>system AND understanding </a:t>
            </a:r>
            <a:r>
              <a:rPr lang="en-ZA" dirty="0"/>
              <a:t>the implications of the alert-level </a:t>
            </a:r>
            <a:r>
              <a:rPr lang="en-ZA" dirty="0" smtClean="0"/>
              <a:t>in </a:t>
            </a:r>
            <a:r>
              <a:rPr lang="en-ZA" dirty="0"/>
              <a:t>mitigating the risk.</a:t>
            </a:r>
          </a:p>
          <a:p>
            <a:pPr algn="just"/>
            <a:endParaRPr lang="en-ZA" dirty="0"/>
          </a:p>
          <a:p>
            <a:pPr algn="just"/>
            <a:r>
              <a:rPr lang="en-ZA" dirty="0"/>
              <a:t>Risks </a:t>
            </a:r>
            <a:r>
              <a:rPr lang="en-ZA" dirty="0" smtClean="0"/>
              <a:t>have therefore been identified </a:t>
            </a:r>
            <a:r>
              <a:rPr lang="en-ZA" dirty="0"/>
              <a:t>in each system across each alert </a:t>
            </a:r>
            <a:r>
              <a:rPr lang="en-ZA" dirty="0" smtClean="0"/>
              <a:t>level.</a:t>
            </a:r>
          </a:p>
          <a:p>
            <a:pPr algn="just"/>
            <a:endParaRPr lang="en-ZA" dirty="0"/>
          </a:p>
          <a:p>
            <a:pPr algn="just"/>
            <a:r>
              <a:rPr lang="en-ZA" dirty="0"/>
              <a:t>The level of risk is evaluated against response criteria, but those response criteria increase/decrease depending on the alert-level</a:t>
            </a:r>
            <a:r>
              <a:rPr lang="en-ZA" dirty="0" smtClean="0"/>
              <a:t>.</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17</a:t>
            </a:fld>
            <a:endParaRPr lang="en-ZA" dirty="0"/>
          </a:p>
        </p:txBody>
      </p:sp>
    </p:spTree>
    <p:extLst>
      <p:ext uri="{BB962C8B-B14F-4D97-AF65-F5344CB8AC3E}">
        <p14:creationId xmlns:p14="http://schemas.microsoft.com/office/powerpoint/2010/main" val="2362222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a:t>City’s Response: A Dynamic Operational Framework</a:t>
            </a:r>
          </a:p>
        </p:txBody>
      </p:sp>
      <p:sp>
        <p:nvSpPr>
          <p:cNvPr id="3" name="Slide Number Placeholder 2"/>
          <p:cNvSpPr>
            <a:spLocks noGrp="1"/>
          </p:cNvSpPr>
          <p:nvPr>
            <p:ph type="sldNum" sz="quarter" idx="4"/>
          </p:nvPr>
        </p:nvSpPr>
        <p:spPr/>
        <p:txBody>
          <a:bodyPr/>
          <a:lstStyle/>
          <a:p>
            <a:fld id="{8406839F-D7A4-4E5D-B93D-768AD4D1DB36}" type="slidenum">
              <a:rPr lang="en-ZA" smtClean="0"/>
              <a:pPr/>
              <a:t>18</a:t>
            </a:fld>
            <a:endParaRPr lang="en-ZA" dirty="0"/>
          </a:p>
        </p:txBody>
      </p:sp>
      <p:pic>
        <p:nvPicPr>
          <p:cNvPr id="7" name="Picture 6"/>
          <p:cNvPicPr>
            <a:picLocks noChangeAspect="1"/>
          </p:cNvPicPr>
          <p:nvPr/>
        </p:nvPicPr>
        <p:blipFill>
          <a:blip r:embed="rId3"/>
          <a:stretch>
            <a:fillRect/>
          </a:stretch>
        </p:blipFill>
        <p:spPr>
          <a:xfrm>
            <a:off x="0" y="1085850"/>
            <a:ext cx="9144000" cy="5772150"/>
          </a:xfrm>
          <a:prstGeom prst="rect">
            <a:avLst/>
          </a:prstGeom>
        </p:spPr>
      </p:pic>
    </p:spTree>
    <p:extLst>
      <p:ext uri="{BB962C8B-B14F-4D97-AF65-F5344CB8AC3E}">
        <p14:creationId xmlns:p14="http://schemas.microsoft.com/office/powerpoint/2010/main" val="2875005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a:t>Risk Identification in </a:t>
            </a:r>
            <a:r>
              <a:rPr lang="en-ZA" dirty="0" smtClean="0"/>
              <a:t>systems</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19</a:t>
            </a:fld>
            <a:endParaRPr lang="en-ZA" dirty="0"/>
          </a:p>
        </p:txBody>
      </p:sp>
      <p:pic>
        <p:nvPicPr>
          <p:cNvPr id="5" name="Picture 4"/>
          <p:cNvPicPr>
            <a:picLocks noChangeAspect="1"/>
          </p:cNvPicPr>
          <p:nvPr/>
        </p:nvPicPr>
        <p:blipFill>
          <a:blip r:embed="rId3"/>
          <a:stretch>
            <a:fillRect/>
          </a:stretch>
        </p:blipFill>
        <p:spPr>
          <a:xfrm>
            <a:off x="-1" y="1268086"/>
            <a:ext cx="9144001" cy="5589914"/>
          </a:xfrm>
          <a:prstGeom prst="rect">
            <a:avLst/>
          </a:prstGeom>
        </p:spPr>
      </p:pic>
    </p:spTree>
    <p:extLst>
      <p:ext uri="{BB962C8B-B14F-4D97-AF65-F5344CB8AC3E}">
        <p14:creationId xmlns:p14="http://schemas.microsoft.com/office/powerpoint/2010/main" val="653880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ZA" dirty="0" smtClean="0"/>
              <a:t>Topics</a:t>
            </a:r>
            <a:endParaRPr lang="en-ZA" dirty="0"/>
          </a:p>
        </p:txBody>
      </p:sp>
      <p:sp>
        <p:nvSpPr>
          <p:cNvPr id="5" name="Content Placeholder 4"/>
          <p:cNvSpPr>
            <a:spLocks noGrp="1"/>
          </p:cNvSpPr>
          <p:nvPr>
            <p:ph idx="1"/>
          </p:nvPr>
        </p:nvSpPr>
        <p:spPr/>
        <p:txBody>
          <a:bodyPr/>
          <a:lstStyle/>
          <a:p>
            <a:r>
              <a:rPr lang="en-ZA" dirty="0"/>
              <a:t>Our Covid-19 Journey</a:t>
            </a:r>
          </a:p>
          <a:p>
            <a:endParaRPr lang="en-ZA" dirty="0" smtClean="0"/>
          </a:p>
          <a:p>
            <a:r>
              <a:rPr lang="en-ZA" dirty="0" smtClean="0"/>
              <a:t>Risk </a:t>
            </a:r>
            <a:r>
              <a:rPr lang="en-ZA" dirty="0"/>
              <a:t>Management at the City </a:t>
            </a:r>
          </a:p>
          <a:p>
            <a:endParaRPr lang="en-ZA" dirty="0"/>
          </a:p>
          <a:p>
            <a:r>
              <a:rPr lang="en-ZA" dirty="0"/>
              <a:t>City’s Response to Manage </a:t>
            </a:r>
            <a:r>
              <a:rPr lang="en-ZA" dirty="0" smtClean="0"/>
              <a:t>Covid-19</a:t>
            </a:r>
          </a:p>
          <a:p>
            <a:endParaRPr lang="en-ZA" dirty="0"/>
          </a:p>
          <a:p>
            <a:r>
              <a:rPr lang="en-ZA" dirty="0" smtClean="0"/>
              <a:t>Business Continuity</a:t>
            </a:r>
          </a:p>
          <a:p>
            <a:endParaRPr lang="en-ZA" dirty="0" smtClean="0"/>
          </a:p>
          <a:p>
            <a:r>
              <a:rPr lang="en-ZA" dirty="0"/>
              <a:t>Risk Management </a:t>
            </a:r>
            <a:r>
              <a:rPr lang="en-ZA" dirty="0" smtClean="0"/>
              <a:t>Maturity (Using </a:t>
            </a:r>
            <a:r>
              <a:rPr lang="en-ZA" dirty="0"/>
              <a:t>Real-Time Information to Enable an Agile Mentality Towards Risk </a:t>
            </a:r>
            <a:r>
              <a:rPr lang="en-ZA" dirty="0" smtClean="0"/>
              <a:t>Management)</a:t>
            </a:r>
          </a:p>
          <a:p>
            <a:endParaRPr lang="en-ZA" dirty="0"/>
          </a:p>
          <a:p>
            <a:r>
              <a:rPr lang="en-ZA" dirty="0" smtClean="0"/>
              <a:t>Impact </a:t>
            </a:r>
            <a:r>
              <a:rPr lang="en-ZA" dirty="0"/>
              <a:t>of Emerging Risks on Internal Audit Plans </a:t>
            </a:r>
            <a:endParaRPr lang="en-ZA" dirty="0" smtClean="0"/>
          </a:p>
          <a:p>
            <a:endParaRPr lang="en-ZA" dirty="0"/>
          </a:p>
          <a:p>
            <a:endParaRPr lang="en-ZA" dirty="0" smtClean="0"/>
          </a:p>
          <a:p>
            <a:endParaRPr lang="en-ZA" dirty="0"/>
          </a:p>
          <a:p>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2</a:t>
            </a:fld>
            <a:endParaRPr lang="en-ZA" dirty="0"/>
          </a:p>
        </p:txBody>
      </p:sp>
    </p:spTree>
    <p:extLst>
      <p:ext uri="{BB962C8B-B14F-4D97-AF65-F5344CB8AC3E}">
        <p14:creationId xmlns:p14="http://schemas.microsoft.com/office/powerpoint/2010/main" val="1293338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Links to Corporate Risk Register</a:t>
            </a:r>
            <a:endParaRPr lang="en-ZA" dirty="0"/>
          </a:p>
        </p:txBody>
      </p:sp>
      <p:sp>
        <p:nvSpPr>
          <p:cNvPr id="5" name="Content Placeholder 4"/>
          <p:cNvSpPr>
            <a:spLocks noGrp="1"/>
          </p:cNvSpPr>
          <p:nvPr>
            <p:ph idx="1"/>
          </p:nvPr>
        </p:nvSpPr>
        <p:spPr>
          <a:xfrm>
            <a:off x="536790" y="1348194"/>
            <a:ext cx="8540685" cy="4031391"/>
          </a:xfrm>
        </p:spPr>
        <p:txBody>
          <a:bodyPr/>
          <a:lstStyle/>
          <a:p>
            <a:pPr marL="257175" lvl="1" indent="-257175">
              <a:spcBef>
                <a:spcPts val="750"/>
              </a:spcBef>
            </a:pPr>
            <a:r>
              <a:rPr lang="en-ZA" dirty="0" smtClean="0"/>
              <a:t>Systems risk informs decision making for strategic planning – decisions beyond the tactical.</a:t>
            </a:r>
          </a:p>
          <a:p>
            <a:pPr marL="257175" lvl="1" indent="-257175">
              <a:spcBef>
                <a:spcPts val="750"/>
              </a:spcBef>
            </a:pPr>
            <a:r>
              <a:rPr lang="en-ZA" b="1" dirty="0" smtClean="0">
                <a:solidFill>
                  <a:srgbClr val="FF0000"/>
                </a:solidFill>
              </a:rPr>
              <a:t>Key systemic risks have been included in the Corporate Risk Register and will be Governed accordingly.</a:t>
            </a:r>
          </a:p>
          <a:p>
            <a:pPr marL="257175" lvl="1" indent="-257175">
              <a:spcBef>
                <a:spcPts val="750"/>
              </a:spcBef>
            </a:pPr>
            <a:r>
              <a:rPr lang="en-ZA" dirty="0" smtClean="0"/>
              <a:t>The management of the system risks and their escalation will follow institutional risk processes in order to track and mitigate risks as the pandemic unfolds</a:t>
            </a:r>
            <a:endParaRPr lang="en-ZA" dirty="0"/>
          </a:p>
          <a:p>
            <a:pPr marL="0" indent="0">
              <a:buNone/>
            </a:pPr>
            <a:endParaRPr lang="en-ZA" dirty="0" smtClean="0"/>
          </a:p>
          <a:p>
            <a:pPr lvl="1"/>
            <a:endParaRPr lang="en-ZA" dirty="0" smtClean="0"/>
          </a:p>
          <a:p>
            <a:endParaRPr lang="en-ZA" dirty="0"/>
          </a:p>
        </p:txBody>
      </p:sp>
      <p:graphicFrame>
        <p:nvGraphicFramePr>
          <p:cNvPr id="6" name="Table 5"/>
          <p:cNvGraphicFramePr>
            <a:graphicFrameLocks noGrp="1"/>
          </p:cNvGraphicFramePr>
          <p:nvPr>
            <p:extLst>
              <p:ext uri="{D42A27DB-BD31-4B8C-83A1-F6EECF244321}">
                <p14:modId xmlns:p14="http://schemas.microsoft.com/office/powerpoint/2010/main" val="1140567213"/>
              </p:ext>
            </p:extLst>
          </p:nvPr>
        </p:nvGraphicFramePr>
        <p:xfrm>
          <a:off x="536790" y="3213463"/>
          <a:ext cx="8533312" cy="2651214"/>
        </p:xfrm>
        <a:graphic>
          <a:graphicData uri="http://schemas.openxmlformats.org/drawingml/2006/table">
            <a:tbl>
              <a:tblPr firstRow="1" bandRow="1">
                <a:tableStyleId>{5C22544A-7EE6-4342-B048-85BDC9FD1C3A}</a:tableStyleId>
              </a:tblPr>
              <a:tblGrid>
                <a:gridCol w="4002535">
                  <a:extLst>
                    <a:ext uri="{9D8B030D-6E8A-4147-A177-3AD203B41FA5}">
                      <a16:colId xmlns:a16="http://schemas.microsoft.com/office/drawing/2014/main" val="1918880592"/>
                    </a:ext>
                  </a:extLst>
                </a:gridCol>
                <a:gridCol w="4530777">
                  <a:extLst>
                    <a:ext uri="{9D8B030D-6E8A-4147-A177-3AD203B41FA5}">
                      <a16:colId xmlns:a16="http://schemas.microsoft.com/office/drawing/2014/main" val="3906985405"/>
                    </a:ext>
                  </a:extLst>
                </a:gridCol>
              </a:tblGrid>
              <a:tr h="505639">
                <a:tc>
                  <a:txBody>
                    <a:bodyPr/>
                    <a:lstStyle/>
                    <a:p>
                      <a:r>
                        <a:rPr lang="en-ZA" sz="1400" dirty="0" smtClean="0">
                          <a:latin typeface="Century Gothic" panose="020B0502020202020204" pitchFamily="34" charset="0"/>
                        </a:rPr>
                        <a:t>Corporate Risk Register Component</a:t>
                      </a:r>
                      <a:endParaRPr lang="en-ZA" sz="1400" dirty="0">
                        <a:latin typeface="Century Gothic" panose="020B0502020202020204" pitchFamily="34" charset="0"/>
                      </a:endParaRPr>
                    </a:p>
                  </a:txBody>
                  <a:tcPr marL="68580" marR="68580" marT="34290" marB="34290"/>
                </a:tc>
                <a:tc>
                  <a:txBody>
                    <a:bodyPr/>
                    <a:lstStyle/>
                    <a:p>
                      <a:r>
                        <a:rPr lang="en-ZA" sz="1400" dirty="0" smtClean="0">
                          <a:latin typeface="Century Gothic" panose="020B0502020202020204" pitchFamily="34" charset="0"/>
                        </a:rPr>
                        <a:t>COVID Risk Approach</a:t>
                      </a:r>
                      <a:endParaRPr lang="en-ZA"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2776215624"/>
                  </a:ext>
                </a:extLst>
              </a:tr>
              <a:tr h="429115">
                <a:tc>
                  <a:txBody>
                    <a:bodyPr/>
                    <a:lstStyle/>
                    <a:p>
                      <a:r>
                        <a:rPr lang="en-ZA" sz="1400" dirty="0" smtClean="0">
                          <a:latin typeface="Century Gothic" panose="020B0502020202020204" pitchFamily="34" charset="0"/>
                        </a:rPr>
                        <a:t>Risk</a:t>
                      </a:r>
                      <a:r>
                        <a:rPr lang="en-ZA" sz="1400" baseline="0" dirty="0" smtClean="0">
                          <a:latin typeface="Century Gothic" panose="020B0502020202020204" pitchFamily="34" charset="0"/>
                        </a:rPr>
                        <a:t> Title</a:t>
                      </a:r>
                      <a:endParaRPr lang="en-ZA" sz="1400" dirty="0">
                        <a:latin typeface="Century Gothic" panose="020B0502020202020204" pitchFamily="34" charset="0"/>
                      </a:endParaRPr>
                    </a:p>
                  </a:txBody>
                  <a:tcPr marL="68580" marR="68580" marT="34290" marB="34290"/>
                </a:tc>
                <a:tc>
                  <a:txBody>
                    <a:bodyPr/>
                    <a:lstStyle/>
                    <a:p>
                      <a:r>
                        <a:rPr lang="en-ZA" sz="1400" dirty="0" smtClean="0">
                          <a:latin typeface="Century Gothic" panose="020B0502020202020204" pitchFamily="34" charset="0"/>
                        </a:rPr>
                        <a:t>Identified Risk Driver</a:t>
                      </a:r>
                      <a:endParaRPr lang="en-ZA"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2936715219"/>
                  </a:ext>
                </a:extLst>
              </a:tr>
              <a:tr h="429115">
                <a:tc>
                  <a:txBody>
                    <a:bodyPr/>
                    <a:lstStyle/>
                    <a:p>
                      <a:r>
                        <a:rPr lang="en-ZA" sz="1400" dirty="0" smtClean="0">
                          <a:latin typeface="Century Gothic" panose="020B0502020202020204" pitchFamily="34" charset="0"/>
                        </a:rPr>
                        <a:t>Consequence</a:t>
                      </a:r>
                      <a:endParaRPr lang="en-ZA" sz="1400" dirty="0">
                        <a:latin typeface="Century Gothic" panose="020B0502020202020204" pitchFamily="34" charset="0"/>
                      </a:endParaRPr>
                    </a:p>
                  </a:txBody>
                  <a:tcPr marL="68580" marR="68580" marT="34290" marB="34290"/>
                </a:tc>
                <a:tc>
                  <a:txBody>
                    <a:bodyPr/>
                    <a:lstStyle/>
                    <a:p>
                      <a:r>
                        <a:rPr lang="en-ZA" sz="1400" dirty="0" smtClean="0">
                          <a:latin typeface="Century Gothic" panose="020B0502020202020204" pitchFamily="34" charset="0"/>
                        </a:rPr>
                        <a:t>Risk Assessment (based</a:t>
                      </a:r>
                      <a:r>
                        <a:rPr lang="en-ZA" sz="1400" baseline="0" dirty="0" smtClean="0">
                          <a:latin typeface="Century Gothic" panose="020B0502020202020204" pitchFamily="34" charset="0"/>
                        </a:rPr>
                        <a:t> on systemic approach)</a:t>
                      </a:r>
                      <a:endParaRPr lang="en-ZA"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1570719198"/>
                  </a:ext>
                </a:extLst>
              </a:tr>
              <a:tr h="429115">
                <a:tc>
                  <a:txBody>
                    <a:bodyPr/>
                    <a:lstStyle/>
                    <a:p>
                      <a:r>
                        <a:rPr lang="en-ZA" sz="1400" dirty="0" smtClean="0">
                          <a:latin typeface="Century Gothic" panose="020B0502020202020204" pitchFamily="34" charset="0"/>
                        </a:rPr>
                        <a:t>Controls and Action Plan</a:t>
                      </a:r>
                      <a:endParaRPr lang="en-ZA" sz="1400" dirty="0">
                        <a:latin typeface="Century Gothic" panose="020B0502020202020204" pitchFamily="34" charset="0"/>
                      </a:endParaRPr>
                    </a:p>
                  </a:txBody>
                  <a:tcPr marL="68580" marR="68580" marT="34290" marB="34290"/>
                </a:tc>
                <a:tc>
                  <a:txBody>
                    <a:bodyPr/>
                    <a:lstStyle/>
                    <a:p>
                      <a:r>
                        <a:rPr lang="en-ZA" sz="1400" dirty="0" smtClean="0">
                          <a:latin typeface="Century Gothic" panose="020B0502020202020204" pitchFamily="34" charset="0"/>
                        </a:rPr>
                        <a:t>Mitigation/Risk Treatment</a:t>
                      </a:r>
                      <a:endParaRPr lang="en-ZA"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1658111572"/>
                  </a:ext>
                </a:extLst>
              </a:tr>
              <a:tr h="429115">
                <a:tc gridSpan="2">
                  <a:txBody>
                    <a:bodyPr/>
                    <a:lstStyle/>
                    <a:p>
                      <a:pPr algn="ctr"/>
                      <a:r>
                        <a:rPr lang="en-ZA" sz="1400" dirty="0" smtClean="0">
                          <a:latin typeface="Century Gothic" panose="020B0502020202020204" pitchFamily="34" charset="0"/>
                        </a:rPr>
                        <a:t>Ownership</a:t>
                      </a:r>
                      <a:r>
                        <a:rPr lang="en-ZA" sz="1400" baseline="0" dirty="0" smtClean="0">
                          <a:latin typeface="Century Gothic" panose="020B0502020202020204" pitchFamily="34" charset="0"/>
                        </a:rPr>
                        <a:t> of actions by relevant party </a:t>
                      </a:r>
                      <a:endParaRPr lang="en-ZA" sz="1400" dirty="0">
                        <a:latin typeface="Century Gothic" panose="020B0502020202020204" pitchFamily="34" charset="0"/>
                      </a:endParaRPr>
                    </a:p>
                  </a:txBody>
                  <a:tcPr marL="68580" marR="68580" marT="34290" marB="34290"/>
                </a:tc>
                <a:tc hMerge="1">
                  <a:txBody>
                    <a:bodyPr/>
                    <a:lstStyle/>
                    <a:p>
                      <a:endParaRPr lang="en-ZA" dirty="0"/>
                    </a:p>
                  </a:txBody>
                  <a:tcPr/>
                </a:tc>
                <a:extLst>
                  <a:ext uri="{0D108BD9-81ED-4DB2-BD59-A6C34878D82A}">
                    <a16:rowId xmlns:a16="http://schemas.microsoft.com/office/drawing/2014/main" val="3890247456"/>
                  </a:ext>
                </a:extLst>
              </a:tr>
              <a:tr h="429115">
                <a:tc gridSpan="2">
                  <a:txBody>
                    <a:bodyPr/>
                    <a:lstStyle/>
                    <a:p>
                      <a:pPr algn="ctr"/>
                      <a:r>
                        <a:rPr lang="en-ZA" sz="1400" dirty="0" smtClean="0">
                          <a:latin typeface="Century Gothic" panose="020B0502020202020204" pitchFamily="34" charset="0"/>
                        </a:rPr>
                        <a:t>Oversight by relevant body</a:t>
                      </a:r>
                      <a:endParaRPr lang="en-ZA" sz="1400" dirty="0">
                        <a:latin typeface="Century Gothic" panose="020B0502020202020204" pitchFamily="34" charset="0"/>
                      </a:endParaRPr>
                    </a:p>
                  </a:txBody>
                  <a:tcPr marL="68580" marR="68580" marT="34290" marB="34290"/>
                </a:tc>
                <a:tc hMerge="1">
                  <a:txBody>
                    <a:bodyPr/>
                    <a:lstStyle/>
                    <a:p>
                      <a:endParaRPr lang="en-ZA"/>
                    </a:p>
                  </a:txBody>
                  <a:tcPr/>
                </a:tc>
                <a:extLst>
                  <a:ext uri="{0D108BD9-81ED-4DB2-BD59-A6C34878D82A}">
                    <a16:rowId xmlns:a16="http://schemas.microsoft.com/office/drawing/2014/main" val="602638636"/>
                  </a:ext>
                </a:extLst>
              </a:tr>
            </a:tbl>
          </a:graphicData>
        </a:graphic>
      </p:graphicFrame>
    </p:spTree>
    <p:extLst>
      <p:ext uri="{BB962C8B-B14F-4D97-AF65-F5344CB8AC3E}">
        <p14:creationId xmlns:p14="http://schemas.microsoft.com/office/powerpoint/2010/main" val="595016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City’s Corporate Risk Register – July 2020</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21</a:t>
            </a:fld>
            <a:endParaRPr lang="en-ZA" dirty="0"/>
          </a:p>
        </p:txBody>
      </p:sp>
      <p:pic>
        <p:nvPicPr>
          <p:cNvPr id="5" name="Picture 4"/>
          <p:cNvPicPr>
            <a:picLocks noChangeAspect="1"/>
          </p:cNvPicPr>
          <p:nvPr/>
        </p:nvPicPr>
        <p:blipFill>
          <a:blip r:embed="rId3"/>
          <a:stretch>
            <a:fillRect/>
          </a:stretch>
        </p:blipFill>
        <p:spPr>
          <a:xfrm>
            <a:off x="171451" y="1308745"/>
            <a:ext cx="8515349" cy="5390237"/>
          </a:xfrm>
          <a:prstGeom prst="rect">
            <a:avLst/>
          </a:prstGeom>
        </p:spPr>
      </p:pic>
      <p:sp>
        <p:nvSpPr>
          <p:cNvPr id="2" name="Oval 1"/>
          <p:cNvSpPr/>
          <p:nvPr/>
        </p:nvSpPr>
        <p:spPr>
          <a:xfrm>
            <a:off x="4162425" y="3562350"/>
            <a:ext cx="819150" cy="7429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0" name="Rectangle 29"/>
          <p:cNvSpPr/>
          <p:nvPr/>
        </p:nvSpPr>
        <p:spPr>
          <a:xfrm>
            <a:off x="5852160" y="6037315"/>
            <a:ext cx="901337" cy="240515"/>
          </a:xfrm>
          <a:prstGeom prst="rect">
            <a:avLst/>
          </a:prstGeom>
          <a:solidFill>
            <a:schemeClr val="bg1"/>
          </a:solidFill>
        </p:spPr>
        <p:txBody>
          <a:bodyPr wrap="square">
            <a:spAutoFit/>
          </a:bodyPr>
          <a:lstStyle/>
          <a:p>
            <a:pPr>
              <a:lnSpc>
                <a:spcPct val="107000"/>
              </a:lnSpc>
              <a:spcAft>
                <a:spcPts val="800"/>
              </a:spcAft>
            </a:pPr>
            <a:r>
              <a:rPr lang="en-ZA" sz="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IMMIGRATION</a:t>
            </a:r>
            <a:endParaRPr lang="en-ZA" sz="9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634" y="3317842"/>
            <a:ext cx="1326731" cy="1231965"/>
          </a:xfrm>
          <a:prstGeom prst="rect">
            <a:avLst/>
          </a:prstGeom>
        </p:spPr>
      </p:pic>
    </p:spTree>
    <p:extLst>
      <p:ext uri="{BB962C8B-B14F-4D97-AF65-F5344CB8AC3E}">
        <p14:creationId xmlns:p14="http://schemas.microsoft.com/office/powerpoint/2010/main" val="2313553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smtClean="0"/>
              <a:t>Business Continuity </a:t>
            </a:r>
            <a:endParaRPr lang="en-ZA" dirty="0"/>
          </a:p>
        </p:txBody>
      </p:sp>
      <p:sp>
        <p:nvSpPr>
          <p:cNvPr id="3" name="Subtitle 2"/>
          <p:cNvSpPr>
            <a:spLocks noGrp="1"/>
          </p:cNvSpPr>
          <p:nvPr>
            <p:ph type="subTitle" idx="1"/>
          </p:nvPr>
        </p:nvSpPr>
        <p:spPr/>
        <p:txBody>
          <a:bodyPr>
            <a:normAutofit/>
          </a:bodyPr>
          <a:lstStyle/>
          <a:p>
            <a:r>
              <a:rPr lang="en-ZA" sz="2000" dirty="0" smtClean="0"/>
              <a:t>Business </a:t>
            </a:r>
            <a:r>
              <a:rPr lang="en-ZA" sz="2000" dirty="0"/>
              <a:t>Stabilisation</a:t>
            </a:r>
          </a:p>
        </p:txBody>
      </p:sp>
    </p:spTree>
    <p:extLst>
      <p:ext uri="{BB962C8B-B14F-4D97-AF65-F5344CB8AC3E}">
        <p14:creationId xmlns:p14="http://schemas.microsoft.com/office/powerpoint/2010/main" val="2894431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Resilience</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23</a:t>
            </a:fld>
            <a:endParaRPr lang="en-ZA" dirty="0"/>
          </a:p>
        </p:txBody>
      </p:sp>
      <p:sp>
        <p:nvSpPr>
          <p:cNvPr id="6" name="TextBox 5"/>
          <p:cNvSpPr txBox="1"/>
          <p:nvPr/>
        </p:nvSpPr>
        <p:spPr>
          <a:xfrm>
            <a:off x="762001" y="1249948"/>
            <a:ext cx="7616079" cy="646331"/>
          </a:xfrm>
          <a:prstGeom prst="rect">
            <a:avLst/>
          </a:prstGeom>
          <a:noFill/>
        </p:spPr>
        <p:txBody>
          <a:bodyPr wrap="square" rtlCol="0">
            <a:spAutoFit/>
          </a:bodyPr>
          <a:lstStyle/>
          <a:p>
            <a:pPr algn="ctr"/>
            <a:r>
              <a:rPr lang="en-ZA" dirty="0">
                <a:latin typeface="Century Gothic" panose="020B0502020202020204" pitchFamily="34" charset="0"/>
              </a:rPr>
              <a:t>Embracing the principles of </a:t>
            </a:r>
            <a:r>
              <a:rPr lang="en-ZA" b="1" dirty="0" smtClean="0">
                <a:latin typeface="Century Gothic" panose="020B0502020202020204" pitchFamily="34" charset="0"/>
              </a:rPr>
              <a:t>resilience</a:t>
            </a:r>
            <a:r>
              <a:rPr lang="en-ZA" dirty="0" smtClean="0">
                <a:latin typeface="Century Gothic" panose="020B0502020202020204" pitchFamily="34" charset="0"/>
              </a:rPr>
              <a:t> in our approach to continued service delivery</a:t>
            </a:r>
          </a:p>
        </p:txBody>
      </p:sp>
      <p:pic>
        <p:nvPicPr>
          <p:cNvPr id="2" name="Picture 1"/>
          <p:cNvPicPr>
            <a:picLocks noChangeAspect="1"/>
          </p:cNvPicPr>
          <p:nvPr/>
        </p:nvPicPr>
        <p:blipFill>
          <a:blip r:embed="rId3"/>
          <a:stretch>
            <a:fillRect/>
          </a:stretch>
        </p:blipFill>
        <p:spPr>
          <a:xfrm>
            <a:off x="282633" y="2177236"/>
            <a:ext cx="8609847" cy="3057525"/>
          </a:xfrm>
          <a:prstGeom prst="rect">
            <a:avLst/>
          </a:prstGeom>
        </p:spPr>
      </p:pic>
    </p:spTree>
    <p:extLst>
      <p:ext uri="{BB962C8B-B14F-4D97-AF65-F5344CB8AC3E}">
        <p14:creationId xmlns:p14="http://schemas.microsoft.com/office/powerpoint/2010/main" val="880284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Strategic Management Framework</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24</a:t>
            </a:fld>
            <a:endParaRPr lang="en-ZA" dirty="0"/>
          </a:p>
        </p:txBody>
      </p:sp>
      <p:sp>
        <p:nvSpPr>
          <p:cNvPr id="6" name="TextBox 5"/>
          <p:cNvSpPr txBox="1"/>
          <p:nvPr/>
        </p:nvSpPr>
        <p:spPr>
          <a:xfrm>
            <a:off x="457200" y="1249948"/>
            <a:ext cx="8229599" cy="1569660"/>
          </a:xfrm>
          <a:prstGeom prst="rect">
            <a:avLst/>
          </a:prstGeom>
          <a:noFill/>
        </p:spPr>
        <p:txBody>
          <a:bodyPr wrap="square" rtlCol="0">
            <a:spAutoFit/>
          </a:bodyPr>
          <a:lstStyle/>
          <a:p>
            <a:r>
              <a:rPr lang="en-ZA" sz="1600" dirty="0" smtClean="0">
                <a:latin typeface="Century Gothic" panose="020B0502020202020204" pitchFamily="34" charset="0"/>
              </a:rPr>
              <a:t>The City developed a SMF, the purpose of which:</a:t>
            </a:r>
          </a:p>
          <a:p>
            <a:pPr marL="285750" indent="-285750">
              <a:buFont typeface="Arial" panose="020B0604020202020204" pitchFamily="34" charset="0"/>
              <a:buChar char="•"/>
            </a:pPr>
            <a:r>
              <a:rPr lang="en-ZA" sz="1600" dirty="0" smtClean="0">
                <a:latin typeface="Century Gothic" panose="020B0502020202020204" pitchFamily="34" charset="0"/>
              </a:rPr>
              <a:t>Provides </a:t>
            </a:r>
            <a:r>
              <a:rPr lang="en-ZA" sz="1600" dirty="0">
                <a:latin typeface="Century Gothic" panose="020B0502020202020204" pitchFamily="34" charset="0"/>
              </a:rPr>
              <a:t>high level direction for planning and budgeting (</a:t>
            </a:r>
            <a:r>
              <a:rPr lang="en-ZA" sz="1600" dirty="0" smtClean="0">
                <a:latin typeface="Century Gothic" panose="020B0502020202020204" pitchFamily="34" charset="0"/>
              </a:rPr>
              <a:t>2021/2022 and MTREF)</a:t>
            </a:r>
          </a:p>
          <a:p>
            <a:pPr marL="285750" indent="-285750">
              <a:buFont typeface="Arial" panose="020B0604020202020204" pitchFamily="34" charset="0"/>
              <a:buChar char="•"/>
            </a:pPr>
            <a:r>
              <a:rPr lang="en-ZA" sz="1600" dirty="0" smtClean="0">
                <a:latin typeface="Century Gothic" panose="020B0502020202020204" pitchFamily="34" charset="0"/>
              </a:rPr>
              <a:t>Presents </a:t>
            </a:r>
            <a:r>
              <a:rPr lang="en-ZA" sz="1600" dirty="0">
                <a:latin typeface="Century Gothic" panose="020B0502020202020204" pitchFamily="34" charset="0"/>
              </a:rPr>
              <a:t>strategic priorities in relation to resource base and new </a:t>
            </a:r>
            <a:r>
              <a:rPr lang="en-ZA" sz="1600" dirty="0" smtClean="0">
                <a:latin typeface="Century Gothic" panose="020B0502020202020204" pitchFamily="34" charset="0"/>
              </a:rPr>
              <a:t>realities.</a:t>
            </a:r>
          </a:p>
          <a:p>
            <a:pPr marL="285750" indent="-285750">
              <a:buFont typeface="Arial" panose="020B0604020202020204" pitchFamily="34" charset="0"/>
              <a:buChar char="•"/>
            </a:pPr>
            <a:r>
              <a:rPr lang="en-ZA" sz="1600" dirty="0" smtClean="0">
                <a:latin typeface="Century Gothic" panose="020B0502020202020204" pitchFamily="34" charset="0"/>
              </a:rPr>
              <a:t>Guides </a:t>
            </a:r>
            <a:r>
              <a:rPr lang="en-ZA" sz="1600" dirty="0">
                <a:latin typeface="Century Gothic" panose="020B0502020202020204" pitchFamily="34" charset="0"/>
              </a:rPr>
              <a:t>the hard choices and decisions to respond to emerging needs and risks.</a:t>
            </a:r>
            <a:endParaRPr lang="en-ZA" sz="1600" dirty="0" smtClean="0">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1" y="2820321"/>
            <a:ext cx="9143999" cy="4037679"/>
          </a:xfrm>
          <a:prstGeom prst="rect">
            <a:avLst/>
          </a:prstGeom>
        </p:spPr>
      </p:pic>
    </p:spTree>
    <p:extLst>
      <p:ext uri="{BB962C8B-B14F-4D97-AF65-F5344CB8AC3E}">
        <p14:creationId xmlns:p14="http://schemas.microsoft.com/office/powerpoint/2010/main" val="808637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Being in the Know</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25</a:t>
            </a:fld>
            <a:endParaRPr lang="en-ZA" dirty="0"/>
          </a:p>
        </p:txBody>
      </p:sp>
      <p:pic>
        <p:nvPicPr>
          <p:cNvPr id="2" name="Picture 1"/>
          <p:cNvPicPr>
            <a:picLocks noChangeAspect="1"/>
          </p:cNvPicPr>
          <p:nvPr/>
        </p:nvPicPr>
        <p:blipFill>
          <a:blip r:embed="rId3"/>
          <a:stretch>
            <a:fillRect/>
          </a:stretch>
        </p:blipFill>
        <p:spPr>
          <a:xfrm>
            <a:off x="289406" y="1299011"/>
            <a:ext cx="1800568" cy="1800568"/>
          </a:xfrm>
          <a:prstGeom prst="rect">
            <a:avLst/>
          </a:prstGeom>
        </p:spPr>
      </p:pic>
      <p:pic>
        <p:nvPicPr>
          <p:cNvPr id="5" name="Picture 4"/>
          <p:cNvPicPr>
            <a:picLocks noChangeAspect="1"/>
          </p:cNvPicPr>
          <p:nvPr/>
        </p:nvPicPr>
        <p:blipFill>
          <a:blip r:embed="rId4"/>
          <a:stretch>
            <a:fillRect/>
          </a:stretch>
        </p:blipFill>
        <p:spPr>
          <a:xfrm>
            <a:off x="457200" y="3429601"/>
            <a:ext cx="1564047" cy="1561524"/>
          </a:xfrm>
          <a:prstGeom prst="rect">
            <a:avLst/>
          </a:prstGeom>
        </p:spPr>
      </p:pic>
      <p:pic>
        <p:nvPicPr>
          <p:cNvPr id="7" name="Picture 6"/>
          <p:cNvPicPr>
            <a:picLocks noChangeAspect="1"/>
          </p:cNvPicPr>
          <p:nvPr/>
        </p:nvPicPr>
        <p:blipFill>
          <a:blip r:embed="rId5"/>
          <a:stretch>
            <a:fillRect/>
          </a:stretch>
        </p:blipFill>
        <p:spPr>
          <a:xfrm>
            <a:off x="2540237" y="1187973"/>
            <a:ext cx="5610225" cy="733425"/>
          </a:xfrm>
          <a:prstGeom prst="rect">
            <a:avLst/>
          </a:prstGeom>
        </p:spPr>
      </p:pic>
      <p:pic>
        <p:nvPicPr>
          <p:cNvPr id="8" name="Picture 7"/>
          <p:cNvPicPr>
            <a:picLocks noChangeAspect="1"/>
          </p:cNvPicPr>
          <p:nvPr/>
        </p:nvPicPr>
        <p:blipFill>
          <a:blip r:embed="rId6"/>
          <a:stretch>
            <a:fillRect/>
          </a:stretch>
        </p:blipFill>
        <p:spPr>
          <a:xfrm>
            <a:off x="2540236" y="1921398"/>
            <a:ext cx="5610225" cy="1195496"/>
          </a:xfrm>
          <a:prstGeom prst="rect">
            <a:avLst/>
          </a:prstGeom>
        </p:spPr>
      </p:pic>
      <p:pic>
        <p:nvPicPr>
          <p:cNvPr id="9" name="Picture 8"/>
          <p:cNvPicPr>
            <a:picLocks noChangeAspect="1"/>
          </p:cNvPicPr>
          <p:nvPr/>
        </p:nvPicPr>
        <p:blipFill>
          <a:blip r:embed="rId7"/>
          <a:stretch>
            <a:fillRect/>
          </a:stretch>
        </p:blipFill>
        <p:spPr>
          <a:xfrm>
            <a:off x="2573985" y="3429600"/>
            <a:ext cx="1838892" cy="1561526"/>
          </a:xfrm>
          <a:prstGeom prst="rect">
            <a:avLst/>
          </a:prstGeom>
        </p:spPr>
      </p:pic>
      <p:pic>
        <p:nvPicPr>
          <p:cNvPr id="10" name="Picture 9"/>
          <p:cNvPicPr>
            <a:picLocks noChangeAspect="1"/>
          </p:cNvPicPr>
          <p:nvPr/>
        </p:nvPicPr>
        <p:blipFill>
          <a:blip r:embed="rId8"/>
          <a:stretch>
            <a:fillRect/>
          </a:stretch>
        </p:blipFill>
        <p:spPr>
          <a:xfrm>
            <a:off x="7526980" y="3446913"/>
            <a:ext cx="1407720" cy="1407720"/>
          </a:xfrm>
          <a:prstGeom prst="rect">
            <a:avLst/>
          </a:prstGeom>
        </p:spPr>
      </p:pic>
      <p:pic>
        <p:nvPicPr>
          <p:cNvPr id="12" name="Picture 11"/>
          <p:cNvPicPr>
            <a:picLocks noChangeAspect="1"/>
          </p:cNvPicPr>
          <p:nvPr/>
        </p:nvPicPr>
        <p:blipFill>
          <a:blip r:embed="rId9"/>
          <a:stretch>
            <a:fillRect/>
          </a:stretch>
        </p:blipFill>
        <p:spPr>
          <a:xfrm>
            <a:off x="4965615" y="3445960"/>
            <a:ext cx="2099139" cy="1574355"/>
          </a:xfrm>
          <a:prstGeom prst="rect">
            <a:avLst/>
          </a:prstGeom>
        </p:spPr>
      </p:pic>
      <p:pic>
        <p:nvPicPr>
          <p:cNvPr id="13" name="Picture 12"/>
          <p:cNvPicPr>
            <a:picLocks noChangeAspect="1"/>
          </p:cNvPicPr>
          <p:nvPr/>
        </p:nvPicPr>
        <p:blipFill>
          <a:blip r:embed="rId10"/>
          <a:stretch>
            <a:fillRect/>
          </a:stretch>
        </p:blipFill>
        <p:spPr>
          <a:xfrm>
            <a:off x="116378" y="5505980"/>
            <a:ext cx="7340096" cy="1193001"/>
          </a:xfrm>
          <a:prstGeom prst="rect">
            <a:avLst/>
          </a:prstGeom>
        </p:spPr>
      </p:pic>
      <p:pic>
        <p:nvPicPr>
          <p:cNvPr id="14" name="Picture 13"/>
          <p:cNvPicPr>
            <a:picLocks noChangeAspect="1"/>
          </p:cNvPicPr>
          <p:nvPr/>
        </p:nvPicPr>
        <p:blipFill>
          <a:blip r:embed="rId11"/>
          <a:stretch>
            <a:fillRect/>
          </a:stretch>
        </p:blipFill>
        <p:spPr>
          <a:xfrm>
            <a:off x="7411883" y="5187243"/>
            <a:ext cx="1511738" cy="1511738"/>
          </a:xfrm>
          <a:prstGeom prst="rect">
            <a:avLst/>
          </a:prstGeom>
        </p:spPr>
      </p:pic>
    </p:spTree>
    <p:extLst>
      <p:ext uri="{BB962C8B-B14F-4D97-AF65-F5344CB8AC3E}">
        <p14:creationId xmlns:p14="http://schemas.microsoft.com/office/powerpoint/2010/main" val="3995955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The New Normal</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26</a:t>
            </a:fld>
            <a:endParaRPr lang="en-ZA" dirty="0"/>
          </a:p>
        </p:txBody>
      </p:sp>
      <p:sp>
        <p:nvSpPr>
          <p:cNvPr id="6" name="TextBox 5"/>
          <p:cNvSpPr txBox="1"/>
          <p:nvPr/>
        </p:nvSpPr>
        <p:spPr>
          <a:xfrm>
            <a:off x="457200" y="1303713"/>
            <a:ext cx="6918959" cy="4524315"/>
          </a:xfrm>
          <a:prstGeom prst="rect">
            <a:avLst/>
          </a:prstGeom>
          <a:noFill/>
        </p:spPr>
        <p:txBody>
          <a:bodyPr wrap="square" rtlCol="0">
            <a:spAutoFit/>
          </a:bodyPr>
          <a:lstStyle/>
          <a:p>
            <a:pPr marL="285750" indent="-285750">
              <a:buFont typeface="Arial" panose="020B0604020202020204" pitchFamily="34" charset="0"/>
              <a:buChar char="•"/>
            </a:pPr>
            <a:r>
              <a:rPr lang="en-ZA" dirty="0" smtClean="0">
                <a:latin typeface="Century Gothic" panose="020B0502020202020204" pitchFamily="34" charset="0"/>
              </a:rPr>
              <a:t>As </a:t>
            </a:r>
            <a:r>
              <a:rPr lang="en-ZA" dirty="0" err="1" smtClean="0">
                <a:latin typeface="Century Gothic" panose="020B0502020202020204" pitchFamily="34" charset="0"/>
              </a:rPr>
              <a:t>CoCT</a:t>
            </a:r>
            <a:r>
              <a:rPr lang="en-ZA" dirty="0" smtClean="0">
                <a:latin typeface="Century Gothic" panose="020B0502020202020204" pitchFamily="34" charset="0"/>
              </a:rPr>
              <a:t> staff we must set the example for the Public</a:t>
            </a:r>
          </a:p>
          <a:p>
            <a:pPr marL="285750" indent="-285750">
              <a:buFont typeface="Arial" panose="020B0604020202020204" pitchFamily="34" charset="0"/>
              <a:buChar char="•"/>
            </a:pPr>
            <a:endParaRPr lang="en-ZA" dirty="0">
              <a:latin typeface="Century Gothic" panose="020B0502020202020204" pitchFamily="34" charset="0"/>
            </a:endParaRPr>
          </a:p>
          <a:p>
            <a:pPr marL="285750" indent="-285750">
              <a:buFont typeface="Arial" panose="020B0604020202020204" pitchFamily="34" charset="0"/>
              <a:buChar char="•"/>
            </a:pPr>
            <a:r>
              <a:rPr lang="en-ZA" dirty="0" smtClean="0">
                <a:latin typeface="Century Gothic" panose="020B0502020202020204" pitchFamily="34" charset="0"/>
              </a:rPr>
              <a:t>Working from home (where possible)</a:t>
            </a:r>
          </a:p>
          <a:p>
            <a:pPr marL="285750" indent="-285750">
              <a:buFont typeface="Arial" panose="020B0604020202020204" pitchFamily="34" charset="0"/>
              <a:buChar char="•"/>
            </a:pPr>
            <a:endParaRPr lang="en-ZA" dirty="0">
              <a:latin typeface="Century Gothic" panose="020B0502020202020204" pitchFamily="34" charset="0"/>
            </a:endParaRPr>
          </a:p>
          <a:p>
            <a:pPr marL="285750" indent="-285750">
              <a:buFont typeface="Arial" panose="020B0604020202020204" pitchFamily="34" charset="0"/>
              <a:buChar char="•"/>
            </a:pPr>
            <a:r>
              <a:rPr lang="en-ZA" dirty="0">
                <a:latin typeface="Century Gothic" panose="020B0502020202020204" pitchFamily="34" charset="0"/>
              </a:rPr>
              <a:t>Skype Meetings</a:t>
            </a:r>
          </a:p>
          <a:p>
            <a:pPr marL="285750" indent="-285750">
              <a:buFont typeface="Arial" panose="020B0604020202020204" pitchFamily="34" charset="0"/>
              <a:buChar char="•"/>
            </a:pPr>
            <a:endParaRPr lang="en-ZA" dirty="0" smtClean="0">
              <a:latin typeface="Century Gothic" panose="020B0502020202020204" pitchFamily="34" charset="0"/>
            </a:endParaRPr>
          </a:p>
          <a:p>
            <a:pPr marL="285750" indent="-285750">
              <a:buFont typeface="Arial" panose="020B0604020202020204" pitchFamily="34" charset="0"/>
              <a:buChar char="•"/>
            </a:pPr>
            <a:r>
              <a:rPr lang="en-ZA" dirty="0" smtClean="0">
                <a:latin typeface="Century Gothic" panose="020B0502020202020204" pitchFamily="34" charset="0"/>
              </a:rPr>
              <a:t>Doing more with less (Budget constraints due to economy shock)</a:t>
            </a:r>
          </a:p>
          <a:p>
            <a:pPr marL="285750" indent="-285750">
              <a:buFont typeface="Arial" panose="020B0604020202020204" pitchFamily="34" charset="0"/>
              <a:buChar char="•"/>
            </a:pPr>
            <a:endParaRPr lang="en-ZA" dirty="0" smtClean="0">
              <a:latin typeface="Century Gothic" panose="020B0502020202020204" pitchFamily="34" charset="0"/>
            </a:endParaRPr>
          </a:p>
          <a:p>
            <a:pPr marL="285750" indent="-285750">
              <a:buFont typeface="Arial" panose="020B0604020202020204" pitchFamily="34" charset="0"/>
              <a:buChar char="•"/>
            </a:pPr>
            <a:r>
              <a:rPr lang="en-ZA" dirty="0" smtClean="0">
                <a:latin typeface="Century Gothic" panose="020B0502020202020204" pitchFamily="34" charset="0"/>
              </a:rPr>
              <a:t>Doing things smarter by applying re-engineering, innovation, automation of processes (on-line processes to be expedited)</a:t>
            </a:r>
          </a:p>
          <a:p>
            <a:pPr marL="285750" indent="-285750">
              <a:buFont typeface="Arial" panose="020B0604020202020204" pitchFamily="34" charset="0"/>
              <a:buChar char="•"/>
            </a:pPr>
            <a:endParaRPr lang="en-ZA" dirty="0">
              <a:latin typeface="Century Gothic" panose="020B0502020202020204" pitchFamily="34" charset="0"/>
            </a:endParaRPr>
          </a:p>
          <a:p>
            <a:pPr marL="285750" indent="-285750">
              <a:buFont typeface="Arial" panose="020B0604020202020204" pitchFamily="34" charset="0"/>
              <a:buChar char="•"/>
            </a:pPr>
            <a:endParaRPr lang="en-ZA" dirty="0" smtClean="0">
              <a:latin typeface="Century Gothic" panose="020B0502020202020204" pitchFamily="34" charset="0"/>
            </a:endParaRPr>
          </a:p>
          <a:p>
            <a:pPr marL="285750" indent="-285750">
              <a:buFont typeface="Arial" panose="020B0604020202020204" pitchFamily="34" charset="0"/>
              <a:buChar char="•"/>
            </a:pPr>
            <a:endParaRPr lang="en-ZA" dirty="0">
              <a:latin typeface="Century Gothic" panose="020B0502020202020204" pitchFamily="34" charset="0"/>
            </a:endParaRPr>
          </a:p>
          <a:p>
            <a:pPr marL="285750" indent="-285750">
              <a:buFont typeface="Arial" panose="020B0604020202020204" pitchFamily="34" charset="0"/>
              <a:buChar char="•"/>
            </a:pPr>
            <a:endParaRPr lang="en-ZA" dirty="0">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7893799" y="1163984"/>
            <a:ext cx="998682" cy="998682"/>
          </a:xfrm>
          <a:prstGeom prst="rect">
            <a:avLst/>
          </a:prstGeom>
        </p:spPr>
      </p:pic>
      <p:pic>
        <p:nvPicPr>
          <p:cNvPr id="7" name="Picture 6"/>
          <p:cNvPicPr>
            <a:picLocks noChangeAspect="1"/>
          </p:cNvPicPr>
          <p:nvPr/>
        </p:nvPicPr>
        <p:blipFill>
          <a:blip r:embed="rId4"/>
          <a:stretch>
            <a:fillRect/>
          </a:stretch>
        </p:blipFill>
        <p:spPr>
          <a:xfrm>
            <a:off x="7878164" y="2345884"/>
            <a:ext cx="999831" cy="999831"/>
          </a:xfrm>
          <a:prstGeom prst="rect">
            <a:avLst/>
          </a:prstGeom>
        </p:spPr>
      </p:pic>
      <p:pic>
        <p:nvPicPr>
          <p:cNvPr id="8" name="Picture 7"/>
          <p:cNvPicPr>
            <a:picLocks noChangeAspect="1"/>
          </p:cNvPicPr>
          <p:nvPr/>
        </p:nvPicPr>
        <p:blipFill>
          <a:blip r:embed="rId5"/>
          <a:stretch>
            <a:fillRect/>
          </a:stretch>
        </p:blipFill>
        <p:spPr>
          <a:xfrm>
            <a:off x="7893799" y="3528933"/>
            <a:ext cx="998682" cy="998682"/>
          </a:xfrm>
          <a:prstGeom prst="rect">
            <a:avLst/>
          </a:prstGeom>
        </p:spPr>
      </p:pic>
      <p:pic>
        <p:nvPicPr>
          <p:cNvPr id="9" name="Picture 8"/>
          <p:cNvPicPr>
            <a:picLocks noChangeAspect="1"/>
          </p:cNvPicPr>
          <p:nvPr/>
        </p:nvPicPr>
        <p:blipFill>
          <a:blip r:embed="rId6"/>
          <a:stretch>
            <a:fillRect/>
          </a:stretch>
        </p:blipFill>
        <p:spPr>
          <a:xfrm>
            <a:off x="7878163" y="4710833"/>
            <a:ext cx="999832" cy="999832"/>
          </a:xfrm>
          <a:prstGeom prst="rect">
            <a:avLst/>
          </a:prstGeom>
        </p:spPr>
      </p:pic>
      <p:pic>
        <p:nvPicPr>
          <p:cNvPr id="10" name="Picture 9"/>
          <p:cNvPicPr>
            <a:picLocks noChangeAspect="1"/>
          </p:cNvPicPr>
          <p:nvPr/>
        </p:nvPicPr>
        <p:blipFill>
          <a:blip r:embed="rId7"/>
          <a:stretch>
            <a:fillRect/>
          </a:stretch>
        </p:blipFill>
        <p:spPr>
          <a:xfrm>
            <a:off x="7925011" y="5892733"/>
            <a:ext cx="936257" cy="936257"/>
          </a:xfrm>
          <a:prstGeom prst="rect">
            <a:avLst/>
          </a:prstGeom>
        </p:spPr>
      </p:pic>
    </p:spTree>
    <p:extLst>
      <p:ext uri="{BB962C8B-B14F-4D97-AF65-F5344CB8AC3E}">
        <p14:creationId xmlns:p14="http://schemas.microsoft.com/office/powerpoint/2010/main" val="964656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a:t>Risk Management </a:t>
            </a:r>
            <a:r>
              <a:rPr lang="en-ZA" dirty="0" smtClean="0"/>
              <a:t>Maturity</a:t>
            </a:r>
            <a:endParaRPr lang="en-ZA" dirty="0"/>
          </a:p>
        </p:txBody>
      </p:sp>
      <p:sp>
        <p:nvSpPr>
          <p:cNvPr id="3" name="Subtitle 2"/>
          <p:cNvSpPr>
            <a:spLocks noGrp="1"/>
          </p:cNvSpPr>
          <p:nvPr>
            <p:ph type="subTitle" idx="1"/>
          </p:nvPr>
        </p:nvSpPr>
        <p:spPr/>
        <p:txBody>
          <a:bodyPr>
            <a:normAutofit/>
          </a:bodyPr>
          <a:lstStyle/>
          <a:p>
            <a:r>
              <a:rPr lang="en-ZA" sz="2000" dirty="0"/>
              <a:t>Business Adaption</a:t>
            </a:r>
          </a:p>
        </p:txBody>
      </p:sp>
    </p:spTree>
    <p:extLst>
      <p:ext uri="{BB962C8B-B14F-4D97-AF65-F5344CB8AC3E}">
        <p14:creationId xmlns:p14="http://schemas.microsoft.com/office/powerpoint/2010/main" val="38493405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Agile Approach to Risk Management</a:t>
            </a:r>
            <a:endParaRPr lang="en-ZA" dirty="0"/>
          </a:p>
        </p:txBody>
      </p:sp>
      <p:sp>
        <p:nvSpPr>
          <p:cNvPr id="5" name="Content Placeholder 4"/>
          <p:cNvSpPr>
            <a:spLocks noGrp="1"/>
          </p:cNvSpPr>
          <p:nvPr>
            <p:ph idx="1"/>
          </p:nvPr>
        </p:nvSpPr>
        <p:spPr>
          <a:xfrm>
            <a:off x="457200" y="1272648"/>
            <a:ext cx="8229600" cy="4942415"/>
          </a:xfrm>
        </p:spPr>
        <p:txBody>
          <a:bodyPr>
            <a:normAutofit/>
          </a:bodyPr>
          <a:lstStyle/>
          <a:p>
            <a:pPr algn="just"/>
            <a:r>
              <a:rPr lang="en-ZA" b="1" dirty="0" smtClean="0">
                <a:solidFill>
                  <a:srgbClr val="0098C5"/>
                </a:solidFill>
              </a:rPr>
              <a:t>Form </a:t>
            </a:r>
            <a:r>
              <a:rPr lang="en-ZA" b="1" dirty="0">
                <a:solidFill>
                  <a:srgbClr val="0098C5"/>
                </a:solidFill>
              </a:rPr>
              <a:t>cross-functional teams </a:t>
            </a:r>
            <a:r>
              <a:rPr lang="en-ZA" dirty="0"/>
              <a:t>that span across business, risk, compliance, operations, economists and evaluate the problem holistically </a:t>
            </a:r>
            <a:r>
              <a:rPr lang="en-ZA" dirty="0" smtClean="0"/>
              <a:t>e.g. Covid-19 Coordinating Committee included amongst others, participants from Resilience, BCM, IRM, OHS, line management, etc.</a:t>
            </a:r>
            <a:endParaRPr lang="en-ZA" dirty="0"/>
          </a:p>
          <a:p>
            <a:pPr algn="just"/>
            <a:endParaRPr lang="en-ZA" dirty="0" smtClean="0"/>
          </a:p>
          <a:p>
            <a:pPr algn="just"/>
            <a:r>
              <a:rPr lang="en-ZA" b="1" dirty="0" smtClean="0">
                <a:solidFill>
                  <a:srgbClr val="0098C5"/>
                </a:solidFill>
              </a:rPr>
              <a:t>Heightened cyber vulnerability alerts </a:t>
            </a:r>
            <a:r>
              <a:rPr lang="en-ZA" dirty="0" smtClean="0"/>
              <a:t>– revisit preventative controls on critical IT components/ applications.</a:t>
            </a:r>
          </a:p>
          <a:p>
            <a:pPr algn="just"/>
            <a:endParaRPr lang="en-ZA" dirty="0"/>
          </a:p>
          <a:p>
            <a:pPr algn="just"/>
            <a:r>
              <a:rPr lang="en-ZA" b="1" dirty="0" smtClean="0">
                <a:solidFill>
                  <a:srgbClr val="0098C5"/>
                </a:solidFill>
              </a:rPr>
              <a:t>Impact of shocks and stresses </a:t>
            </a:r>
            <a:r>
              <a:rPr lang="en-ZA" dirty="0" smtClean="0"/>
              <a:t>in the future e.g. stoppage of on-line services due to ransomware</a:t>
            </a:r>
          </a:p>
          <a:p>
            <a:pPr algn="just"/>
            <a:endParaRPr lang="en-ZA" dirty="0"/>
          </a:p>
          <a:p>
            <a:pPr algn="just"/>
            <a:r>
              <a:rPr lang="en-ZA" b="1" dirty="0" smtClean="0">
                <a:solidFill>
                  <a:srgbClr val="0098C5"/>
                </a:solidFill>
              </a:rPr>
              <a:t>Be pragmatic, forward thinking and future driven</a:t>
            </a:r>
            <a:r>
              <a:rPr lang="en-ZA" dirty="0" smtClean="0"/>
              <a:t>. </a:t>
            </a:r>
            <a:r>
              <a:rPr lang="en-ZA" dirty="0"/>
              <a:t>Take your existing capabilities, re-purpose them into prototypes and continue to </a:t>
            </a:r>
            <a:r>
              <a:rPr lang="en-ZA" dirty="0" smtClean="0"/>
              <a:t>evolve.</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28</a:t>
            </a:fld>
            <a:endParaRPr lang="en-ZA" dirty="0"/>
          </a:p>
        </p:txBody>
      </p:sp>
    </p:spTree>
    <p:extLst>
      <p:ext uri="{BB962C8B-B14F-4D97-AF65-F5344CB8AC3E}">
        <p14:creationId xmlns:p14="http://schemas.microsoft.com/office/powerpoint/2010/main" val="3441629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ZA" dirty="0" smtClean="0"/>
              <a:t>Using real-time data and data analytics to improve the efficiency of Risk Management</a:t>
            </a:r>
            <a:endParaRPr lang="en-ZA"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55582459"/>
              </p:ext>
            </p:extLst>
          </p:nvPr>
        </p:nvGraphicFramePr>
        <p:xfrm>
          <a:off x="-100730" y="1301656"/>
          <a:ext cx="8993210" cy="5405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fld id="{8406839F-D7A4-4E5D-B93D-768AD4D1DB36}" type="slidenum">
              <a:rPr lang="en-ZA" smtClean="0"/>
              <a:pPr/>
              <a:t>29</a:t>
            </a:fld>
            <a:endParaRPr lang="en-ZA" dirty="0"/>
          </a:p>
        </p:txBody>
      </p:sp>
      <p:sp>
        <p:nvSpPr>
          <p:cNvPr id="7" name="Rectangle 6"/>
          <p:cNvSpPr/>
          <p:nvPr/>
        </p:nvSpPr>
        <p:spPr>
          <a:xfrm>
            <a:off x="3158621" y="5329492"/>
            <a:ext cx="5528179"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ZA" sz="1600" dirty="0">
                <a:latin typeface="Century Gothic" panose="020B0502020202020204" pitchFamily="34" charset="0"/>
              </a:rPr>
              <a:t>In collaboration with data management/ scientists, assess data sets available that could facilitate predictable modelling. </a:t>
            </a:r>
            <a:r>
              <a:rPr lang="en-ZA" sz="1600" dirty="0" smtClean="0">
                <a:latin typeface="Century Gothic" panose="020B0502020202020204" pitchFamily="34" charset="0"/>
              </a:rPr>
              <a:t> </a:t>
            </a:r>
          </a:p>
          <a:p>
            <a:pPr algn="ctr"/>
            <a:r>
              <a:rPr lang="en-ZA" sz="1600" dirty="0" smtClean="0">
                <a:latin typeface="Century Gothic" panose="020B0502020202020204" pitchFamily="34" charset="0"/>
              </a:rPr>
              <a:t>Ensure </a:t>
            </a:r>
            <a:r>
              <a:rPr lang="en-ZA" sz="1600" dirty="0">
                <a:latin typeface="Century Gothic" panose="020B0502020202020204" pitchFamily="34" charset="0"/>
              </a:rPr>
              <a:t>expert knowledge is utilised when data is made available to risk management.</a:t>
            </a:r>
          </a:p>
        </p:txBody>
      </p:sp>
    </p:spTree>
    <p:extLst>
      <p:ext uri="{BB962C8B-B14F-4D97-AF65-F5344CB8AC3E}">
        <p14:creationId xmlns:p14="http://schemas.microsoft.com/office/powerpoint/2010/main" val="2762055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4706CDCD-84A8-434C-95F2-EE910DCA681A}"/>
              </a:ext>
            </a:extLst>
          </p:cNvPr>
          <p:cNvGrpSpPr/>
          <p:nvPr/>
        </p:nvGrpSpPr>
        <p:grpSpPr>
          <a:xfrm>
            <a:off x="91440" y="1191472"/>
            <a:ext cx="8863465" cy="5535900"/>
            <a:chOff x="0" y="774866"/>
            <a:chExt cx="9144000" cy="6083135"/>
          </a:xfrm>
        </p:grpSpPr>
        <p:sp>
          <p:nvSpPr>
            <p:cNvPr id="48" name="Freeform 6">
              <a:extLst>
                <a:ext uri="{FF2B5EF4-FFF2-40B4-BE49-F238E27FC236}">
                  <a16:creationId xmlns:a16="http://schemas.microsoft.com/office/drawing/2014/main" id="{92B1F756-CC77-4C68-B1CD-4A82CF4E80E9}"/>
                </a:ext>
              </a:extLst>
            </p:cNvPr>
            <p:cNvSpPr>
              <a:spLocks/>
            </p:cNvSpPr>
            <p:nvPr/>
          </p:nvSpPr>
          <p:spPr bwMode="auto">
            <a:xfrm>
              <a:off x="0" y="774866"/>
              <a:ext cx="9144000" cy="6083134"/>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49" name="Freeform 7">
              <a:extLst>
                <a:ext uri="{FF2B5EF4-FFF2-40B4-BE49-F238E27FC236}">
                  <a16:creationId xmlns:a16="http://schemas.microsoft.com/office/drawing/2014/main" id="{CC6BDA57-2072-4C69-AEA3-8B251B4B1643}"/>
                </a:ext>
              </a:extLst>
            </p:cNvPr>
            <p:cNvSpPr>
              <a:spLocks/>
            </p:cNvSpPr>
            <p:nvPr/>
          </p:nvSpPr>
          <p:spPr bwMode="auto">
            <a:xfrm>
              <a:off x="1" y="796010"/>
              <a:ext cx="9143999" cy="6061990"/>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50" name="Freeform 8">
              <a:extLst>
                <a:ext uri="{FF2B5EF4-FFF2-40B4-BE49-F238E27FC236}">
                  <a16:creationId xmlns:a16="http://schemas.microsoft.com/office/drawing/2014/main" id="{922AC502-32F0-428B-A7F8-DD938ED1F551}"/>
                </a:ext>
              </a:extLst>
            </p:cNvPr>
            <p:cNvSpPr>
              <a:spLocks/>
            </p:cNvSpPr>
            <p:nvPr/>
          </p:nvSpPr>
          <p:spPr bwMode="auto">
            <a:xfrm>
              <a:off x="0" y="869184"/>
              <a:ext cx="8795009" cy="5988817"/>
            </a:xfrm>
            <a:custGeom>
              <a:avLst/>
              <a:gdLst/>
              <a:ahLst/>
              <a:cxnLst/>
              <a:rect l="l" t="t"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latin typeface="Calibri" panose="020F0502020204030204"/>
              </a:endParaRPr>
            </a:p>
          </p:txBody>
        </p:sp>
      </p:grpSp>
      <p:grpSp>
        <p:nvGrpSpPr>
          <p:cNvPr id="52" name="Group 51">
            <a:extLst>
              <a:ext uri="{FF2B5EF4-FFF2-40B4-BE49-F238E27FC236}">
                <a16:creationId xmlns:a16="http://schemas.microsoft.com/office/drawing/2014/main" id="{AC544C1D-8907-4A3C-A282-D3A5035FE25C}"/>
              </a:ext>
            </a:extLst>
          </p:cNvPr>
          <p:cNvGrpSpPr>
            <a:grpSpLocks noChangeAspect="1"/>
          </p:cNvGrpSpPr>
          <p:nvPr/>
        </p:nvGrpSpPr>
        <p:grpSpPr>
          <a:xfrm>
            <a:off x="1534434" y="1058076"/>
            <a:ext cx="314265" cy="580031"/>
            <a:chOff x="2526619" y="3231420"/>
            <a:chExt cx="1325880" cy="2447151"/>
          </a:xfrm>
        </p:grpSpPr>
        <p:sp>
          <p:nvSpPr>
            <p:cNvPr id="53" name="Rounded Rectangle 47">
              <a:extLst>
                <a:ext uri="{FF2B5EF4-FFF2-40B4-BE49-F238E27FC236}">
                  <a16:creationId xmlns:a16="http://schemas.microsoft.com/office/drawing/2014/main" id="{B7E9F900-7481-4FBF-87BB-517240E70E8D}"/>
                </a:ext>
              </a:extLst>
            </p:cNvPr>
            <p:cNvSpPr/>
            <p:nvPr/>
          </p:nvSpPr>
          <p:spPr>
            <a:xfrm>
              <a:off x="2526619" y="4539657"/>
              <a:ext cx="1325880" cy="1138914"/>
            </a:xfrm>
            <a:prstGeom prst="roundRect">
              <a:avLst>
                <a:gd name="adj" fmla="val 5138"/>
              </a:avLst>
            </a:prstGeom>
            <a:solidFill>
              <a:srgbClr val="F5FB11"/>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54" name="Isosceles Triangle 35">
              <a:extLst>
                <a:ext uri="{FF2B5EF4-FFF2-40B4-BE49-F238E27FC236}">
                  <a16:creationId xmlns:a16="http://schemas.microsoft.com/office/drawing/2014/main" id="{0F35E253-C6BC-470D-9DD7-8D834CB12356}"/>
                </a:ext>
              </a:extLst>
            </p:cNvPr>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solidFill>
              <a:srgbClr val="F5FB11"/>
            </a:soli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55" name="Isosceles Triangle 35">
              <a:extLst>
                <a:ext uri="{FF2B5EF4-FFF2-40B4-BE49-F238E27FC236}">
                  <a16:creationId xmlns:a16="http://schemas.microsoft.com/office/drawing/2014/main" id="{EA3344CC-400E-417D-A544-33FC07809326}"/>
                </a:ext>
              </a:extLst>
            </p:cNvPr>
            <p:cNvSpPr/>
            <p:nvPr/>
          </p:nvSpPr>
          <p:spPr>
            <a:xfrm>
              <a:off x="2753496" y="4525954"/>
              <a:ext cx="860697" cy="384360"/>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56" name="Isosceles Triangle 35">
              <a:extLst>
                <a:ext uri="{FF2B5EF4-FFF2-40B4-BE49-F238E27FC236}">
                  <a16:creationId xmlns:a16="http://schemas.microsoft.com/office/drawing/2014/main" id="{37C99986-5B2B-4657-8423-E33C88E1502E}"/>
                </a:ext>
              </a:extLst>
            </p:cNvPr>
            <p:cNvSpPr/>
            <p:nvPr/>
          </p:nvSpPr>
          <p:spPr>
            <a:xfrm>
              <a:off x="2882253" y="3951642"/>
              <a:ext cx="603182" cy="353398"/>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57" name="Isosceles Triangle 35">
              <a:extLst>
                <a:ext uri="{FF2B5EF4-FFF2-40B4-BE49-F238E27FC236}">
                  <a16:creationId xmlns:a16="http://schemas.microsoft.com/office/drawing/2014/main" id="{625620CC-82FA-453E-8E92-12D775CF207C}"/>
                </a:ext>
              </a:extLst>
            </p:cNvPr>
            <p:cNvSpPr/>
            <p:nvPr/>
          </p:nvSpPr>
          <p:spPr>
            <a:xfrm>
              <a:off x="3006985" y="3432205"/>
              <a:ext cx="353718" cy="28037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58" name="Isosceles Triangle 35">
              <a:extLst>
                <a:ext uri="{FF2B5EF4-FFF2-40B4-BE49-F238E27FC236}">
                  <a16:creationId xmlns:a16="http://schemas.microsoft.com/office/drawing/2014/main" id="{99FE9B81-F5E0-4DA2-A6CE-D926CB5B3581}"/>
                </a:ext>
              </a:extLst>
            </p:cNvPr>
            <p:cNvSpPr/>
            <p:nvPr/>
          </p:nvSpPr>
          <p:spPr>
            <a:xfrm>
              <a:off x="2792584" y="3232362"/>
              <a:ext cx="378767" cy="2058550"/>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59" name="Isosceles Triangle 35">
              <a:extLst>
                <a:ext uri="{FF2B5EF4-FFF2-40B4-BE49-F238E27FC236}">
                  <a16:creationId xmlns:a16="http://schemas.microsoft.com/office/drawing/2014/main" id="{92385142-B6FB-4103-8975-FF992174059B}"/>
                </a:ext>
              </a:extLst>
            </p:cNvPr>
            <p:cNvSpPr/>
            <p:nvPr/>
          </p:nvSpPr>
          <p:spPr>
            <a:xfrm>
              <a:off x="3081496" y="3232259"/>
              <a:ext cx="153711" cy="2068782"/>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grpSp>
      <p:grpSp>
        <p:nvGrpSpPr>
          <p:cNvPr id="60" name="Group 59">
            <a:extLst>
              <a:ext uri="{FF2B5EF4-FFF2-40B4-BE49-F238E27FC236}">
                <a16:creationId xmlns:a16="http://schemas.microsoft.com/office/drawing/2014/main" id="{5ACB0A9C-42C2-49F0-AB32-39FE53194D9C}"/>
              </a:ext>
            </a:extLst>
          </p:cNvPr>
          <p:cNvGrpSpPr>
            <a:grpSpLocks noChangeAspect="1"/>
          </p:cNvGrpSpPr>
          <p:nvPr/>
        </p:nvGrpSpPr>
        <p:grpSpPr>
          <a:xfrm>
            <a:off x="4454212" y="1844646"/>
            <a:ext cx="480286" cy="886451"/>
            <a:chOff x="2526619" y="3231420"/>
            <a:chExt cx="1325880" cy="2447151"/>
          </a:xfrm>
        </p:grpSpPr>
        <p:sp>
          <p:nvSpPr>
            <p:cNvPr id="61" name="Rounded Rectangle 47">
              <a:extLst>
                <a:ext uri="{FF2B5EF4-FFF2-40B4-BE49-F238E27FC236}">
                  <a16:creationId xmlns:a16="http://schemas.microsoft.com/office/drawing/2014/main" id="{00E36898-C3F8-424B-8C7F-C415A54A344B}"/>
                </a:ext>
              </a:extLst>
            </p:cNvPr>
            <p:cNvSpPr/>
            <p:nvPr/>
          </p:nvSpPr>
          <p:spPr>
            <a:xfrm>
              <a:off x="2526619" y="4539657"/>
              <a:ext cx="1325880" cy="1138914"/>
            </a:xfrm>
            <a:prstGeom prst="roundRect">
              <a:avLst>
                <a:gd name="adj" fmla="val 5138"/>
              </a:avLst>
            </a:prstGeom>
            <a:solidFill>
              <a:srgbClr val="FF9900"/>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62" name="Isosceles Triangle 35">
              <a:extLst>
                <a:ext uri="{FF2B5EF4-FFF2-40B4-BE49-F238E27FC236}">
                  <a16:creationId xmlns:a16="http://schemas.microsoft.com/office/drawing/2014/main" id="{28A6576C-8EDD-4FB7-B0A8-CA44C1E96A61}"/>
                </a:ext>
              </a:extLst>
            </p:cNvPr>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solidFill>
              <a:srgbClr val="FF9900"/>
            </a:soli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63" name="Isosceles Triangle 35">
              <a:extLst>
                <a:ext uri="{FF2B5EF4-FFF2-40B4-BE49-F238E27FC236}">
                  <a16:creationId xmlns:a16="http://schemas.microsoft.com/office/drawing/2014/main" id="{D258048E-FFE9-47A8-B81B-8084A8534742}"/>
                </a:ext>
              </a:extLst>
            </p:cNvPr>
            <p:cNvSpPr/>
            <p:nvPr/>
          </p:nvSpPr>
          <p:spPr>
            <a:xfrm>
              <a:off x="2753496" y="4525954"/>
              <a:ext cx="860697" cy="384360"/>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64" name="Isosceles Triangle 35">
              <a:extLst>
                <a:ext uri="{FF2B5EF4-FFF2-40B4-BE49-F238E27FC236}">
                  <a16:creationId xmlns:a16="http://schemas.microsoft.com/office/drawing/2014/main" id="{45D7CC91-2CB4-403D-B902-98F703636999}"/>
                </a:ext>
              </a:extLst>
            </p:cNvPr>
            <p:cNvSpPr/>
            <p:nvPr/>
          </p:nvSpPr>
          <p:spPr>
            <a:xfrm>
              <a:off x="2882253" y="3951642"/>
              <a:ext cx="603182" cy="353398"/>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65" name="Isosceles Triangle 35">
              <a:extLst>
                <a:ext uri="{FF2B5EF4-FFF2-40B4-BE49-F238E27FC236}">
                  <a16:creationId xmlns:a16="http://schemas.microsoft.com/office/drawing/2014/main" id="{49574FA0-4C1A-4026-B433-04A94E53F14F}"/>
                </a:ext>
              </a:extLst>
            </p:cNvPr>
            <p:cNvSpPr/>
            <p:nvPr/>
          </p:nvSpPr>
          <p:spPr>
            <a:xfrm>
              <a:off x="3006985" y="3432205"/>
              <a:ext cx="353718" cy="28037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66" name="Isosceles Triangle 35">
              <a:extLst>
                <a:ext uri="{FF2B5EF4-FFF2-40B4-BE49-F238E27FC236}">
                  <a16:creationId xmlns:a16="http://schemas.microsoft.com/office/drawing/2014/main" id="{C13C2801-5C43-4AE8-8B2A-BECCD21D1EAC}"/>
                </a:ext>
              </a:extLst>
            </p:cNvPr>
            <p:cNvSpPr/>
            <p:nvPr/>
          </p:nvSpPr>
          <p:spPr>
            <a:xfrm>
              <a:off x="2792584" y="3232362"/>
              <a:ext cx="378767" cy="2058550"/>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67" name="Isosceles Triangle 35">
              <a:extLst>
                <a:ext uri="{FF2B5EF4-FFF2-40B4-BE49-F238E27FC236}">
                  <a16:creationId xmlns:a16="http://schemas.microsoft.com/office/drawing/2014/main" id="{19A26F1A-A094-46D1-B0C6-CE5E9B1D27FC}"/>
                </a:ext>
              </a:extLst>
            </p:cNvPr>
            <p:cNvSpPr/>
            <p:nvPr/>
          </p:nvSpPr>
          <p:spPr>
            <a:xfrm>
              <a:off x="3081496" y="3232259"/>
              <a:ext cx="153711" cy="2068782"/>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grpSp>
      <p:grpSp>
        <p:nvGrpSpPr>
          <p:cNvPr id="68" name="Group 67">
            <a:extLst>
              <a:ext uri="{FF2B5EF4-FFF2-40B4-BE49-F238E27FC236}">
                <a16:creationId xmlns:a16="http://schemas.microsoft.com/office/drawing/2014/main" id="{48B03774-6F25-4C78-A09D-DFC07D1133EB}"/>
              </a:ext>
            </a:extLst>
          </p:cNvPr>
          <p:cNvGrpSpPr>
            <a:grpSpLocks noChangeAspect="1"/>
          </p:cNvGrpSpPr>
          <p:nvPr/>
        </p:nvGrpSpPr>
        <p:grpSpPr>
          <a:xfrm>
            <a:off x="1430220" y="3154225"/>
            <a:ext cx="711278" cy="1312785"/>
            <a:chOff x="2526619" y="3231420"/>
            <a:chExt cx="1325880" cy="2447151"/>
          </a:xfrm>
        </p:grpSpPr>
        <p:sp>
          <p:nvSpPr>
            <p:cNvPr id="69" name="Rounded Rectangle 47">
              <a:extLst>
                <a:ext uri="{FF2B5EF4-FFF2-40B4-BE49-F238E27FC236}">
                  <a16:creationId xmlns:a16="http://schemas.microsoft.com/office/drawing/2014/main" id="{6E34421B-6F6D-41C4-9D7B-1FD4D3002C6C}"/>
                </a:ext>
              </a:extLst>
            </p:cNvPr>
            <p:cNvSpPr/>
            <p:nvPr/>
          </p:nvSpPr>
          <p:spPr>
            <a:xfrm>
              <a:off x="2526619" y="4539657"/>
              <a:ext cx="1325880" cy="1138914"/>
            </a:xfrm>
            <a:prstGeom prst="roundRect">
              <a:avLst>
                <a:gd name="adj" fmla="val 5138"/>
              </a:avLst>
            </a:prstGeom>
            <a:solidFill>
              <a:srgbClr val="FF0000"/>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0" name="Isosceles Triangle 35">
              <a:extLst>
                <a:ext uri="{FF2B5EF4-FFF2-40B4-BE49-F238E27FC236}">
                  <a16:creationId xmlns:a16="http://schemas.microsoft.com/office/drawing/2014/main" id="{29223048-A0FA-4553-B704-A5DD71452B2F}"/>
                </a:ext>
              </a:extLst>
            </p:cNvPr>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solidFill>
              <a:srgbClr val="FF0000"/>
            </a:soli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1" name="Isosceles Triangle 35">
              <a:extLst>
                <a:ext uri="{FF2B5EF4-FFF2-40B4-BE49-F238E27FC236}">
                  <a16:creationId xmlns:a16="http://schemas.microsoft.com/office/drawing/2014/main" id="{BC4BA3AA-0B9C-46F4-A5D4-BE83F69C72B9}"/>
                </a:ext>
              </a:extLst>
            </p:cNvPr>
            <p:cNvSpPr/>
            <p:nvPr/>
          </p:nvSpPr>
          <p:spPr>
            <a:xfrm>
              <a:off x="2753496" y="4525954"/>
              <a:ext cx="860697" cy="384360"/>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2" name="Isosceles Triangle 35">
              <a:extLst>
                <a:ext uri="{FF2B5EF4-FFF2-40B4-BE49-F238E27FC236}">
                  <a16:creationId xmlns:a16="http://schemas.microsoft.com/office/drawing/2014/main" id="{CF9AE717-CB64-4891-B068-3EF4920C68AD}"/>
                </a:ext>
              </a:extLst>
            </p:cNvPr>
            <p:cNvSpPr/>
            <p:nvPr/>
          </p:nvSpPr>
          <p:spPr>
            <a:xfrm>
              <a:off x="2882253" y="3951642"/>
              <a:ext cx="603182" cy="353398"/>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3" name="Isosceles Triangle 35">
              <a:extLst>
                <a:ext uri="{FF2B5EF4-FFF2-40B4-BE49-F238E27FC236}">
                  <a16:creationId xmlns:a16="http://schemas.microsoft.com/office/drawing/2014/main" id="{40956159-3F89-4350-92D3-35339F6AB238}"/>
                </a:ext>
              </a:extLst>
            </p:cNvPr>
            <p:cNvSpPr/>
            <p:nvPr/>
          </p:nvSpPr>
          <p:spPr>
            <a:xfrm>
              <a:off x="3006985" y="3432205"/>
              <a:ext cx="353718" cy="28037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4" name="Isosceles Triangle 35">
              <a:extLst>
                <a:ext uri="{FF2B5EF4-FFF2-40B4-BE49-F238E27FC236}">
                  <a16:creationId xmlns:a16="http://schemas.microsoft.com/office/drawing/2014/main" id="{DA6692F1-5F78-4A23-ADD3-C624E12F44C5}"/>
                </a:ext>
              </a:extLst>
            </p:cNvPr>
            <p:cNvSpPr/>
            <p:nvPr/>
          </p:nvSpPr>
          <p:spPr>
            <a:xfrm>
              <a:off x="2792584" y="3232362"/>
              <a:ext cx="378767" cy="2058550"/>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5" name="Isosceles Triangle 35">
              <a:extLst>
                <a:ext uri="{FF2B5EF4-FFF2-40B4-BE49-F238E27FC236}">
                  <a16:creationId xmlns:a16="http://schemas.microsoft.com/office/drawing/2014/main" id="{C84AC1E5-79F0-4DCD-9414-36A4117EB2EF}"/>
                </a:ext>
              </a:extLst>
            </p:cNvPr>
            <p:cNvSpPr/>
            <p:nvPr/>
          </p:nvSpPr>
          <p:spPr>
            <a:xfrm>
              <a:off x="3081496" y="3232259"/>
              <a:ext cx="153711" cy="2068782"/>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grpSp>
      <p:grpSp>
        <p:nvGrpSpPr>
          <p:cNvPr id="76" name="Group 75">
            <a:extLst>
              <a:ext uri="{FF2B5EF4-FFF2-40B4-BE49-F238E27FC236}">
                <a16:creationId xmlns:a16="http://schemas.microsoft.com/office/drawing/2014/main" id="{7449EBE4-7498-4621-8566-E6AFB93B7B1F}"/>
              </a:ext>
            </a:extLst>
          </p:cNvPr>
          <p:cNvGrpSpPr>
            <a:grpSpLocks noChangeAspect="1"/>
          </p:cNvGrpSpPr>
          <p:nvPr/>
        </p:nvGrpSpPr>
        <p:grpSpPr>
          <a:xfrm>
            <a:off x="5836614" y="4960340"/>
            <a:ext cx="711278" cy="1312785"/>
            <a:chOff x="2526619" y="3231420"/>
            <a:chExt cx="1325880" cy="2447151"/>
          </a:xfrm>
        </p:grpSpPr>
        <p:sp>
          <p:nvSpPr>
            <p:cNvPr id="77" name="Rounded Rectangle 47">
              <a:extLst>
                <a:ext uri="{FF2B5EF4-FFF2-40B4-BE49-F238E27FC236}">
                  <a16:creationId xmlns:a16="http://schemas.microsoft.com/office/drawing/2014/main" id="{D1F8C3CB-3B4C-4AC6-8F46-2255D8E35D44}"/>
                </a:ext>
              </a:extLst>
            </p:cNvPr>
            <p:cNvSpPr/>
            <p:nvPr/>
          </p:nvSpPr>
          <p:spPr>
            <a:xfrm>
              <a:off x="2526619" y="4539657"/>
              <a:ext cx="1325880" cy="1138914"/>
            </a:xfrm>
            <a:prstGeom prst="roundRect">
              <a:avLst>
                <a:gd name="adj" fmla="val 5138"/>
              </a:avLst>
            </a:prstGeom>
            <a:solidFill>
              <a:srgbClr val="08D020"/>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8" name="Isosceles Triangle 35">
              <a:extLst>
                <a:ext uri="{FF2B5EF4-FFF2-40B4-BE49-F238E27FC236}">
                  <a16:creationId xmlns:a16="http://schemas.microsoft.com/office/drawing/2014/main" id="{2C5F857F-03E6-443C-A838-0828F728C04C}"/>
                </a:ext>
              </a:extLst>
            </p:cNvPr>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solidFill>
              <a:srgbClr val="08D020"/>
            </a:soli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9" name="Isosceles Triangle 35">
              <a:extLst>
                <a:ext uri="{FF2B5EF4-FFF2-40B4-BE49-F238E27FC236}">
                  <a16:creationId xmlns:a16="http://schemas.microsoft.com/office/drawing/2014/main" id="{F95931E2-593A-46F7-BD95-0DB4F31956D1}"/>
                </a:ext>
              </a:extLst>
            </p:cNvPr>
            <p:cNvSpPr/>
            <p:nvPr/>
          </p:nvSpPr>
          <p:spPr>
            <a:xfrm>
              <a:off x="2753496" y="4525954"/>
              <a:ext cx="860697" cy="384360"/>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80" name="Isosceles Triangle 35">
              <a:extLst>
                <a:ext uri="{FF2B5EF4-FFF2-40B4-BE49-F238E27FC236}">
                  <a16:creationId xmlns:a16="http://schemas.microsoft.com/office/drawing/2014/main" id="{85203456-9662-495E-894A-A61763C6C74E}"/>
                </a:ext>
              </a:extLst>
            </p:cNvPr>
            <p:cNvSpPr/>
            <p:nvPr/>
          </p:nvSpPr>
          <p:spPr>
            <a:xfrm>
              <a:off x="2882253" y="3951642"/>
              <a:ext cx="603182" cy="353398"/>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81" name="Isosceles Triangle 35">
              <a:extLst>
                <a:ext uri="{FF2B5EF4-FFF2-40B4-BE49-F238E27FC236}">
                  <a16:creationId xmlns:a16="http://schemas.microsoft.com/office/drawing/2014/main" id="{CADBC0AC-7F7D-49DA-A8D5-8A1EF53A181E}"/>
                </a:ext>
              </a:extLst>
            </p:cNvPr>
            <p:cNvSpPr/>
            <p:nvPr/>
          </p:nvSpPr>
          <p:spPr>
            <a:xfrm>
              <a:off x="3006985" y="3432205"/>
              <a:ext cx="353718" cy="28037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82" name="Isosceles Triangle 35">
              <a:extLst>
                <a:ext uri="{FF2B5EF4-FFF2-40B4-BE49-F238E27FC236}">
                  <a16:creationId xmlns:a16="http://schemas.microsoft.com/office/drawing/2014/main" id="{75CAA434-662C-4F5F-B767-BD6FFF0668FF}"/>
                </a:ext>
              </a:extLst>
            </p:cNvPr>
            <p:cNvSpPr/>
            <p:nvPr/>
          </p:nvSpPr>
          <p:spPr>
            <a:xfrm>
              <a:off x="2792584" y="3232362"/>
              <a:ext cx="378767" cy="2058550"/>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83" name="Isosceles Triangle 35">
              <a:extLst>
                <a:ext uri="{FF2B5EF4-FFF2-40B4-BE49-F238E27FC236}">
                  <a16:creationId xmlns:a16="http://schemas.microsoft.com/office/drawing/2014/main" id="{BAEB3052-8D64-472D-A802-5A78AB7CCC25}"/>
                </a:ext>
              </a:extLst>
            </p:cNvPr>
            <p:cNvSpPr/>
            <p:nvPr/>
          </p:nvSpPr>
          <p:spPr>
            <a:xfrm>
              <a:off x="3081496" y="3232259"/>
              <a:ext cx="153711" cy="2068782"/>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grpSp>
      <p:sp>
        <p:nvSpPr>
          <p:cNvPr id="51" name="Title 3"/>
          <p:cNvSpPr txBox="1">
            <a:spLocks/>
          </p:cNvSpPr>
          <p:nvPr/>
        </p:nvSpPr>
        <p:spPr>
          <a:xfrm>
            <a:off x="457200" y="274639"/>
            <a:ext cx="8229600" cy="6943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kern="1200">
                <a:solidFill>
                  <a:schemeClr val="tx1">
                    <a:lumMod val="75000"/>
                    <a:lumOff val="25000"/>
                  </a:schemeClr>
                </a:solidFill>
                <a:latin typeface="Century Gothic" panose="020B0502020202020204" pitchFamily="34" charset="0"/>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smtClean="0">
                <a:ln>
                  <a:noFill/>
                </a:ln>
                <a:solidFill>
                  <a:sysClr val="windowText" lastClr="000000">
                    <a:lumMod val="75000"/>
                    <a:lumOff val="25000"/>
                  </a:sysClr>
                </a:solidFill>
                <a:effectLst/>
                <a:uLnTx/>
                <a:uFillTx/>
                <a:latin typeface="Century Gothic" panose="020B0502020202020204" pitchFamily="34" charset="0"/>
                <a:ea typeface="+mj-ea"/>
                <a:cs typeface="+mj-cs"/>
              </a:rPr>
              <a:t>Our Covid-19 Journey</a:t>
            </a:r>
            <a:endParaRPr kumimoji="0" lang="en-ZA" sz="24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j-ea"/>
              <a:cs typeface="+mj-cs"/>
            </a:endParaRPr>
          </a:p>
        </p:txBody>
      </p:sp>
      <p:cxnSp>
        <p:nvCxnSpPr>
          <p:cNvPr id="94" name="Straight Connector 93"/>
          <p:cNvCxnSpPr/>
          <p:nvPr/>
        </p:nvCxnSpPr>
        <p:spPr>
          <a:xfrm>
            <a:off x="568383" y="1074213"/>
            <a:ext cx="8007259" cy="0"/>
          </a:xfrm>
          <a:prstGeom prst="line">
            <a:avLst/>
          </a:prstGeom>
          <a:noFill/>
          <a:ln w="25400" cap="flat" cmpd="sng" algn="ctr">
            <a:solidFill>
              <a:sysClr val="window" lastClr="FFFFFF">
                <a:lumMod val="75000"/>
              </a:sysClr>
            </a:solidFill>
            <a:prstDash val="solid"/>
          </a:ln>
          <a:effectLst/>
        </p:spPr>
      </p:cxnSp>
      <p:sp>
        <p:nvSpPr>
          <p:cNvPr id="95" name="TextBox 94"/>
          <p:cNvSpPr txBox="1"/>
          <p:nvPr/>
        </p:nvSpPr>
        <p:spPr>
          <a:xfrm>
            <a:off x="100256" y="1888270"/>
            <a:ext cx="2204313" cy="584775"/>
          </a:xfrm>
          <a:prstGeom prst="rect">
            <a:avLst/>
          </a:prstGeom>
          <a:noFill/>
        </p:spPr>
        <p:txBody>
          <a:bodyPr wrap="square" rtlCol="0">
            <a:spAutoFit/>
          </a:bodyPr>
          <a:lstStyle/>
          <a:p>
            <a:pPr algn="ctr"/>
            <a:r>
              <a:rPr lang="en-ZA" sz="1600" b="1" dirty="0" smtClean="0">
                <a:effectLst>
                  <a:outerShdw blurRad="38100" dist="38100" dir="2700000" algn="tl">
                    <a:srgbClr val="000000">
                      <a:alpha val="43137"/>
                    </a:srgbClr>
                  </a:outerShdw>
                </a:effectLst>
                <a:latin typeface="Century Gothic" panose="020B0502020202020204" pitchFamily="34" charset="0"/>
              </a:rPr>
              <a:t>Beyond July 2021 – Business Adaption</a:t>
            </a:r>
            <a:endParaRPr lang="en-ZA" sz="1600" b="1" dirty="0">
              <a:effectLst>
                <a:outerShdw blurRad="38100" dist="38100" dir="2700000" algn="tl">
                  <a:srgbClr val="000000">
                    <a:alpha val="43137"/>
                  </a:srgbClr>
                </a:outerShdw>
              </a:effectLst>
              <a:latin typeface="Century Gothic" panose="020B0502020202020204" pitchFamily="34" charset="0"/>
            </a:endParaRPr>
          </a:p>
        </p:txBody>
      </p:sp>
      <p:sp>
        <p:nvSpPr>
          <p:cNvPr id="96" name="TextBox 95"/>
          <p:cNvSpPr txBox="1"/>
          <p:nvPr/>
        </p:nvSpPr>
        <p:spPr>
          <a:xfrm>
            <a:off x="5157835" y="2070028"/>
            <a:ext cx="2780114" cy="584775"/>
          </a:xfrm>
          <a:prstGeom prst="rect">
            <a:avLst/>
          </a:prstGeom>
          <a:noFill/>
        </p:spPr>
        <p:txBody>
          <a:bodyPr wrap="square" rtlCol="0">
            <a:spAutoFit/>
          </a:bodyPr>
          <a:lstStyle/>
          <a:p>
            <a:pPr algn="ctr"/>
            <a:r>
              <a:rPr lang="en-ZA" sz="1600" b="1" dirty="0" smtClean="0">
                <a:effectLst>
                  <a:outerShdw blurRad="38100" dist="38100" dir="2700000" algn="tl">
                    <a:srgbClr val="000000">
                      <a:alpha val="43137"/>
                    </a:srgbClr>
                  </a:outerShdw>
                </a:effectLst>
                <a:latin typeface="Century Gothic" panose="020B0502020202020204" pitchFamily="34" charset="0"/>
              </a:rPr>
              <a:t>August 2020 – June 2021 </a:t>
            </a:r>
          </a:p>
          <a:p>
            <a:pPr algn="ctr"/>
            <a:r>
              <a:rPr lang="en-ZA" sz="1600" b="1" dirty="0" smtClean="0">
                <a:effectLst>
                  <a:outerShdw blurRad="38100" dist="38100" dir="2700000" algn="tl">
                    <a:srgbClr val="000000">
                      <a:alpha val="43137"/>
                    </a:srgbClr>
                  </a:outerShdw>
                </a:effectLst>
                <a:latin typeface="Century Gothic" panose="020B0502020202020204" pitchFamily="34" charset="0"/>
              </a:rPr>
              <a:t>Business Stabilisation</a:t>
            </a:r>
            <a:endParaRPr lang="en-ZA" sz="1600" b="1" dirty="0">
              <a:effectLst>
                <a:outerShdw blurRad="38100" dist="38100" dir="2700000" algn="tl">
                  <a:srgbClr val="000000">
                    <a:alpha val="43137"/>
                  </a:srgbClr>
                </a:outerShdw>
              </a:effectLst>
              <a:latin typeface="Century Gothic" panose="020B0502020202020204" pitchFamily="34" charset="0"/>
            </a:endParaRPr>
          </a:p>
        </p:txBody>
      </p:sp>
      <p:sp>
        <p:nvSpPr>
          <p:cNvPr id="97" name="TextBox 96"/>
          <p:cNvSpPr txBox="1"/>
          <p:nvPr/>
        </p:nvSpPr>
        <p:spPr>
          <a:xfrm>
            <a:off x="2549506" y="3902198"/>
            <a:ext cx="2639961" cy="584775"/>
          </a:xfrm>
          <a:prstGeom prst="rect">
            <a:avLst/>
          </a:prstGeom>
          <a:noFill/>
        </p:spPr>
        <p:txBody>
          <a:bodyPr wrap="square" rtlCol="0">
            <a:spAutoFit/>
          </a:bodyPr>
          <a:lstStyle/>
          <a:p>
            <a:pPr algn="ctr"/>
            <a:r>
              <a:rPr lang="en-ZA" sz="1600" b="1" dirty="0" smtClean="0">
                <a:solidFill>
                  <a:srgbClr val="DD1405"/>
                </a:solidFill>
                <a:effectLst>
                  <a:outerShdw blurRad="38100" dist="38100" dir="2700000" algn="tl">
                    <a:srgbClr val="000000">
                      <a:alpha val="43137"/>
                    </a:srgbClr>
                  </a:outerShdw>
                </a:effectLst>
                <a:latin typeface="Century Gothic" panose="020B0502020202020204" pitchFamily="34" charset="0"/>
              </a:rPr>
              <a:t>March 2020 – “Shock” Business Disruption</a:t>
            </a:r>
            <a:endParaRPr lang="en-ZA" sz="1600" b="1" dirty="0">
              <a:solidFill>
                <a:srgbClr val="DD1405"/>
              </a:solidFill>
              <a:effectLst>
                <a:outerShdw blurRad="38100" dist="38100" dir="2700000" algn="tl">
                  <a:srgbClr val="000000">
                    <a:alpha val="43137"/>
                  </a:srgbClr>
                </a:outerShdw>
              </a:effectLst>
              <a:latin typeface="Century Gothic" panose="020B0502020202020204" pitchFamily="34" charset="0"/>
            </a:endParaRPr>
          </a:p>
        </p:txBody>
      </p:sp>
      <p:sp>
        <p:nvSpPr>
          <p:cNvPr id="98" name="TextBox 97"/>
          <p:cNvSpPr txBox="1"/>
          <p:nvPr/>
        </p:nvSpPr>
        <p:spPr>
          <a:xfrm>
            <a:off x="6657521" y="4926072"/>
            <a:ext cx="1792500" cy="584775"/>
          </a:xfrm>
          <a:prstGeom prst="rect">
            <a:avLst/>
          </a:prstGeom>
          <a:noFill/>
        </p:spPr>
        <p:txBody>
          <a:bodyPr wrap="square" rtlCol="0">
            <a:spAutoFit/>
          </a:bodyPr>
          <a:lstStyle/>
          <a:p>
            <a:pPr algn="ctr"/>
            <a:r>
              <a:rPr lang="en-ZA" sz="1600" b="1" dirty="0" smtClean="0">
                <a:effectLst>
                  <a:outerShdw blurRad="38100" dist="38100" dir="2700000" algn="tl">
                    <a:srgbClr val="000000">
                      <a:alpha val="43137"/>
                    </a:srgbClr>
                  </a:outerShdw>
                </a:effectLst>
                <a:latin typeface="Century Gothic" panose="020B0502020202020204" pitchFamily="34" charset="0"/>
              </a:rPr>
              <a:t>January 2020 – Business Usual</a:t>
            </a:r>
            <a:endParaRPr lang="en-ZA" sz="1600" b="1" dirty="0">
              <a:effectLst>
                <a:outerShdw blurRad="38100" dist="38100" dir="2700000" algn="tl">
                  <a:srgbClr val="000000">
                    <a:alpha val="43137"/>
                  </a:srgbClr>
                </a:outerShdw>
              </a:effectLst>
              <a:latin typeface="Century Gothic" panose="020B0502020202020204" pitchFamily="34" charset="0"/>
            </a:endParaRPr>
          </a:p>
        </p:txBody>
      </p:sp>
      <p:sp>
        <p:nvSpPr>
          <p:cNvPr id="3" name="Explosion 1 2"/>
          <p:cNvSpPr/>
          <p:nvPr/>
        </p:nvSpPr>
        <p:spPr>
          <a:xfrm>
            <a:off x="2798148" y="2784707"/>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Left Arrow 3"/>
          <p:cNvSpPr/>
          <p:nvPr/>
        </p:nvSpPr>
        <p:spPr>
          <a:xfrm>
            <a:off x="3917183" y="3022462"/>
            <a:ext cx="2013451" cy="3898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9" name="TextBox 98"/>
          <p:cNvSpPr txBox="1"/>
          <p:nvPr/>
        </p:nvSpPr>
        <p:spPr>
          <a:xfrm>
            <a:off x="6182485" y="2947872"/>
            <a:ext cx="2780114" cy="646331"/>
          </a:xfrm>
          <a:prstGeom prst="rect">
            <a:avLst/>
          </a:prstGeom>
          <a:noFill/>
        </p:spPr>
        <p:txBody>
          <a:bodyPr wrap="square" rtlCol="0">
            <a:spAutoFit/>
          </a:bodyPr>
          <a:lstStyle/>
          <a:p>
            <a:pPr algn="ctr"/>
            <a:r>
              <a:rPr lang="en-ZA" b="1" dirty="0" smtClean="0">
                <a:solidFill>
                  <a:schemeClr val="accent1"/>
                </a:solidFill>
                <a:effectLst>
                  <a:outerShdw blurRad="38100" dist="38100" dir="2700000" algn="tl">
                    <a:srgbClr val="000000">
                      <a:alpha val="43137"/>
                    </a:srgbClr>
                  </a:outerShdw>
                </a:effectLst>
                <a:latin typeface="Century Gothic" panose="020B0502020202020204" pitchFamily="34" charset="0"/>
              </a:rPr>
              <a:t>May – June 2020 </a:t>
            </a:r>
          </a:p>
          <a:p>
            <a:pPr algn="ctr"/>
            <a:r>
              <a:rPr lang="en-ZA" b="1" dirty="0" smtClean="0">
                <a:solidFill>
                  <a:schemeClr val="accent1"/>
                </a:solidFill>
                <a:effectLst>
                  <a:outerShdw blurRad="38100" dist="38100" dir="2700000" algn="tl">
                    <a:srgbClr val="000000">
                      <a:alpha val="43137"/>
                    </a:srgbClr>
                  </a:outerShdw>
                </a:effectLst>
                <a:latin typeface="Century Gothic" panose="020B0502020202020204" pitchFamily="34" charset="0"/>
              </a:rPr>
              <a:t>Mini Recovery</a:t>
            </a:r>
            <a:endParaRPr lang="en-ZA" b="1" dirty="0">
              <a:solidFill>
                <a:schemeClr val="accent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590981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Looking forward – Integrated Risk Management at the City</a:t>
            </a:r>
            <a:endParaRPr lang="en-ZA"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30</a:t>
            </a:fld>
            <a:endParaRPr lang="en-ZA" dirty="0"/>
          </a:p>
        </p:txBody>
      </p:sp>
      <p:graphicFrame>
        <p:nvGraphicFramePr>
          <p:cNvPr id="10" name="Diagram 9"/>
          <p:cNvGraphicFramePr/>
          <p:nvPr>
            <p:extLst>
              <p:ext uri="{D42A27DB-BD31-4B8C-83A1-F6EECF244321}">
                <p14:modId xmlns:p14="http://schemas.microsoft.com/office/powerpoint/2010/main" val="2161491061"/>
              </p:ext>
            </p:extLst>
          </p:nvPr>
        </p:nvGraphicFramePr>
        <p:xfrm>
          <a:off x="457200" y="1332411"/>
          <a:ext cx="8229600" cy="4676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5812971" y="1583091"/>
            <a:ext cx="3239589" cy="1015663"/>
          </a:xfrm>
          <a:prstGeom prst="rect">
            <a:avLst/>
          </a:prstGeom>
          <a:noFill/>
          <a:ln>
            <a:solidFill>
              <a:srgbClr val="0098C5"/>
            </a:solidFill>
          </a:ln>
        </p:spPr>
        <p:txBody>
          <a:bodyPr wrap="square" rtlCol="0">
            <a:spAutoFit/>
          </a:bodyPr>
          <a:lstStyle/>
          <a:p>
            <a:pPr algn="ctr"/>
            <a:r>
              <a:rPr lang="en-ZA" sz="1200" dirty="0">
                <a:latin typeface="Century Gothic" panose="020B0502020202020204" pitchFamily="34" charset="0"/>
              </a:rPr>
              <a:t>Potential summary charts and diagrams that help directorates identify, discuss,</a:t>
            </a:r>
          </a:p>
          <a:p>
            <a:pPr algn="ctr"/>
            <a:r>
              <a:rPr lang="en-ZA" sz="1200" dirty="0">
                <a:latin typeface="Century Gothic" panose="020B0502020202020204" pitchFamily="34" charset="0"/>
              </a:rPr>
              <a:t>understand and address risks </a:t>
            </a:r>
            <a:r>
              <a:rPr lang="en-ZA" sz="1200" dirty="0" smtClean="0">
                <a:latin typeface="Century Gothic" panose="020B0502020202020204" pitchFamily="34" charset="0"/>
              </a:rPr>
              <a:t>by portraying </a:t>
            </a:r>
            <a:r>
              <a:rPr lang="en-ZA" sz="1200" dirty="0">
                <a:latin typeface="Century Gothic" panose="020B0502020202020204" pitchFamily="34" charset="0"/>
              </a:rPr>
              <a:t>sources and types of risks and </a:t>
            </a:r>
            <a:r>
              <a:rPr lang="en-ZA" sz="1200" dirty="0" smtClean="0">
                <a:latin typeface="Century Gothic" panose="020B0502020202020204" pitchFamily="34" charset="0"/>
              </a:rPr>
              <a:t>disciplines involved/needed.</a:t>
            </a:r>
            <a:endParaRPr lang="en-ZA" sz="1200" dirty="0">
              <a:latin typeface="Century Gothic" panose="020B0502020202020204" pitchFamily="34" charset="0"/>
            </a:endParaRPr>
          </a:p>
        </p:txBody>
      </p:sp>
      <p:sp>
        <p:nvSpPr>
          <p:cNvPr id="12" name="TextBox 11"/>
          <p:cNvSpPr txBox="1"/>
          <p:nvPr/>
        </p:nvSpPr>
        <p:spPr>
          <a:xfrm>
            <a:off x="182880" y="3239209"/>
            <a:ext cx="3396343" cy="830997"/>
          </a:xfrm>
          <a:prstGeom prst="rect">
            <a:avLst/>
          </a:prstGeom>
          <a:noFill/>
          <a:ln>
            <a:solidFill>
              <a:schemeClr val="bg2"/>
            </a:solidFill>
          </a:ln>
        </p:spPr>
        <p:txBody>
          <a:bodyPr wrap="square" rtlCol="0">
            <a:spAutoFit/>
          </a:bodyPr>
          <a:lstStyle/>
          <a:p>
            <a:pPr algn="ctr"/>
            <a:r>
              <a:rPr lang="en-ZA" sz="1200" dirty="0">
                <a:latin typeface="Century Gothic" panose="020B0502020202020204" pitchFamily="34" charset="0"/>
              </a:rPr>
              <a:t>Enquiries on usage of qualitative techniques such as surveys, </a:t>
            </a:r>
            <a:r>
              <a:rPr lang="en-ZA" sz="1200" dirty="0" smtClean="0">
                <a:latin typeface="Century Gothic" panose="020B0502020202020204" pitchFamily="34" charset="0"/>
              </a:rPr>
              <a:t>questionnaires</a:t>
            </a:r>
            <a:r>
              <a:rPr lang="en-ZA" sz="1200" dirty="0">
                <a:latin typeface="Century Gothic" panose="020B0502020202020204" pitchFamily="34" charset="0"/>
              </a:rPr>
              <a:t>, and self-assessment </a:t>
            </a:r>
            <a:r>
              <a:rPr lang="en-ZA" sz="1200" dirty="0" smtClean="0">
                <a:latin typeface="Century Gothic" panose="020B0502020202020204" pitchFamily="34" charset="0"/>
              </a:rPr>
              <a:t>to identify </a:t>
            </a:r>
            <a:r>
              <a:rPr lang="en-ZA" sz="1200" dirty="0">
                <a:latin typeface="Century Gothic" panose="020B0502020202020204" pitchFamily="34" charset="0"/>
              </a:rPr>
              <a:t>and assess risk and risk management </a:t>
            </a:r>
            <a:r>
              <a:rPr lang="en-ZA" sz="1200" dirty="0" smtClean="0">
                <a:latin typeface="Century Gothic" panose="020B0502020202020204" pitchFamily="34" charset="0"/>
              </a:rPr>
              <a:t>approaches</a:t>
            </a:r>
            <a:endParaRPr lang="en-ZA" sz="1200" dirty="0">
              <a:latin typeface="Century Gothic" panose="020B0502020202020204" pitchFamily="34" charset="0"/>
            </a:endParaRPr>
          </a:p>
        </p:txBody>
      </p:sp>
      <p:sp>
        <p:nvSpPr>
          <p:cNvPr id="13" name="TextBox 12"/>
          <p:cNvSpPr txBox="1"/>
          <p:nvPr/>
        </p:nvSpPr>
        <p:spPr>
          <a:xfrm>
            <a:off x="5527073" y="3282947"/>
            <a:ext cx="3461656" cy="830997"/>
          </a:xfrm>
          <a:prstGeom prst="rect">
            <a:avLst/>
          </a:prstGeom>
          <a:noFill/>
          <a:ln>
            <a:solidFill>
              <a:schemeClr val="bg2"/>
            </a:solidFill>
          </a:ln>
        </p:spPr>
        <p:txBody>
          <a:bodyPr wrap="square" rtlCol="0">
            <a:spAutoFit/>
          </a:bodyPr>
          <a:lstStyle/>
          <a:p>
            <a:pPr algn="ctr"/>
            <a:r>
              <a:rPr lang="en-ZA" sz="1200" dirty="0">
                <a:latin typeface="Century Gothic" panose="020B0502020202020204" pitchFamily="34" charset="0"/>
              </a:rPr>
              <a:t>Utilisation of modelling tools such as scenario analysis and forecasting models to show the range of possibilities and to build scenarios into contingency plans</a:t>
            </a:r>
          </a:p>
        </p:txBody>
      </p:sp>
      <p:sp>
        <p:nvSpPr>
          <p:cNvPr id="14" name="Down Arrow 13"/>
          <p:cNvSpPr/>
          <p:nvPr/>
        </p:nvSpPr>
        <p:spPr>
          <a:xfrm rot="10800000">
            <a:off x="2566848" y="4113944"/>
            <a:ext cx="248194" cy="6359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Down Arrow 14"/>
          <p:cNvSpPr/>
          <p:nvPr/>
        </p:nvSpPr>
        <p:spPr>
          <a:xfrm rot="16200000">
            <a:off x="5336513" y="1705038"/>
            <a:ext cx="221397" cy="67926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6" name="Down Arrow 15"/>
          <p:cNvSpPr/>
          <p:nvPr/>
        </p:nvSpPr>
        <p:spPr>
          <a:xfrm rot="10800000">
            <a:off x="6374673" y="4113943"/>
            <a:ext cx="248196" cy="6359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17" name="Picture 16"/>
          <p:cNvPicPr>
            <a:picLocks noChangeAspect="1"/>
          </p:cNvPicPr>
          <p:nvPr/>
        </p:nvPicPr>
        <p:blipFill>
          <a:blip r:embed="rId7"/>
          <a:stretch>
            <a:fillRect/>
          </a:stretch>
        </p:blipFill>
        <p:spPr>
          <a:xfrm>
            <a:off x="2259630" y="1583091"/>
            <a:ext cx="1664110" cy="931901"/>
          </a:xfrm>
          <a:prstGeom prst="rect">
            <a:avLst/>
          </a:prstGeom>
        </p:spPr>
      </p:pic>
      <p:pic>
        <p:nvPicPr>
          <p:cNvPr id="18" name="Picture 17"/>
          <p:cNvPicPr>
            <a:picLocks noChangeAspect="1"/>
          </p:cNvPicPr>
          <p:nvPr/>
        </p:nvPicPr>
        <p:blipFill>
          <a:blip r:embed="rId8"/>
          <a:stretch>
            <a:fillRect/>
          </a:stretch>
        </p:blipFill>
        <p:spPr>
          <a:xfrm>
            <a:off x="659670" y="4433626"/>
            <a:ext cx="1430157" cy="1361758"/>
          </a:xfrm>
          <a:prstGeom prst="rect">
            <a:avLst/>
          </a:prstGeom>
        </p:spPr>
      </p:pic>
      <p:pic>
        <p:nvPicPr>
          <p:cNvPr id="19" name="Picture 18"/>
          <p:cNvPicPr>
            <a:picLocks noChangeAspect="1"/>
          </p:cNvPicPr>
          <p:nvPr/>
        </p:nvPicPr>
        <p:blipFill>
          <a:blip r:embed="rId9"/>
          <a:stretch>
            <a:fillRect/>
          </a:stretch>
        </p:blipFill>
        <p:spPr>
          <a:xfrm>
            <a:off x="7028917" y="4749874"/>
            <a:ext cx="1959812" cy="1045510"/>
          </a:xfrm>
          <a:prstGeom prst="rect">
            <a:avLst/>
          </a:prstGeom>
        </p:spPr>
      </p:pic>
    </p:spTree>
    <p:extLst>
      <p:ext uri="{BB962C8B-B14F-4D97-AF65-F5344CB8AC3E}">
        <p14:creationId xmlns:p14="http://schemas.microsoft.com/office/powerpoint/2010/main" val="36451810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60" name="직선 연결선 259">
            <a:extLst>
              <a:ext uri="{FF2B5EF4-FFF2-40B4-BE49-F238E27FC236}">
                <a16:creationId xmlns:a16="http://schemas.microsoft.com/office/drawing/2014/main" id="{E2972790-6A6B-451F-94E6-0FC16C423182}"/>
              </a:ext>
            </a:extLst>
          </p:cNvPr>
          <p:cNvCxnSpPr>
            <a:cxnSpLocks/>
          </p:cNvCxnSpPr>
          <p:nvPr/>
        </p:nvCxnSpPr>
        <p:spPr>
          <a:xfrm flipV="1">
            <a:off x="1261454" y="3257550"/>
            <a:ext cx="0" cy="541832"/>
          </a:xfrm>
          <a:prstGeom prst="line">
            <a:avLst/>
          </a:prstGeom>
          <a:ln w="63500">
            <a:solidFill>
              <a:srgbClr val="FD1371"/>
            </a:solidFill>
          </a:ln>
        </p:spPr>
        <p:style>
          <a:lnRef idx="1">
            <a:schemeClr val="accent1"/>
          </a:lnRef>
          <a:fillRef idx="0">
            <a:schemeClr val="accent1"/>
          </a:fillRef>
          <a:effectRef idx="0">
            <a:schemeClr val="accent1"/>
          </a:effectRef>
          <a:fontRef idx="minor">
            <a:schemeClr val="tx1"/>
          </a:fontRef>
        </p:style>
      </p:cxnSp>
      <p:cxnSp>
        <p:nvCxnSpPr>
          <p:cNvPr id="261" name="직선 연결선 260">
            <a:extLst>
              <a:ext uri="{FF2B5EF4-FFF2-40B4-BE49-F238E27FC236}">
                <a16:creationId xmlns:a16="http://schemas.microsoft.com/office/drawing/2014/main" id="{FD120A68-CF66-4388-979C-C443BC504BC5}"/>
              </a:ext>
            </a:extLst>
          </p:cNvPr>
          <p:cNvCxnSpPr>
            <a:cxnSpLocks/>
          </p:cNvCxnSpPr>
          <p:nvPr/>
        </p:nvCxnSpPr>
        <p:spPr>
          <a:xfrm flipV="1">
            <a:off x="2509229" y="2704833"/>
            <a:ext cx="0" cy="541832"/>
          </a:xfrm>
          <a:prstGeom prst="line">
            <a:avLst/>
          </a:prstGeom>
          <a:ln w="63500">
            <a:solidFill>
              <a:srgbClr val="FFA73B"/>
            </a:solidFill>
          </a:ln>
        </p:spPr>
        <p:style>
          <a:lnRef idx="1">
            <a:schemeClr val="accent1"/>
          </a:lnRef>
          <a:fillRef idx="0">
            <a:schemeClr val="accent1"/>
          </a:fillRef>
          <a:effectRef idx="0">
            <a:schemeClr val="accent1"/>
          </a:effectRef>
          <a:fontRef idx="minor">
            <a:schemeClr val="tx1"/>
          </a:fontRef>
        </p:style>
      </p:cxnSp>
      <p:cxnSp>
        <p:nvCxnSpPr>
          <p:cNvPr id="262" name="직선 연결선 261">
            <a:extLst>
              <a:ext uri="{FF2B5EF4-FFF2-40B4-BE49-F238E27FC236}">
                <a16:creationId xmlns:a16="http://schemas.microsoft.com/office/drawing/2014/main" id="{6B9664D2-35DF-47C9-A39F-05E37626AA18}"/>
              </a:ext>
            </a:extLst>
          </p:cNvPr>
          <p:cNvCxnSpPr>
            <a:cxnSpLocks/>
          </p:cNvCxnSpPr>
          <p:nvPr/>
        </p:nvCxnSpPr>
        <p:spPr>
          <a:xfrm flipV="1">
            <a:off x="5185754" y="2704833"/>
            <a:ext cx="0" cy="541832"/>
          </a:xfrm>
          <a:prstGeom prst="line">
            <a:avLst/>
          </a:prstGeom>
          <a:ln w="63500">
            <a:solidFill>
              <a:srgbClr val="296FE2"/>
            </a:solidFill>
          </a:ln>
        </p:spPr>
        <p:style>
          <a:lnRef idx="1">
            <a:schemeClr val="accent1"/>
          </a:lnRef>
          <a:fillRef idx="0">
            <a:schemeClr val="accent1"/>
          </a:fillRef>
          <a:effectRef idx="0">
            <a:schemeClr val="accent1"/>
          </a:effectRef>
          <a:fontRef idx="minor">
            <a:schemeClr val="tx1"/>
          </a:fontRef>
        </p:style>
      </p:cxnSp>
      <p:cxnSp>
        <p:nvCxnSpPr>
          <p:cNvPr id="263" name="직선 연결선 262">
            <a:extLst>
              <a:ext uri="{FF2B5EF4-FFF2-40B4-BE49-F238E27FC236}">
                <a16:creationId xmlns:a16="http://schemas.microsoft.com/office/drawing/2014/main" id="{C285668D-96CE-40F8-A893-FBE9A1072848}"/>
              </a:ext>
            </a:extLst>
          </p:cNvPr>
          <p:cNvCxnSpPr>
            <a:cxnSpLocks/>
          </p:cNvCxnSpPr>
          <p:nvPr/>
        </p:nvCxnSpPr>
        <p:spPr>
          <a:xfrm flipV="1">
            <a:off x="7862279" y="2704833"/>
            <a:ext cx="0" cy="541832"/>
          </a:xfrm>
          <a:prstGeom prst="line">
            <a:avLst/>
          </a:prstGeom>
          <a:ln w="63500">
            <a:solidFill>
              <a:srgbClr val="4815AA"/>
            </a:solidFill>
          </a:ln>
        </p:spPr>
        <p:style>
          <a:lnRef idx="1">
            <a:schemeClr val="accent1"/>
          </a:lnRef>
          <a:fillRef idx="0">
            <a:schemeClr val="accent1"/>
          </a:fillRef>
          <a:effectRef idx="0">
            <a:schemeClr val="accent1"/>
          </a:effectRef>
          <a:fontRef idx="minor">
            <a:schemeClr val="tx1"/>
          </a:fontRef>
        </p:style>
      </p:cxnSp>
      <p:cxnSp>
        <p:nvCxnSpPr>
          <p:cNvPr id="264" name="직선 연결선 263">
            <a:extLst>
              <a:ext uri="{FF2B5EF4-FFF2-40B4-BE49-F238E27FC236}">
                <a16:creationId xmlns:a16="http://schemas.microsoft.com/office/drawing/2014/main" id="{F461E0EA-2225-44E0-BB61-1D2F6FF1C515}"/>
              </a:ext>
            </a:extLst>
          </p:cNvPr>
          <p:cNvCxnSpPr>
            <a:cxnSpLocks/>
          </p:cNvCxnSpPr>
          <p:nvPr/>
        </p:nvCxnSpPr>
        <p:spPr>
          <a:xfrm flipV="1">
            <a:off x="3937979" y="3581400"/>
            <a:ext cx="0" cy="541832"/>
          </a:xfrm>
          <a:prstGeom prst="line">
            <a:avLst/>
          </a:prstGeom>
          <a:ln w="63500">
            <a:solidFill>
              <a:srgbClr val="0AC8C3"/>
            </a:solidFill>
          </a:ln>
        </p:spPr>
        <p:style>
          <a:lnRef idx="1">
            <a:schemeClr val="accent1"/>
          </a:lnRef>
          <a:fillRef idx="0">
            <a:schemeClr val="accent1"/>
          </a:fillRef>
          <a:effectRef idx="0">
            <a:schemeClr val="accent1"/>
          </a:effectRef>
          <a:fontRef idx="minor">
            <a:schemeClr val="tx1"/>
          </a:fontRef>
        </p:style>
      </p:cxnSp>
      <p:cxnSp>
        <p:nvCxnSpPr>
          <p:cNvPr id="265" name="직선 연결선 264">
            <a:extLst>
              <a:ext uri="{FF2B5EF4-FFF2-40B4-BE49-F238E27FC236}">
                <a16:creationId xmlns:a16="http://schemas.microsoft.com/office/drawing/2014/main" id="{DE2A071C-B1D6-416C-AD18-D86DF7DEF833}"/>
              </a:ext>
            </a:extLst>
          </p:cNvPr>
          <p:cNvCxnSpPr>
            <a:cxnSpLocks/>
          </p:cNvCxnSpPr>
          <p:nvPr/>
        </p:nvCxnSpPr>
        <p:spPr>
          <a:xfrm flipV="1">
            <a:off x="6614504" y="3581400"/>
            <a:ext cx="0" cy="541832"/>
          </a:xfrm>
          <a:prstGeom prst="line">
            <a:avLst/>
          </a:prstGeom>
          <a:ln w="63500">
            <a:solidFill>
              <a:srgbClr val="1549BD"/>
            </a:solidFill>
          </a:ln>
        </p:spPr>
        <p:style>
          <a:lnRef idx="1">
            <a:schemeClr val="accent1"/>
          </a:lnRef>
          <a:fillRef idx="0">
            <a:schemeClr val="accent1"/>
          </a:fillRef>
          <a:effectRef idx="0">
            <a:schemeClr val="accent1"/>
          </a:effectRef>
          <a:fontRef idx="minor">
            <a:schemeClr val="tx1"/>
          </a:fontRef>
        </p:style>
      </p:cxnSp>
      <p:sp>
        <p:nvSpPr>
          <p:cNvPr id="266" name="직사각형 265">
            <a:extLst>
              <a:ext uri="{FF2B5EF4-FFF2-40B4-BE49-F238E27FC236}">
                <a16:creationId xmlns:a16="http://schemas.microsoft.com/office/drawing/2014/main" id="{645FF79A-D5F8-4CFE-8163-333C08467F97}"/>
              </a:ext>
            </a:extLst>
          </p:cNvPr>
          <p:cNvSpPr/>
          <p:nvPr/>
        </p:nvSpPr>
        <p:spPr>
          <a:xfrm>
            <a:off x="0" y="3208565"/>
            <a:ext cx="9144000" cy="482859"/>
          </a:xfrm>
          <a:prstGeom prst="rect">
            <a:avLst/>
          </a:prstGeom>
          <a:solidFill>
            <a:schemeClr val="tx2">
              <a:lumMod val="20000"/>
              <a:lumOff val="80000"/>
            </a:schemeClr>
          </a:solidFill>
          <a:ln w="9525" cap="flat">
            <a:noFill/>
            <a:prstDash val="solid"/>
            <a:miter/>
          </a:ln>
        </p:spPr>
        <p:txBody>
          <a:bodyPr rtlCol="0" anchor="ctr"/>
          <a:lstStyle/>
          <a:p>
            <a:pPr algn="l"/>
            <a:endParaRPr lang="ko-KR" altLang="en-US" sz="1350"/>
          </a:p>
        </p:txBody>
      </p:sp>
      <p:sp>
        <p:nvSpPr>
          <p:cNvPr id="267" name="그래픽 5">
            <a:extLst>
              <a:ext uri="{FF2B5EF4-FFF2-40B4-BE49-F238E27FC236}">
                <a16:creationId xmlns:a16="http://schemas.microsoft.com/office/drawing/2014/main" id="{A3D618CF-526D-4240-B589-9EE8A6B515FB}"/>
              </a:ext>
            </a:extLst>
          </p:cNvPr>
          <p:cNvSpPr/>
          <p:nvPr/>
        </p:nvSpPr>
        <p:spPr>
          <a:xfrm>
            <a:off x="7151500" y="3190717"/>
            <a:ext cx="1571069" cy="515105"/>
          </a:xfrm>
          <a:custGeom>
            <a:avLst/>
            <a:gdLst>
              <a:gd name="connsiteX0" fmla="*/ 1776707 w 2122839"/>
              <a:gd name="connsiteY0" fmla="*/ 675092 h 696012"/>
              <a:gd name="connsiteX1" fmla="*/ 23798 w 2122839"/>
              <a:gd name="connsiteY1" fmla="*/ 675092 h 696012"/>
              <a:gd name="connsiteX2" fmla="*/ 240432 w 2122839"/>
              <a:gd name="connsiteY2" fmla="*/ 349532 h 696012"/>
              <a:gd name="connsiteX3" fmla="*/ 23798 w 2122839"/>
              <a:gd name="connsiteY3" fmla="*/ 23798 h 696012"/>
              <a:gd name="connsiteX4" fmla="*/ 1776707 w 2122839"/>
              <a:gd name="connsiteY4" fmla="*/ 23798 h 696012"/>
              <a:gd name="connsiteX5" fmla="*/ 2102267 w 2122839"/>
              <a:gd name="connsiteY5" fmla="*/ 349358 h 696012"/>
              <a:gd name="connsiteX6" fmla="*/ 2102267 w 2122839"/>
              <a:gd name="connsiteY6" fmla="*/ 349358 h 696012"/>
              <a:gd name="connsiteX7" fmla="*/ 1776707 w 2122839"/>
              <a:gd name="connsiteY7" fmla="*/ 675092 h 6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839" h="696012">
                <a:moveTo>
                  <a:pt x="1776707" y="675092"/>
                </a:moveTo>
                <a:lnTo>
                  <a:pt x="23798" y="675092"/>
                </a:lnTo>
                <a:lnTo>
                  <a:pt x="240432" y="349532"/>
                </a:lnTo>
                <a:lnTo>
                  <a:pt x="23798" y="23798"/>
                </a:lnTo>
                <a:lnTo>
                  <a:pt x="1776707" y="23798"/>
                </a:lnTo>
                <a:cubicBezTo>
                  <a:pt x="1956626" y="23798"/>
                  <a:pt x="2102267" y="169612"/>
                  <a:pt x="2102267" y="349358"/>
                </a:cubicBezTo>
                <a:lnTo>
                  <a:pt x="2102267" y="349358"/>
                </a:lnTo>
                <a:cubicBezTo>
                  <a:pt x="2102441" y="529277"/>
                  <a:pt x="1956626" y="675092"/>
                  <a:pt x="1776707" y="675092"/>
                </a:cubicBezTo>
                <a:close/>
              </a:path>
            </a:pathLst>
          </a:custGeom>
          <a:solidFill>
            <a:srgbClr val="4815AA"/>
          </a:solidFill>
          <a:ln w="17369" cap="flat">
            <a:noFill/>
            <a:prstDash val="solid"/>
            <a:miter/>
          </a:ln>
        </p:spPr>
        <p:txBody>
          <a:bodyPr rtlCol="0" anchor="ctr"/>
          <a:lstStyle/>
          <a:p>
            <a:pPr algn="ctr"/>
            <a:r>
              <a:rPr lang="en-US" altLang="ko-KR" sz="1100" b="1" dirty="0">
                <a:solidFill>
                  <a:schemeClr val="bg1"/>
                </a:solidFill>
                <a:latin typeface="Century Gothic" panose="020B0502020202020204" pitchFamily="34" charset="0"/>
              </a:rPr>
              <a:t>Way-forward</a:t>
            </a:r>
            <a:endParaRPr lang="ko-KR" altLang="en-US" sz="1100" b="1" dirty="0">
              <a:solidFill>
                <a:schemeClr val="bg1"/>
              </a:solidFill>
              <a:latin typeface="Century Gothic" panose="020B0502020202020204" pitchFamily="34" charset="0"/>
            </a:endParaRPr>
          </a:p>
        </p:txBody>
      </p:sp>
      <p:sp>
        <p:nvSpPr>
          <p:cNvPr id="268" name="그래픽 5">
            <a:extLst>
              <a:ext uri="{FF2B5EF4-FFF2-40B4-BE49-F238E27FC236}">
                <a16:creationId xmlns:a16="http://schemas.microsoft.com/office/drawing/2014/main" id="{452AADCA-F52D-44C0-8D06-077F7F5DF3EF}"/>
              </a:ext>
            </a:extLst>
          </p:cNvPr>
          <p:cNvSpPr/>
          <p:nvPr/>
        </p:nvSpPr>
        <p:spPr>
          <a:xfrm>
            <a:off x="5816386" y="3190717"/>
            <a:ext cx="1571069" cy="515105"/>
          </a:xfrm>
          <a:custGeom>
            <a:avLst/>
            <a:gdLst>
              <a:gd name="connsiteX0" fmla="*/ 1776707 w 2122839"/>
              <a:gd name="connsiteY0" fmla="*/ 675092 h 696012"/>
              <a:gd name="connsiteX1" fmla="*/ 23798 w 2122839"/>
              <a:gd name="connsiteY1" fmla="*/ 675092 h 696012"/>
              <a:gd name="connsiteX2" fmla="*/ 240432 w 2122839"/>
              <a:gd name="connsiteY2" fmla="*/ 349532 h 696012"/>
              <a:gd name="connsiteX3" fmla="*/ 23798 w 2122839"/>
              <a:gd name="connsiteY3" fmla="*/ 23798 h 696012"/>
              <a:gd name="connsiteX4" fmla="*/ 1776707 w 2122839"/>
              <a:gd name="connsiteY4" fmla="*/ 23798 h 696012"/>
              <a:gd name="connsiteX5" fmla="*/ 2102267 w 2122839"/>
              <a:gd name="connsiteY5" fmla="*/ 349358 h 696012"/>
              <a:gd name="connsiteX6" fmla="*/ 2102267 w 2122839"/>
              <a:gd name="connsiteY6" fmla="*/ 349358 h 696012"/>
              <a:gd name="connsiteX7" fmla="*/ 1776707 w 2122839"/>
              <a:gd name="connsiteY7" fmla="*/ 675092 h 6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839" h="696012">
                <a:moveTo>
                  <a:pt x="1776707" y="675092"/>
                </a:moveTo>
                <a:lnTo>
                  <a:pt x="23798" y="675092"/>
                </a:lnTo>
                <a:lnTo>
                  <a:pt x="240432" y="349532"/>
                </a:lnTo>
                <a:lnTo>
                  <a:pt x="23798" y="23798"/>
                </a:lnTo>
                <a:lnTo>
                  <a:pt x="1776707" y="23798"/>
                </a:lnTo>
                <a:cubicBezTo>
                  <a:pt x="1956626" y="23798"/>
                  <a:pt x="2102267" y="169612"/>
                  <a:pt x="2102267" y="349358"/>
                </a:cubicBezTo>
                <a:lnTo>
                  <a:pt x="2102267" y="349358"/>
                </a:lnTo>
                <a:cubicBezTo>
                  <a:pt x="2102441" y="529277"/>
                  <a:pt x="1956626" y="675092"/>
                  <a:pt x="1776707" y="675092"/>
                </a:cubicBezTo>
                <a:close/>
              </a:path>
            </a:pathLst>
          </a:custGeom>
          <a:solidFill>
            <a:srgbClr val="1549BD"/>
          </a:solidFill>
          <a:ln w="17369" cap="flat">
            <a:noFill/>
            <a:prstDash val="solid"/>
            <a:miter/>
          </a:ln>
        </p:spPr>
        <p:txBody>
          <a:bodyPr rtlCol="0" anchor="ctr"/>
          <a:lstStyle/>
          <a:p>
            <a:pPr algn="ctr"/>
            <a:r>
              <a:rPr lang="en-US" altLang="ko-KR" sz="1100" b="1" dirty="0">
                <a:solidFill>
                  <a:schemeClr val="bg1"/>
                </a:solidFill>
                <a:latin typeface="Century Gothic" panose="020B0502020202020204" pitchFamily="34" charset="0"/>
              </a:rPr>
              <a:t>Post-Pandemic</a:t>
            </a:r>
            <a:endParaRPr lang="ko-KR" altLang="en-US" sz="1100" b="1" dirty="0">
              <a:solidFill>
                <a:schemeClr val="bg1"/>
              </a:solidFill>
              <a:latin typeface="Century Gothic" panose="020B0502020202020204" pitchFamily="34" charset="0"/>
            </a:endParaRPr>
          </a:p>
        </p:txBody>
      </p:sp>
      <p:sp>
        <p:nvSpPr>
          <p:cNvPr id="269" name="그래픽 5">
            <a:extLst>
              <a:ext uri="{FF2B5EF4-FFF2-40B4-BE49-F238E27FC236}">
                <a16:creationId xmlns:a16="http://schemas.microsoft.com/office/drawing/2014/main" id="{2118A562-7E0E-41AB-BCBB-DD5BDCE169E3}"/>
              </a:ext>
            </a:extLst>
          </p:cNvPr>
          <p:cNvSpPr/>
          <p:nvPr/>
        </p:nvSpPr>
        <p:spPr>
          <a:xfrm>
            <a:off x="4481269" y="3190717"/>
            <a:ext cx="1571069" cy="515105"/>
          </a:xfrm>
          <a:custGeom>
            <a:avLst/>
            <a:gdLst>
              <a:gd name="connsiteX0" fmla="*/ 1776707 w 2122839"/>
              <a:gd name="connsiteY0" fmla="*/ 675092 h 696012"/>
              <a:gd name="connsiteX1" fmla="*/ 23798 w 2122839"/>
              <a:gd name="connsiteY1" fmla="*/ 675092 h 696012"/>
              <a:gd name="connsiteX2" fmla="*/ 240432 w 2122839"/>
              <a:gd name="connsiteY2" fmla="*/ 349532 h 696012"/>
              <a:gd name="connsiteX3" fmla="*/ 23798 w 2122839"/>
              <a:gd name="connsiteY3" fmla="*/ 23798 h 696012"/>
              <a:gd name="connsiteX4" fmla="*/ 1776707 w 2122839"/>
              <a:gd name="connsiteY4" fmla="*/ 23798 h 696012"/>
              <a:gd name="connsiteX5" fmla="*/ 2102267 w 2122839"/>
              <a:gd name="connsiteY5" fmla="*/ 349358 h 696012"/>
              <a:gd name="connsiteX6" fmla="*/ 2102267 w 2122839"/>
              <a:gd name="connsiteY6" fmla="*/ 349358 h 696012"/>
              <a:gd name="connsiteX7" fmla="*/ 1776707 w 2122839"/>
              <a:gd name="connsiteY7" fmla="*/ 675092 h 6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839" h="696012">
                <a:moveTo>
                  <a:pt x="1776707" y="675092"/>
                </a:moveTo>
                <a:lnTo>
                  <a:pt x="23798" y="675092"/>
                </a:lnTo>
                <a:lnTo>
                  <a:pt x="240432" y="349532"/>
                </a:lnTo>
                <a:lnTo>
                  <a:pt x="23798" y="23798"/>
                </a:lnTo>
                <a:lnTo>
                  <a:pt x="1776707" y="23798"/>
                </a:lnTo>
                <a:cubicBezTo>
                  <a:pt x="1956626" y="23798"/>
                  <a:pt x="2102267" y="169612"/>
                  <a:pt x="2102267" y="349358"/>
                </a:cubicBezTo>
                <a:lnTo>
                  <a:pt x="2102267" y="349358"/>
                </a:lnTo>
                <a:cubicBezTo>
                  <a:pt x="2102441" y="529277"/>
                  <a:pt x="1956626" y="675092"/>
                  <a:pt x="1776707" y="675092"/>
                </a:cubicBezTo>
                <a:close/>
              </a:path>
            </a:pathLst>
          </a:custGeom>
          <a:solidFill>
            <a:srgbClr val="296FE2"/>
          </a:solidFill>
          <a:ln w="17369" cap="flat">
            <a:noFill/>
            <a:prstDash val="solid"/>
            <a:miter/>
          </a:ln>
        </p:spPr>
        <p:txBody>
          <a:bodyPr rtlCol="0" anchor="ctr"/>
          <a:lstStyle/>
          <a:p>
            <a:pPr algn="ctr"/>
            <a:r>
              <a:rPr lang="en-US" altLang="ko-KR" sz="1100" b="1" dirty="0">
                <a:solidFill>
                  <a:schemeClr val="bg1"/>
                </a:solidFill>
                <a:latin typeface="Century Gothic" panose="020B0502020202020204" pitchFamily="34" charset="0"/>
              </a:rPr>
              <a:t>Pandemic</a:t>
            </a:r>
            <a:endParaRPr lang="ko-KR" altLang="en-US" sz="1100" b="1" dirty="0">
              <a:solidFill>
                <a:schemeClr val="bg1"/>
              </a:solidFill>
              <a:latin typeface="Century Gothic" panose="020B0502020202020204" pitchFamily="34" charset="0"/>
            </a:endParaRPr>
          </a:p>
        </p:txBody>
      </p:sp>
      <p:sp>
        <p:nvSpPr>
          <p:cNvPr id="270" name="그래픽 5">
            <a:extLst>
              <a:ext uri="{FF2B5EF4-FFF2-40B4-BE49-F238E27FC236}">
                <a16:creationId xmlns:a16="http://schemas.microsoft.com/office/drawing/2014/main" id="{B6549D0E-FB61-4E83-A46A-2076D6156173}"/>
              </a:ext>
            </a:extLst>
          </p:cNvPr>
          <p:cNvSpPr/>
          <p:nvPr/>
        </p:nvSpPr>
        <p:spPr>
          <a:xfrm>
            <a:off x="3146153" y="3190717"/>
            <a:ext cx="1571069" cy="515105"/>
          </a:xfrm>
          <a:custGeom>
            <a:avLst/>
            <a:gdLst>
              <a:gd name="connsiteX0" fmla="*/ 1776707 w 2122839"/>
              <a:gd name="connsiteY0" fmla="*/ 675092 h 696012"/>
              <a:gd name="connsiteX1" fmla="*/ 23798 w 2122839"/>
              <a:gd name="connsiteY1" fmla="*/ 675092 h 696012"/>
              <a:gd name="connsiteX2" fmla="*/ 240432 w 2122839"/>
              <a:gd name="connsiteY2" fmla="*/ 349532 h 696012"/>
              <a:gd name="connsiteX3" fmla="*/ 23798 w 2122839"/>
              <a:gd name="connsiteY3" fmla="*/ 23798 h 696012"/>
              <a:gd name="connsiteX4" fmla="*/ 1776707 w 2122839"/>
              <a:gd name="connsiteY4" fmla="*/ 23798 h 696012"/>
              <a:gd name="connsiteX5" fmla="*/ 2102267 w 2122839"/>
              <a:gd name="connsiteY5" fmla="*/ 349358 h 696012"/>
              <a:gd name="connsiteX6" fmla="*/ 2102267 w 2122839"/>
              <a:gd name="connsiteY6" fmla="*/ 349358 h 696012"/>
              <a:gd name="connsiteX7" fmla="*/ 1776707 w 2122839"/>
              <a:gd name="connsiteY7" fmla="*/ 675092 h 6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839" h="696012">
                <a:moveTo>
                  <a:pt x="1776707" y="675092"/>
                </a:moveTo>
                <a:lnTo>
                  <a:pt x="23798" y="675092"/>
                </a:lnTo>
                <a:lnTo>
                  <a:pt x="240432" y="349532"/>
                </a:lnTo>
                <a:lnTo>
                  <a:pt x="23798" y="23798"/>
                </a:lnTo>
                <a:lnTo>
                  <a:pt x="1776707" y="23798"/>
                </a:lnTo>
                <a:cubicBezTo>
                  <a:pt x="1956626" y="23798"/>
                  <a:pt x="2102267" y="169612"/>
                  <a:pt x="2102267" y="349358"/>
                </a:cubicBezTo>
                <a:lnTo>
                  <a:pt x="2102267" y="349358"/>
                </a:lnTo>
                <a:cubicBezTo>
                  <a:pt x="2102441" y="529277"/>
                  <a:pt x="1956626" y="675092"/>
                  <a:pt x="1776707" y="675092"/>
                </a:cubicBezTo>
                <a:close/>
              </a:path>
            </a:pathLst>
          </a:custGeom>
          <a:solidFill>
            <a:srgbClr val="0AC8C3"/>
          </a:solidFill>
          <a:ln w="17369" cap="flat">
            <a:noFill/>
            <a:prstDash val="solid"/>
            <a:miter/>
          </a:ln>
        </p:spPr>
        <p:txBody>
          <a:bodyPr rtlCol="0" anchor="ctr"/>
          <a:lstStyle/>
          <a:p>
            <a:pPr algn="ctr"/>
            <a:r>
              <a:rPr lang="en-US" altLang="ko-KR" sz="1100" b="1" dirty="0">
                <a:solidFill>
                  <a:schemeClr val="bg1"/>
                </a:solidFill>
                <a:latin typeface="Century Gothic" panose="020B0502020202020204" pitchFamily="34" charset="0"/>
              </a:rPr>
              <a:t>Pandemic </a:t>
            </a:r>
            <a:endParaRPr lang="ko-KR" altLang="en-US" sz="1100" b="1" dirty="0">
              <a:solidFill>
                <a:schemeClr val="bg1"/>
              </a:solidFill>
              <a:latin typeface="Century Gothic" panose="020B0502020202020204" pitchFamily="34" charset="0"/>
            </a:endParaRPr>
          </a:p>
        </p:txBody>
      </p:sp>
      <p:sp>
        <p:nvSpPr>
          <p:cNvPr id="271" name="그래픽 5">
            <a:extLst>
              <a:ext uri="{FF2B5EF4-FFF2-40B4-BE49-F238E27FC236}">
                <a16:creationId xmlns:a16="http://schemas.microsoft.com/office/drawing/2014/main" id="{24401296-94F1-4329-A03B-B0F205EC02A6}"/>
              </a:ext>
            </a:extLst>
          </p:cNvPr>
          <p:cNvSpPr/>
          <p:nvPr/>
        </p:nvSpPr>
        <p:spPr>
          <a:xfrm>
            <a:off x="1811037" y="3190717"/>
            <a:ext cx="1571069" cy="515105"/>
          </a:xfrm>
          <a:custGeom>
            <a:avLst/>
            <a:gdLst>
              <a:gd name="connsiteX0" fmla="*/ 1776707 w 2122839"/>
              <a:gd name="connsiteY0" fmla="*/ 675092 h 696012"/>
              <a:gd name="connsiteX1" fmla="*/ 23798 w 2122839"/>
              <a:gd name="connsiteY1" fmla="*/ 675092 h 696012"/>
              <a:gd name="connsiteX2" fmla="*/ 240432 w 2122839"/>
              <a:gd name="connsiteY2" fmla="*/ 349532 h 696012"/>
              <a:gd name="connsiteX3" fmla="*/ 23798 w 2122839"/>
              <a:gd name="connsiteY3" fmla="*/ 23798 h 696012"/>
              <a:gd name="connsiteX4" fmla="*/ 1776707 w 2122839"/>
              <a:gd name="connsiteY4" fmla="*/ 23798 h 696012"/>
              <a:gd name="connsiteX5" fmla="*/ 2102267 w 2122839"/>
              <a:gd name="connsiteY5" fmla="*/ 349358 h 696012"/>
              <a:gd name="connsiteX6" fmla="*/ 2102267 w 2122839"/>
              <a:gd name="connsiteY6" fmla="*/ 349358 h 696012"/>
              <a:gd name="connsiteX7" fmla="*/ 1776707 w 2122839"/>
              <a:gd name="connsiteY7" fmla="*/ 675092 h 6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839" h="696012">
                <a:moveTo>
                  <a:pt x="1776707" y="675092"/>
                </a:moveTo>
                <a:lnTo>
                  <a:pt x="23798" y="675092"/>
                </a:lnTo>
                <a:lnTo>
                  <a:pt x="240432" y="349532"/>
                </a:lnTo>
                <a:lnTo>
                  <a:pt x="23798" y="23798"/>
                </a:lnTo>
                <a:lnTo>
                  <a:pt x="1776707" y="23798"/>
                </a:lnTo>
                <a:cubicBezTo>
                  <a:pt x="1956626" y="23798"/>
                  <a:pt x="2102267" y="169612"/>
                  <a:pt x="2102267" y="349358"/>
                </a:cubicBezTo>
                <a:lnTo>
                  <a:pt x="2102267" y="349358"/>
                </a:lnTo>
                <a:cubicBezTo>
                  <a:pt x="2102441" y="529277"/>
                  <a:pt x="1956626" y="675092"/>
                  <a:pt x="1776707" y="675092"/>
                </a:cubicBezTo>
                <a:close/>
              </a:path>
            </a:pathLst>
          </a:custGeom>
          <a:solidFill>
            <a:srgbClr val="FFA73B"/>
          </a:solidFill>
          <a:ln w="17369" cap="flat">
            <a:noFill/>
            <a:prstDash val="solid"/>
            <a:miter/>
          </a:ln>
        </p:spPr>
        <p:txBody>
          <a:bodyPr rtlCol="0" anchor="ctr"/>
          <a:lstStyle/>
          <a:p>
            <a:pPr algn="ctr"/>
            <a:r>
              <a:rPr lang="en-US" altLang="ko-KR" sz="1100" b="1" dirty="0">
                <a:solidFill>
                  <a:schemeClr val="bg1"/>
                </a:solidFill>
                <a:latin typeface="Century Gothic" panose="020B0502020202020204" pitchFamily="34" charset="0"/>
              </a:rPr>
              <a:t>Pandemic-alert</a:t>
            </a:r>
            <a:endParaRPr lang="ko-KR" altLang="en-US" sz="1100" b="1" dirty="0">
              <a:solidFill>
                <a:schemeClr val="bg1"/>
              </a:solidFill>
              <a:latin typeface="Century Gothic" panose="020B0502020202020204" pitchFamily="34" charset="0"/>
            </a:endParaRPr>
          </a:p>
        </p:txBody>
      </p:sp>
      <p:sp>
        <p:nvSpPr>
          <p:cNvPr id="272" name="그래픽 5">
            <a:extLst>
              <a:ext uri="{FF2B5EF4-FFF2-40B4-BE49-F238E27FC236}">
                <a16:creationId xmlns:a16="http://schemas.microsoft.com/office/drawing/2014/main" id="{CB6CC48E-9D42-46CD-BACA-BB8DC908CC43}"/>
              </a:ext>
            </a:extLst>
          </p:cNvPr>
          <p:cNvSpPr/>
          <p:nvPr/>
        </p:nvSpPr>
        <p:spPr>
          <a:xfrm>
            <a:off x="475921" y="3190717"/>
            <a:ext cx="1571069" cy="515105"/>
          </a:xfrm>
          <a:custGeom>
            <a:avLst/>
            <a:gdLst>
              <a:gd name="connsiteX0" fmla="*/ 1776707 w 2122839"/>
              <a:gd name="connsiteY0" fmla="*/ 675092 h 696012"/>
              <a:gd name="connsiteX1" fmla="*/ 23798 w 2122839"/>
              <a:gd name="connsiteY1" fmla="*/ 675092 h 696012"/>
              <a:gd name="connsiteX2" fmla="*/ 240432 w 2122839"/>
              <a:gd name="connsiteY2" fmla="*/ 349532 h 696012"/>
              <a:gd name="connsiteX3" fmla="*/ 23798 w 2122839"/>
              <a:gd name="connsiteY3" fmla="*/ 23798 h 696012"/>
              <a:gd name="connsiteX4" fmla="*/ 1776707 w 2122839"/>
              <a:gd name="connsiteY4" fmla="*/ 23798 h 696012"/>
              <a:gd name="connsiteX5" fmla="*/ 2102267 w 2122839"/>
              <a:gd name="connsiteY5" fmla="*/ 349358 h 696012"/>
              <a:gd name="connsiteX6" fmla="*/ 2102267 w 2122839"/>
              <a:gd name="connsiteY6" fmla="*/ 349358 h 696012"/>
              <a:gd name="connsiteX7" fmla="*/ 1776707 w 2122839"/>
              <a:gd name="connsiteY7" fmla="*/ 675092 h 6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839" h="696012">
                <a:moveTo>
                  <a:pt x="1776707" y="675092"/>
                </a:moveTo>
                <a:lnTo>
                  <a:pt x="23798" y="675092"/>
                </a:lnTo>
                <a:lnTo>
                  <a:pt x="240432" y="349532"/>
                </a:lnTo>
                <a:lnTo>
                  <a:pt x="23798" y="23798"/>
                </a:lnTo>
                <a:lnTo>
                  <a:pt x="1776707" y="23798"/>
                </a:lnTo>
                <a:cubicBezTo>
                  <a:pt x="1956626" y="23798"/>
                  <a:pt x="2102267" y="169612"/>
                  <a:pt x="2102267" y="349358"/>
                </a:cubicBezTo>
                <a:lnTo>
                  <a:pt x="2102267" y="349358"/>
                </a:lnTo>
                <a:cubicBezTo>
                  <a:pt x="2102441" y="529277"/>
                  <a:pt x="1956626" y="675092"/>
                  <a:pt x="1776707" y="675092"/>
                </a:cubicBezTo>
                <a:close/>
              </a:path>
            </a:pathLst>
          </a:custGeom>
          <a:solidFill>
            <a:srgbClr val="FD1371"/>
          </a:solidFill>
          <a:ln w="17369" cap="flat">
            <a:noFill/>
            <a:prstDash val="solid"/>
            <a:miter/>
          </a:ln>
        </p:spPr>
        <p:txBody>
          <a:bodyPr rtlCol="0" anchor="ctr"/>
          <a:lstStyle/>
          <a:p>
            <a:pPr algn="ctr"/>
            <a:r>
              <a:rPr lang="en-US" altLang="ko-KR" sz="1100" b="1" dirty="0">
                <a:solidFill>
                  <a:schemeClr val="bg1"/>
                </a:solidFill>
                <a:latin typeface="Century Gothic" panose="020B0502020202020204" pitchFamily="34" charset="0"/>
              </a:rPr>
              <a:t>Pre-Pandemic</a:t>
            </a:r>
            <a:endParaRPr lang="ko-KR" altLang="en-US" sz="1100" b="1" dirty="0">
              <a:solidFill>
                <a:schemeClr val="bg1"/>
              </a:solidFill>
              <a:latin typeface="Century Gothic" panose="020B0502020202020204" pitchFamily="34" charset="0"/>
            </a:endParaRPr>
          </a:p>
        </p:txBody>
      </p:sp>
      <p:sp>
        <p:nvSpPr>
          <p:cNvPr id="248" name="직사각형 247">
            <a:extLst>
              <a:ext uri="{FF2B5EF4-FFF2-40B4-BE49-F238E27FC236}">
                <a16:creationId xmlns:a16="http://schemas.microsoft.com/office/drawing/2014/main" id="{0A1F6C20-F0F2-4558-9BC5-6B785C0E9282}"/>
              </a:ext>
            </a:extLst>
          </p:cNvPr>
          <p:cNvSpPr/>
          <p:nvPr/>
        </p:nvSpPr>
        <p:spPr>
          <a:xfrm>
            <a:off x="1972573" y="1139260"/>
            <a:ext cx="1099162" cy="461665"/>
          </a:xfrm>
          <a:prstGeom prst="rect">
            <a:avLst/>
          </a:prstGeom>
        </p:spPr>
        <p:txBody>
          <a:bodyPr wrap="square">
            <a:spAutoFit/>
          </a:bodyPr>
          <a:lstStyle/>
          <a:p>
            <a:pPr algn="ctr"/>
            <a:r>
              <a:rPr lang="en-US" altLang="ko-KR" sz="1200" b="1" dirty="0">
                <a:latin typeface="Century Gothic" panose="020B0502020202020204" pitchFamily="34" charset="0"/>
              </a:rPr>
              <a:t>Risk Tools Deployment</a:t>
            </a:r>
            <a:endParaRPr lang="ko-KR" altLang="en-US" sz="1200" b="1" dirty="0">
              <a:latin typeface="Century Gothic" panose="020B0502020202020204" pitchFamily="34" charset="0"/>
            </a:endParaRPr>
          </a:p>
        </p:txBody>
      </p:sp>
      <p:sp>
        <p:nvSpPr>
          <p:cNvPr id="249" name="직사각형 248">
            <a:extLst>
              <a:ext uri="{FF2B5EF4-FFF2-40B4-BE49-F238E27FC236}">
                <a16:creationId xmlns:a16="http://schemas.microsoft.com/office/drawing/2014/main" id="{77CBBD45-FCF7-4278-B660-C0DD8BF6297A}"/>
              </a:ext>
            </a:extLst>
          </p:cNvPr>
          <p:cNvSpPr/>
          <p:nvPr/>
        </p:nvSpPr>
        <p:spPr>
          <a:xfrm>
            <a:off x="1959309" y="1558823"/>
            <a:ext cx="1099162" cy="230832"/>
          </a:xfrm>
          <a:prstGeom prst="rect">
            <a:avLst/>
          </a:prstGeom>
        </p:spPr>
        <p:txBody>
          <a:bodyPr wrap="square">
            <a:spAutoFit/>
          </a:bodyPr>
          <a:lstStyle/>
          <a:p>
            <a:pPr algn="ctr"/>
            <a:endParaRPr lang="ko-KR" altLang="en-US" sz="900" dirty="0"/>
          </a:p>
        </p:txBody>
      </p:sp>
      <p:sp>
        <p:nvSpPr>
          <p:cNvPr id="250" name="직사각형 249">
            <a:extLst>
              <a:ext uri="{FF2B5EF4-FFF2-40B4-BE49-F238E27FC236}">
                <a16:creationId xmlns:a16="http://schemas.microsoft.com/office/drawing/2014/main" id="{98D0A3CD-F58F-44F0-B2C5-47F67C7F904A}"/>
              </a:ext>
            </a:extLst>
          </p:cNvPr>
          <p:cNvSpPr/>
          <p:nvPr/>
        </p:nvSpPr>
        <p:spPr>
          <a:xfrm>
            <a:off x="4571999" y="954594"/>
            <a:ext cx="1244385" cy="646331"/>
          </a:xfrm>
          <a:prstGeom prst="rect">
            <a:avLst/>
          </a:prstGeom>
        </p:spPr>
        <p:txBody>
          <a:bodyPr wrap="square">
            <a:spAutoFit/>
          </a:bodyPr>
          <a:lstStyle/>
          <a:p>
            <a:pPr algn="ctr"/>
            <a:r>
              <a:rPr lang="en-US" altLang="ko-KR" sz="1200" b="1" dirty="0">
                <a:latin typeface="Century Gothic" panose="020B0502020202020204" pitchFamily="34" charset="0"/>
              </a:rPr>
              <a:t>Strategic update presentation</a:t>
            </a:r>
            <a:endParaRPr lang="ko-KR" altLang="en-US" sz="1200" b="1" dirty="0">
              <a:latin typeface="Century Gothic" panose="020B0502020202020204" pitchFamily="34" charset="0"/>
            </a:endParaRPr>
          </a:p>
        </p:txBody>
      </p:sp>
      <p:sp>
        <p:nvSpPr>
          <p:cNvPr id="252" name="직사각형 251">
            <a:extLst>
              <a:ext uri="{FF2B5EF4-FFF2-40B4-BE49-F238E27FC236}">
                <a16:creationId xmlns:a16="http://schemas.microsoft.com/office/drawing/2014/main" id="{088521A1-E713-4D06-9CA5-738A3C46DC4C}"/>
              </a:ext>
            </a:extLst>
          </p:cNvPr>
          <p:cNvSpPr/>
          <p:nvPr/>
        </p:nvSpPr>
        <p:spPr>
          <a:xfrm>
            <a:off x="7151500" y="1200385"/>
            <a:ext cx="1379779" cy="461665"/>
          </a:xfrm>
          <a:prstGeom prst="rect">
            <a:avLst/>
          </a:prstGeom>
          <a:ln>
            <a:noFill/>
          </a:ln>
        </p:spPr>
        <p:txBody>
          <a:bodyPr wrap="square">
            <a:spAutoFit/>
          </a:bodyPr>
          <a:lstStyle/>
          <a:p>
            <a:pPr algn="ctr"/>
            <a:r>
              <a:rPr lang="en-US" altLang="ko-KR" sz="1200" b="1" dirty="0">
                <a:latin typeface="Century Gothic" panose="020B0502020202020204" pitchFamily="34" charset="0"/>
              </a:rPr>
              <a:t>Real-time </a:t>
            </a:r>
            <a:r>
              <a:rPr lang="en-US" altLang="ko-KR" sz="1200" b="1" dirty="0" smtClean="0">
                <a:latin typeface="Century Gothic" panose="020B0502020202020204" pitchFamily="34" charset="0"/>
              </a:rPr>
              <a:t>Risk Management</a:t>
            </a:r>
            <a:endParaRPr lang="ko-KR" altLang="en-US" sz="1200" b="1" dirty="0">
              <a:latin typeface="Century Gothic" panose="020B0502020202020204" pitchFamily="34" charset="0"/>
            </a:endParaRPr>
          </a:p>
        </p:txBody>
      </p:sp>
      <p:sp>
        <p:nvSpPr>
          <p:cNvPr id="254" name="직사각형 253">
            <a:extLst>
              <a:ext uri="{FF2B5EF4-FFF2-40B4-BE49-F238E27FC236}">
                <a16:creationId xmlns:a16="http://schemas.microsoft.com/office/drawing/2014/main" id="{8FCBB861-5126-4FB4-BD45-ABED3F363428}"/>
              </a:ext>
            </a:extLst>
          </p:cNvPr>
          <p:cNvSpPr/>
          <p:nvPr/>
        </p:nvSpPr>
        <p:spPr>
          <a:xfrm>
            <a:off x="580257" y="5280641"/>
            <a:ext cx="1317499" cy="461665"/>
          </a:xfrm>
          <a:prstGeom prst="rect">
            <a:avLst/>
          </a:prstGeom>
        </p:spPr>
        <p:txBody>
          <a:bodyPr wrap="square">
            <a:spAutoFit/>
          </a:bodyPr>
          <a:lstStyle/>
          <a:p>
            <a:pPr algn="ctr"/>
            <a:r>
              <a:rPr lang="en-US" altLang="ko-KR" sz="1200" b="1" dirty="0">
                <a:latin typeface="Century Gothic" panose="020B0502020202020204" pitchFamily="34" charset="0"/>
              </a:rPr>
              <a:t>Manual Risk Management</a:t>
            </a:r>
            <a:endParaRPr lang="ko-KR" altLang="en-US" sz="1200" b="1" dirty="0">
              <a:latin typeface="Century Gothic" panose="020B0502020202020204" pitchFamily="34" charset="0"/>
            </a:endParaRPr>
          </a:p>
        </p:txBody>
      </p:sp>
      <p:sp>
        <p:nvSpPr>
          <p:cNvPr id="256" name="직사각형 255">
            <a:extLst>
              <a:ext uri="{FF2B5EF4-FFF2-40B4-BE49-F238E27FC236}">
                <a16:creationId xmlns:a16="http://schemas.microsoft.com/office/drawing/2014/main" id="{ACA34FAE-2F2F-4A94-A122-6335BF87ED53}"/>
              </a:ext>
            </a:extLst>
          </p:cNvPr>
          <p:cNvSpPr/>
          <p:nvPr/>
        </p:nvSpPr>
        <p:spPr>
          <a:xfrm>
            <a:off x="3252886" y="5280641"/>
            <a:ext cx="1254067" cy="830997"/>
          </a:xfrm>
          <a:prstGeom prst="rect">
            <a:avLst/>
          </a:prstGeom>
        </p:spPr>
        <p:txBody>
          <a:bodyPr wrap="square">
            <a:spAutoFit/>
          </a:bodyPr>
          <a:lstStyle/>
          <a:p>
            <a:pPr algn="ctr"/>
            <a:r>
              <a:rPr lang="en-US" altLang="ko-KR" sz="1200" b="1" dirty="0">
                <a:latin typeface="Century Gothic" panose="020B0502020202020204" pitchFamily="34" charset="0"/>
              </a:rPr>
              <a:t>Pandemic Risk Management tool</a:t>
            </a:r>
            <a:endParaRPr lang="ko-KR" altLang="en-US" sz="1200" b="1" dirty="0">
              <a:latin typeface="Century Gothic" panose="020B0502020202020204" pitchFamily="34" charset="0"/>
            </a:endParaRPr>
          </a:p>
        </p:txBody>
      </p:sp>
      <p:sp>
        <p:nvSpPr>
          <p:cNvPr id="258" name="직사각형 257">
            <a:extLst>
              <a:ext uri="{FF2B5EF4-FFF2-40B4-BE49-F238E27FC236}">
                <a16:creationId xmlns:a16="http://schemas.microsoft.com/office/drawing/2014/main" id="{F4539FB7-F312-4B58-982E-7B39BF33D5A1}"/>
              </a:ext>
            </a:extLst>
          </p:cNvPr>
          <p:cNvSpPr/>
          <p:nvPr/>
        </p:nvSpPr>
        <p:spPr>
          <a:xfrm>
            <a:off x="6064923" y="5234474"/>
            <a:ext cx="1099162" cy="646331"/>
          </a:xfrm>
          <a:prstGeom prst="rect">
            <a:avLst/>
          </a:prstGeom>
        </p:spPr>
        <p:txBody>
          <a:bodyPr wrap="square">
            <a:spAutoFit/>
          </a:bodyPr>
          <a:lstStyle/>
          <a:p>
            <a:pPr algn="ctr"/>
            <a:r>
              <a:rPr lang="en-US" altLang="ko-KR" sz="1200" b="1" dirty="0" smtClean="0">
                <a:latin typeface="Century Gothic" panose="020B0502020202020204" pitchFamily="34" charset="0"/>
              </a:rPr>
              <a:t>Integrated </a:t>
            </a:r>
            <a:r>
              <a:rPr lang="en-US" altLang="ko-KR" sz="1200" b="1" dirty="0">
                <a:latin typeface="Century Gothic" panose="020B0502020202020204" pitchFamily="34" charset="0"/>
              </a:rPr>
              <a:t>with the </a:t>
            </a:r>
            <a:r>
              <a:rPr lang="en-US" altLang="ko-KR" sz="1200" b="1" dirty="0" smtClean="0">
                <a:latin typeface="Century Gothic" panose="020B0502020202020204" pitchFamily="34" charset="0"/>
              </a:rPr>
              <a:t>CCTCRR</a:t>
            </a:r>
            <a:endParaRPr lang="ko-KR" altLang="en-US" sz="1200" b="1" dirty="0">
              <a:latin typeface="Century Gothic" panose="020B0502020202020204" pitchFamily="34" charset="0"/>
            </a:endParaRPr>
          </a:p>
        </p:txBody>
      </p:sp>
      <p:pic>
        <p:nvPicPr>
          <p:cNvPr id="21" name="Picture Placeholder 2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69" b="769"/>
          <a:stretch>
            <a:fillRect/>
          </a:stretch>
        </p:blipFill>
        <p:spPr>
          <a:xfrm>
            <a:off x="3378266" y="3822101"/>
            <a:ext cx="1099161" cy="1192561"/>
          </a:xfrm>
        </p:spPr>
      </p:pic>
      <p:pic>
        <p:nvPicPr>
          <p:cNvPr id="24" name="Picture Placeholder 23"/>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794" r="794"/>
          <a:stretch>
            <a:fillRect/>
          </a:stretch>
        </p:blipFill>
        <p:spPr>
          <a:xfrm>
            <a:off x="6052339" y="3822100"/>
            <a:ext cx="1099161" cy="1192561"/>
          </a:xfrm>
        </p:spPr>
      </p:pic>
      <p:pic>
        <p:nvPicPr>
          <p:cNvPr id="20" name="Picture Placeholder 19"/>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3077" b="3077"/>
          <a:stretch>
            <a:fillRect/>
          </a:stretch>
        </p:blipFill>
        <p:spPr>
          <a:xfrm>
            <a:off x="1972574" y="1902071"/>
            <a:ext cx="1099161" cy="1099160"/>
          </a:xfrm>
        </p:spPr>
      </p:pic>
      <p:pic>
        <p:nvPicPr>
          <p:cNvPr id="23" name="Picture Placeholder 22"/>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t="54" b="54"/>
          <a:stretch>
            <a:fillRect/>
          </a:stretch>
        </p:blipFill>
        <p:spPr>
          <a:xfrm>
            <a:off x="4629541" y="1888544"/>
            <a:ext cx="1186844" cy="1165020"/>
          </a:xfrm>
        </p:spPr>
      </p:pic>
      <p:pic>
        <p:nvPicPr>
          <p:cNvPr id="25" name="Picture Placeholder 24"/>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t="11364" b="11364"/>
          <a:stretch>
            <a:fillRect/>
          </a:stretch>
        </p:blipFill>
        <p:spPr>
          <a:xfrm>
            <a:off x="7299774" y="1888545"/>
            <a:ext cx="1099161" cy="1165020"/>
          </a:xfrm>
        </p:spPr>
      </p:pic>
      <p:sp>
        <p:nvSpPr>
          <p:cNvPr id="10" name="TextBox 9"/>
          <p:cNvSpPr txBox="1"/>
          <p:nvPr/>
        </p:nvSpPr>
        <p:spPr>
          <a:xfrm>
            <a:off x="1897756" y="3848994"/>
            <a:ext cx="1422797" cy="923330"/>
          </a:xfrm>
          <a:prstGeom prst="rect">
            <a:avLst/>
          </a:prstGeom>
          <a:noFill/>
        </p:spPr>
        <p:txBody>
          <a:bodyPr wrap="square" rtlCol="0">
            <a:spAutoFit/>
          </a:bodyPr>
          <a:lstStyle/>
          <a:p>
            <a:r>
              <a:rPr lang="en-US" sz="900" dirty="0">
                <a:latin typeface="Century Gothic" panose="020B0502020202020204" pitchFamily="34" charset="0"/>
              </a:rPr>
              <a:t>City established the Covid-19 Coordinating Team </a:t>
            </a:r>
            <a:r>
              <a:rPr lang="en-US" sz="900" dirty="0" smtClean="0">
                <a:latin typeface="Century Gothic" panose="020B0502020202020204" pitchFamily="34" charset="0"/>
              </a:rPr>
              <a:t> under </a:t>
            </a:r>
            <a:r>
              <a:rPr lang="en-US" sz="900" dirty="0">
                <a:latin typeface="Century Gothic" panose="020B0502020202020204" pitchFamily="34" charset="0"/>
              </a:rPr>
              <a:t>the leadership of the </a:t>
            </a:r>
            <a:r>
              <a:rPr lang="en-US" sz="900" dirty="0" smtClean="0">
                <a:latin typeface="Century Gothic" panose="020B0502020202020204" pitchFamily="34" charset="0"/>
              </a:rPr>
              <a:t> Central </a:t>
            </a:r>
            <a:r>
              <a:rPr lang="en-US" sz="900" dirty="0">
                <a:latin typeface="Century Gothic" panose="020B0502020202020204" pitchFamily="34" charset="0"/>
              </a:rPr>
              <a:t>Crisis Coordinator  (CCC)</a:t>
            </a:r>
            <a:endParaRPr lang="en-ZA" sz="900" dirty="0">
              <a:latin typeface="Century Gothic" panose="020B0502020202020204" pitchFamily="34" charset="0"/>
            </a:endParaRPr>
          </a:p>
        </p:txBody>
      </p:sp>
      <p:sp>
        <p:nvSpPr>
          <p:cNvPr id="11" name="TextBox 10"/>
          <p:cNvSpPr txBox="1"/>
          <p:nvPr/>
        </p:nvSpPr>
        <p:spPr>
          <a:xfrm>
            <a:off x="1881412" y="4942054"/>
            <a:ext cx="1447965" cy="1754326"/>
          </a:xfrm>
          <a:prstGeom prst="rect">
            <a:avLst/>
          </a:prstGeom>
          <a:noFill/>
        </p:spPr>
        <p:txBody>
          <a:bodyPr wrap="square" rtlCol="0">
            <a:spAutoFit/>
          </a:bodyPr>
          <a:lstStyle/>
          <a:p>
            <a:r>
              <a:rPr lang="en-US" sz="900" dirty="0" smtClean="0">
                <a:latin typeface="Century Gothic" panose="020B0502020202020204" pitchFamily="34" charset="0"/>
              </a:rPr>
              <a:t>Risk Methods and process was deployed for pandemic response:</a:t>
            </a:r>
          </a:p>
          <a:p>
            <a:pPr marL="128588" indent="-128588">
              <a:buFont typeface="Arial" panose="020B0604020202020204" pitchFamily="34" charset="0"/>
              <a:buChar char="•"/>
            </a:pPr>
            <a:r>
              <a:rPr lang="en-US" sz="900" dirty="0" smtClean="0">
                <a:latin typeface="Century Gothic" panose="020B0502020202020204" pitchFamily="34" charset="0"/>
              </a:rPr>
              <a:t>Dynamic Operational     Framework</a:t>
            </a:r>
          </a:p>
          <a:p>
            <a:pPr marL="128588" indent="-128588">
              <a:buFont typeface="Arial" panose="020B0604020202020204" pitchFamily="34" charset="0"/>
              <a:buChar char="•"/>
            </a:pPr>
            <a:r>
              <a:rPr lang="en-US" sz="900" dirty="0" smtClean="0">
                <a:latin typeface="Century Gothic" panose="020B0502020202020204" pitchFamily="34" charset="0"/>
              </a:rPr>
              <a:t>Pandemic Risk              Management Tool</a:t>
            </a:r>
          </a:p>
          <a:p>
            <a:pPr marL="128588" indent="-128588">
              <a:buFont typeface="Arial" panose="020B0604020202020204" pitchFamily="34" charset="0"/>
              <a:buChar char="•"/>
            </a:pPr>
            <a:r>
              <a:rPr lang="en-US" sz="900" dirty="0" smtClean="0">
                <a:latin typeface="Century Gothic" panose="020B0502020202020204" pitchFamily="34" charset="0"/>
              </a:rPr>
              <a:t>Decision Tool</a:t>
            </a:r>
          </a:p>
          <a:p>
            <a:pPr marL="128588" indent="-128588">
              <a:buFont typeface="Arial" panose="020B0604020202020204" pitchFamily="34" charset="0"/>
              <a:buChar char="•"/>
            </a:pPr>
            <a:r>
              <a:rPr lang="en-US" sz="900" dirty="0" smtClean="0">
                <a:latin typeface="Century Gothic" panose="020B0502020202020204" pitchFamily="34" charset="0"/>
              </a:rPr>
              <a:t>Business Continuity Plan</a:t>
            </a:r>
            <a:endParaRPr lang="en-ZA" sz="900" dirty="0">
              <a:latin typeface="Century Gothic" panose="020B0502020202020204" pitchFamily="34" charset="0"/>
            </a:endParaRPr>
          </a:p>
        </p:txBody>
      </p:sp>
      <p:sp>
        <p:nvSpPr>
          <p:cNvPr id="12" name="TextBox 11"/>
          <p:cNvSpPr txBox="1"/>
          <p:nvPr/>
        </p:nvSpPr>
        <p:spPr>
          <a:xfrm>
            <a:off x="960121" y="4201013"/>
            <a:ext cx="184731" cy="300082"/>
          </a:xfrm>
          <a:prstGeom prst="rect">
            <a:avLst/>
          </a:prstGeom>
          <a:noFill/>
        </p:spPr>
        <p:txBody>
          <a:bodyPr wrap="none" rtlCol="0">
            <a:spAutoFit/>
          </a:bodyPr>
          <a:lstStyle/>
          <a:p>
            <a:endParaRPr lang="en-ZA" sz="1350" dirty="0"/>
          </a:p>
        </p:txBody>
      </p:sp>
      <p:pic>
        <p:nvPicPr>
          <p:cNvPr id="19" name="Picture Placeholder 18"/>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6250" b="6250"/>
          <a:stretch>
            <a:fillRect/>
          </a:stretch>
        </p:blipFill>
        <p:spPr>
          <a:xfrm>
            <a:off x="694259" y="3799382"/>
            <a:ext cx="1099161" cy="1192561"/>
          </a:xfrm>
        </p:spPr>
      </p:pic>
      <p:sp>
        <p:nvSpPr>
          <p:cNvPr id="26" name="TextBox 25"/>
          <p:cNvSpPr txBox="1"/>
          <p:nvPr/>
        </p:nvSpPr>
        <p:spPr>
          <a:xfrm>
            <a:off x="3107307" y="531296"/>
            <a:ext cx="1571069" cy="784830"/>
          </a:xfrm>
          <a:prstGeom prst="rect">
            <a:avLst/>
          </a:prstGeom>
          <a:noFill/>
        </p:spPr>
        <p:txBody>
          <a:bodyPr wrap="square" rtlCol="0">
            <a:spAutoFit/>
          </a:bodyPr>
          <a:lstStyle/>
          <a:p>
            <a:r>
              <a:rPr lang="en-US" sz="900" dirty="0">
                <a:latin typeface="Century Gothic" panose="020B0502020202020204" pitchFamily="34" charset="0"/>
              </a:rPr>
              <a:t>The tool maps out the systems and associated sub-systems with risk drivers, effort applied to manage the risk</a:t>
            </a:r>
            <a:endParaRPr lang="en-ZA" sz="900" dirty="0">
              <a:latin typeface="Century Gothic" panose="020B0502020202020204" pitchFamily="34" charset="0"/>
            </a:endParaRPr>
          </a:p>
        </p:txBody>
      </p:sp>
      <p:sp>
        <p:nvSpPr>
          <p:cNvPr id="29" name="TextBox 28"/>
          <p:cNvSpPr txBox="1"/>
          <p:nvPr/>
        </p:nvSpPr>
        <p:spPr>
          <a:xfrm>
            <a:off x="3107307" y="1414537"/>
            <a:ext cx="1486662" cy="1338828"/>
          </a:xfrm>
          <a:prstGeom prst="rect">
            <a:avLst/>
          </a:prstGeom>
          <a:noFill/>
        </p:spPr>
        <p:txBody>
          <a:bodyPr wrap="square" rtlCol="0">
            <a:spAutoFit/>
          </a:bodyPr>
          <a:lstStyle/>
          <a:p>
            <a:r>
              <a:rPr lang="en-US" sz="900" dirty="0">
                <a:latin typeface="Century Gothic" panose="020B0502020202020204" pitchFamily="34" charset="0"/>
              </a:rPr>
              <a:t>Mapping all drivers and        aspects of the </a:t>
            </a:r>
            <a:r>
              <a:rPr lang="en-US" sz="900" dirty="0" smtClean="0">
                <a:latin typeface="Century Gothic" panose="020B0502020202020204" pitchFamily="34" charset="0"/>
              </a:rPr>
              <a:t>Covid-19 response </a:t>
            </a:r>
            <a:r>
              <a:rPr lang="en-US" sz="900" dirty="0" err="1" smtClean="0">
                <a:latin typeface="Century Gothic" panose="020B0502020202020204" pitchFamily="34" charset="0"/>
              </a:rPr>
              <a:t>programme</a:t>
            </a:r>
            <a:r>
              <a:rPr lang="en-US" sz="900" dirty="0" smtClean="0">
                <a:latin typeface="Century Gothic" panose="020B0502020202020204" pitchFamily="34" charset="0"/>
              </a:rPr>
              <a:t> </a:t>
            </a:r>
            <a:r>
              <a:rPr lang="en-US" sz="900" dirty="0">
                <a:latin typeface="Century Gothic" panose="020B0502020202020204" pitchFamily="34" charset="0"/>
              </a:rPr>
              <a:t>in a </a:t>
            </a:r>
            <a:r>
              <a:rPr lang="en-US" sz="900" dirty="0" smtClean="0">
                <a:latin typeface="Century Gothic" panose="020B0502020202020204" pitchFamily="34" charset="0"/>
              </a:rPr>
              <a:t>single space</a:t>
            </a:r>
            <a:r>
              <a:rPr lang="en-US" sz="900" dirty="0">
                <a:latin typeface="Century Gothic" panose="020B0502020202020204" pitchFamily="34" charset="0"/>
              </a:rPr>
              <a:t>, actively </a:t>
            </a:r>
            <a:r>
              <a:rPr lang="en-US" sz="900" dirty="0" smtClean="0">
                <a:latin typeface="Century Gothic" panose="020B0502020202020204" pitchFamily="34" charset="0"/>
              </a:rPr>
              <a:t> managing </a:t>
            </a:r>
            <a:r>
              <a:rPr lang="en-US" sz="900" dirty="0">
                <a:latin typeface="Century Gothic" panose="020B0502020202020204" pitchFamily="34" charset="0"/>
              </a:rPr>
              <a:t>the entire system  response and identify </a:t>
            </a:r>
            <a:r>
              <a:rPr lang="en-US" sz="900" dirty="0" smtClean="0">
                <a:latin typeface="Century Gothic" panose="020B0502020202020204" pitchFamily="34" charset="0"/>
              </a:rPr>
              <a:t>risk that </a:t>
            </a:r>
            <a:r>
              <a:rPr lang="en-US" sz="900" dirty="0">
                <a:latin typeface="Century Gothic" panose="020B0502020202020204" pitchFamily="34" charset="0"/>
              </a:rPr>
              <a:t>need to be </a:t>
            </a:r>
            <a:r>
              <a:rPr lang="en-US" sz="900" dirty="0" smtClean="0">
                <a:latin typeface="Century Gothic" panose="020B0502020202020204" pitchFamily="34" charset="0"/>
              </a:rPr>
              <a:t>escalated</a:t>
            </a:r>
            <a:r>
              <a:rPr lang="en-US" sz="900" dirty="0">
                <a:latin typeface="Century Gothic" panose="020B0502020202020204" pitchFamily="34" charset="0"/>
              </a:rPr>
              <a:t>.</a:t>
            </a:r>
            <a:endParaRPr lang="en-ZA" sz="900" dirty="0">
              <a:latin typeface="Century Gothic" panose="020B0502020202020204" pitchFamily="34" charset="0"/>
            </a:endParaRPr>
          </a:p>
        </p:txBody>
      </p:sp>
      <p:sp>
        <p:nvSpPr>
          <p:cNvPr id="30" name="TextBox 29"/>
          <p:cNvSpPr txBox="1"/>
          <p:nvPr/>
        </p:nvSpPr>
        <p:spPr>
          <a:xfrm>
            <a:off x="4642806" y="3842829"/>
            <a:ext cx="1402901" cy="1061829"/>
          </a:xfrm>
          <a:prstGeom prst="rect">
            <a:avLst/>
          </a:prstGeom>
          <a:noFill/>
        </p:spPr>
        <p:txBody>
          <a:bodyPr wrap="square" rtlCol="0">
            <a:spAutoFit/>
          </a:bodyPr>
          <a:lstStyle/>
          <a:p>
            <a:r>
              <a:rPr lang="en-US" sz="900" dirty="0">
                <a:latin typeface="Century Gothic" panose="020B0502020202020204" pitchFamily="34" charset="0"/>
              </a:rPr>
              <a:t>The Strategic </a:t>
            </a:r>
            <a:r>
              <a:rPr lang="en-US" sz="900" dirty="0" smtClean="0">
                <a:latin typeface="Century Gothic" panose="020B0502020202020204" pitchFamily="34" charset="0"/>
              </a:rPr>
              <a:t>update presentation </a:t>
            </a:r>
            <a:r>
              <a:rPr lang="en-US" sz="900" dirty="0">
                <a:latin typeface="Century Gothic" panose="020B0502020202020204" pitchFamily="34" charset="0"/>
              </a:rPr>
              <a:t>created  with all relevant information, </a:t>
            </a:r>
            <a:r>
              <a:rPr lang="en-US" sz="900" dirty="0" smtClean="0">
                <a:latin typeface="Century Gothic" panose="020B0502020202020204" pitchFamily="34" charset="0"/>
              </a:rPr>
              <a:t>analysis</a:t>
            </a:r>
            <a:r>
              <a:rPr lang="en-US" sz="900" dirty="0">
                <a:latin typeface="Century Gothic" panose="020B0502020202020204" pitchFamily="34" charset="0"/>
              </a:rPr>
              <a:t>, clock </a:t>
            </a:r>
            <a:r>
              <a:rPr lang="en-US" sz="900" dirty="0" smtClean="0">
                <a:latin typeface="Century Gothic" panose="020B0502020202020204" pitchFamily="34" charset="0"/>
              </a:rPr>
              <a:t>position, decisions </a:t>
            </a:r>
            <a:r>
              <a:rPr lang="en-US" sz="900" dirty="0">
                <a:latin typeface="Century Gothic" panose="020B0502020202020204" pitchFamily="34" charset="0"/>
              </a:rPr>
              <a:t>and </a:t>
            </a:r>
            <a:r>
              <a:rPr lang="en-US" sz="900" dirty="0" smtClean="0">
                <a:latin typeface="Century Gothic" panose="020B0502020202020204" pitchFamily="34" charset="0"/>
              </a:rPr>
              <a:t>commentary.</a:t>
            </a:r>
            <a:endParaRPr lang="en-ZA" sz="900" dirty="0">
              <a:latin typeface="Century Gothic" panose="020B0502020202020204" pitchFamily="34" charset="0"/>
            </a:endParaRPr>
          </a:p>
        </p:txBody>
      </p:sp>
      <p:sp>
        <p:nvSpPr>
          <p:cNvPr id="31" name="TextBox 30"/>
          <p:cNvSpPr txBox="1"/>
          <p:nvPr/>
        </p:nvSpPr>
        <p:spPr>
          <a:xfrm>
            <a:off x="4629541" y="5028975"/>
            <a:ext cx="1409533" cy="646331"/>
          </a:xfrm>
          <a:prstGeom prst="rect">
            <a:avLst/>
          </a:prstGeom>
          <a:noFill/>
        </p:spPr>
        <p:txBody>
          <a:bodyPr wrap="square" rtlCol="0">
            <a:spAutoFit/>
          </a:bodyPr>
          <a:lstStyle/>
          <a:p>
            <a:r>
              <a:rPr lang="en-US" sz="900" dirty="0">
                <a:latin typeface="Century Gothic" panose="020B0502020202020204" pitchFamily="34" charset="0"/>
              </a:rPr>
              <a:t>Presented to </a:t>
            </a:r>
            <a:r>
              <a:rPr lang="en-US" sz="900" dirty="0" smtClean="0">
                <a:latin typeface="Century Gothic" panose="020B0502020202020204" pitchFamily="34" charset="0"/>
              </a:rPr>
              <a:t>EMT </a:t>
            </a:r>
            <a:r>
              <a:rPr lang="en-US" sz="900" dirty="0">
                <a:latin typeface="Century Gothic" panose="020B0502020202020204" pitchFamily="34" charset="0"/>
              </a:rPr>
              <a:t>every Thursday and </a:t>
            </a:r>
            <a:r>
              <a:rPr lang="en-US" sz="900" dirty="0" smtClean="0">
                <a:latin typeface="Century Gothic" panose="020B0502020202020204" pitchFamily="34" charset="0"/>
              </a:rPr>
              <a:t>Mayoral </a:t>
            </a:r>
            <a:r>
              <a:rPr lang="en-US" sz="900" dirty="0">
                <a:latin typeface="Century Gothic" panose="020B0502020202020204" pitchFamily="34" charset="0"/>
              </a:rPr>
              <a:t>Committee </a:t>
            </a:r>
            <a:r>
              <a:rPr lang="en-US" sz="900" dirty="0" smtClean="0">
                <a:latin typeface="Century Gothic" panose="020B0502020202020204" pitchFamily="34" charset="0"/>
              </a:rPr>
              <a:t>on Fridays</a:t>
            </a:r>
            <a:r>
              <a:rPr lang="en-US" sz="900" dirty="0">
                <a:latin typeface="Century Gothic" panose="020B0502020202020204" pitchFamily="34" charset="0"/>
              </a:rPr>
              <a:t>.</a:t>
            </a:r>
            <a:endParaRPr lang="en-ZA" sz="900" dirty="0">
              <a:latin typeface="Century Gothic" panose="020B0502020202020204" pitchFamily="34" charset="0"/>
            </a:endParaRPr>
          </a:p>
        </p:txBody>
      </p:sp>
      <p:sp>
        <p:nvSpPr>
          <p:cNvPr id="225" name="TextBox 224"/>
          <p:cNvSpPr txBox="1"/>
          <p:nvPr/>
        </p:nvSpPr>
        <p:spPr>
          <a:xfrm>
            <a:off x="5886803" y="816094"/>
            <a:ext cx="1394273" cy="923330"/>
          </a:xfrm>
          <a:prstGeom prst="rect">
            <a:avLst/>
          </a:prstGeom>
          <a:noFill/>
        </p:spPr>
        <p:txBody>
          <a:bodyPr wrap="square" rtlCol="0">
            <a:spAutoFit/>
          </a:bodyPr>
          <a:lstStyle/>
          <a:p>
            <a:r>
              <a:rPr lang="en-US" sz="900" dirty="0">
                <a:latin typeface="Century Gothic" panose="020B0502020202020204" pitchFamily="34" charset="0"/>
              </a:rPr>
              <a:t>The risk management tool is integrated with the City’s Corporate Register to </a:t>
            </a:r>
            <a:r>
              <a:rPr lang="en-US" sz="900" dirty="0" smtClean="0">
                <a:latin typeface="Century Gothic" panose="020B0502020202020204" pitchFamily="34" charset="0"/>
              </a:rPr>
              <a:t>ensure </a:t>
            </a:r>
            <a:r>
              <a:rPr lang="en-US" sz="900" dirty="0">
                <a:latin typeface="Century Gothic" panose="020B0502020202020204" pitchFamily="34" charset="0"/>
              </a:rPr>
              <a:t>that duplication of </a:t>
            </a:r>
            <a:r>
              <a:rPr lang="en-US" sz="900" dirty="0" smtClean="0">
                <a:latin typeface="Century Gothic" panose="020B0502020202020204" pitchFamily="34" charset="0"/>
              </a:rPr>
              <a:t>effort </a:t>
            </a:r>
            <a:r>
              <a:rPr lang="en-US" sz="900" dirty="0">
                <a:latin typeface="Century Gothic" panose="020B0502020202020204" pitchFamily="34" charset="0"/>
              </a:rPr>
              <a:t>is minimized.</a:t>
            </a:r>
            <a:endParaRPr lang="en-ZA" sz="900" dirty="0">
              <a:latin typeface="Century Gothic" panose="020B0502020202020204" pitchFamily="34" charset="0"/>
            </a:endParaRPr>
          </a:p>
        </p:txBody>
      </p:sp>
      <p:sp>
        <p:nvSpPr>
          <p:cNvPr id="226" name="TextBox 225"/>
          <p:cNvSpPr txBox="1"/>
          <p:nvPr/>
        </p:nvSpPr>
        <p:spPr>
          <a:xfrm>
            <a:off x="5936280" y="1916605"/>
            <a:ext cx="1344796" cy="646331"/>
          </a:xfrm>
          <a:prstGeom prst="rect">
            <a:avLst/>
          </a:prstGeom>
          <a:noFill/>
        </p:spPr>
        <p:txBody>
          <a:bodyPr wrap="square" rtlCol="0">
            <a:spAutoFit/>
          </a:bodyPr>
          <a:lstStyle/>
          <a:p>
            <a:r>
              <a:rPr lang="en-US" sz="900" dirty="0">
                <a:latin typeface="Century Gothic" panose="020B0502020202020204" pitchFamily="34" charset="0"/>
              </a:rPr>
              <a:t>Management to actively </a:t>
            </a:r>
            <a:r>
              <a:rPr lang="en-US" sz="900" dirty="0" smtClean="0">
                <a:latin typeface="Century Gothic" panose="020B0502020202020204" pitchFamily="34" charset="0"/>
              </a:rPr>
              <a:t>manage the entire </a:t>
            </a:r>
            <a:r>
              <a:rPr lang="en-US" sz="900" dirty="0">
                <a:latin typeface="Century Gothic" panose="020B0502020202020204" pitchFamily="34" charset="0"/>
              </a:rPr>
              <a:t>system </a:t>
            </a:r>
            <a:r>
              <a:rPr lang="en-US" sz="900" dirty="0" smtClean="0">
                <a:latin typeface="Century Gothic" panose="020B0502020202020204" pitchFamily="34" charset="0"/>
              </a:rPr>
              <a:t>response</a:t>
            </a:r>
            <a:endParaRPr lang="en-ZA" sz="900" dirty="0">
              <a:latin typeface="Century Gothic" panose="020B0502020202020204" pitchFamily="34" charset="0"/>
            </a:endParaRPr>
          </a:p>
        </p:txBody>
      </p:sp>
      <p:sp>
        <p:nvSpPr>
          <p:cNvPr id="227" name="TextBox 226"/>
          <p:cNvSpPr txBox="1"/>
          <p:nvPr/>
        </p:nvSpPr>
        <p:spPr>
          <a:xfrm>
            <a:off x="5936032" y="2666061"/>
            <a:ext cx="1504817" cy="507831"/>
          </a:xfrm>
          <a:prstGeom prst="rect">
            <a:avLst/>
          </a:prstGeom>
          <a:noFill/>
        </p:spPr>
        <p:txBody>
          <a:bodyPr wrap="square" rtlCol="0">
            <a:spAutoFit/>
          </a:bodyPr>
          <a:lstStyle/>
          <a:p>
            <a:r>
              <a:rPr lang="en-US" sz="900" dirty="0">
                <a:latin typeface="Century Gothic" panose="020B0502020202020204" pitchFamily="34" charset="0"/>
              </a:rPr>
              <a:t>The tool will be used </a:t>
            </a:r>
            <a:r>
              <a:rPr lang="en-US" sz="900" dirty="0" smtClean="0">
                <a:latin typeface="Century Gothic" panose="020B0502020202020204" pitchFamily="34" charset="0"/>
              </a:rPr>
              <a:t>to verify</a:t>
            </a:r>
            <a:r>
              <a:rPr lang="en-US" sz="900" dirty="0">
                <a:latin typeface="Century Gothic" panose="020B0502020202020204" pitchFamily="34" charset="0"/>
              </a:rPr>
              <a:t>, integrate and escalate residual risk.</a:t>
            </a:r>
            <a:endParaRPr lang="en-ZA" sz="900" dirty="0">
              <a:latin typeface="Century Gothic" panose="020B0502020202020204" pitchFamily="34" charset="0"/>
            </a:endParaRPr>
          </a:p>
        </p:txBody>
      </p:sp>
      <p:sp>
        <p:nvSpPr>
          <p:cNvPr id="228" name="TextBox 227"/>
          <p:cNvSpPr txBox="1"/>
          <p:nvPr/>
        </p:nvSpPr>
        <p:spPr>
          <a:xfrm>
            <a:off x="7440848" y="3799382"/>
            <a:ext cx="1658702" cy="1615827"/>
          </a:xfrm>
          <a:prstGeom prst="rect">
            <a:avLst/>
          </a:prstGeom>
          <a:noFill/>
        </p:spPr>
        <p:txBody>
          <a:bodyPr wrap="square" rtlCol="0">
            <a:spAutoFit/>
          </a:bodyPr>
          <a:lstStyle/>
          <a:p>
            <a:r>
              <a:rPr lang="en-US" sz="900" dirty="0">
                <a:latin typeface="Century Gothic" panose="020B0502020202020204" pitchFamily="34" charset="0"/>
              </a:rPr>
              <a:t>Real-time threat management </a:t>
            </a:r>
            <a:r>
              <a:rPr lang="en-US" sz="900" dirty="0" smtClean="0">
                <a:latin typeface="Century Gothic" panose="020B0502020202020204" pitchFamily="34" charset="0"/>
              </a:rPr>
              <a:t>system</a:t>
            </a:r>
            <a:r>
              <a:rPr lang="en-US" sz="900" dirty="0">
                <a:latin typeface="Century Gothic" panose="020B0502020202020204" pitchFamily="34" charset="0"/>
              </a:rPr>
              <a:t>:</a:t>
            </a:r>
          </a:p>
          <a:p>
            <a:pPr marL="128588" indent="-128588">
              <a:buFont typeface="Arial" panose="020B0604020202020204" pitchFamily="34" charset="0"/>
              <a:buChar char="•"/>
            </a:pPr>
            <a:r>
              <a:rPr lang="en-US" sz="900" dirty="0">
                <a:latin typeface="Century Gothic" panose="020B0502020202020204" pitchFamily="34" charset="0"/>
              </a:rPr>
              <a:t>Threat monitoring intelligence</a:t>
            </a:r>
          </a:p>
          <a:p>
            <a:pPr marL="128588" indent="-128588">
              <a:buFont typeface="Arial" panose="020B0604020202020204" pitchFamily="34" charset="0"/>
              <a:buChar char="•"/>
            </a:pPr>
            <a:r>
              <a:rPr lang="en-US" sz="900" dirty="0">
                <a:latin typeface="Century Gothic" panose="020B0502020202020204" pitchFamily="34" charset="0"/>
              </a:rPr>
              <a:t>Data and </a:t>
            </a:r>
            <a:r>
              <a:rPr lang="en-US" sz="900" dirty="0" smtClean="0">
                <a:latin typeface="Century Gothic" panose="020B0502020202020204" pitchFamily="34" charset="0"/>
              </a:rPr>
              <a:t>real-time analytics to </a:t>
            </a:r>
            <a:r>
              <a:rPr lang="en-US" sz="900" dirty="0">
                <a:latin typeface="Century Gothic" panose="020B0502020202020204" pitchFamily="34" charset="0"/>
              </a:rPr>
              <a:t>enhance risk detection and risk management platforms</a:t>
            </a:r>
          </a:p>
          <a:p>
            <a:pPr marL="128588" indent="-128588">
              <a:buFont typeface="Arial" panose="020B0604020202020204" pitchFamily="34" charset="0"/>
              <a:buChar char="•"/>
            </a:pPr>
            <a:r>
              <a:rPr lang="en-US" sz="900" dirty="0">
                <a:latin typeface="Century Gothic" panose="020B0502020202020204" pitchFamily="34" charset="0"/>
              </a:rPr>
              <a:t>Automate </a:t>
            </a:r>
            <a:r>
              <a:rPr lang="en-US" sz="900" dirty="0" smtClean="0">
                <a:latin typeface="Century Gothic" panose="020B0502020202020204" pitchFamily="34" charset="0"/>
              </a:rPr>
              <a:t>risk management   </a:t>
            </a:r>
            <a:r>
              <a:rPr lang="en-US" sz="900" dirty="0">
                <a:latin typeface="Century Gothic" panose="020B0502020202020204" pitchFamily="34" charset="0"/>
              </a:rPr>
              <a:t>responses</a:t>
            </a:r>
            <a:endParaRPr lang="en-ZA" sz="900" dirty="0">
              <a:latin typeface="Century Gothic" panose="020B0502020202020204" pitchFamily="34" charset="0"/>
            </a:endParaRPr>
          </a:p>
        </p:txBody>
      </p:sp>
    </p:spTree>
    <p:extLst>
      <p:ext uri="{BB962C8B-B14F-4D97-AF65-F5344CB8AC3E}">
        <p14:creationId xmlns:p14="http://schemas.microsoft.com/office/powerpoint/2010/main" val="710432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a:t>Impact of Emerging Risks on Internal Audit Plans </a:t>
            </a:r>
          </a:p>
        </p:txBody>
      </p:sp>
      <p:sp>
        <p:nvSpPr>
          <p:cNvPr id="3" name="Subtitle 2"/>
          <p:cNvSpPr>
            <a:spLocks noGrp="1"/>
          </p:cNvSpPr>
          <p:nvPr>
            <p:ph type="subTitle" idx="1"/>
          </p:nvPr>
        </p:nvSpPr>
        <p:spPr/>
        <p:txBody>
          <a:bodyPr/>
          <a:lstStyle/>
          <a:p>
            <a:r>
              <a:rPr lang="en-US" dirty="0" smtClean="0"/>
              <a:t>Business Adaption Continued</a:t>
            </a:r>
            <a:endParaRPr lang="en-ZA" dirty="0"/>
          </a:p>
        </p:txBody>
      </p:sp>
    </p:spTree>
    <p:extLst>
      <p:ext uri="{BB962C8B-B14F-4D97-AF65-F5344CB8AC3E}">
        <p14:creationId xmlns:p14="http://schemas.microsoft.com/office/powerpoint/2010/main" val="4183223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Annual Internal Audit Plan Road-Map</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33</a:t>
            </a:fld>
            <a:endParaRPr lang="en-ZA" dirty="0"/>
          </a:p>
        </p:txBody>
      </p:sp>
      <p:grpSp>
        <p:nvGrpSpPr>
          <p:cNvPr id="8" name="Group 7">
            <a:extLst>
              <a:ext uri="{FF2B5EF4-FFF2-40B4-BE49-F238E27FC236}">
                <a16:creationId xmlns:a16="http://schemas.microsoft.com/office/drawing/2014/main" id="{41B8B75A-020E-4758-87FD-A0CD07790650}"/>
              </a:ext>
            </a:extLst>
          </p:cNvPr>
          <p:cNvGrpSpPr/>
          <p:nvPr/>
        </p:nvGrpSpPr>
        <p:grpSpPr>
          <a:xfrm>
            <a:off x="294695" y="1591982"/>
            <a:ext cx="8597785" cy="4044950"/>
            <a:chOff x="299358" y="1406525"/>
            <a:chExt cx="11602610" cy="4044950"/>
          </a:xfrm>
        </p:grpSpPr>
        <p:grpSp>
          <p:nvGrpSpPr>
            <p:cNvPr id="14" name="Group 13">
              <a:extLst>
                <a:ext uri="{FF2B5EF4-FFF2-40B4-BE49-F238E27FC236}">
                  <a16:creationId xmlns:a16="http://schemas.microsoft.com/office/drawing/2014/main" id="{B8CF04A9-66B6-4292-B4FF-85A4C7EA91E8}"/>
                </a:ext>
              </a:extLst>
            </p:cNvPr>
            <p:cNvGrpSpPr/>
            <p:nvPr/>
          </p:nvGrpSpPr>
          <p:grpSpPr>
            <a:xfrm>
              <a:off x="299358" y="1406525"/>
              <a:ext cx="11602610" cy="4044950"/>
              <a:chOff x="299358" y="1406525"/>
              <a:chExt cx="11602610" cy="4044950"/>
            </a:xfrm>
          </p:grpSpPr>
          <p:sp>
            <p:nvSpPr>
              <p:cNvPr id="25" name="Freeform: Shape 7">
                <a:extLst>
                  <a:ext uri="{FF2B5EF4-FFF2-40B4-BE49-F238E27FC236}">
                    <a16:creationId xmlns:a16="http://schemas.microsoft.com/office/drawing/2014/main" id="{E02AD0E4-F829-4245-8D16-9E59613DD973}"/>
                  </a:ext>
                </a:extLst>
              </p:cNvPr>
              <p:cNvSpPr/>
              <p:nvPr/>
            </p:nvSpPr>
            <p:spPr>
              <a:xfrm>
                <a:off x="9279418" y="3032125"/>
                <a:ext cx="2622550" cy="793750"/>
              </a:xfrm>
              <a:custGeom>
                <a:avLst/>
                <a:gdLst>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89150 w 2622550"/>
                  <a:gd name="connsiteY6" fmla="*/ 52705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203450 w 2622550"/>
                  <a:gd name="connsiteY3" fmla="*/ 7810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550" h="793750">
                    <a:moveTo>
                      <a:pt x="2082800" y="0"/>
                    </a:moveTo>
                    <a:lnTo>
                      <a:pt x="2393950" y="0"/>
                    </a:lnTo>
                    <a:lnTo>
                      <a:pt x="2622550" y="254000"/>
                    </a:lnTo>
                    <a:lnTo>
                      <a:pt x="2203450" y="781050"/>
                    </a:lnTo>
                    <a:lnTo>
                      <a:pt x="165100" y="793750"/>
                    </a:lnTo>
                    <a:lnTo>
                      <a:pt x="0" y="527050"/>
                    </a:lnTo>
                    <a:lnTo>
                      <a:pt x="2063750" y="520700"/>
                    </a:lnTo>
                    <a:lnTo>
                      <a:pt x="2260600" y="266700"/>
                    </a:lnTo>
                    <a:lnTo>
                      <a:pt x="2082800" y="0"/>
                    </a:lnTo>
                    <a:close/>
                  </a:path>
                </a:pathLst>
              </a:custGeom>
              <a:solidFill>
                <a:srgbClr val="FBAD4B"/>
              </a:solidFill>
              <a:ln w="12700" cap="flat" cmpd="sng" algn="ctr">
                <a:solidFill>
                  <a:srgbClr val="FBAD4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6" name="Freeform: Shape 5">
                <a:extLst>
                  <a:ext uri="{FF2B5EF4-FFF2-40B4-BE49-F238E27FC236}">
                    <a16:creationId xmlns:a16="http://schemas.microsoft.com/office/drawing/2014/main" id="{08285DF0-E18A-48A3-985B-A45AB626BC85}"/>
                  </a:ext>
                </a:extLst>
              </p:cNvPr>
              <p:cNvSpPr/>
              <p:nvPr/>
            </p:nvSpPr>
            <p:spPr>
              <a:xfrm flipV="1">
                <a:off x="7030775" y="3032125"/>
                <a:ext cx="2622550" cy="793750"/>
              </a:xfrm>
              <a:custGeom>
                <a:avLst/>
                <a:gdLst>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89150 w 2622550"/>
                  <a:gd name="connsiteY6" fmla="*/ 52705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203450 w 2622550"/>
                  <a:gd name="connsiteY3" fmla="*/ 7810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550" h="793750">
                    <a:moveTo>
                      <a:pt x="2082800" y="0"/>
                    </a:moveTo>
                    <a:lnTo>
                      <a:pt x="2393950" y="0"/>
                    </a:lnTo>
                    <a:lnTo>
                      <a:pt x="2622550" y="254000"/>
                    </a:lnTo>
                    <a:lnTo>
                      <a:pt x="2203450" y="781050"/>
                    </a:lnTo>
                    <a:lnTo>
                      <a:pt x="165100" y="793750"/>
                    </a:lnTo>
                    <a:lnTo>
                      <a:pt x="0" y="527050"/>
                    </a:lnTo>
                    <a:lnTo>
                      <a:pt x="2063750" y="520700"/>
                    </a:lnTo>
                    <a:lnTo>
                      <a:pt x="2260600" y="266700"/>
                    </a:lnTo>
                    <a:lnTo>
                      <a:pt x="2082800" y="0"/>
                    </a:lnTo>
                    <a:close/>
                  </a:path>
                </a:pathLst>
              </a:custGeom>
              <a:solidFill>
                <a:srgbClr val="69AA43"/>
              </a:solidFill>
              <a:ln w="12700" cap="flat" cmpd="sng" algn="ctr">
                <a:solidFill>
                  <a:srgbClr val="69AA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7" name="Freeform: Shape 6">
                <a:extLst>
                  <a:ext uri="{FF2B5EF4-FFF2-40B4-BE49-F238E27FC236}">
                    <a16:creationId xmlns:a16="http://schemas.microsoft.com/office/drawing/2014/main" id="{8EEFE3F2-8E26-404A-ADF5-824D87980BBC}"/>
                  </a:ext>
                </a:extLst>
              </p:cNvPr>
              <p:cNvSpPr/>
              <p:nvPr/>
            </p:nvSpPr>
            <p:spPr>
              <a:xfrm>
                <a:off x="4782131" y="3032125"/>
                <a:ext cx="2622550" cy="793750"/>
              </a:xfrm>
              <a:custGeom>
                <a:avLst/>
                <a:gdLst>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89150 w 2622550"/>
                  <a:gd name="connsiteY6" fmla="*/ 52705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203450 w 2622550"/>
                  <a:gd name="connsiteY3" fmla="*/ 7810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550" h="793750">
                    <a:moveTo>
                      <a:pt x="2082800" y="0"/>
                    </a:moveTo>
                    <a:lnTo>
                      <a:pt x="2393950" y="0"/>
                    </a:lnTo>
                    <a:lnTo>
                      <a:pt x="2622550" y="254000"/>
                    </a:lnTo>
                    <a:lnTo>
                      <a:pt x="2203450" y="781050"/>
                    </a:lnTo>
                    <a:lnTo>
                      <a:pt x="165100" y="793750"/>
                    </a:lnTo>
                    <a:lnTo>
                      <a:pt x="0" y="527050"/>
                    </a:lnTo>
                    <a:lnTo>
                      <a:pt x="2063750" y="520700"/>
                    </a:lnTo>
                    <a:lnTo>
                      <a:pt x="2260600" y="266700"/>
                    </a:lnTo>
                    <a:lnTo>
                      <a:pt x="2082800" y="0"/>
                    </a:lnTo>
                    <a:close/>
                  </a:path>
                </a:pathLst>
              </a:custGeom>
              <a:solidFill>
                <a:srgbClr val="0A9CCD"/>
              </a:solidFill>
              <a:ln w="12700" cap="flat" cmpd="sng" algn="ctr">
                <a:solidFill>
                  <a:srgbClr val="0A9CC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8" name="Freeform: Shape 3">
                <a:extLst>
                  <a:ext uri="{FF2B5EF4-FFF2-40B4-BE49-F238E27FC236}">
                    <a16:creationId xmlns:a16="http://schemas.microsoft.com/office/drawing/2014/main" id="{844524ED-B131-42FE-B712-A8BE0120D931}"/>
                  </a:ext>
                </a:extLst>
              </p:cNvPr>
              <p:cNvSpPr/>
              <p:nvPr/>
            </p:nvSpPr>
            <p:spPr>
              <a:xfrm flipV="1">
                <a:off x="2533488" y="3032125"/>
                <a:ext cx="2622550" cy="793750"/>
              </a:xfrm>
              <a:custGeom>
                <a:avLst/>
                <a:gdLst>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89150 w 2622550"/>
                  <a:gd name="connsiteY6" fmla="*/ 52705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203450 w 2622550"/>
                  <a:gd name="connsiteY3" fmla="*/ 7810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550" h="793750">
                    <a:moveTo>
                      <a:pt x="2082800" y="0"/>
                    </a:moveTo>
                    <a:lnTo>
                      <a:pt x="2393950" y="0"/>
                    </a:lnTo>
                    <a:lnTo>
                      <a:pt x="2622550" y="254000"/>
                    </a:lnTo>
                    <a:lnTo>
                      <a:pt x="2203450" y="781050"/>
                    </a:lnTo>
                    <a:lnTo>
                      <a:pt x="165100" y="793750"/>
                    </a:lnTo>
                    <a:lnTo>
                      <a:pt x="0" y="527050"/>
                    </a:lnTo>
                    <a:lnTo>
                      <a:pt x="2063750" y="520700"/>
                    </a:lnTo>
                    <a:lnTo>
                      <a:pt x="2260600" y="266700"/>
                    </a:lnTo>
                    <a:lnTo>
                      <a:pt x="2082800" y="0"/>
                    </a:lnTo>
                    <a:close/>
                  </a:path>
                </a:pathLst>
              </a:custGeom>
              <a:solidFill>
                <a:srgbClr val="F25E3D"/>
              </a:solidFill>
              <a:ln w="12700" cap="flat" cmpd="sng" algn="ctr">
                <a:solidFill>
                  <a:srgbClr val="F25E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Freeform: Shape 4">
                <a:extLst>
                  <a:ext uri="{FF2B5EF4-FFF2-40B4-BE49-F238E27FC236}">
                    <a16:creationId xmlns:a16="http://schemas.microsoft.com/office/drawing/2014/main" id="{8042267F-189C-436D-83BC-A449E43D3B79}"/>
                  </a:ext>
                </a:extLst>
              </p:cNvPr>
              <p:cNvSpPr/>
              <p:nvPr/>
            </p:nvSpPr>
            <p:spPr>
              <a:xfrm>
                <a:off x="299358" y="3032125"/>
                <a:ext cx="2622550" cy="793750"/>
              </a:xfrm>
              <a:custGeom>
                <a:avLst/>
                <a:gdLst>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89150 w 2622550"/>
                  <a:gd name="connsiteY6" fmla="*/ 52705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171700 w 2622550"/>
                  <a:gd name="connsiteY3" fmla="*/ 7937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 name="connsiteX0" fmla="*/ 2082800 w 2622550"/>
                  <a:gd name="connsiteY0" fmla="*/ 0 h 793750"/>
                  <a:gd name="connsiteX1" fmla="*/ 2393950 w 2622550"/>
                  <a:gd name="connsiteY1" fmla="*/ 0 h 793750"/>
                  <a:gd name="connsiteX2" fmla="*/ 2622550 w 2622550"/>
                  <a:gd name="connsiteY2" fmla="*/ 254000 h 793750"/>
                  <a:gd name="connsiteX3" fmla="*/ 2203450 w 2622550"/>
                  <a:gd name="connsiteY3" fmla="*/ 781050 h 793750"/>
                  <a:gd name="connsiteX4" fmla="*/ 165100 w 2622550"/>
                  <a:gd name="connsiteY4" fmla="*/ 793750 h 793750"/>
                  <a:gd name="connsiteX5" fmla="*/ 0 w 2622550"/>
                  <a:gd name="connsiteY5" fmla="*/ 527050 h 793750"/>
                  <a:gd name="connsiteX6" fmla="*/ 2063750 w 2622550"/>
                  <a:gd name="connsiteY6" fmla="*/ 520700 h 793750"/>
                  <a:gd name="connsiteX7" fmla="*/ 2260600 w 2622550"/>
                  <a:gd name="connsiteY7" fmla="*/ 266700 h 793750"/>
                  <a:gd name="connsiteX8" fmla="*/ 2082800 w 2622550"/>
                  <a:gd name="connsiteY8"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550" h="793750">
                    <a:moveTo>
                      <a:pt x="2082800" y="0"/>
                    </a:moveTo>
                    <a:lnTo>
                      <a:pt x="2393950" y="0"/>
                    </a:lnTo>
                    <a:lnTo>
                      <a:pt x="2622550" y="254000"/>
                    </a:lnTo>
                    <a:lnTo>
                      <a:pt x="2203450" y="781050"/>
                    </a:lnTo>
                    <a:lnTo>
                      <a:pt x="165100" y="793750"/>
                    </a:lnTo>
                    <a:lnTo>
                      <a:pt x="0" y="527050"/>
                    </a:lnTo>
                    <a:lnTo>
                      <a:pt x="2063750" y="520700"/>
                    </a:lnTo>
                    <a:lnTo>
                      <a:pt x="2260600" y="266700"/>
                    </a:lnTo>
                    <a:lnTo>
                      <a:pt x="2082800" y="0"/>
                    </a:lnTo>
                    <a:close/>
                  </a:path>
                </a:pathLst>
              </a:custGeom>
              <a:solidFill>
                <a:srgbClr val="9762AA"/>
              </a:solidFill>
              <a:ln w="12700" cap="flat" cmpd="sng" algn="ctr">
                <a:solidFill>
                  <a:srgbClr val="9762A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3788F83E-140A-4EB3-8038-D18A1FCF8F43}"/>
                  </a:ext>
                </a:extLst>
              </p:cNvPr>
              <p:cNvGrpSpPr/>
              <p:nvPr/>
            </p:nvGrpSpPr>
            <p:grpSpPr>
              <a:xfrm>
                <a:off x="828981" y="3825875"/>
                <a:ext cx="1149876" cy="1625600"/>
                <a:chOff x="828981" y="4097867"/>
                <a:chExt cx="1149876" cy="1625600"/>
              </a:xfrm>
            </p:grpSpPr>
            <p:cxnSp>
              <p:nvCxnSpPr>
                <p:cNvPr id="43" name="Straight Connector 42">
                  <a:extLst>
                    <a:ext uri="{FF2B5EF4-FFF2-40B4-BE49-F238E27FC236}">
                      <a16:creationId xmlns:a16="http://schemas.microsoft.com/office/drawing/2014/main" id="{2B54F109-4531-47A3-80C9-EE7CFDC29DE0}"/>
                    </a:ext>
                  </a:extLst>
                </p:cNvPr>
                <p:cNvCxnSpPr>
                  <a:cxnSpLocks/>
                  <a:endCxn id="44" idx="0"/>
                </p:cNvCxnSpPr>
                <p:nvPr/>
              </p:nvCxnSpPr>
              <p:spPr>
                <a:xfrm>
                  <a:off x="1388533" y="4097867"/>
                  <a:ext cx="15387" cy="711200"/>
                </a:xfrm>
                <a:prstGeom prst="line">
                  <a:avLst/>
                </a:prstGeom>
                <a:noFill/>
                <a:ln w="28575" cap="flat" cmpd="sng" algn="ctr">
                  <a:solidFill>
                    <a:sysClr val="window" lastClr="FFFFFF">
                      <a:lumMod val="65000"/>
                    </a:sysClr>
                  </a:solidFill>
                  <a:prstDash val="solid"/>
                  <a:miter lim="800000"/>
                </a:ln>
                <a:effectLst/>
              </p:spPr>
            </p:cxnSp>
            <p:sp>
              <p:nvSpPr>
                <p:cNvPr id="44" name="Oval 43">
                  <a:extLst>
                    <a:ext uri="{FF2B5EF4-FFF2-40B4-BE49-F238E27FC236}">
                      <a16:creationId xmlns:a16="http://schemas.microsoft.com/office/drawing/2014/main" id="{37CD42A3-3E9B-4A61-AD2A-55DB5162CB81}"/>
                    </a:ext>
                  </a:extLst>
                </p:cNvPr>
                <p:cNvSpPr/>
                <p:nvPr/>
              </p:nvSpPr>
              <p:spPr>
                <a:xfrm>
                  <a:off x="828981" y="4809067"/>
                  <a:ext cx="1149876" cy="914400"/>
                </a:xfrm>
                <a:prstGeom prst="ellipse">
                  <a:avLst/>
                </a:prstGeom>
                <a:solidFill>
                  <a:srgbClr val="9762AA"/>
                </a:solidFill>
                <a:ln w="12700" cap="flat" cmpd="sng" algn="ctr">
                  <a:solidFill>
                    <a:srgbClr val="9762AA"/>
                  </a:solidFill>
                  <a:prstDash val="solid"/>
                  <a:miter lim="800000"/>
                </a:ln>
                <a:effectLst>
                  <a:outerShdw blurRad="508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solidFill>
                      <a:effectLst/>
                      <a:uLnTx/>
                      <a:uFillTx/>
                      <a:latin typeface="Calibri" panose="020F0502020204030204"/>
                      <a:ea typeface="+mn-ea"/>
                      <a:cs typeface="+mn-cs"/>
                    </a:rPr>
                    <a:t>FEB</a:t>
                  </a:r>
                  <a:r>
                    <a:rPr kumimoji="0" lang="en-US" sz="14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1400" b="1" i="0" u="none" strike="noStrike" kern="0" cap="none" spc="0" normalizeH="0" baseline="0" noProof="0" dirty="0" smtClean="0">
                      <a:ln>
                        <a:noFill/>
                      </a:ln>
                      <a:solidFill>
                        <a:prstClr val="white"/>
                      </a:solidFill>
                      <a:effectLst/>
                      <a:uLnTx/>
                      <a:uFillTx/>
                      <a:latin typeface="Calibri" panose="020F0502020204030204"/>
                      <a:ea typeface="+mn-ea"/>
                      <a:cs typeface="+mn-cs"/>
                    </a:rPr>
                    <a:t>20</a:t>
                  </a:r>
                </a:p>
              </p:txBody>
            </p:sp>
          </p:grpSp>
          <p:grpSp>
            <p:nvGrpSpPr>
              <p:cNvPr id="31" name="Group 30">
                <a:extLst>
                  <a:ext uri="{FF2B5EF4-FFF2-40B4-BE49-F238E27FC236}">
                    <a16:creationId xmlns:a16="http://schemas.microsoft.com/office/drawing/2014/main" id="{D1160A5B-8BF2-4C4F-B36D-AD83F2887B14}"/>
                  </a:ext>
                </a:extLst>
              </p:cNvPr>
              <p:cNvGrpSpPr/>
              <p:nvPr/>
            </p:nvGrpSpPr>
            <p:grpSpPr>
              <a:xfrm>
                <a:off x="5300298" y="3825875"/>
                <a:ext cx="1254538" cy="1625600"/>
                <a:chOff x="750395" y="4097867"/>
                <a:chExt cx="1254538" cy="1625600"/>
              </a:xfrm>
            </p:grpSpPr>
            <p:cxnSp>
              <p:nvCxnSpPr>
                <p:cNvPr id="41" name="Straight Connector 40">
                  <a:extLst>
                    <a:ext uri="{FF2B5EF4-FFF2-40B4-BE49-F238E27FC236}">
                      <a16:creationId xmlns:a16="http://schemas.microsoft.com/office/drawing/2014/main" id="{1D1E1094-C265-4B37-ABEC-7A8A784D9E33}"/>
                    </a:ext>
                  </a:extLst>
                </p:cNvPr>
                <p:cNvCxnSpPr>
                  <a:cxnSpLocks/>
                  <a:endCxn id="42" idx="0"/>
                </p:cNvCxnSpPr>
                <p:nvPr/>
              </p:nvCxnSpPr>
              <p:spPr>
                <a:xfrm flipH="1">
                  <a:off x="1377664" y="4097867"/>
                  <a:ext cx="10871" cy="711200"/>
                </a:xfrm>
                <a:prstGeom prst="line">
                  <a:avLst/>
                </a:prstGeom>
                <a:noFill/>
                <a:ln w="28575" cap="flat" cmpd="sng" algn="ctr">
                  <a:solidFill>
                    <a:sysClr val="window" lastClr="FFFFFF">
                      <a:lumMod val="65000"/>
                    </a:sysClr>
                  </a:solidFill>
                  <a:prstDash val="solid"/>
                  <a:miter lim="800000"/>
                </a:ln>
                <a:effectLst/>
              </p:spPr>
            </p:cxnSp>
            <p:sp>
              <p:nvSpPr>
                <p:cNvPr id="42" name="Oval 41">
                  <a:extLst>
                    <a:ext uri="{FF2B5EF4-FFF2-40B4-BE49-F238E27FC236}">
                      <a16:creationId xmlns:a16="http://schemas.microsoft.com/office/drawing/2014/main" id="{7DA48CAA-4BE3-48E1-996B-141DFAD24C9B}"/>
                    </a:ext>
                  </a:extLst>
                </p:cNvPr>
                <p:cNvSpPr/>
                <p:nvPr/>
              </p:nvSpPr>
              <p:spPr>
                <a:xfrm>
                  <a:off x="750395" y="4809067"/>
                  <a:ext cx="1254538" cy="914400"/>
                </a:xfrm>
                <a:prstGeom prst="ellipse">
                  <a:avLst/>
                </a:prstGeom>
                <a:solidFill>
                  <a:srgbClr val="0A9CCD"/>
                </a:solidFill>
                <a:ln w="12700" cap="flat" cmpd="sng" algn="ctr">
                  <a:solidFill>
                    <a:srgbClr val="0A9CCD"/>
                  </a:solidFill>
                  <a:prstDash val="solid"/>
                  <a:miter lim="800000"/>
                </a:ln>
                <a:effectLst>
                  <a:outerShdw blurRad="508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prstClr val="white"/>
                      </a:solidFill>
                      <a:latin typeface="Calibri" panose="020F0502020204030204"/>
                    </a:rPr>
                    <a:t>JUN ‘20</a:t>
                  </a:r>
                  <a:endParaRPr kumimoji="0" lang="en-US" sz="1400" b="1" i="0" u="none" strike="noStrike" kern="0" cap="none" spc="0" normalizeH="0" baseline="0" noProof="0" dirty="0" smtClean="0">
                    <a:ln>
                      <a:noFill/>
                    </a:ln>
                    <a:solidFill>
                      <a:prstClr val="white"/>
                    </a:solidFill>
                    <a:effectLst/>
                    <a:uLnTx/>
                    <a:uFillTx/>
                    <a:latin typeface="Calibri" panose="020F0502020204030204"/>
                  </a:endParaRPr>
                </a:p>
              </p:txBody>
            </p:sp>
          </p:grpSp>
          <p:grpSp>
            <p:nvGrpSpPr>
              <p:cNvPr id="32" name="Group 31">
                <a:extLst>
                  <a:ext uri="{FF2B5EF4-FFF2-40B4-BE49-F238E27FC236}">
                    <a16:creationId xmlns:a16="http://schemas.microsoft.com/office/drawing/2014/main" id="{54AB03D0-E862-4226-9C38-DC8C6E596588}"/>
                  </a:ext>
                </a:extLst>
              </p:cNvPr>
              <p:cNvGrpSpPr/>
              <p:nvPr/>
            </p:nvGrpSpPr>
            <p:grpSpPr>
              <a:xfrm>
                <a:off x="9999675" y="3825875"/>
                <a:ext cx="1208116" cy="1625600"/>
                <a:chOff x="797515" y="4097867"/>
                <a:chExt cx="1208116" cy="1625600"/>
              </a:xfrm>
            </p:grpSpPr>
            <p:cxnSp>
              <p:nvCxnSpPr>
                <p:cNvPr id="39" name="Straight Connector 38">
                  <a:extLst>
                    <a:ext uri="{FF2B5EF4-FFF2-40B4-BE49-F238E27FC236}">
                      <a16:creationId xmlns:a16="http://schemas.microsoft.com/office/drawing/2014/main" id="{B3764D71-DF12-4AA5-ADF8-F8B16030124D}"/>
                    </a:ext>
                  </a:extLst>
                </p:cNvPr>
                <p:cNvCxnSpPr>
                  <a:cxnSpLocks/>
                  <a:endCxn id="40" idx="0"/>
                </p:cNvCxnSpPr>
                <p:nvPr/>
              </p:nvCxnSpPr>
              <p:spPr>
                <a:xfrm>
                  <a:off x="1388534" y="4097867"/>
                  <a:ext cx="13039" cy="711200"/>
                </a:xfrm>
                <a:prstGeom prst="line">
                  <a:avLst/>
                </a:prstGeom>
                <a:noFill/>
                <a:ln w="28575" cap="flat" cmpd="sng" algn="ctr">
                  <a:solidFill>
                    <a:sysClr val="window" lastClr="FFFFFF">
                      <a:lumMod val="65000"/>
                    </a:sysClr>
                  </a:solidFill>
                  <a:prstDash val="solid"/>
                  <a:miter lim="800000"/>
                </a:ln>
                <a:effectLst/>
              </p:spPr>
            </p:cxnSp>
            <p:sp>
              <p:nvSpPr>
                <p:cNvPr id="40" name="Oval 39">
                  <a:extLst>
                    <a:ext uri="{FF2B5EF4-FFF2-40B4-BE49-F238E27FC236}">
                      <a16:creationId xmlns:a16="http://schemas.microsoft.com/office/drawing/2014/main" id="{1AEDC4A2-4077-4C17-8D5A-E84F81E48218}"/>
                    </a:ext>
                  </a:extLst>
                </p:cNvPr>
                <p:cNvSpPr/>
                <p:nvPr/>
              </p:nvSpPr>
              <p:spPr>
                <a:xfrm>
                  <a:off x="797515" y="4809067"/>
                  <a:ext cx="1208116" cy="914400"/>
                </a:xfrm>
                <a:prstGeom prst="ellipse">
                  <a:avLst/>
                </a:prstGeom>
                <a:solidFill>
                  <a:srgbClr val="FBAD4B"/>
                </a:solidFill>
                <a:ln w="12700" cap="flat" cmpd="sng" algn="ctr">
                  <a:solidFill>
                    <a:srgbClr val="FBAD4B"/>
                  </a:solidFill>
                  <a:prstDash val="solid"/>
                  <a:miter lim="800000"/>
                </a:ln>
                <a:effectLst>
                  <a:outerShdw blurRad="508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solidFill>
                      <a:effectLst/>
                      <a:uLnTx/>
                      <a:uFillTx/>
                      <a:latin typeface="Calibri" panose="020F0502020204030204"/>
                      <a:ea typeface="+mn-ea"/>
                      <a:cs typeface="+mn-cs"/>
                    </a:rPr>
                    <a:t>AUG ‘20</a:t>
                  </a:r>
                </a:p>
              </p:txBody>
            </p:sp>
          </p:grpSp>
          <p:grpSp>
            <p:nvGrpSpPr>
              <p:cNvPr id="33" name="Group 32">
                <a:extLst>
                  <a:ext uri="{FF2B5EF4-FFF2-40B4-BE49-F238E27FC236}">
                    <a16:creationId xmlns:a16="http://schemas.microsoft.com/office/drawing/2014/main" id="{6E67DE23-DAEB-4EB8-8D25-8CC4F9F74B4D}"/>
                  </a:ext>
                </a:extLst>
              </p:cNvPr>
              <p:cNvGrpSpPr/>
              <p:nvPr/>
            </p:nvGrpSpPr>
            <p:grpSpPr>
              <a:xfrm flipV="1">
                <a:off x="2921906" y="1406525"/>
                <a:ext cx="1339798" cy="1625600"/>
                <a:chOff x="700174" y="4097867"/>
                <a:chExt cx="1339798" cy="1625600"/>
              </a:xfrm>
            </p:grpSpPr>
            <p:cxnSp>
              <p:nvCxnSpPr>
                <p:cNvPr id="37" name="Straight Connector 36">
                  <a:extLst>
                    <a:ext uri="{FF2B5EF4-FFF2-40B4-BE49-F238E27FC236}">
                      <a16:creationId xmlns:a16="http://schemas.microsoft.com/office/drawing/2014/main" id="{93F55FD9-3631-4FFE-BCC6-E6D170128AE2}"/>
                    </a:ext>
                  </a:extLst>
                </p:cNvPr>
                <p:cNvCxnSpPr>
                  <a:cxnSpLocks/>
                  <a:endCxn id="38" idx="0"/>
                </p:cNvCxnSpPr>
                <p:nvPr/>
              </p:nvCxnSpPr>
              <p:spPr>
                <a:xfrm flipH="1">
                  <a:off x="1370072" y="4097867"/>
                  <a:ext cx="18461" cy="1625600"/>
                </a:xfrm>
                <a:prstGeom prst="line">
                  <a:avLst/>
                </a:prstGeom>
                <a:noFill/>
                <a:ln w="28575" cap="flat" cmpd="sng" algn="ctr">
                  <a:solidFill>
                    <a:sysClr val="window" lastClr="FFFFFF">
                      <a:lumMod val="65000"/>
                    </a:sysClr>
                  </a:solidFill>
                  <a:prstDash val="solid"/>
                  <a:miter lim="800000"/>
                </a:ln>
                <a:effectLst/>
              </p:spPr>
            </p:cxnSp>
            <p:sp>
              <p:nvSpPr>
                <p:cNvPr id="38" name="Oval 37">
                  <a:extLst>
                    <a:ext uri="{FF2B5EF4-FFF2-40B4-BE49-F238E27FC236}">
                      <a16:creationId xmlns:a16="http://schemas.microsoft.com/office/drawing/2014/main" id="{F641E287-C01B-4402-A383-D63D6D5CC193}"/>
                    </a:ext>
                  </a:extLst>
                </p:cNvPr>
                <p:cNvSpPr/>
                <p:nvPr/>
              </p:nvSpPr>
              <p:spPr>
                <a:xfrm rot="10800000">
                  <a:off x="700174" y="4809067"/>
                  <a:ext cx="1339798" cy="914400"/>
                </a:xfrm>
                <a:prstGeom prst="ellipse">
                  <a:avLst/>
                </a:prstGeom>
                <a:solidFill>
                  <a:srgbClr val="F25E3D"/>
                </a:solidFill>
                <a:ln w="12700" cap="flat" cmpd="sng" algn="ctr">
                  <a:solidFill>
                    <a:srgbClr val="F25E3D"/>
                  </a:solidFill>
                  <a:prstDash val="solid"/>
                  <a:miter lim="800000"/>
                </a:ln>
                <a:effectLst>
                  <a:outerShdw blurRad="50800" dist="50800" dir="18900000" algn="b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solidFill>
                      <a:effectLst/>
                      <a:uLnTx/>
                      <a:uFillTx/>
                      <a:latin typeface="Calibri" panose="020F0502020204030204"/>
                      <a:ea typeface="+mn-ea"/>
                      <a:cs typeface="+mn-cs"/>
                    </a:rPr>
                    <a:t>MAY ‘20</a:t>
                  </a:r>
                </a:p>
              </p:txBody>
            </p:sp>
          </p:grpSp>
          <p:grpSp>
            <p:nvGrpSpPr>
              <p:cNvPr id="34" name="Group 33">
                <a:extLst>
                  <a:ext uri="{FF2B5EF4-FFF2-40B4-BE49-F238E27FC236}">
                    <a16:creationId xmlns:a16="http://schemas.microsoft.com/office/drawing/2014/main" id="{E55B274D-D6A5-4C45-8E33-FCB3F8F77A0C}"/>
                  </a:ext>
                </a:extLst>
              </p:cNvPr>
              <p:cNvGrpSpPr/>
              <p:nvPr/>
            </p:nvGrpSpPr>
            <p:grpSpPr>
              <a:xfrm flipV="1">
                <a:off x="7500881" y="1406525"/>
                <a:ext cx="1172274" cy="1625600"/>
                <a:chOff x="764877" y="4097867"/>
                <a:chExt cx="1172274" cy="1625600"/>
              </a:xfrm>
            </p:grpSpPr>
            <p:cxnSp>
              <p:nvCxnSpPr>
                <p:cNvPr id="35" name="Straight Connector 34">
                  <a:extLst>
                    <a:ext uri="{FF2B5EF4-FFF2-40B4-BE49-F238E27FC236}">
                      <a16:creationId xmlns:a16="http://schemas.microsoft.com/office/drawing/2014/main" id="{3950D04D-B4D2-4B92-A54E-FF69C929D703}"/>
                    </a:ext>
                  </a:extLst>
                </p:cNvPr>
                <p:cNvCxnSpPr>
                  <a:cxnSpLocks/>
                </p:cNvCxnSpPr>
                <p:nvPr/>
              </p:nvCxnSpPr>
              <p:spPr>
                <a:xfrm flipH="1">
                  <a:off x="1383048" y="4097867"/>
                  <a:ext cx="1530" cy="711200"/>
                </a:xfrm>
                <a:prstGeom prst="line">
                  <a:avLst/>
                </a:prstGeom>
                <a:noFill/>
                <a:ln w="28575" cap="flat" cmpd="sng" algn="ctr">
                  <a:solidFill>
                    <a:sysClr val="window" lastClr="FFFFFF">
                      <a:lumMod val="65000"/>
                    </a:sysClr>
                  </a:solidFill>
                  <a:prstDash val="solid"/>
                  <a:miter lim="800000"/>
                </a:ln>
                <a:effectLst/>
              </p:spPr>
            </p:cxnSp>
            <p:sp>
              <p:nvSpPr>
                <p:cNvPr id="36" name="Oval 35">
                  <a:extLst>
                    <a:ext uri="{FF2B5EF4-FFF2-40B4-BE49-F238E27FC236}">
                      <a16:creationId xmlns:a16="http://schemas.microsoft.com/office/drawing/2014/main" id="{515C4311-653C-4D4D-AC65-CB521841177E}"/>
                    </a:ext>
                  </a:extLst>
                </p:cNvPr>
                <p:cNvSpPr/>
                <p:nvPr/>
              </p:nvSpPr>
              <p:spPr>
                <a:xfrm rot="10800000">
                  <a:off x="764877" y="4809067"/>
                  <a:ext cx="1172274" cy="914400"/>
                </a:xfrm>
                <a:prstGeom prst="ellipse">
                  <a:avLst/>
                </a:prstGeom>
                <a:solidFill>
                  <a:srgbClr val="69AA43"/>
                </a:solidFill>
                <a:ln w="12700" cap="flat" cmpd="sng" algn="ctr">
                  <a:solidFill>
                    <a:srgbClr val="69AA43"/>
                  </a:solidFill>
                  <a:prstDash val="solid"/>
                  <a:miter lim="800000"/>
                </a:ln>
                <a:effectLst>
                  <a:outerShdw blurRad="50800" dist="50800" dir="18900000" algn="b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AUG ‘20</a:t>
                  </a:r>
                </a:p>
              </p:txBody>
            </p:sp>
          </p:grpSp>
        </p:grpSp>
        <p:sp>
          <p:nvSpPr>
            <p:cNvPr id="15" name="TextBox 14">
              <a:extLst>
                <a:ext uri="{FF2B5EF4-FFF2-40B4-BE49-F238E27FC236}">
                  <a16:creationId xmlns:a16="http://schemas.microsoft.com/office/drawing/2014/main" id="{24468FBB-CCB9-4C6E-B5A7-3CFE6B90E7EA}"/>
                </a:ext>
              </a:extLst>
            </p:cNvPr>
            <p:cNvSpPr txBox="1"/>
            <p:nvPr/>
          </p:nvSpPr>
          <p:spPr>
            <a:xfrm>
              <a:off x="428304" y="2956982"/>
              <a:ext cx="1756228" cy="523220"/>
            </a:xfrm>
            <a:prstGeom prst="rect">
              <a:avLst/>
            </a:prstGeom>
            <a:noFill/>
          </p:spPr>
          <p:txBody>
            <a:bodyPr wrap="square" rtlCol="0">
              <a:spAutoFit/>
            </a:bodyPr>
            <a:lstStyle/>
            <a:p>
              <a:pPr algn="ctr" defTabSz="914400">
                <a:defRPr/>
              </a:pPr>
              <a:r>
                <a:rPr lang="en-US" sz="1400" kern="0" dirty="0">
                  <a:solidFill>
                    <a:prstClr val="black"/>
                  </a:solidFill>
                  <a:latin typeface="Century Gothic" panose="020B0502020202020204" pitchFamily="34" charset="0"/>
                </a:rPr>
                <a:t>Drafting 20/21 </a:t>
              </a:r>
              <a:r>
                <a:rPr lang="en-US" sz="1400" kern="0" dirty="0" smtClean="0">
                  <a:solidFill>
                    <a:prstClr val="black"/>
                  </a:solidFill>
                  <a:latin typeface="Century Gothic" panose="020B0502020202020204" pitchFamily="34" charset="0"/>
                </a:rPr>
                <a:t>AIAP</a:t>
              </a:r>
              <a:endParaRPr lang="en-US" sz="1400" kern="0" dirty="0">
                <a:solidFill>
                  <a:prstClr val="black"/>
                </a:solidFill>
              </a:endParaRPr>
            </a:p>
          </p:txBody>
        </p:sp>
        <p:sp>
          <p:nvSpPr>
            <p:cNvPr id="16" name="TextBox 15">
              <a:extLst>
                <a:ext uri="{FF2B5EF4-FFF2-40B4-BE49-F238E27FC236}">
                  <a16:creationId xmlns:a16="http://schemas.microsoft.com/office/drawing/2014/main" id="{847A8835-3696-44A6-A9E9-36DCBCFD4FC8}"/>
                </a:ext>
              </a:extLst>
            </p:cNvPr>
            <p:cNvSpPr txBox="1"/>
            <p:nvPr/>
          </p:nvSpPr>
          <p:spPr>
            <a:xfrm>
              <a:off x="5060323" y="2809553"/>
              <a:ext cx="1756228" cy="954107"/>
            </a:xfrm>
            <a:prstGeom prst="rect">
              <a:avLst/>
            </a:prstGeom>
            <a:noFill/>
          </p:spPr>
          <p:txBody>
            <a:bodyPr wrap="square" rtlCol="0">
              <a:spAutoFit/>
            </a:bodyPr>
            <a:lstStyle/>
            <a:p>
              <a:pPr algn="ctr" defTabSz="914400">
                <a:defRPr/>
              </a:pPr>
              <a:r>
                <a:rPr lang="en-US" sz="1400" kern="0" dirty="0">
                  <a:solidFill>
                    <a:prstClr val="black"/>
                  </a:solidFill>
                  <a:latin typeface="Century Gothic" panose="020B0502020202020204" pitchFamily="34" charset="0"/>
                </a:rPr>
                <a:t>20/21 </a:t>
              </a:r>
              <a:r>
                <a:rPr lang="en-US" sz="1400" kern="0" dirty="0" smtClean="0">
                  <a:solidFill>
                    <a:prstClr val="black"/>
                  </a:solidFill>
                  <a:latin typeface="Century Gothic" panose="020B0502020202020204" pitchFamily="34" charset="0"/>
                </a:rPr>
                <a:t>AIAP </a:t>
              </a:r>
              <a:r>
                <a:rPr lang="en-US" sz="1400" kern="0" dirty="0">
                  <a:solidFill>
                    <a:prstClr val="black"/>
                  </a:solidFill>
                  <a:latin typeface="Century Gothic" panose="020B0502020202020204" pitchFamily="34" charset="0"/>
                </a:rPr>
                <a:t>Approved by </a:t>
              </a:r>
              <a:r>
                <a:rPr lang="en-US" sz="1400" b="1" kern="0" dirty="0" err="1">
                  <a:solidFill>
                    <a:prstClr val="black"/>
                  </a:solidFill>
                  <a:latin typeface="Century Gothic" panose="020B0502020202020204" pitchFamily="34" charset="0"/>
                </a:rPr>
                <a:t>MayCo</a:t>
              </a:r>
              <a:r>
                <a:rPr lang="en-US" sz="1400" kern="0" dirty="0">
                  <a:solidFill>
                    <a:prstClr val="black"/>
                  </a:solidFill>
                  <a:latin typeface="Century Gothic" panose="020B0502020202020204" pitchFamily="34" charset="0"/>
                </a:rPr>
                <a:t> </a:t>
              </a:r>
              <a:endParaRPr lang="en-US" sz="1400"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prstClr val="black"/>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0E0B33BF-B197-4417-919A-6E91BF0DDF5C}"/>
                </a:ext>
              </a:extLst>
            </p:cNvPr>
            <p:cNvSpPr txBox="1"/>
            <p:nvPr/>
          </p:nvSpPr>
          <p:spPr>
            <a:xfrm>
              <a:off x="2819066" y="3373992"/>
              <a:ext cx="1756228" cy="738664"/>
            </a:xfrm>
            <a:prstGeom prst="rect">
              <a:avLst/>
            </a:prstGeom>
            <a:noFill/>
          </p:spPr>
          <p:txBody>
            <a:bodyPr wrap="square" rtlCol="0">
              <a:spAutoFit/>
            </a:bodyPr>
            <a:lstStyle/>
            <a:p>
              <a:pPr lvl="0" algn="ctr" defTabSz="914400">
                <a:defRPr/>
              </a:pPr>
              <a:r>
                <a:rPr lang="en-US" sz="1400" kern="0" dirty="0">
                  <a:solidFill>
                    <a:prstClr val="black"/>
                  </a:solidFill>
                  <a:latin typeface="Century Gothic" panose="020B0502020202020204" pitchFamily="34" charset="0"/>
                </a:rPr>
                <a:t>20/21 </a:t>
              </a:r>
              <a:r>
                <a:rPr lang="en-US" sz="1400" kern="0" dirty="0" smtClean="0">
                  <a:solidFill>
                    <a:prstClr val="black"/>
                  </a:solidFill>
                  <a:latin typeface="Century Gothic" panose="020B0502020202020204" pitchFamily="34" charset="0"/>
                </a:rPr>
                <a:t>AIAP </a:t>
              </a:r>
              <a:r>
                <a:rPr lang="en-US" sz="1400" kern="0" dirty="0">
                  <a:solidFill>
                    <a:prstClr val="black"/>
                  </a:solidFill>
                  <a:latin typeface="Century Gothic" panose="020B0502020202020204" pitchFamily="34" charset="0"/>
                </a:rPr>
                <a:t>Approved by </a:t>
              </a:r>
              <a:r>
                <a:rPr lang="en-US" sz="1400" b="1" kern="0" dirty="0">
                  <a:solidFill>
                    <a:prstClr val="black"/>
                  </a:solidFill>
                  <a:latin typeface="Century Gothic" panose="020B0502020202020204" pitchFamily="34" charset="0"/>
                </a:rPr>
                <a:t>APAC</a:t>
              </a:r>
              <a:r>
                <a:rPr lang="en-US" sz="1400" kern="0" dirty="0">
                  <a:solidFill>
                    <a:prstClr val="black"/>
                  </a:solidFill>
                  <a:latin typeface="Century Gothic" panose="020B0502020202020204" pitchFamily="34" charset="0"/>
                </a:rPr>
                <a:t> </a:t>
              </a:r>
              <a:endParaRPr lang="en-US" sz="1400" kern="0" dirty="0">
                <a:solidFill>
                  <a:prstClr val="black"/>
                </a:solidFill>
              </a:endParaRPr>
            </a:p>
          </p:txBody>
        </p:sp>
        <p:sp>
          <p:nvSpPr>
            <p:cNvPr id="19" name="TextBox 18">
              <a:extLst>
                <a:ext uri="{FF2B5EF4-FFF2-40B4-BE49-F238E27FC236}">
                  <a16:creationId xmlns:a16="http://schemas.microsoft.com/office/drawing/2014/main" id="{0AE3F2DC-A613-4912-9CE2-BCEF679552D9}"/>
                </a:ext>
              </a:extLst>
            </p:cNvPr>
            <p:cNvSpPr txBox="1"/>
            <p:nvPr/>
          </p:nvSpPr>
          <p:spPr>
            <a:xfrm>
              <a:off x="7322828" y="3348821"/>
              <a:ext cx="1756228" cy="1169551"/>
            </a:xfrm>
            <a:prstGeom prst="rect">
              <a:avLst/>
            </a:prstGeom>
            <a:noFill/>
          </p:spPr>
          <p:txBody>
            <a:bodyPr wrap="square" rtlCol="0">
              <a:spAutoFit/>
            </a:bodyPr>
            <a:lstStyle/>
            <a:p>
              <a:pPr lvl="0" algn="ctr" defTabSz="914400">
                <a:defRPr/>
              </a:pPr>
              <a:r>
                <a:rPr lang="en-US" sz="1400" b="1" kern="0" dirty="0">
                  <a:solidFill>
                    <a:prstClr val="black"/>
                  </a:solidFill>
                  <a:latin typeface="Century Gothic" panose="020B0502020202020204" pitchFamily="34" charset="0"/>
                </a:rPr>
                <a:t>Revised </a:t>
              </a:r>
              <a:r>
                <a:rPr lang="en-US" sz="1400" b="1" kern="0" dirty="0" smtClean="0">
                  <a:solidFill>
                    <a:prstClr val="black"/>
                  </a:solidFill>
                  <a:latin typeface="Century Gothic" panose="020B0502020202020204" pitchFamily="34" charset="0"/>
                </a:rPr>
                <a:t>(</a:t>
              </a:r>
              <a:r>
                <a:rPr lang="en-US" sz="1400" b="1" kern="0" dirty="0" err="1" smtClean="0">
                  <a:solidFill>
                    <a:prstClr val="black"/>
                  </a:solidFill>
                  <a:latin typeface="Century Gothic" panose="020B0502020202020204" pitchFamily="34" charset="0"/>
                </a:rPr>
                <a:t>Covid</a:t>
              </a:r>
              <a:r>
                <a:rPr lang="en-US" sz="1400" b="1" kern="0" dirty="0" smtClean="0">
                  <a:solidFill>
                    <a:prstClr val="black"/>
                  </a:solidFill>
                  <a:latin typeface="Century Gothic" panose="020B0502020202020204" pitchFamily="34" charset="0"/>
                </a:rPr>
                <a:t> -19) </a:t>
              </a:r>
              <a:r>
                <a:rPr lang="en-US" sz="1400" kern="0" dirty="0" smtClean="0">
                  <a:solidFill>
                    <a:prstClr val="black"/>
                  </a:solidFill>
                  <a:latin typeface="Century Gothic" panose="020B0502020202020204" pitchFamily="34" charset="0"/>
                </a:rPr>
                <a:t>AIAP </a:t>
              </a:r>
              <a:r>
                <a:rPr lang="en-US" sz="1400" kern="0" dirty="0">
                  <a:solidFill>
                    <a:prstClr val="black"/>
                  </a:solidFill>
                  <a:latin typeface="Century Gothic" panose="020B0502020202020204" pitchFamily="34" charset="0"/>
                </a:rPr>
                <a:t>Approved by </a:t>
              </a:r>
              <a:r>
                <a:rPr lang="en-US" sz="1400" b="1" kern="0" dirty="0">
                  <a:solidFill>
                    <a:prstClr val="black"/>
                  </a:solidFill>
                  <a:latin typeface="Century Gothic" panose="020B0502020202020204" pitchFamily="34" charset="0"/>
                </a:rPr>
                <a:t>APAC</a:t>
              </a:r>
              <a:r>
                <a:rPr lang="en-US" sz="1400" kern="0" dirty="0">
                  <a:solidFill>
                    <a:prstClr val="black"/>
                  </a:solidFill>
                  <a:latin typeface="Century Gothic" panose="020B0502020202020204" pitchFamily="34" charset="0"/>
                </a:rPr>
                <a:t> </a:t>
              </a:r>
              <a:endParaRPr lang="en-US" sz="1400" kern="0" dirty="0">
                <a:solidFill>
                  <a:prstClr val="black"/>
                </a:solidFill>
              </a:endParaRPr>
            </a:p>
          </p:txBody>
        </p:sp>
        <p:sp>
          <p:nvSpPr>
            <p:cNvPr id="22" name="TextBox 21">
              <a:extLst>
                <a:ext uri="{FF2B5EF4-FFF2-40B4-BE49-F238E27FC236}">
                  <a16:creationId xmlns:a16="http://schemas.microsoft.com/office/drawing/2014/main" id="{D74A08FA-79A8-4B2B-9F9C-0180E9EA43F4}"/>
                </a:ext>
              </a:extLst>
            </p:cNvPr>
            <p:cNvSpPr txBox="1"/>
            <p:nvPr/>
          </p:nvSpPr>
          <p:spPr>
            <a:xfrm>
              <a:off x="9417839" y="2400575"/>
              <a:ext cx="1982610" cy="1169551"/>
            </a:xfrm>
            <a:prstGeom prst="rect">
              <a:avLst/>
            </a:prstGeom>
            <a:noFill/>
          </p:spPr>
          <p:txBody>
            <a:bodyPr wrap="square" rtlCol="0">
              <a:spAutoFit/>
            </a:bodyPr>
            <a:lstStyle/>
            <a:p>
              <a:pPr lvl="0" algn="ctr" defTabSz="914400">
                <a:defRPr/>
              </a:pPr>
              <a:r>
                <a:rPr lang="en-US" sz="1400" b="1" kern="0" dirty="0">
                  <a:solidFill>
                    <a:prstClr val="black"/>
                  </a:solidFill>
                  <a:latin typeface="Century Gothic" panose="020B0502020202020204" pitchFamily="34" charset="0"/>
                </a:rPr>
                <a:t>Revised (</a:t>
              </a:r>
              <a:r>
                <a:rPr lang="en-US" sz="1400" b="1" kern="0" dirty="0" err="1">
                  <a:solidFill>
                    <a:prstClr val="black"/>
                  </a:solidFill>
                  <a:latin typeface="Century Gothic" panose="020B0502020202020204" pitchFamily="34" charset="0"/>
                </a:rPr>
                <a:t>Covid</a:t>
              </a:r>
              <a:r>
                <a:rPr lang="en-US" sz="1400" b="1" kern="0" dirty="0">
                  <a:solidFill>
                    <a:prstClr val="black"/>
                  </a:solidFill>
                  <a:latin typeface="Century Gothic" panose="020B0502020202020204" pitchFamily="34" charset="0"/>
                </a:rPr>
                <a:t> -19) </a:t>
              </a:r>
              <a:r>
                <a:rPr lang="en-US" sz="1400" kern="0" dirty="0">
                  <a:solidFill>
                    <a:prstClr val="black"/>
                  </a:solidFill>
                  <a:latin typeface="Century Gothic" panose="020B0502020202020204" pitchFamily="34" charset="0"/>
                </a:rPr>
                <a:t>AIAP Approved by </a:t>
              </a:r>
              <a:r>
                <a:rPr kumimoji="0" lang="en-US" sz="1400" b="0" i="0" u="none" strike="noStrike" kern="0" cap="none" spc="0" normalizeH="0" baseline="0" noProof="0" dirty="0" smtClean="0">
                  <a:ln>
                    <a:noFill/>
                  </a:ln>
                  <a:solidFill>
                    <a:prstClr val="black"/>
                  </a:solidFill>
                  <a:effectLst/>
                  <a:uLnTx/>
                  <a:uFillTx/>
                  <a:latin typeface="Century Gothic" panose="020B0502020202020204" pitchFamily="34" charset="0"/>
                </a:rPr>
                <a:t>by </a:t>
              </a:r>
              <a:r>
                <a:rPr kumimoji="0" lang="en-US" sz="1400" b="1" i="0" u="none" strike="noStrike" kern="0" cap="none" spc="0" normalizeH="0" baseline="0" noProof="0" dirty="0" err="1" smtClean="0">
                  <a:ln>
                    <a:noFill/>
                  </a:ln>
                  <a:solidFill>
                    <a:prstClr val="black"/>
                  </a:solidFill>
                  <a:effectLst/>
                  <a:uLnTx/>
                  <a:uFillTx/>
                  <a:latin typeface="Century Gothic" panose="020B0502020202020204" pitchFamily="34" charset="0"/>
                </a:rPr>
                <a:t>MayCo</a:t>
              </a:r>
              <a:endParaRPr kumimoji="0" lang="en-US" sz="1400" b="1" i="0" u="none" strike="noStrike" kern="0" cap="none" spc="0" normalizeH="0" baseline="0" noProof="0" dirty="0" smtClean="0">
                <a:ln>
                  <a:noFill/>
                </a:ln>
                <a:solidFill>
                  <a:prstClr val="black"/>
                </a:solidFill>
                <a:effectLst/>
                <a:uLnTx/>
                <a:uFillTx/>
              </a:endParaRPr>
            </a:p>
          </p:txBody>
        </p:sp>
      </p:grpSp>
    </p:spTree>
    <p:extLst>
      <p:ext uri="{BB962C8B-B14F-4D97-AF65-F5344CB8AC3E}">
        <p14:creationId xmlns:p14="http://schemas.microsoft.com/office/powerpoint/2010/main" val="1408140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Adjusted Internal Audit Plan post Covid-19</a:t>
            </a:r>
            <a:endParaRPr lang="en-ZA" dirty="0"/>
          </a:p>
        </p:txBody>
      </p:sp>
      <p:sp>
        <p:nvSpPr>
          <p:cNvPr id="5" name="Content Placeholder 4"/>
          <p:cNvSpPr>
            <a:spLocks noGrp="1"/>
          </p:cNvSpPr>
          <p:nvPr>
            <p:ph idx="1"/>
          </p:nvPr>
        </p:nvSpPr>
        <p:spPr>
          <a:xfrm>
            <a:off x="457200" y="1272649"/>
            <a:ext cx="8229600" cy="4610566"/>
          </a:xfrm>
        </p:spPr>
        <p:txBody>
          <a:bodyPr>
            <a:noAutofit/>
          </a:bodyPr>
          <a:lstStyle/>
          <a:p>
            <a:pPr marL="0" indent="0">
              <a:buNone/>
            </a:pPr>
            <a:r>
              <a:rPr lang="en-ZA" sz="1500" dirty="0" smtClean="0"/>
              <a:t>The revised 20/21 Annual </a:t>
            </a:r>
            <a:r>
              <a:rPr lang="en-ZA" sz="1500" dirty="0"/>
              <a:t>I</a:t>
            </a:r>
            <a:r>
              <a:rPr lang="en-ZA" sz="1500" dirty="0" smtClean="0"/>
              <a:t>nternal </a:t>
            </a:r>
            <a:r>
              <a:rPr lang="en-ZA" sz="1500" dirty="0"/>
              <a:t>A</a:t>
            </a:r>
            <a:r>
              <a:rPr lang="en-ZA" sz="1500" dirty="0" smtClean="0"/>
              <a:t>udit </a:t>
            </a:r>
            <a:r>
              <a:rPr lang="en-ZA" sz="1500" dirty="0"/>
              <a:t>P</a:t>
            </a:r>
            <a:r>
              <a:rPr lang="en-ZA" sz="1500" dirty="0" smtClean="0"/>
              <a:t>lan included engagements in response to Covid-19.</a:t>
            </a:r>
          </a:p>
          <a:p>
            <a:pPr marL="0" indent="0">
              <a:buNone/>
            </a:pPr>
            <a:endParaRPr lang="en-ZA" sz="1500" dirty="0"/>
          </a:p>
          <a:p>
            <a:pPr marL="0" indent="0">
              <a:buNone/>
            </a:pPr>
            <a:r>
              <a:rPr lang="en-ZA" sz="1500" dirty="0" smtClean="0"/>
              <a:t>Examples of new engagements included, but not limited to:</a:t>
            </a:r>
            <a:endParaRPr lang="en-ZA" sz="1500" dirty="0"/>
          </a:p>
          <a:p>
            <a:r>
              <a:rPr lang="en-ZA" sz="1500" dirty="0" smtClean="0"/>
              <a:t>COVID-19 </a:t>
            </a:r>
            <a:r>
              <a:rPr lang="en-ZA" sz="1500" dirty="0"/>
              <a:t>- Compliance Checklist and Audit File </a:t>
            </a:r>
            <a:r>
              <a:rPr lang="en-ZA" sz="1500" dirty="0" smtClean="0"/>
              <a:t>Guidance</a:t>
            </a:r>
            <a:endParaRPr lang="en-ZA" sz="1500" dirty="0"/>
          </a:p>
          <a:p>
            <a:r>
              <a:rPr lang="en-ZA" sz="1500" dirty="0"/>
              <a:t>Occupational Health and Safety</a:t>
            </a:r>
          </a:p>
          <a:p>
            <a:r>
              <a:rPr lang="en-ZA" sz="1500" dirty="0" smtClean="0"/>
              <a:t>COVID </a:t>
            </a:r>
            <a:r>
              <a:rPr lang="en-ZA" sz="1500" dirty="0"/>
              <a:t>19 - CSA Advisory - Workplace Readiness Assessment</a:t>
            </a:r>
          </a:p>
          <a:p>
            <a:r>
              <a:rPr lang="en-ZA" sz="1500" dirty="0" smtClean="0"/>
              <a:t>COVID19 </a:t>
            </a:r>
            <a:r>
              <a:rPr lang="en-ZA" sz="1500" dirty="0"/>
              <a:t>- Compliance &amp; Functionality Checklist: Direction 6.7.2(a) in the Government Gazette (No.43147</a:t>
            </a:r>
            <a:r>
              <a:rPr lang="en-ZA" sz="1500" dirty="0" smtClean="0"/>
              <a:t>)</a:t>
            </a:r>
            <a:endParaRPr lang="en-ZA" sz="1500" dirty="0"/>
          </a:p>
          <a:p>
            <a:r>
              <a:rPr lang="en-ZA" sz="1500" dirty="0"/>
              <a:t>COVID 19 - Performance Target Reviews (SMART)</a:t>
            </a:r>
          </a:p>
          <a:p>
            <a:r>
              <a:rPr lang="en-ZA" sz="1500" dirty="0" smtClean="0"/>
              <a:t>Virtual </a:t>
            </a:r>
            <a:r>
              <a:rPr lang="en-ZA" sz="1500" dirty="0"/>
              <a:t>Private Network (VPN) and 3G Security Review</a:t>
            </a:r>
          </a:p>
          <a:p>
            <a:r>
              <a:rPr lang="en-ZA" sz="1500" dirty="0" smtClean="0"/>
              <a:t>Data </a:t>
            </a:r>
            <a:r>
              <a:rPr lang="en-ZA" sz="1500" dirty="0"/>
              <a:t>Analytics Review: PPE Inventory (COVID)</a:t>
            </a:r>
          </a:p>
          <a:p>
            <a:r>
              <a:rPr lang="en-ZA" sz="1500" dirty="0" smtClean="0"/>
              <a:t>Disaster </a:t>
            </a:r>
            <a:r>
              <a:rPr lang="en-ZA" sz="1500" dirty="0"/>
              <a:t>Risk Management Advisory Forum</a:t>
            </a:r>
          </a:p>
          <a:p>
            <a:r>
              <a:rPr lang="en-ZA" sz="1500" dirty="0" smtClean="0"/>
              <a:t>Emergency </a:t>
            </a:r>
            <a:r>
              <a:rPr lang="en-ZA" sz="1500" dirty="0"/>
              <a:t>Procurement</a:t>
            </a:r>
          </a:p>
          <a:p>
            <a:r>
              <a:rPr lang="en-ZA" sz="1500" dirty="0" smtClean="0"/>
              <a:t>COVID-19 </a:t>
            </a:r>
            <a:r>
              <a:rPr lang="en-ZA" sz="1500" dirty="0"/>
              <a:t>- Response Planning and Implementation</a:t>
            </a:r>
            <a:r>
              <a:rPr lang="en-ZA" sz="1500" dirty="0" smtClean="0"/>
              <a:t>: Direction </a:t>
            </a:r>
            <a:r>
              <a:rPr lang="en-ZA" sz="1500" dirty="0"/>
              <a:t>6.2.1 (b and c)</a:t>
            </a:r>
          </a:p>
          <a:p>
            <a:r>
              <a:rPr lang="en-ZA" sz="1500" dirty="0" smtClean="0"/>
              <a:t>Contractor </a:t>
            </a:r>
            <a:r>
              <a:rPr lang="en-ZA" sz="1500" dirty="0"/>
              <a:t>performance management - COVID-19</a:t>
            </a:r>
          </a:p>
          <a:p>
            <a:r>
              <a:rPr lang="en-ZA" sz="1500" dirty="0" smtClean="0"/>
              <a:t>Grant </a:t>
            </a:r>
            <a:r>
              <a:rPr lang="en-ZA" sz="1500" dirty="0"/>
              <a:t>Funding </a:t>
            </a:r>
            <a:r>
              <a:rPr lang="en-ZA" sz="1500" dirty="0" smtClean="0"/>
              <a:t>Covid-19 </a:t>
            </a:r>
            <a:r>
              <a:rPr lang="en-ZA" sz="1500" dirty="0"/>
              <a:t>related </a:t>
            </a:r>
            <a:r>
              <a:rPr lang="en-ZA" sz="1500" dirty="0" smtClean="0"/>
              <a:t>Expenditure</a:t>
            </a:r>
            <a:endParaRPr lang="en-ZA" sz="1500"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34</a:t>
            </a:fld>
            <a:endParaRPr lang="en-ZA" dirty="0"/>
          </a:p>
        </p:txBody>
      </p:sp>
    </p:spTree>
    <p:extLst>
      <p:ext uri="{BB962C8B-B14F-4D97-AF65-F5344CB8AC3E}">
        <p14:creationId xmlns:p14="http://schemas.microsoft.com/office/powerpoint/2010/main" val="2270348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Emerging Risks Related to Covid-19</a:t>
            </a:r>
            <a:endParaRPr lang="en-ZA" dirty="0"/>
          </a:p>
        </p:txBody>
      </p:sp>
      <p:sp>
        <p:nvSpPr>
          <p:cNvPr id="5" name="Content Placeholder 4"/>
          <p:cNvSpPr>
            <a:spLocks noGrp="1"/>
          </p:cNvSpPr>
          <p:nvPr>
            <p:ph idx="1"/>
          </p:nvPr>
        </p:nvSpPr>
        <p:spPr>
          <a:xfrm>
            <a:off x="457200" y="1272649"/>
            <a:ext cx="8435280" cy="4973406"/>
          </a:xfrm>
        </p:spPr>
        <p:txBody>
          <a:bodyPr>
            <a:noAutofit/>
          </a:bodyPr>
          <a:lstStyle/>
          <a:p>
            <a:pPr marL="0" indent="0">
              <a:buNone/>
            </a:pPr>
            <a:r>
              <a:rPr lang="en-ZA" dirty="0" smtClean="0"/>
              <a:t>As a result of Covid-19 the risk landscape has changed resulting in a shift in impact on corporate risks.</a:t>
            </a:r>
          </a:p>
          <a:p>
            <a:pPr marL="0" indent="0">
              <a:buNone/>
            </a:pPr>
            <a:endParaRPr lang="en-ZA" dirty="0"/>
          </a:p>
          <a:p>
            <a:r>
              <a:rPr lang="en-ZA" b="1" dirty="0" smtClean="0">
                <a:solidFill>
                  <a:srgbClr val="FF9900"/>
                </a:solidFill>
              </a:rPr>
              <a:t>Health and safety risks </a:t>
            </a:r>
            <a:r>
              <a:rPr lang="en-ZA" dirty="0" smtClean="0"/>
              <a:t>e.g. limited healthcare resources to service the public, employee wellness, etc.</a:t>
            </a:r>
          </a:p>
          <a:p>
            <a:r>
              <a:rPr lang="en-ZA" b="1" dirty="0" smtClean="0">
                <a:solidFill>
                  <a:srgbClr val="FF9900"/>
                </a:solidFill>
              </a:rPr>
              <a:t>SCM risks </a:t>
            </a:r>
            <a:r>
              <a:rPr lang="en-ZA" dirty="0" smtClean="0"/>
              <a:t>e.g. deviations and condonations relating to PPE, Irregular expenditure, etc.</a:t>
            </a:r>
          </a:p>
          <a:p>
            <a:r>
              <a:rPr lang="en-ZA" b="1" dirty="0" smtClean="0">
                <a:solidFill>
                  <a:srgbClr val="FF9900"/>
                </a:solidFill>
              </a:rPr>
              <a:t>Cybercrime and security risks </a:t>
            </a:r>
            <a:r>
              <a:rPr lang="en-ZA" dirty="0" smtClean="0"/>
              <a:t>e.g. system hacking via home / public networks, data security, etc.</a:t>
            </a:r>
          </a:p>
          <a:p>
            <a:r>
              <a:rPr lang="en-ZA" b="1" dirty="0" smtClean="0">
                <a:solidFill>
                  <a:srgbClr val="FF9900"/>
                </a:solidFill>
              </a:rPr>
              <a:t>Reputational risks </a:t>
            </a:r>
            <a:r>
              <a:rPr lang="en-ZA" dirty="0" smtClean="0"/>
              <a:t>e.g. </a:t>
            </a:r>
            <a:r>
              <a:rPr lang="en-ZA" dirty="0" err="1" smtClean="0"/>
              <a:t>Strandfontein</a:t>
            </a:r>
            <a:r>
              <a:rPr lang="en-ZA" dirty="0" smtClean="0"/>
              <a:t> homeless shelters</a:t>
            </a:r>
          </a:p>
          <a:p>
            <a:r>
              <a:rPr lang="en-ZA" b="1" dirty="0" smtClean="0">
                <a:solidFill>
                  <a:srgbClr val="FF9900"/>
                </a:solidFill>
              </a:rPr>
              <a:t>Human Settlements </a:t>
            </a:r>
            <a:r>
              <a:rPr lang="en-ZA" dirty="0" smtClean="0"/>
              <a:t>e.g. land invasions, squatting, etc.</a:t>
            </a:r>
          </a:p>
          <a:p>
            <a:r>
              <a:rPr lang="en-ZA" b="1" dirty="0" smtClean="0">
                <a:solidFill>
                  <a:srgbClr val="FF9900"/>
                </a:solidFill>
              </a:rPr>
              <a:t>Regulatory risks </a:t>
            </a:r>
            <a:r>
              <a:rPr lang="en-ZA" dirty="0" smtClean="0"/>
              <a:t>e.g. NT circulars, application GRAP related to Covid-19, etc.</a:t>
            </a:r>
          </a:p>
          <a:p>
            <a:r>
              <a:rPr lang="en-ZA" b="1" dirty="0">
                <a:solidFill>
                  <a:srgbClr val="FF9900"/>
                </a:solidFill>
              </a:rPr>
              <a:t>Fraud risks </a:t>
            </a:r>
            <a:r>
              <a:rPr lang="en-ZA" dirty="0"/>
              <a:t>e.g. tender kickbacks/ </a:t>
            </a:r>
            <a:r>
              <a:rPr lang="en-ZA" dirty="0" smtClean="0"/>
              <a:t>collusion, bid rigging, etc.</a:t>
            </a:r>
          </a:p>
          <a:p>
            <a:pPr marL="0" indent="0">
              <a:buNone/>
            </a:pP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35</a:t>
            </a:fld>
            <a:endParaRPr lang="en-ZA" dirty="0"/>
          </a:p>
        </p:txBody>
      </p:sp>
    </p:spTree>
    <p:extLst>
      <p:ext uri="{BB962C8B-B14F-4D97-AF65-F5344CB8AC3E}">
        <p14:creationId xmlns:p14="http://schemas.microsoft.com/office/powerpoint/2010/main" val="117462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Agile Auditing</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36</a:t>
            </a:fld>
            <a:endParaRPr lang="en-ZA" dirty="0"/>
          </a:p>
        </p:txBody>
      </p:sp>
      <p:sp>
        <p:nvSpPr>
          <p:cNvPr id="6" name="Content Placeholder 2"/>
          <p:cNvSpPr>
            <a:spLocks noGrp="1"/>
          </p:cNvSpPr>
          <p:nvPr>
            <p:ph idx="1"/>
          </p:nvPr>
        </p:nvSpPr>
        <p:spPr>
          <a:xfrm>
            <a:off x="196155" y="1272650"/>
            <a:ext cx="8696325" cy="2301834"/>
          </a:xfrm>
        </p:spPr>
        <p:txBody>
          <a:bodyPr/>
          <a:lstStyle/>
          <a:p>
            <a:r>
              <a:rPr lang="en-ZA" b="1" dirty="0"/>
              <a:t>Agile Internal Audit</a:t>
            </a:r>
            <a:r>
              <a:rPr lang="en-ZA" dirty="0"/>
              <a:t> allows the internal audit function to focus on stakeholder needs, accelerate audit cycles, drive timely insights, reduce wasted effort, and generate less documentation.</a:t>
            </a:r>
            <a:br>
              <a:rPr lang="en-ZA" dirty="0"/>
            </a:br>
            <a:endParaRPr lang="en-ZA" dirty="0"/>
          </a:p>
          <a:p>
            <a:r>
              <a:rPr lang="en-ZA" dirty="0"/>
              <a:t>In an </a:t>
            </a:r>
            <a:r>
              <a:rPr lang="en-ZA" b="1" dirty="0"/>
              <a:t>Agile Internal Audit</a:t>
            </a:r>
            <a:r>
              <a:rPr lang="en-ZA" dirty="0"/>
              <a:t>, internal auditors and stakeholders are able to determine, up front, the value to be delivered by an audit or project. As the internal audit function considers its specific challenges and contemplates a custom solution, Agile helps prioritize audits based on risk and the readiness to undertake the work</a:t>
            </a:r>
          </a:p>
          <a:p>
            <a:pPr marL="0" indent="0">
              <a:buNone/>
            </a:pPr>
            <a:endParaRPr lang="en-ZA" dirty="0"/>
          </a:p>
        </p:txBody>
      </p:sp>
      <p:pic>
        <p:nvPicPr>
          <p:cNvPr id="7" name="Picture 6"/>
          <p:cNvPicPr>
            <a:picLocks noChangeAspect="1"/>
          </p:cNvPicPr>
          <p:nvPr/>
        </p:nvPicPr>
        <p:blipFill>
          <a:blip r:embed="rId3"/>
          <a:stretch>
            <a:fillRect/>
          </a:stretch>
        </p:blipFill>
        <p:spPr>
          <a:xfrm>
            <a:off x="196154" y="3574484"/>
            <a:ext cx="8696325" cy="2481259"/>
          </a:xfrm>
          <a:prstGeom prst="rect">
            <a:avLst/>
          </a:prstGeom>
        </p:spPr>
      </p:pic>
      <p:sp>
        <p:nvSpPr>
          <p:cNvPr id="8" name="Rectangle 7"/>
          <p:cNvSpPr/>
          <p:nvPr/>
        </p:nvSpPr>
        <p:spPr>
          <a:xfrm>
            <a:off x="6155822" y="6098818"/>
            <a:ext cx="1563248" cy="307777"/>
          </a:xfrm>
          <a:prstGeom prst="rect">
            <a:avLst/>
          </a:prstGeom>
        </p:spPr>
        <p:txBody>
          <a:bodyPr wrap="none">
            <a:spAutoFit/>
          </a:bodyPr>
          <a:lstStyle/>
          <a:p>
            <a:r>
              <a:rPr lang="en-ZA" sz="1400" i="1" dirty="0">
                <a:latin typeface="Century Gothic" panose="020B0502020202020204" pitchFamily="34" charset="0"/>
              </a:rPr>
              <a:t>Source: Deloitte</a:t>
            </a:r>
            <a:endParaRPr lang="en-ZA" sz="1400" dirty="0">
              <a:latin typeface="Century Gothic" panose="020B0502020202020204" pitchFamily="34" charset="0"/>
            </a:endParaRPr>
          </a:p>
        </p:txBody>
      </p:sp>
    </p:spTree>
    <p:extLst>
      <p:ext uri="{BB962C8B-B14F-4D97-AF65-F5344CB8AC3E}">
        <p14:creationId xmlns:p14="http://schemas.microsoft.com/office/powerpoint/2010/main" val="589152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090" y="5133848"/>
            <a:ext cx="7847463" cy="369332"/>
          </a:xfrm>
          <a:prstGeom prst="rect">
            <a:avLst/>
          </a:prstGeom>
          <a:noFill/>
        </p:spPr>
        <p:txBody>
          <a:bodyPr wrap="square" rtlCol="0">
            <a:spAutoFit/>
          </a:bodyPr>
          <a:lstStyle/>
          <a:p>
            <a:pPr algn="ctr"/>
            <a:r>
              <a:rPr lang="en-ZA" sz="1800" b="1" dirty="0" smtClean="0">
                <a:solidFill>
                  <a:schemeClr val="bg1"/>
                </a:solidFill>
                <a:latin typeface="Century Gothic" panose="020B0502020202020204" pitchFamily="34" charset="0"/>
              </a:rPr>
              <a:t>For queries</a:t>
            </a:r>
            <a:r>
              <a:rPr lang="en-ZA" sz="1800" b="1" baseline="0" dirty="0" smtClean="0">
                <a:solidFill>
                  <a:schemeClr val="bg1"/>
                </a:solidFill>
                <a:latin typeface="Century Gothic" panose="020B0502020202020204" pitchFamily="34" charset="0"/>
              </a:rPr>
              <a:t> contact </a:t>
            </a:r>
            <a:r>
              <a:rPr lang="en-ZA" sz="1800" b="1" baseline="0" dirty="0" smtClean="0">
                <a:solidFill>
                  <a:schemeClr val="bg1"/>
                </a:solidFill>
                <a:latin typeface="Century Gothic" panose="020B0502020202020204" pitchFamily="34" charset="0"/>
                <a:hlinkClick r:id="rId2"/>
              </a:rPr>
              <a:t>Lindiwe.Ndaba@capetown.gov.za</a:t>
            </a:r>
            <a:r>
              <a:rPr lang="en-ZA" sz="1800" b="1" baseline="0" dirty="0" smtClean="0">
                <a:solidFill>
                  <a:schemeClr val="bg1"/>
                </a:solidFill>
                <a:latin typeface="Century Gothic" panose="020B0502020202020204" pitchFamily="34" charset="0"/>
              </a:rPr>
              <a:t> </a:t>
            </a:r>
            <a:endParaRPr lang="en-ZA" sz="1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408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ZA" dirty="0"/>
              <a:t>Risk Management at the </a:t>
            </a:r>
            <a:r>
              <a:rPr lang="en-ZA" dirty="0" smtClean="0"/>
              <a:t>City</a:t>
            </a:r>
            <a:endParaRPr lang="en-ZA" dirty="0"/>
          </a:p>
        </p:txBody>
      </p:sp>
      <p:sp>
        <p:nvSpPr>
          <p:cNvPr id="7" name="Subtitle 6"/>
          <p:cNvSpPr>
            <a:spLocks noGrp="1"/>
          </p:cNvSpPr>
          <p:nvPr>
            <p:ph type="subTitle" idx="1"/>
          </p:nvPr>
        </p:nvSpPr>
        <p:spPr/>
        <p:txBody>
          <a:bodyPr>
            <a:normAutofit/>
          </a:bodyPr>
          <a:lstStyle/>
          <a:p>
            <a:r>
              <a:rPr lang="en-ZA" sz="2000" dirty="0" smtClean="0"/>
              <a:t>Business Usual</a:t>
            </a:r>
            <a:endParaRPr lang="en-ZA" sz="2000" dirty="0"/>
          </a:p>
        </p:txBody>
      </p:sp>
    </p:spTree>
    <p:extLst>
      <p:ext uri="{BB962C8B-B14F-4D97-AF65-F5344CB8AC3E}">
        <p14:creationId xmlns:p14="http://schemas.microsoft.com/office/powerpoint/2010/main" val="3682381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Regulatory Context: Regulations, Best Practices </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5</a:t>
            </a:fld>
            <a:endParaRPr lang="en-ZA" dirty="0"/>
          </a:p>
        </p:txBody>
      </p:sp>
      <p:sp>
        <p:nvSpPr>
          <p:cNvPr id="8" name="TextBox 7"/>
          <p:cNvSpPr txBox="1"/>
          <p:nvPr/>
        </p:nvSpPr>
        <p:spPr>
          <a:xfrm>
            <a:off x="457200" y="1278890"/>
            <a:ext cx="8119336" cy="646331"/>
          </a:xfrm>
          <a:prstGeom prst="rect">
            <a:avLst/>
          </a:prstGeom>
          <a:noFill/>
        </p:spPr>
        <p:txBody>
          <a:bodyPr wrap="square" rtlCol="0">
            <a:spAutoFit/>
          </a:bodyPr>
          <a:lstStyle/>
          <a:p>
            <a:pPr algn="ctr"/>
            <a:r>
              <a:rPr lang="en-ZA" dirty="0">
                <a:latin typeface="Century Gothic" panose="020B0502020202020204" pitchFamily="34" charset="0"/>
              </a:rPr>
              <a:t>Best practice for the City's risk management processes is informed by </a:t>
            </a:r>
            <a:r>
              <a:rPr lang="en-ZA" dirty="0" smtClean="0">
                <a:latin typeface="Century Gothic" panose="020B0502020202020204" pitchFamily="34" charset="0"/>
              </a:rPr>
              <a:t>the following </a:t>
            </a:r>
            <a:r>
              <a:rPr lang="en-ZA" b="1" dirty="0" smtClean="0">
                <a:solidFill>
                  <a:schemeClr val="accent1"/>
                </a:solidFill>
                <a:latin typeface="Century Gothic" panose="020B0502020202020204" pitchFamily="34" charset="0"/>
              </a:rPr>
              <a:t>legislation </a:t>
            </a:r>
            <a:r>
              <a:rPr lang="en-ZA" b="1" dirty="0">
                <a:solidFill>
                  <a:schemeClr val="accent1"/>
                </a:solidFill>
                <a:latin typeface="Century Gothic" panose="020B0502020202020204" pitchFamily="34" charset="0"/>
              </a:rPr>
              <a:t>and leading </a:t>
            </a:r>
            <a:r>
              <a:rPr lang="en-ZA" b="1" dirty="0" smtClean="0">
                <a:solidFill>
                  <a:schemeClr val="accent1"/>
                </a:solidFill>
                <a:latin typeface="Century Gothic" panose="020B0502020202020204" pitchFamily="34" charset="0"/>
              </a:rPr>
              <a:t>practices</a:t>
            </a:r>
            <a:endParaRPr lang="en-ZA" b="1" dirty="0">
              <a:solidFill>
                <a:schemeClr val="accent1"/>
              </a:solidFill>
              <a:latin typeface="Century Gothic" panose="020B0502020202020204" pitchFamily="34" charset="0"/>
            </a:endParaRPr>
          </a:p>
        </p:txBody>
      </p:sp>
      <p:pic>
        <p:nvPicPr>
          <p:cNvPr id="2" name="Picture 1"/>
          <p:cNvPicPr>
            <a:picLocks noChangeAspect="1"/>
          </p:cNvPicPr>
          <p:nvPr/>
        </p:nvPicPr>
        <p:blipFill>
          <a:blip r:embed="rId3"/>
          <a:stretch>
            <a:fillRect/>
          </a:stretch>
        </p:blipFill>
        <p:spPr>
          <a:xfrm>
            <a:off x="398173" y="2901809"/>
            <a:ext cx="1690939" cy="2252695"/>
          </a:xfrm>
          <a:prstGeom prst="rect">
            <a:avLst/>
          </a:prstGeom>
        </p:spPr>
      </p:pic>
      <p:pic>
        <p:nvPicPr>
          <p:cNvPr id="6" name="Picture 5"/>
          <p:cNvPicPr>
            <a:picLocks noChangeAspect="1"/>
          </p:cNvPicPr>
          <p:nvPr/>
        </p:nvPicPr>
        <p:blipFill>
          <a:blip r:embed="rId4"/>
          <a:stretch>
            <a:fillRect/>
          </a:stretch>
        </p:blipFill>
        <p:spPr>
          <a:xfrm>
            <a:off x="2616817" y="2040001"/>
            <a:ext cx="1659615" cy="2252698"/>
          </a:xfrm>
          <a:prstGeom prst="rect">
            <a:avLst/>
          </a:prstGeom>
        </p:spPr>
      </p:pic>
      <p:pic>
        <p:nvPicPr>
          <p:cNvPr id="7" name="Picture 6"/>
          <p:cNvPicPr>
            <a:picLocks noChangeAspect="1"/>
          </p:cNvPicPr>
          <p:nvPr/>
        </p:nvPicPr>
        <p:blipFill>
          <a:blip r:embed="rId5"/>
          <a:stretch>
            <a:fillRect/>
          </a:stretch>
        </p:blipFill>
        <p:spPr>
          <a:xfrm>
            <a:off x="4804137" y="2040001"/>
            <a:ext cx="1690543" cy="2252698"/>
          </a:xfrm>
          <a:prstGeom prst="rect">
            <a:avLst/>
          </a:prstGeom>
        </p:spPr>
      </p:pic>
      <p:pic>
        <p:nvPicPr>
          <p:cNvPr id="10" name="Picture 9"/>
          <p:cNvPicPr>
            <a:picLocks noChangeAspect="1"/>
          </p:cNvPicPr>
          <p:nvPr/>
        </p:nvPicPr>
        <p:blipFill>
          <a:blip r:embed="rId6"/>
          <a:stretch>
            <a:fillRect/>
          </a:stretch>
        </p:blipFill>
        <p:spPr>
          <a:xfrm>
            <a:off x="6677340" y="3554319"/>
            <a:ext cx="2215140" cy="1476760"/>
          </a:xfrm>
          <a:prstGeom prst="rect">
            <a:avLst/>
          </a:prstGeom>
        </p:spPr>
      </p:pic>
      <p:pic>
        <p:nvPicPr>
          <p:cNvPr id="20" name="Picture 19"/>
          <p:cNvPicPr>
            <a:picLocks noChangeAspect="1"/>
          </p:cNvPicPr>
          <p:nvPr/>
        </p:nvPicPr>
        <p:blipFill>
          <a:blip r:embed="rId7"/>
          <a:stretch>
            <a:fillRect/>
          </a:stretch>
        </p:blipFill>
        <p:spPr>
          <a:xfrm>
            <a:off x="2658444" y="4446284"/>
            <a:ext cx="1617988" cy="2252698"/>
          </a:xfrm>
          <a:prstGeom prst="rect">
            <a:avLst/>
          </a:prstGeom>
        </p:spPr>
      </p:pic>
      <p:pic>
        <p:nvPicPr>
          <p:cNvPr id="22" name="Picture 21"/>
          <p:cNvPicPr>
            <a:picLocks noChangeAspect="1"/>
          </p:cNvPicPr>
          <p:nvPr/>
        </p:nvPicPr>
        <p:blipFill>
          <a:blip r:embed="rId8"/>
          <a:stretch>
            <a:fillRect/>
          </a:stretch>
        </p:blipFill>
        <p:spPr>
          <a:xfrm>
            <a:off x="4835065" y="4518668"/>
            <a:ext cx="1659615" cy="2141197"/>
          </a:xfrm>
          <a:prstGeom prst="rect">
            <a:avLst/>
          </a:prstGeom>
        </p:spPr>
      </p:pic>
      <p:sp>
        <p:nvSpPr>
          <p:cNvPr id="23" name="Rectangle 22"/>
          <p:cNvSpPr/>
          <p:nvPr/>
        </p:nvSpPr>
        <p:spPr>
          <a:xfrm>
            <a:off x="2631263" y="4407479"/>
            <a:ext cx="1672350" cy="2252698"/>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5444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City’s Risk Management Philosophy</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6</a:t>
            </a:fld>
            <a:endParaRPr lang="en-ZA" dirty="0"/>
          </a:p>
        </p:txBody>
      </p:sp>
      <p:sp>
        <p:nvSpPr>
          <p:cNvPr id="8" name="TextBox 7"/>
          <p:cNvSpPr txBox="1"/>
          <p:nvPr/>
        </p:nvSpPr>
        <p:spPr>
          <a:xfrm>
            <a:off x="263768" y="1201871"/>
            <a:ext cx="8628712" cy="923330"/>
          </a:xfrm>
          <a:prstGeom prst="rect">
            <a:avLst/>
          </a:prstGeom>
          <a:noFill/>
        </p:spPr>
        <p:txBody>
          <a:bodyPr wrap="square" rtlCol="0">
            <a:spAutoFit/>
          </a:bodyPr>
          <a:lstStyle/>
          <a:p>
            <a:pPr algn="ctr"/>
            <a:r>
              <a:rPr lang="en-ZA" dirty="0">
                <a:latin typeface="Century Gothic" panose="020B0502020202020204" pitchFamily="34" charset="0"/>
              </a:rPr>
              <a:t>The City is committed to </a:t>
            </a:r>
            <a:r>
              <a:rPr lang="en-ZA" dirty="0" smtClean="0">
                <a:latin typeface="Century Gothic" panose="020B0502020202020204" pitchFamily="34" charset="0"/>
              </a:rPr>
              <a:t>the </a:t>
            </a:r>
            <a:r>
              <a:rPr lang="en-ZA" b="1" dirty="0" smtClean="0">
                <a:solidFill>
                  <a:srgbClr val="7030A0"/>
                </a:solidFill>
                <a:latin typeface="Century Gothic" panose="020B0502020202020204" pitchFamily="34" charset="0"/>
              </a:rPr>
              <a:t>optimal management of risk </a:t>
            </a:r>
            <a:r>
              <a:rPr lang="en-ZA" dirty="0" smtClean="0">
                <a:latin typeface="Century Gothic" panose="020B0502020202020204" pitchFamily="34" charset="0"/>
              </a:rPr>
              <a:t>to achieve the City’s Vision, deliver on its core business and key objectives and protect its values as a Well-Run City.  </a:t>
            </a:r>
            <a:endParaRPr lang="en-ZA" dirty="0">
              <a:latin typeface="Century Gothic" panose="020B0502020202020204" pitchFamily="34" charset="0"/>
            </a:endParaRPr>
          </a:p>
        </p:txBody>
      </p:sp>
      <p:sp>
        <p:nvSpPr>
          <p:cNvPr id="5" name="TextBox 4"/>
          <p:cNvSpPr txBox="1"/>
          <p:nvPr/>
        </p:nvSpPr>
        <p:spPr>
          <a:xfrm>
            <a:off x="2981468" y="2314717"/>
            <a:ext cx="2658302" cy="3693319"/>
          </a:xfrm>
          <a:prstGeom prst="rect">
            <a:avLst/>
          </a:prstGeom>
          <a:noFill/>
        </p:spPr>
        <p:txBody>
          <a:bodyPr wrap="square" rtlCol="0">
            <a:spAutoFit/>
          </a:bodyPr>
          <a:lstStyle/>
          <a:p>
            <a:pPr algn="ctr"/>
            <a:r>
              <a:rPr lang="en-ZA" b="1" dirty="0">
                <a:solidFill>
                  <a:srgbClr val="7030A0"/>
                </a:solidFill>
                <a:latin typeface="Century Gothic" panose="020B0502020202020204" pitchFamily="34" charset="0"/>
              </a:rPr>
              <a:t>The King IV has been adopted by Council on 5 December </a:t>
            </a:r>
            <a:r>
              <a:rPr lang="en-ZA" b="1" dirty="0" smtClean="0">
                <a:solidFill>
                  <a:srgbClr val="7030A0"/>
                </a:solidFill>
                <a:latin typeface="Century Gothic" panose="020B0502020202020204" pitchFamily="34" charset="0"/>
              </a:rPr>
              <a:t>2017. </a:t>
            </a:r>
          </a:p>
          <a:p>
            <a:pPr algn="ctr"/>
            <a:endParaRPr lang="en-ZA" b="1" dirty="0">
              <a:solidFill>
                <a:srgbClr val="7030A0"/>
              </a:solidFill>
              <a:latin typeface="Century Gothic" panose="020B0502020202020204" pitchFamily="34" charset="0"/>
            </a:endParaRPr>
          </a:p>
          <a:p>
            <a:pPr algn="ctr"/>
            <a:r>
              <a:rPr lang="en-ZA" b="1" dirty="0" smtClean="0">
                <a:solidFill>
                  <a:srgbClr val="7030A0"/>
                </a:solidFill>
                <a:latin typeface="Century Gothic" panose="020B0502020202020204" pitchFamily="34" charset="0"/>
              </a:rPr>
              <a:t>Principle </a:t>
            </a:r>
            <a:r>
              <a:rPr lang="en-ZA" b="1" dirty="0">
                <a:solidFill>
                  <a:srgbClr val="7030A0"/>
                </a:solidFill>
                <a:latin typeface="Century Gothic" panose="020B0502020202020204" pitchFamily="34" charset="0"/>
              </a:rPr>
              <a:t>11 </a:t>
            </a:r>
            <a:r>
              <a:rPr lang="en-ZA" b="1" dirty="0" smtClean="0">
                <a:solidFill>
                  <a:srgbClr val="7030A0"/>
                </a:solidFill>
                <a:latin typeface="Century Gothic" panose="020B0502020202020204" pitchFamily="34" charset="0"/>
              </a:rPr>
              <a:t>of the </a:t>
            </a:r>
            <a:r>
              <a:rPr lang="en-ZA" b="1" dirty="0">
                <a:solidFill>
                  <a:srgbClr val="7030A0"/>
                </a:solidFill>
                <a:latin typeface="Century Gothic" panose="020B0502020202020204" pitchFamily="34" charset="0"/>
              </a:rPr>
              <a:t>supplement for municipalities states: "The council should govern risk in a way </a:t>
            </a:r>
            <a:r>
              <a:rPr lang="en-ZA" b="1" dirty="0" smtClean="0">
                <a:solidFill>
                  <a:srgbClr val="7030A0"/>
                </a:solidFill>
                <a:latin typeface="Century Gothic" panose="020B0502020202020204" pitchFamily="34" charset="0"/>
              </a:rPr>
              <a:t>that supports </a:t>
            </a:r>
            <a:r>
              <a:rPr lang="en-ZA" b="1" dirty="0">
                <a:solidFill>
                  <a:srgbClr val="7030A0"/>
                </a:solidFill>
                <a:latin typeface="Century Gothic" panose="020B0502020202020204" pitchFamily="34" charset="0"/>
              </a:rPr>
              <a:t>the municipality in setting and achieving its strategic objectives:"</a:t>
            </a:r>
          </a:p>
        </p:txBody>
      </p:sp>
      <p:pic>
        <p:nvPicPr>
          <p:cNvPr id="9" name="Picture 8"/>
          <p:cNvPicPr>
            <a:picLocks noChangeAspect="1"/>
          </p:cNvPicPr>
          <p:nvPr/>
        </p:nvPicPr>
        <p:blipFill>
          <a:blip r:embed="rId3"/>
          <a:stretch>
            <a:fillRect/>
          </a:stretch>
        </p:blipFill>
        <p:spPr>
          <a:xfrm>
            <a:off x="263768" y="2125201"/>
            <a:ext cx="2828099" cy="3882834"/>
          </a:xfrm>
          <a:prstGeom prst="rect">
            <a:avLst/>
          </a:prstGeom>
        </p:spPr>
      </p:pic>
      <p:pic>
        <p:nvPicPr>
          <p:cNvPr id="13" name="Picture 12"/>
          <p:cNvPicPr>
            <a:picLocks noChangeAspect="1"/>
          </p:cNvPicPr>
          <p:nvPr/>
        </p:nvPicPr>
        <p:blipFill>
          <a:blip r:embed="rId4"/>
          <a:stretch>
            <a:fillRect/>
          </a:stretch>
        </p:blipFill>
        <p:spPr>
          <a:xfrm>
            <a:off x="5940302" y="2125200"/>
            <a:ext cx="2746498" cy="3882835"/>
          </a:xfrm>
          <a:prstGeom prst="rect">
            <a:avLst/>
          </a:prstGeom>
        </p:spPr>
      </p:pic>
    </p:spTree>
    <p:extLst>
      <p:ext uri="{BB962C8B-B14F-4D97-AF65-F5344CB8AC3E}">
        <p14:creationId xmlns:p14="http://schemas.microsoft.com/office/powerpoint/2010/main" val="2931347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a:t>Dashboard:  City Wide Risks linked to </a:t>
            </a:r>
            <a:r>
              <a:rPr lang="en-ZA" dirty="0" smtClean="0"/>
              <a:t>SFA’s</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7</a:t>
            </a:fld>
            <a:endParaRPr lang="en-ZA" dirty="0"/>
          </a:p>
        </p:txBody>
      </p:sp>
      <p:sp>
        <p:nvSpPr>
          <p:cNvPr id="11" name="TextBox 10"/>
          <p:cNvSpPr txBox="1"/>
          <p:nvPr/>
        </p:nvSpPr>
        <p:spPr>
          <a:xfrm>
            <a:off x="2553548" y="5819259"/>
            <a:ext cx="5924164" cy="646331"/>
          </a:xfrm>
          <a:prstGeom prst="rect">
            <a:avLst/>
          </a:prstGeom>
          <a:noFill/>
        </p:spPr>
        <p:txBody>
          <a:bodyPr wrap="square" rtlCol="0">
            <a:spAutoFit/>
          </a:bodyPr>
          <a:lstStyle/>
          <a:p>
            <a:pPr algn="ctr"/>
            <a:r>
              <a:rPr lang="en-ZA" b="1" dirty="0" smtClean="0">
                <a:latin typeface="Century Gothic" panose="020B0502020202020204" pitchFamily="34" charset="0"/>
              </a:rPr>
              <a:t>Increased emphasis placed on the Strategic Focus Area (SFA) - Safe City</a:t>
            </a:r>
            <a:endParaRPr lang="en-ZA" b="1" dirty="0">
              <a:latin typeface="Century Gothic" panose="020B0502020202020204" pitchFamily="34" charset="0"/>
            </a:endParaRPr>
          </a:p>
        </p:txBody>
      </p:sp>
      <p:graphicFrame>
        <p:nvGraphicFramePr>
          <p:cNvPr id="12" name="Chart 11"/>
          <p:cNvGraphicFramePr>
            <a:graphicFrameLocks/>
          </p:cNvGraphicFramePr>
          <p:nvPr>
            <p:extLst>
              <p:ext uri="{D42A27DB-BD31-4B8C-83A1-F6EECF244321}">
                <p14:modId xmlns:p14="http://schemas.microsoft.com/office/powerpoint/2010/main" val="3521486006"/>
              </p:ext>
            </p:extLst>
          </p:nvPr>
        </p:nvGraphicFramePr>
        <p:xfrm>
          <a:off x="457200" y="1251285"/>
          <a:ext cx="8020512" cy="45654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0638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City’s Integrated Risk Management Model</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8</a:t>
            </a:fld>
            <a:endParaRPr lang="en-ZA" dirty="0"/>
          </a:p>
        </p:txBody>
      </p:sp>
      <p:pic>
        <p:nvPicPr>
          <p:cNvPr id="9" name="Picture 8"/>
          <p:cNvPicPr>
            <a:picLocks noChangeAspect="1"/>
          </p:cNvPicPr>
          <p:nvPr/>
        </p:nvPicPr>
        <p:blipFill>
          <a:blip r:embed="rId3"/>
          <a:stretch>
            <a:fillRect/>
          </a:stretch>
        </p:blipFill>
        <p:spPr>
          <a:xfrm>
            <a:off x="0" y="1243012"/>
            <a:ext cx="8686800" cy="5614988"/>
          </a:xfrm>
          <a:prstGeom prst="rect">
            <a:avLst/>
          </a:prstGeom>
        </p:spPr>
      </p:pic>
      <p:sp>
        <p:nvSpPr>
          <p:cNvPr id="2" name="Rectangle 1"/>
          <p:cNvSpPr/>
          <p:nvPr/>
        </p:nvSpPr>
        <p:spPr>
          <a:xfrm>
            <a:off x="3185652" y="3126658"/>
            <a:ext cx="1784554" cy="1533832"/>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5" name="Oval 4"/>
          <p:cNvSpPr/>
          <p:nvPr/>
        </p:nvSpPr>
        <p:spPr>
          <a:xfrm>
            <a:off x="5619135" y="3362632"/>
            <a:ext cx="2536723" cy="1061884"/>
          </a:xfrm>
          <a:prstGeom prst="ellipse">
            <a:avLst/>
          </a:prstGeom>
          <a:solidFill>
            <a:schemeClr val="accent1"/>
          </a:solid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smtClean="0">
                <a:solidFill>
                  <a:schemeClr val="bg1"/>
                </a:solidFill>
              </a:rPr>
              <a:t>Manual Process</a:t>
            </a:r>
            <a:endParaRPr lang="en-ZA" b="1" dirty="0">
              <a:solidFill>
                <a:schemeClr val="bg1"/>
              </a:solidFill>
            </a:endParaRPr>
          </a:p>
        </p:txBody>
      </p:sp>
      <p:cxnSp>
        <p:nvCxnSpPr>
          <p:cNvPr id="7" name="Straight Arrow Connector 6"/>
          <p:cNvCxnSpPr/>
          <p:nvPr/>
        </p:nvCxnSpPr>
        <p:spPr>
          <a:xfrm flipH="1">
            <a:off x="4970206" y="3893574"/>
            <a:ext cx="678426" cy="0"/>
          </a:xfrm>
          <a:prstGeom prst="straightConnector1">
            <a:avLst/>
          </a:prstGeom>
          <a:ln w="381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56754" y="4193176"/>
            <a:ext cx="2103120" cy="1234229"/>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cxnSp>
        <p:nvCxnSpPr>
          <p:cNvPr id="10" name="Straight Arrow Connector 9"/>
          <p:cNvCxnSpPr/>
          <p:nvPr/>
        </p:nvCxnSpPr>
        <p:spPr>
          <a:xfrm flipH="1">
            <a:off x="2259874" y="5208568"/>
            <a:ext cx="4627623" cy="0"/>
          </a:xfrm>
          <a:prstGeom prst="straightConnector1">
            <a:avLst/>
          </a:prstGeom>
          <a:ln w="381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5" idx="4"/>
          </p:cNvCxnSpPr>
          <p:nvPr/>
        </p:nvCxnSpPr>
        <p:spPr>
          <a:xfrm>
            <a:off x="6887497" y="4424516"/>
            <a:ext cx="0" cy="784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2" idx="2"/>
          </p:cNvCxnSpPr>
          <p:nvPr/>
        </p:nvCxnSpPr>
        <p:spPr>
          <a:xfrm>
            <a:off x="4077929" y="4660490"/>
            <a:ext cx="0" cy="548078"/>
          </a:xfrm>
          <a:prstGeom prst="line">
            <a:avLst/>
          </a:prstGeom>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5619134" y="3341703"/>
            <a:ext cx="2536723" cy="1061884"/>
          </a:xfrm>
          <a:prstGeom prst="ellipse">
            <a:avLst/>
          </a:prstGeom>
          <a:solidFill>
            <a:schemeClr val="accent1"/>
          </a:solid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smtClean="0">
                <a:solidFill>
                  <a:schemeClr val="bg1"/>
                </a:solidFill>
              </a:rPr>
              <a:t>Automate Risk Assessment Using ITT</a:t>
            </a:r>
            <a:endParaRPr lang="en-ZA" b="1" dirty="0">
              <a:solidFill>
                <a:schemeClr val="bg1"/>
              </a:solidFill>
            </a:endParaRPr>
          </a:p>
        </p:txBody>
      </p:sp>
    </p:spTree>
    <p:extLst>
      <p:ext uri="{BB962C8B-B14F-4D97-AF65-F5344CB8AC3E}">
        <p14:creationId xmlns:p14="http://schemas.microsoft.com/office/powerpoint/2010/main" val="336185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a:t>The Impact of COVID-19 on Risk Management</a:t>
            </a:r>
          </a:p>
        </p:txBody>
      </p:sp>
      <p:sp>
        <p:nvSpPr>
          <p:cNvPr id="3" name="Slide Number Placeholder 2"/>
          <p:cNvSpPr>
            <a:spLocks noGrp="1"/>
          </p:cNvSpPr>
          <p:nvPr>
            <p:ph type="sldNum" sz="quarter" idx="4"/>
          </p:nvPr>
        </p:nvSpPr>
        <p:spPr/>
        <p:txBody>
          <a:bodyPr/>
          <a:lstStyle/>
          <a:p>
            <a:fld id="{8406839F-D7A4-4E5D-B93D-768AD4D1DB36}" type="slidenum">
              <a:rPr lang="en-ZA" smtClean="0"/>
              <a:pPr/>
              <a:t>9</a:t>
            </a:fld>
            <a:endParaRPr lang="en-ZA" dirty="0"/>
          </a:p>
        </p:txBody>
      </p:sp>
      <p:pic>
        <p:nvPicPr>
          <p:cNvPr id="2" name="Picture 1"/>
          <p:cNvPicPr>
            <a:picLocks noChangeAspect="1"/>
          </p:cNvPicPr>
          <p:nvPr/>
        </p:nvPicPr>
        <p:blipFill>
          <a:blip r:embed="rId3"/>
          <a:stretch>
            <a:fillRect/>
          </a:stretch>
        </p:blipFill>
        <p:spPr>
          <a:xfrm>
            <a:off x="1999265" y="1124161"/>
            <a:ext cx="5145470" cy="5139373"/>
          </a:xfrm>
          <a:prstGeom prst="rect">
            <a:avLst/>
          </a:prstGeom>
        </p:spPr>
      </p:pic>
      <p:sp>
        <p:nvSpPr>
          <p:cNvPr id="7" name="TextBox 6"/>
          <p:cNvSpPr txBox="1"/>
          <p:nvPr/>
        </p:nvSpPr>
        <p:spPr>
          <a:xfrm>
            <a:off x="450923" y="1407356"/>
            <a:ext cx="4157471" cy="1061829"/>
          </a:xfrm>
          <a:prstGeom prst="rect">
            <a:avLst/>
          </a:prstGeom>
          <a:noFill/>
        </p:spPr>
        <p:txBody>
          <a:bodyPr wrap="square" rtlCol="0">
            <a:spAutoFit/>
          </a:bodyPr>
          <a:lstStyle/>
          <a:p>
            <a:pPr defTabSz="685800">
              <a:defRPr/>
            </a:pPr>
            <a:r>
              <a:rPr lang="en-ZA" sz="2400" dirty="0" smtClean="0">
                <a:solidFill>
                  <a:schemeClr val="accent1"/>
                </a:solidFill>
                <a:latin typeface="Segoe UI Semibold"/>
              </a:rPr>
              <a:t>1. Identify Risks</a:t>
            </a:r>
            <a:endParaRPr lang="en-ZA" sz="2400" dirty="0">
              <a:solidFill>
                <a:schemeClr val="accent1"/>
              </a:solidFill>
              <a:latin typeface="Segoe UI Semibold"/>
            </a:endParaRPr>
          </a:p>
          <a:p>
            <a:pPr defTabSz="685800">
              <a:defRPr/>
            </a:pPr>
            <a:r>
              <a:rPr lang="en-ZA" sz="1300" dirty="0" smtClean="0">
                <a:solidFill>
                  <a:prstClr val="black">
                    <a:lumMod val="85000"/>
                    <a:lumOff val="15000"/>
                  </a:prstClr>
                </a:solidFill>
                <a:latin typeface="Century Gothic" panose="020B0502020202020204" pitchFamily="34" charset="0"/>
              </a:rPr>
              <a:t>Your risk profile has changed - catalogue </a:t>
            </a:r>
            <a:r>
              <a:rPr lang="en-ZA" sz="1300" dirty="0">
                <a:solidFill>
                  <a:prstClr val="black">
                    <a:lumMod val="85000"/>
                    <a:lumOff val="15000"/>
                  </a:prstClr>
                </a:solidFill>
                <a:latin typeface="Century Gothic" panose="020B0502020202020204" pitchFamily="34" charset="0"/>
              </a:rPr>
              <a:t>risks </a:t>
            </a:r>
            <a:r>
              <a:rPr lang="en-ZA" sz="1300" dirty="0" smtClean="0">
                <a:solidFill>
                  <a:prstClr val="black">
                    <a:lumMod val="85000"/>
                    <a:lumOff val="15000"/>
                  </a:prstClr>
                </a:solidFill>
                <a:latin typeface="Century Gothic" panose="020B0502020202020204" pitchFamily="34" charset="0"/>
              </a:rPr>
              <a:t>you may </a:t>
            </a:r>
            <a:r>
              <a:rPr lang="en-ZA" sz="1300" dirty="0">
                <a:solidFill>
                  <a:prstClr val="black">
                    <a:lumMod val="85000"/>
                    <a:lumOff val="15000"/>
                  </a:prstClr>
                </a:solidFill>
                <a:latin typeface="Century Gothic" panose="020B0502020202020204" pitchFamily="34" charset="0"/>
              </a:rPr>
              <a:t>face over the next month, three months, six months, nine months and year.</a:t>
            </a:r>
          </a:p>
        </p:txBody>
      </p:sp>
      <p:sp>
        <p:nvSpPr>
          <p:cNvPr id="8" name="TextBox 7"/>
          <p:cNvSpPr txBox="1"/>
          <p:nvPr/>
        </p:nvSpPr>
        <p:spPr>
          <a:xfrm>
            <a:off x="4808965" y="1295696"/>
            <a:ext cx="3970291" cy="1169551"/>
          </a:xfrm>
          <a:prstGeom prst="rect">
            <a:avLst/>
          </a:prstGeom>
          <a:noFill/>
        </p:spPr>
        <p:txBody>
          <a:bodyPr wrap="square" rtlCol="0">
            <a:spAutoFit/>
          </a:bodyPr>
          <a:lstStyle/>
          <a:p>
            <a:pPr algn="r" defTabSz="685800">
              <a:defRPr/>
            </a:pPr>
            <a:r>
              <a:rPr lang="en-ZA" sz="2800" dirty="0" smtClean="0">
                <a:solidFill>
                  <a:srgbClr val="44546A"/>
                </a:solidFill>
                <a:latin typeface="Segoe UI Semibold"/>
              </a:rPr>
              <a:t>2. Be Agile</a:t>
            </a:r>
            <a:endParaRPr lang="en-ZA" sz="2800" dirty="0">
              <a:solidFill>
                <a:srgbClr val="44546A"/>
              </a:solidFill>
              <a:latin typeface="Segoe UI Semibold"/>
            </a:endParaRPr>
          </a:p>
          <a:p>
            <a:pPr algn="r" defTabSz="685800">
              <a:defRPr/>
            </a:pPr>
            <a:r>
              <a:rPr lang="en-ZA" sz="1300" dirty="0">
                <a:latin typeface="Century Gothic" panose="020B0502020202020204" pitchFamily="34" charset="0"/>
              </a:rPr>
              <a:t>Be ready to be </a:t>
            </a:r>
            <a:r>
              <a:rPr lang="en-ZA" sz="1300" dirty="0" smtClean="0">
                <a:latin typeface="Century Gothic" panose="020B0502020202020204" pitchFamily="34" charset="0"/>
              </a:rPr>
              <a:t>uncomfortable - Navigate </a:t>
            </a:r>
            <a:r>
              <a:rPr lang="en-ZA" sz="1300" dirty="0">
                <a:latin typeface="Century Gothic" panose="020B0502020202020204" pitchFamily="34" charset="0"/>
              </a:rPr>
              <a:t>this period with flexibility and </a:t>
            </a:r>
            <a:r>
              <a:rPr lang="en-ZA" sz="1300" dirty="0" smtClean="0">
                <a:latin typeface="Century Gothic" panose="020B0502020202020204" pitchFamily="34" charset="0"/>
              </a:rPr>
              <a:t>understanding to meet the needs of the stakeholders</a:t>
            </a:r>
            <a:r>
              <a:rPr lang="en-ZA" sz="1400" dirty="0" smtClean="0"/>
              <a:t>. </a:t>
            </a:r>
            <a:endParaRPr lang="en-ZA" sz="1400" dirty="0">
              <a:solidFill>
                <a:prstClr val="black">
                  <a:lumMod val="85000"/>
                  <a:lumOff val="15000"/>
                </a:prstClr>
              </a:solidFill>
              <a:latin typeface="Century Gothic" panose="020B0502020202020204" pitchFamily="34" charset="0"/>
            </a:endParaRPr>
          </a:p>
        </p:txBody>
      </p:sp>
      <p:sp>
        <p:nvSpPr>
          <p:cNvPr id="9" name="TextBox 8"/>
          <p:cNvSpPr txBox="1"/>
          <p:nvPr/>
        </p:nvSpPr>
        <p:spPr>
          <a:xfrm>
            <a:off x="0" y="2619896"/>
            <a:ext cx="4460896" cy="1061829"/>
          </a:xfrm>
          <a:prstGeom prst="rect">
            <a:avLst/>
          </a:prstGeom>
          <a:noFill/>
        </p:spPr>
        <p:txBody>
          <a:bodyPr wrap="square" rtlCol="0">
            <a:spAutoFit/>
          </a:bodyPr>
          <a:lstStyle/>
          <a:p>
            <a:pPr algn="r" defTabSz="685800">
              <a:defRPr/>
            </a:pPr>
            <a:r>
              <a:rPr lang="en-ZA" sz="2400" dirty="0" smtClean="0">
                <a:solidFill>
                  <a:srgbClr val="44546A"/>
                </a:solidFill>
                <a:latin typeface="Segoe UI Semibold"/>
              </a:rPr>
              <a:t>3. Think People</a:t>
            </a:r>
            <a:endParaRPr lang="en-ZA" sz="2400" dirty="0">
              <a:solidFill>
                <a:srgbClr val="44546A"/>
              </a:solidFill>
              <a:latin typeface="Segoe UI Semibold"/>
            </a:endParaRPr>
          </a:p>
          <a:p>
            <a:pPr algn="r" defTabSz="685800">
              <a:defRPr/>
            </a:pPr>
            <a:r>
              <a:rPr lang="en-ZA" sz="1300" dirty="0">
                <a:solidFill>
                  <a:prstClr val="black">
                    <a:lumMod val="85000"/>
                    <a:lumOff val="15000"/>
                  </a:prstClr>
                </a:solidFill>
                <a:latin typeface="Century Gothic" panose="020B0502020202020204" pitchFamily="34" charset="0"/>
              </a:rPr>
              <a:t>Today people are stressed, tired, taxed, scared and pre-occupied - risks associated with </a:t>
            </a:r>
            <a:r>
              <a:rPr lang="en-ZA" sz="1300" dirty="0" smtClean="0">
                <a:solidFill>
                  <a:prstClr val="black">
                    <a:lumMod val="85000"/>
                    <a:lumOff val="15000"/>
                  </a:prstClr>
                </a:solidFill>
                <a:latin typeface="Century Gothic" panose="020B0502020202020204" pitchFamily="34" charset="0"/>
              </a:rPr>
              <a:t>mismanaging </a:t>
            </a:r>
            <a:r>
              <a:rPr lang="en-ZA" sz="1300" dirty="0">
                <a:solidFill>
                  <a:prstClr val="black">
                    <a:lumMod val="85000"/>
                    <a:lumOff val="15000"/>
                  </a:prstClr>
                </a:solidFill>
                <a:latin typeface="Century Gothic" panose="020B0502020202020204" pitchFamily="34" charset="0"/>
              </a:rPr>
              <a:t>employees in this time can be significant  </a:t>
            </a:r>
          </a:p>
        </p:txBody>
      </p:sp>
      <p:sp>
        <p:nvSpPr>
          <p:cNvPr id="10" name="TextBox 9"/>
          <p:cNvSpPr txBox="1"/>
          <p:nvPr/>
        </p:nvSpPr>
        <p:spPr>
          <a:xfrm>
            <a:off x="4808965" y="2619896"/>
            <a:ext cx="3877835" cy="1261884"/>
          </a:xfrm>
          <a:prstGeom prst="rect">
            <a:avLst/>
          </a:prstGeom>
          <a:noFill/>
        </p:spPr>
        <p:txBody>
          <a:bodyPr wrap="square" rtlCol="0">
            <a:spAutoFit/>
          </a:bodyPr>
          <a:lstStyle/>
          <a:p>
            <a:pPr defTabSz="685800">
              <a:defRPr/>
            </a:pPr>
            <a:r>
              <a:rPr lang="en-ZA" sz="2400" dirty="0">
                <a:solidFill>
                  <a:schemeClr val="accent1"/>
                </a:solidFill>
                <a:latin typeface="Segoe UI Semibold"/>
              </a:rPr>
              <a:t>4. </a:t>
            </a:r>
            <a:r>
              <a:rPr lang="en-ZA" sz="2400" dirty="0" smtClean="0">
                <a:solidFill>
                  <a:schemeClr val="accent1"/>
                </a:solidFill>
                <a:latin typeface="Segoe UI Semibold"/>
              </a:rPr>
              <a:t>Be Resilient</a:t>
            </a:r>
            <a:endParaRPr lang="en-ZA" sz="2400" dirty="0">
              <a:solidFill>
                <a:schemeClr val="accent1"/>
              </a:solidFill>
              <a:latin typeface="Segoe UI Semibold"/>
            </a:endParaRPr>
          </a:p>
          <a:p>
            <a:pPr defTabSz="685800">
              <a:defRPr/>
            </a:pPr>
            <a:r>
              <a:rPr lang="en-ZA" sz="1300" dirty="0" smtClean="0">
                <a:latin typeface="Century Gothic" panose="020B0502020202020204" pitchFamily="34" charset="0"/>
              </a:rPr>
              <a:t>Evaluate </a:t>
            </a:r>
            <a:r>
              <a:rPr lang="en-ZA" sz="1300" dirty="0">
                <a:latin typeface="Century Gothic" panose="020B0502020202020204" pitchFamily="34" charset="0"/>
              </a:rPr>
              <a:t>the impact of COVID-19 on </a:t>
            </a:r>
            <a:r>
              <a:rPr lang="en-ZA" sz="1300" dirty="0" smtClean="0">
                <a:latin typeface="Century Gothic" panose="020B0502020202020204" pitchFamily="34" charset="0"/>
              </a:rPr>
              <a:t>business continuity, </a:t>
            </a:r>
            <a:r>
              <a:rPr lang="en-ZA" sz="1300" dirty="0">
                <a:latin typeface="Century Gothic" panose="020B0502020202020204" pitchFamily="34" charset="0"/>
              </a:rPr>
              <a:t>looking both internally </a:t>
            </a:r>
            <a:r>
              <a:rPr lang="en-ZA" sz="1300" dirty="0" smtClean="0">
                <a:latin typeface="Century Gothic" panose="020B0502020202020204" pitchFamily="34" charset="0"/>
              </a:rPr>
              <a:t>(critical functions, equipment, employees) and externally (SCM analysis)</a:t>
            </a:r>
            <a:endParaRPr lang="en-ZA" sz="1300" dirty="0">
              <a:solidFill>
                <a:prstClr val="black">
                  <a:lumMod val="85000"/>
                  <a:lumOff val="15000"/>
                </a:prstClr>
              </a:solidFill>
              <a:latin typeface="Century Gothic" panose="020B0502020202020204" pitchFamily="34" charset="0"/>
            </a:endParaRPr>
          </a:p>
        </p:txBody>
      </p:sp>
      <p:sp>
        <p:nvSpPr>
          <p:cNvPr id="11" name="TextBox 10"/>
          <p:cNvSpPr txBox="1"/>
          <p:nvPr/>
        </p:nvSpPr>
        <p:spPr>
          <a:xfrm>
            <a:off x="2586853" y="5517949"/>
            <a:ext cx="4557881" cy="1061829"/>
          </a:xfrm>
          <a:prstGeom prst="rect">
            <a:avLst/>
          </a:prstGeom>
          <a:noFill/>
        </p:spPr>
        <p:txBody>
          <a:bodyPr wrap="square" rtlCol="0">
            <a:spAutoFit/>
          </a:bodyPr>
          <a:lstStyle/>
          <a:p>
            <a:pPr defTabSz="685800">
              <a:defRPr/>
            </a:pPr>
            <a:r>
              <a:rPr lang="en-ZA" sz="2400" dirty="0">
                <a:solidFill>
                  <a:schemeClr val="accent1"/>
                </a:solidFill>
                <a:latin typeface="Segoe UI Semibold"/>
              </a:rPr>
              <a:t>7</a:t>
            </a:r>
            <a:r>
              <a:rPr lang="en-ZA" sz="2400" dirty="0" smtClean="0">
                <a:solidFill>
                  <a:schemeClr val="accent1"/>
                </a:solidFill>
                <a:latin typeface="Segoe UI Semibold"/>
              </a:rPr>
              <a:t>. Consult Advisors</a:t>
            </a:r>
            <a:endParaRPr lang="en-ZA" sz="2400" dirty="0">
              <a:solidFill>
                <a:schemeClr val="accent1"/>
              </a:solidFill>
              <a:latin typeface="Segoe UI Semibold"/>
            </a:endParaRPr>
          </a:p>
          <a:p>
            <a:pPr defTabSz="685800">
              <a:defRPr/>
            </a:pPr>
            <a:r>
              <a:rPr lang="en-ZA" sz="1300" dirty="0">
                <a:latin typeface="Century Gothic" panose="020B0502020202020204" pitchFamily="34" charset="0"/>
              </a:rPr>
              <a:t>This is </a:t>
            </a:r>
            <a:r>
              <a:rPr lang="en-ZA" sz="1300" dirty="0" smtClean="0">
                <a:latin typeface="Century Gothic" panose="020B0502020202020204" pitchFamily="34" charset="0"/>
              </a:rPr>
              <a:t>a time </a:t>
            </a:r>
            <a:r>
              <a:rPr lang="en-ZA" sz="1300" dirty="0">
                <a:latin typeface="Century Gothic" panose="020B0502020202020204" pitchFamily="34" charset="0"/>
              </a:rPr>
              <a:t>for everyone to work </a:t>
            </a:r>
            <a:r>
              <a:rPr lang="en-ZA" sz="1300" dirty="0" smtClean="0">
                <a:latin typeface="Century Gothic" panose="020B0502020202020204" pitchFamily="34" charset="0"/>
              </a:rPr>
              <a:t>together</a:t>
            </a:r>
            <a:r>
              <a:rPr lang="en-ZA" sz="1300" dirty="0">
                <a:latin typeface="Century Gothic" panose="020B0502020202020204" pitchFamily="34" charset="0"/>
              </a:rPr>
              <a:t> </a:t>
            </a:r>
            <a:r>
              <a:rPr lang="en-ZA" sz="1300" dirty="0" smtClean="0">
                <a:latin typeface="Century Gothic" panose="020B0502020202020204" pitchFamily="34" charset="0"/>
              </a:rPr>
              <a:t>– consider reaching out to other municipalities and consultants in Risk, Legal, Insurance, Financial, psychology</a:t>
            </a:r>
            <a:endParaRPr lang="en-ZA" sz="1300" dirty="0">
              <a:solidFill>
                <a:prstClr val="black">
                  <a:lumMod val="85000"/>
                  <a:lumOff val="15000"/>
                </a:prstClr>
              </a:solidFill>
              <a:latin typeface="Century Gothic" panose="020B0502020202020204" pitchFamily="34" charset="0"/>
            </a:endParaRPr>
          </a:p>
        </p:txBody>
      </p:sp>
      <p:sp>
        <p:nvSpPr>
          <p:cNvPr id="12" name="TextBox 11"/>
          <p:cNvSpPr txBox="1"/>
          <p:nvPr/>
        </p:nvSpPr>
        <p:spPr>
          <a:xfrm>
            <a:off x="3895533" y="4410426"/>
            <a:ext cx="4897556" cy="1061829"/>
          </a:xfrm>
          <a:prstGeom prst="rect">
            <a:avLst/>
          </a:prstGeom>
          <a:noFill/>
        </p:spPr>
        <p:txBody>
          <a:bodyPr wrap="square" rtlCol="0">
            <a:spAutoFit/>
          </a:bodyPr>
          <a:lstStyle/>
          <a:p>
            <a:pPr algn="r" defTabSz="685800">
              <a:defRPr/>
            </a:pPr>
            <a:r>
              <a:rPr lang="en-ZA" sz="2400" dirty="0" smtClean="0">
                <a:solidFill>
                  <a:srgbClr val="44546A"/>
                </a:solidFill>
                <a:latin typeface="Segoe UI Semibold"/>
              </a:rPr>
              <a:t>6. Consider your reputation</a:t>
            </a:r>
            <a:endParaRPr lang="en-ZA" sz="2400" dirty="0">
              <a:solidFill>
                <a:srgbClr val="44546A"/>
              </a:solidFill>
              <a:latin typeface="Segoe UI Semibold"/>
            </a:endParaRPr>
          </a:p>
          <a:p>
            <a:pPr algn="r" defTabSz="685800">
              <a:defRPr/>
            </a:pPr>
            <a:r>
              <a:rPr lang="en-ZA" sz="1300" dirty="0">
                <a:solidFill>
                  <a:prstClr val="black">
                    <a:lumMod val="85000"/>
                    <a:lumOff val="15000"/>
                  </a:prstClr>
                </a:solidFill>
                <a:latin typeface="Century Gothic" panose="020B0502020202020204" pitchFamily="34" charset="0"/>
              </a:rPr>
              <a:t>The success stories of COVID-19 will be the people and organizations whose reputation was improved with their response to the </a:t>
            </a:r>
            <a:r>
              <a:rPr lang="en-ZA" sz="1300" dirty="0" smtClean="0">
                <a:solidFill>
                  <a:prstClr val="black">
                    <a:lumMod val="85000"/>
                    <a:lumOff val="15000"/>
                  </a:prstClr>
                </a:solidFill>
                <a:latin typeface="Century Gothic" panose="020B0502020202020204" pitchFamily="34" charset="0"/>
              </a:rPr>
              <a:t>pandemic.</a:t>
            </a:r>
            <a:endParaRPr lang="en-ZA" sz="1300" dirty="0">
              <a:solidFill>
                <a:prstClr val="black">
                  <a:lumMod val="85000"/>
                  <a:lumOff val="15000"/>
                </a:prstClr>
              </a:solidFill>
              <a:latin typeface="Century Gothic" panose="020B0502020202020204" pitchFamily="34" charset="0"/>
            </a:endParaRPr>
          </a:p>
        </p:txBody>
      </p:sp>
      <p:sp>
        <p:nvSpPr>
          <p:cNvPr id="13" name="TextBox 12"/>
          <p:cNvSpPr txBox="1"/>
          <p:nvPr/>
        </p:nvSpPr>
        <p:spPr>
          <a:xfrm>
            <a:off x="364744" y="3841039"/>
            <a:ext cx="4444221" cy="1261884"/>
          </a:xfrm>
          <a:prstGeom prst="rect">
            <a:avLst/>
          </a:prstGeom>
          <a:noFill/>
        </p:spPr>
        <p:txBody>
          <a:bodyPr wrap="square" rtlCol="0">
            <a:spAutoFit/>
          </a:bodyPr>
          <a:lstStyle/>
          <a:p>
            <a:pPr defTabSz="685800">
              <a:defRPr/>
            </a:pPr>
            <a:r>
              <a:rPr lang="en-ZA" sz="2400" dirty="0" smtClean="0">
                <a:solidFill>
                  <a:schemeClr val="accent1"/>
                </a:solidFill>
                <a:latin typeface="Segoe UI Semibold"/>
              </a:rPr>
              <a:t>5. Think Automation</a:t>
            </a:r>
            <a:endParaRPr lang="en-ZA" sz="2400" dirty="0">
              <a:solidFill>
                <a:schemeClr val="accent1"/>
              </a:solidFill>
              <a:latin typeface="Segoe UI Semibold"/>
            </a:endParaRPr>
          </a:p>
          <a:p>
            <a:r>
              <a:rPr lang="en-ZA" sz="1300" dirty="0">
                <a:latin typeface="Century Gothic" panose="020B0502020202020204" pitchFamily="34" charset="0"/>
              </a:rPr>
              <a:t>Using real-time </a:t>
            </a:r>
            <a:r>
              <a:rPr lang="en-ZA" sz="1300" dirty="0" smtClean="0">
                <a:latin typeface="Century Gothic" panose="020B0502020202020204" pitchFamily="34" charset="0"/>
              </a:rPr>
              <a:t>data </a:t>
            </a:r>
            <a:r>
              <a:rPr lang="en-ZA" sz="1300" dirty="0">
                <a:latin typeface="Century Gothic" panose="020B0502020202020204" pitchFamily="34" charset="0"/>
              </a:rPr>
              <a:t>and on-going data analytics </a:t>
            </a:r>
            <a:r>
              <a:rPr lang="en-ZA" sz="1300" dirty="0" smtClean="0">
                <a:latin typeface="Century Gothic" panose="020B0502020202020204" pitchFamily="34" charset="0"/>
              </a:rPr>
              <a:t>will assist with improved evidenced based decision making and a value-adding </a:t>
            </a:r>
            <a:r>
              <a:rPr lang="en-ZA" sz="1300" dirty="0">
                <a:latin typeface="Century Gothic" panose="020B0502020202020204" pitchFamily="34" charset="0"/>
              </a:rPr>
              <a:t>risk management approach. </a:t>
            </a:r>
          </a:p>
        </p:txBody>
      </p:sp>
    </p:spTree>
    <p:extLst>
      <p:ext uri="{BB962C8B-B14F-4D97-AF65-F5344CB8AC3E}">
        <p14:creationId xmlns:p14="http://schemas.microsoft.com/office/powerpoint/2010/main" val="21283477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heme/theme1.xml><?xml version="1.0" encoding="utf-8"?>
<a:theme xmlns:a="http://schemas.openxmlformats.org/drawingml/2006/main" name="City of Cape Town PPT">
  <a:themeElements>
    <a:clrScheme name="Custom 2">
      <a:dk1>
        <a:sysClr val="windowText" lastClr="000000"/>
      </a:dk1>
      <a:lt1>
        <a:sysClr val="window" lastClr="FFFFFF"/>
      </a:lt1>
      <a:dk2>
        <a:srgbClr val="BACF00"/>
      </a:dk2>
      <a:lt2>
        <a:srgbClr val="0098C5"/>
      </a:lt2>
      <a:accent1>
        <a:srgbClr val="C8006F"/>
      </a:accent1>
      <a:accent2>
        <a:srgbClr val="005870"/>
      </a:accent2>
      <a:accent3>
        <a:srgbClr val="446414"/>
      </a:accent3>
      <a:accent4>
        <a:srgbClr val="9D2235"/>
      </a:accent4>
      <a:accent5>
        <a:srgbClr val="47292E"/>
      </a:accent5>
      <a:accent6>
        <a:srgbClr val="98871F"/>
      </a:accent6>
      <a:hlink>
        <a:srgbClr val="C9571E"/>
      </a:hlink>
      <a:folHlink>
        <a:srgbClr val="63351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51">
      <a:dk1>
        <a:sysClr val="windowText" lastClr="000000"/>
      </a:dk1>
      <a:lt1>
        <a:sysClr val="window" lastClr="FFFFFF"/>
      </a:lt1>
      <a:dk2>
        <a:srgbClr val="44546A"/>
      </a:dk2>
      <a:lt2>
        <a:srgbClr val="BF2424"/>
      </a:lt2>
      <a:accent1>
        <a:srgbClr val="9762AA"/>
      </a:accent1>
      <a:accent2>
        <a:srgbClr val="0A9CCD"/>
      </a:accent2>
      <a:accent3>
        <a:srgbClr val="69AA43"/>
      </a:accent3>
      <a:accent4>
        <a:srgbClr val="FBAD4B"/>
      </a:accent4>
      <a:accent5>
        <a:srgbClr val="F25E3D"/>
      </a:accent5>
      <a:accent6>
        <a:srgbClr val="EA5A95"/>
      </a:accent6>
      <a:hlink>
        <a:srgbClr val="BF242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ntact_x0020_Number xmlns="f684401f-4ea0-4f13-8650-20e65e3a7281" xsi:nil="true"/>
    <Header xmlns="7cef6846-ca2f-4b9c-a35b-1dab1369e5b6" xsi:nil="true"/>
    <Publish_x0020_to_x0020_CityForms_x003f_ xmlns="2101e9c6-fa54-4c8c-9943-710c456d4c49">Yes</Publish_x0020_to_x0020_CityForms_x003f_>
    <Category xmlns="f684401f-4ea0-4f13-8650-20e65e3a7281">General</Category>
    <Department xmlns="f684401f-4ea0-4f13-8650-20e65e3a7281">Communication</Department>
    <Owner xmlns="f684401f-4ea0-4f13-8650-20e65e3a728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9621F8599A194B97913603FDFE6B7B" ma:contentTypeVersion="8" ma:contentTypeDescription="Create a new document." ma:contentTypeScope="" ma:versionID="64b44e147270864dbae06fe19d3e8d8d">
  <xsd:schema xmlns:xsd="http://www.w3.org/2001/XMLSchema" xmlns:xs="http://www.w3.org/2001/XMLSchema" xmlns:p="http://schemas.microsoft.com/office/2006/metadata/properties" xmlns:ns2="7cef6846-ca2f-4b9c-a35b-1dab1369e5b6" xmlns:ns3="f684401f-4ea0-4f13-8650-20e65e3a7281" xmlns:ns4="2101e9c6-fa54-4c8c-9943-710c456d4c49" targetNamespace="http://schemas.microsoft.com/office/2006/metadata/properties" ma:root="true" ma:fieldsID="06e4411819d28e02f098a033184db8b9" ns2:_="" ns3:_="" ns4:_="">
    <xsd:import namespace="7cef6846-ca2f-4b9c-a35b-1dab1369e5b6"/>
    <xsd:import namespace="f684401f-4ea0-4f13-8650-20e65e3a7281"/>
    <xsd:import namespace="2101e9c6-fa54-4c8c-9943-710c456d4c49"/>
    <xsd:element name="properties">
      <xsd:complexType>
        <xsd:sequence>
          <xsd:element name="documentManagement">
            <xsd:complexType>
              <xsd:all>
                <xsd:element ref="ns2:Header" minOccurs="0"/>
                <xsd:element ref="ns3:Category"/>
                <xsd:element ref="ns3:Owner" minOccurs="0"/>
                <xsd:element ref="ns3:Contact_x0020_Number" minOccurs="0"/>
                <xsd:element ref="ns3:Department" minOccurs="0"/>
                <xsd:element ref="ns4:Publish_x0020_to_x0020_CityForms_x003f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ef6846-ca2f-4b9c-a35b-1dab1369e5b6" elementFormDefault="qualified">
    <xsd:import namespace="http://schemas.microsoft.com/office/2006/documentManagement/types"/>
    <xsd:import namespace="http://schemas.microsoft.com/office/infopath/2007/PartnerControls"/>
    <xsd:element name="Header" ma:index="8" nillable="true" ma:displayName="Header" ma:internalName="Header" ma:readOnly="false">
      <xsd:simpleType>
        <xsd:restriction base="dms:Text">
          <xsd:maxLength value="150"/>
        </xsd:restriction>
      </xsd:simpleType>
    </xsd:element>
  </xsd:schema>
  <xsd:schema xmlns:xsd="http://www.w3.org/2001/XMLSchema" xmlns:xs="http://www.w3.org/2001/XMLSchema" xmlns:dms="http://schemas.microsoft.com/office/2006/documentManagement/types" xmlns:pc="http://schemas.microsoft.com/office/infopath/2007/PartnerControls" targetNamespace="f684401f-4ea0-4f13-8650-20e65e3a7281" elementFormDefault="qualified">
    <xsd:import namespace="http://schemas.microsoft.com/office/2006/documentManagement/types"/>
    <xsd:import namespace="http://schemas.microsoft.com/office/infopath/2007/PartnerControls"/>
    <xsd:element name="Category" ma:index="9" ma:displayName="Category" ma:description="The category the document belongs to (Finance, IS&amp;T etc.)" ma:internalName="Category">
      <xsd:simpleType>
        <xsd:restriction base="dms:Text">
          <xsd:maxLength value="255"/>
        </xsd:restriction>
      </xsd:simpleType>
    </xsd:element>
    <xsd:element name="Owner" ma:index="10" nillable="true" ma:displayName="Owner" ma:description="The individual who has responsibility for this document" ma:internalName="Owner">
      <xsd:simpleType>
        <xsd:restriction base="dms:Text">
          <xsd:maxLength value="255"/>
        </xsd:restriction>
      </xsd:simpleType>
    </xsd:element>
    <xsd:element name="Contact_x0020_Number" ma:index="11" nillable="true" ma:displayName="Contact Number_old" ma:description="Contact number for document owner" ma:internalName="Contact_x0020_Number">
      <xsd:simpleType>
        <xsd:restriction base="dms:Text">
          <xsd:maxLength value="255"/>
        </xsd:restriction>
      </xsd:simpleType>
    </xsd:element>
    <xsd:element name="Department" ma:index="12" nillable="true" ma:displayName="Department" ma:internalName="Depart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01e9c6-fa54-4c8c-9943-710c456d4c49" elementFormDefault="qualified">
    <xsd:import namespace="http://schemas.microsoft.com/office/2006/documentManagement/types"/>
    <xsd:import namespace="http://schemas.microsoft.com/office/infopath/2007/PartnerControls"/>
    <xsd:element name="Publish_x0020_to_x0020_CityForms_x003f_" ma:index="13" ma:displayName="Publish to CityForms?" ma:default="Yes" ma:format="RadioButtons" ma:internalName="Publish_x0020_to_x0020_CityForms_x003f_">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8FA98D-0BF1-4A52-9B52-21D3A4B23FFC}">
  <ds:schemaRefs>
    <ds:schemaRef ds:uri="http://schemas.microsoft.com/sharepoint/v3/contenttype/forms"/>
  </ds:schemaRefs>
</ds:datastoreItem>
</file>

<file path=customXml/itemProps2.xml><?xml version="1.0" encoding="utf-8"?>
<ds:datastoreItem xmlns:ds="http://schemas.openxmlformats.org/officeDocument/2006/customXml" ds:itemID="{1E688910-3174-48D9-B6F7-CF2AA9D03FFC}">
  <ds:schemaRefs>
    <ds:schemaRef ds:uri="http://schemas.openxmlformats.org/package/2006/metadata/core-properties"/>
    <ds:schemaRef ds:uri="http://purl.org/dc/terms/"/>
    <ds:schemaRef ds:uri="2101e9c6-fa54-4c8c-9943-710c456d4c49"/>
    <ds:schemaRef ds:uri="http://schemas.microsoft.com/office/infopath/2007/PartnerControls"/>
    <ds:schemaRef ds:uri="http://schemas.microsoft.com/office/2006/documentManagement/types"/>
    <ds:schemaRef ds:uri="http://schemas.microsoft.com/office/2006/metadata/properties"/>
    <ds:schemaRef ds:uri="http://purl.org/dc/elements/1.1/"/>
    <ds:schemaRef ds:uri="7cef6846-ca2f-4b9c-a35b-1dab1369e5b6"/>
    <ds:schemaRef ds:uri="f684401f-4ea0-4f13-8650-20e65e3a7281"/>
    <ds:schemaRef ds:uri="http://www.w3.org/XML/1998/namespace"/>
    <ds:schemaRef ds:uri="http://purl.org/dc/dcmitype/"/>
  </ds:schemaRefs>
</ds:datastoreItem>
</file>

<file path=customXml/itemProps3.xml><?xml version="1.0" encoding="utf-8"?>
<ds:datastoreItem xmlns:ds="http://schemas.openxmlformats.org/officeDocument/2006/customXml" ds:itemID="{11744B4F-5BBF-4A23-A4A0-89760F157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ef6846-ca2f-4b9c-a35b-1dab1369e5b6"/>
    <ds:schemaRef ds:uri="f684401f-4ea0-4f13-8650-20e65e3a7281"/>
    <ds:schemaRef ds:uri="2101e9c6-fa54-4c8c-9943-710c456d4c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8334</TotalTime>
  <Words>7191</Words>
  <Application>Microsoft Office PowerPoint</Application>
  <PresentationFormat>On-screen Show (4:3)</PresentationFormat>
  <Paragraphs>652</Paragraphs>
  <Slides>37</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맑은 고딕</vt:lpstr>
      <vt:lpstr>Arial</vt:lpstr>
      <vt:lpstr>Calibri</vt:lpstr>
      <vt:lpstr>Calibri Light</vt:lpstr>
      <vt:lpstr>Century Gothic</vt:lpstr>
      <vt:lpstr>Segoe UI Semibold</vt:lpstr>
      <vt:lpstr>Times New Roman</vt:lpstr>
      <vt:lpstr>City of Cape Town PPT</vt:lpstr>
      <vt:lpstr>Office Theme</vt:lpstr>
      <vt:lpstr>Risk Management strategies that mitigate the impact of COVID-19</vt:lpstr>
      <vt:lpstr>Topics</vt:lpstr>
      <vt:lpstr>PowerPoint Presentation</vt:lpstr>
      <vt:lpstr>Risk Management at the City</vt:lpstr>
      <vt:lpstr>Regulatory Context: Regulations, Best Practices </vt:lpstr>
      <vt:lpstr>City’s Risk Management Philosophy</vt:lpstr>
      <vt:lpstr>Dashboard:  City Wide Risks linked to SFA’s</vt:lpstr>
      <vt:lpstr>City’s Integrated Risk Management Model</vt:lpstr>
      <vt:lpstr>The Impact of COVID-19 on Risk Management</vt:lpstr>
      <vt:lpstr>City’s Response to Manage Covid-19</vt:lpstr>
      <vt:lpstr>Impact of Covid-19 and National Lockdown on Cape Town</vt:lpstr>
      <vt:lpstr>NT Circular 103</vt:lpstr>
      <vt:lpstr>Essential Services and Assurance Providers During Covid-19</vt:lpstr>
      <vt:lpstr>Covid-19 Risk Governance Structure</vt:lpstr>
      <vt:lpstr>Risk &amp; Assurance Professionals Roles and Responsibilities</vt:lpstr>
      <vt:lpstr>Risk &amp; Assurance Professionals Roles and Responsibilities</vt:lpstr>
      <vt:lpstr>City’s Response: A Dynamic Operational Framework</vt:lpstr>
      <vt:lpstr>City’s Response: A Dynamic Operational Framework</vt:lpstr>
      <vt:lpstr>Risk Identification in systems</vt:lpstr>
      <vt:lpstr>Links to Corporate Risk Register</vt:lpstr>
      <vt:lpstr>City’s Corporate Risk Register – July 2020</vt:lpstr>
      <vt:lpstr>Business Continuity </vt:lpstr>
      <vt:lpstr>Resilience</vt:lpstr>
      <vt:lpstr>Strategic Management Framework</vt:lpstr>
      <vt:lpstr>Being in the Know</vt:lpstr>
      <vt:lpstr>The New Normal</vt:lpstr>
      <vt:lpstr>Risk Management Maturity</vt:lpstr>
      <vt:lpstr>Agile Approach to Risk Management</vt:lpstr>
      <vt:lpstr>Using real-time data and data analytics to improve the efficiency of Risk Management</vt:lpstr>
      <vt:lpstr>Looking forward – Integrated Risk Management at the City</vt:lpstr>
      <vt:lpstr>PowerPoint Presentation</vt:lpstr>
      <vt:lpstr>Impact of Emerging Risks on Internal Audit Plans </vt:lpstr>
      <vt:lpstr>Annual Internal Audit Plan Road-Map</vt:lpstr>
      <vt:lpstr>Adjusted Internal Audit Plan post Covid-19</vt:lpstr>
      <vt:lpstr>Emerging Risks Related to Covid-19</vt:lpstr>
      <vt:lpstr>Agile Auditing</vt:lpstr>
      <vt:lpstr>PowerPoint Presentation</vt:lpstr>
    </vt:vector>
  </TitlesOfParts>
  <Company>City of Cape Town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 CCT Standard</dc:title>
  <dc:creator>Carol Avenant</dc:creator>
  <cp:lastModifiedBy>Lindiwe Ndaba</cp:lastModifiedBy>
  <cp:revision>1075</cp:revision>
  <cp:lastPrinted>2014-04-22T07:42:32Z</cp:lastPrinted>
  <dcterms:created xsi:type="dcterms:W3CDTF">2014-08-19T13:22:20Z</dcterms:created>
  <dcterms:modified xsi:type="dcterms:W3CDTF">2020-10-19T12:44:47Z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0x010100B59621F8599A194B97913603FDFE6B7B</vt:lpwstr>
  </property>
</Properties>
</file>