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63" r:id="rId4"/>
    <p:sldId id="258" r:id="rId5"/>
    <p:sldId id="262" r:id="rId6"/>
    <p:sldId id="259" r:id="rId7"/>
    <p:sldId id="257" r:id="rId8"/>
    <p:sldId id="266" r:id="rId9"/>
    <p:sldId id="26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4EF02FB-1DEE-47FD-8434-E51803E52B04}" type="datetimeFigureOut">
              <a:rPr lang="en-ZA" smtClean="0"/>
              <a:t>2019/11/05</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2BC973A-1067-4F6E-814C-DD39A21F0219}" type="slidenum">
              <a:rPr lang="en-ZA" smtClean="0"/>
              <a:t>‹#›</a:t>
            </a:fld>
            <a:endParaRPr lang="en-ZA"/>
          </a:p>
        </p:txBody>
      </p:sp>
    </p:spTree>
    <p:extLst>
      <p:ext uri="{BB962C8B-B14F-4D97-AF65-F5344CB8AC3E}">
        <p14:creationId xmlns:p14="http://schemas.microsoft.com/office/powerpoint/2010/main" val="21197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2019/11/05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2019/11/05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2019/11/05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C564-2382-4243-ADF5-3A318286D1F3}"/>
              </a:ext>
            </a:extLst>
          </p:cNvPr>
          <p:cNvSpPr>
            <a:spLocks noGrp="1"/>
          </p:cNvSpPr>
          <p:nvPr>
            <p:ph type="title"/>
          </p:nvPr>
        </p:nvSpPr>
        <p:spPr>
          <a:xfrm>
            <a:off x="1143000" y="144463"/>
            <a:ext cx="7772400" cy="1431925"/>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59FF3D0-23B6-4356-B7A8-F8E2B3AA8747}"/>
              </a:ext>
            </a:extLst>
          </p:cNvPr>
          <p:cNvSpPr>
            <a:spLocks noGrp="1"/>
          </p:cNvSpPr>
          <p:nvPr>
            <p:ph type="body" sz="half" idx="1"/>
          </p:nvPr>
        </p:nvSpPr>
        <p:spPr>
          <a:xfrm>
            <a:off x="1066800" y="1981200"/>
            <a:ext cx="784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C37EBE6-2DD4-41AF-BC4D-751903468D58}"/>
              </a:ext>
            </a:extLst>
          </p:cNvPr>
          <p:cNvSpPr>
            <a:spLocks noGrp="1"/>
          </p:cNvSpPr>
          <p:nvPr>
            <p:ph sz="half" idx="2"/>
          </p:nvPr>
        </p:nvSpPr>
        <p:spPr>
          <a:xfrm>
            <a:off x="1066800" y="4114800"/>
            <a:ext cx="784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1BB10F2-4D3B-4B8D-B50E-E72ECB3D0094}"/>
              </a:ext>
            </a:extLst>
          </p:cNvPr>
          <p:cNvSpPr>
            <a:spLocks noGrp="1"/>
          </p:cNvSpPr>
          <p:nvPr>
            <p:ph type="dt" sz="half" idx="10"/>
          </p:nvPr>
        </p:nvSpPr>
        <p:spPr>
          <a:xfrm>
            <a:off x="1154113"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1E9A42F-5438-4E21-AD1F-6B9EC94BC2DD}"/>
              </a:ext>
            </a:extLst>
          </p:cNvPr>
          <p:cNvSpPr>
            <a:spLocks noGrp="1"/>
          </p:cNvSpPr>
          <p:nvPr>
            <p:ph type="ftr" sz="quarter" idx="11"/>
          </p:nvPr>
        </p:nvSpPr>
        <p:spPr>
          <a:xfrm>
            <a:off x="3592513"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EE39F223-83E5-42CE-B6F1-A008C2F4A362}"/>
              </a:ext>
            </a:extLst>
          </p:cNvPr>
          <p:cNvSpPr>
            <a:spLocks noGrp="1"/>
          </p:cNvSpPr>
          <p:nvPr>
            <p:ph type="sldNum" sz="quarter" idx="12"/>
          </p:nvPr>
        </p:nvSpPr>
        <p:spPr>
          <a:xfrm>
            <a:off x="7021513" y="6248400"/>
            <a:ext cx="1905000" cy="457200"/>
          </a:xfrm>
        </p:spPr>
        <p:txBody>
          <a:bodyPr/>
          <a:lstStyle>
            <a:lvl1pPr>
              <a:defRPr/>
            </a:lvl1pPr>
          </a:lstStyle>
          <a:p>
            <a:fld id="{EEEC9CAD-BF09-4375-BFB7-41567EF4B53D}" type="slidenum">
              <a:rPr lang="en-GB" altLang="en-US"/>
              <a:pPr/>
              <a:t>‹#›</a:t>
            </a:fld>
            <a:endParaRPr lang="en-GB" altLang="en-US"/>
          </a:p>
        </p:txBody>
      </p:sp>
    </p:spTree>
    <p:extLst>
      <p:ext uri="{BB962C8B-B14F-4D97-AF65-F5344CB8AC3E}">
        <p14:creationId xmlns:p14="http://schemas.microsoft.com/office/powerpoint/2010/main" val="14061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solidFill>
            <a:schemeClr val="tx2"/>
          </a:solidFill>
        </p:spPr>
        <p:txBody>
          <a:bodyPr/>
          <a:lstStyle>
            <a:lvl1pPr>
              <a:defRPr>
                <a:solidFill>
                  <a:schemeClr val="bg1"/>
                </a:solidFill>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pic>
        <p:nvPicPr>
          <p:cNvPr id="7" name="Picture 6">
            <a:extLst>
              <a:ext uri="{FF2B5EF4-FFF2-40B4-BE49-F238E27FC236}">
                <a16:creationId xmlns:a16="http://schemas.microsoft.com/office/drawing/2014/main" id="{803BD527-F655-4722-A932-AE098173D4C5}"/>
              </a:ext>
            </a:extLst>
          </p:cNvPr>
          <p:cNvPicPr>
            <a:picLocks noChangeAspect="1"/>
          </p:cNvPicPr>
          <p:nvPr userDrawn="1"/>
        </p:nvPicPr>
        <p:blipFill>
          <a:blip r:embed="rId2"/>
          <a:stretch>
            <a:fillRect/>
          </a:stretch>
        </p:blipFill>
        <p:spPr>
          <a:xfrm>
            <a:off x="7848600" y="241339"/>
            <a:ext cx="1136187" cy="1136187"/>
          </a:xfrm>
          <a:prstGeom prst="rect">
            <a:avLst/>
          </a:prstGeom>
        </p:spPr>
      </p:pic>
      <p:pic>
        <p:nvPicPr>
          <p:cNvPr id="8" name="Picture 7">
            <a:extLst>
              <a:ext uri="{FF2B5EF4-FFF2-40B4-BE49-F238E27FC236}">
                <a16:creationId xmlns:a16="http://schemas.microsoft.com/office/drawing/2014/main" id="{3B3CC048-33C8-423E-B192-BDD86D2C49EC}"/>
              </a:ext>
            </a:extLst>
          </p:cNvPr>
          <p:cNvPicPr>
            <a:picLocks noChangeAspect="1"/>
          </p:cNvPicPr>
          <p:nvPr userDrawn="1"/>
        </p:nvPicPr>
        <p:blipFill>
          <a:blip r:embed="rId3"/>
          <a:stretch>
            <a:fillRect/>
          </a:stretch>
        </p:blipFill>
        <p:spPr>
          <a:xfrm>
            <a:off x="457200" y="6014273"/>
            <a:ext cx="2323893" cy="684154"/>
          </a:xfrm>
          <a:prstGeom prst="rect">
            <a:avLst/>
          </a:prstGeom>
        </p:spPr>
      </p:pic>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2019/11/05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2019/11/05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2019/11/05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solidFill>
            <a:schemeClr val="tx2"/>
          </a:solidFill>
        </p:spPr>
        <p:txBody>
          <a:bodyPr/>
          <a:lstStyle>
            <a:lvl1pPr>
              <a:defRPr>
                <a:solidFill>
                  <a:schemeClr val="bg1"/>
                </a:solidFill>
              </a:defRPr>
            </a:lvl1pPr>
          </a:lstStyle>
          <a:p>
            <a:r>
              <a:rPr lang="en-US" dirty="0"/>
              <a:t>Click to edit Master title style</a:t>
            </a:r>
            <a:endParaRPr lang="en-ZA" dirty="0"/>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pic>
        <p:nvPicPr>
          <p:cNvPr id="6" name="Picture 5">
            <a:extLst>
              <a:ext uri="{FF2B5EF4-FFF2-40B4-BE49-F238E27FC236}">
                <a16:creationId xmlns:a16="http://schemas.microsoft.com/office/drawing/2014/main" id="{803BD527-F655-4722-A932-AE098173D4C5}"/>
              </a:ext>
            </a:extLst>
          </p:cNvPr>
          <p:cNvPicPr>
            <a:picLocks noChangeAspect="1"/>
          </p:cNvPicPr>
          <p:nvPr userDrawn="1"/>
        </p:nvPicPr>
        <p:blipFill>
          <a:blip r:embed="rId2"/>
          <a:stretch>
            <a:fillRect/>
          </a:stretch>
        </p:blipFill>
        <p:spPr>
          <a:xfrm>
            <a:off x="7825292" y="201295"/>
            <a:ext cx="1136187" cy="1136187"/>
          </a:xfrm>
          <a:prstGeom prst="rect">
            <a:avLst/>
          </a:prstGeom>
        </p:spPr>
      </p:pic>
      <p:pic>
        <p:nvPicPr>
          <p:cNvPr id="7" name="Picture 6">
            <a:extLst>
              <a:ext uri="{FF2B5EF4-FFF2-40B4-BE49-F238E27FC236}">
                <a16:creationId xmlns:a16="http://schemas.microsoft.com/office/drawing/2014/main" id="{3B3CC048-33C8-423E-B192-BDD86D2C49EC}"/>
              </a:ext>
            </a:extLst>
          </p:cNvPr>
          <p:cNvPicPr>
            <a:picLocks noChangeAspect="1"/>
          </p:cNvPicPr>
          <p:nvPr userDrawn="1"/>
        </p:nvPicPr>
        <p:blipFill>
          <a:blip r:embed="rId3"/>
          <a:stretch>
            <a:fillRect/>
          </a:stretch>
        </p:blipFill>
        <p:spPr>
          <a:xfrm>
            <a:off x="343107" y="6037321"/>
            <a:ext cx="2323893" cy="684154"/>
          </a:xfrm>
          <a:prstGeom prst="rect">
            <a:avLst/>
          </a:prstGeom>
        </p:spPr>
      </p:pic>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pic>
        <p:nvPicPr>
          <p:cNvPr id="5" name="Picture 4">
            <a:extLst>
              <a:ext uri="{FF2B5EF4-FFF2-40B4-BE49-F238E27FC236}">
                <a16:creationId xmlns:a16="http://schemas.microsoft.com/office/drawing/2014/main" id="{803BD527-F655-4722-A932-AE098173D4C5}"/>
              </a:ext>
            </a:extLst>
          </p:cNvPr>
          <p:cNvPicPr>
            <a:picLocks noChangeAspect="1"/>
          </p:cNvPicPr>
          <p:nvPr userDrawn="1"/>
        </p:nvPicPr>
        <p:blipFill>
          <a:blip r:embed="rId2"/>
          <a:stretch>
            <a:fillRect/>
          </a:stretch>
        </p:blipFill>
        <p:spPr>
          <a:xfrm>
            <a:off x="7825292" y="201295"/>
            <a:ext cx="1136187" cy="1136187"/>
          </a:xfrm>
          <a:prstGeom prst="rect">
            <a:avLst/>
          </a:prstGeom>
        </p:spPr>
      </p:pic>
      <p:pic>
        <p:nvPicPr>
          <p:cNvPr id="7" name="Picture 6">
            <a:extLst>
              <a:ext uri="{FF2B5EF4-FFF2-40B4-BE49-F238E27FC236}">
                <a16:creationId xmlns:a16="http://schemas.microsoft.com/office/drawing/2014/main" id="{3B3CC048-33C8-423E-B192-BDD86D2C49EC}"/>
              </a:ext>
            </a:extLst>
          </p:cNvPr>
          <p:cNvPicPr>
            <a:picLocks noChangeAspect="1"/>
          </p:cNvPicPr>
          <p:nvPr userDrawn="1"/>
        </p:nvPicPr>
        <p:blipFill>
          <a:blip r:embed="rId3"/>
          <a:stretch>
            <a:fillRect/>
          </a:stretch>
        </p:blipFill>
        <p:spPr>
          <a:xfrm>
            <a:off x="343107" y="6037321"/>
            <a:ext cx="2323893" cy="684154"/>
          </a:xfrm>
          <a:prstGeom prst="rect">
            <a:avLst/>
          </a:prstGeom>
        </p:spPr>
      </p:pic>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2019/11/05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2019/11/05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2019/11/05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81000" y="3316069"/>
            <a:ext cx="8229600" cy="584775"/>
          </a:xfrm>
          <a:prstGeom prst="rect">
            <a:avLst/>
          </a:prstGeom>
          <a:noFill/>
        </p:spPr>
        <p:txBody>
          <a:bodyPr wrap="square" rtlCol="0">
            <a:spAutoFit/>
          </a:bodyPr>
          <a:lstStyle/>
          <a:p>
            <a:r>
              <a:rPr lang="en-GB" sz="3200" dirty="0" err="1">
                <a:solidFill>
                  <a:schemeClr val="bg1"/>
                </a:solidFill>
                <a:latin typeface="Arial" panose="020B0604020202020204" pitchFamily="34" charset="0"/>
                <a:cs typeface="Arial" panose="020B0604020202020204" pitchFamily="34" charset="0"/>
              </a:rPr>
              <a:t>mSCOA</a:t>
            </a:r>
            <a:r>
              <a:rPr lang="en-GB" sz="3200" dirty="0">
                <a:solidFill>
                  <a:schemeClr val="bg1"/>
                </a:solidFill>
                <a:latin typeface="Arial" panose="020B0604020202020204" pitchFamily="34" charset="0"/>
                <a:cs typeface="Arial" panose="020B0604020202020204" pitchFamily="34" charset="0"/>
              </a:rPr>
              <a:t> BUDGET WORKSHOP </a:t>
            </a:r>
            <a:endParaRPr lang="en-ZA" sz="3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608086D-9438-4727-AF5E-312E124DB90B}"/>
              </a:ext>
            </a:extLst>
          </p:cNvPr>
          <p:cNvPicPr>
            <a:picLocks noChangeAspect="1"/>
          </p:cNvPicPr>
          <p:nvPr/>
        </p:nvPicPr>
        <p:blipFill>
          <a:blip r:embed="rId3"/>
          <a:stretch>
            <a:fillRect/>
          </a:stretch>
        </p:blipFill>
        <p:spPr>
          <a:xfrm>
            <a:off x="304800" y="3900844"/>
            <a:ext cx="6013206" cy="1934198"/>
          </a:xfrm>
          <a:prstGeom prst="rect">
            <a:avLst/>
          </a:prstGeom>
        </p:spPr>
      </p:pic>
    </p:spTree>
    <p:extLst>
      <p:ext uri="{BB962C8B-B14F-4D97-AF65-F5344CB8AC3E}">
        <p14:creationId xmlns:p14="http://schemas.microsoft.com/office/powerpoint/2010/main" val="158704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1" name="Picture 14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398"/>
            <a:ext cx="9144000" cy="6083203"/>
          </a:xfrm>
          <a:prstGeom prst="rect">
            <a:avLst/>
          </a:prstGeom>
        </p:spPr>
      </p:pic>
      <p:sp>
        <p:nvSpPr>
          <p:cNvPr id="32770" name="Rectangle 2">
            <a:extLst>
              <a:ext uri="{FF2B5EF4-FFF2-40B4-BE49-F238E27FC236}">
                <a16:creationId xmlns:a16="http://schemas.microsoft.com/office/drawing/2014/main" id="{D6B87CB4-5393-4421-AE42-22E1D405DB51}"/>
              </a:ext>
            </a:extLst>
          </p:cNvPr>
          <p:cNvSpPr>
            <a:spLocks noGrp="1" noChangeArrowheads="1"/>
          </p:cNvSpPr>
          <p:nvPr>
            <p:ph type="title"/>
          </p:nvPr>
        </p:nvSpPr>
        <p:spPr>
          <a:xfrm>
            <a:off x="76200" y="3962400"/>
            <a:ext cx="3687955" cy="1142999"/>
          </a:xfrm>
        </p:spPr>
        <p:txBody>
          <a:bodyPr vert="horz" lIns="91440" tIns="45720" rIns="91440" bIns="45720" rtlCol="0" anchor="t">
            <a:normAutofit/>
          </a:bodyPr>
          <a:lstStyle/>
          <a:p>
            <a:pPr algn="l">
              <a:lnSpc>
                <a:spcPct val="90000"/>
              </a:lnSpc>
            </a:pPr>
            <a:r>
              <a:rPr lang="en-US" altLang="en-US" kern="1200" dirty="0">
                <a:solidFill>
                  <a:srgbClr val="FFFFFF"/>
                </a:solidFill>
                <a:latin typeface="+mj-lt"/>
                <a:ea typeface="+mj-ea"/>
                <a:cs typeface="+mj-cs"/>
              </a:rPr>
              <a:t>EXPECTATIONS</a:t>
            </a:r>
          </a:p>
        </p:txBody>
      </p:sp>
      <p:sp>
        <p:nvSpPr>
          <p:cNvPr id="32771" name="Rectangle 3">
            <a:extLst>
              <a:ext uri="{FF2B5EF4-FFF2-40B4-BE49-F238E27FC236}">
                <a16:creationId xmlns:a16="http://schemas.microsoft.com/office/drawing/2014/main" id="{D9C0DAB9-AAE2-45F7-8A37-95C6DAF68358}"/>
              </a:ext>
            </a:extLst>
          </p:cNvPr>
          <p:cNvSpPr>
            <a:spLocks noGrp="1" noChangeArrowheads="1"/>
          </p:cNvSpPr>
          <p:nvPr>
            <p:ph type="body" sz="half" idx="1"/>
          </p:nvPr>
        </p:nvSpPr>
        <p:spPr>
          <a:xfrm>
            <a:off x="544542" y="1371600"/>
            <a:ext cx="3200797" cy="2362200"/>
          </a:xfrm>
        </p:spPr>
        <p:txBody>
          <a:bodyPr vert="horz" lIns="91440" tIns="45720" rIns="91440" bIns="45720" rtlCol="0" anchor="b">
            <a:noAutofit/>
          </a:bodyPr>
          <a:lstStyle/>
          <a:p>
            <a:pPr marL="0" indent="0">
              <a:lnSpc>
                <a:spcPct val="90000"/>
              </a:lnSpc>
              <a:spcBef>
                <a:spcPts val="1000"/>
              </a:spcBef>
              <a:buNone/>
            </a:pPr>
            <a:r>
              <a:rPr lang="en-US" altLang="en-US" sz="4400" b="1" kern="1200" dirty="0">
                <a:solidFill>
                  <a:srgbClr val="FF0000"/>
                </a:solidFill>
                <a:effectLst>
                  <a:outerShdw blurRad="38100" dist="38100" dir="2700000" algn="tl">
                    <a:srgbClr val="FFFFFF"/>
                  </a:outerShdw>
                </a:effectLst>
                <a:latin typeface="+mn-lt"/>
                <a:ea typeface="+mn-ea"/>
                <a:cs typeface="+mn-cs"/>
              </a:rPr>
              <a:t>WHY ARE YOU HERE???</a:t>
            </a:r>
          </a:p>
        </p:txBody>
      </p:sp>
      <p:pic>
        <p:nvPicPr>
          <p:cNvPr id="32774" name="Picture 6" descr="bs02061_">
            <a:extLst>
              <a:ext uri="{FF2B5EF4-FFF2-40B4-BE49-F238E27FC236}">
                <a16:creationId xmlns:a16="http://schemas.microsoft.com/office/drawing/2014/main" id="{6651B6A0-C4D4-435B-9DEC-956D8E81E3C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333983" y="1556931"/>
            <a:ext cx="3246658" cy="4021980"/>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161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A831-C10E-4C55-9BA3-5F6AC747DF10}"/>
              </a:ext>
            </a:extLst>
          </p:cNvPr>
          <p:cNvSpPr>
            <a:spLocks noGrp="1"/>
          </p:cNvSpPr>
          <p:nvPr>
            <p:ph type="title"/>
          </p:nvPr>
        </p:nvSpPr>
        <p:spPr>
          <a:xfrm>
            <a:off x="0" y="0"/>
            <a:ext cx="7924800" cy="1417638"/>
          </a:xfrm>
        </p:spPr>
        <p:txBody>
          <a:bodyPr/>
          <a:lstStyle/>
          <a:p>
            <a:r>
              <a:rPr lang="en-GB" dirty="0"/>
              <a:t>FINANCE MINISTER MTBS</a:t>
            </a:r>
            <a:endParaRPr lang="en-ZA" dirty="0"/>
          </a:p>
        </p:txBody>
      </p:sp>
      <p:sp>
        <p:nvSpPr>
          <p:cNvPr id="3" name="Content Placeholder 2">
            <a:extLst>
              <a:ext uri="{FF2B5EF4-FFF2-40B4-BE49-F238E27FC236}">
                <a16:creationId xmlns:a16="http://schemas.microsoft.com/office/drawing/2014/main" id="{8CF3F373-61B2-4360-B8B4-F5B05CA70E3F}"/>
              </a:ext>
            </a:extLst>
          </p:cNvPr>
          <p:cNvSpPr>
            <a:spLocks noGrp="1"/>
          </p:cNvSpPr>
          <p:nvPr>
            <p:ph idx="1"/>
          </p:nvPr>
        </p:nvSpPr>
        <p:spPr>
          <a:xfrm>
            <a:off x="0" y="1524000"/>
            <a:ext cx="9144000" cy="4602163"/>
          </a:xfrm>
        </p:spPr>
        <p:txBody>
          <a:bodyPr/>
          <a:lstStyle/>
          <a:p>
            <a:pPr marL="0" indent="0">
              <a:buNone/>
            </a:pPr>
            <a:r>
              <a:rPr lang="en-GB" dirty="0"/>
              <a:t>                  </a:t>
            </a:r>
            <a:r>
              <a:rPr lang="en-GB" sz="4000" b="1" i="1" dirty="0"/>
              <a:t>PUBLIC COMMENTS!!!!!</a:t>
            </a:r>
          </a:p>
          <a:p>
            <a:pPr marL="0" indent="0">
              <a:buNone/>
            </a:pPr>
            <a:r>
              <a:rPr lang="en-GB" sz="6000" b="1" i="1" dirty="0"/>
              <a:t>“ We have been BUDGETING for years but SERVICE DELIVERY is ever deteriorating? WHY??????</a:t>
            </a:r>
            <a:endParaRPr lang="en-ZA" sz="6000" b="1" i="1" dirty="0"/>
          </a:p>
        </p:txBody>
      </p:sp>
    </p:spTree>
    <p:extLst>
      <p:ext uri="{BB962C8B-B14F-4D97-AF65-F5344CB8AC3E}">
        <p14:creationId xmlns:p14="http://schemas.microsoft.com/office/powerpoint/2010/main" val="6662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990600"/>
          </a:xfrm>
        </p:spPr>
        <p:txBody>
          <a:bodyPr/>
          <a:lstStyle/>
          <a:p>
            <a:r>
              <a:rPr lang="en-ZA" dirty="0"/>
              <a:t>QUOTES</a:t>
            </a:r>
          </a:p>
        </p:txBody>
      </p:sp>
      <p:sp>
        <p:nvSpPr>
          <p:cNvPr id="3" name="Content Placeholder 2"/>
          <p:cNvSpPr>
            <a:spLocks noGrp="1"/>
          </p:cNvSpPr>
          <p:nvPr>
            <p:ph idx="1"/>
          </p:nvPr>
        </p:nvSpPr>
        <p:spPr>
          <a:xfrm>
            <a:off x="0" y="990600"/>
            <a:ext cx="9144000" cy="5318719"/>
          </a:xfrm>
        </p:spPr>
        <p:txBody>
          <a:bodyPr>
            <a:normAutofit lnSpcReduction="10000"/>
          </a:bodyPr>
          <a:lstStyle/>
          <a:p>
            <a:pPr marL="0" indent="0">
              <a:buNone/>
            </a:pPr>
            <a:r>
              <a:rPr lang="en-ZA" b="1" dirty="0"/>
              <a:t>              </a:t>
            </a:r>
            <a:r>
              <a:rPr lang="en-ZA" sz="3600" b="1" dirty="0"/>
              <a:t>The Money Professors.com</a:t>
            </a:r>
          </a:p>
          <a:p>
            <a:pPr marL="0" indent="0">
              <a:buNone/>
            </a:pPr>
            <a:r>
              <a:rPr lang="en-ZA" sz="3600" b="1" dirty="0"/>
              <a:t>             “Why Budgets Don’t Work?”</a:t>
            </a:r>
            <a:endParaRPr lang="en-ZA" sz="3600" dirty="0"/>
          </a:p>
          <a:p>
            <a:pPr marL="0" indent="0" defTabSz="933450">
              <a:buNone/>
              <a:tabLst>
                <a:tab pos="3314700" algn="l"/>
              </a:tabLst>
            </a:pPr>
            <a:r>
              <a:rPr lang="en-ZA" sz="3600" b="1" dirty="0"/>
              <a:t>                    Opening Comments: </a:t>
            </a:r>
          </a:p>
          <a:p>
            <a:pPr marL="0" indent="0" defTabSz="933450">
              <a:buNone/>
              <a:tabLst>
                <a:tab pos="3314700" algn="l"/>
              </a:tabLst>
            </a:pPr>
            <a:r>
              <a:rPr lang="en-ZA" sz="5400" dirty="0"/>
              <a:t>“Budgets are like diets. They provide the formula, but not the action.  And not all of them work for everyday.”</a:t>
            </a:r>
          </a:p>
        </p:txBody>
      </p:sp>
    </p:spTree>
    <p:extLst>
      <p:ext uri="{BB962C8B-B14F-4D97-AF65-F5344CB8AC3E}">
        <p14:creationId xmlns:p14="http://schemas.microsoft.com/office/powerpoint/2010/main" val="371737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990600"/>
          </a:xfrm>
        </p:spPr>
        <p:txBody>
          <a:bodyPr/>
          <a:lstStyle/>
          <a:p>
            <a:r>
              <a:rPr lang="en-ZA" dirty="0"/>
              <a:t>QUOTES</a:t>
            </a:r>
          </a:p>
        </p:txBody>
      </p:sp>
      <p:sp>
        <p:nvSpPr>
          <p:cNvPr id="3" name="Content Placeholder 2"/>
          <p:cNvSpPr>
            <a:spLocks noGrp="1"/>
          </p:cNvSpPr>
          <p:nvPr>
            <p:ph idx="1"/>
          </p:nvPr>
        </p:nvSpPr>
        <p:spPr>
          <a:xfrm>
            <a:off x="0" y="990600"/>
            <a:ext cx="9144000" cy="5318719"/>
          </a:xfrm>
        </p:spPr>
        <p:txBody>
          <a:bodyPr>
            <a:normAutofit lnSpcReduction="10000"/>
          </a:bodyPr>
          <a:lstStyle/>
          <a:p>
            <a:pPr marL="0" indent="0">
              <a:buNone/>
            </a:pPr>
            <a:r>
              <a:rPr lang="en-ZA" b="1" dirty="0"/>
              <a:t>              </a:t>
            </a:r>
            <a:r>
              <a:rPr lang="en-ZA" sz="4000" b="1" dirty="0"/>
              <a:t>The Money Professors.com</a:t>
            </a:r>
          </a:p>
          <a:p>
            <a:pPr marL="0" indent="0">
              <a:buNone/>
            </a:pPr>
            <a:r>
              <a:rPr lang="en-ZA" sz="4000" b="1" dirty="0"/>
              <a:t>             “Why Budgets Don’t Work?”</a:t>
            </a:r>
            <a:endParaRPr lang="en-ZA" sz="4000" dirty="0"/>
          </a:p>
          <a:p>
            <a:pPr marL="0" indent="0" defTabSz="933450">
              <a:buNone/>
              <a:tabLst>
                <a:tab pos="3314700" algn="l"/>
              </a:tabLst>
            </a:pPr>
            <a:r>
              <a:rPr lang="en-ZA" sz="4000" b="1" dirty="0"/>
              <a:t>                     What are Budgets?:</a:t>
            </a:r>
          </a:p>
          <a:p>
            <a:pPr marL="0" indent="0" defTabSz="933450">
              <a:buNone/>
              <a:tabLst>
                <a:tab pos="3314700" algn="l"/>
              </a:tabLst>
            </a:pPr>
            <a:r>
              <a:rPr lang="en-ZA" sz="4000" dirty="0"/>
              <a:t>“…In essence, budgets judge us.  And we don’t like to be judged.  Mostly because it makes us accountable for our own actions.  And it is much easier to blame (Economy, Boss, President, etc.)”</a:t>
            </a:r>
          </a:p>
        </p:txBody>
      </p:sp>
    </p:spTree>
    <p:extLst>
      <p:ext uri="{BB962C8B-B14F-4D97-AF65-F5344CB8AC3E}">
        <p14:creationId xmlns:p14="http://schemas.microsoft.com/office/powerpoint/2010/main" val="300978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848600" cy="1143000"/>
          </a:xfrm>
        </p:spPr>
        <p:txBody>
          <a:bodyPr>
            <a:noAutofit/>
          </a:bodyPr>
          <a:lstStyle/>
          <a:p>
            <a:r>
              <a:rPr lang="en-GB" sz="7200" dirty="0"/>
              <a:t>DIVINE OPINION</a:t>
            </a:r>
            <a:endParaRPr lang="en-ZA" sz="7200" dirty="0"/>
          </a:p>
        </p:txBody>
      </p:sp>
      <p:sp>
        <p:nvSpPr>
          <p:cNvPr id="3" name="Content Placeholder 2"/>
          <p:cNvSpPr>
            <a:spLocks noGrp="1"/>
          </p:cNvSpPr>
          <p:nvPr>
            <p:ph idx="1"/>
          </p:nvPr>
        </p:nvSpPr>
        <p:spPr>
          <a:xfrm>
            <a:off x="0" y="1417638"/>
            <a:ext cx="9144000" cy="4708525"/>
          </a:xfrm>
        </p:spPr>
        <p:txBody>
          <a:bodyPr>
            <a:noAutofit/>
          </a:bodyPr>
          <a:lstStyle/>
          <a:p>
            <a:pPr marL="0" indent="0">
              <a:buNone/>
            </a:pPr>
            <a:r>
              <a:rPr lang="en-ZA" sz="4400" dirty="0"/>
              <a:t>“A budget is an attempt to do things decently and in order.”</a:t>
            </a:r>
          </a:p>
          <a:p>
            <a:pPr marL="0" indent="0">
              <a:buNone/>
            </a:pPr>
            <a:r>
              <a:rPr lang="en-ZA" sz="3600" b="1" dirty="0"/>
              <a:t>                     </a:t>
            </a:r>
            <a:r>
              <a:rPr lang="en-ZA" sz="4800" b="1" dirty="0"/>
              <a:t>1 Corinthians 14:40</a:t>
            </a:r>
          </a:p>
          <a:p>
            <a:pPr marL="0" indent="0" algn="ctr">
              <a:buNone/>
            </a:pPr>
            <a:r>
              <a:rPr lang="en-ZA" sz="6000" dirty="0"/>
              <a:t>“Let all things be done decently and in order”</a:t>
            </a:r>
          </a:p>
        </p:txBody>
      </p:sp>
    </p:spTree>
    <p:extLst>
      <p:ext uri="{BB962C8B-B14F-4D97-AF65-F5344CB8AC3E}">
        <p14:creationId xmlns:p14="http://schemas.microsoft.com/office/powerpoint/2010/main" val="262185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92"/>
            <a:ext cx="7924800" cy="1014420"/>
          </a:xfrm>
        </p:spPr>
        <p:txBody>
          <a:bodyPr/>
          <a:lstStyle/>
          <a:p>
            <a:r>
              <a:rPr lang="en-ZA" u="dbl" dirty="0"/>
              <a:t>BIGGER PICTURE</a:t>
            </a:r>
          </a:p>
        </p:txBody>
      </p:sp>
      <p:sp>
        <p:nvSpPr>
          <p:cNvPr id="4" name="Oval 3"/>
          <p:cNvSpPr/>
          <p:nvPr/>
        </p:nvSpPr>
        <p:spPr>
          <a:xfrm>
            <a:off x="2987824" y="2110520"/>
            <a:ext cx="3024336" cy="30466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Wingdings" pitchFamily="2" charset="2"/>
              <a:buChar char="Ø"/>
            </a:pPr>
            <a:endParaRPr lang="en-ZA" sz="2400" b="1" dirty="0">
              <a:solidFill>
                <a:srgbClr val="FF0000"/>
              </a:solidFill>
            </a:endParaRPr>
          </a:p>
          <a:p>
            <a:pPr marL="285750" indent="-285750" algn="ctr">
              <a:buFont typeface="Wingdings" pitchFamily="2" charset="2"/>
              <a:buChar char="Ø"/>
            </a:pPr>
            <a:r>
              <a:rPr lang="en-ZA" sz="3600" b="1" dirty="0">
                <a:solidFill>
                  <a:srgbClr val="FF0000"/>
                </a:solidFill>
              </a:rPr>
              <a:t>BUDGET</a:t>
            </a:r>
          </a:p>
          <a:p>
            <a:pPr marL="285750" indent="-285750" algn="ctr">
              <a:buFont typeface="Wingdings" pitchFamily="2" charset="2"/>
              <a:buChar char="Ø"/>
            </a:pPr>
            <a:endParaRPr lang="en-ZA" dirty="0">
              <a:solidFill>
                <a:schemeClr val="tx1"/>
              </a:solidFill>
            </a:endParaRPr>
          </a:p>
          <a:p>
            <a:pPr marL="285750" indent="-285750" algn="ctr">
              <a:buFont typeface="Wingdings" pitchFamily="2" charset="2"/>
              <a:buChar char="Ø"/>
            </a:pPr>
            <a:r>
              <a:rPr lang="en-ZA" b="1" i="1" dirty="0">
                <a:solidFill>
                  <a:schemeClr val="tx1"/>
                </a:solidFill>
              </a:rPr>
              <a:t>REVENUE GENERATION</a:t>
            </a:r>
          </a:p>
          <a:p>
            <a:pPr marL="285750" indent="-285750" algn="ctr">
              <a:buFont typeface="Wingdings" pitchFamily="2" charset="2"/>
              <a:buChar char="Ø"/>
            </a:pPr>
            <a:endParaRPr lang="en-ZA" dirty="0">
              <a:solidFill>
                <a:schemeClr val="tx1"/>
              </a:solidFill>
            </a:endParaRPr>
          </a:p>
          <a:p>
            <a:pPr algn="ctr"/>
            <a:endParaRPr lang="en-ZA" dirty="0">
              <a:solidFill>
                <a:schemeClr val="tx1"/>
              </a:solidFill>
            </a:endParaRPr>
          </a:p>
          <a:p>
            <a:pPr marL="285750" indent="-285750" algn="ctr">
              <a:buFont typeface="Wingdings" pitchFamily="2" charset="2"/>
              <a:buChar char="Ø"/>
            </a:pPr>
            <a:r>
              <a:rPr lang="en-ZA" b="1" i="1" dirty="0">
                <a:solidFill>
                  <a:schemeClr val="tx1"/>
                </a:solidFill>
              </a:rPr>
              <a:t>PRUDENT SPENDING</a:t>
            </a:r>
          </a:p>
        </p:txBody>
      </p:sp>
      <p:cxnSp>
        <p:nvCxnSpPr>
          <p:cNvPr id="6" name="Straight Arrow Connector 5"/>
          <p:cNvCxnSpPr>
            <a:cxnSpLocks/>
          </p:cNvCxnSpPr>
          <p:nvPr/>
        </p:nvCxnSpPr>
        <p:spPr>
          <a:xfrm>
            <a:off x="4470859" y="3068960"/>
            <a:ext cx="0" cy="36004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a:cxnSpLocks/>
          </p:cNvCxnSpPr>
          <p:nvPr/>
        </p:nvCxnSpPr>
        <p:spPr>
          <a:xfrm>
            <a:off x="4499992" y="3987817"/>
            <a:ext cx="0" cy="52130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0" y="1173272"/>
            <a:ext cx="9143992" cy="5181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4000" b="1" i="1" dirty="0">
                <a:solidFill>
                  <a:schemeClr val="tx1"/>
                </a:solidFill>
              </a:rPr>
              <a:t>Improved Delivery-Customer satisfaction</a:t>
            </a:r>
          </a:p>
        </p:txBody>
      </p:sp>
      <p:sp>
        <p:nvSpPr>
          <p:cNvPr id="10" name="Rectangle 9"/>
          <p:cNvSpPr/>
          <p:nvPr/>
        </p:nvSpPr>
        <p:spPr>
          <a:xfrm>
            <a:off x="6660232" y="1754100"/>
            <a:ext cx="2483761" cy="13853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 </a:t>
            </a:r>
            <a:r>
              <a:rPr lang="en-ZA" sz="3200" b="1" dirty="0">
                <a:solidFill>
                  <a:schemeClr val="tx1"/>
                </a:solidFill>
              </a:rPr>
              <a:t>Viability  / Sustainability</a:t>
            </a:r>
          </a:p>
        </p:txBody>
      </p:sp>
      <p:sp>
        <p:nvSpPr>
          <p:cNvPr id="11" name="Rectangle 10"/>
          <p:cNvSpPr/>
          <p:nvPr/>
        </p:nvSpPr>
        <p:spPr>
          <a:xfrm>
            <a:off x="6668857" y="3139454"/>
            <a:ext cx="2475135" cy="14776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4800" b="1" dirty="0">
                <a:solidFill>
                  <a:schemeClr val="tx1"/>
                </a:solidFill>
              </a:rPr>
              <a:t>Jobs  Creation</a:t>
            </a:r>
          </a:p>
        </p:txBody>
      </p:sp>
      <p:sp>
        <p:nvSpPr>
          <p:cNvPr id="12" name="Rectangle 11"/>
          <p:cNvSpPr/>
          <p:nvPr/>
        </p:nvSpPr>
        <p:spPr>
          <a:xfrm>
            <a:off x="6711677" y="4645292"/>
            <a:ext cx="2432315" cy="18744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3200" b="1" dirty="0">
                <a:solidFill>
                  <a:schemeClr val="tx1"/>
                </a:solidFill>
              </a:rPr>
              <a:t>Good Corporate Governance</a:t>
            </a:r>
          </a:p>
        </p:txBody>
      </p:sp>
      <p:sp>
        <p:nvSpPr>
          <p:cNvPr id="13" name="Rectangle 12"/>
          <p:cNvSpPr/>
          <p:nvPr/>
        </p:nvSpPr>
        <p:spPr>
          <a:xfrm>
            <a:off x="0" y="1716203"/>
            <a:ext cx="2547652" cy="120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4000" b="1" dirty="0">
                <a:solidFill>
                  <a:schemeClr val="tx1"/>
                </a:solidFill>
              </a:rPr>
              <a:t>Crime Reduction</a:t>
            </a:r>
          </a:p>
        </p:txBody>
      </p:sp>
      <p:sp>
        <p:nvSpPr>
          <p:cNvPr id="14" name="Rectangle 13"/>
          <p:cNvSpPr/>
          <p:nvPr/>
        </p:nvSpPr>
        <p:spPr>
          <a:xfrm>
            <a:off x="-7302" y="2924944"/>
            <a:ext cx="2547652"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3200" b="1" dirty="0">
                <a:solidFill>
                  <a:schemeClr val="tx1"/>
                </a:solidFill>
              </a:rPr>
              <a:t>S.A Growth &amp; Development</a:t>
            </a:r>
          </a:p>
        </p:txBody>
      </p:sp>
      <p:sp>
        <p:nvSpPr>
          <p:cNvPr id="15" name="Rectangle 14"/>
          <p:cNvSpPr/>
          <p:nvPr/>
        </p:nvSpPr>
        <p:spPr>
          <a:xfrm>
            <a:off x="-2475" y="4538298"/>
            <a:ext cx="2547653" cy="1409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3600" b="1" dirty="0">
                <a:solidFill>
                  <a:schemeClr val="tx1"/>
                </a:solidFill>
              </a:rPr>
              <a:t>Foreign Investments</a:t>
            </a:r>
          </a:p>
        </p:txBody>
      </p:sp>
      <p:sp>
        <p:nvSpPr>
          <p:cNvPr id="16" name="Rectangle 15"/>
          <p:cNvSpPr/>
          <p:nvPr/>
        </p:nvSpPr>
        <p:spPr>
          <a:xfrm>
            <a:off x="2743200" y="5576263"/>
            <a:ext cx="3581400" cy="1273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u="wavyHeavy" dirty="0">
                <a:solidFill>
                  <a:schemeClr val="tx1"/>
                </a:solidFill>
              </a:rPr>
              <a:t>Better place to Live in!!!</a:t>
            </a:r>
          </a:p>
          <a:p>
            <a:pPr algn="ctr"/>
            <a:r>
              <a:rPr lang="en-ZA" sz="3200" b="1" dirty="0">
                <a:solidFill>
                  <a:schemeClr val="tx1"/>
                </a:solidFill>
              </a:rPr>
              <a:t>Better Life for all!!!</a:t>
            </a:r>
          </a:p>
        </p:txBody>
      </p:sp>
      <p:cxnSp>
        <p:nvCxnSpPr>
          <p:cNvPr id="24" name="Straight Arrow Connector 23"/>
          <p:cNvCxnSpPr/>
          <p:nvPr/>
        </p:nvCxnSpPr>
        <p:spPr>
          <a:xfrm flipH="1">
            <a:off x="5868144" y="2553891"/>
            <a:ext cx="843534" cy="515069"/>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cxnSpLocks/>
          </p:cNvCxnSpPr>
          <p:nvPr/>
        </p:nvCxnSpPr>
        <p:spPr>
          <a:xfrm flipH="1" flipV="1">
            <a:off x="6020785" y="3757217"/>
            <a:ext cx="639447" cy="13716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cxnSpLocks/>
            <a:stCxn id="12" idx="1"/>
          </p:cNvCxnSpPr>
          <p:nvPr/>
        </p:nvCxnSpPr>
        <p:spPr>
          <a:xfrm flipH="1" flipV="1">
            <a:off x="5766051" y="4533873"/>
            <a:ext cx="945626" cy="104866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a:cxnSpLocks/>
          </p:cNvCxnSpPr>
          <p:nvPr/>
        </p:nvCxnSpPr>
        <p:spPr>
          <a:xfrm>
            <a:off x="4470859" y="5157192"/>
            <a:ext cx="0" cy="42534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cxnSpLocks/>
            <a:stCxn id="13" idx="3"/>
          </p:cNvCxnSpPr>
          <p:nvPr/>
        </p:nvCxnSpPr>
        <p:spPr>
          <a:xfrm>
            <a:off x="2547652" y="2320574"/>
            <a:ext cx="692709" cy="60437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cxnSpLocks/>
          </p:cNvCxnSpPr>
          <p:nvPr/>
        </p:nvCxnSpPr>
        <p:spPr>
          <a:xfrm>
            <a:off x="2547652" y="3601936"/>
            <a:ext cx="433595"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cxnSpLocks/>
          </p:cNvCxnSpPr>
          <p:nvPr/>
        </p:nvCxnSpPr>
        <p:spPr>
          <a:xfrm flipV="1">
            <a:off x="2556285" y="4533873"/>
            <a:ext cx="684076" cy="44107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cxnSpLocks/>
          </p:cNvCxnSpPr>
          <p:nvPr/>
        </p:nvCxnSpPr>
        <p:spPr>
          <a:xfrm flipH="1">
            <a:off x="4470859" y="1656497"/>
            <a:ext cx="7733" cy="45402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518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horizont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randombar(horizontal)">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randombar(horizontal)">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randombar(horizontal)">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500" fill="hold"/>
                                        <p:tgtEl>
                                          <p:spTgt spid="13"/>
                                        </p:tgtEl>
                                        <p:attrNameLst>
                                          <p:attrName>ppt_x</p:attrName>
                                        </p:attrNameLst>
                                      </p:cBhvr>
                                      <p:tavLst>
                                        <p:tav tm="0">
                                          <p:val>
                                            <p:strVal val="#ppt_x"/>
                                          </p:val>
                                        </p:tav>
                                        <p:tav tm="100000">
                                          <p:val>
                                            <p:strVal val="#ppt_x"/>
                                          </p:val>
                                        </p:tav>
                                      </p:tavLst>
                                    </p:anim>
                                    <p:anim calcmode="lin" valueType="num">
                                      <p:cBhvr additive="base">
                                        <p:cTn id="9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randombar(horizontal)">
                                      <p:cBhvr>
                                        <p:cTn id="100" dur="500"/>
                                        <p:tgtEl>
                                          <p:spTgt spid="43"/>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ppt_x"/>
                                          </p:val>
                                        </p:tav>
                                        <p:tav tm="100000">
                                          <p:val>
                                            <p:strVal val="#ppt_x"/>
                                          </p:val>
                                        </p:tav>
                                      </p:tavLst>
                                    </p:anim>
                                    <p:anim calcmode="lin" valueType="num">
                                      <p:cBhvr additive="base">
                                        <p:cTn id="10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randombar(horizontal)">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fill="hold"/>
                                        <p:tgtEl>
                                          <p:spTgt spid="14"/>
                                        </p:tgtEl>
                                        <p:attrNameLst>
                                          <p:attrName>ppt_x</p:attrName>
                                        </p:attrNameLst>
                                      </p:cBhvr>
                                      <p:tavLst>
                                        <p:tav tm="0">
                                          <p:val>
                                            <p:strVal val="#ppt_x"/>
                                          </p:val>
                                        </p:tav>
                                        <p:tav tm="100000">
                                          <p:val>
                                            <p:strVal val="#ppt_x"/>
                                          </p:val>
                                        </p:tav>
                                      </p:tavLst>
                                    </p:anim>
                                    <p:anim calcmode="lin" valueType="num">
                                      <p:cBhvr additive="base">
                                        <p:cTn id="1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randombar(horizontal)">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p:cTn id="127" dur="500" fill="hold"/>
                                        <p:tgtEl>
                                          <p:spTgt spid="16"/>
                                        </p:tgtEl>
                                        <p:attrNameLst>
                                          <p:attrName>ppt_w</p:attrName>
                                        </p:attrNameLst>
                                      </p:cBhvr>
                                      <p:tavLst>
                                        <p:tav tm="0">
                                          <p:val>
                                            <p:fltVal val="0"/>
                                          </p:val>
                                        </p:tav>
                                        <p:tav tm="100000">
                                          <p:val>
                                            <p:strVal val="#ppt_w"/>
                                          </p:val>
                                        </p:tav>
                                      </p:tavLst>
                                    </p:anim>
                                    <p:anim calcmode="lin" valueType="num">
                                      <p:cBhvr>
                                        <p:cTn id="128" dur="500" fill="hold"/>
                                        <p:tgtEl>
                                          <p:spTgt spid="16"/>
                                        </p:tgtEl>
                                        <p:attrNameLst>
                                          <p:attrName>ppt_h</p:attrName>
                                        </p:attrNameLst>
                                      </p:cBhvr>
                                      <p:tavLst>
                                        <p:tav tm="0">
                                          <p:val>
                                            <p:fltVal val="0"/>
                                          </p:val>
                                        </p:tav>
                                        <p:tav tm="100000">
                                          <p:val>
                                            <p:strVal val="#ppt_h"/>
                                          </p:val>
                                        </p:tav>
                                      </p:tavLst>
                                    </p:anim>
                                    <p:animEffect transition="in" filter="fade">
                                      <p:cBhvr>
                                        <p:cTn id="1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7200" dirty="0"/>
              <a:t>CONCLUSION</a:t>
            </a:r>
          </a:p>
        </p:txBody>
      </p:sp>
      <p:sp>
        <p:nvSpPr>
          <p:cNvPr id="3" name="Content Placeholder 2"/>
          <p:cNvSpPr>
            <a:spLocks noGrp="1"/>
          </p:cNvSpPr>
          <p:nvPr>
            <p:ph idx="1"/>
          </p:nvPr>
        </p:nvSpPr>
        <p:spPr>
          <a:xfrm>
            <a:off x="0" y="1417638"/>
            <a:ext cx="9144000" cy="4708525"/>
          </a:xfrm>
        </p:spPr>
        <p:txBody>
          <a:bodyPr>
            <a:noAutofit/>
          </a:bodyPr>
          <a:lstStyle/>
          <a:p>
            <a:pPr marL="0" indent="0" algn="ctr">
              <a:buNone/>
            </a:pPr>
            <a:r>
              <a:rPr lang="en-ZA" sz="6600" b="1" i="1" dirty="0"/>
              <a:t>then</a:t>
            </a:r>
          </a:p>
          <a:p>
            <a:pPr marL="0" indent="0">
              <a:buNone/>
            </a:pPr>
            <a:r>
              <a:rPr lang="en-ZA" sz="6000" dirty="0"/>
              <a:t>Corruption will reduce and ultimately disappear whilst Service Delivery will improve.</a:t>
            </a:r>
          </a:p>
        </p:txBody>
      </p:sp>
    </p:spTree>
    <p:extLst>
      <p:ext uri="{BB962C8B-B14F-4D97-AF65-F5344CB8AC3E}">
        <p14:creationId xmlns:p14="http://schemas.microsoft.com/office/powerpoint/2010/main" val="290166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9"/>
            <a:ext cx="9144000" cy="6858000"/>
          </a:xfrm>
          <a:prstGeom prst="rect">
            <a:avLst/>
          </a:prstGeom>
        </p:spPr>
      </p:pic>
      <p:sp>
        <p:nvSpPr>
          <p:cNvPr id="6" name="TextBox 5"/>
          <p:cNvSpPr txBox="1"/>
          <p:nvPr/>
        </p:nvSpPr>
        <p:spPr>
          <a:xfrm>
            <a:off x="609600" y="3316069"/>
            <a:ext cx="5562600"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You!</a:t>
            </a:r>
            <a:endParaRPr lang="en-ZA" sz="6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B3CC048-33C8-423E-B192-BDD86D2C49EC}"/>
              </a:ext>
            </a:extLst>
          </p:cNvPr>
          <p:cNvPicPr>
            <a:picLocks noChangeAspect="1"/>
          </p:cNvPicPr>
          <p:nvPr/>
        </p:nvPicPr>
        <p:blipFill>
          <a:blip r:embed="rId3"/>
          <a:stretch>
            <a:fillRect/>
          </a:stretch>
        </p:blipFill>
        <p:spPr>
          <a:xfrm>
            <a:off x="381000" y="5105400"/>
            <a:ext cx="3810330" cy="1121761"/>
          </a:xfrm>
          <a:prstGeom prst="rect">
            <a:avLst/>
          </a:prstGeom>
        </p:spPr>
      </p:pic>
    </p:spTree>
    <p:extLst>
      <p:ext uri="{BB962C8B-B14F-4D97-AF65-F5344CB8AC3E}">
        <p14:creationId xmlns:p14="http://schemas.microsoft.com/office/powerpoint/2010/main" val="74980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225</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EXPECTATIONS</vt:lpstr>
      <vt:lpstr>FINANCE MINISTER MTBS</vt:lpstr>
      <vt:lpstr>QUOTES</vt:lpstr>
      <vt:lpstr>QUOTES</vt:lpstr>
      <vt:lpstr>DIVINE OPINION</vt:lpstr>
      <vt:lpstr>BIGGER PICTURE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Ocean Makalima</dc:creator>
  <cp:lastModifiedBy>Abbey Tlaletsi</cp:lastModifiedBy>
  <cp:revision>38</cp:revision>
  <cp:lastPrinted>2019-11-05T15:05:52Z</cp:lastPrinted>
  <dcterms:created xsi:type="dcterms:W3CDTF">2019-01-17T08:37:51Z</dcterms:created>
  <dcterms:modified xsi:type="dcterms:W3CDTF">2019-11-05T15:27:21Z</dcterms:modified>
</cp:coreProperties>
</file>