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74" r:id="rId5"/>
    <p:sldId id="275" r:id="rId6"/>
    <p:sldId id="279" r:id="rId7"/>
    <p:sldId id="280" r:id="rId8"/>
    <p:sldId id="281" r:id="rId9"/>
    <p:sldId id="282" r:id="rId10"/>
    <p:sldId id="284" r:id="rId11"/>
    <p:sldId id="283" r:id="rId12"/>
    <p:sldId id="285" r:id="rId13"/>
    <p:sldId id="286" r:id="rId14"/>
    <p:sldId id="287" r:id="rId15"/>
    <p:sldId id="288" r:id="rId16"/>
    <p:sldId id="276" r:id="rId1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256" userDrawn="1">
          <p15:clr>
            <a:srgbClr val="A4A3A4"/>
          </p15:clr>
        </p15:guide>
        <p15:guide id="3" pos="74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4"/>
    <a:srgbClr val="3B3B3B"/>
    <a:srgbClr val="F7B321"/>
    <a:srgbClr val="343434"/>
    <a:srgbClr val="51626F"/>
    <a:srgbClr val="37B1E4"/>
    <a:srgbClr val="404040"/>
    <a:srgbClr val="005FA0"/>
    <a:srgbClr val="77B800"/>
    <a:srgbClr val="FF4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28556" autoAdjust="0"/>
  </p:normalViewPr>
  <p:slideViewPr>
    <p:cSldViewPr snapToGrid="0">
      <p:cViewPr varScale="1">
        <p:scale>
          <a:sx n="28" d="100"/>
          <a:sy n="28" d="100"/>
        </p:scale>
        <p:origin x="2770" y="34"/>
      </p:cViewPr>
      <p:guideLst>
        <p:guide orient="horz" pos="4176"/>
        <p:guide pos="256"/>
        <p:guide pos="7424"/>
      </p:guideLst>
    </p:cSldViewPr>
  </p:slideViewPr>
  <p:outlineViewPr>
    <p:cViewPr>
      <p:scale>
        <a:sx n="33" d="100"/>
        <a:sy n="33" d="100"/>
      </p:scale>
      <p:origin x="0" y="-3878"/>
    </p:cViewPr>
  </p:outlineViewPr>
  <p:notesTextViewPr>
    <p:cViewPr>
      <p:scale>
        <a:sx n="150" d="100"/>
        <a:sy n="150" d="100"/>
      </p:scale>
      <p:origin x="0" y="0"/>
    </p:cViewPr>
  </p:notesTextViewPr>
  <p:notesViewPr>
    <p:cSldViewPr snapToGrid="0">
      <p:cViewPr varScale="1">
        <p:scale>
          <a:sx n="67" d="100"/>
          <a:sy n="67" d="100"/>
        </p:scale>
        <p:origin x="306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B31A84E8-5C4E-42E7-985A-6EBE6094E7AD}" type="datetimeFigureOut">
              <a:rPr lang="en-US" smtClean="0"/>
              <a:t>10/4/2019</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8A8863F0-06A2-49B1-8772-89C81A3C5F64}" type="slidenum">
              <a:rPr lang="en-US" smtClean="0"/>
              <a:t>‹#›</a:t>
            </a:fld>
            <a:endParaRPr lang="en-US"/>
          </a:p>
        </p:txBody>
      </p:sp>
    </p:spTree>
    <p:extLst>
      <p:ext uri="{BB962C8B-B14F-4D97-AF65-F5344CB8AC3E}">
        <p14:creationId xmlns:p14="http://schemas.microsoft.com/office/powerpoint/2010/main" val="337620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kern="1200" dirty="0">
                <a:solidFill>
                  <a:schemeClr val="tx1"/>
                </a:solidFill>
                <a:effectLst/>
                <a:latin typeface="+mn-lt"/>
                <a:ea typeface="+mn-ea"/>
                <a:cs typeface="+mn-cs"/>
              </a:rPr>
              <a:t>Hello everyone, it's great to have the opportunity to spend some time with you and share thoughts on leadership’s role in mitigating fraud and corruption. </a:t>
            </a:r>
          </a:p>
          <a:p>
            <a:r>
              <a:rPr lang="en-ZA" sz="1000" kern="1200" dirty="0">
                <a:solidFill>
                  <a:schemeClr val="tx1"/>
                </a:solidFill>
                <a:effectLst/>
                <a:latin typeface="+mn-lt"/>
                <a:ea typeface="+mn-ea"/>
                <a:cs typeface="+mn-cs"/>
              </a:rPr>
              <a:t> </a:t>
            </a:r>
          </a:p>
          <a:p>
            <a:r>
              <a:rPr lang="en-ZA" sz="1000" kern="1200" dirty="0">
                <a:solidFill>
                  <a:schemeClr val="tx1"/>
                </a:solidFill>
                <a:effectLst/>
                <a:latin typeface="+mn-lt"/>
                <a:ea typeface="+mn-ea"/>
                <a:cs typeface="+mn-cs"/>
              </a:rPr>
              <a:t>My name is Jodi Joseph. I am the divisional executive for CaseWare at Adapt IT. I am a Chartered accountant and spent much of my career as a CFO. As a result, I see the world through numbers and performance both financial and non financial.</a:t>
            </a:r>
          </a:p>
          <a:p>
            <a:endParaRPr lang="en-ZA" sz="1000" kern="1200" dirty="0">
              <a:solidFill>
                <a:schemeClr val="tx1"/>
              </a:solidFill>
              <a:effectLst/>
              <a:latin typeface="+mn-lt"/>
              <a:ea typeface="+mn-ea"/>
              <a:cs typeface="+mn-cs"/>
            </a:endParaRPr>
          </a:p>
          <a:p>
            <a:r>
              <a:rPr lang="en-ZA" sz="1000" kern="1200" dirty="0">
                <a:solidFill>
                  <a:schemeClr val="tx1"/>
                </a:solidFill>
                <a:effectLst/>
                <a:latin typeface="+mn-lt"/>
                <a:ea typeface="+mn-ea"/>
                <a:cs typeface="+mn-cs"/>
              </a:rPr>
              <a:t> I also stand here as a passionate South African citizen and feel very lucky that I work in a business whose purpose it is to enable compliance and create capacity for financial professionals across all market segments to take up their role in a much more effective way and enabling them to have maximum impact in the area they operate. </a:t>
            </a:r>
          </a:p>
          <a:p>
            <a:r>
              <a:rPr lang="en-ZA" sz="1000" kern="1200" dirty="0">
                <a:solidFill>
                  <a:schemeClr val="tx1"/>
                </a:solidFill>
                <a:effectLst/>
                <a:latin typeface="+mn-lt"/>
                <a:ea typeface="+mn-ea"/>
                <a:cs typeface="+mn-cs"/>
              </a:rPr>
              <a:t> </a:t>
            </a:r>
          </a:p>
          <a:p>
            <a:r>
              <a:rPr lang="en-ZA" sz="1000" kern="1200" dirty="0">
                <a:solidFill>
                  <a:schemeClr val="tx1"/>
                </a:solidFill>
                <a:effectLst/>
                <a:latin typeface="+mn-lt"/>
                <a:ea typeface="+mn-ea"/>
                <a:cs typeface="+mn-cs"/>
              </a:rPr>
              <a:t>At CaseWare are particularly passionate about public sector in South Africa and have been serving this segment for over 10 years. </a:t>
            </a:r>
          </a:p>
          <a:p>
            <a:endParaRPr lang="en-US" sz="1000" dirty="0"/>
          </a:p>
        </p:txBody>
      </p:sp>
      <p:sp>
        <p:nvSpPr>
          <p:cNvPr id="4" name="Slide Number Placeholder 3"/>
          <p:cNvSpPr>
            <a:spLocks noGrp="1"/>
          </p:cNvSpPr>
          <p:nvPr>
            <p:ph type="sldNum" sz="quarter" idx="10"/>
          </p:nvPr>
        </p:nvSpPr>
        <p:spPr/>
        <p:txBody>
          <a:bodyPr/>
          <a:lstStyle/>
          <a:p>
            <a:fld id="{8A8863F0-06A2-49B1-8772-89C81A3C5F64}" type="slidenum">
              <a:rPr lang="en-US" smtClean="0"/>
              <a:t>1</a:t>
            </a:fld>
            <a:endParaRPr lang="en-US"/>
          </a:p>
        </p:txBody>
      </p:sp>
    </p:spTree>
    <p:extLst>
      <p:ext uri="{BB962C8B-B14F-4D97-AF65-F5344CB8AC3E}">
        <p14:creationId xmlns:p14="http://schemas.microsoft.com/office/powerpoint/2010/main" val="365821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Section 71 reports contain all the information to run a municipality; however the format may be too detailed or overwhelming for non financial professionals; modern management reporting tools have dynamic visualisation of the information that can present it in a way that is much easier to understand and interact with. At Adapt IT we are working on a management reporting solution for local government that will :</a:t>
            </a:r>
          </a:p>
          <a:p>
            <a:pPr marL="228600" indent="-228600">
              <a:buAutoNum type="arabicPeriod"/>
            </a:pPr>
            <a:r>
              <a:rPr lang="en-ZA" dirty="0"/>
              <a:t>Enable reporting of information in a far more visual way that can be understood by all</a:t>
            </a:r>
          </a:p>
          <a:p>
            <a:pPr marL="228600" indent="-228600">
              <a:buAutoNum type="arabicPeriod"/>
            </a:pPr>
            <a:r>
              <a:rPr lang="en-ZA" dirty="0"/>
              <a:t>Enable monthly forecasting at a functional unit level that can easily be aggregated and consolidated; the easier this process is the more likely you are to have people engage the process and take ownership</a:t>
            </a:r>
          </a:p>
          <a:p>
            <a:pPr marL="228600" indent="-228600">
              <a:buAutoNum type="arabicPeriod"/>
            </a:pPr>
            <a:r>
              <a:rPr lang="en-ZA" dirty="0"/>
              <a:t>Enable information to be distributed far more frequently and timeously; this will enable faster responsiveness on any areas that need attention; all responsible leaders across the business should have access to this information and not have to only refer to the S71 reporting pack. </a:t>
            </a:r>
          </a:p>
          <a:p>
            <a:pPr marL="228600" indent="-228600">
              <a:buAutoNum type="arabicPeriod"/>
            </a:pPr>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10</a:t>
            </a:fld>
            <a:endParaRPr lang="en-US"/>
          </a:p>
        </p:txBody>
      </p:sp>
    </p:spTree>
    <p:extLst>
      <p:ext uri="{BB962C8B-B14F-4D97-AF65-F5344CB8AC3E}">
        <p14:creationId xmlns:p14="http://schemas.microsoft.com/office/powerpoint/2010/main" val="71970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we look at</a:t>
            </a:r>
            <a:r>
              <a:rPr lang="en-ZA" baseline="0" dirty="0"/>
              <a:t> forecasting on a dynamic management reporting tool:</a:t>
            </a:r>
          </a:p>
          <a:p>
            <a:endParaRPr lang="en-ZA" baseline="0" dirty="0"/>
          </a:p>
          <a:p>
            <a:pPr marL="228600" indent="-228600">
              <a:buAutoNum type="arabicPeriod"/>
            </a:pPr>
            <a:r>
              <a:rPr lang="en-ZA" baseline="0" dirty="0"/>
              <a:t>On the left you will see the information you are familiar with on the S71 report</a:t>
            </a:r>
          </a:p>
          <a:p>
            <a:pPr marL="228600" indent="-228600">
              <a:buAutoNum type="arabicPeriod"/>
            </a:pPr>
            <a:r>
              <a:rPr lang="en-ZA" baseline="0" dirty="0"/>
              <a:t>On the right hand side in yellow you will see the forecast figures. From this screen these can be dynamically updated by the relevant functional manager. This tool will then automatically aggregate it and enable the finance team to produce forecasts far more quickly than ever before. </a:t>
            </a:r>
          </a:p>
          <a:p>
            <a:pPr marL="228600" indent="-228600">
              <a:buAutoNum type="arabicPeriod"/>
            </a:pPr>
            <a:endParaRPr lang="en-ZA" baseline="0" dirty="0"/>
          </a:p>
          <a:p>
            <a:pPr marL="0" indent="0">
              <a:buNone/>
            </a:pPr>
            <a:r>
              <a:rPr lang="en-ZA" baseline="0" dirty="0"/>
              <a:t>In our business it took our managers just a few forecasting cycles to become totally familiar with both their numbers, the process and the tools. This significantly increased the ownership they took of their financial information and financial plans. This made them feel far more empowered to deliver the value that they had promised in the budget process to communicate changes that had impacted those plans. We believe similar tools and processes could have far reaching impacts on all spheres of public sector. </a:t>
            </a:r>
          </a:p>
          <a:p>
            <a:pPr marL="0" indent="0">
              <a:buNone/>
            </a:pPr>
            <a:endParaRPr lang="en-ZA" baseline="0" dirty="0"/>
          </a:p>
          <a:p>
            <a:pPr marL="0" indent="0">
              <a:buNone/>
            </a:pPr>
            <a:r>
              <a:rPr lang="en-ZA" baseline="0" dirty="0"/>
              <a:t>When financial information is also readily available to a far wider group of leadership on a more frequent, timeous and ongoing basis you also create an environment where everyone knows everyone is watching. This is where a cultural shift starts to happen and the likelihood for fraud and corruption starts reducing. </a:t>
            </a:r>
          </a:p>
          <a:p>
            <a:pPr marL="0" indent="0">
              <a:buNone/>
            </a:pPr>
            <a:endParaRPr lang="en-ZA" baseline="0" dirty="0"/>
          </a:p>
          <a:p>
            <a:pPr marL="0" indent="0">
              <a:buNone/>
            </a:pPr>
            <a:endParaRPr lang="en-ZA" dirty="0"/>
          </a:p>
          <a:p>
            <a:pPr marL="228600" indent="-228600">
              <a:buAutoNum type="arabicPeriod"/>
            </a:pPr>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11</a:t>
            </a:fld>
            <a:endParaRPr lang="en-US"/>
          </a:p>
        </p:txBody>
      </p:sp>
    </p:spTree>
    <p:extLst>
      <p:ext uri="{BB962C8B-B14F-4D97-AF65-F5344CB8AC3E}">
        <p14:creationId xmlns:p14="http://schemas.microsoft.com/office/powerpoint/2010/main" val="360560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 in closing I would like to leave you with these thoughts:</a:t>
            </a:r>
          </a:p>
          <a:p>
            <a:endParaRPr lang="en-ZA" baseline="0" dirty="0"/>
          </a:p>
          <a:p>
            <a:pPr marL="228600" indent="-228600">
              <a:buAutoNum type="arabicPeriod"/>
            </a:pPr>
            <a:r>
              <a:rPr lang="en-ZA" baseline="0" dirty="0"/>
              <a:t>Financial Professionals are highly regarded in most organisations.</a:t>
            </a:r>
          </a:p>
          <a:p>
            <a:pPr marL="228600" indent="-228600">
              <a:buAutoNum type="arabicPeriod"/>
            </a:pPr>
            <a:r>
              <a:rPr lang="en-ZA" baseline="0" dirty="0"/>
              <a:t>Start small – use every opportunity you have to influence and lead</a:t>
            </a:r>
          </a:p>
          <a:p>
            <a:pPr marL="228600" indent="-228600">
              <a:buAutoNum type="arabicPeriod"/>
            </a:pPr>
            <a:r>
              <a:rPr lang="en-ZA" baseline="0" dirty="0"/>
              <a:t>With your own teams talk about fraud and corruption and our responsibilities as financial teams</a:t>
            </a:r>
          </a:p>
          <a:p>
            <a:pPr marL="228600" indent="-228600">
              <a:buAutoNum type="arabicPeriod"/>
            </a:pPr>
            <a:r>
              <a:rPr lang="en-ZA" baseline="0" dirty="0"/>
              <a:t>Create a culture that questions things that don’t make sense or look right; they probably aren’t</a:t>
            </a:r>
          </a:p>
          <a:p>
            <a:pPr marL="228600" indent="-228600">
              <a:buAutoNum type="arabicPeriod"/>
            </a:pPr>
            <a:r>
              <a:rPr lang="en-ZA" baseline="0" dirty="0"/>
              <a:t>Get to know your business and your partners and through that get them to know their numbers</a:t>
            </a:r>
          </a:p>
          <a:p>
            <a:pPr marL="228600" indent="-228600">
              <a:buAutoNum type="arabicPeriod"/>
            </a:pPr>
            <a:r>
              <a:rPr lang="en-ZA" baseline="0" dirty="0"/>
              <a:t>Make sure you invest in the right tools to make the processes as easy as possible to create time for analysis, review and discussion. </a:t>
            </a:r>
          </a:p>
          <a:p>
            <a:pPr marL="228600" indent="-228600">
              <a:buAutoNum type="arabicPeriod"/>
            </a:pPr>
            <a:endParaRPr lang="en-ZA" baseline="0" dirty="0"/>
          </a:p>
          <a:p>
            <a:pPr marL="228600" indent="-228600">
              <a:buAutoNum type="arabicPeriod"/>
            </a:pPr>
            <a:r>
              <a:rPr lang="en-ZA" baseline="0" dirty="0"/>
              <a:t>And finally – never underestimate the impact you may have; just take the first step</a:t>
            </a:r>
          </a:p>
          <a:p>
            <a:pPr marL="0" indent="0">
              <a:buNone/>
            </a:pPr>
            <a:endParaRPr lang="en-ZA" baseline="0" dirty="0"/>
          </a:p>
          <a:p>
            <a:pPr marL="0" indent="0">
              <a:buNone/>
            </a:pPr>
            <a:endParaRPr lang="en-ZA" dirty="0"/>
          </a:p>
          <a:p>
            <a:pPr marL="228600" indent="-228600">
              <a:buAutoNum type="arabicPeriod"/>
            </a:pPr>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12</a:t>
            </a:fld>
            <a:endParaRPr lang="en-US"/>
          </a:p>
        </p:txBody>
      </p:sp>
    </p:spTree>
    <p:extLst>
      <p:ext uri="{BB962C8B-B14F-4D97-AF65-F5344CB8AC3E}">
        <p14:creationId xmlns:p14="http://schemas.microsoft.com/office/powerpoint/2010/main" val="32523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Today’s topic for discussion is:</a:t>
            </a:r>
          </a:p>
          <a:p>
            <a:endParaRPr lang="en-ZA" dirty="0"/>
          </a:p>
          <a:p>
            <a:r>
              <a:rPr lang="en-ZA" dirty="0"/>
              <a:t>Effective leadership mitigates the risk of fraud and corruption.</a:t>
            </a:r>
          </a:p>
          <a:p>
            <a:endParaRPr lang="en-ZA" dirty="0"/>
          </a:p>
          <a:p>
            <a:r>
              <a:rPr lang="en-ZA" dirty="0"/>
              <a:t>The roles of the oversight committees and management reporting as tools to enhance financial performance management and achievement of a set of financial ratios. </a:t>
            </a:r>
          </a:p>
        </p:txBody>
      </p:sp>
      <p:sp>
        <p:nvSpPr>
          <p:cNvPr id="4" name="Slide Number Placeholder 3"/>
          <p:cNvSpPr>
            <a:spLocks noGrp="1"/>
          </p:cNvSpPr>
          <p:nvPr>
            <p:ph type="sldNum" sz="quarter" idx="5"/>
          </p:nvPr>
        </p:nvSpPr>
        <p:spPr/>
        <p:txBody>
          <a:bodyPr/>
          <a:lstStyle/>
          <a:p>
            <a:fld id="{8A8863F0-06A2-49B1-8772-89C81A3C5F64}" type="slidenum">
              <a:rPr lang="en-US" smtClean="0"/>
              <a:t>2</a:t>
            </a:fld>
            <a:endParaRPr lang="en-US"/>
          </a:p>
        </p:txBody>
      </p:sp>
    </p:spTree>
    <p:extLst>
      <p:ext uri="{BB962C8B-B14F-4D97-AF65-F5344CB8AC3E}">
        <p14:creationId xmlns:p14="http://schemas.microsoft.com/office/powerpoint/2010/main" val="346084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will cover six main areas in covering today’s topic these are :</a:t>
            </a:r>
          </a:p>
          <a:p>
            <a:endParaRPr lang="en-ZA" dirty="0"/>
          </a:p>
          <a:p>
            <a:pPr marL="514350" indent="-514350">
              <a:buAutoNum type="arabicPeriod"/>
            </a:pPr>
            <a:r>
              <a:rPr lang="en-ZA" sz="1200" b="1" i="1" dirty="0"/>
              <a:t>Fraud and Corruption</a:t>
            </a:r>
          </a:p>
          <a:p>
            <a:pPr marL="457200" indent="-457200">
              <a:buAutoNum type="arabicPeriod"/>
            </a:pPr>
            <a:r>
              <a:rPr lang="en-ZA" sz="1200" b="1" i="1" dirty="0"/>
              <a:t>Role of Oversight process</a:t>
            </a:r>
          </a:p>
          <a:p>
            <a:pPr marL="457200" indent="-457200">
              <a:buAutoNum type="arabicPeriod"/>
            </a:pPr>
            <a:r>
              <a:rPr lang="en-ZA" sz="1200" b="1" i="1" dirty="0"/>
              <a:t>MFMA 2019 key financial outcomes</a:t>
            </a:r>
          </a:p>
          <a:p>
            <a:pPr marL="457200" indent="-457200">
              <a:buAutoNum type="arabicPeriod"/>
            </a:pPr>
            <a:r>
              <a:rPr lang="en-ZA" sz="1200" b="1" i="1" dirty="0"/>
              <a:t>Tips to improve financial leadership</a:t>
            </a:r>
          </a:p>
          <a:p>
            <a:pPr marL="457200" indent="-457200">
              <a:buAutoNum type="arabicPeriod"/>
            </a:pPr>
            <a:r>
              <a:rPr lang="en-ZA" sz="1200" b="1" i="1" dirty="0"/>
              <a:t>MFMA reporting – one source of truth</a:t>
            </a:r>
          </a:p>
          <a:p>
            <a:pPr marL="457200" indent="-457200">
              <a:buAutoNum type="arabicPeriod"/>
            </a:pPr>
            <a:r>
              <a:rPr lang="en-ZA" sz="1200" b="1" i="1" dirty="0"/>
              <a:t>Management reporting </a:t>
            </a:r>
            <a:endParaRPr lang="en-ZA" b="1" dirty="0"/>
          </a:p>
          <a:p>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3</a:t>
            </a:fld>
            <a:endParaRPr lang="en-US"/>
          </a:p>
        </p:txBody>
      </p:sp>
    </p:spTree>
    <p:extLst>
      <p:ext uri="{BB962C8B-B14F-4D97-AF65-F5344CB8AC3E}">
        <p14:creationId xmlns:p14="http://schemas.microsoft.com/office/powerpoint/2010/main" val="74042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a:p>
            <a:r>
              <a:rPr lang="en-ZA" dirty="0"/>
              <a:t>Let’s take a look at the definitions of fraud and corruption according to the dictionary.  (Read the slide) </a:t>
            </a:r>
          </a:p>
          <a:p>
            <a:endParaRPr lang="en-ZA" dirty="0"/>
          </a:p>
          <a:p>
            <a:r>
              <a:rPr lang="en-ZA" sz="1200" kern="1200" dirty="0">
                <a:solidFill>
                  <a:schemeClr val="tx1"/>
                </a:solidFill>
                <a:effectLst/>
                <a:latin typeface="+mn-lt"/>
                <a:ea typeface="+mn-ea"/>
                <a:cs typeface="+mn-cs"/>
              </a:rPr>
              <a:t>When we look at fraud we have many South Africans asking if it is wrong if there are no consequences for it - given the scale of corruption in South African with the total lack consequences to date we end up with a society that does not think fraud or corruption is wrong and in some segments it becomes the only way to do business</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When those implicated in fraud are questioned why they have been involved in such practices the following comments can often be quoted:</a:t>
            </a:r>
          </a:p>
          <a:p>
            <a:r>
              <a:rPr lang="en-ZA" sz="1200" kern="1200" dirty="0">
                <a:solidFill>
                  <a:schemeClr val="tx1"/>
                </a:solidFill>
                <a:effectLst/>
                <a:latin typeface="+mn-lt"/>
                <a:ea typeface="+mn-ea"/>
                <a:cs typeface="+mn-cs"/>
              </a:rPr>
              <a:t> </a:t>
            </a:r>
          </a:p>
          <a:p>
            <a:pPr lvl="0"/>
            <a:r>
              <a:rPr lang="en-ZA" sz="1200" kern="1200" dirty="0">
                <a:solidFill>
                  <a:schemeClr val="tx1"/>
                </a:solidFill>
                <a:effectLst/>
                <a:latin typeface="+mn-lt"/>
                <a:ea typeface="+mn-ea"/>
                <a:cs typeface="+mn-cs"/>
              </a:rPr>
              <a:t>Is it still wrong when everyone is doing it</a:t>
            </a:r>
          </a:p>
          <a:p>
            <a:pPr lvl="0"/>
            <a:r>
              <a:rPr lang="en-ZA" sz="1200" kern="1200" dirty="0">
                <a:solidFill>
                  <a:schemeClr val="tx1"/>
                </a:solidFill>
                <a:effectLst/>
                <a:latin typeface="+mn-lt"/>
                <a:ea typeface="+mn-ea"/>
                <a:cs typeface="+mn-cs"/>
              </a:rPr>
              <a:t>Is it still wrong if the money gets spent in the country anyway and goes back into the economy</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At the recent tax indaba both the commissioner of SARS and the Tax </a:t>
            </a:r>
            <a:r>
              <a:rPr lang="en-ZA" sz="1200" kern="1200" dirty="0" err="1">
                <a:solidFill>
                  <a:schemeClr val="tx1"/>
                </a:solidFill>
                <a:effectLst/>
                <a:latin typeface="+mn-lt"/>
                <a:ea typeface="+mn-ea"/>
                <a:cs typeface="+mn-cs"/>
              </a:rPr>
              <a:t>Ombud</a:t>
            </a:r>
            <a:r>
              <a:rPr lang="en-ZA" sz="1200" kern="1200" dirty="0">
                <a:solidFill>
                  <a:schemeClr val="tx1"/>
                </a:solidFill>
                <a:effectLst/>
                <a:latin typeface="+mn-lt"/>
                <a:ea typeface="+mn-ea"/>
                <a:cs typeface="+mn-cs"/>
              </a:rPr>
              <a:t> kept it very simple about the impact of fraud and corruption on the citizens of the country. Current unemployment levels are at an all time high. </a:t>
            </a:r>
            <a:r>
              <a:rPr lang="en-ZA" sz="1200" kern="1200" dirty="0" err="1">
                <a:solidFill>
                  <a:schemeClr val="tx1"/>
                </a:solidFill>
                <a:effectLst/>
                <a:latin typeface="+mn-lt"/>
                <a:ea typeface="+mn-ea"/>
                <a:cs typeface="+mn-cs"/>
              </a:rPr>
              <a:t>Everytime</a:t>
            </a:r>
            <a:r>
              <a:rPr lang="en-ZA" sz="1200" kern="1200" dirty="0">
                <a:solidFill>
                  <a:schemeClr val="tx1"/>
                </a:solidFill>
                <a:effectLst/>
                <a:latin typeface="+mn-lt"/>
                <a:ea typeface="+mn-ea"/>
                <a:cs typeface="+mn-cs"/>
              </a:rPr>
              <a:t> there is some fraud or corruption think about the child who fell down the pit toilet; think about a pensioner who can't get to see a doctor in a far out rural area. That is the true cost of corruption.</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Fraud and Corruption is highly complex. Step one is the respect of the financial management process including all the expected financial controls . This has to be a top down cultural change for the country as a whole. The topic focusing on leadership before the tools is the right approach.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How often is the leadership team of a municipality talking about corruption amongst themselves? How often are the leadership team talking about it with the next level of leadership and throughout the teams they work with. How often are you raising in discussions with your leadership team around the table as well as your teams?</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4</a:t>
            </a:fld>
            <a:endParaRPr lang="en-US"/>
          </a:p>
        </p:txBody>
      </p:sp>
    </p:spTree>
    <p:extLst>
      <p:ext uri="{BB962C8B-B14F-4D97-AF65-F5344CB8AC3E}">
        <p14:creationId xmlns:p14="http://schemas.microsoft.com/office/powerpoint/2010/main" val="201447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WHY IS PARLIAMENT’S OVERSIGHT ROLE IMPORTANT?</a:t>
            </a:r>
            <a:endParaRPr lang="en-ZA" sz="1200" b="1" i="1"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By overseeing the actions of government, Parliament is able to ensure that service delivery takes place, so that all citizens can live a better quality of  life. This oversight responsibility is delegated to all levels of government including local government.</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5</a:t>
            </a:fld>
            <a:endParaRPr lang="en-US"/>
          </a:p>
        </p:txBody>
      </p:sp>
    </p:spTree>
    <p:extLst>
      <p:ext uri="{BB962C8B-B14F-4D97-AF65-F5344CB8AC3E}">
        <p14:creationId xmlns:p14="http://schemas.microsoft.com/office/powerpoint/2010/main" val="422627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ZA" b="1" u="none" dirty="0"/>
              <a:t>5 overall topics with 3 really </a:t>
            </a:r>
            <a:r>
              <a:rPr lang="en-ZA" b="1" u="none" dirty="0" err="1"/>
              <a:t>relavant</a:t>
            </a:r>
            <a:r>
              <a:rPr lang="en-ZA" b="1" u="none" dirty="0"/>
              <a:t> to us the finance professionals</a:t>
            </a:r>
          </a:p>
          <a:p>
            <a:pPr marL="342900" lvl="0" indent="-342900">
              <a:buFont typeface="Arial" panose="020B0604020202020204" pitchFamily="34" charset="0"/>
              <a:buChar char="•"/>
            </a:pPr>
            <a:endParaRPr lang="en-ZA" b="1" u="sng" dirty="0"/>
          </a:p>
          <a:p>
            <a:pPr marL="342900" lvl="0" indent="-342900">
              <a:buFont typeface="Arial" panose="020B0604020202020204" pitchFamily="34" charset="0"/>
              <a:buChar char="•"/>
            </a:pPr>
            <a:r>
              <a:rPr lang="en-ZA" b="1" u="sng" dirty="0"/>
              <a:t>to detect and prevent abuse</a:t>
            </a:r>
            <a:endParaRPr lang="en-ZA" u="sng" dirty="0"/>
          </a:p>
          <a:p>
            <a:pPr marL="342900" lvl="0" indent="-342900">
              <a:buFont typeface="Arial" panose="020B0604020202020204" pitchFamily="34" charset="0"/>
              <a:buChar char="•"/>
            </a:pPr>
            <a:r>
              <a:rPr lang="en-ZA" b="1" dirty="0"/>
              <a:t>to prevent illegal and unconstitutional conduct on the part of the government</a:t>
            </a:r>
            <a:endParaRPr lang="en-ZA" dirty="0"/>
          </a:p>
          <a:p>
            <a:pPr marL="342900" lvl="0" indent="-342900">
              <a:buFont typeface="Arial" panose="020B0604020202020204" pitchFamily="34" charset="0"/>
              <a:buChar char="•"/>
            </a:pPr>
            <a:r>
              <a:rPr lang="en-ZA" b="1" dirty="0"/>
              <a:t>to protect the rights and liberties of citizens</a:t>
            </a:r>
            <a:endParaRPr lang="en-ZA" dirty="0"/>
          </a:p>
          <a:p>
            <a:pPr marL="342900" lvl="0" indent="-342900">
              <a:buFont typeface="Arial" panose="020B0604020202020204" pitchFamily="34" charset="0"/>
              <a:buChar char="•"/>
            </a:pPr>
            <a:r>
              <a:rPr lang="en-ZA" b="1" dirty="0"/>
              <a:t>to hold the government </a:t>
            </a:r>
            <a:r>
              <a:rPr lang="en-ZA" b="1" u="sng" dirty="0"/>
              <a:t>answerable for how taxpayers' money is spent</a:t>
            </a:r>
            <a:endParaRPr lang="en-ZA" u="sng" dirty="0"/>
          </a:p>
          <a:p>
            <a:pPr marL="342900" lvl="0" indent="-342900">
              <a:buFont typeface="Arial" panose="020B0604020202020204" pitchFamily="34" charset="0"/>
              <a:buChar char="•"/>
            </a:pPr>
            <a:r>
              <a:rPr lang="en-ZA" b="1" dirty="0"/>
              <a:t>to make government operations </a:t>
            </a:r>
            <a:r>
              <a:rPr lang="en-ZA" b="1" u="sng" dirty="0"/>
              <a:t>more transparent </a:t>
            </a:r>
            <a:r>
              <a:rPr lang="en-ZA" b="1" dirty="0"/>
              <a:t>and </a:t>
            </a:r>
            <a:r>
              <a:rPr lang="en-ZA" b="1" u="sng" dirty="0"/>
              <a:t>increase public trust </a:t>
            </a:r>
            <a:r>
              <a:rPr lang="en-ZA" b="1" dirty="0"/>
              <a:t>in the government</a:t>
            </a:r>
          </a:p>
          <a:p>
            <a:pPr marL="342900" lvl="0" indent="-342900">
              <a:buFont typeface="Arial" panose="020B0604020202020204" pitchFamily="34" charset="0"/>
              <a:buChar char="•"/>
            </a:pPr>
            <a:endParaRPr lang="en-ZA" b="1" dirty="0"/>
          </a:p>
          <a:p>
            <a:pPr marL="342900" lvl="0" indent="-342900">
              <a:buFont typeface="Arial" panose="020B0604020202020204" pitchFamily="34" charset="0"/>
              <a:buChar char="•"/>
            </a:pPr>
            <a:endParaRPr lang="en-ZA" b="1" dirty="0"/>
          </a:p>
          <a:p>
            <a:pPr marL="0" lvl="0" indent="0">
              <a:buFont typeface="Arial" panose="020B0604020202020204" pitchFamily="34" charset="0"/>
              <a:buNone/>
            </a:pPr>
            <a:r>
              <a:rPr lang="en-ZA" b="1" dirty="0"/>
              <a:t>For those of you who sit on such committees are you focusing on those responsibilities when you sit on the committee; do you obtain the information required in such a way to ensure you can act </a:t>
            </a:r>
            <a:r>
              <a:rPr lang="en-ZA" b="1" dirty="0" err="1"/>
              <a:t>responsibily</a:t>
            </a:r>
            <a:endParaRPr lang="en-ZA" b="1" dirty="0"/>
          </a:p>
          <a:p>
            <a:pPr marL="0" lvl="0" indent="0">
              <a:buFont typeface="Arial" panose="020B0604020202020204" pitchFamily="34" charset="0"/>
              <a:buNone/>
            </a:pPr>
            <a:endParaRPr lang="en-ZA" dirty="0"/>
          </a:p>
          <a:p>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6</a:t>
            </a:fld>
            <a:endParaRPr lang="en-US"/>
          </a:p>
        </p:txBody>
      </p:sp>
    </p:spTree>
    <p:extLst>
      <p:ext uri="{BB962C8B-B14F-4D97-AF65-F5344CB8AC3E}">
        <p14:creationId xmlns:p14="http://schemas.microsoft.com/office/powerpoint/2010/main" val="230666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701421"/>
            <a:ext cx="5683250" cy="4605576"/>
          </a:xfrm>
        </p:spPr>
        <p:txBody>
          <a:bodyPr/>
          <a:lstStyle/>
          <a:p>
            <a:r>
              <a:rPr lang="en-ZA" dirty="0"/>
              <a:t>I have recently heard a phrase that has really resonated with me. </a:t>
            </a:r>
            <a:r>
              <a:rPr lang="en-ZA" b="1" dirty="0"/>
              <a:t>Public Sector Value management</a:t>
            </a:r>
            <a:r>
              <a:rPr lang="en-ZA" dirty="0"/>
              <a:t>. We often hear about public sector financial management and I believe all of us in this room today get up every day and play a role in achieving this. </a:t>
            </a:r>
          </a:p>
          <a:p>
            <a:endParaRPr lang="en-ZA" dirty="0"/>
          </a:p>
          <a:p>
            <a:r>
              <a:rPr lang="en-ZA" dirty="0"/>
              <a:t>But let’s rather think about us being in the business of </a:t>
            </a:r>
            <a:r>
              <a:rPr lang="en-ZA" b="1" dirty="0"/>
              <a:t>public sector value management. You may be wondering how this differs to financial management. A lot was said yesterday about creating value and maximum impact with financial resources at our disposal. </a:t>
            </a:r>
          </a:p>
          <a:p>
            <a:endParaRPr lang="en-ZA" b="1" dirty="0"/>
          </a:p>
          <a:p>
            <a:r>
              <a:rPr lang="en-ZA" dirty="0"/>
              <a:t>Delivering public value is the ultimate goal . There is simply no value in having accurate financial information only; we have to ensure the financial spend impacts the lives of the citizens we serve in a tangible way. </a:t>
            </a:r>
          </a:p>
          <a:p>
            <a:r>
              <a:rPr lang="en-ZA" dirty="0"/>
              <a:t>Public value management for me is having maximum impact on the ground optimising the spend. </a:t>
            </a:r>
            <a:r>
              <a:rPr lang="en-ZA" sz="1200" kern="1200" dirty="0">
                <a:solidFill>
                  <a:schemeClr val="tx1"/>
                </a:solidFill>
                <a:effectLst/>
                <a:latin typeface="+mn-lt"/>
                <a:ea typeface="+mn-ea"/>
                <a:cs typeface="+mn-cs"/>
              </a:rPr>
              <a:t>So what are our roles as financial professionals and how can we have maximum impact? </a:t>
            </a:r>
          </a:p>
          <a:p>
            <a:r>
              <a:rPr lang="en-ZA" sz="1200" kern="1200" dirty="0">
                <a:solidFill>
                  <a:schemeClr val="tx1"/>
                </a:solidFill>
                <a:effectLst/>
                <a:latin typeface="+mn-lt"/>
                <a:ea typeface="+mn-ea"/>
                <a:cs typeface="+mn-cs"/>
              </a:rPr>
              <a:t>Each functional manager needs to understand their role and how they create the public value they are responsible for. Often those responsible for the functional areas in local government are not financial professionals. They will be experts in their given area of responsibility and some times the financial information can be overwhelming. This is often true in a corporate and in my many years of experience I have been able to coach many expert mangers to become very good at the financial management and understanding of their area of responsibility. -So here are some of those tips:</a:t>
            </a:r>
          </a:p>
          <a:p>
            <a:endParaRPr lang="en-ZA" sz="1200" kern="1200" dirty="0">
              <a:solidFill>
                <a:schemeClr val="tx1"/>
              </a:solidFill>
              <a:effectLst/>
              <a:latin typeface="+mn-lt"/>
              <a:ea typeface="+mn-ea"/>
              <a:cs typeface="+mn-cs"/>
            </a:endParaRPr>
          </a:p>
          <a:p>
            <a:pPr marL="342900" lvl="0" indent="-342900">
              <a:buFont typeface="Arial" panose="020B0604020202020204" pitchFamily="34" charset="0"/>
              <a:buChar char="•"/>
            </a:pPr>
            <a:r>
              <a:rPr lang="en-ZA" dirty="0"/>
              <a:t>Less is more, start small choose key focus areas and once the manager has mastered those items expand the set. </a:t>
            </a:r>
          </a:p>
          <a:p>
            <a:pPr marL="342900" lvl="0" indent="-342900">
              <a:buFont typeface="Arial" panose="020B0604020202020204" pitchFamily="34" charset="0"/>
              <a:buChar char="•"/>
            </a:pPr>
            <a:r>
              <a:rPr lang="en-ZA" dirty="0"/>
              <a:t>Focus on the drivers of financial information. Functional managers understand the business they are in – help them to understand the numbers in a language familiar to them. </a:t>
            </a:r>
          </a:p>
          <a:p>
            <a:pPr marL="342900" lvl="0" indent="-342900">
              <a:buFont typeface="Arial" panose="020B0604020202020204" pitchFamily="34" charset="0"/>
              <a:buChar char="•"/>
            </a:pPr>
            <a:r>
              <a:rPr lang="en-ZA" dirty="0"/>
              <a:t>Get to know the business not just the numbers – speak about the pothole example; seasonality of expense; proactive maintenance in dry months avoiding crisis and potential excess spend in wet months</a:t>
            </a:r>
          </a:p>
          <a:p>
            <a:pPr marL="342900" lvl="0" indent="-342900">
              <a:buFont typeface="Arial" panose="020B0604020202020204" pitchFamily="34" charset="0"/>
              <a:buChar char="•"/>
            </a:pPr>
            <a:r>
              <a:rPr lang="en-ZA" dirty="0"/>
              <a:t>Keep it simple</a:t>
            </a:r>
          </a:p>
          <a:p>
            <a:pPr marL="342900" lvl="0" indent="-342900">
              <a:buFont typeface="Arial" panose="020B0604020202020204" pitchFamily="34" charset="0"/>
              <a:buChar char="•"/>
            </a:pPr>
            <a:r>
              <a:rPr lang="en-ZA" dirty="0"/>
              <a:t>Be available</a:t>
            </a:r>
          </a:p>
          <a:p>
            <a:pPr marL="342900" lvl="0" indent="-342900">
              <a:buFont typeface="Arial" panose="020B0604020202020204" pitchFamily="34" charset="0"/>
              <a:buChar char="•"/>
            </a:pPr>
            <a:r>
              <a:rPr lang="en-ZA" dirty="0"/>
              <a:t>Partner hard</a:t>
            </a:r>
          </a:p>
          <a:p>
            <a:pPr marL="342900" lvl="0" indent="-342900">
              <a:buFont typeface="Arial" panose="020B0604020202020204" pitchFamily="34" charset="0"/>
              <a:buChar char="•"/>
            </a:pPr>
            <a:r>
              <a:rPr lang="en-ZA" dirty="0"/>
              <a:t>Be consistent</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7</a:t>
            </a:fld>
            <a:endParaRPr lang="en-US"/>
          </a:p>
        </p:txBody>
      </p:sp>
    </p:spTree>
    <p:extLst>
      <p:ext uri="{BB962C8B-B14F-4D97-AF65-F5344CB8AC3E}">
        <p14:creationId xmlns:p14="http://schemas.microsoft.com/office/powerpoint/2010/main" val="209661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So when we look at the most recent LOCAL GOVERNMENT REVENUE AND EXPENDITURE REPORT for the 2019 financial year - which items are concerning if we focus on the goal of maximising public value creation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Two items that stand out for me the shortfall on operational expenditure and on capital expenditure. These items are those the public will feel the biggest impact from and with capital expenditure being nearly 25% below budget – the impact on lack of  improvement in service delivery had to be tangible; With this kind of shortfall it will take even longer to catch 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We need to consider what was happening during the year and when this shortfall started to happen and why. Was it visible to those responsible; did they have the information easily available – could they adjust their plans quickly and effectively?</a:t>
            </a:r>
          </a:p>
          <a:p>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8</a:t>
            </a:fld>
            <a:endParaRPr lang="en-US"/>
          </a:p>
        </p:txBody>
      </p:sp>
    </p:spTree>
    <p:extLst>
      <p:ext uri="{BB962C8B-B14F-4D97-AF65-F5344CB8AC3E}">
        <p14:creationId xmlns:p14="http://schemas.microsoft.com/office/powerpoint/2010/main" val="85442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At CaseWare we have been supporting local government in South Africa for more than 10 years. We are very excited that National Treasury is now in the process of aligning the data source for the in year reporting to the data source for the annual financial statements. This means that now the oversight role will be easier than ever before and all the financial information should align much more with far less differences between the in year reporting and those figures audited and reported on for the full year. This should hopefully also ensure that in year reporting improves. We also believe that this will bring the budget office and the financial reporting team in municipalities closer than ever before.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Some of the items we pick up that result in the in year and year end figures differing are:</a:t>
            </a:r>
          </a:p>
          <a:p>
            <a:pPr marL="228600" indent="-228600">
              <a:buAutoNum type="arabicPeriod"/>
            </a:pPr>
            <a:r>
              <a:rPr lang="en-ZA" sz="1200" kern="1200" dirty="0">
                <a:solidFill>
                  <a:schemeClr val="tx1"/>
                </a:solidFill>
                <a:effectLst/>
                <a:latin typeface="+mn-lt"/>
                <a:ea typeface="+mn-ea"/>
                <a:cs typeface="+mn-cs"/>
              </a:rPr>
              <a:t>Accruals are not raised each month during the year. These are often raised at year end and distort the quarter 4 and annual results. This should be an item of focus in your municipality. Look at the items raised at year end and determine which of those should be a monthly accrual and build a check list into your month end process. </a:t>
            </a:r>
          </a:p>
          <a:p>
            <a:pPr marL="228600" indent="-228600">
              <a:buAutoNum type="arabicPeriod"/>
            </a:pPr>
            <a:r>
              <a:rPr lang="en-ZA" sz="1200" kern="1200" dirty="0">
                <a:solidFill>
                  <a:schemeClr val="tx1"/>
                </a:solidFill>
                <a:effectLst/>
                <a:latin typeface="+mn-lt"/>
                <a:ea typeface="+mn-ea"/>
                <a:cs typeface="+mn-cs"/>
              </a:rPr>
              <a:t>Depreciation is also often posted once a year or sometimes once a quarter; again this should be part of the monthly process. </a:t>
            </a:r>
          </a:p>
          <a:p>
            <a:endParaRPr lang="en-ZA" dirty="0"/>
          </a:p>
        </p:txBody>
      </p:sp>
      <p:sp>
        <p:nvSpPr>
          <p:cNvPr id="4" name="Slide Number Placeholder 3"/>
          <p:cNvSpPr>
            <a:spLocks noGrp="1"/>
          </p:cNvSpPr>
          <p:nvPr>
            <p:ph type="sldNum" sz="quarter" idx="5"/>
          </p:nvPr>
        </p:nvSpPr>
        <p:spPr/>
        <p:txBody>
          <a:bodyPr/>
          <a:lstStyle/>
          <a:p>
            <a:fld id="{8A8863F0-06A2-49B1-8772-89C81A3C5F64}" type="slidenum">
              <a:rPr lang="en-US" smtClean="0"/>
              <a:t>9</a:t>
            </a:fld>
            <a:endParaRPr lang="en-US"/>
          </a:p>
        </p:txBody>
      </p:sp>
    </p:spTree>
    <p:extLst>
      <p:ext uri="{BB962C8B-B14F-4D97-AF65-F5344CB8AC3E}">
        <p14:creationId xmlns:p14="http://schemas.microsoft.com/office/powerpoint/2010/main" val="2268168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_1">
    <p:spTree>
      <p:nvGrpSpPr>
        <p:cNvPr id="1" name=""/>
        <p:cNvGrpSpPr/>
        <p:nvPr/>
      </p:nvGrpSpPr>
      <p:grpSpPr>
        <a:xfrm>
          <a:off x="0" y="0"/>
          <a:ext cx="0" cy="0"/>
          <a:chOff x="0" y="0"/>
          <a:chExt cx="0" cy="0"/>
        </a:xfrm>
      </p:grpSpPr>
      <p:sp>
        <p:nvSpPr>
          <p:cNvPr id="29" name="Text Placeholder 28"/>
          <p:cNvSpPr>
            <a:spLocks noGrp="1"/>
          </p:cNvSpPr>
          <p:nvPr userDrawn="1">
            <p:ph type="body" sz="quarter" idx="12" hasCustomPrompt="1"/>
          </p:nvPr>
        </p:nvSpPr>
        <p:spPr>
          <a:xfrm>
            <a:off x="5892800" y="2316492"/>
            <a:ext cx="5486400" cy="1379208"/>
          </a:xfrm>
        </p:spPr>
        <p:txBody>
          <a:bodyPr>
            <a:normAutofit/>
          </a:bodyPr>
          <a:lstStyle>
            <a:lvl1pPr>
              <a:defRPr sz="4000" b="1">
                <a:solidFill>
                  <a:srgbClr val="404040"/>
                </a:solidFill>
              </a:defRPr>
            </a:lvl1pPr>
          </a:lstStyle>
          <a:p>
            <a:pPr lvl="0"/>
            <a:r>
              <a:rPr lang="en-US"/>
              <a:t>Insert your heading</a:t>
            </a:r>
          </a:p>
        </p:txBody>
      </p:sp>
      <p:sp>
        <p:nvSpPr>
          <p:cNvPr id="31" name="Text Placeholder 30"/>
          <p:cNvSpPr>
            <a:spLocks noGrp="1"/>
          </p:cNvSpPr>
          <p:nvPr userDrawn="1">
            <p:ph type="body" sz="quarter" idx="13" hasCustomPrompt="1"/>
          </p:nvPr>
        </p:nvSpPr>
        <p:spPr>
          <a:xfrm>
            <a:off x="5892800" y="3695700"/>
            <a:ext cx="5486400" cy="723900"/>
          </a:xfrm>
        </p:spPr>
        <p:txBody>
          <a:bodyPr>
            <a:normAutofit/>
          </a:bodyPr>
          <a:lstStyle>
            <a:lvl1pPr>
              <a:defRPr sz="2800">
                <a:solidFill>
                  <a:srgbClr val="37B1E4"/>
                </a:solidFill>
              </a:defRPr>
            </a:lvl1pPr>
          </a:lstStyle>
          <a:p>
            <a:pPr lvl="0"/>
            <a:r>
              <a:rPr lang="en-US"/>
              <a:t>Insert sub heading</a:t>
            </a:r>
          </a:p>
        </p:txBody>
      </p:sp>
      <p:sp>
        <p:nvSpPr>
          <p:cNvPr id="33" name="Text Placeholder 32"/>
          <p:cNvSpPr>
            <a:spLocks noGrp="1"/>
          </p:cNvSpPr>
          <p:nvPr userDrawn="1">
            <p:ph type="body" sz="quarter" idx="14" hasCustomPrompt="1"/>
          </p:nvPr>
        </p:nvSpPr>
        <p:spPr>
          <a:xfrm>
            <a:off x="5892800" y="4419600"/>
            <a:ext cx="5486400" cy="1295400"/>
          </a:xfrm>
        </p:spPr>
        <p:txBody>
          <a:bodyPr>
            <a:normAutofit/>
          </a:bodyPr>
          <a:lstStyle>
            <a:lvl1pPr>
              <a:defRPr sz="1800">
                <a:solidFill>
                  <a:srgbClr val="404040"/>
                </a:solidFill>
              </a:defRPr>
            </a:lvl1pPr>
          </a:lstStyle>
          <a:p>
            <a:pPr lvl="0"/>
            <a:r>
              <a:rPr lang="en-US"/>
              <a:t>Insert copy</a:t>
            </a:r>
          </a:p>
        </p:txBody>
      </p:sp>
      <p:pic>
        <p:nvPicPr>
          <p:cNvPr id="14" name="Picture 13">
            <a:extLst>
              <a:ext uri="{FF2B5EF4-FFF2-40B4-BE49-F238E27FC236}">
                <a16:creationId xmlns:a16="http://schemas.microsoft.com/office/drawing/2014/main" id="{073731C5-BB90-6943-B80F-314B0E0650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3314" y="2133643"/>
            <a:ext cx="7986713" cy="3771976"/>
          </a:xfrm>
          <a:prstGeom prst="rect">
            <a:avLst/>
          </a:prstGeom>
        </p:spPr>
      </p:pic>
      <p:grpSp>
        <p:nvGrpSpPr>
          <p:cNvPr id="11" name="Group 10">
            <a:extLst>
              <a:ext uri="{FF2B5EF4-FFF2-40B4-BE49-F238E27FC236}">
                <a16:creationId xmlns:a16="http://schemas.microsoft.com/office/drawing/2014/main" id="{716A7D95-B5D5-C646-8D49-3DEFFE8681E2}"/>
              </a:ext>
            </a:extLst>
          </p:cNvPr>
          <p:cNvGrpSpPr/>
          <p:nvPr userDrawn="1"/>
        </p:nvGrpSpPr>
        <p:grpSpPr>
          <a:xfrm>
            <a:off x="374904" y="214671"/>
            <a:ext cx="11271597" cy="1331685"/>
            <a:chOff x="374904" y="214671"/>
            <a:chExt cx="11271597" cy="1331685"/>
          </a:xfrm>
        </p:grpSpPr>
        <p:pic>
          <p:nvPicPr>
            <p:cNvPr id="6" name="Picture 5">
              <a:extLst>
                <a:ext uri="{FF2B5EF4-FFF2-40B4-BE49-F238E27FC236}">
                  <a16:creationId xmlns:a16="http://schemas.microsoft.com/office/drawing/2014/main" id="{7E843B16-5E8B-F540-ADDB-89A2FAE466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8183" y="292088"/>
              <a:ext cx="1788318" cy="1216056"/>
            </a:xfrm>
            <a:prstGeom prst="rect">
              <a:avLst/>
            </a:prstGeom>
          </p:spPr>
        </p:pic>
        <p:pic>
          <p:nvPicPr>
            <p:cNvPr id="10" name="Picture 9">
              <a:extLst>
                <a:ext uri="{FF2B5EF4-FFF2-40B4-BE49-F238E27FC236}">
                  <a16:creationId xmlns:a16="http://schemas.microsoft.com/office/drawing/2014/main" id="{7BBBA75A-72DE-5046-A853-D53F55DD6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4904" y="214671"/>
              <a:ext cx="1938528" cy="1331685"/>
            </a:xfrm>
            <a:prstGeom prst="rect">
              <a:avLst/>
            </a:prstGeom>
          </p:spPr>
        </p:pic>
      </p:grpSp>
    </p:spTree>
    <p:extLst>
      <p:ext uri="{BB962C8B-B14F-4D97-AF65-F5344CB8AC3E}">
        <p14:creationId xmlns:p14="http://schemas.microsoft.com/office/powerpoint/2010/main" val="181836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6547" y="1415668"/>
            <a:ext cx="5625456" cy="879475"/>
          </a:xfrm>
        </p:spPr>
        <p:txBody>
          <a:bodyPr anchor="ctr"/>
          <a:lstStyle>
            <a:lvl1pPr marL="0" indent="0">
              <a:buNone/>
              <a:defRPr sz="2400" b="0">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1061" y="2295143"/>
            <a:ext cx="5625456" cy="38310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3087" y="1415668"/>
            <a:ext cx="5653008" cy="879475"/>
          </a:xfrm>
        </p:spPr>
        <p:txBody>
          <a:bodyPr anchor="ctr"/>
          <a:lstStyle>
            <a:lvl1pPr marL="0" indent="0">
              <a:buNone/>
              <a:defRPr sz="2400" b="0">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602" y="2295143"/>
            <a:ext cx="5653007" cy="38310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1020A563-BFD7-5249-838F-DF958BC4C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9122" y="93984"/>
            <a:ext cx="1061094" cy="721544"/>
          </a:xfrm>
          <a:prstGeom prst="rect">
            <a:avLst/>
          </a:prstGeom>
        </p:spPr>
      </p:pic>
      <p:pic>
        <p:nvPicPr>
          <p:cNvPr id="15" name="Picture 14">
            <a:extLst>
              <a:ext uri="{FF2B5EF4-FFF2-40B4-BE49-F238E27FC236}">
                <a16:creationId xmlns:a16="http://schemas.microsoft.com/office/drawing/2014/main" id="{0693B662-478D-8F49-899D-90EABB6FD8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060" y="59680"/>
            <a:ext cx="1150220" cy="790152"/>
          </a:xfrm>
          <a:prstGeom prst="rect">
            <a:avLst/>
          </a:prstGeom>
        </p:spPr>
      </p:pic>
    </p:spTree>
    <p:extLst>
      <p:ext uri="{BB962C8B-B14F-4D97-AF65-F5344CB8AC3E}">
        <p14:creationId xmlns:p14="http://schemas.microsoft.com/office/powerpoint/2010/main" val="167852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04CD-CDD2-E04D-9F7C-B58ECD40C681}"/>
              </a:ext>
            </a:extLst>
          </p:cNvPr>
          <p:cNvSpPr>
            <a:spLocks noGrp="1"/>
          </p:cNvSpPr>
          <p:nvPr>
            <p:ph type="title" hasCustomPrompt="1"/>
          </p:nvPr>
        </p:nvSpPr>
        <p:spPr>
          <a:xfrm>
            <a:off x="5867400" y="2133600"/>
            <a:ext cx="5892494" cy="1447800"/>
          </a:xfrm>
        </p:spPr>
        <p:txBody>
          <a:bodyPr/>
          <a:lstStyle>
            <a:lvl1pPr>
              <a:defRPr/>
            </a:lvl1pPr>
          </a:lstStyle>
          <a:p>
            <a:r>
              <a:rPr lang="en-US"/>
              <a:t>Thank you</a:t>
            </a:r>
          </a:p>
        </p:txBody>
      </p:sp>
      <p:pic>
        <p:nvPicPr>
          <p:cNvPr id="10" name="Picture 9">
            <a:extLst>
              <a:ext uri="{FF2B5EF4-FFF2-40B4-BE49-F238E27FC236}">
                <a16:creationId xmlns:a16="http://schemas.microsoft.com/office/drawing/2014/main" id="{7D4989B1-8DD4-EE46-AA59-2FC8CA3DC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3314" y="2133643"/>
            <a:ext cx="7986713" cy="3771976"/>
          </a:xfrm>
          <a:prstGeom prst="rect">
            <a:avLst/>
          </a:prstGeom>
        </p:spPr>
      </p:pic>
      <p:grpSp>
        <p:nvGrpSpPr>
          <p:cNvPr id="7" name="Group 6">
            <a:extLst>
              <a:ext uri="{FF2B5EF4-FFF2-40B4-BE49-F238E27FC236}">
                <a16:creationId xmlns:a16="http://schemas.microsoft.com/office/drawing/2014/main" id="{871E0949-4B64-2348-B5ED-EB9EDDB40100}"/>
              </a:ext>
            </a:extLst>
          </p:cNvPr>
          <p:cNvGrpSpPr/>
          <p:nvPr userDrawn="1"/>
        </p:nvGrpSpPr>
        <p:grpSpPr>
          <a:xfrm>
            <a:off x="374904" y="214671"/>
            <a:ext cx="11271597" cy="1331685"/>
            <a:chOff x="374904" y="214671"/>
            <a:chExt cx="11271597" cy="1331685"/>
          </a:xfrm>
        </p:grpSpPr>
        <p:pic>
          <p:nvPicPr>
            <p:cNvPr id="11" name="Picture 10">
              <a:extLst>
                <a:ext uri="{FF2B5EF4-FFF2-40B4-BE49-F238E27FC236}">
                  <a16:creationId xmlns:a16="http://schemas.microsoft.com/office/drawing/2014/main" id="{3F3ED837-DB97-A841-AD8E-4FA2071598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8183" y="292088"/>
              <a:ext cx="1788318" cy="1216056"/>
            </a:xfrm>
            <a:prstGeom prst="rect">
              <a:avLst/>
            </a:prstGeom>
          </p:spPr>
        </p:pic>
        <p:pic>
          <p:nvPicPr>
            <p:cNvPr id="12" name="Picture 11">
              <a:extLst>
                <a:ext uri="{FF2B5EF4-FFF2-40B4-BE49-F238E27FC236}">
                  <a16:creationId xmlns:a16="http://schemas.microsoft.com/office/drawing/2014/main" id="{E54ED75D-4ECA-C943-A58D-EDEA7823F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4904" y="214671"/>
              <a:ext cx="1938528" cy="1331685"/>
            </a:xfrm>
            <a:prstGeom prst="rect">
              <a:avLst/>
            </a:prstGeom>
          </p:spPr>
        </p:pic>
      </p:grpSp>
    </p:spTree>
    <p:extLst>
      <p:ext uri="{BB962C8B-B14F-4D97-AF65-F5344CB8AC3E}">
        <p14:creationId xmlns:p14="http://schemas.microsoft.com/office/powerpoint/2010/main" val="21232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tro Slide_2">
    <p:spTree>
      <p:nvGrpSpPr>
        <p:cNvPr id="1" name=""/>
        <p:cNvGrpSpPr/>
        <p:nvPr/>
      </p:nvGrpSpPr>
      <p:grpSpPr>
        <a:xfrm>
          <a:off x="0" y="0"/>
          <a:ext cx="0" cy="0"/>
          <a:chOff x="0" y="0"/>
          <a:chExt cx="0" cy="0"/>
        </a:xfrm>
      </p:grpSpPr>
      <p:sp>
        <p:nvSpPr>
          <p:cNvPr id="17" name="Rectangle 16"/>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10659"/>
            <a:ext cx="12192000" cy="6856062"/>
          </a:xfrm>
          <a:prstGeom prst="rect">
            <a:avLst/>
          </a:prstGeom>
        </p:spPr>
      </p:pic>
      <p:sp>
        <p:nvSpPr>
          <p:cNvPr id="30" name="Text Placeholder 28"/>
          <p:cNvSpPr>
            <a:spLocks noGrp="1"/>
          </p:cNvSpPr>
          <p:nvPr>
            <p:ph type="body" sz="quarter" idx="12" hasCustomPrompt="1"/>
          </p:nvPr>
        </p:nvSpPr>
        <p:spPr>
          <a:xfrm>
            <a:off x="2971800" y="2753859"/>
            <a:ext cx="5486400" cy="1379208"/>
          </a:xfrm>
        </p:spPr>
        <p:txBody>
          <a:bodyPr>
            <a:normAutofit/>
          </a:bodyPr>
          <a:lstStyle>
            <a:lvl1pPr>
              <a:defRPr sz="4000" b="1"/>
            </a:lvl1pPr>
          </a:lstStyle>
          <a:p>
            <a:pPr lvl="0"/>
            <a:r>
              <a:rPr lang="en-US"/>
              <a:t>Insert your heading</a:t>
            </a:r>
          </a:p>
        </p:txBody>
      </p:sp>
      <p:sp>
        <p:nvSpPr>
          <p:cNvPr id="31" name="Text Placeholder 30"/>
          <p:cNvSpPr>
            <a:spLocks noGrp="1"/>
          </p:cNvSpPr>
          <p:nvPr>
            <p:ph type="body" sz="quarter" idx="13" hasCustomPrompt="1"/>
          </p:nvPr>
        </p:nvSpPr>
        <p:spPr>
          <a:xfrm>
            <a:off x="2971800" y="4152900"/>
            <a:ext cx="5486400" cy="723900"/>
          </a:xfrm>
        </p:spPr>
        <p:txBody>
          <a:bodyPr>
            <a:normAutofit/>
          </a:bodyPr>
          <a:lstStyle>
            <a:lvl1pPr>
              <a:defRPr sz="2800">
                <a:solidFill>
                  <a:srgbClr val="37B1E4"/>
                </a:solidFill>
              </a:defRPr>
            </a:lvl1pPr>
          </a:lstStyle>
          <a:p>
            <a:pPr lvl="0"/>
            <a:r>
              <a:rPr lang="en-US"/>
              <a:t>Insert sub heading</a:t>
            </a:r>
          </a:p>
        </p:txBody>
      </p:sp>
      <p:sp>
        <p:nvSpPr>
          <p:cNvPr id="32" name="Text Placeholder 32"/>
          <p:cNvSpPr>
            <a:spLocks noGrp="1"/>
          </p:cNvSpPr>
          <p:nvPr>
            <p:ph type="body" sz="quarter" idx="14" hasCustomPrompt="1"/>
          </p:nvPr>
        </p:nvSpPr>
        <p:spPr>
          <a:xfrm>
            <a:off x="2971800" y="4876800"/>
            <a:ext cx="5486400" cy="1295400"/>
          </a:xfrm>
        </p:spPr>
        <p:txBody>
          <a:bodyPr>
            <a:normAutofit/>
          </a:bodyPr>
          <a:lstStyle>
            <a:lvl1pPr>
              <a:defRPr sz="1800">
                <a:solidFill>
                  <a:srgbClr val="404040"/>
                </a:solidFill>
              </a:defRPr>
            </a:lvl1pPr>
          </a:lstStyle>
          <a:p>
            <a:pPr lvl="0"/>
            <a:r>
              <a:rPr lang="en-US"/>
              <a:t>Insert copy</a:t>
            </a:r>
          </a:p>
        </p:txBody>
      </p:sp>
      <p:grpSp>
        <p:nvGrpSpPr>
          <p:cNvPr id="16" name="Group 15">
            <a:extLst>
              <a:ext uri="{FF2B5EF4-FFF2-40B4-BE49-F238E27FC236}">
                <a16:creationId xmlns:a16="http://schemas.microsoft.com/office/drawing/2014/main" id="{8CF25C9B-9555-0A4B-A77D-FF64C7BF56CB}"/>
              </a:ext>
            </a:extLst>
          </p:cNvPr>
          <p:cNvGrpSpPr/>
          <p:nvPr userDrawn="1"/>
        </p:nvGrpSpPr>
        <p:grpSpPr>
          <a:xfrm>
            <a:off x="374904" y="214671"/>
            <a:ext cx="11271597" cy="1331685"/>
            <a:chOff x="374904" y="214671"/>
            <a:chExt cx="11271597" cy="1331685"/>
          </a:xfrm>
        </p:grpSpPr>
        <p:pic>
          <p:nvPicPr>
            <p:cNvPr id="18" name="Picture 17">
              <a:extLst>
                <a:ext uri="{FF2B5EF4-FFF2-40B4-BE49-F238E27FC236}">
                  <a16:creationId xmlns:a16="http://schemas.microsoft.com/office/drawing/2014/main" id="{C99CC947-A73B-F048-98F4-8ABB1EDF7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8183" y="292088"/>
              <a:ext cx="1788318" cy="1216056"/>
            </a:xfrm>
            <a:prstGeom prst="rect">
              <a:avLst/>
            </a:prstGeom>
          </p:spPr>
        </p:pic>
        <p:pic>
          <p:nvPicPr>
            <p:cNvPr id="19" name="Picture 18">
              <a:extLst>
                <a:ext uri="{FF2B5EF4-FFF2-40B4-BE49-F238E27FC236}">
                  <a16:creationId xmlns:a16="http://schemas.microsoft.com/office/drawing/2014/main" id="{983035E9-BFCB-8942-A2D4-8D85B1BD6E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4904" y="214671"/>
              <a:ext cx="1938528" cy="1331685"/>
            </a:xfrm>
            <a:prstGeom prst="rect">
              <a:avLst/>
            </a:prstGeom>
          </p:spPr>
        </p:pic>
      </p:grpSp>
    </p:spTree>
    <p:extLst>
      <p:ext uri="{BB962C8B-B14F-4D97-AF65-F5344CB8AC3E}">
        <p14:creationId xmlns:p14="http://schemas.microsoft.com/office/powerpoint/2010/main" val="35973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6087960"/>
            <a:ext cx="12192000" cy="77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sp>
        <p:nvSpPr>
          <p:cNvPr id="30" name="Text Placeholder 28"/>
          <p:cNvSpPr>
            <a:spLocks noGrp="1"/>
          </p:cNvSpPr>
          <p:nvPr>
            <p:ph type="body" sz="quarter" idx="12" hasCustomPrompt="1"/>
          </p:nvPr>
        </p:nvSpPr>
        <p:spPr>
          <a:xfrm>
            <a:off x="762000" y="1935492"/>
            <a:ext cx="5486400" cy="1379208"/>
          </a:xfrm>
        </p:spPr>
        <p:txBody>
          <a:bodyPr>
            <a:normAutofit/>
          </a:bodyPr>
          <a:lstStyle>
            <a:lvl1pPr>
              <a:defRPr sz="4000" b="1">
                <a:solidFill>
                  <a:schemeClr val="bg1"/>
                </a:solidFill>
              </a:defRPr>
            </a:lvl1pPr>
          </a:lstStyle>
          <a:p>
            <a:pPr lvl="0"/>
            <a:r>
              <a:rPr lang="en-US"/>
              <a:t>Insert your heading</a:t>
            </a:r>
          </a:p>
        </p:txBody>
      </p:sp>
      <p:sp>
        <p:nvSpPr>
          <p:cNvPr id="31" name="Text Placeholder 30"/>
          <p:cNvSpPr>
            <a:spLocks noGrp="1"/>
          </p:cNvSpPr>
          <p:nvPr>
            <p:ph type="body" sz="quarter" idx="13" hasCustomPrompt="1"/>
          </p:nvPr>
        </p:nvSpPr>
        <p:spPr>
          <a:xfrm>
            <a:off x="762000" y="3314700"/>
            <a:ext cx="5486400" cy="723900"/>
          </a:xfrm>
        </p:spPr>
        <p:txBody>
          <a:bodyPr>
            <a:normAutofit/>
          </a:bodyPr>
          <a:lstStyle>
            <a:lvl1pPr>
              <a:defRPr sz="2800">
                <a:solidFill>
                  <a:schemeClr val="bg1"/>
                </a:solidFill>
              </a:defRPr>
            </a:lvl1pPr>
          </a:lstStyle>
          <a:p>
            <a:pPr lvl="0"/>
            <a:r>
              <a:rPr lang="en-US"/>
              <a:t>Insert sub heading</a:t>
            </a:r>
          </a:p>
        </p:txBody>
      </p:sp>
      <p:sp>
        <p:nvSpPr>
          <p:cNvPr id="32" name="Text Placeholder 32"/>
          <p:cNvSpPr>
            <a:spLocks noGrp="1"/>
          </p:cNvSpPr>
          <p:nvPr>
            <p:ph type="body" sz="quarter" idx="14" hasCustomPrompt="1"/>
          </p:nvPr>
        </p:nvSpPr>
        <p:spPr>
          <a:xfrm>
            <a:off x="762000" y="4038600"/>
            <a:ext cx="5486400" cy="1295400"/>
          </a:xfrm>
        </p:spPr>
        <p:txBody>
          <a:bodyPr>
            <a:normAutofit/>
          </a:bodyPr>
          <a:lstStyle>
            <a:lvl1pPr>
              <a:defRPr sz="1800">
                <a:solidFill>
                  <a:schemeClr val="bg1"/>
                </a:solidFill>
              </a:defRPr>
            </a:lvl1pPr>
          </a:lstStyle>
          <a:p>
            <a:pPr lvl="0"/>
            <a:r>
              <a:rPr lang="en-US"/>
              <a:t>Insert copy</a:t>
            </a:r>
          </a:p>
        </p:txBody>
      </p:sp>
      <p:grpSp>
        <p:nvGrpSpPr>
          <p:cNvPr id="16" name="Group 15">
            <a:extLst>
              <a:ext uri="{FF2B5EF4-FFF2-40B4-BE49-F238E27FC236}">
                <a16:creationId xmlns:a16="http://schemas.microsoft.com/office/drawing/2014/main" id="{06C8108B-0C45-D048-A785-6075B79FDF59}"/>
              </a:ext>
            </a:extLst>
          </p:cNvPr>
          <p:cNvGrpSpPr/>
          <p:nvPr userDrawn="1"/>
        </p:nvGrpSpPr>
        <p:grpSpPr>
          <a:xfrm>
            <a:off x="327520" y="6433362"/>
            <a:ext cx="11508574" cy="272238"/>
            <a:chOff x="685800" y="6204762"/>
            <a:chExt cx="10650333" cy="272238"/>
          </a:xfrm>
        </p:grpSpPr>
        <p:grpSp>
          <p:nvGrpSpPr>
            <p:cNvPr id="20" name="Group 19">
              <a:extLst>
                <a:ext uri="{FF2B5EF4-FFF2-40B4-BE49-F238E27FC236}">
                  <a16:creationId xmlns:a16="http://schemas.microsoft.com/office/drawing/2014/main" id="{DEB47D07-1474-F746-9B1F-46F381CDE2D4}"/>
                </a:ext>
              </a:extLst>
            </p:cNvPr>
            <p:cNvGrpSpPr/>
            <p:nvPr userDrawn="1"/>
          </p:nvGrpSpPr>
          <p:grpSpPr>
            <a:xfrm>
              <a:off x="685800" y="6310859"/>
              <a:ext cx="2590799" cy="110158"/>
              <a:chOff x="685800" y="6310859"/>
              <a:chExt cx="2590799" cy="110158"/>
            </a:xfrm>
          </p:grpSpPr>
          <p:sp>
            <p:nvSpPr>
              <p:cNvPr id="22" name="Rectangle 21">
                <a:extLst>
                  <a:ext uri="{FF2B5EF4-FFF2-40B4-BE49-F238E27FC236}">
                    <a16:creationId xmlns:a16="http://schemas.microsoft.com/office/drawing/2014/main" id="{9066FC42-E694-1643-9FA7-AC58F7EE6362}"/>
                  </a:ext>
                </a:extLst>
              </p:cNvPr>
              <p:cNvSpPr/>
              <p:nvPr userDrawn="1"/>
            </p:nvSpPr>
            <p:spPr>
              <a:xfrm>
                <a:off x="685800" y="6310859"/>
                <a:ext cx="533400" cy="110157"/>
              </a:xfrm>
              <a:prstGeom prst="rect">
                <a:avLst/>
              </a:prstGeom>
              <a:solidFill>
                <a:srgbClr val="F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BE78AA-AD0A-AC4D-9ED9-1C06F5CB13E1}"/>
                  </a:ext>
                </a:extLst>
              </p:cNvPr>
              <p:cNvSpPr/>
              <p:nvPr userDrawn="1"/>
            </p:nvSpPr>
            <p:spPr>
              <a:xfrm>
                <a:off x="1235438" y="6313359"/>
                <a:ext cx="2041161" cy="107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A866F764-99C7-894A-9823-F7AD502A380C}"/>
                </a:ext>
              </a:extLst>
            </p:cNvPr>
            <p:cNvSpPr txBox="1"/>
            <p:nvPr userDrawn="1"/>
          </p:nvSpPr>
          <p:spPr>
            <a:xfrm>
              <a:off x="10210800" y="6204762"/>
              <a:ext cx="1125333" cy="272238"/>
            </a:xfrm>
            <a:prstGeom prst="rect">
              <a:avLst/>
            </a:prstGeom>
          </p:spPr>
          <p:txBody>
            <a:bodyPr vert="horz" wrap="square" lIns="91440" tIns="45720" rIns="91440" bIns="45720" rtlCol="0" anchor="t">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kern="1200">
                  <a:solidFill>
                    <a:schemeClr val="bg2"/>
                  </a:solidFill>
                  <a:effectLst/>
                  <a:latin typeface="+mn-lt"/>
                  <a:ea typeface="+mn-ea"/>
                  <a:cs typeface="+mn-cs"/>
                </a:rPr>
                <a:t>Achieve more.</a:t>
              </a:r>
              <a:endParaRPr lang="en-US" sz="1200" b="1">
                <a:solidFill>
                  <a:schemeClr val="bg2"/>
                </a:solidFill>
              </a:endParaRPr>
            </a:p>
          </p:txBody>
        </p:sp>
      </p:grpSp>
      <p:pic>
        <p:nvPicPr>
          <p:cNvPr id="24" name="Picture 23">
            <a:extLst>
              <a:ext uri="{FF2B5EF4-FFF2-40B4-BE49-F238E27FC236}">
                <a16:creationId xmlns:a16="http://schemas.microsoft.com/office/drawing/2014/main" id="{8D387C34-FB59-234F-BB9A-60DC6D4AE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711" y="206319"/>
            <a:ext cx="3657600" cy="1248546"/>
          </a:xfrm>
          <a:prstGeom prst="rect">
            <a:avLst/>
          </a:prstGeom>
        </p:spPr>
      </p:pic>
    </p:spTree>
    <p:extLst>
      <p:ext uri="{BB962C8B-B14F-4D97-AF65-F5344CB8AC3E}">
        <p14:creationId xmlns:p14="http://schemas.microsoft.com/office/powerpoint/2010/main" val="335268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Intro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Placeholder 28"/>
          <p:cNvSpPr>
            <a:spLocks noGrp="1"/>
          </p:cNvSpPr>
          <p:nvPr>
            <p:ph type="body" sz="quarter" idx="12" hasCustomPrompt="1"/>
          </p:nvPr>
        </p:nvSpPr>
        <p:spPr>
          <a:xfrm>
            <a:off x="685800" y="2164092"/>
            <a:ext cx="5486400" cy="1379208"/>
          </a:xfrm>
        </p:spPr>
        <p:txBody>
          <a:bodyPr>
            <a:normAutofit/>
          </a:bodyPr>
          <a:lstStyle>
            <a:lvl1pPr>
              <a:defRPr sz="4000" b="1">
                <a:solidFill>
                  <a:schemeClr val="bg1"/>
                </a:solidFill>
              </a:defRPr>
            </a:lvl1pPr>
          </a:lstStyle>
          <a:p>
            <a:pPr lvl="0"/>
            <a:r>
              <a:rPr lang="en-US"/>
              <a:t>Insert your heading</a:t>
            </a:r>
          </a:p>
        </p:txBody>
      </p:sp>
      <p:sp>
        <p:nvSpPr>
          <p:cNvPr id="31" name="Text Placeholder 30"/>
          <p:cNvSpPr>
            <a:spLocks noGrp="1"/>
          </p:cNvSpPr>
          <p:nvPr>
            <p:ph type="body" sz="quarter" idx="13" hasCustomPrompt="1"/>
          </p:nvPr>
        </p:nvSpPr>
        <p:spPr>
          <a:xfrm>
            <a:off x="685800" y="3543300"/>
            <a:ext cx="5486400" cy="723900"/>
          </a:xfrm>
        </p:spPr>
        <p:txBody>
          <a:bodyPr>
            <a:normAutofit/>
          </a:bodyPr>
          <a:lstStyle>
            <a:lvl1pPr>
              <a:defRPr sz="2800">
                <a:solidFill>
                  <a:schemeClr val="bg1"/>
                </a:solidFill>
              </a:defRPr>
            </a:lvl1pPr>
          </a:lstStyle>
          <a:p>
            <a:pPr lvl="0"/>
            <a:r>
              <a:rPr lang="en-US"/>
              <a:t>Insert sub heading</a:t>
            </a:r>
          </a:p>
        </p:txBody>
      </p:sp>
      <p:sp>
        <p:nvSpPr>
          <p:cNvPr id="32" name="Text Placeholder 32"/>
          <p:cNvSpPr>
            <a:spLocks noGrp="1"/>
          </p:cNvSpPr>
          <p:nvPr>
            <p:ph type="body" sz="quarter" idx="14" hasCustomPrompt="1"/>
          </p:nvPr>
        </p:nvSpPr>
        <p:spPr>
          <a:xfrm>
            <a:off x="685800" y="4267200"/>
            <a:ext cx="5486400" cy="1295400"/>
          </a:xfrm>
        </p:spPr>
        <p:txBody>
          <a:bodyPr>
            <a:normAutofit/>
          </a:bodyPr>
          <a:lstStyle>
            <a:lvl1pPr>
              <a:defRPr sz="1800">
                <a:solidFill>
                  <a:schemeClr val="bg1"/>
                </a:solidFill>
              </a:defRPr>
            </a:lvl1pPr>
          </a:lstStyle>
          <a:p>
            <a:pPr lvl="0"/>
            <a:r>
              <a:rPr lang="en-US"/>
              <a:t>Insert copy</a:t>
            </a:r>
          </a:p>
        </p:txBody>
      </p:sp>
      <p:sp>
        <p:nvSpPr>
          <p:cNvPr id="20" name="Rectangle 19">
            <a:extLst>
              <a:ext uri="{FF2B5EF4-FFF2-40B4-BE49-F238E27FC236}">
                <a16:creationId xmlns:a16="http://schemas.microsoft.com/office/drawing/2014/main" id="{1303E460-2F44-3146-A462-C252C190F85E}"/>
              </a:ext>
            </a:extLst>
          </p:cNvPr>
          <p:cNvSpPr/>
          <p:nvPr userDrawn="1"/>
        </p:nvSpPr>
        <p:spPr>
          <a:xfrm>
            <a:off x="0" y="6087960"/>
            <a:ext cx="12192000" cy="77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grpSp>
        <p:nvGrpSpPr>
          <p:cNvPr id="21" name="Group 20">
            <a:extLst>
              <a:ext uri="{FF2B5EF4-FFF2-40B4-BE49-F238E27FC236}">
                <a16:creationId xmlns:a16="http://schemas.microsoft.com/office/drawing/2014/main" id="{54D3C544-6B77-674A-8EF1-98C31C85B464}"/>
              </a:ext>
            </a:extLst>
          </p:cNvPr>
          <p:cNvGrpSpPr/>
          <p:nvPr userDrawn="1"/>
        </p:nvGrpSpPr>
        <p:grpSpPr>
          <a:xfrm>
            <a:off x="327520" y="6433362"/>
            <a:ext cx="11508574" cy="272238"/>
            <a:chOff x="685800" y="6204762"/>
            <a:chExt cx="10650333" cy="272238"/>
          </a:xfrm>
        </p:grpSpPr>
        <p:grpSp>
          <p:nvGrpSpPr>
            <p:cNvPr id="22" name="Group 21">
              <a:extLst>
                <a:ext uri="{FF2B5EF4-FFF2-40B4-BE49-F238E27FC236}">
                  <a16:creationId xmlns:a16="http://schemas.microsoft.com/office/drawing/2014/main" id="{EA17FA08-00C8-A04F-A007-534F2A994D5D}"/>
                </a:ext>
              </a:extLst>
            </p:cNvPr>
            <p:cNvGrpSpPr/>
            <p:nvPr userDrawn="1"/>
          </p:nvGrpSpPr>
          <p:grpSpPr>
            <a:xfrm>
              <a:off x="685800" y="6310859"/>
              <a:ext cx="2590799" cy="110158"/>
              <a:chOff x="685800" y="6310859"/>
              <a:chExt cx="2590799" cy="110158"/>
            </a:xfrm>
          </p:grpSpPr>
          <p:sp>
            <p:nvSpPr>
              <p:cNvPr id="24" name="Rectangle 23">
                <a:extLst>
                  <a:ext uri="{FF2B5EF4-FFF2-40B4-BE49-F238E27FC236}">
                    <a16:creationId xmlns:a16="http://schemas.microsoft.com/office/drawing/2014/main" id="{702763FB-F2CB-7944-871B-0FED26770F59}"/>
                  </a:ext>
                </a:extLst>
              </p:cNvPr>
              <p:cNvSpPr/>
              <p:nvPr userDrawn="1"/>
            </p:nvSpPr>
            <p:spPr>
              <a:xfrm>
                <a:off x="685800" y="6310859"/>
                <a:ext cx="533400" cy="110157"/>
              </a:xfrm>
              <a:prstGeom prst="rect">
                <a:avLst/>
              </a:prstGeom>
              <a:solidFill>
                <a:srgbClr val="F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C187AD-E9C1-DA4A-923D-CE5B11544D5F}"/>
                  </a:ext>
                </a:extLst>
              </p:cNvPr>
              <p:cNvSpPr/>
              <p:nvPr userDrawn="1"/>
            </p:nvSpPr>
            <p:spPr>
              <a:xfrm>
                <a:off x="1235438" y="6313359"/>
                <a:ext cx="2041161" cy="107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3A2BAB2-2DD9-3D4E-A012-59DC9282828A}"/>
                </a:ext>
              </a:extLst>
            </p:cNvPr>
            <p:cNvSpPr txBox="1"/>
            <p:nvPr userDrawn="1"/>
          </p:nvSpPr>
          <p:spPr>
            <a:xfrm>
              <a:off x="10210800" y="6204762"/>
              <a:ext cx="1125333" cy="272238"/>
            </a:xfrm>
            <a:prstGeom prst="rect">
              <a:avLst/>
            </a:prstGeom>
          </p:spPr>
          <p:txBody>
            <a:bodyPr vert="horz" wrap="square" lIns="91440" tIns="45720" rIns="91440" bIns="45720" rtlCol="0" anchor="t">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kern="1200">
                  <a:solidFill>
                    <a:schemeClr val="bg2"/>
                  </a:solidFill>
                  <a:effectLst/>
                  <a:latin typeface="+mn-lt"/>
                  <a:ea typeface="+mn-ea"/>
                  <a:cs typeface="+mn-cs"/>
                </a:rPr>
                <a:t>Achieve more.</a:t>
              </a:r>
              <a:endParaRPr lang="en-US" sz="1200" b="1">
                <a:solidFill>
                  <a:schemeClr val="bg2"/>
                </a:solidFill>
              </a:endParaRPr>
            </a:p>
          </p:txBody>
        </p:sp>
      </p:grpSp>
      <p:pic>
        <p:nvPicPr>
          <p:cNvPr id="26" name="Picture 25">
            <a:extLst>
              <a:ext uri="{FF2B5EF4-FFF2-40B4-BE49-F238E27FC236}">
                <a16:creationId xmlns:a16="http://schemas.microsoft.com/office/drawing/2014/main" id="{08EE79E5-9471-6142-A4DF-1300D0F3E9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711" y="206319"/>
            <a:ext cx="3657600" cy="1248546"/>
          </a:xfrm>
          <a:prstGeom prst="rect">
            <a:avLst/>
          </a:prstGeom>
        </p:spPr>
      </p:pic>
    </p:spTree>
    <p:extLst>
      <p:ext uri="{BB962C8B-B14F-4D97-AF65-F5344CB8AC3E}">
        <p14:creationId xmlns:p14="http://schemas.microsoft.com/office/powerpoint/2010/main" val="108097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tro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Placeholder 28"/>
          <p:cNvSpPr>
            <a:spLocks noGrp="1"/>
          </p:cNvSpPr>
          <p:nvPr>
            <p:ph type="body" sz="quarter" idx="12" hasCustomPrompt="1"/>
          </p:nvPr>
        </p:nvSpPr>
        <p:spPr>
          <a:xfrm>
            <a:off x="685800" y="2133600"/>
            <a:ext cx="5486400" cy="1379208"/>
          </a:xfrm>
        </p:spPr>
        <p:txBody>
          <a:bodyPr>
            <a:normAutofit/>
          </a:bodyPr>
          <a:lstStyle>
            <a:lvl1pPr>
              <a:defRPr sz="4000" b="1">
                <a:solidFill>
                  <a:schemeClr val="bg1"/>
                </a:solidFill>
              </a:defRPr>
            </a:lvl1pPr>
          </a:lstStyle>
          <a:p>
            <a:pPr lvl="0"/>
            <a:r>
              <a:rPr lang="en-US"/>
              <a:t>Insert your heading</a:t>
            </a:r>
          </a:p>
        </p:txBody>
      </p:sp>
      <p:sp>
        <p:nvSpPr>
          <p:cNvPr id="31" name="Text Placeholder 30"/>
          <p:cNvSpPr>
            <a:spLocks noGrp="1"/>
          </p:cNvSpPr>
          <p:nvPr>
            <p:ph type="body" sz="quarter" idx="13" hasCustomPrompt="1"/>
          </p:nvPr>
        </p:nvSpPr>
        <p:spPr>
          <a:xfrm>
            <a:off x="685800" y="3512808"/>
            <a:ext cx="5486400" cy="723900"/>
          </a:xfrm>
        </p:spPr>
        <p:txBody>
          <a:bodyPr>
            <a:normAutofit/>
          </a:bodyPr>
          <a:lstStyle>
            <a:lvl1pPr>
              <a:defRPr sz="2800">
                <a:solidFill>
                  <a:schemeClr val="bg1"/>
                </a:solidFill>
              </a:defRPr>
            </a:lvl1pPr>
          </a:lstStyle>
          <a:p>
            <a:pPr lvl="0"/>
            <a:r>
              <a:rPr lang="en-US"/>
              <a:t>Insert sub heading</a:t>
            </a:r>
          </a:p>
        </p:txBody>
      </p:sp>
      <p:sp>
        <p:nvSpPr>
          <p:cNvPr id="32" name="Text Placeholder 32"/>
          <p:cNvSpPr>
            <a:spLocks noGrp="1"/>
          </p:cNvSpPr>
          <p:nvPr>
            <p:ph type="body" sz="quarter" idx="14" hasCustomPrompt="1"/>
          </p:nvPr>
        </p:nvSpPr>
        <p:spPr>
          <a:xfrm>
            <a:off x="685800" y="4236708"/>
            <a:ext cx="5486400" cy="1295400"/>
          </a:xfrm>
        </p:spPr>
        <p:txBody>
          <a:bodyPr>
            <a:normAutofit/>
          </a:bodyPr>
          <a:lstStyle>
            <a:lvl1pPr>
              <a:defRPr sz="1800">
                <a:solidFill>
                  <a:schemeClr val="bg1"/>
                </a:solidFill>
              </a:defRPr>
            </a:lvl1pPr>
          </a:lstStyle>
          <a:p>
            <a:pPr lvl="0"/>
            <a:r>
              <a:rPr lang="en-US"/>
              <a:t>Insert copy</a:t>
            </a:r>
          </a:p>
        </p:txBody>
      </p:sp>
      <p:sp>
        <p:nvSpPr>
          <p:cNvPr id="16" name="Rectangle 15">
            <a:extLst>
              <a:ext uri="{FF2B5EF4-FFF2-40B4-BE49-F238E27FC236}">
                <a16:creationId xmlns:a16="http://schemas.microsoft.com/office/drawing/2014/main" id="{94B6D375-143B-EC47-A546-5A998F611AB4}"/>
              </a:ext>
            </a:extLst>
          </p:cNvPr>
          <p:cNvSpPr/>
          <p:nvPr userDrawn="1"/>
        </p:nvSpPr>
        <p:spPr>
          <a:xfrm>
            <a:off x="0" y="6087960"/>
            <a:ext cx="12192000" cy="77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grpSp>
        <p:nvGrpSpPr>
          <p:cNvPr id="20" name="Group 19">
            <a:extLst>
              <a:ext uri="{FF2B5EF4-FFF2-40B4-BE49-F238E27FC236}">
                <a16:creationId xmlns:a16="http://schemas.microsoft.com/office/drawing/2014/main" id="{883EFAE0-0C7C-B847-AB83-33AFBCD3B078}"/>
              </a:ext>
            </a:extLst>
          </p:cNvPr>
          <p:cNvGrpSpPr/>
          <p:nvPr userDrawn="1"/>
        </p:nvGrpSpPr>
        <p:grpSpPr>
          <a:xfrm>
            <a:off x="327520" y="6433362"/>
            <a:ext cx="11508574" cy="272238"/>
            <a:chOff x="685800" y="6204762"/>
            <a:chExt cx="10650333" cy="272238"/>
          </a:xfrm>
        </p:grpSpPr>
        <p:grpSp>
          <p:nvGrpSpPr>
            <p:cNvPr id="21" name="Group 20">
              <a:extLst>
                <a:ext uri="{FF2B5EF4-FFF2-40B4-BE49-F238E27FC236}">
                  <a16:creationId xmlns:a16="http://schemas.microsoft.com/office/drawing/2014/main" id="{6A311F11-EF68-3745-A1C2-ADDF3CD5A2C3}"/>
                </a:ext>
              </a:extLst>
            </p:cNvPr>
            <p:cNvGrpSpPr/>
            <p:nvPr userDrawn="1"/>
          </p:nvGrpSpPr>
          <p:grpSpPr>
            <a:xfrm>
              <a:off x="685800" y="6310859"/>
              <a:ext cx="2590799" cy="110158"/>
              <a:chOff x="685800" y="6310859"/>
              <a:chExt cx="2590799" cy="110158"/>
            </a:xfrm>
          </p:grpSpPr>
          <p:sp>
            <p:nvSpPr>
              <p:cNvPr id="23" name="Rectangle 22">
                <a:extLst>
                  <a:ext uri="{FF2B5EF4-FFF2-40B4-BE49-F238E27FC236}">
                    <a16:creationId xmlns:a16="http://schemas.microsoft.com/office/drawing/2014/main" id="{958913F9-3CE5-5944-8D1D-62B75A071D97}"/>
                  </a:ext>
                </a:extLst>
              </p:cNvPr>
              <p:cNvSpPr/>
              <p:nvPr userDrawn="1"/>
            </p:nvSpPr>
            <p:spPr>
              <a:xfrm>
                <a:off x="685800" y="6310859"/>
                <a:ext cx="533400" cy="110157"/>
              </a:xfrm>
              <a:prstGeom prst="rect">
                <a:avLst/>
              </a:prstGeom>
              <a:solidFill>
                <a:srgbClr val="F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B3D016-6D7E-7547-8E10-C782F813D701}"/>
                  </a:ext>
                </a:extLst>
              </p:cNvPr>
              <p:cNvSpPr/>
              <p:nvPr userDrawn="1"/>
            </p:nvSpPr>
            <p:spPr>
              <a:xfrm>
                <a:off x="1235438" y="6313359"/>
                <a:ext cx="2041161" cy="107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8BA84A6-8FDC-184C-9D96-6F29257540EE}"/>
                </a:ext>
              </a:extLst>
            </p:cNvPr>
            <p:cNvSpPr txBox="1"/>
            <p:nvPr userDrawn="1"/>
          </p:nvSpPr>
          <p:spPr>
            <a:xfrm>
              <a:off x="10210800" y="6204762"/>
              <a:ext cx="1125333" cy="272238"/>
            </a:xfrm>
            <a:prstGeom prst="rect">
              <a:avLst/>
            </a:prstGeom>
          </p:spPr>
          <p:txBody>
            <a:bodyPr vert="horz" wrap="square" lIns="91440" tIns="45720" rIns="91440" bIns="45720" rtlCol="0" anchor="t">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kern="1200">
                  <a:solidFill>
                    <a:schemeClr val="bg2"/>
                  </a:solidFill>
                  <a:effectLst/>
                  <a:latin typeface="+mn-lt"/>
                  <a:ea typeface="+mn-ea"/>
                  <a:cs typeface="+mn-cs"/>
                </a:rPr>
                <a:t>Achieve more.</a:t>
              </a:r>
              <a:endParaRPr lang="en-US" sz="1200" b="1">
                <a:solidFill>
                  <a:schemeClr val="bg2"/>
                </a:solidFill>
              </a:endParaRPr>
            </a:p>
          </p:txBody>
        </p:sp>
      </p:grpSp>
      <p:pic>
        <p:nvPicPr>
          <p:cNvPr id="26" name="Picture 25">
            <a:extLst>
              <a:ext uri="{FF2B5EF4-FFF2-40B4-BE49-F238E27FC236}">
                <a16:creationId xmlns:a16="http://schemas.microsoft.com/office/drawing/2014/main" id="{52707E10-8FD3-A648-B293-AAAEE4C547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711" y="206319"/>
            <a:ext cx="3657600" cy="1248546"/>
          </a:xfrm>
          <a:prstGeom prst="rect">
            <a:avLst/>
          </a:prstGeom>
        </p:spPr>
      </p:pic>
    </p:spTree>
    <p:extLst>
      <p:ext uri="{BB962C8B-B14F-4D97-AF65-F5344CB8AC3E}">
        <p14:creationId xmlns:p14="http://schemas.microsoft.com/office/powerpoint/2010/main" val="54861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Intro Slide_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 name="Text Placeholder 28"/>
          <p:cNvSpPr>
            <a:spLocks noGrp="1"/>
          </p:cNvSpPr>
          <p:nvPr>
            <p:ph type="body" sz="quarter" idx="12" hasCustomPrompt="1"/>
          </p:nvPr>
        </p:nvSpPr>
        <p:spPr>
          <a:xfrm>
            <a:off x="762000" y="1981200"/>
            <a:ext cx="5486400" cy="1379208"/>
          </a:xfrm>
        </p:spPr>
        <p:txBody>
          <a:bodyPr>
            <a:normAutofit/>
          </a:bodyPr>
          <a:lstStyle>
            <a:lvl1pPr>
              <a:defRPr sz="4000" b="1">
                <a:solidFill>
                  <a:schemeClr val="bg1"/>
                </a:solidFill>
              </a:defRPr>
            </a:lvl1pPr>
          </a:lstStyle>
          <a:p>
            <a:pPr lvl="0"/>
            <a:r>
              <a:rPr lang="en-US"/>
              <a:t>Insert your heading</a:t>
            </a:r>
          </a:p>
        </p:txBody>
      </p:sp>
      <p:sp>
        <p:nvSpPr>
          <p:cNvPr id="31" name="Text Placeholder 30"/>
          <p:cNvSpPr>
            <a:spLocks noGrp="1"/>
          </p:cNvSpPr>
          <p:nvPr>
            <p:ph type="body" sz="quarter" idx="13" hasCustomPrompt="1"/>
          </p:nvPr>
        </p:nvSpPr>
        <p:spPr>
          <a:xfrm>
            <a:off x="762000" y="3360408"/>
            <a:ext cx="5486400" cy="723900"/>
          </a:xfrm>
        </p:spPr>
        <p:txBody>
          <a:bodyPr>
            <a:normAutofit/>
          </a:bodyPr>
          <a:lstStyle>
            <a:lvl1pPr>
              <a:defRPr sz="2800">
                <a:solidFill>
                  <a:schemeClr val="bg1"/>
                </a:solidFill>
              </a:defRPr>
            </a:lvl1pPr>
          </a:lstStyle>
          <a:p>
            <a:pPr lvl="0"/>
            <a:r>
              <a:rPr lang="en-US"/>
              <a:t>Insert sub heading</a:t>
            </a:r>
          </a:p>
        </p:txBody>
      </p:sp>
      <p:sp>
        <p:nvSpPr>
          <p:cNvPr id="32" name="Text Placeholder 32"/>
          <p:cNvSpPr>
            <a:spLocks noGrp="1"/>
          </p:cNvSpPr>
          <p:nvPr>
            <p:ph type="body" sz="quarter" idx="14" hasCustomPrompt="1"/>
          </p:nvPr>
        </p:nvSpPr>
        <p:spPr>
          <a:xfrm>
            <a:off x="762000" y="4084308"/>
            <a:ext cx="5486400" cy="1295400"/>
          </a:xfrm>
        </p:spPr>
        <p:txBody>
          <a:bodyPr>
            <a:normAutofit/>
          </a:bodyPr>
          <a:lstStyle>
            <a:lvl1pPr>
              <a:defRPr sz="1800">
                <a:solidFill>
                  <a:schemeClr val="bg1"/>
                </a:solidFill>
              </a:defRPr>
            </a:lvl1pPr>
          </a:lstStyle>
          <a:p>
            <a:pPr lvl="0"/>
            <a:r>
              <a:rPr lang="en-US"/>
              <a:t>Insert copy</a:t>
            </a:r>
          </a:p>
        </p:txBody>
      </p:sp>
      <p:sp>
        <p:nvSpPr>
          <p:cNvPr id="16" name="Rectangle 15">
            <a:extLst>
              <a:ext uri="{FF2B5EF4-FFF2-40B4-BE49-F238E27FC236}">
                <a16:creationId xmlns:a16="http://schemas.microsoft.com/office/drawing/2014/main" id="{55F9AEA7-D631-E249-AE1A-6D821F9397D6}"/>
              </a:ext>
            </a:extLst>
          </p:cNvPr>
          <p:cNvSpPr/>
          <p:nvPr userDrawn="1"/>
        </p:nvSpPr>
        <p:spPr>
          <a:xfrm>
            <a:off x="0" y="6087960"/>
            <a:ext cx="12192000" cy="77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grpSp>
        <p:nvGrpSpPr>
          <p:cNvPr id="20" name="Group 19">
            <a:extLst>
              <a:ext uri="{FF2B5EF4-FFF2-40B4-BE49-F238E27FC236}">
                <a16:creationId xmlns:a16="http://schemas.microsoft.com/office/drawing/2014/main" id="{32A026EC-CE49-8D43-AAC5-AD399AC9AADE}"/>
              </a:ext>
            </a:extLst>
          </p:cNvPr>
          <p:cNvGrpSpPr/>
          <p:nvPr userDrawn="1"/>
        </p:nvGrpSpPr>
        <p:grpSpPr>
          <a:xfrm>
            <a:off x="327520" y="6433362"/>
            <a:ext cx="11508574" cy="272238"/>
            <a:chOff x="685800" y="6204762"/>
            <a:chExt cx="10650333" cy="272238"/>
          </a:xfrm>
        </p:grpSpPr>
        <p:grpSp>
          <p:nvGrpSpPr>
            <p:cNvPr id="21" name="Group 20">
              <a:extLst>
                <a:ext uri="{FF2B5EF4-FFF2-40B4-BE49-F238E27FC236}">
                  <a16:creationId xmlns:a16="http://schemas.microsoft.com/office/drawing/2014/main" id="{01D2F314-4B9D-484D-8B77-0B01B3F5C4DC}"/>
                </a:ext>
              </a:extLst>
            </p:cNvPr>
            <p:cNvGrpSpPr/>
            <p:nvPr userDrawn="1"/>
          </p:nvGrpSpPr>
          <p:grpSpPr>
            <a:xfrm>
              <a:off x="685800" y="6310859"/>
              <a:ext cx="2590799" cy="110158"/>
              <a:chOff x="685800" y="6310859"/>
              <a:chExt cx="2590799" cy="110158"/>
            </a:xfrm>
          </p:grpSpPr>
          <p:sp>
            <p:nvSpPr>
              <p:cNvPr id="23" name="Rectangle 22">
                <a:extLst>
                  <a:ext uri="{FF2B5EF4-FFF2-40B4-BE49-F238E27FC236}">
                    <a16:creationId xmlns:a16="http://schemas.microsoft.com/office/drawing/2014/main" id="{3CA6CB99-A2D4-1940-8580-2C74C93AD49E}"/>
                  </a:ext>
                </a:extLst>
              </p:cNvPr>
              <p:cNvSpPr/>
              <p:nvPr userDrawn="1"/>
            </p:nvSpPr>
            <p:spPr>
              <a:xfrm>
                <a:off x="685800" y="6310859"/>
                <a:ext cx="533400" cy="110157"/>
              </a:xfrm>
              <a:prstGeom prst="rect">
                <a:avLst/>
              </a:prstGeom>
              <a:solidFill>
                <a:srgbClr val="F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E0D086A-62F6-854E-81E9-8D0872B4D484}"/>
                  </a:ext>
                </a:extLst>
              </p:cNvPr>
              <p:cNvSpPr/>
              <p:nvPr userDrawn="1"/>
            </p:nvSpPr>
            <p:spPr>
              <a:xfrm>
                <a:off x="1235438" y="6313359"/>
                <a:ext cx="2041161" cy="107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304B1CD7-2A81-884A-B2FE-B4AA212A212D}"/>
                </a:ext>
              </a:extLst>
            </p:cNvPr>
            <p:cNvSpPr txBox="1"/>
            <p:nvPr userDrawn="1"/>
          </p:nvSpPr>
          <p:spPr>
            <a:xfrm>
              <a:off x="10210800" y="6204762"/>
              <a:ext cx="1125333" cy="272238"/>
            </a:xfrm>
            <a:prstGeom prst="rect">
              <a:avLst/>
            </a:prstGeom>
          </p:spPr>
          <p:txBody>
            <a:bodyPr vert="horz" wrap="square" lIns="91440" tIns="45720" rIns="91440" bIns="45720" rtlCol="0" anchor="t">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kern="1200">
                  <a:solidFill>
                    <a:schemeClr val="bg2"/>
                  </a:solidFill>
                  <a:effectLst/>
                  <a:latin typeface="+mn-lt"/>
                  <a:ea typeface="+mn-ea"/>
                  <a:cs typeface="+mn-cs"/>
                </a:rPr>
                <a:t>Achieve more.</a:t>
              </a:r>
              <a:endParaRPr lang="en-US" sz="1200" b="1">
                <a:solidFill>
                  <a:schemeClr val="bg2"/>
                </a:solidFill>
              </a:endParaRPr>
            </a:p>
          </p:txBody>
        </p:sp>
      </p:grpSp>
      <p:pic>
        <p:nvPicPr>
          <p:cNvPr id="3" name="Picture 2">
            <a:extLst>
              <a:ext uri="{FF2B5EF4-FFF2-40B4-BE49-F238E27FC236}">
                <a16:creationId xmlns:a16="http://schemas.microsoft.com/office/drawing/2014/main" id="{ACEF4A84-7C17-9A43-8618-FE14475F65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711" y="206319"/>
            <a:ext cx="3657600" cy="1248546"/>
          </a:xfrm>
          <a:prstGeom prst="rect">
            <a:avLst/>
          </a:prstGeom>
        </p:spPr>
      </p:pic>
    </p:spTree>
    <p:extLst>
      <p:ext uri="{BB962C8B-B14F-4D97-AF65-F5344CB8AC3E}">
        <p14:creationId xmlns:p14="http://schemas.microsoft.com/office/powerpoint/2010/main" val="104677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Intro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Placeholder 28"/>
          <p:cNvSpPr>
            <a:spLocks noGrp="1"/>
          </p:cNvSpPr>
          <p:nvPr>
            <p:ph type="body" sz="quarter" idx="12" hasCustomPrompt="1"/>
          </p:nvPr>
        </p:nvSpPr>
        <p:spPr>
          <a:xfrm>
            <a:off x="762000" y="2057400"/>
            <a:ext cx="5486400" cy="1379208"/>
          </a:xfrm>
        </p:spPr>
        <p:txBody>
          <a:bodyPr>
            <a:normAutofit/>
          </a:bodyPr>
          <a:lstStyle>
            <a:lvl1pPr>
              <a:defRPr sz="4000" b="1">
                <a:solidFill>
                  <a:schemeClr val="bg1"/>
                </a:solidFill>
              </a:defRPr>
            </a:lvl1pPr>
          </a:lstStyle>
          <a:p>
            <a:pPr lvl="0"/>
            <a:r>
              <a:rPr lang="en-US"/>
              <a:t>Insert your heading</a:t>
            </a:r>
          </a:p>
        </p:txBody>
      </p:sp>
      <p:sp>
        <p:nvSpPr>
          <p:cNvPr id="31" name="Text Placeholder 30"/>
          <p:cNvSpPr>
            <a:spLocks noGrp="1"/>
          </p:cNvSpPr>
          <p:nvPr>
            <p:ph type="body" sz="quarter" idx="13" hasCustomPrompt="1"/>
          </p:nvPr>
        </p:nvSpPr>
        <p:spPr>
          <a:xfrm>
            <a:off x="762000" y="3436608"/>
            <a:ext cx="5486400" cy="723900"/>
          </a:xfrm>
        </p:spPr>
        <p:txBody>
          <a:bodyPr>
            <a:normAutofit/>
          </a:bodyPr>
          <a:lstStyle>
            <a:lvl1pPr>
              <a:defRPr sz="2800">
                <a:solidFill>
                  <a:schemeClr val="bg1"/>
                </a:solidFill>
              </a:defRPr>
            </a:lvl1pPr>
          </a:lstStyle>
          <a:p>
            <a:pPr lvl="0"/>
            <a:r>
              <a:rPr lang="en-US"/>
              <a:t>Insert sub heading</a:t>
            </a:r>
          </a:p>
        </p:txBody>
      </p:sp>
      <p:sp>
        <p:nvSpPr>
          <p:cNvPr id="32" name="Text Placeholder 32"/>
          <p:cNvSpPr>
            <a:spLocks noGrp="1"/>
          </p:cNvSpPr>
          <p:nvPr>
            <p:ph type="body" sz="quarter" idx="14" hasCustomPrompt="1"/>
          </p:nvPr>
        </p:nvSpPr>
        <p:spPr>
          <a:xfrm>
            <a:off x="762000" y="4160508"/>
            <a:ext cx="5486400" cy="1295400"/>
          </a:xfrm>
        </p:spPr>
        <p:txBody>
          <a:bodyPr>
            <a:normAutofit/>
          </a:bodyPr>
          <a:lstStyle>
            <a:lvl1pPr>
              <a:defRPr sz="1800">
                <a:solidFill>
                  <a:schemeClr val="bg1"/>
                </a:solidFill>
              </a:defRPr>
            </a:lvl1pPr>
          </a:lstStyle>
          <a:p>
            <a:pPr lvl="0"/>
            <a:r>
              <a:rPr lang="en-US"/>
              <a:t>Insert copy</a:t>
            </a:r>
          </a:p>
        </p:txBody>
      </p:sp>
      <p:sp>
        <p:nvSpPr>
          <p:cNvPr id="16" name="Rectangle 15">
            <a:extLst>
              <a:ext uri="{FF2B5EF4-FFF2-40B4-BE49-F238E27FC236}">
                <a16:creationId xmlns:a16="http://schemas.microsoft.com/office/drawing/2014/main" id="{FD128370-8C89-844E-B2E5-56D61DD13C68}"/>
              </a:ext>
            </a:extLst>
          </p:cNvPr>
          <p:cNvSpPr/>
          <p:nvPr userDrawn="1"/>
        </p:nvSpPr>
        <p:spPr>
          <a:xfrm>
            <a:off x="0" y="6087960"/>
            <a:ext cx="12192000" cy="77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grpSp>
        <p:nvGrpSpPr>
          <p:cNvPr id="20" name="Group 19">
            <a:extLst>
              <a:ext uri="{FF2B5EF4-FFF2-40B4-BE49-F238E27FC236}">
                <a16:creationId xmlns:a16="http://schemas.microsoft.com/office/drawing/2014/main" id="{506A1D6F-7ECC-1240-BF01-EC8744A43767}"/>
              </a:ext>
            </a:extLst>
          </p:cNvPr>
          <p:cNvGrpSpPr/>
          <p:nvPr userDrawn="1"/>
        </p:nvGrpSpPr>
        <p:grpSpPr>
          <a:xfrm>
            <a:off x="327520" y="6433362"/>
            <a:ext cx="11508574" cy="272238"/>
            <a:chOff x="685800" y="6204762"/>
            <a:chExt cx="10650333" cy="272238"/>
          </a:xfrm>
        </p:grpSpPr>
        <p:grpSp>
          <p:nvGrpSpPr>
            <p:cNvPr id="21" name="Group 20">
              <a:extLst>
                <a:ext uri="{FF2B5EF4-FFF2-40B4-BE49-F238E27FC236}">
                  <a16:creationId xmlns:a16="http://schemas.microsoft.com/office/drawing/2014/main" id="{002B9BFF-6901-534D-9CEA-D9C6B17BE4EA}"/>
                </a:ext>
              </a:extLst>
            </p:cNvPr>
            <p:cNvGrpSpPr/>
            <p:nvPr userDrawn="1"/>
          </p:nvGrpSpPr>
          <p:grpSpPr>
            <a:xfrm>
              <a:off x="685800" y="6310859"/>
              <a:ext cx="2590799" cy="110158"/>
              <a:chOff x="685800" y="6310859"/>
              <a:chExt cx="2590799" cy="110158"/>
            </a:xfrm>
          </p:grpSpPr>
          <p:sp>
            <p:nvSpPr>
              <p:cNvPr id="23" name="Rectangle 22">
                <a:extLst>
                  <a:ext uri="{FF2B5EF4-FFF2-40B4-BE49-F238E27FC236}">
                    <a16:creationId xmlns:a16="http://schemas.microsoft.com/office/drawing/2014/main" id="{6A69D237-97F7-B641-92ED-8ECBDED76F2A}"/>
                  </a:ext>
                </a:extLst>
              </p:cNvPr>
              <p:cNvSpPr/>
              <p:nvPr userDrawn="1"/>
            </p:nvSpPr>
            <p:spPr>
              <a:xfrm>
                <a:off x="685800" y="6310859"/>
                <a:ext cx="533400" cy="110157"/>
              </a:xfrm>
              <a:prstGeom prst="rect">
                <a:avLst/>
              </a:prstGeom>
              <a:solidFill>
                <a:srgbClr val="F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DC8425-D6A5-BB47-9609-DAF81DE737CF}"/>
                  </a:ext>
                </a:extLst>
              </p:cNvPr>
              <p:cNvSpPr/>
              <p:nvPr userDrawn="1"/>
            </p:nvSpPr>
            <p:spPr>
              <a:xfrm>
                <a:off x="1235438" y="6313359"/>
                <a:ext cx="2041161" cy="107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6DB9E735-0AC2-8045-88D2-4087F4B8C1D9}"/>
                </a:ext>
              </a:extLst>
            </p:cNvPr>
            <p:cNvSpPr txBox="1"/>
            <p:nvPr userDrawn="1"/>
          </p:nvSpPr>
          <p:spPr>
            <a:xfrm>
              <a:off x="10210800" y="6204762"/>
              <a:ext cx="1125333" cy="272238"/>
            </a:xfrm>
            <a:prstGeom prst="rect">
              <a:avLst/>
            </a:prstGeom>
          </p:spPr>
          <p:txBody>
            <a:bodyPr vert="horz" wrap="square" lIns="91440" tIns="45720" rIns="91440" bIns="45720" rtlCol="0" anchor="t">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kern="1200">
                  <a:solidFill>
                    <a:schemeClr val="bg2"/>
                  </a:solidFill>
                  <a:effectLst/>
                  <a:latin typeface="+mn-lt"/>
                  <a:ea typeface="+mn-ea"/>
                  <a:cs typeface="+mn-cs"/>
                </a:rPr>
                <a:t>Achieve more.</a:t>
              </a:r>
              <a:endParaRPr lang="en-US" sz="1200" b="1">
                <a:solidFill>
                  <a:schemeClr val="bg2"/>
                </a:solidFill>
              </a:endParaRPr>
            </a:p>
          </p:txBody>
        </p:sp>
      </p:grpSp>
      <p:pic>
        <p:nvPicPr>
          <p:cNvPr id="29" name="Picture 28">
            <a:extLst>
              <a:ext uri="{FF2B5EF4-FFF2-40B4-BE49-F238E27FC236}">
                <a16:creationId xmlns:a16="http://schemas.microsoft.com/office/drawing/2014/main" id="{1C6E7C7D-C6EE-9449-B49F-44ED59878D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711" y="206319"/>
            <a:ext cx="3657600" cy="1248546"/>
          </a:xfrm>
          <a:prstGeom prst="rect">
            <a:avLst/>
          </a:prstGeom>
        </p:spPr>
      </p:pic>
    </p:spTree>
    <p:extLst>
      <p:ext uri="{BB962C8B-B14F-4D97-AF65-F5344CB8AC3E}">
        <p14:creationId xmlns:p14="http://schemas.microsoft.com/office/powerpoint/2010/main" val="9553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Intro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Placeholder 28"/>
          <p:cNvSpPr>
            <a:spLocks noGrp="1"/>
          </p:cNvSpPr>
          <p:nvPr>
            <p:ph type="body" sz="quarter" idx="12" hasCustomPrompt="1"/>
          </p:nvPr>
        </p:nvSpPr>
        <p:spPr>
          <a:xfrm>
            <a:off x="685800" y="2164092"/>
            <a:ext cx="5486400" cy="1379208"/>
          </a:xfrm>
        </p:spPr>
        <p:txBody>
          <a:bodyPr>
            <a:normAutofit/>
          </a:bodyPr>
          <a:lstStyle>
            <a:lvl1pPr>
              <a:defRPr sz="4000" b="1">
                <a:solidFill>
                  <a:schemeClr val="bg1"/>
                </a:solidFill>
              </a:defRPr>
            </a:lvl1pPr>
          </a:lstStyle>
          <a:p>
            <a:pPr lvl="0"/>
            <a:r>
              <a:rPr lang="en-US"/>
              <a:t>Insert your heading</a:t>
            </a:r>
          </a:p>
        </p:txBody>
      </p:sp>
      <p:sp>
        <p:nvSpPr>
          <p:cNvPr id="31" name="Text Placeholder 30"/>
          <p:cNvSpPr>
            <a:spLocks noGrp="1"/>
          </p:cNvSpPr>
          <p:nvPr>
            <p:ph type="body" sz="quarter" idx="13" hasCustomPrompt="1"/>
          </p:nvPr>
        </p:nvSpPr>
        <p:spPr>
          <a:xfrm>
            <a:off x="685800" y="3543300"/>
            <a:ext cx="5486400" cy="723900"/>
          </a:xfrm>
        </p:spPr>
        <p:txBody>
          <a:bodyPr>
            <a:normAutofit/>
          </a:bodyPr>
          <a:lstStyle>
            <a:lvl1pPr>
              <a:defRPr sz="2800">
                <a:solidFill>
                  <a:schemeClr val="bg1"/>
                </a:solidFill>
              </a:defRPr>
            </a:lvl1pPr>
          </a:lstStyle>
          <a:p>
            <a:pPr lvl="0"/>
            <a:r>
              <a:rPr lang="en-US"/>
              <a:t>Insert sub heading</a:t>
            </a:r>
          </a:p>
        </p:txBody>
      </p:sp>
      <p:sp>
        <p:nvSpPr>
          <p:cNvPr id="32" name="Text Placeholder 32"/>
          <p:cNvSpPr>
            <a:spLocks noGrp="1"/>
          </p:cNvSpPr>
          <p:nvPr>
            <p:ph type="body" sz="quarter" idx="14" hasCustomPrompt="1"/>
          </p:nvPr>
        </p:nvSpPr>
        <p:spPr>
          <a:xfrm>
            <a:off x="685800" y="4267200"/>
            <a:ext cx="5486400" cy="1295400"/>
          </a:xfrm>
        </p:spPr>
        <p:txBody>
          <a:bodyPr>
            <a:normAutofit/>
          </a:bodyPr>
          <a:lstStyle>
            <a:lvl1pPr>
              <a:defRPr sz="1800">
                <a:solidFill>
                  <a:schemeClr val="bg1"/>
                </a:solidFill>
              </a:defRPr>
            </a:lvl1pPr>
          </a:lstStyle>
          <a:p>
            <a:pPr lvl="0"/>
            <a:r>
              <a:rPr lang="en-US"/>
              <a:t>Insert copy</a:t>
            </a:r>
          </a:p>
        </p:txBody>
      </p:sp>
      <p:sp>
        <p:nvSpPr>
          <p:cNvPr id="16" name="Rectangle 15">
            <a:extLst>
              <a:ext uri="{FF2B5EF4-FFF2-40B4-BE49-F238E27FC236}">
                <a16:creationId xmlns:a16="http://schemas.microsoft.com/office/drawing/2014/main" id="{FAB66CB1-2BD1-2541-9B99-52933D91548A}"/>
              </a:ext>
            </a:extLst>
          </p:cNvPr>
          <p:cNvSpPr/>
          <p:nvPr userDrawn="1"/>
        </p:nvSpPr>
        <p:spPr>
          <a:xfrm>
            <a:off x="0" y="6087960"/>
            <a:ext cx="12192000" cy="77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grpSp>
        <p:nvGrpSpPr>
          <p:cNvPr id="20" name="Group 19">
            <a:extLst>
              <a:ext uri="{FF2B5EF4-FFF2-40B4-BE49-F238E27FC236}">
                <a16:creationId xmlns:a16="http://schemas.microsoft.com/office/drawing/2014/main" id="{CD8ADF59-FFB6-3244-B3CE-93A2714BBA9F}"/>
              </a:ext>
            </a:extLst>
          </p:cNvPr>
          <p:cNvGrpSpPr/>
          <p:nvPr userDrawn="1"/>
        </p:nvGrpSpPr>
        <p:grpSpPr>
          <a:xfrm>
            <a:off x="327520" y="6433362"/>
            <a:ext cx="11508574" cy="272238"/>
            <a:chOff x="685800" y="6204762"/>
            <a:chExt cx="10650333" cy="272238"/>
          </a:xfrm>
        </p:grpSpPr>
        <p:grpSp>
          <p:nvGrpSpPr>
            <p:cNvPr id="21" name="Group 20">
              <a:extLst>
                <a:ext uri="{FF2B5EF4-FFF2-40B4-BE49-F238E27FC236}">
                  <a16:creationId xmlns:a16="http://schemas.microsoft.com/office/drawing/2014/main" id="{B2F75B44-2D2F-3F46-9358-8C56A356D19D}"/>
                </a:ext>
              </a:extLst>
            </p:cNvPr>
            <p:cNvGrpSpPr/>
            <p:nvPr userDrawn="1"/>
          </p:nvGrpSpPr>
          <p:grpSpPr>
            <a:xfrm>
              <a:off x="685800" y="6310859"/>
              <a:ext cx="2590799" cy="110158"/>
              <a:chOff x="685800" y="6310859"/>
              <a:chExt cx="2590799" cy="110158"/>
            </a:xfrm>
          </p:grpSpPr>
          <p:sp>
            <p:nvSpPr>
              <p:cNvPr id="23" name="Rectangle 22">
                <a:extLst>
                  <a:ext uri="{FF2B5EF4-FFF2-40B4-BE49-F238E27FC236}">
                    <a16:creationId xmlns:a16="http://schemas.microsoft.com/office/drawing/2014/main" id="{F26D6B27-58A5-B542-8CEA-FD72637ADC3C}"/>
                  </a:ext>
                </a:extLst>
              </p:cNvPr>
              <p:cNvSpPr/>
              <p:nvPr userDrawn="1"/>
            </p:nvSpPr>
            <p:spPr>
              <a:xfrm>
                <a:off x="685800" y="6310859"/>
                <a:ext cx="533400" cy="110157"/>
              </a:xfrm>
              <a:prstGeom prst="rect">
                <a:avLst/>
              </a:prstGeom>
              <a:solidFill>
                <a:srgbClr val="F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43779-94B2-1644-9ED5-EC148EDB0191}"/>
                  </a:ext>
                </a:extLst>
              </p:cNvPr>
              <p:cNvSpPr/>
              <p:nvPr userDrawn="1"/>
            </p:nvSpPr>
            <p:spPr>
              <a:xfrm>
                <a:off x="1235438" y="6313359"/>
                <a:ext cx="2041161" cy="107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6DD789FE-8FC9-5544-A79E-A76A07571653}"/>
                </a:ext>
              </a:extLst>
            </p:cNvPr>
            <p:cNvSpPr txBox="1"/>
            <p:nvPr userDrawn="1"/>
          </p:nvSpPr>
          <p:spPr>
            <a:xfrm>
              <a:off x="10210800" y="6204762"/>
              <a:ext cx="1125333" cy="272238"/>
            </a:xfrm>
            <a:prstGeom prst="rect">
              <a:avLst/>
            </a:prstGeom>
          </p:spPr>
          <p:txBody>
            <a:bodyPr vert="horz" wrap="square" lIns="91440" tIns="45720" rIns="91440" bIns="45720" rtlCol="0" anchor="t">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kern="1200">
                  <a:solidFill>
                    <a:schemeClr val="bg2"/>
                  </a:solidFill>
                  <a:effectLst/>
                  <a:latin typeface="+mn-lt"/>
                  <a:ea typeface="+mn-ea"/>
                  <a:cs typeface="+mn-cs"/>
                </a:rPr>
                <a:t>Achieve more.</a:t>
              </a:r>
              <a:endParaRPr lang="en-US" sz="1200" b="1">
                <a:solidFill>
                  <a:schemeClr val="bg2"/>
                </a:solidFill>
              </a:endParaRPr>
            </a:p>
          </p:txBody>
        </p:sp>
      </p:grpSp>
      <p:pic>
        <p:nvPicPr>
          <p:cNvPr id="25" name="Picture 24">
            <a:extLst>
              <a:ext uri="{FF2B5EF4-FFF2-40B4-BE49-F238E27FC236}">
                <a16:creationId xmlns:a16="http://schemas.microsoft.com/office/drawing/2014/main" id="{38FD65C3-95C7-8644-AD92-91C6BF8CC4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711" y="206319"/>
            <a:ext cx="3657600" cy="1248546"/>
          </a:xfrm>
          <a:prstGeom prst="rect">
            <a:avLst/>
          </a:prstGeom>
        </p:spPr>
      </p:pic>
    </p:spTree>
    <p:extLst>
      <p:ext uri="{BB962C8B-B14F-4D97-AF65-F5344CB8AC3E}">
        <p14:creationId xmlns:p14="http://schemas.microsoft.com/office/powerpoint/2010/main" val="251319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60" y="1266631"/>
            <a:ext cx="11582400" cy="685800"/>
          </a:xfrm>
        </p:spPr>
        <p:txBody>
          <a:bodyPr anchor="t">
            <a:normAutofit/>
          </a:bodyPr>
          <a:lstStyle>
            <a:lvl1pPr algn="l">
              <a:defRPr sz="3500"/>
            </a:lvl1pPr>
          </a:lstStyle>
          <a:p>
            <a:r>
              <a:rPr lang="en-US"/>
              <a:t>Click here to add heading</a:t>
            </a:r>
          </a:p>
        </p:txBody>
      </p:sp>
      <p:sp>
        <p:nvSpPr>
          <p:cNvPr id="3" name="Content Placeholder 2"/>
          <p:cNvSpPr>
            <a:spLocks noGrp="1"/>
          </p:cNvSpPr>
          <p:nvPr>
            <p:ph idx="1" hasCustomPrompt="1"/>
          </p:nvPr>
        </p:nvSpPr>
        <p:spPr>
          <a:xfrm>
            <a:off x="371060" y="1975104"/>
            <a:ext cx="11582400" cy="4044695"/>
          </a:xfrm>
        </p:spPr>
        <p:txBody>
          <a:bodyPr/>
          <a:lstStyle>
            <a:lvl1pPr marL="0" indent="0">
              <a:buNone/>
              <a:defRPr/>
            </a:lvl1pPr>
          </a:lstStyle>
          <a:p>
            <a:pPr lvl="0"/>
            <a:r>
              <a:rPr lang="en-US"/>
              <a:t>Click here to start inserting your copy</a:t>
            </a:r>
          </a:p>
          <a:p>
            <a:pPr lvl="0"/>
            <a:r>
              <a:rPr lang="en-US"/>
              <a:t>Level One</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B45DC40-94E8-074A-93F0-4C98B1957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9122" y="93984"/>
            <a:ext cx="1061094" cy="721544"/>
          </a:xfrm>
          <a:prstGeom prst="rect">
            <a:avLst/>
          </a:prstGeom>
        </p:spPr>
      </p:pic>
      <p:pic>
        <p:nvPicPr>
          <p:cNvPr id="9" name="Picture 8">
            <a:extLst>
              <a:ext uri="{FF2B5EF4-FFF2-40B4-BE49-F238E27FC236}">
                <a16:creationId xmlns:a16="http://schemas.microsoft.com/office/drawing/2014/main" id="{54B35995-0AA2-F54D-9281-A3098377EF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060" y="59680"/>
            <a:ext cx="1150220" cy="790152"/>
          </a:xfrm>
          <a:prstGeom prst="rect">
            <a:avLst/>
          </a:prstGeom>
        </p:spPr>
      </p:pic>
    </p:spTree>
    <p:extLst>
      <p:ext uri="{BB962C8B-B14F-4D97-AF65-F5344CB8AC3E}">
        <p14:creationId xmlns:p14="http://schemas.microsoft.com/office/powerpoint/2010/main" val="12851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547" y="914400"/>
            <a:ext cx="11479547" cy="762000"/>
          </a:xfrm>
          <a:prstGeom prst="rect">
            <a:avLst/>
          </a:prstGeom>
        </p:spPr>
        <p:txBody>
          <a:bodyPr vert="horz" lIns="91440" tIns="45720" rIns="91440" bIns="45720" rtlCol="0" anchor="t">
            <a:normAutofit/>
          </a:bodyPr>
          <a:lstStyle/>
          <a:p>
            <a:r>
              <a:rPr lang="en-US"/>
              <a:t>Click here to insert your heading</a:t>
            </a:r>
          </a:p>
        </p:txBody>
      </p:sp>
      <p:sp>
        <p:nvSpPr>
          <p:cNvPr id="3" name="Text Placeholder 2"/>
          <p:cNvSpPr>
            <a:spLocks noGrp="1"/>
          </p:cNvSpPr>
          <p:nvPr>
            <p:ph type="body" idx="1"/>
          </p:nvPr>
        </p:nvSpPr>
        <p:spPr>
          <a:xfrm>
            <a:off x="327520" y="1696616"/>
            <a:ext cx="11523089" cy="2418184"/>
          </a:xfrm>
          <a:prstGeom prst="rect">
            <a:avLst/>
          </a:prstGeom>
        </p:spPr>
        <p:txBody>
          <a:bodyPr vert="horz" lIns="91440" tIns="45720" rIns="91440" bIns="45720" rtlCol="0" anchor="t">
            <a:normAutofit/>
          </a:bodyPr>
          <a:lstStyle/>
          <a:p>
            <a:pPr lvl="0"/>
            <a:r>
              <a:rPr lang="en-US"/>
              <a:t>Click here to start inserting your copy</a:t>
            </a:r>
          </a:p>
          <a:p>
            <a:pPr lvl="0"/>
            <a:r>
              <a:rPr lang="en-US"/>
              <a:t>Level One</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17C6B60-42ED-3A45-8421-A43FA0370CA2}"/>
              </a:ext>
            </a:extLst>
          </p:cNvPr>
          <p:cNvGrpSpPr/>
          <p:nvPr userDrawn="1"/>
        </p:nvGrpSpPr>
        <p:grpSpPr>
          <a:xfrm>
            <a:off x="327520" y="6433362"/>
            <a:ext cx="11508574" cy="272238"/>
            <a:chOff x="685800" y="6204762"/>
            <a:chExt cx="10650333" cy="272238"/>
          </a:xfrm>
        </p:grpSpPr>
        <p:grpSp>
          <p:nvGrpSpPr>
            <p:cNvPr id="10" name="Group 9">
              <a:extLst>
                <a:ext uri="{FF2B5EF4-FFF2-40B4-BE49-F238E27FC236}">
                  <a16:creationId xmlns:a16="http://schemas.microsoft.com/office/drawing/2014/main" id="{A81A1F11-F5CD-D943-A6E5-36D9773C28E9}"/>
                </a:ext>
              </a:extLst>
            </p:cNvPr>
            <p:cNvGrpSpPr/>
            <p:nvPr userDrawn="1"/>
          </p:nvGrpSpPr>
          <p:grpSpPr>
            <a:xfrm>
              <a:off x="685800" y="6310859"/>
              <a:ext cx="2590799" cy="110158"/>
              <a:chOff x="685800" y="6310859"/>
              <a:chExt cx="2590799" cy="110158"/>
            </a:xfrm>
          </p:grpSpPr>
          <p:sp>
            <p:nvSpPr>
              <p:cNvPr id="8" name="Rectangle 7">
                <a:extLst>
                  <a:ext uri="{FF2B5EF4-FFF2-40B4-BE49-F238E27FC236}">
                    <a16:creationId xmlns:a16="http://schemas.microsoft.com/office/drawing/2014/main" id="{FDAD984F-253D-2E40-954F-2551A059B481}"/>
                  </a:ext>
                </a:extLst>
              </p:cNvPr>
              <p:cNvSpPr/>
              <p:nvPr userDrawn="1"/>
            </p:nvSpPr>
            <p:spPr>
              <a:xfrm>
                <a:off x="685800" y="6310859"/>
                <a:ext cx="533400" cy="110157"/>
              </a:xfrm>
              <a:prstGeom prst="rect">
                <a:avLst/>
              </a:prstGeom>
              <a:solidFill>
                <a:srgbClr val="F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617E0D3-5344-234F-AAA0-007772A7C8B7}"/>
                  </a:ext>
                </a:extLst>
              </p:cNvPr>
              <p:cNvSpPr/>
              <p:nvPr userDrawn="1"/>
            </p:nvSpPr>
            <p:spPr>
              <a:xfrm>
                <a:off x="1235438" y="6313359"/>
                <a:ext cx="2041161" cy="107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C1B8D8A-6DE8-9C4C-838E-D1B2E1884533}"/>
                </a:ext>
              </a:extLst>
            </p:cNvPr>
            <p:cNvSpPr txBox="1"/>
            <p:nvPr userDrawn="1"/>
          </p:nvSpPr>
          <p:spPr>
            <a:xfrm>
              <a:off x="10210800" y="6204762"/>
              <a:ext cx="1125333" cy="272238"/>
            </a:xfrm>
            <a:prstGeom prst="rect">
              <a:avLst/>
            </a:prstGeom>
          </p:spPr>
          <p:txBody>
            <a:bodyPr vert="horz" wrap="square" lIns="91440" tIns="45720" rIns="91440" bIns="45720" rtlCol="0" anchor="t">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kern="1200">
                  <a:solidFill>
                    <a:schemeClr val="bg2"/>
                  </a:solidFill>
                  <a:effectLst/>
                  <a:latin typeface="+mn-lt"/>
                  <a:ea typeface="+mn-ea"/>
                  <a:cs typeface="+mn-cs"/>
                </a:rPr>
                <a:t>Achieve more.</a:t>
              </a:r>
              <a:endParaRPr lang="en-US" sz="1200" b="1">
                <a:solidFill>
                  <a:schemeClr val="bg2"/>
                </a:solidFill>
              </a:endParaRPr>
            </a:p>
          </p:txBody>
        </p:sp>
      </p:grpSp>
    </p:spTree>
    <p:extLst>
      <p:ext uri="{BB962C8B-B14F-4D97-AF65-F5344CB8AC3E}">
        <p14:creationId xmlns:p14="http://schemas.microsoft.com/office/powerpoint/2010/main" val="901549368"/>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9" r:id="rId3"/>
    <p:sldLayoutId id="2147483682" r:id="rId4"/>
    <p:sldLayoutId id="2147483680" r:id="rId5"/>
    <p:sldLayoutId id="2147483681" r:id="rId6"/>
    <p:sldLayoutId id="2147483683" r:id="rId7"/>
    <p:sldLayoutId id="2147483684" r:id="rId8"/>
    <p:sldLayoutId id="2147483668" r:id="rId9"/>
    <p:sldLayoutId id="2147483653" r:id="rId10"/>
    <p:sldLayoutId id="2147483678" r:id="rId11"/>
  </p:sldLayoutIdLst>
  <p:hf sldNum="0" hdr="0" ftr="0" dt="0"/>
  <p:txStyles>
    <p:titleStyle>
      <a:lvl1pPr algn="l" defTabSz="914400" rtl="0" eaLnBrk="1" latinLnBrk="0" hangingPunct="1">
        <a:spcBef>
          <a:spcPct val="0"/>
        </a:spcBef>
        <a:buNone/>
        <a:defRPr sz="3600" kern="1200">
          <a:solidFill>
            <a:srgbClr val="40404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baseline="0">
          <a:solidFill>
            <a:srgbClr val="40404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40404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40404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20" userDrawn="1">
          <p15:clr>
            <a:srgbClr val="F26B43"/>
          </p15:clr>
        </p15:guide>
        <p15:guide id="3" pos="7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rlz=1C1GCEU_enZA819ZA819&amp;q=how+to+pronounce+corruption&amp;stick=H4sIAAAAAAAAAOMIfcRowy3w8sc9YSnjSWtOXmPU5eINKMrPK81LzkwsyczPExLjYglJLcoV4pPi4eJKzi8qKi0AiVuxKDGl5vEsYpXOyC9XKMlXKADqygdqS1VAKAIAOhs8pF8AAAA&amp;pron_lang=en&amp;pron_country=gb&amp;sa=X&amp;ved=2ahUKEwihm73qh4jlAhXKa8AKHUxGCIkQ3eEDMAB6BAgEEA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892800" y="2316492"/>
            <a:ext cx="6123006" cy="1379208"/>
          </a:xfrm>
        </p:spPr>
        <p:txBody>
          <a:bodyPr>
            <a:normAutofit fontScale="85000" lnSpcReduction="10000"/>
          </a:bodyPr>
          <a:lstStyle/>
          <a:p>
            <a:r>
              <a:rPr lang="en-ZA" i="1" dirty="0"/>
              <a:t>Effective leadership mitigates the risk of fraud and corruption</a:t>
            </a:r>
            <a:endParaRPr lang="en-ZA" dirty="0"/>
          </a:p>
          <a:p>
            <a:endParaRPr lang="en-US" dirty="0">
              <a:cs typeface="Calibri"/>
            </a:endParaRPr>
          </a:p>
        </p:txBody>
      </p:sp>
      <p:sp>
        <p:nvSpPr>
          <p:cNvPr id="3" name="Text Placeholder 2"/>
          <p:cNvSpPr>
            <a:spLocks noGrp="1"/>
          </p:cNvSpPr>
          <p:nvPr>
            <p:ph type="body" sz="quarter" idx="13"/>
          </p:nvPr>
        </p:nvSpPr>
        <p:spPr/>
        <p:txBody>
          <a:bodyPr>
            <a:normAutofit fontScale="77500" lnSpcReduction="20000"/>
          </a:bodyPr>
          <a:lstStyle/>
          <a:p>
            <a:r>
              <a:rPr lang="en-US" dirty="0"/>
              <a:t>Jodi Joseph</a:t>
            </a:r>
          </a:p>
          <a:p>
            <a:r>
              <a:rPr lang="en-US" dirty="0">
                <a:solidFill>
                  <a:schemeClr val="tx2"/>
                </a:solidFill>
              </a:rPr>
              <a:t>Divisional Executive - CaseWare Africa</a:t>
            </a:r>
          </a:p>
          <a:p>
            <a:endParaRPr lang="en-US" dirty="0"/>
          </a:p>
        </p:txBody>
      </p:sp>
    </p:spTree>
    <p:extLst>
      <p:ext uri="{BB962C8B-B14F-4D97-AF65-F5344CB8AC3E}">
        <p14:creationId xmlns:p14="http://schemas.microsoft.com/office/powerpoint/2010/main" val="97995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D468C0-DFE6-47EE-9D44-74753D84C976}"/>
              </a:ext>
            </a:extLst>
          </p:cNvPr>
          <p:cNvSpPr>
            <a:spLocks noGrp="1"/>
          </p:cNvSpPr>
          <p:nvPr>
            <p:ph type="title"/>
          </p:nvPr>
        </p:nvSpPr>
        <p:spPr/>
        <p:txBody>
          <a:bodyPr/>
          <a:lstStyle/>
          <a:p>
            <a:r>
              <a:rPr lang="en-ZA" dirty="0"/>
              <a:t>Dynamic Management Reporting </a:t>
            </a:r>
          </a:p>
        </p:txBody>
      </p:sp>
      <p:pic>
        <p:nvPicPr>
          <p:cNvPr id="8" name="Content Placeholder 7">
            <a:extLst>
              <a:ext uri="{FF2B5EF4-FFF2-40B4-BE49-F238E27FC236}">
                <a16:creationId xmlns:a16="http://schemas.microsoft.com/office/drawing/2014/main" id="{25BBBB90-0714-48AB-B584-3F28D8C443F3}"/>
              </a:ext>
            </a:extLst>
          </p:cNvPr>
          <p:cNvPicPr>
            <a:picLocks noGrp="1" noChangeAspect="1"/>
          </p:cNvPicPr>
          <p:nvPr>
            <p:ph idx="1"/>
          </p:nvPr>
        </p:nvPicPr>
        <p:blipFill>
          <a:blip r:embed="rId3"/>
          <a:stretch>
            <a:fillRect/>
          </a:stretch>
        </p:blipFill>
        <p:spPr>
          <a:xfrm>
            <a:off x="1829471" y="1952431"/>
            <a:ext cx="7761096" cy="4347867"/>
          </a:xfrm>
          <a:prstGeom prst="rect">
            <a:avLst/>
          </a:prstGeom>
        </p:spPr>
      </p:pic>
    </p:spTree>
    <p:extLst>
      <p:ext uri="{BB962C8B-B14F-4D97-AF65-F5344CB8AC3E}">
        <p14:creationId xmlns:p14="http://schemas.microsoft.com/office/powerpoint/2010/main" val="200834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D468C0-DFE6-47EE-9D44-74753D84C976}"/>
              </a:ext>
            </a:extLst>
          </p:cNvPr>
          <p:cNvSpPr>
            <a:spLocks noGrp="1"/>
          </p:cNvSpPr>
          <p:nvPr>
            <p:ph type="title"/>
          </p:nvPr>
        </p:nvSpPr>
        <p:spPr>
          <a:xfrm>
            <a:off x="1732028" y="330966"/>
            <a:ext cx="8709144" cy="685800"/>
          </a:xfrm>
        </p:spPr>
        <p:txBody>
          <a:bodyPr/>
          <a:lstStyle/>
          <a:p>
            <a:r>
              <a:rPr lang="en-ZA" b="1" dirty="0"/>
              <a:t>Dynamic Management Reporting </a:t>
            </a:r>
          </a:p>
        </p:txBody>
      </p:sp>
      <p:pic>
        <p:nvPicPr>
          <p:cNvPr id="4" name="Content Placeholder 3">
            <a:extLst>
              <a:ext uri="{FF2B5EF4-FFF2-40B4-BE49-F238E27FC236}">
                <a16:creationId xmlns:a16="http://schemas.microsoft.com/office/drawing/2014/main" id="{C74E781A-55AC-4224-87DF-E5E05BBBAC6F}"/>
              </a:ext>
            </a:extLst>
          </p:cNvPr>
          <p:cNvPicPr>
            <a:picLocks noGrp="1" noChangeAspect="1"/>
          </p:cNvPicPr>
          <p:nvPr>
            <p:ph idx="1"/>
          </p:nvPr>
        </p:nvPicPr>
        <p:blipFill>
          <a:blip r:embed="rId3"/>
          <a:stretch>
            <a:fillRect/>
          </a:stretch>
        </p:blipFill>
        <p:spPr>
          <a:xfrm>
            <a:off x="1531091" y="1212113"/>
            <a:ext cx="8974709" cy="4947443"/>
          </a:xfrm>
          <a:prstGeom prst="rect">
            <a:avLst/>
          </a:prstGeom>
        </p:spPr>
      </p:pic>
    </p:spTree>
    <p:extLst>
      <p:ext uri="{BB962C8B-B14F-4D97-AF65-F5344CB8AC3E}">
        <p14:creationId xmlns:p14="http://schemas.microsoft.com/office/powerpoint/2010/main" val="206004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D468C0-DFE6-47EE-9D44-74753D84C976}"/>
              </a:ext>
            </a:extLst>
          </p:cNvPr>
          <p:cNvSpPr>
            <a:spLocks noGrp="1"/>
          </p:cNvSpPr>
          <p:nvPr>
            <p:ph type="title"/>
          </p:nvPr>
        </p:nvSpPr>
        <p:spPr>
          <a:xfrm>
            <a:off x="1732028" y="330966"/>
            <a:ext cx="8709144" cy="685800"/>
          </a:xfrm>
        </p:spPr>
        <p:txBody>
          <a:bodyPr/>
          <a:lstStyle/>
          <a:p>
            <a:r>
              <a:rPr lang="en-ZA" b="1" dirty="0"/>
              <a:t>Start with culture…..</a:t>
            </a:r>
          </a:p>
        </p:txBody>
      </p:sp>
      <p:pic>
        <p:nvPicPr>
          <p:cNvPr id="5" name="Content Placeholder 4">
            <a:extLst>
              <a:ext uri="{FF2B5EF4-FFF2-40B4-BE49-F238E27FC236}">
                <a16:creationId xmlns:a16="http://schemas.microsoft.com/office/drawing/2014/main" id="{0245AB80-27E1-46C1-A52C-218219174C56}"/>
              </a:ext>
            </a:extLst>
          </p:cNvPr>
          <p:cNvPicPr>
            <a:picLocks noGrp="1" noChangeAspect="1"/>
          </p:cNvPicPr>
          <p:nvPr>
            <p:ph idx="1"/>
          </p:nvPr>
        </p:nvPicPr>
        <p:blipFill>
          <a:blip r:embed="rId3"/>
          <a:stretch>
            <a:fillRect/>
          </a:stretch>
        </p:blipFill>
        <p:spPr>
          <a:xfrm>
            <a:off x="1937303" y="1415520"/>
            <a:ext cx="8503869" cy="4542784"/>
          </a:xfrm>
          <a:prstGeom prst="rect">
            <a:avLst/>
          </a:prstGeom>
        </p:spPr>
      </p:pic>
    </p:spTree>
    <p:extLst>
      <p:ext uri="{BB962C8B-B14F-4D97-AF65-F5344CB8AC3E}">
        <p14:creationId xmlns:p14="http://schemas.microsoft.com/office/powerpoint/2010/main" val="145432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69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2072628-7228-42E5-9F9E-9CC5E605CDBE}"/>
              </a:ext>
            </a:extLst>
          </p:cNvPr>
          <p:cNvSpPr>
            <a:spLocks noGrp="1"/>
          </p:cNvSpPr>
          <p:nvPr>
            <p:ph idx="1"/>
          </p:nvPr>
        </p:nvSpPr>
        <p:spPr/>
        <p:txBody>
          <a:bodyPr/>
          <a:lstStyle/>
          <a:p>
            <a:r>
              <a:rPr lang="en-ZA" sz="2800" b="1" i="1" dirty="0"/>
              <a:t>Effective leadership mitigates the risk of fraud and corruption</a:t>
            </a:r>
          </a:p>
          <a:p>
            <a:endParaRPr lang="en-ZA" dirty="0"/>
          </a:p>
          <a:p>
            <a:pPr lvl="1"/>
            <a:r>
              <a:rPr lang="en-ZA" i="1" dirty="0"/>
              <a:t> the roles of the </a:t>
            </a:r>
            <a:r>
              <a:rPr lang="en-ZA" b="1" i="1" dirty="0"/>
              <a:t>oversight committees </a:t>
            </a:r>
            <a:r>
              <a:rPr lang="en-ZA" i="1" dirty="0"/>
              <a:t>and </a:t>
            </a:r>
            <a:r>
              <a:rPr lang="en-ZA" b="1" i="1" dirty="0"/>
              <a:t>Management Reporting </a:t>
            </a:r>
            <a:r>
              <a:rPr lang="en-ZA" i="1" dirty="0"/>
              <a:t>as tools to </a:t>
            </a:r>
            <a:r>
              <a:rPr lang="en-ZA" b="1" i="1" dirty="0"/>
              <a:t>enhance financial performance management </a:t>
            </a:r>
            <a:r>
              <a:rPr lang="en-ZA" i="1" dirty="0"/>
              <a:t>and </a:t>
            </a:r>
            <a:r>
              <a:rPr lang="en-ZA" b="1" i="1" dirty="0"/>
              <a:t>achievement of set financial ratios</a:t>
            </a:r>
            <a:endParaRPr lang="en-ZA" b="1" dirty="0"/>
          </a:p>
          <a:p>
            <a:endParaRPr lang="en-ZA" dirty="0"/>
          </a:p>
        </p:txBody>
      </p:sp>
    </p:spTree>
    <p:extLst>
      <p:ext uri="{BB962C8B-B14F-4D97-AF65-F5344CB8AC3E}">
        <p14:creationId xmlns:p14="http://schemas.microsoft.com/office/powerpoint/2010/main" val="19690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C37F-EF6A-4DC2-8D86-3021F741861C}"/>
              </a:ext>
            </a:extLst>
          </p:cNvPr>
          <p:cNvSpPr>
            <a:spLocks noGrp="1"/>
          </p:cNvSpPr>
          <p:nvPr>
            <p:ph type="title"/>
          </p:nvPr>
        </p:nvSpPr>
        <p:spPr/>
        <p:txBody>
          <a:bodyPr/>
          <a:lstStyle/>
          <a:p>
            <a:r>
              <a:rPr lang="en-ZA" dirty="0"/>
              <a:t>Agenda</a:t>
            </a:r>
          </a:p>
        </p:txBody>
      </p:sp>
      <p:sp>
        <p:nvSpPr>
          <p:cNvPr id="7" name="Content Placeholder 6">
            <a:extLst>
              <a:ext uri="{FF2B5EF4-FFF2-40B4-BE49-F238E27FC236}">
                <a16:creationId xmlns:a16="http://schemas.microsoft.com/office/drawing/2014/main" id="{32072628-7228-42E5-9F9E-9CC5E605CDBE}"/>
              </a:ext>
            </a:extLst>
          </p:cNvPr>
          <p:cNvSpPr>
            <a:spLocks noGrp="1"/>
          </p:cNvSpPr>
          <p:nvPr>
            <p:ph idx="1"/>
          </p:nvPr>
        </p:nvSpPr>
        <p:spPr/>
        <p:txBody>
          <a:bodyPr/>
          <a:lstStyle/>
          <a:p>
            <a:pPr marL="514350" indent="-514350">
              <a:buAutoNum type="arabicPeriod"/>
            </a:pPr>
            <a:r>
              <a:rPr lang="en-ZA" sz="2800" b="1" i="1" dirty="0"/>
              <a:t>Fraud and Corruption</a:t>
            </a:r>
          </a:p>
          <a:p>
            <a:pPr marL="457200" indent="-457200">
              <a:buAutoNum type="arabicPeriod"/>
            </a:pPr>
            <a:r>
              <a:rPr lang="en-ZA" sz="2800" b="1" i="1" dirty="0"/>
              <a:t>Role of Oversight process</a:t>
            </a:r>
          </a:p>
          <a:p>
            <a:pPr marL="457200" indent="-457200">
              <a:buAutoNum type="arabicPeriod"/>
            </a:pPr>
            <a:r>
              <a:rPr lang="en-ZA" sz="2800" b="1" i="1" dirty="0"/>
              <a:t>MFMA 2019 key financial outcomes</a:t>
            </a:r>
          </a:p>
          <a:p>
            <a:pPr marL="457200" indent="-457200">
              <a:buAutoNum type="arabicPeriod"/>
            </a:pPr>
            <a:r>
              <a:rPr lang="en-ZA" sz="2800" b="1" i="1" dirty="0"/>
              <a:t>Tips to improve financial leadership</a:t>
            </a:r>
          </a:p>
          <a:p>
            <a:pPr marL="457200" indent="-457200">
              <a:buAutoNum type="arabicPeriod"/>
            </a:pPr>
            <a:r>
              <a:rPr lang="en-ZA" sz="2800" b="1" i="1" dirty="0"/>
              <a:t>MFMA reporting – one source of truth</a:t>
            </a:r>
          </a:p>
          <a:p>
            <a:pPr marL="457200" indent="-457200">
              <a:buAutoNum type="arabicPeriod"/>
            </a:pPr>
            <a:r>
              <a:rPr lang="en-ZA" sz="2800" b="1" i="1" dirty="0"/>
              <a:t>Management reporting </a:t>
            </a:r>
            <a:endParaRPr lang="en-ZA" b="1" dirty="0"/>
          </a:p>
          <a:p>
            <a:endParaRPr lang="en-ZA" dirty="0"/>
          </a:p>
        </p:txBody>
      </p:sp>
    </p:spTree>
    <p:extLst>
      <p:ext uri="{BB962C8B-B14F-4D97-AF65-F5344CB8AC3E}">
        <p14:creationId xmlns:p14="http://schemas.microsoft.com/office/powerpoint/2010/main" val="409664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9A91-D2EF-4580-9ED3-1ABD6EBB7394}"/>
              </a:ext>
            </a:extLst>
          </p:cNvPr>
          <p:cNvSpPr>
            <a:spLocks noGrp="1"/>
          </p:cNvSpPr>
          <p:nvPr>
            <p:ph type="title"/>
          </p:nvPr>
        </p:nvSpPr>
        <p:spPr/>
        <p:txBody>
          <a:bodyPr/>
          <a:lstStyle/>
          <a:p>
            <a:r>
              <a:rPr lang="en-ZA" dirty="0"/>
              <a:t>Fraud and Corruption</a:t>
            </a:r>
          </a:p>
        </p:txBody>
      </p:sp>
      <p:sp>
        <p:nvSpPr>
          <p:cNvPr id="7" name="Content Placeholder 6">
            <a:extLst>
              <a:ext uri="{FF2B5EF4-FFF2-40B4-BE49-F238E27FC236}">
                <a16:creationId xmlns:a16="http://schemas.microsoft.com/office/drawing/2014/main" id="{32072628-7228-42E5-9F9E-9CC5E605CDBE}"/>
              </a:ext>
            </a:extLst>
          </p:cNvPr>
          <p:cNvSpPr>
            <a:spLocks noGrp="1"/>
          </p:cNvSpPr>
          <p:nvPr>
            <p:ph idx="1"/>
          </p:nvPr>
        </p:nvSpPr>
        <p:spPr/>
        <p:txBody>
          <a:bodyPr>
            <a:normAutofit fontScale="85000" lnSpcReduction="20000"/>
          </a:bodyPr>
          <a:lstStyle/>
          <a:p>
            <a:pPr eaLnBrk="0" fontAlgn="t" hangingPunct="0">
              <a:spcBef>
                <a:spcPct val="0"/>
              </a:spcBef>
              <a:spcAft>
                <a:spcPct val="0"/>
              </a:spcAft>
            </a:pPr>
            <a:r>
              <a:rPr lang="en-ZA" sz="7200" dirty="0">
                <a:solidFill>
                  <a:srgbClr val="222222"/>
                </a:solidFill>
                <a:latin typeface="Arial" panose="020B0604020202020204" pitchFamily="34" charset="0"/>
                <a:cs typeface="Arial" panose="020B0604020202020204" pitchFamily="34" charset="0"/>
              </a:rPr>
              <a:t>Fraud </a:t>
            </a:r>
          </a:p>
          <a:p>
            <a:pPr lvl="1"/>
            <a:r>
              <a:rPr lang="en-ZA" sz="3200" b="1" dirty="0"/>
              <a:t>wrongful or criminal deception intended to result in financial or personal gain.</a:t>
            </a:r>
          </a:p>
          <a:p>
            <a:pPr lvl="0"/>
            <a:endParaRPr lang="en-ZA" sz="3200" b="1" dirty="0"/>
          </a:p>
          <a:p>
            <a:pPr lvl="0" eaLnBrk="0" fontAlgn="t" hangingPunct="0">
              <a:spcBef>
                <a:spcPct val="0"/>
              </a:spcBef>
              <a:spcAft>
                <a:spcPct val="0"/>
              </a:spcAft>
            </a:pPr>
            <a:r>
              <a:rPr lang="en-US" altLang="en-US" sz="7200" dirty="0">
                <a:solidFill>
                  <a:srgbClr val="222222"/>
                </a:solidFill>
                <a:latin typeface="Arial" panose="020B0604020202020204" pitchFamily="34" charset="0"/>
                <a:cs typeface="Arial" panose="020B0604020202020204" pitchFamily="34" charset="0"/>
              </a:rPr>
              <a:t>Corruption</a:t>
            </a:r>
            <a:endParaRPr lang="en-US" altLang="en-US" dirty="0">
              <a:solidFill>
                <a:srgbClr val="222222"/>
              </a:solidFill>
              <a:latin typeface="Arial" panose="020B0604020202020204" pitchFamily="34" charset="0"/>
              <a:cs typeface="Arial" panose="020B0604020202020204" pitchFamily="34" charset="0"/>
            </a:endParaRPr>
          </a:p>
          <a:p>
            <a:pPr lvl="1" fontAlgn="base">
              <a:spcAft>
                <a:spcPct val="0"/>
              </a:spcAft>
            </a:pPr>
            <a:r>
              <a:rPr lang="en-US" altLang="en-US" sz="3200" b="1" dirty="0"/>
              <a:t>dishonest or fraudulent conduct by those in power, typically involving bribery</a:t>
            </a:r>
            <a:endParaRPr lang="en-ZA" sz="3200" b="1" dirty="0"/>
          </a:p>
          <a:p>
            <a:pPr lvl="0"/>
            <a:br>
              <a:rPr lang="en-ZA" dirty="0"/>
            </a:br>
            <a:endParaRPr lang="en-ZA" dirty="0"/>
          </a:p>
          <a:p>
            <a:endParaRPr lang="en-ZA" dirty="0"/>
          </a:p>
        </p:txBody>
      </p:sp>
      <p:sp>
        <p:nvSpPr>
          <p:cNvPr id="6" name="AutoShape 4"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hlinkClick r:id="rId3"/>
            <a:extLst>
              <a:ext uri="{FF2B5EF4-FFF2-40B4-BE49-F238E27FC236}">
                <a16:creationId xmlns:a16="http://schemas.microsoft.com/office/drawing/2014/main" id="{43069AD3-B21D-49CE-818E-B3E5DD62D9A9}"/>
              </a:ext>
            </a:extLst>
          </p:cNvPr>
          <p:cNvSpPr>
            <a:spLocks noChangeAspect="1" noChangeArrowheads="1"/>
          </p:cNvSpPr>
          <p:nvPr/>
        </p:nvSpPr>
        <p:spPr bwMode="auto">
          <a:xfrm>
            <a:off x="1270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150625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C4DE-17B4-4116-AF72-85E7C25968AA}"/>
              </a:ext>
            </a:extLst>
          </p:cNvPr>
          <p:cNvSpPr>
            <a:spLocks noGrp="1"/>
          </p:cNvSpPr>
          <p:nvPr>
            <p:ph type="title"/>
          </p:nvPr>
        </p:nvSpPr>
        <p:spPr/>
        <p:txBody>
          <a:bodyPr/>
          <a:lstStyle/>
          <a:p>
            <a:r>
              <a:rPr lang="en-ZA" dirty="0"/>
              <a:t>Role of Oversight Committees and processes</a:t>
            </a:r>
          </a:p>
        </p:txBody>
      </p:sp>
      <p:sp>
        <p:nvSpPr>
          <p:cNvPr id="7" name="Content Placeholder 6">
            <a:extLst>
              <a:ext uri="{FF2B5EF4-FFF2-40B4-BE49-F238E27FC236}">
                <a16:creationId xmlns:a16="http://schemas.microsoft.com/office/drawing/2014/main" id="{32072628-7228-42E5-9F9E-9CC5E605CDBE}"/>
              </a:ext>
            </a:extLst>
          </p:cNvPr>
          <p:cNvSpPr>
            <a:spLocks noGrp="1"/>
          </p:cNvSpPr>
          <p:nvPr>
            <p:ph idx="1"/>
          </p:nvPr>
        </p:nvSpPr>
        <p:spPr/>
        <p:txBody>
          <a:bodyPr>
            <a:normAutofit lnSpcReduction="10000"/>
          </a:bodyPr>
          <a:lstStyle/>
          <a:p>
            <a:pPr algn="ctr"/>
            <a:endParaRPr lang="en-ZA" sz="3200" i="1" dirty="0"/>
          </a:p>
          <a:p>
            <a:pPr algn="ctr"/>
            <a:r>
              <a:rPr lang="en-ZA" sz="3200" i="1" dirty="0"/>
              <a:t>The </a:t>
            </a:r>
            <a:r>
              <a:rPr lang="en-ZA" sz="3200" b="1" i="1" dirty="0"/>
              <a:t>true test of democracy </a:t>
            </a:r>
            <a:r>
              <a:rPr lang="en-ZA" sz="3200" i="1" dirty="0"/>
              <a:t>is the extent to which Parliament can ensure that government </a:t>
            </a:r>
            <a:r>
              <a:rPr lang="en-ZA" sz="3200" b="1" i="1" dirty="0"/>
              <a:t>remains answerable</a:t>
            </a:r>
            <a:r>
              <a:rPr lang="en-ZA" sz="3200" i="1" dirty="0"/>
              <a:t> to the people. This is done by maintaining </a:t>
            </a:r>
            <a:r>
              <a:rPr lang="en-ZA" sz="3200" b="1" i="1" dirty="0"/>
              <a:t>constant oversight </a:t>
            </a:r>
            <a:r>
              <a:rPr lang="en-ZA" sz="3200" i="1" dirty="0"/>
              <a:t>(monitoring) of government’s actions.</a:t>
            </a:r>
          </a:p>
          <a:p>
            <a:endParaRPr lang="en-ZA" dirty="0"/>
          </a:p>
          <a:p>
            <a:endParaRPr lang="en-ZA" dirty="0"/>
          </a:p>
          <a:p>
            <a:endParaRPr lang="en-ZA" dirty="0"/>
          </a:p>
          <a:p>
            <a:pPr algn="r"/>
            <a:r>
              <a:rPr lang="en-ZA" dirty="0"/>
              <a:t>Parliamentary website</a:t>
            </a:r>
          </a:p>
        </p:txBody>
      </p:sp>
    </p:spTree>
    <p:extLst>
      <p:ext uri="{BB962C8B-B14F-4D97-AF65-F5344CB8AC3E}">
        <p14:creationId xmlns:p14="http://schemas.microsoft.com/office/powerpoint/2010/main" val="369617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9502-AA82-46BC-B011-7898401C4D5C}"/>
              </a:ext>
            </a:extLst>
          </p:cNvPr>
          <p:cNvSpPr>
            <a:spLocks noGrp="1"/>
          </p:cNvSpPr>
          <p:nvPr>
            <p:ph type="title"/>
          </p:nvPr>
        </p:nvSpPr>
        <p:spPr/>
        <p:txBody>
          <a:bodyPr/>
          <a:lstStyle/>
          <a:p>
            <a:r>
              <a:rPr lang="en-ZA" dirty="0"/>
              <a:t>Why are oversight responsibilities so important? </a:t>
            </a:r>
          </a:p>
        </p:txBody>
      </p:sp>
      <p:sp>
        <p:nvSpPr>
          <p:cNvPr id="7" name="Content Placeholder 6">
            <a:extLst>
              <a:ext uri="{FF2B5EF4-FFF2-40B4-BE49-F238E27FC236}">
                <a16:creationId xmlns:a16="http://schemas.microsoft.com/office/drawing/2014/main" id="{32072628-7228-42E5-9F9E-9CC5E605CDBE}"/>
              </a:ext>
            </a:extLst>
          </p:cNvPr>
          <p:cNvSpPr>
            <a:spLocks noGrp="1"/>
          </p:cNvSpPr>
          <p:nvPr>
            <p:ph idx="1"/>
          </p:nvPr>
        </p:nvSpPr>
        <p:spPr/>
        <p:txBody>
          <a:bodyPr/>
          <a:lstStyle/>
          <a:p>
            <a:pPr marL="342900" lvl="0" indent="-342900">
              <a:buFont typeface="Arial" panose="020B0604020202020204" pitchFamily="34" charset="0"/>
              <a:buChar char="•"/>
            </a:pPr>
            <a:r>
              <a:rPr lang="en-ZA" b="1" u="sng" dirty="0"/>
              <a:t>to detect and prevent abuse</a:t>
            </a:r>
            <a:endParaRPr lang="en-ZA" u="sng" dirty="0"/>
          </a:p>
          <a:p>
            <a:pPr marL="342900" lvl="0" indent="-342900">
              <a:buFont typeface="Arial" panose="020B0604020202020204" pitchFamily="34" charset="0"/>
              <a:buChar char="•"/>
            </a:pPr>
            <a:r>
              <a:rPr lang="en-ZA" b="1" dirty="0"/>
              <a:t>to prevent illegal and unconstitutional conduct on the part of the government</a:t>
            </a:r>
            <a:endParaRPr lang="en-ZA" dirty="0"/>
          </a:p>
          <a:p>
            <a:pPr marL="342900" lvl="0" indent="-342900">
              <a:buFont typeface="Arial" panose="020B0604020202020204" pitchFamily="34" charset="0"/>
              <a:buChar char="•"/>
            </a:pPr>
            <a:r>
              <a:rPr lang="en-ZA" b="1" dirty="0"/>
              <a:t>to protect the rights and liberties of citizens</a:t>
            </a:r>
            <a:endParaRPr lang="en-ZA" dirty="0"/>
          </a:p>
          <a:p>
            <a:pPr marL="342900" lvl="0" indent="-342900">
              <a:buFont typeface="Arial" panose="020B0604020202020204" pitchFamily="34" charset="0"/>
              <a:buChar char="•"/>
            </a:pPr>
            <a:r>
              <a:rPr lang="en-ZA" b="1" dirty="0"/>
              <a:t>to hold the government </a:t>
            </a:r>
            <a:r>
              <a:rPr lang="en-ZA" b="1" u="sng" dirty="0"/>
              <a:t>answerable for how taxpayers' money is spent</a:t>
            </a:r>
            <a:endParaRPr lang="en-ZA" u="sng" dirty="0"/>
          </a:p>
          <a:p>
            <a:pPr marL="342900" lvl="0" indent="-342900">
              <a:buFont typeface="Arial" panose="020B0604020202020204" pitchFamily="34" charset="0"/>
              <a:buChar char="•"/>
            </a:pPr>
            <a:r>
              <a:rPr lang="en-ZA" b="1" dirty="0"/>
              <a:t>to make government operations </a:t>
            </a:r>
            <a:r>
              <a:rPr lang="en-ZA" b="1" u="sng" dirty="0"/>
              <a:t>more transparent </a:t>
            </a:r>
            <a:r>
              <a:rPr lang="en-ZA" b="1" dirty="0"/>
              <a:t>and </a:t>
            </a:r>
            <a:r>
              <a:rPr lang="en-ZA" b="1" u="sng" dirty="0"/>
              <a:t>increase public trust </a:t>
            </a:r>
            <a:r>
              <a:rPr lang="en-ZA" b="1" dirty="0"/>
              <a:t>in the government</a:t>
            </a:r>
            <a:endParaRPr lang="en-ZA" dirty="0"/>
          </a:p>
          <a:p>
            <a:endParaRPr lang="en-ZA" dirty="0"/>
          </a:p>
        </p:txBody>
      </p:sp>
    </p:spTree>
    <p:extLst>
      <p:ext uri="{BB962C8B-B14F-4D97-AF65-F5344CB8AC3E}">
        <p14:creationId xmlns:p14="http://schemas.microsoft.com/office/powerpoint/2010/main" val="237403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90D4-18B4-4880-9CF0-056F8A259E61}"/>
              </a:ext>
            </a:extLst>
          </p:cNvPr>
          <p:cNvSpPr>
            <a:spLocks noGrp="1"/>
          </p:cNvSpPr>
          <p:nvPr>
            <p:ph type="title"/>
          </p:nvPr>
        </p:nvSpPr>
        <p:spPr/>
        <p:txBody>
          <a:bodyPr>
            <a:normAutofit fontScale="90000"/>
          </a:bodyPr>
          <a:lstStyle/>
          <a:p>
            <a:r>
              <a:rPr lang="en-ZA" b="1" dirty="0"/>
              <a:t>Public Sector Value Management – a leadership team responsibility </a:t>
            </a:r>
            <a:endParaRPr lang="en-ZA" dirty="0"/>
          </a:p>
        </p:txBody>
      </p:sp>
      <p:sp>
        <p:nvSpPr>
          <p:cNvPr id="7" name="Content Placeholder 6">
            <a:extLst>
              <a:ext uri="{FF2B5EF4-FFF2-40B4-BE49-F238E27FC236}">
                <a16:creationId xmlns:a16="http://schemas.microsoft.com/office/drawing/2014/main" id="{32072628-7228-42E5-9F9E-9CC5E605CDBE}"/>
              </a:ext>
            </a:extLst>
          </p:cNvPr>
          <p:cNvSpPr>
            <a:spLocks noGrp="1"/>
          </p:cNvSpPr>
          <p:nvPr>
            <p:ph idx="1"/>
          </p:nvPr>
        </p:nvSpPr>
        <p:spPr/>
        <p:txBody>
          <a:bodyPr/>
          <a:lstStyle/>
          <a:p>
            <a:endParaRPr lang="en-ZA" dirty="0"/>
          </a:p>
          <a:p>
            <a:pPr marL="342900" lvl="0" indent="-342900">
              <a:buFont typeface="Arial" panose="020B0604020202020204" pitchFamily="34" charset="0"/>
              <a:buChar char="•"/>
            </a:pPr>
            <a:r>
              <a:rPr lang="en-ZA" dirty="0"/>
              <a:t>Less is more, start small</a:t>
            </a:r>
          </a:p>
          <a:p>
            <a:pPr marL="342900" lvl="0" indent="-342900">
              <a:buFont typeface="Arial" panose="020B0604020202020204" pitchFamily="34" charset="0"/>
              <a:buChar char="•"/>
            </a:pPr>
            <a:r>
              <a:rPr lang="en-ZA" dirty="0"/>
              <a:t>Focus on the drivers of financial information</a:t>
            </a:r>
          </a:p>
          <a:p>
            <a:pPr marL="342900" lvl="0" indent="-342900">
              <a:buFont typeface="Arial" panose="020B0604020202020204" pitchFamily="34" charset="0"/>
              <a:buChar char="•"/>
            </a:pPr>
            <a:r>
              <a:rPr lang="en-ZA" dirty="0"/>
              <a:t>Keep it simple</a:t>
            </a:r>
          </a:p>
          <a:p>
            <a:pPr marL="342900" lvl="0" indent="-342900">
              <a:buFont typeface="Arial" panose="020B0604020202020204" pitchFamily="34" charset="0"/>
              <a:buChar char="•"/>
            </a:pPr>
            <a:r>
              <a:rPr lang="en-ZA" dirty="0"/>
              <a:t>Get to know the business</a:t>
            </a:r>
          </a:p>
          <a:p>
            <a:pPr marL="342900" lvl="0" indent="-342900">
              <a:buFont typeface="Arial" panose="020B0604020202020204" pitchFamily="34" charset="0"/>
              <a:buChar char="•"/>
            </a:pPr>
            <a:r>
              <a:rPr lang="en-ZA" dirty="0"/>
              <a:t>Be available</a:t>
            </a:r>
          </a:p>
          <a:p>
            <a:pPr marL="342900" lvl="0" indent="-342900">
              <a:buFont typeface="Arial" panose="020B0604020202020204" pitchFamily="34" charset="0"/>
              <a:buChar char="•"/>
            </a:pPr>
            <a:r>
              <a:rPr lang="en-ZA" dirty="0"/>
              <a:t>Be consistent</a:t>
            </a:r>
          </a:p>
        </p:txBody>
      </p:sp>
    </p:spTree>
    <p:extLst>
      <p:ext uri="{BB962C8B-B14F-4D97-AF65-F5344CB8AC3E}">
        <p14:creationId xmlns:p14="http://schemas.microsoft.com/office/powerpoint/2010/main" val="190510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90D4-18B4-4880-9CF0-056F8A259E61}"/>
              </a:ext>
            </a:extLst>
          </p:cNvPr>
          <p:cNvSpPr>
            <a:spLocks noGrp="1"/>
          </p:cNvSpPr>
          <p:nvPr>
            <p:ph type="title"/>
          </p:nvPr>
        </p:nvSpPr>
        <p:spPr/>
        <p:txBody>
          <a:bodyPr>
            <a:normAutofit fontScale="90000"/>
          </a:bodyPr>
          <a:lstStyle/>
          <a:p>
            <a:r>
              <a:rPr lang="en-ZA" b="1" dirty="0"/>
              <a:t>FOURTH QUARTER: LOCAL GOVERNMENT SECTION 71 REPORT</a:t>
            </a:r>
            <a:endParaRPr lang="en-ZA" dirty="0"/>
          </a:p>
        </p:txBody>
      </p:sp>
      <p:sp>
        <p:nvSpPr>
          <p:cNvPr id="7" name="Content Placeholder 6">
            <a:extLst>
              <a:ext uri="{FF2B5EF4-FFF2-40B4-BE49-F238E27FC236}">
                <a16:creationId xmlns:a16="http://schemas.microsoft.com/office/drawing/2014/main" id="{32072628-7228-42E5-9F9E-9CC5E605CDBE}"/>
              </a:ext>
            </a:extLst>
          </p:cNvPr>
          <p:cNvSpPr>
            <a:spLocks noGrp="1"/>
          </p:cNvSpPr>
          <p:nvPr>
            <p:ph idx="1"/>
          </p:nvPr>
        </p:nvSpPr>
        <p:spPr/>
        <p:txBody>
          <a:bodyPr/>
          <a:lstStyle/>
          <a:p>
            <a:pPr marL="342900" indent="-342900">
              <a:buFont typeface="Arial" panose="020B0604020202020204" pitchFamily="34" charset="0"/>
              <a:buChar char="•"/>
            </a:pPr>
            <a:r>
              <a:rPr lang="en-ZA" b="1" dirty="0"/>
              <a:t>Revenue collection </a:t>
            </a:r>
            <a:r>
              <a:rPr lang="en-ZA" dirty="0"/>
              <a:t>– 3.7 per cent or R13.5 billion under performance against budgeted forecasts;</a:t>
            </a:r>
          </a:p>
          <a:p>
            <a:pPr marL="342900" indent="-342900">
              <a:buFont typeface="Arial" panose="020B0604020202020204" pitchFamily="34" charset="0"/>
              <a:buChar char="•"/>
            </a:pPr>
            <a:r>
              <a:rPr lang="en-ZA" b="1" dirty="0"/>
              <a:t>Operational expenditure </a:t>
            </a:r>
            <a:r>
              <a:rPr lang="en-ZA" dirty="0"/>
              <a:t>– 8.6 per cent or R31.7 billion under performance against budgeted forecasts; </a:t>
            </a:r>
          </a:p>
          <a:p>
            <a:pPr marL="342900" indent="-342900">
              <a:buFont typeface="Arial" panose="020B0604020202020204" pitchFamily="34" charset="0"/>
              <a:buChar char="•"/>
            </a:pPr>
            <a:r>
              <a:rPr lang="en-ZA" b="1" dirty="0"/>
              <a:t>Capital expenditure </a:t>
            </a:r>
            <a:r>
              <a:rPr lang="en-ZA" dirty="0"/>
              <a:t>– 24.3 per cent or R17.8 billion under performance against budgeted forecasts.</a:t>
            </a:r>
          </a:p>
        </p:txBody>
      </p:sp>
    </p:spTree>
    <p:extLst>
      <p:ext uri="{BB962C8B-B14F-4D97-AF65-F5344CB8AC3E}">
        <p14:creationId xmlns:p14="http://schemas.microsoft.com/office/powerpoint/2010/main" val="162414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90D4-18B4-4880-9CF0-056F8A259E61}"/>
              </a:ext>
            </a:extLst>
          </p:cNvPr>
          <p:cNvSpPr>
            <a:spLocks noGrp="1"/>
          </p:cNvSpPr>
          <p:nvPr>
            <p:ph type="title"/>
          </p:nvPr>
        </p:nvSpPr>
        <p:spPr>
          <a:xfrm>
            <a:off x="1977655" y="0"/>
            <a:ext cx="8484781" cy="361507"/>
          </a:xfrm>
        </p:spPr>
        <p:txBody>
          <a:bodyPr>
            <a:normAutofit fontScale="90000"/>
          </a:bodyPr>
          <a:lstStyle/>
          <a:p>
            <a:r>
              <a:rPr lang="en-ZA" b="1" dirty="0"/>
              <a:t>MFMA reporting - Once Source of Truth</a:t>
            </a:r>
            <a:endParaRPr lang="en-ZA" dirty="0"/>
          </a:p>
        </p:txBody>
      </p:sp>
      <p:pic>
        <p:nvPicPr>
          <p:cNvPr id="6" name="Picture 5">
            <a:extLst>
              <a:ext uri="{FF2B5EF4-FFF2-40B4-BE49-F238E27FC236}">
                <a16:creationId xmlns:a16="http://schemas.microsoft.com/office/drawing/2014/main" id="{E466C298-B688-49E7-A249-E02F26807DC9}"/>
              </a:ext>
            </a:extLst>
          </p:cNvPr>
          <p:cNvPicPr>
            <a:picLocks noChangeAspect="1"/>
          </p:cNvPicPr>
          <p:nvPr/>
        </p:nvPicPr>
        <p:blipFill>
          <a:blip r:embed="rId3"/>
          <a:stretch>
            <a:fillRect/>
          </a:stretch>
        </p:blipFill>
        <p:spPr>
          <a:xfrm>
            <a:off x="1382233" y="1023937"/>
            <a:ext cx="8942867" cy="5085752"/>
          </a:xfrm>
          <a:prstGeom prst="rect">
            <a:avLst/>
          </a:prstGeom>
        </p:spPr>
      </p:pic>
      <p:sp>
        <p:nvSpPr>
          <p:cNvPr id="8" name="Oval 7">
            <a:extLst>
              <a:ext uri="{FF2B5EF4-FFF2-40B4-BE49-F238E27FC236}">
                <a16:creationId xmlns:a16="http://schemas.microsoft.com/office/drawing/2014/main" id="{94E576E6-2550-4C5C-9478-6654278789BC}"/>
              </a:ext>
            </a:extLst>
          </p:cNvPr>
          <p:cNvSpPr/>
          <p:nvPr/>
        </p:nvSpPr>
        <p:spPr>
          <a:xfrm>
            <a:off x="4684735" y="2680570"/>
            <a:ext cx="3895594" cy="18663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18201182"/>
      </p:ext>
    </p:extLst>
  </p:cSld>
  <p:clrMapOvr>
    <a:masterClrMapping/>
  </p:clrMapOvr>
</p:sld>
</file>

<file path=ppt/theme/theme1.xml><?xml version="1.0" encoding="utf-8"?>
<a:theme xmlns:a="http://schemas.openxmlformats.org/drawingml/2006/main" name="Office Theme">
  <a:themeElements>
    <a:clrScheme name="CW Adapt IT">
      <a:dk1>
        <a:srgbClr val="FFFFFF"/>
      </a:dk1>
      <a:lt1>
        <a:srgbClr val="FFFFFF"/>
      </a:lt1>
      <a:dk2>
        <a:srgbClr val="000000"/>
      </a:dk2>
      <a:lt2>
        <a:srgbClr val="26AAE1"/>
      </a:lt2>
      <a:accent1>
        <a:srgbClr val="006F98"/>
      </a:accent1>
      <a:accent2>
        <a:srgbClr val="00235B"/>
      </a:accent2>
      <a:accent3>
        <a:srgbClr val="B98002"/>
      </a:accent3>
      <a:accent4>
        <a:srgbClr val="314EE4"/>
      </a:accent4>
      <a:accent5>
        <a:srgbClr val="422D9A"/>
      </a:accent5>
      <a:accent6>
        <a:srgbClr val="058F87"/>
      </a:accent6>
      <a:hlink>
        <a:srgbClr val="26AAE1"/>
      </a:hlink>
      <a:folHlink>
        <a:srgbClr val="26AA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5A2C1D173CB745B9D76D5509AA4033" ma:contentTypeVersion="10" ma:contentTypeDescription="Create a new document." ma:contentTypeScope="" ma:versionID="006a5561b6696d644062b63d9f7ca58e">
  <xsd:schema xmlns:xsd="http://www.w3.org/2001/XMLSchema" xmlns:xs="http://www.w3.org/2001/XMLSchema" xmlns:p="http://schemas.microsoft.com/office/2006/metadata/properties" xmlns:ns3="7c8adf26-a658-4658-9b86-18b502651068" xmlns:ns4="990a2ae9-cfc7-4a7c-b579-f6fa8553ee78" targetNamespace="http://schemas.microsoft.com/office/2006/metadata/properties" ma:root="true" ma:fieldsID="66929eea0fba4d495b5e0ee6beef9749" ns3:_="" ns4:_="">
    <xsd:import namespace="7c8adf26-a658-4658-9b86-18b502651068"/>
    <xsd:import namespace="990a2ae9-cfc7-4a7c-b579-f6fa8553ee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df26-a658-4658-9b86-18b5026510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a2ae9-cfc7-4a7c-b579-f6fa8553ee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672D2-8681-43E0-BC10-013542A2663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90a2ae9-cfc7-4a7c-b579-f6fa8553ee78"/>
    <ds:schemaRef ds:uri="http://purl.org/dc/elements/1.1/"/>
    <ds:schemaRef ds:uri="7c8adf26-a658-4658-9b86-18b502651068"/>
    <ds:schemaRef ds:uri="http://www.w3.org/XML/1998/namespace"/>
    <ds:schemaRef ds:uri="http://purl.org/dc/dcmitype/"/>
  </ds:schemaRefs>
</ds:datastoreItem>
</file>

<file path=customXml/itemProps2.xml><?xml version="1.0" encoding="utf-8"?>
<ds:datastoreItem xmlns:ds="http://schemas.openxmlformats.org/officeDocument/2006/customXml" ds:itemID="{B6F36FF2-4A17-4B56-A8B5-54B705BD2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adf26-a658-4658-9b86-18b502651068"/>
    <ds:schemaRef ds:uri="990a2ae9-cfc7-4a7c-b579-f6fa8553e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B2A155-73A7-4904-AED6-742D252F2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7807</TotalTime>
  <Words>1898</Words>
  <Application>Microsoft Office PowerPoint</Application>
  <PresentationFormat>Widescreen</PresentationFormat>
  <Paragraphs>159</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Agenda</vt:lpstr>
      <vt:lpstr>Fraud and Corruption</vt:lpstr>
      <vt:lpstr>Role of Oversight Committees and processes</vt:lpstr>
      <vt:lpstr>Why are oversight responsibilities so important? </vt:lpstr>
      <vt:lpstr>Public Sector Value Management – a leadership team responsibility </vt:lpstr>
      <vt:lpstr>FOURTH QUARTER: LOCAL GOVERNMENT SECTION 71 REPORT</vt:lpstr>
      <vt:lpstr>MFMA reporting - Once Source of Truth</vt:lpstr>
      <vt:lpstr>Dynamic Management Reporting </vt:lpstr>
      <vt:lpstr>Dynamic Management Reporting </vt:lpstr>
      <vt:lpstr>Start with 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Christiaan Brink</dc:creator>
  <cp:lastModifiedBy>Jodi Joseph</cp:lastModifiedBy>
  <cp:revision>25</cp:revision>
  <dcterms:created xsi:type="dcterms:W3CDTF">2019-08-27T12:15:56Z</dcterms:created>
  <dcterms:modified xsi:type="dcterms:W3CDTF">2019-10-08T06:09:30Z</dcterms:modified>
</cp:coreProperties>
</file>