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00" r:id="rId2"/>
    <p:sldMasterId id="2147483912" r:id="rId3"/>
    <p:sldMasterId id="2147483924" r:id="rId4"/>
    <p:sldMasterId id="2147483936" r:id="rId5"/>
  </p:sldMasterIdLst>
  <p:notesMasterIdLst>
    <p:notesMasterId r:id="rId40"/>
  </p:notesMasterIdLst>
  <p:handoutMasterIdLst>
    <p:handoutMasterId r:id="rId41"/>
  </p:handoutMasterIdLst>
  <p:sldIdLst>
    <p:sldId id="256" r:id="rId6"/>
    <p:sldId id="842" r:id="rId7"/>
    <p:sldId id="870" r:id="rId8"/>
    <p:sldId id="551" r:id="rId9"/>
    <p:sldId id="840" r:id="rId10"/>
    <p:sldId id="841" r:id="rId11"/>
    <p:sldId id="843" r:id="rId12"/>
    <p:sldId id="845" r:id="rId13"/>
    <p:sldId id="846" r:id="rId14"/>
    <p:sldId id="847" r:id="rId15"/>
    <p:sldId id="849" r:id="rId16"/>
    <p:sldId id="853" r:id="rId17"/>
    <p:sldId id="850" r:id="rId18"/>
    <p:sldId id="854" r:id="rId19"/>
    <p:sldId id="855" r:id="rId20"/>
    <p:sldId id="856" r:id="rId21"/>
    <p:sldId id="857" r:id="rId22"/>
    <p:sldId id="858" r:id="rId23"/>
    <p:sldId id="861" r:id="rId24"/>
    <p:sldId id="862" r:id="rId25"/>
    <p:sldId id="865" r:id="rId26"/>
    <p:sldId id="872" r:id="rId27"/>
    <p:sldId id="873" r:id="rId28"/>
    <p:sldId id="866" r:id="rId29"/>
    <p:sldId id="867" r:id="rId30"/>
    <p:sldId id="868" r:id="rId31"/>
    <p:sldId id="869" r:id="rId32"/>
    <p:sldId id="871" r:id="rId33"/>
    <p:sldId id="874" r:id="rId34"/>
    <p:sldId id="875" r:id="rId35"/>
    <p:sldId id="876" r:id="rId36"/>
    <p:sldId id="877" r:id="rId37"/>
    <p:sldId id="878" r:id="rId38"/>
    <p:sldId id="312" r:id="rId39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7ADB715-3214-44E6-AE22-589BAAC48CE7}">
          <p14:sldIdLst>
            <p14:sldId id="256"/>
            <p14:sldId id="842"/>
            <p14:sldId id="870"/>
            <p14:sldId id="551"/>
            <p14:sldId id="840"/>
            <p14:sldId id="841"/>
            <p14:sldId id="843"/>
            <p14:sldId id="845"/>
            <p14:sldId id="846"/>
            <p14:sldId id="847"/>
            <p14:sldId id="849"/>
            <p14:sldId id="853"/>
            <p14:sldId id="850"/>
            <p14:sldId id="854"/>
            <p14:sldId id="855"/>
            <p14:sldId id="856"/>
            <p14:sldId id="857"/>
            <p14:sldId id="858"/>
            <p14:sldId id="861"/>
            <p14:sldId id="862"/>
            <p14:sldId id="865"/>
            <p14:sldId id="872"/>
            <p14:sldId id="873"/>
            <p14:sldId id="866"/>
            <p14:sldId id="867"/>
            <p14:sldId id="868"/>
            <p14:sldId id="869"/>
            <p14:sldId id="871"/>
            <p14:sldId id="874"/>
            <p14:sldId id="875"/>
            <p14:sldId id="876"/>
            <p14:sldId id="877"/>
            <p14:sldId id="878"/>
          </p14:sldIdLst>
        </p14:section>
        <p14:section name="Untitled Section" id="{0CF720F1-1989-49D0-A286-186F29011ABE}">
          <p14:sldIdLst>
            <p14:sldId id="3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61" autoAdjust="0"/>
    <p:restoredTop sz="97973" autoAdjust="0"/>
  </p:normalViewPr>
  <p:slideViewPr>
    <p:cSldViewPr>
      <p:cViewPr varScale="1">
        <p:scale>
          <a:sx n="69" d="100"/>
          <a:sy n="69" d="100"/>
        </p:scale>
        <p:origin x="60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39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DE33181C-2D08-47E8-969B-FA9CE178BF12}" type="datetimeFigureOut">
              <a:rPr lang="en-US" smtClean="0"/>
              <a:pPr/>
              <a:t>10/7/2019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B6F53B4-76C0-44AC-9DB3-243D5971834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72300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390929-44BE-443B-8A8B-66F58DD130E7}" type="datetimeFigureOut">
              <a:rPr lang="en-US"/>
              <a:pPr>
                <a:defRPr/>
              </a:pPr>
              <a:t>10/7/2019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28585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FF6F03-712E-4FC5-9830-17B3884CF0B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8450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457BBD-13A3-4D64-A741-189F86F1CD11}" type="slidenum">
              <a:rPr lang="en-Z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043308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9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35C58-3943-45D8-8D36-DA0D1B004C1C}" type="datetime1">
              <a:rPr lang="en-US" smtClean="0"/>
              <a:pPr>
                <a:defRPr/>
              </a:pPr>
              <a:t>10/7/2019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A692B-046D-43DD-B952-7CAA2D2AA6DC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2DB2A-31B9-4B0A-85CD-6B450156384A}" type="datetime1">
              <a:rPr lang="en-US" smtClean="0"/>
              <a:pPr>
                <a:defRPr/>
              </a:pPr>
              <a:t>10/7/2019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BC2DE-D1D2-46AF-820C-A26751827609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59DB1-09DA-4C24-876E-28210592D464}" type="datetime1">
              <a:rPr lang="en-US" smtClean="0"/>
              <a:pPr>
                <a:defRPr/>
              </a:pPr>
              <a:t>10/7/2019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E60B7-0F78-4335-95DE-7ECBE684B09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41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BD047021-4B66-487C-8A10-39B7CE224F7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28379"/>
      </p:ext>
    </p:extLst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9B1D8E37-E4A1-4EFA-A748-B7E6046C486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851621"/>
      </p:ext>
    </p:extLst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6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22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44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6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87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60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3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52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2ACB5C19-AB6A-45DE-8AB9-7700D0544D0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964999"/>
      </p:ext>
    </p:extLst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7F96C4EA-A3BE-43B6-B312-5B4FE2B43EA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329017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6B93EB0B-19A0-4436-9DC5-1A40EAB3FA3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024978"/>
      </p:ext>
    </p:extLst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BB88E3F1-4673-4DB5-B091-9236C8B2E48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107801"/>
      </p:ext>
    </p:extLst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987B84DE-83B9-4F41-AA1E-FB8BF51902A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024392"/>
      </p:ext>
    </p:extLst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63"/>
            <a:ext cx="6815666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22" indent="0">
              <a:buNone/>
              <a:defRPr sz="1477"/>
            </a:lvl2pPr>
            <a:lvl3pPr marL="1125444" indent="0">
              <a:buNone/>
              <a:defRPr sz="1231"/>
            </a:lvl3pPr>
            <a:lvl4pPr marL="1688165" indent="0">
              <a:buNone/>
              <a:defRPr sz="1108"/>
            </a:lvl4pPr>
            <a:lvl5pPr marL="2250887" indent="0">
              <a:buNone/>
              <a:defRPr sz="1108"/>
            </a:lvl5pPr>
            <a:lvl6pPr marL="2813609" indent="0">
              <a:buNone/>
              <a:defRPr sz="1108"/>
            </a:lvl6pPr>
            <a:lvl7pPr marL="3376331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8A4031D9-5C3A-44EE-9BE3-54AC55BBF5B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658027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A281-2105-4688-8386-3D6E1599BF4C}" type="datetime1">
              <a:rPr lang="en-US" smtClean="0"/>
              <a:pPr>
                <a:defRPr/>
              </a:pPr>
              <a:t>10/7/2019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DCBEA-3F45-4F5B-9043-B28239CD070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22" indent="0">
              <a:buNone/>
              <a:defRPr sz="1477"/>
            </a:lvl2pPr>
            <a:lvl3pPr marL="1125444" indent="0">
              <a:buNone/>
              <a:defRPr sz="1231"/>
            </a:lvl3pPr>
            <a:lvl4pPr marL="1688165" indent="0">
              <a:buNone/>
              <a:defRPr sz="1108"/>
            </a:lvl4pPr>
            <a:lvl5pPr marL="2250887" indent="0">
              <a:buNone/>
              <a:defRPr sz="1108"/>
            </a:lvl5pPr>
            <a:lvl6pPr marL="2813609" indent="0">
              <a:buNone/>
              <a:defRPr sz="1108"/>
            </a:lvl6pPr>
            <a:lvl7pPr marL="3376331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171093BC-FA26-4506-890E-C3469C04BC6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249650"/>
      </p:ext>
    </p:extLst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1531D1DE-41D2-4E77-AF77-41E2313C397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833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0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A33ED201-66EB-4BEA-8F59-B6F429F020E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9484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BD047021-4B66-487C-8A10-39B7CE224F7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556609"/>
      </p:ext>
    </p:extLst>
  </p:cSld>
  <p:clrMapOvr>
    <a:masterClrMapping/>
  </p:clrMapOvr>
  <p:transition spd="med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9B1D8E37-E4A1-4EFA-A748-B7E6046C486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038863"/>
      </p:ext>
    </p:extLst>
  </p:cSld>
  <p:clrMapOvr>
    <a:masterClrMapping/>
  </p:clrMapOvr>
  <p:transition spd="med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2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22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44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6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87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60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3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52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2ACB5C19-AB6A-45DE-8AB9-7700D0544D0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011283"/>
      </p:ext>
    </p:extLst>
  </p:cSld>
  <p:clrMapOvr>
    <a:masterClrMapping/>
  </p:clrMapOvr>
  <p:transition spd="med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7F96C4EA-A3BE-43B6-B312-5B4FE2B43EA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133400"/>
      </p:ext>
    </p:extLst>
  </p:cSld>
  <p:clrMapOvr>
    <a:masterClrMapping/>
  </p:clrMapOvr>
  <p:transition spd="med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6B93EB0B-19A0-4436-9DC5-1A40EAB3FA3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715350"/>
      </p:ext>
    </p:extLst>
  </p:cSld>
  <p:clrMapOvr>
    <a:masterClrMapping/>
  </p:clrMapOvr>
  <p:transition spd="med"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BB88E3F1-4673-4DB5-B091-9236C8B2E48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781693"/>
      </p:ext>
    </p:extLst>
  </p:cSld>
  <p:clrMapOvr>
    <a:masterClrMapping/>
  </p:clrMapOvr>
  <p:transition spd="med"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987B84DE-83B9-4F41-AA1E-FB8BF51902A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562170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71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22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44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6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87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60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3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52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65FC3-EB0F-41CB-923F-1D1536F31EF3}" type="datetime1">
              <a:rPr lang="en-US" smtClean="0"/>
              <a:pPr>
                <a:defRPr/>
              </a:pPr>
              <a:t>10/7/2019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2870F-CD6B-4147-B57F-C853B878B5B4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62"/>
            <a:ext cx="6815666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22" indent="0">
              <a:buNone/>
              <a:defRPr sz="1477"/>
            </a:lvl2pPr>
            <a:lvl3pPr marL="1125444" indent="0">
              <a:buNone/>
              <a:defRPr sz="1231"/>
            </a:lvl3pPr>
            <a:lvl4pPr marL="1688165" indent="0">
              <a:buNone/>
              <a:defRPr sz="1108"/>
            </a:lvl4pPr>
            <a:lvl5pPr marL="2250887" indent="0">
              <a:buNone/>
              <a:defRPr sz="1108"/>
            </a:lvl5pPr>
            <a:lvl6pPr marL="2813609" indent="0">
              <a:buNone/>
              <a:defRPr sz="1108"/>
            </a:lvl6pPr>
            <a:lvl7pPr marL="3376331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8A4031D9-5C3A-44EE-9BE3-54AC55BBF5B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172605"/>
      </p:ext>
    </p:extLst>
  </p:cSld>
  <p:clrMapOvr>
    <a:masterClrMapping/>
  </p:clrMapOvr>
  <p:transition spd="med"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22" indent="0">
              <a:buNone/>
              <a:defRPr sz="1477"/>
            </a:lvl2pPr>
            <a:lvl3pPr marL="1125444" indent="0">
              <a:buNone/>
              <a:defRPr sz="1231"/>
            </a:lvl3pPr>
            <a:lvl4pPr marL="1688165" indent="0">
              <a:buNone/>
              <a:defRPr sz="1108"/>
            </a:lvl4pPr>
            <a:lvl5pPr marL="2250887" indent="0">
              <a:buNone/>
              <a:defRPr sz="1108"/>
            </a:lvl5pPr>
            <a:lvl6pPr marL="2813609" indent="0">
              <a:buNone/>
              <a:defRPr sz="1108"/>
            </a:lvl6pPr>
            <a:lvl7pPr marL="3376331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171093BC-FA26-4506-890E-C3469C04BC6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138793"/>
      </p:ext>
    </p:extLst>
  </p:cSld>
  <p:clrMapOvr>
    <a:masterClrMapping/>
  </p:clrMapOvr>
  <p:transition spd="med"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1531D1DE-41D2-4E77-AF77-41E2313C397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2603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0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A33ED201-66EB-4BEA-8F59-B6F429F020E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5490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99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7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8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35C58-3943-45D8-8D36-DA0D1B004C1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A692B-046D-43DD-B952-7CAA2D2AA6DC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0010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A281-2105-4688-8386-3D6E1599BF4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DCBEA-3F45-4F5B-9043-B28239CD0705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32738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74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658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316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797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63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28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5947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860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262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65FC3-EB0F-41CB-923F-1D1536F31EF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2870F-CD6B-4147-B57F-C853B878B5B4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4692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831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831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F9892-0D05-494A-91C9-D4E79247132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78984-8424-4D96-9478-5E9B9A6E9863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14003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7"/>
            <a:ext cx="5386917" cy="639763"/>
          </a:xfrm>
        </p:spPr>
        <p:txBody>
          <a:bodyPr anchor="b"/>
          <a:lstStyle>
            <a:lvl1pPr marL="0" indent="0">
              <a:buNone/>
              <a:defRPr sz="2831" b="1"/>
            </a:lvl1pPr>
            <a:lvl2pPr marL="562658" indent="0">
              <a:buNone/>
              <a:defRPr sz="2462" b="1"/>
            </a:lvl2pPr>
            <a:lvl3pPr marL="1125316" indent="0">
              <a:buNone/>
              <a:defRPr sz="2215" b="1"/>
            </a:lvl3pPr>
            <a:lvl4pPr marL="1687975" indent="0">
              <a:buNone/>
              <a:defRPr sz="1969" b="1"/>
            </a:lvl4pPr>
            <a:lvl5pPr marL="2250631" indent="0">
              <a:buNone/>
              <a:defRPr sz="1969" b="1"/>
            </a:lvl5pPr>
            <a:lvl6pPr marL="2813289" indent="0">
              <a:buNone/>
              <a:defRPr sz="1969" b="1"/>
            </a:lvl6pPr>
            <a:lvl7pPr marL="3375947" indent="0">
              <a:buNone/>
              <a:defRPr sz="1969" b="1"/>
            </a:lvl7pPr>
            <a:lvl8pPr marL="3938604" indent="0">
              <a:buNone/>
              <a:defRPr sz="1969" b="1"/>
            </a:lvl8pPr>
            <a:lvl9pPr marL="4501262" indent="0">
              <a:buNone/>
              <a:defRPr sz="196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831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9" y="1535117"/>
            <a:ext cx="5389035" cy="639763"/>
          </a:xfrm>
        </p:spPr>
        <p:txBody>
          <a:bodyPr anchor="b"/>
          <a:lstStyle>
            <a:lvl1pPr marL="0" indent="0">
              <a:buNone/>
              <a:defRPr sz="2831" b="1"/>
            </a:lvl1pPr>
            <a:lvl2pPr marL="562658" indent="0">
              <a:buNone/>
              <a:defRPr sz="2462" b="1"/>
            </a:lvl2pPr>
            <a:lvl3pPr marL="1125316" indent="0">
              <a:buNone/>
              <a:defRPr sz="2215" b="1"/>
            </a:lvl3pPr>
            <a:lvl4pPr marL="1687975" indent="0">
              <a:buNone/>
              <a:defRPr sz="1969" b="1"/>
            </a:lvl4pPr>
            <a:lvl5pPr marL="2250631" indent="0">
              <a:buNone/>
              <a:defRPr sz="1969" b="1"/>
            </a:lvl5pPr>
            <a:lvl6pPr marL="2813289" indent="0">
              <a:buNone/>
              <a:defRPr sz="1969" b="1"/>
            </a:lvl6pPr>
            <a:lvl7pPr marL="3375947" indent="0">
              <a:buNone/>
              <a:defRPr sz="1969" b="1"/>
            </a:lvl7pPr>
            <a:lvl8pPr marL="3938604" indent="0">
              <a:buNone/>
              <a:defRPr sz="1969" b="1"/>
            </a:lvl8pPr>
            <a:lvl9pPr marL="4501262" indent="0">
              <a:buNone/>
              <a:defRPr sz="196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9" y="2174875"/>
            <a:ext cx="5389035" cy="3951288"/>
          </a:xfrm>
        </p:spPr>
        <p:txBody>
          <a:bodyPr/>
          <a:lstStyle>
            <a:lvl1pPr>
              <a:defRPr sz="2831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47288-81F8-4154-9B25-6B8410A0DEE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E42C4-F3B4-4F1A-B79C-E43DC96C403F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40241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AC646-F87B-4957-A13E-A9FD9CF7E84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A94C-5135-45EE-9FC9-99BF90FA7F7B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566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F9892-0D05-494A-91C9-D4E79247132D}" type="datetime1">
              <a:rPr lang="en-US" smtClean="0"/>
              <a:pPr>
                <a:defRPr/>
              </a:pPr>
              <a:t>10/7/2019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78984-8424-4D96-9478-5E9B9A6E986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DB34E-D062-4CDF-8FC9-998532E0D07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145ED-6819-4B52-8982-1D97E9FC5B43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83787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1" y="273062"/>
            <a:ext cx="4011084" cy="1162051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45" y="273067"/>
            <a:ext cx="6815665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831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1" y="1435104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658" indent="0">
              <a:buNone/>
              <a:defRPr sz="1477"/>
            </a:lvl2pPr>
            <a:lvl3pPr marL="1125316" indent="0">
              <a:buNone/>
              <a:defRPr sz="1354"/>
            </a:lvl3pPr>
            <a:lvl4pPr marL="1687975" indent="0">
              <a:buNone/>
              <a:defRPr sz="1108"/>
            </a:lvl4pPr>
            <a:lvl5pPr marL="2250631" indent="0">
              <a:buNone/>
              <a:defRPr sz="1108"/>
            </a:lvl5pPr>
            <a:lvl6pPr marL="2813289" indent="0">
              <a:buNone/>
              <a:defRPr sz="1108"/>
            </a:lvl6pPr>
            <a:lvl7pPr marL="3375947" indent="0">
              <a:buNone/>
              <a:defRPr sz="1108"/>
            </a:lvl7pPr>
            <a:lvl8pPr marL="3938604" indent="0">
              <a:buNone/>
              <a:defRPr sz="1108"/>
            </a:lvl8pPr>
            <a:lvl9pPr marL="4501262" indent="0">
              <a:buNone/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8B2E0-F60D-403B-AB05-0E992F39318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08F-475A-495C-9DB4-08CE8A3162F4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89110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13"/>
            <a:ext cx="7315200" cy="566739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658" indent="0">
              <a:buNone/>
              <a:defRPr sz="3446"/>
            </a:lvl2pPr>
            <a:lvl3pPr marL="1125316" indent="0">
              <a:buNone/>
              <a:defRPr sz="2831"/>
            </a:lvl3pPr>
            <a:lvl4pPr marL="1687975" indent="0">
              <a:buNone/>
              <a:defRPr sz="2462"/>
            </a:lvl4pPr>
            <a:lvl5pPr marL="2250631" indent="0">
              <a:buNone/>
              <a:defRPr sz="2462"/>
            </a:lvl5pPr>
            <a:lvl6pPr marL="2813289" indent="0">
              <a:buNone/>
              <a:defRPr sz="2462"/>
            </a:lvl6pPr>
            <a:lvl7pPr marL="3375947" indent="0">
              <a:buNone/>
              <a:defRPr sz="2462"/>
            </a:lvl7pPr>
            <a:lvl8pPr marL="3938604" indent="0">
              <a:buNone/>
              <a:defRPr sz="2462"/>
            </a:lvl8pPr>
            <a:lvl9pPr marL="4501262" indent="0">
              <a:buNone/>
              <a:defRPr sz="2462"/>
            </a:lvl9pPr>
          </a:lstStyle>
          <a:p>
            <a:pPr lvl="0"/>
            <a:endParaRPr lang="en-Z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51"/>
            <a:ext cx="7315200" cy="804863"/>
          </a:xfrm>
        </p:spPr>
        <p:txBody>
          <a:bodyPr/>
          <a:lstStyle>
            <a:lvl1pPr marL="0" indent="0">
              <a:buNone/>
              <a:defRPr sz="1723"/>
            </a:lvl1pPr>
            <a:lvl2pPr marL="562658" indent="0">
              <a:buNone/>
              <a:defRPr sz="1477"/>
            </a:lvl2pPr>
            <a:lvl3pPr marL="1125316" indent="0">
              <a:buNone/>
              <a:defRPr sz="1354"/>
            </a:lvl3pPr>
            <a:lvl4pPr marL="1687975" indent="0">
              <a:buNone/>
              <a:defRPr sz="1108"/>
            </a:lvl4pPr>
            <a:lvl5pPr marL="2250631" indent="0">
              <a:buNone/>
              <a:defRPr sz="1108"/>
            </a:lvl5pPr>
            <a:lvl6pPr marL="2813289" indent="0">
              <a:buNone/>
              <a:defRPr sz="1108"/>
            </a:lvl6pPr>
            <a:lvl7pPr marL="3375947" indent="0">
              <a:buNone/>
              <a:defRPr sz="1108"/>
            </a:lvl7pPr>
            <a:lvl8pPr marL="3938604" indent="0">
              <a:buNone/>
              <a:defRPr sz="1108"/>
            </a:lvl8pPr>
            <a:lvl9pPr marL="4501262" indent="0">
              <a:buNone/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F796C-5864-4902-B6A6-75B9DF19E46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7960-BD2C-4D40-955E-236C008DF480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71637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2DB2A-31B9-4B0A-85CD-6B450156384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BC2DE-D1D2-46AF-820C-A26751827609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08005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3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59DB1-09DA-4C24-876E-28210592D46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E60B7-0F78-4335-95DE-7ECBE684B091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24421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41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35C58-3943-45D8-8D36-DA0D1B004C1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A692B-046D-43DD-B952-7CAA2D2AA6DC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76740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A281-2105-4688-8386-3D6E1599BF4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DCBEA-3F45-4F5B-9043-B28239CD0705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9177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6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22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44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6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87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60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3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52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65FC3-EB0F-41CB-923F-1D1536F31EF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2870F-CD6B-4147-B57F-C853B878B5B4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13189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F9892-0D05-494A-91C9-D4E79247132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78984-8424-4D96-9478-5E9B9A6E9863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85009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47288-81F8-4154-9B25-6B8410A0DEE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E42C4-F3B4-4F1A-B79C-E43DC96C403F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660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9" y="1535113"/>
            <a:ext cx="5389035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9" y="2174875"/>
            <a:ext cx="5389035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47288-81F8-4154-9B25-6B8410A0DEE1}" type="datetime1">
              <a:rPr lang="en-US" smtClean="0"/>
              <a:pPr>
                <a:defRPr/>
              </a:pPr>
              <a:t>10/7/2019</a:t>
            </a:fld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E42C4-F3B4-4F1A-B79C-E43DC96C403F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AC646-F87B-4957-A13E-A9FD9CF7E84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A94C-5135-45EE-9FC9-99BF90FA7F7B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44788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DB34E-D062-4CDF-8FC9-998532E0D07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145ED-6819-4B52-8982-1D97E9FC5B43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42132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63"/>
            <a:ext cx="6815666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22" indent="0">
              <a:buNone/>
              <a:defRPr sz="1477"/>
            </a:lvl2pPr>
            <a:lvl3pPr marL="1125444" indent="0">
              <a:buNone/>
              <a:defRPr sz="1231"/>
            </a:lvl3pPr>
            <a:lvl4pPr marL="1688165" indent="0">
              <a:buNone/>
              <a:defRPr sz="1108"/>
            </a:lvl4pPr>
            <a:lvl5pPr marL="2250887" indent="0">
              <a:buNone/>
              <a:defRPr sz="1108"/>
            </a:lvl5pPr>
            <a:lvl6pPr marL="2813609" indent="0">
              <a:buNone/>
              <a:defRPr sz="1108"/>
            </a:lvl6pPr>
            <a:lvl7pPr marL="3376331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8B2E0-F60D-403B-AB05-0E992F39318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08F-475A-495C-9DB4-08CE8A3162F4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0159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pPr lvl="0"/>
            <a:endParaRPr lang="en-Z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22" indent="0">
              <a:buNone/>
              <a:defRPr sz="1477"/>
            </a:lvl2pPr>
            <a:lvl3pPr marL="1125444" indent="0">
              <a:buNone/>
              <a:defRPr sz="1231"/>
            </a:lvl3pPr>
            <a:lvl4pPr marL="1688165" indent="0">
              <a:buNone/>
              <a:defRPr sz="1108"/>
            </a:lvl4pPr>
            <a:lvl5pPr marL="2250887" indent="0">
              <a:buNone/>
              <a:defRPr sz="1108"/>
            </a:lvl5pPr>
            <a:lvl6pPr marL="2813609" indent="0">
              <a:buNone/>
              <a:defRPr sz="1108"/>
            </a:lvl6pPr>
            <a:lvl7pPr marL="3376331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F796C-5864-4902-B6A6-75B9DF19E46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7960-BD2C-4D40-955E-236C008DF480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84479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2DB2A-31B9-4B0A-85CD-6B450156384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BC2DE-D1D2-46AF-820C-A26751827609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25297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0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59DB1-09DA-4C24-876E-28210592D46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E60B7-0F78-4335-95DE-7ECBE684B091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227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AC646-F87B-4957-A13E-A9FD9CF7E84E}" type="datetime1">
              <a:rPr lang="en-US" smtClean="0"/>
              <a:pPr>
                <a:defRPr/>
              </a:pPr>
              <a:t>10/7/2019</a:t>
            </a:fld>
            <a:endParaRPr lang="en-Z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A94C-5135-45EE-9FC9-99BF90FA7F7B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DB34E-D062-4CDF-8FC9-998532E0D077}" type="datetime1">
              <a:rPr lang="en-US" smtClean="0"/>
              <a:pPr>
                <a:defRPr/>
              </a:pPr>
              <a:t>10/7/2019</a:t>
            </a:fld>
            <a:endParaRPr lang="en-Z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145ED-6819-4B52-8982-1D97E9FC5B4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1" y="273050"/>
            <a:ext cx="4011084" cy="116205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45" y="273064"/>
            <a:ext cx="6815665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1" y="143510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22" indent="0">
              <a:buNone/>
              <a:defRPr sz="1477"/>
            </a:lvl2pPr>
            <a:lvl3pPr marL="1125444" indent="0">
              <a:buNone/>
              <a:defRPr sz="1231"/>
            </a:lvl3pPr>
            <a:lvl4pPr marL="1688165" indent="0">
              <a:buNone/>
              <a:defRPr sz="1108"/>
            </a:lvl4pPr>
            <a:lvl5pPr marL="2250887" indent="0">
              <a:buNone/>
              <a:defRPr sz="1108"/>
            </a:lvl5pPr>
            <a:lvl6pPr marL="2813609" indent="0">
              <a:buNone/>
              <a:defRPr sz="1108"/>
            </a:lvl6pPr>
            <a:lvl7pPr marL="3376331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8B2E0-F60D-403B-AB05-0E992F39318D}" type="datetime1">
              <a:rPr lang="en-US" smtClean="0"/>
              <a:pPr>
                <a:defRPr/>
              </a:pPr>
              <a:t>10/7/2019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08F-475A-495C-9DB4-08CE8A3162F4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pPr lvl="0"/>
            <a:endParaRPr lang="en-Z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22" indent="0">
              <a:buNone/>
              <a:defRPr sz="1477"/>
            </a:lvl2pPr>
            <a:lvl3pPr marL="1125444" indent="0">
              <a:buNone/>
              <a:defRPr sz="1231"/>
            </a:lvl3pPr>
            <a:lvl4pPr marL="1688165" indent="0">
              <a:buNone/>
              <a:defRPr sz="1108"/>
            </a:lvl4pPr>
            <a:lvl5pPr marL="2250887" indent="0">
              <a:buNone/>
              <a:defRPr sz="1108"/>
            </a:lvl5pPr>
            <a:lvl6pPr marL="2813609" indent="0">
              <a:buNone/>
              <a:defRPr sz="1108"/>
            </a:lvl6pPr>
            <a:lvl7pPr marL="3376331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F796C-5864-4902-B6A6-75B9DF19E46B}" type="datetime1">
              <a:rPr lang="en-US" smtClean="0"/>
              <a:pPr>
                <a:defRPr/>
              </a:pPr>
              <a:t>10/7/2019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7960-BD2C-4D40-955E-236C008DF480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Z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42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77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D0A933-4D8A-420B-BB3B-1FE667E21AFF}" type="datetime1">
              <a:rPr lang="en-US" smtClean="0"/>
              <a:pPr>
                <a:defRPr/>
              </a:pPr>
              <a:t>10/7/2019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42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42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CD0EF0-AEFF-4722-8990-317F65D53B0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16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5pPr>
      <a:lvl6pPr marL="562722" algn="ctr" rtl="0" fontAlgn="base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6pPr>
      <a:lvl7pPr marL="1125444" algn="ctr" rtl="0" fontAlgn="base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7pPr>
      <a:lvl8pPr marL="1688165" algn="ctr" rtl="0" fontAlgn="base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8pPr>
      <a:lvl9pPr marL="2250887" algn="ctr" rtl="0" fontAlgn="base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9pPr>
    </p:titleStyle>
    <p:bodyStyle>
      <a:lvl1pPr marL="422041" indent="-42204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23" indent="-35170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4" indent="-2813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6" indent="-2813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8" indent="-2813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70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ZA" altLang="en-US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Z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6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77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7E93A41-8B5E-4466-B0DB-A6BDB0C0DA10}" type="datetime1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7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6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77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B4D7A3E-E74F-472C-96EB-CBCA4D4F90E3}" type="slidenum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14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med"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16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Arial" charset="0"/>
          <a:ea typeface="ＭＳ Ｐゴシック" charset="0"/>
        </a:defRPr>
      </a:lvl5pPr>
      <a:lvl6pPr marL="562722" algn="ctr" rtl="0" eaLnBrk="1" fontAlgn="base" hangingPunct="1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Arial" charset="0"/>
        </a:defRPr>
      </a:lvl6pPr>
      <a:lvl7pPr marL="1125444" algn="ctr" rtl="0" eaLnBrk="1" fontAlgn="base" hangingPunct="1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Arial" charset="0"/>
        </a:defRPr>
      </a:lvl7pPr>
      <a:lvl8pPr marL="1688165" algn="ctr" rtl="0" eaLnBrk="1" fontAlgn="base" hangingPunct="1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Arial" charset="0"/>
        </a:defRPr>
      </a:lvl8pPr>
      <a:lvl9pPr marL="2250887" algn="ctr" rtl="0" eaLnBrk="1" fontAlgn="base" hangingPunct="1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Arial" charset="0"/>
        </a:defRPr>
      </a:lvl9pPr>
    </p:titleStyle>
    <p:bodyStyle>
      <a:lvl1pPr marL="422041" indent="-42204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939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914423" indent="-35170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446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406804" indent="-28136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954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969526" indent="-28136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62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532248" indent="-28136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462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094970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ZA" altLang="en-US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Z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2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77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7E93A41-8B5E-4466-B0DB-A6BDB0C0DA10}" type="datetime1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7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2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77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B4D7A3E-E74F-472C-96EB-CBCA4D4F90E3}" type="slidenum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213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 spd="med"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16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Arial" charset="0"/>
          <a:ea typeface="ＭＳ Ｐゴシック" charset="0"/>
        </a:defRPr>
      </a:lvl5pPr>
      <a:lvl6pPr marL="562722" algn="ctr" rtl="0" eaLnBrk="1" fontAlgn="base" hangingPunct="1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Arial" charset="0"/>
        </a:defRPr>
      </a:lvl6pPr>
      <a:lvl7pPr marL="1125444" algn="ctr" rtl="0" eaLnBrk="1" fontAlgn="base" hangingPunct="1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Arial" charset="0"/>
        </a:defRPr>
      </a:lvl7pPr>
      <a:lvl8pPr marL="1688165" algn="ctr" rtl="0" eaLnBrk="1" fontAlgn="base" hangingPunct="1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Arial" charset="0"/>
        </a:defRPr>
      </a:lvl8pPr>
      <a:lvl9pPr marL="2250887" algn="ctr" rtl="0" eaLnBrk="1" fontAlgn="base" hangingPunct="1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Arial" charset="0"/>
        </a:defRPr>
      </a:lvl9pPr>
    </p:titleStyle>
    <p:bodyStyle>
      <a:lvl1pPr marL="422041" indent="-42204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939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914423" indent="-35170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446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406804" indent="-28136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954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969526" indent="-28136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62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532248" indent="-28136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462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094970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Z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423"/>
            <a:ext cx="28448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77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D0A933-4D8A-420B-BB3B-1FE667E21AF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423"/>
            <a:ext cx="38608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423"/>
            <a:ext cx="28448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CD0EF0-AEFF-4722-8990-317F65D53B03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814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29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292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292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292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292">
          <a:solidFill>
            <a:schemeClr val="tx1"/>
          </a:solidFill>
          <a:latin typeface="Calibri" pitchFamily="34" charset="0"/>
        </a:defRPr>
      </a:lvl5pPr>
      <a:lvl6pPr marL="562658" algn="ctr" rtl="0" fontAlgn="base">
        <a:spcBef>
          <a:spcPct val="0"/>
        </a:spcBef>
        <a:spcAft>
          <a:spcPct val="0"/>
        </a:spcAft>
        <a:defRPr sz="5292">
          <a:solidFill>
            <a:schemeClr val="tx1"/>
          </a:solidFill>
          <a:latin typeface="Calibri" pitchFamily="34" charset="0"/>
        </a:defRPr>
      </a:lvl6pPr>
      <a:lvl7pPr marL="1125316" algn="ctr" rtl="0" fontAlgn="base">
        <a:spcBef>
          <a:spcPct val="0"/>
        </a:spcBef>
        <a:spcAft>
          <a:spcPct val="0"/>
        </a:spcAft>
        <a:defRPr sz="5292">
          <a:solidFill>
            <a:schemeClr val="tx1"/>
          </a:solidFill>
          <a:latin typeface="Calibri" pitchFamily="34" charset="0"/>
        </a:defRPr>
      </a:lvl7pPr>
      <a:lvl8pPr marL="1687975" algn="ctr" rtl="0" fontAlgn="base">
        <a:spcBef>
          <a:spcPct val="0"/>
        </a:spcBef>
        <a:spcAft>
          <a:spcPct val="0"/>
        </a:spcAft>
        <a:defRPr sz="5292">
          <a:solidFill>
            <a:schemeClr val="tx1"/>
          </a:solidFill>
          <a:latin typeface="Calibri" pitchFamily="34" charset="0"/>
        </a:defRPr>
      </a:lvl8pPr>
      <a:lvl9pPr marL="2250631" algn="ctr" rtl="0" fontAlgn="base">
        <a:spcBef>
          <a:spcPct val="0"/>
        </a:spcBef>
        <a:spcAft>
          <a:spcPct val="0"/>
        </a:spcAft>
        <a:defRPr sz="5292">
          <a:solidFill>
            <a:schemeClr val="tx1"/>
          </a:solidFill>
          <a:latin typeface="Calibri" pitchFamily="34" charset="0"/>
        </a:defRPr>
      </a:lvl9pPr>
    </p:titleStyle>
    <p:bodyStyle>
      <a:lvl1pPr marL="421993" indent="-42199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319" indent="-3516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644" indent="-28132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31" kern="1200">
          <a:solidFill>
            <a:schemeClr val="tx1"/>
          </a:solidFill>
          <a:latin typeface="+mn-lt"/>
          <a:ea typeface="+mn-ea"/>
          <a:cs typeface="+mn-cs"/>
        </a:defRPr>
      </a:lvl3pPr>
      <a:lvl4pPr marL="1969301" indent="-28132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1960" indent="-28132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618" indent="-281329" algn="l" defTabSz="1125316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275" indent="-281329" algn="l" defTabSz="1125316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19933" indent="-281329" algn="l" defTabSz="1125316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2591" indent="-281329" algn="l" defTabSz="1125316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316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658" algn="l" defTabSz="1125316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316" algn="l" defTabSz="1125316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7975" algn="l" defTabSz="1125316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631" algn="l" defTabSz="1125316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289" algn="l" defTabSz="1125316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5947" algn="l" defTabSz="1125316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8604" algn="l" defTabSz="1125316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262" algn="l" defTabSz="1125316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Z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77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D0A933-4D8A-420B-BB3B-1FE667E21AF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10/7/2019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CD0EF0-AEFF-4722-8990-317F65D53B03}" type="slidenum">
              <a:rPr lang="en-ZA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559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16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5pPr>
      <a:lvl6pPr marL="562722" algn="ctr" rtl="0" fontAlgn="base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6pPr>
      <a:lvl7pPr marL="1125444" algn="ctr" rtl="0" fontAlgn="base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7pPr>
      <a:lvl8pPr marL="1688165" algn="ctr" rtl="0" fontAlgn="base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8pPr>
      <a:lvl9pPr marL="2250887" algn="ctr" rtl="0" fontAlgn="base">
        <a:spcBef>
          <a:spcPct val="0"/>
        </a:spcBef>
        <a:spcAft>
          <a:spcPct val="0"/>
        </a:spcAft>
        <a:defRPr sz="5416">
          <a:solidFill>
            <a:schemeClr val="tx1"/>
          </a:solidFill>
          <a:latin typeface="Calibri" pitchFamily="34" charset="0"/>
        </a:defRPr>
      </a:lvl9pPr>
    </p:titleStyle>
    <p:bodyStyle>
      <a:lvl1pPr marL="422041" indent="-42204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23" indent="-35170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4" indent="-2813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6" indent="-2813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8" indent="-2813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70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fearlessmen.com/wp-content/uploads/2012/07/glasshalffull.jpg" TargetMode="External"/><Relationship Id="rId1" Type="http://schemas.openxmlformats.org/officeDocument/2006/relationships/slideLayout" Target="../slideLayouts/slideLayout4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>
          <a:xfrm>
            <a:off x="867111" y="2365498"/>
            <a:ext cx="10363200" cy="1809262"/>
          </a:xfrm>
        </p:spPr>
        <p:txBody>
          <a:bodyPr/>
          <a:lstStyle/>
          <a:p>
            <a:r>
              <a:rPr lang="en-US" dirty="0" smtClean="0">
                <a:latin typeface="Avenir"/>
              </a:rPr>
              <a:t/>
            </a:r>
            <a:br>
              <a:rPr lang="en-US" dirty="0" smtClean="0">
                <a:latin typeface="Avenir"/>
              </a:rPr>
            </a:br>
            <a:r>
              <a:rPr lang="en-US" dirty="0">
                <a:latin typeface="Avenir"/>
              </a:rPr>
              <a:t/>
            </a:r>
            <a:br>
              <a:rPr lang="en-US" dirty="0">
                <a:latin typeface="Avenir"/>
              </a:rPr>
            </a:br>
            <a:r>
              <a:rPr lang="en-US" sz="4923" b="1" dirty="0">
                <a:latin typeface="Arial Narrow"/>
                <a:cs typeface="Arial Narrow"/>
              </a:rPr>
              <a:t>Financial sustainability and fiscal resilience across government 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221612" y="5378755"/>
            <a:ext cx="8575429" cy="122506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31" b="1" dirty="0">
                <a:latin typeface="Arial Narrow" panose="020B0606020202030204" pitchFamily="34" charset="0"/>
              </a:rPr>
              <a:t>07 September 2019</a:t>
            </a:r>
            <a:endParaRPr lang="en-US" sz="4431" b="1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A692B-046D-43DD-B952-7CAA2D2AA6DC}" type="slidenum">
              <a:rPr lang="en-ZA" smtClean="0"/>
              <a:pPr>
                <a:defRPr/>
              </a:pPr>
              <a:t>1</a:t>
            </a:fld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0369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Sustainable </a:t>
            </a:r>
            <a:r>
              <a:rPr lang="en-US" sz="3939" b="1" dirty="0">
                <a:latin typeface="Arial Narrow"/>
                <a:cs typeface="Arial Narrow"/>
              </a:rPr>
              <a:t>public finances: global 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10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8"/>
            <a:ext cx="11766519" cy="10424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954" b="1" dirty="0"/>
              <a:t>1</a:t>
            </a:r>
            <a:r>
              <a:rPr lang="en-US" sz="2831" b="1" dirty="0"/>
              <a:t>. </a:t>
            </a:r>
            <a:r>
              <a:rPr lang="en-US" sz="2831" b="1" dirty="0">
                <a:latin typeface="Arial Narrow"/>
                <a:cs typeface="Arial Narrow"/>
              </a:rPr>
              <a:t>Central </a:t>
            </a:r>
            <a:r>
              <a:rPr lang="en-US" sz="2831" b="1" dirty="0">
                <a:latin typeface="Arial Narrow"/>
                <a:cs typeface="Arial Narrow"/>
              </a:rPr>
              <a:t>bank perspective </a:t>
            </a:r>
            <a:endParaRPr lang="en-ZA" sz="2831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ZA" sz="2708" dirty="0">
                <a:latin typeface="Arial Narrow"/>
                <a:cs typeface="Arial Narrow"/>
              </a:rPr>
              <a:t>This then requires the central bank to keep policy interest rates higher than would otherwise be necessary, again to the detriment of financing conditions in the economy. 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708" dirty="0">
                <a:latin typeface="Arial Narrow"/>
                <a:cs typeface="Arial Narrow"/>
              </a:rPr>
              <a:t>Unlike corporations (Going concern: shut down or liquidation), </a:t>
            </a:r>
            <a:r>
              <a:rPr lang="en-US" sz="2708" dirty="0">
                <a:latin typeface="Arial Narrow"/>
                <a:cs typeface="Arial Narrow"/>
              </a:rPr>
              <a:t>states are assumed to live on indefinitely. </a:t>
            </a:r>
            <a:endParaRPr lang="en-US" sz="2708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708" dirty="0">
                <a:latin typeface="Arial Narrow"/>
                <a:cs typeface="Arial Narrow"/>
              </a:rPr>
              <a:t>Therefore, it </a:t>
            </a:r>
            <a:r>
              <a:rPr lang="en-US" sz="2708" dirty="0">
                <a:latin typeface="Arial Narrow"/>
                <a:cs typeface="Arial Narrow"/>
              </a:rPr>
              <a:t>is crucial </a:t>
            </a:r>
            <a:r>
              <a:rPr lang="en-US" sz="2708" dirty="0">
                <a:latin typeface="Arial Narrow"/>
                <a:cs typeface="Arial Narrow"/>
              </a:rPr>
              <a:t>for </a:t>
            </a:r>
            <a:r>
              <a:rPr lang="en-US" sz="2708" dirty="0">
                <a:latin typeface="Arial Narrow"/>
                <a:cs typeface="Arial Narrow"/>
              </a:rPr>
              <a:t>investors </a:t>
            </a:r>
            <a:r>
              <a:rPr lang="en-US" sz="2708" dirty="0">
                <a:latin typeface="Arial Narrow"/>
                <a:cs typeface="Arial Narrow"/>
              </a:rPr>
              <a:t>to </a:t>
            </a:r>
            <a:r>
              <a:rPr lang="en-US" sz="2708" dirty="0">
                <a:latin typeface="Arial Narrow"/>
                <a:cs typeface="Arial Narrow"/>
              </a:rPr>
              <a:t>know if a government will be able to roll over its outstanding debt in the foreseeable future. </a:t>
            </a:r>
            <a:endParaRPr lang="en-US" sz="2708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r>
              <a:rPr lang="en-US" sz="2708" dirty="0">
                <a:latin typeface="Arial Narrow"/>
                <a:cs typeface="Arial Narrow"/>
              </a:rPr>
              <a:t> 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GB" sz="2831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Char char="q"/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16460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0369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Sustainable </a:t>
            </a:r>
            <a:r>
              <a:rPr lang="en-US" sz="3939" b="1" dirty="0">
                <a:latin typeface="Arial Narrow"/>
                <a:cs typeface="Arial Narrow"/>
              </a:rPr>
              <a:t>public finances: global 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11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9"/>
            <a:ext cx="11766519" cy="12896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54" b="1" dirty="0"/>
              <a:t>2. Sustainable public </a:t>
            </a:r>
            <a:r>
              <a:rPr lang="en-US" sz="2954" b="1" dirty="0"/>
              <a:t>finances: Lessons </a:t>
            </a:r>
            <a:r>
              <a:rPr lang="en-US" sz="2954" b="1" dirty="0"/>
              <a:t>from Sweden </a:t>
            </a:r>
            <a:r>
              <a:rPr lang="en-US" sz="2954" b="1" dirty="0"/>
              <a:t>(Low </a:t>
            </a:r>
            <a:r>
              <a:rPr lang="en-US" sz="2954" b="1" dirty="0"/>
              <a:t>savings and high expenditure – less revenue and </a:t>
            </a:r>
            <a:r>
              <a:rPr lang="en-US" sz="2954" b="1" dirty="0"/>
              <a:t>high debt)</a:t>
            </a:r>
            <a:endParaRPr lang="en-US" sz="2954" b="1" dirty="0"/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More than 22 years ago Sweden was financially hit like so many other countries are today.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The country adopted policies </a:t>
            </a:r>
            <a:r>
              <a:rPr lang="en-US" sz="2831" dirty="0">
                <a:latin typeface="Arial Narrow"/>
                <a:cs typeface="Arial Narrow"/>
              </a:rPr>
              <a:t>that harmed growth and encouraged inflation. </a:t>
            </a:r>
            <a:endParaRPr lang="en-US" sz="2831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Unfortunately high inflation </a:t>
            </a:r>
            <a:r>
              <a:rPr lang="en-US" sz="2831" dirty="0">
                <a:latin typeface="Arial Narrow"/>
                <a:cs typeface="Arial Narrow"/>
              </a:rPr>
              <a:t>led to a huge real estate bubble that burst in 1990. </a:t>
            </a:r>
            <a:endParaRPr lang="en-US" sz="2831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The private savings ratio shifted from a negative 8% in 1990 to a positive 12% in 1993</a:t>
            </a:r>
            <a:r>
              <a:rPr lang="en-US" sz="2831" dirty="0">
                <a:latin typeface="Arial Narrow"/>
                <a:cs typeface="Arial Narrow"/>
              </a:rPr>
              <a:t>.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Tax revenue decreased and public expenditure rose with lower consumption and higher unemployment. </a:t>
            </a:r>
          </a:p>
          <a:p>
            <a:pPr marL="422041" indent="-422041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60711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0369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Sustainable </a:t>
            </a:r>
            <a:r>
              <a:rPr lang="en-US" sz="3939" b="1" dirty="0">
                <a:latin typeface="Arial Narrow"/>
                <a:cs typeface="Arial Narrow"/>
              </a:rPr>
              <a:t>public finances: global 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12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9"/>
            <a:ext cx="11766519" cy="12442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54" b="1" dirty="0"/>
              <a:t>2. Sustainable public </a:t>
            </a:r>
            <a:r>
              <a:rPr lang="en-US" sz="2954" b="1" dirty="0"/>
              <a:t>finances: Lessons </a:t>
            </a:r>
            <a:r>
              <a:rPr lang="en-US" sz="2954" b="1" dirty="0"/>
              <a:t>from Sweden </a:t>
            </a:r>
            <a:r>
              <a:rPr lang="en-US" sz="2954" b="1" dirty="0"/>
              <a:t>(Low </a:t>
            </a:r>
            <a:r>
              <a:rPr lang="en-US" sz="2954" b="1" dirty="0"/>
              <a:t>savings and high expenditure – less revenue and </a:t>
            </a:r>
            <a:r>
              <a:rPr lang="en-US" sz="2954" b="1" dirty="0"/>
              <a:t>high debt)</a:t>
            </a:r>
            <a:endParaRPr lang="en-US" sz="2954" b="1" dirty="0"/>
          </a:p>
          <a:p>
            <a:pPr marL="422041" indent="-422041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Unfortunately high inflation </a:t>
            </a:r>
            <a:r>
              <a:rPr lang="en-US" sz="2954" dirty="0">
                <a:latin typeface="Arial Narrow"/>
                <a:cs typeface="Arial Narrow"/>
              </a:rPr>
              <a:t>led to a huge real estate bubble that burst in 1990. </a:t>
            </a: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The bubble burst resulted to a systemic banking crisis and a collapse of domestic demand as Swedish households started consolidating their balance sheets.  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Added to that were cost for managing the banking crisis and higher debt servicing cost. </a:t>
            </a: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Therefore, the best way of handling a financial crisis is to avoid it by sound macroeconomic policies. </a:t>
            </a:r>
          </a:p>
          <a:p>
            <a:pPr algn="just"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79738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0369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Sustainable </a:t>
            </a:r>
            <a:r>
              <a:rPr lang="en-US" sz="3939" b="1" dirty="0">
                <a:latin typeface="Arial Narrow"/>
                <a:cs typeface="Arial Narrow"/>
              </a:rPr>
              <a:t>public finances: global 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13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9"/>
            <a:ext cx="11766519" cy="15851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954" b="1" dirty="0"/>
              <a:t>2. Sustainable public </a:t>
            </a:r>
            <a:r>
              <a:rPr lang="en-US" sz="2954" b="1" dirty="0"/>
              <a:t>finances: Lessons </a:t>
            </a:r>
            <a:r>
              <a:rPr lang="en-US" sz="2954" b="1" dirty="0"/>
              <a:t>from Sweden </a:t>
            </a:r>
            <a:r>
              <a:rPr lang="en-US" sz="2954" b="1" dirty="0"/>
              <a:t>(Low </a:t>
            </a:r>
            <a:r>
              <a:rPr lang="en-US" sz="2954" b="1" dirty="0"/>
              <a:t>savings and high expenditure – less revenue and </a:t>
            </a:r>
            <a:r>
              <a:rPr lang="en-US" sz="2954" b="1" dirty="0"/>
              <a:t>high debt)</a:t>
            </a:r>
            <a:endParaRPr lang="en-US" sz="2954" b="1" dirty="0"/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However</a:t>
            </a:r>
            <a:r>
              <a:rPr lang="en-US" sz="2954" dirty="0">
                <a:latin typeface="Arial Narrow"/>
                <a:cs typeface="Arial Narrow"/>
              </a:rPr>
              <a:t>, it might be difficult to pursue the right policies if problems are hidden. </a:t>
            </a: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Therefore, transparency is </a:t>
            </a:r>
            <a:r>
              <a:rPr lang="en-US" sz="2954" dirty="0">
                <a:latin typeface="Arial Narrow"/>
                <a:cs typeface="Arial Narrow"/>
              </a:rPr>
              <a:t>essential in dealing with any financial crisis.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Under these circumstances expenditure </a:t>
            </a:r>
            <a:r>
              <a:rPr lang="en-US" sz="2954" dirty="0">
                <a:latin typeface="Arial Narrow"/>
                <a:cs typeface="Arial Narrow"/>
              </a:rPr>
              <a:t>has to be cut and revenue increased. </a:t>
            </a: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This is done through improved accounting standards for public finances. </a:t>
            </a: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Also, it must be noted that there are no shortcuts when dealing with </a:t>
            </a:r>
            <a:r>
              <a:rPr lang="en-US" sz="2954" dirty="0">
                <a:latin typeface="Arial Narrow"/>
                <a:cs typeface="Arial Narrow"/>
              </a:rPr>
              <a:t>financial and economic crisis</a:t>
            </a:r>
            <a:r>
              <a:rPr lang="en-US" sz="2954" dirty="0">
                <a:latin typeface="Arial Narrow"/>
                <a:cs typeface="Arial Narrow"/>
              </a:rPr>
              <a:t>. </a:t>
            </a: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There </a:t>
            </a:r>
            <a:r>
              <a:rPr lang="en-US" sz="2954" dirty="0">
                <a:latin typeface="Arial Narrow"/>
                <a:cs typeface="Arial Narrow"/>
              </a:rPr>
              <a:t>are two ways that both have to be considered. </a:t>
            </a:r>
          </a:p>
          <a:p>
            <a:pPr algn="just"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57765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0369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Sustainable </a:t>
            </a:r>
            <a:r>
              <a:rPr lang="en-US" sz="3939" b="1" dirty="0">
                <a:latin typeface="Arial Narrow"/>
                <a:cs typeface="Arial Narrow"/>
              </a:rPr>
              <a:t>public finances: global 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14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8"/>
            <a:ext cx="11766519" cy="13123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54" b="1" dirty="0"/>
              <a:t>2. Sustainable public </a:t>
            </a:r>
            <a:r>
              <a:rPr lang="en-US" sz="2954" b="1" dirty="0"/>
              <a:t>finances: Lessons </a:t>
            </a:r>
            <a:r>
              <a:rPr lang="en-US" sz="2954" b="1" dirty="0"/>
              <a:t>from Sweden </a:t>
            </a:r>
            <a:r>
              <a:rPr lang="en-US" sz="2954" b="1" dirty="0"/>
              <a:t>(Low </a:t>
            </a:r>
            <a:r>
              <a:rPr lang="en-US" sz="2954" b="1" dirty="0"/>
              <a:t>savings and high expenditure – less revenue and </a:t>
            </a:r>
            <a:r>
              <a:rPr lang="en-US" sz="2954" b="1" dirty="0"/>
              <a:t>high debt)</a:t>
            </a:r>
            <a:endParaRPr lang="en-US" sz="2954" b="1" dirty="0"/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First is to consider making </a:t>
            </a:r>
            <a:r>
              <a:rPr lang="en-US" sz="2954" dirty="0">
                <a:latin typeface="Arial Narrow"/>
                <a:cs typeface="Arial Narrow"/>
              </a:rPr>
              <a:t>discretionary decisions to change </a:t>
            </a:r>
            <a:r>
              <a:rPr lang="en-US" sz="2954" dirty="0">
                <a:latin typeface="Arial Narrow"/>
                <a:cs typeface="Arial Narrow"/>
              </a:rPr>
              <a:t>tax </a:t>
            </a:r>
            <a:r>
              <a:rPr lang="en-US" sz="2954" dirty="0">
                <a:latin typeface="Arial Narrow"/>
                <a:cs typeface="Arial Narrow"/>
              </a:rPr>
              <a:t>expenditure legislation </a:t>
            </a:r>
            <a:r>
              <a:rPr lang="en-US" sz="2954" dirty="0">
                <a:latin typeface="Arial Narrow"/>
                <a:cs typeface="Arial Narrow"/>
              </a:rPr>
              <a:t>that  can assist in improving </a:t>
            </a:r>
            <a:r>
              <a:rPr lang="en-US" sz="2954" dirty="0">
                <a:latin typeface="Arial Narrow"/>
                <a:cs typeface="Arial Narrow"/>
              </a:rPr>
              <a:t>conditions for growth. </a:t>
            </a: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Secondly, it is important to </a:t>
            </a:r>
            <a:r>
              <a:rPr lang="en-US" sz="2954" dirty="0">
                <a:latin typeface="Arial Narrow"/>
                <a:cs typeface="Arial Narrow"/>
              </a:rPr>
              <a:t>identify the causes of the fiscal </a:t>
            </a:r>
            <a:r>
              <a:rPr lang="en-US" sz="2954" dirty="0">
                <a:latin typeface="Arial Narrow"/>
                <a:cs typeface="Arial Narrow"/>
              </a:rPr>
              <a:t>problem then propose a possible policy option. 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One of the Swedish examples was to  abolish </a:t>
            </a:r>
            <a:r>
              <a:rPr lang="en-US" sz="2954" dirty="0">
                <a:latin typeface="Arial Narrow"/>
                <a:cs typeface="Arial Narrow"/>
              </a:rPr>
              <a:t>housing subsidies amounting to 2% of GDP. </a:t>
            </a: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This </a:t>
            </a:r>
            <a:r>
              <a:rPr lang="en-US" sz="2954" dirty="0">
                <a:latin typeface="Arial Narrow"/>
                <a:cs typeface="Arial Narrow"/>
              </a:rPr>
              <a:t>decision was taken in 1992 and it was phased in over five to six years. </a:t>
            </a: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22810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0369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Sustainable </a:t>
            </a:r>
            <a:r>
              <a:rPr lang="en-US" sz="3939" b="1" dirty="0">
                <a:latin typeface="Arial Narrow"/>
                <a:cs typeface="Arial Narrow"/>
              </a:rPr>
              <a:t>public finances: global 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15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9"/>
            <a:ext cx="11766519" cy="12953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54" b="1" dirty="0"/>
              <a:t>2. Sustainable public </a:t>
            </a:r>
            <a:r>
              <a:rPr lang="en-US" sz="2954" b="1" dirty="0"/>
              <a:t>finances: Lessons </a:t>
            </a:r>
            <a:r>
              <a:rPr lang="en-US" sz="2954" b="1" dirty="0"/>
              <a:t>from Sweden </a:t>
            </a:r>
            <a:r>
              <a:rPr lang="en-US" sz="2954" b="1" dirty="0"/>
              <a:t>(Low </a:t>
            </a:r>
            <a:r>
              <a:rPr lang="en-US" sz="2954" b="1" dirty="0"/>
              <a:t>savings and high expenditure – less revenue and </a:t>
            </a:r>
            <a:r>
              <a:rPr lang="en-US" sz="2954" b="1" dirty="0"/>
              <a:t>high debt)</a:t>
            </a:r>
            <a:endParaRPr lang="en-US" sz="2954" b="1" dirty="0"/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It is important to design austerity measures with limited negative effects on growth. </a:t>
            </a:r>
            <a:endParaRPr lang="en-US" sz="2831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On </a:t>
            </a:r>
            <a:r>
              <a:rPr lang="en-US" sz="2831" dirty="0">
                <a:latin typeface="Arial Narrow"/>
                <a:cs typeface="Arial Narrow"/>
              </a:rPr>
              <a:t>the contrary the design should be improving conditions for potential growth. Tax revenue should be increased by broadening tax bases instead of raising rates. </a:t>
            </a:r>
            <a:endParaRPr lang="en-US" sz="2831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Eventually </a:t>
            </a:r>
            <a:r>
              <a:rPr lang="en-US" sz="2831" dirty="0">
                <a:latin typeface="Arial Narrow"/>
                <a:cs typeface="Arial Narrow"/>
              </a:rPr>
              <a:t>Sweden managed its crisis and learnt the lessons. </a:t>
            </a:r>
            <a:endParaRPr lang="en-US" sz="2831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It  </a:t>
            </a:r>
            <a:r>
              <a:rPr lang="en-US" sz="2831" dirty="0">
                <a:latin typeface="Arial Narrow"/>
                <a:cs typeface="Arial Narrow"/>
              </a:rPr>
              <a:t>now </a:t>
            </a:r>
            <a:r>
              <a:rPr lang="en-US" sz="2831" dirty="0">
                <a:latin typeface="Arial Narrow"/>
                <a:cs typeface="Arial Narrow"/>
              </a:rPr>
              <a:t>has </a:t>
            </a:r>
            <a:r>
              <a:rPr lang="en-US" sz="2831" dirty="0">
                <a:latin typeface="Arial Narrow"/>
                <a:cs typeface="Arial Narrow"/>
              </a:rPr>
              <a:t>stable public finances and a debt that has declined from 78% of GDP in 1995 to around 30% in 2017. </a:t>
            </a:r>
            <a:endParaRPr lang="en-ZA" sz="2831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71769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0369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Sustainable </a:t>
            </a:r>
            <a:r>
              <a:rPr lang="en-US" sz="3939" b="1" dirty="0">
                <a:latin typeface="Arial Narrow"/>
                <a:cs typeface="Arial Narrow"/>
              </a:rPr>
              <a:t>public finances: global 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16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9"/>
            <a:ext cx="11766519" cy="15624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954" b="1" dirty="0"/>
              <a:t>3</a:t>
            </a:r>
            <a:r>
              <a:rPr lang="en-US" sz="2954" b="1" dirty="0"/>
              <a:t>. </a:t>
            </a:r>
            <a:r>
              <a:rPr lang="en-US" sz="2954" b="1" dirty="0">
                <a:latin typeface="Arial Narrow"/>
                <a:cs typeface="Arial Narrow"/>
              </a:rPr>
              <a:t>Importance </a:t>
            </a:r>
            <a:r>
              <a:rPr lang="en-US" sz="2954" b="1" dirty="0">
                <a:latin typeface="Arial Narrow"/>
                <a:cs typeface="Arial Narrow"/>
              </a:rPr>
              <a:t>of sustainable public finances </a:t>
            </a: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r>
              <a:rPr lang="en-US" sz="2954" dirty="0">
                <a:latin typeface="Arial Narrow"/>
                <a:cs typeface="Arial Narrow"/>
              </a:rPr>
              <a:t>Key </a:t>
            </a:r>
            <a:r>
              <a:rPr lang="en-US" sz="2954" dirty="0">
                <a:latin typeface="Arial Narrow"/>
                <a:cs typeface="Arial Narrow"/>
              </a:rPr>
              <a:t>elements </a:t>
            </a:r>
            <a:r>
              <a:rPr lang="en-US" sz="2954" dirty="0">
                <a:latin typeface="Arial Narrow"/>
                <a:cs typeface="Arial Narrow"/>
              </a:rPr>
              <a:t>that are </a:t>
            </a:r>
            <a:r>
              <a:rPr lang="en-US" sz="2954" dirty="0">
                <a:latin typeface="Arial Narrow"/>
                <a:cs typeface="Arial Narrow"/>
              </a:rPr>
              <a:t>necessary in order to re-establish </a:t>
            </a:r>
            <a:r>
              <a:rPr lang="en-US" sz="2954" dirty="0">
                <a:latin typeface="Arial Narrow"/>
                <a:cs typeface="Arial Narrow"/>
              </a:rPr>
              <a:t>confidence: </a:t>
            </a:r>
            <a:endParaRPr lang="en-ZA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r>
              <a:rPr lang="en-US" sz="2954" dirty="0">
                <a:latin typeface="Arial Narrow"/>
                <a:cs typeface="Arial Narrow"/>
              </a:rPr>
              <a:t>Transparency and long-term planning is a </a:t>
            </a:r>
            <a:r>
              <a:rPr lang="en-US" sz="2954" dirty="0">
                <a:latin typeface="Arial Narrow"/>
                <a:cs typeface="Arial Narrow"/>
              </a:rPr>
              <a:t>necessity</a:t>
            </a: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r>
              <a:rPr lang="en-US" sz="2954" dirty="0">
                <a:latin typeface="Arial Narrow"/>
                <a:cs typeface="Arial Narrow"/>
              </a:rPr>
              <a:t>Soundness </a:t>
            </a:r>
            <a:r>
              <a:rPr lang="en-US" sz="2954" dirty="0">
                <a:latin typeface="Arial Narrow"/>
                <a:cs typeface="Arial Narrow"/>
              </a:rPr>
              <a:t>of statistical data by improving the </a:t>
            </a:r>
            <a:r>
              <a:rPr lang="en-US" sz="2954" dirty="0">
                <a:latin typeface="Arial Narrow"/>
                <a:cs typeface="Arial Narrow"/>
              </a:rPr>
              <a:t>quality </a:t>
            </a:r>
            <a:r>
              <a:rPr lang="en-US" sz="2954" dirty="0">
                <a:latin typeface="Arial Narrow"/>
                <a:cs typeface="Arial Narrow"/>
              </a:rPr>
              <a:t>of data is necessary to ensure comparability </a:t>
            </a:r>
            <a:r>
              <a:rPr lang="en-US" sz="2954" dirty="0">
                <a:latin typeface="Arial Narrow"/>
                <a:cs typeface="Arial Narrow"/>
              </a:rPr>
              <a:t>and </a:t>
            </a:r>
            <a:r>
              <a:rPr lang="en-US" sz="2954" dirty="0">
                <a:latin typeface="Arial Narrow"/>
                <a:cs typeface="Arial Narrow"/>
              </a:rPr>
              <a:t>adequateness </a:t>
            </a: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r>
              <a:rPr lang="en-US" sz="2954" dirty="0">
                <a:latin typeface="Arial Narrow"/>
                <a:cs typeface="Arial Narrow"/>
              </a:rPr>
              <a:t>Including implicit </a:t>
            </a:r>
            <a:r>
              <a:rPr lang="en-US" sz="2954" dirty="0">
                <a:latin typeface="Arial Narrow"/>
                <a:cs typeface="Arial Narrow"/>
              </a:rPr>
              <a:t>liabilities </a:t>
            </a:r>
            <a:r>
              <a:rPr lang="en-US" sz="2954" dirty="0">
                <a:latin typeface="Arial Narrow"/>
                <a:cs typeface="Arial Narrow"/>
              </a:rPr>
              <a:t>in government budgets</a:t>
            </a: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r>
              <a:rPr lang="en-US" sz="2954" dirty="0">
                <a:latin typeface="Arial Narrow"/>
                <a:cs typeface="Arial Narrow"/>
              </a:rPr>
              <a:t>Household consolidation needs to remain an over- </a:t>
            </a:r>
            <a:r>
              <a:rPr lang="en-US" sz="2954" dirty="0">
                <a:latin typeface="Arial Narrow"/>
                <a:cs typeface="Arial Narrow"/>
              </a:rPr>
              <a:t>arching </a:t>
            </a:r>
            <a:r>
              <a:rPr lang="en-US" sz="2954" dirty="0">
                <a:latin typeface="Arial Narrow"/>
                <a:cs typeface="Arial Narrow"/>
              </a:rPr>
              <a:t>policy goal</a:t>
            </a: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r>
              <a:rPr lang="en-US" sz="2954" dirty="0">
                <a:latin typeface="Arial Narrow"/>
                <a:cs typeface="Arial Narrow"/>
              </a:rPr>
              <a:t>Sustainability in the long run is the only means to </a:t>
            </a:r>
            <a:r>
              <a:rPr lang="en-US" sz="2954" dirty="0">
                <a:latin typeface="Arial Narrow"/>
                <a:cs typeface="Arial Narrow"/>
              </a:rPr>
              <a:t>success</a:t>
            </a:r>
            <a:r>
              <a:rPr lang="en-US" sz="2954" dirty="0">
                <a:latin typeface="Arial Narrow"/>
                <a:cs typeface="Arial Narrow"/>
              </a:rPr>
              <a:t>.  </a:t>
            </a: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17306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0369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Fiscal Policy in SA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17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8"/>
            <a:ext cx="11766519" cy="16306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396" indent="-449396" algn="just">
              <a:lnSpc>
                <a:spcPct val="150000"/>
              </a:lnSpc>
              <a:tabLst>
                <a:tab pos="549045" algn="l"/>
              </a:tabLst>
            </a:pPr>
            <a:r>
              <a:rPr lang="en-US" sz="2954" b="1" dirty="0"/>
              <a:t>1</a:t>
            </a:r>
            <a:r>
              <a:rPr lang="en-US" sz="2954" b="1" dirty="0"/>
              <a:t>. </a:t>
            </a:r>
            <a:r>
              <a:rPr lang="en-US" sz="2954" b="1" dirty="0">
                <a:latin typeface="Arial Narrow"/>
                <a:cs typeface="Arial Narrow"/>
              </a:rPr>
              <a:t>Confidence in </a:t>
            </a:r>
            <a:r>
              <a:rPr lang="en-US" sz="2954" b="1" dirty="0">
                <a:latin typeface="Arial Narrow"/>
                <a:cs typeface="Arial Narrow"/>
              </a:rPr>
              <a:t>the </a:t>
            </a:r>
            <a:r>
              <a:rPr lang="en-US" sz="2954" b="1" dirty="0">
                <a:latin typeface="Arial Narrow"/>
                <a:cs typeface="Arial Narrow"/>
              </a:rPr>
              <a:t>capability of governments </a:t>
            </a:r>
            <a:r>
              <a:rPr lang="en-US" sz="2954" b="1" dirty="0">
                <a:latin typeface="Arial Narrow"/>
                <a:cs typeface="Arial Narrow"/>
              </a:rPr>
              <a:t>largely </a:t>
            </a:r>
            <a:r>
              <a:rPr lang="en-US" sz="2954" b="1" dirty="0">
                <a:latin typeface="Arial Narrow"/>
                <a:cs typeface="Arial Narrow"/>
              </a:rPr>
              <a:t>depend upon sound public finances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ZA" sz="2954" dirty="0">
                <a:latin typeface="Arial Narrow"/>
                <a:cs typeface="Arial Narrow"/>
              </a:rPr>
              <a:t>To </a:t>
            </a:r>
            <a:r>
              <a:rPr lang="en-ZA" sz="2954" dirty="0">
                <a:latin typeface="Arial Narrow"/>
                <a:cs typeface="Arial Narrow"/>
              </a:rPr>
              <a:t>assess whether public finances are sustainable, governments and the public need high-quality information about the state of those finances</a:t>
            </a:r>
            <a:r>
              <a:rPr lang="en-ZA" sz="2954" dirty="0">
                <a:latin typeface="Arial Narrow"/>
                <a:cs typeface="Arial Narrow"/>
              </a:rPr>
              <a:t>.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ZA" sz="2954" dirty="0">
                <a:latin typeface="Arial Narrow"/>
                <a:cs typeface="Arial Narrow"/>
              </a:rPr>
              <a:t>Therefore</a:t>
            </a:r>
            <a:r>
              <a:rPr lang="en-ZA" sz="2954" dirty="0">
                <a:latin typeface="Arial Narrow"/>
                <a:cs typeface="Arial Narrow"/>
              </a:rPr>
              <a:t>, </a:t>
            </a:r>
            <a:r>
              <a:rPr lang="en-ZA" sz="2954" dirty="0">
                <a:latin typeface="Arial Narrow"/>
                <a:cs typeface="Arial Narrow"/>
              </a:rPr>
              <a:t>the role </a:t>
            </a:r>
            <a:r>
              <a:rPr lang="en-ZA" sz="2954" dirty="0">
                <a:latin typeface="Arial Narrow"/>
                <a:cs typeface="Arial Narrow"/>
              </a:rPr>
              <a:t>of the </a:t>
            </a:r>
            <a:r>
              <a:rPr lang="en-ZA" sz="2954" dirty="0">
                <a:latin typeface="Arial Narrow"/>
                <a:cs typeface="Arial Narrow"/>
              </a:rPr>
              <a:t>AG and the carefully </a:t>
            </a:r>
            <a:r>
              <a:rPr lang="en-ZA" sz="2954" dirty="0">
                <a:latin typeface="Arial Narrow"/>
                <a:cs typeface="Arial Narrow"/>
              </a:rPr>
              <a:t>prepared and audited financial statements that comply with international accounting standards can contribute to a stronger understanding of public finances and better choices about taxes and public spending.</a:t>
            </a: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06727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0369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Fiscal Policy in SA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18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9"/>
            <a:ext cx="11766519" cy="15624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396" indent="-449396" algn="just">
              <a:lnSpc>
                <a:spcPct val="150000"/>
              </a:lnSpc>
              <a:tabLst>
                <a:tab pos="549045" algn="l"/>
              </a:tabLst>
            </a:pPr>
            <a:r>
              <a:rPr lang="en-US" sz="2954" b="1" dirty="0"/>
              <a:t>1</a:t>
            </a:r>
            <a:r>
              <a:rPr lang="en-US" sz="2954" b="1" dirty="0"/>
              <a:t>. </a:t>
            </a:r>
            <a:r>
              <a:rPr lang="en-US" sz="2954" b="1" dirty="0">
                <a:latin typeface="Arial Narrow"/>
                <a:cs typeface="Arial Narrow"/>
              </a:rPr>
              <a:t>Confidence in </a:t>
            </a:r>
            <a:r>
              <a:rPr lang="en-US" sz="2954" b="1" dirty="0">
                <a:latin typeface="Arial Narrow"/>
                <a:cs typeface="Arial Narrow"/>
              </a:rPr>
              <a:t>the </a:t>
            </a:r>
            <a:r>
              <a:rPr lang="en-US" sz="2954" b="1" dirty="0">
                <a:latin typeface="Arial Narrow"/>
                <a:cs typeface="Arial Narrow"/>
              </a:rPr>
              <a:t>capability of governments </a:t>
            </a:r>
            <a:r>
              <a:rPr lang="en-US" sz="2954" b="1" dirty="0">
                <a:latin typeface="Arial Narrow"/>
                <a:cs typeface="Arial Narrow"/>
              </a:rPr>
              <a:t>also largely </a:t>
            </a:r>
            <a:r>
              <a:rPr lang="en-US" sz="2954" b="1" dirty="0">
                <a:latin typeface="Arial Narrow"/>
                <a:cs typeface="Arial Narrow"/>
              </a:rPr>
              <a:t>depend upon sound public finances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Good financial reporting also includes high-quality forecasts of public spending and revenue over the long-term and detailed information on fiscal </a:t>
            </a:r>
            <a:r>
              <a:rPr lang="en-US" sz="2954" dirty="0">
                <a:latin typeface="Arial Narrow"/>
                <a:cs typeface="Arial Narrow"/>
              </a:rPr>
              <a:t>risks.</a:t>
            </a: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It </a:t>
            </a:r>
            <a:r>
              <a:rPr lang="en-US" sz="2954" dirty="0">
                <a:latin typeface="Arial Narrow"/>
                <a:cs typeface="Arial Narrow"/>
              </a:rPr>
              <a:t>is important to have </a:t>
            </a:r>
            <a:r>
              <a:rPr lang="en-US" sz="2954" dirty="0">
                <a:latin typeface="Arial Narrow"/>
                <a:cs typeface="Arial Narrow"/>
              </a:rPr>
              <a:t>publication </a:t>
            </a:r>
            <a:r>
              <a:rPr lang="en-US" sz="2954" dirty="0">
                <a:latin typeface="Arial Narrow"/>
                <a:cs typeface="Arial Narrow"/>
              </a:rPr>
              <a:t>of draft guidelines for reporting on the long-term sustainability of public finances (PFMA &amp; MFMA).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061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371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Fiscal Policy in SA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19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9"/>
            <a:ext cx="11766519" cy="16988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396" indent="-449396" algn="just">
              <a:lnSpc>
                <a:spcPct val="150000"/>
              </a:lnSpc>
              <a:tabLst>
                <a:tab pos="549045" algn="l"/>
              </a:tabLst>
            </a:pPr>
            <a:r>
              <a:rPr lang="en-US" sz="2954" b="1" dirty="0"/>
              <a:t>2</a:t>
            </a:r>
            <a:r>
              <a:rPr lang="en-US" sz="2954" b="1" dirty="0"/>
              <a:t>. </a:t>
            </a:r>
            <a:r>
              <a:rPr lang="en-GB" sz="2954" b="1" dirty="0">
                <a:latin typeface="Arial Narrow"/>
                <a:cs typeface="Arial Narrow"/>
              </a:rPr>
              <a:t>Debt </a:t>
            </a:r>
            <a:r>
              <a:rPr lang="en-GB" sz="2954" b="1" dirty="0">
                <a:latin typeface="Arial Narrow"/>
                <a:cs typeface="Arial Narrow"/>
              </a:rPr>
              <a:t>servicing capability (Debt threshold</a:t>
            </a:r>
            <a:r>
              <a:rPr lang="en-GB" sz="2954" b="1" dirty="0">
                <a:latin typeface="Arial Narrow"/>
                <a:cs typeface="Arial Narrow"/>
              </a:rPr>
              <a:t>)</a:t>
            </a: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ZA" sz="2954" dirty="0">
                <a:latin typeface="Arial Narrow"/>
                <a:cs typeface="Arial Narrow"/>
              </a:rPr>
              <a:t>Debt as percentage of GDP (Government debt as % of GDP in SA increased from about 28% in 2008 to around 56% in 2019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ZA" sz="2954" dirty="0">
                <a:latin typeface="Arial Narrow"/>
                <a:cs typeface="Arial Narrow"/>
              </a:rPr>
              <a:t>Debt servicing </a:t>
            </a:r>
            <a:r>
              <a:rPr lang="en-ZA" sz="2954" dirty="0">
                <a:latin typeface="Arial Narrow"/>
                <a:cs typeface="Arial Narrow"/>
              </a:rPr>
              <a:t>costs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ZA" sz="2954" dirty="0">
                <a:latin typeface="Arial Narrow"/>
                <a:cs typeface="Arial Narrow"/>
              </a:rPr>
              <a:t>Monitoring &amp; evaluation (Role of the AG &amp; its powers)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ZA" sz="2954" dirty="0">
                <a:latin typeface="Arial Narrow"/>
                <a:cs typeface="Arial Narrow"/>
              </a:rPr>
              <a:t>Consequence management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8312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238" y="-913636"/>
            <a:ext cx="10972800" cy="1406769"/>
          </a:xfrm>
        </p:spPr>
        <p:txBody>
          <a:bodyPr/>
          <a:lstStyle/>
          <a:p>
            <a:r>
              <a:rPr lang="en-ZA" sz="4923" b="1" dirty="0">
                <a:latin typeface="Arial Narrow" pitchFamily="34" charset="0"/>
              </a:rPr>
              <a:t>Key topics</a:t>
            </a:r>
            <a:endParaRPr lang="en-ZA" sz="4923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1619"/>
            <a:ext cx="10972800" cy="6066974"/>
          </a:xfrm>
        </p:spPr>
        <p:txBody>
          <a:bodyPr/>
          <a:lstStyle/>
          <a:p>
            <a:pPr lvl="0">
              <a:lnSpc>
                <a:spcPct val="150000"/>
              </a:lnSpc>
              <a:buFont typeface="Wingdings" charset="2"/>
              <a:buChar char="q"/>
            </a:pPr>
            <a:r>
              <a:rPr lang="en-ZA" sz="2462" dirty="0">
                <a:solidFill>
                  <a:prstClr val="black"/>
                </a:solidFill>
                <a:latin typeface="Arial Narrow" pitchFamily="34" charset="0"/>
              </a:rPr>
              <a:t> Introduction</a:t>
            </a:r>
          </a:p>
          <a:p>
            <a:pPr lvl="0">
              <a:lnSpc>
                <a:spcPct val="150000"/>
              </a:lnSpc>
              <a:buFont typeface="Wingdings" charset="2"/>
              <a:buChar char="q"/>
            </a:pPr>
            <a:r>
              <a:rPr lang="en-ZA" sz="2462" dirty="0">
                <a:solidFill>
                  <a:prstClr val="black"/>
                </a:solidFill>
                <a:latin typeface="Arial Narrow" pitchFamily="34" charset="0"/>
              </a:rPr>
              <a:t>Fiscal </a:t>
            </a:r>
            <a:r>
              <a:rPr lang="en-ZA" sz="2462" dirty="0">
                <a:solidFill>
                  <a:prstClr val="black"/>
                </a:solidFill>
                <a:latin typeface="Arial Narrow" pitchFamily="34" charset="0"/>
              </a:rPr>
              <a:t>Policy </a:t>
            </a:r>
          </a:p>
          <a:p>
            <a:pPr lvl="0">
              <a:lnSpc>
                <a:spcPct val="150000"/>
              </a:lnSpc>
              <a:buFont typeface="Wingdings" charset="2"/>
              <a:buChar char="q"/>
            </a:pPr>
            <a:r>
              <a:rPr lang="en-ZA" sz="2462" dirty="0">
                <a:solidFill>
                  <a:prstClr val="black"/>
                </a:solidFill>
                <a:latin typeface="Arial Narrow" pitchFamily="34" charset="0"/>
              </a:rPr>
              <a:t>Key economic resilience and fiscal capacity </a:t>
            </a:r>
          </a:p>
          <a:p>
            <a:pPr>
              <a:lnSpc>
                <a:spcPct val="150000"/>
              </a:lnSpc>
              <a:buFont typeface="Wingdings" charset="2"/>
              <a:buChar char="q"/>
            </a:pPr>
            <a:r>
              <a:rPr lang="en-ZA" sz="2462" dirty="0">
                <a:solidFill>
                  <a:prstClr val="black"/>
                </a:solidFill>
                <a:latin typeface="Arial Narrow" pitchFamily="34" charset="0"/>
              </a:rPr>
              <a:t>Sustainable public finances: Lessons from </a:t>
            </a:r>
            <a:r>
              <a:rPr lang="en-ZA" sz="2462" dirty="0">
                <a:solidFill>
                  <a:prstClr val="black"/>
                </a:solidFill>
                <a:latin typeface="Arial Narrow" pitchFamily="34" charset="0"/>
              </a:rPr>
              <a:t>Sweden</a:t>
            </a:r>
          </a:p>
          <a:p>
            <a:pPr lvl="0">
              <a:lnSpc>
                <a:spcPct val="150000"/>
              </a:lnSpc>
              <a:buFont typeface="Wingdings" charset="2"/>
              <a:buChar char="q"/>
            </a:pPr>
            <a:r>
              <a:rPr lang="en-ZA" sz="2462" dirty="0">
                <a:solidFill>
                  <a:prstClr val="black"/>
                </a:solidFill>
                <a:latin typeface="Arial Narrow" pitchFamily="34" charset="0"/>
              </a:rPr>
              <a:t>Importance of sustainable public finances </a:t>
            </a:r>
            <a:endParaRPr lang="en-ZA" sz="2462" dirty="0">
              <a:solidFill>
                <a:prstClr val="black"/>
              </a:solidFill>
              <a:latin typeface="Arial Narrow" pitchFamily="34" charset="0"/>
            </a:endParaRPr>
          </a:p>
          <a:p>
            <a:pPr lvl="0">
              <a:lnSpc>
                <a:spcPct val="150000"/>
              </a:lnSpc>
              <a:buFont typeface="Wingdings" charset="2"/>
              <a:buChar char="q"/>
            </a:pPr>
            <a:r>
              <a:rPr lang="en-ZA" sz="2462" dirty="0">
                <a:solidFill>
                  <a:prstClr val="black"/>
                </a:solidFill>
                <a:latin typeface="Arial Narrow" pitchFamily="34" charset="0"/>
              </a:rPr>
              <a:t>Fiscal Policy in SA</a:t>
            </a:r>
          </a:p>
          <a:p>
            <a:pPr lvl="0">
              <a:lnSpc>
                <a:spcPct val="150000"/>
              </a:lnSpc>
              <a:buFont typeface="Wingdings" charset="2"/>
              <a:buChar char="q"/>
            </a:pPr>
            <a:r>
              <a:rPr lang="en-ZA" sz="2462" dirty="0">
                <a:latin typeface="Arial Narrow" pitchFamily="34" charset="0"/>
              </a:rPr>
              <a:t>Fiscal resilience and debt sustainability</a:t>
            </a:r>
          </a:p>
          <a:p>
            <a:pPr lvl="0">
              <a:lnSpc>
                <a:spcPct val="150000"/>
              </a:lnSpc>
              <a:buFont typeface="Wingdings" charset="2"/>
              <a:buChar char="q"/>
            </a:pPr>
            <a:r>
              <a:rPr lang="en-ZA" sz="2462" dirty="0">
                <a:latin typeface="Arial Narrow" pitchFamily="34" charset="0"/>
              </a:rPr>
              <a:t>Economic resilience and fiscal capacity </a:t>
            </a:r>
          </a:p>
          <a:p>
            <a:pPr marL="0" indent="0">
              <a:lnSpc>
                <a:spcPct val="150000"/>
              </a:lnSpc>
              <a:buNone/>
            </a:pPr>
            <a:endParaRPr lang="en-ZA" sz="3200" dirty="0">
              <a:latin typeface="Arial Narrow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ZA" sz="2462" dirty="0">
              <a:latin typeface="Arial Narrow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ZA" sz="2462" dirty="0">
              <a:latin typeface="Arial Narrow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ZA" sz="2462" dirty="0">
              <a:latin typeface="Arial Narrow" pitchFamily="34" charset="0"/>
            </a:endParaRPr>
          </a:p>
          <a:p>
            <a:pPr marL="562722" lvl="1" indent="0">
              <a:lnSpc>
                <a:spcPct val="150000"/>
              </a:lnSpc>
              <a:buNone/>
            </a:pPr>
            <a:endParaRPr lang="en-ZA" sz="2462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5697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371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Fiscal Policy in SA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20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9"/>
            <a:ext cx="11766519" cy="13578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396" indent="-449396" algn="just">
              <a:lnSpc>
                <a:spcPct val="150000"/>
              </a:lnSpc>
              <a:tabLst>
                <a:tab pos="549045" algn="l"/>
              </a:tabLst>
            </a:pPr>
            <a:r>
              <a:rPr lang="en-US" sz="2954" b="1" dirty="0"/>
              <a:t>3</a:t>
            </a:r>
            <a:r>
              <a:rPr lang="en-US" sz="2954" b="1" dirty="0"/>
              <a:t>. </a:t>
            </a:r>
            <a:r>
              <a:rPr lang="en-GB" sz="2954" b="1" dirty="0"/>
              <a:t>Macroeconomic outlook and debt sustainability </a:t>
            </a: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ZA" sz="2954" dirty="0">
                <a:latin typeface="Arial Narrow"/>
                <a:cs typeface="Arial Narrow"/>
              </a:rPr>
              <a:t>Current trade war between US and </a:t>
            </a:r>
            <a:r>
              <a:rPr lang="en-ZA" sz="2954" dirty="0">
                <a:latin typeface="Arial Narrow"/>
                <a:cs typeface="Arial Narrow"/>
              </a:rPr>
              <a:t>China.</a:t>
            </a: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ZA" sz="2954" dirty="0">
                <a:latin typeface="Arial Narrow"/>
                <a:cs typeface="Arial Narrow"/>
              </a:rPr>
              <a:t>WTO cuts outlook for global trade growth to lowest in a </a:t>
            </a:r>
            <a:r>
              <a:rPr lang="en-ZA" sz="2954" dirty="0">
                <a:latin typeface="Arial Narrow"/>
                <a:cs typeface="Arial Narrow"/>
              </a:rPr>
              <a:t>decade.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ZA" sz="2954" dirty="0">
                <a:latin typeface="Arial Narrow"/>
                <a:cs typeface="Arial Narrow"/>
              </a:rPr>
              <a:t>Openness </a:t>
            </a:r>
            <a:r>
              <a:rPr lang="en-ZA" sz="2954" dirty="0">
                <a:latin typeface="Arial Narrow"/>
                <a:cs typeface="Arial Narrow"/>
              </a:rPr>
              <a:t>and clarity  &amp; communication </a:t>
            </a: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ZA" sz="2954" dirty="0">
                <a:latin typeface="Arial Narrow"/>
                <a:cs typeface="Arial Narrow"/>
              </a:rPr>
              <a:t>MTEF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11835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371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Fiscal Policy in SA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21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8"/>
            <a:ext cx="11766519" cy="16591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396" indent="-449396" algn="just">
              <a:lnSpc>
                <a:spcPct val="150000"/>
              </a:lnSpc>
              <a:tabLst>
                <a:tab pos="549045" algn="l"/>
              </a:tabLst>
            </a:pPr>
            <a:r>
              <a:rPr lang="en-US" sz="2954" b="1" dirty="0"/>
              <a:t>4</a:t>
            </a:r>
            <a:r>
              <a:rPr lang="en-US" sz="2954" b="1" dirty="0"/>
              <a:t>. </a:t>
            </a:r>
            <a:r>
              <a:rPr lang="en-US" sz="2954" b="1" dirty="0"/>
              <a:t>Fiscal resilience and debt </a:t>
            </a:r>
            <a:r>
              <a:rPr lang="en-US" sz="2954" b="1" dirty="0"/>
              <a:t>sustainability</a:t>
            </a:r>
            <a:endParaRPr lang="en-US" sz="2954" b="1" dirty="0"/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462" dirty="0">
                <a:latin typeface="Arial Narrow"/>
                <a:cs typeface="Arial Narrow"/>
              </a:rPr>
              <a:t>Current economic performance </a:t>
            </a:r>
            <a:r>
              <a:rPr lang="en-US" sz="2462" dirty="0">
                <a:latin typeface="Arial Narrow"/>
                <a:cs typeface="Arial Narrow"/>
              </a:rPr>
              <a:t>has a </a:t>
            </a:r>
            <a:r>
              <a:rPr lang="en-US" sz="2462" dirty="0">
                <a:latin typeface="Arial Narrow"/>
                <a:cs typeface="Arial Narrow"/>
              </a:rPr>
              <a:t>substantial impact on our fiscal stability, requiring tougher and strategic choices. </a:t>
            </a:r>
            <a:endParaRPr lang="en-US" sz="2462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462" dirty="0">
                <a:latin typeface="Arial Narrow"/>
                <a:cs typeface="Arial Narrow"/>
              </a:rPr>
              <a:t>Tax </a:t>
            </a:r>
            <a:r>
              <a:rPr lang="en-US" sz="2462" dirty="0">
                <a:latin typeface="Arial Narrow"/>
                <a:cs typeface="Arial Narrow"/>
              </a:rPr>
              <a:t>collection is underperforming in a weak economic environment, with a revenue shortfall in 2018/19 of R57 billion compared to 2018 budget estimates. 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462" dirty="0">
                <a:latin typeface="Arial Narrow"/>
                <a:cs typeface="Arial Narrow"/>
              </a:rPr>
              <a:t>D</a:t>
            </a:r>
            <a:r>
              <a:rPr lang="en-US" sz="2462" dirty="0">
                <a:latin typeface="Arial Narrow"/>
                <a:cs typeface="Arial Narrow"/>
              </a:rPr>
              <a:t>ebt </a:t>
            </a:r>
            <a:r>
              <a:rPr lang="en-US" sz="2462" dirty="0">
                <a:latin typeface="Arial Narrow"/>
                <a:cs typeface="Arial Narrow"/>
              </a:rPr>
              <a:t>service costs have increased and persistently poor economic growth further exposes </a:t>
            </a:r>
            <a:r>
              <a:rPr lang="en-US" sz="2462" dirty="0">
                <a:latin typeface="Arial Narrow"/>
                <a:cs typeface="Arial Narrow"/>
              </a:rPr>
              <a:t>SA </a:t>
            </a:r>
            <a:r>
              <a:rPr lang="en-US" sz="2462" dirty="0">
                <a:latin typeface="Arial Narrow"/>
                <a:cs typeface="Arial Narrow"/>
              </a:rPr>
              <a:t>to the risk of the re-pricing of </a:t>
            </a:r>
            <a:r>
              <a:rPr lang="en-US" sz="2462" dirty="0">
                <a:latin typeface="Arial Narrow"/>
                <a:cs typeface="Arial Narrow"/>
              </a:rPr>
              <a:t>the country’s debt</a:t>
            </a:r>
            <a:r>
              <a:rPr lang="en-US" sz="2462" dirty="0">
                <a:latin typeface="Arial Narrow"/>
                <a:cs typeface="Arial Narrow"/>
              </a:rPr>
              <a:t>. </a:t>
            </a:r>
            <a:endParaRPr lang="en-US" sz="2462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ZA" sz="2462" dirty="0">
                <a:latin typeface="Arial Narrow"/>
                <a:cs typeface="Arial Narrow"/>
              </a:rPr>
              <a:t>In 2018’s budget</a:t>
            </a:r>
            <a:r>
              <a:rPr lang="en-ZA" sz="2462" dirty="0">
                <a:latin typeface="Arial Narrow"/>
                <a:cs typeface="Arial Narrow"/>
              </a:rPr>
              <a:t>, debt as a percentage of GDP was projected to reach 60.2 percent in 2023/24, but this was based on growth estimates that are now less likely to be achieved. </a:t>
            </a:r>
            <a:endParaRPr lang="en-US" sz="2462" dirty="0">
              <a:latin typeface="Arial Narrow"/>
              <a:cs typeface="Arial Narrow"/>
            </a:endParaRPr>
          </a:p>
          <a:p>
            <a:pPr marL="883161" indent="-433765" algn="just">
              <a:lnSpc>
                <a:spcPct val="150000"/>
              </a:lnSpc>
              <a:buFont typeface="+mj-lt"/>
              <a:buAutoNum type="arabicParenR"/>
              <a:tabLst>
                <a:tab pos="883161" algn="l"/>
              </a:tabLst>
            </a:pPr>
            <a:endParaRPr lang="en-US" sz="2585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AutoNum type="arabicPlain"/>
            </a:pPr>
            <a:endParaRPr lang="en-US" sz="2585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19770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371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Fiscal Policy in SA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22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9"/>
            <a:ext cx="11766519" cy="18067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396" indent="-449396" algn="just">
              <a:lnSpc>
                <a:spcPct val="150000"/>
              </a:lnSpc>
              <a:tabLst>
                <a:tab pos="549045" algn="l"/>
              </a:tabLst>
            </a:pPr>
            <a:r>
              <a:rPr lang="en-US" sz="2954" b="1" dirty="0"/>
              <a:t>4</a:t>
            </a:r>
            <a:r>
              <a:rPr lang="en-US" sz="2954" b="1" dirty="0"/>
              <a:t>. </a:t>
            </a:r>
            <a:r>
              <a:rPr lang="en-US" sz="2954" b="1" dirty="0"/>
              <a:t>Fiscal resilience and debt </a:t>
            </a:r>
            <a:r>
              <a:rPr lang="en-US" sz="2954" b="1" dirty="0"/>
              <a:t>sustainability</a:t>
            </a:r>
            <a:endParaRPr lang="en-US" sz="2954" b="1" dirty="0"/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Constrained fiscal environment amid lower revenue and increasing deficits, debt, and debt service costs.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The impact of population growth and the increasing demand for government service delivery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Debt </a:t>
            </a:r>
            <a:r>
              <a:rPr lang="en-US" sz="2831" dirty="0">
                <a:latin typeface="Arial Narrow"/>
                <a:cs typeface="Arial Narrow"/>
              </a:rPr>
              <a:t>service costs have increased and persistently poor economic growth further exposes </a:t>
            </a:r>
            <a:r>
              <a:rPr lang="en-US" sz="2831" dirty="0">
                <a:latin typeface="Arial Narrow"/>
                <a:cs typeface="Arial Narrow"/>
              </a:rPr>
              <a:t>SA </a:t>
            </a:r>
            <a:r>
              <a:rPr lang="en-US" sz="2831" dirty="0">
                <a:latin typeface="Arial Narrow"/>
                <a:cs typeface="Arial Narrow"/>
              </a:rPr>
              <a:t>to the risk of the re-pricing of </a:t>
            </a:r>
            <a:r>
              <a:rPr lang="en-US" sz="2831" dirty="0">
                <a:latin typeface="Arial Narrow"/>
                <a:cs typeface="Arial Narrow"/>
              </a:rPr>
              <a:t>the country’s debt</a:t>
            </a:r>
            <a:r>
              <a:rPr lang="en-US" sz="2831" dirty="0">
                <a:latin typeface="Arial Narrow"/>
                <a:cs typeface="Arial Narrow"/>
              </a:rPr>
              <a:t>. </a:t>
            </a:r>
            <a:endParaRPr lang="en-US" sz="2831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The impact of the energy supply </a:t>
            </a:r>
            <a:r>
              <a:rPr lang="en-US" sz="2831" dirty="0">
                <a:latin typeface="Arial Narrow"/>
                <a:cs typeface="Arial Narrow"/>
              </a:rPr>
              <a:t>crisis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883161" indent="-433765" algn="just">
              <a:lnSpc>
                <a:spcPct val="150000"/>
              </a:lnSpc>
              <a:buFont typeface="+mj-lt"/>
              <a:buAutoNum type="arabicParenR"/>
              <a:tabLst>
                <a:tab pos="883161" algn="l"/>
              </a:tabLst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AutoNum type="arabicPlain"/>
            </a:pPr>
            <a:endParaRPr lang="en-US" sz="2585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388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371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Fiscal Policy in SA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23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9"/>
            <a:ext cx="11766519" cy="18067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396" indent="-449396" algn="just">
              <a:lnSpc>
                <a:spcPct val="150000"/>
              </a:lnSpc>
              <a:tabLst>
                <a:tab pos="549045" algn="l"/>
              </a:tabLst>
            </a:pPr>
            <a:r>
              <a:rPr lang="en-US" sz="2954" b="1" dirty="0"/>
              <a:t>4</a:t>
            </a:r>
            <a:r>
              <a:rPr lang="en-US" sz="2954" b="1" dirty="0"/>
              <a:t>. </a:t>
            </a:r>
            <a:r>
              <a:rPr lang="en-US" sz="2954" b="1" dirty="0"/>
              <a:t>Fiscal resilience and debt </a:t>
            </a:r>
            <a:r>
              <a:rPr lang="en-US" sz="2954" b="1" dirty="0"/>
              <a:t>sustainability</a:t>
            </a:r>
            <a:endParaRPr lang="en-US" sz="2954" b="1" dirty="0"/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The impact of natural disasters as a result of climate change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 The impact of crime, service delivery protests and social </a:t>
            </a:r>
            <a:r>
              <a:rPr lang="en-US" sz="2831" dirty="0">
                <a:latin typeface="Arial Narrow"/>
                <a:cs typeface="Arial Narrow"/>
              </a:rPr>
              <a:t>unrest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 The </a:t>
            </a:r>
            <a:r>
              <a:rPr lang="en-US" sz="2831" dirty="0">
                <a:latin typeface="Arial Narrow"/>
                <a:cs typeface="Arial Narrow"/>
              </a:rPr>
              <a:t>unsustainability of municipalities </a:t>
            </a:r>
            <a:r>
              <a:rPr lang="en-US" sz="2831" dirty="0">
                <a:latin typeface="Arial Narrow"/>
                <a:cs typeface="Arial Narrow"/>
              </a:rPr>
              <a:t>(the </a:t>
            </a:r>
            <a:r>
              <a:rPr lang="en-US" sz="2831" dirty="0">
                <a:latin typeface="Arial Narrow"/>
                <a:cs typeface="Arial Narrow"/>
              </a:rPr>
              <a:t>implementation of a district development </a:t>
            </a:r>
            <a:r>
              <a:rPr lang="en-US" sz="2831" dirty="0">
                <a:latin typeface="Arial Narrow"/>
                <a:cs typeface="Arial Narrow"/>
              </a:rPr>
              <a:t>model, which aims </a:t>
            </a:r>
            <a:r>
              <a:rPr lang="en-US" sz="2831" dirty="0">
                <a:latin typeface="Arial Narrow"/>
                <a:cs typeface="Arial Narrow"/>
              </a:rPr>
              <a:t>to improve cooperative governance through re-aligning the three spheres of government [national, provincial and local] to ensure joint planning, budgeting, implementation and monitoring across all the spheres</a:t>
            </a:r>
            <a:r>
              <a:rPr lang="en-US" sz="2831" dirty="0">
                <a:latin typeface="Arial Narrow"/>
                <a:cs typeface="Arial Narrow"/>
              </a:rPr>
              <a:t>.</a:t>
            </a:r>
            <a:endParaRPr lang="en-US" sz="2831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 The </a:t>
            </a:r>
            <a:r>
              <a:rPr lang="en-US" sz="2831" dirty="0">
                <a:latin typeface="Arial Narrow"/>
                <a:cs typeface="Arial Narrow"/>
              </a:rPr>
              <a:t>impact of the 4th industrial revolution. 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883161" indent="-433765" algn="just">
              <a:lnSpc>
                <a:spcPct val="150000"/>
              </a:lnSpc>
              <a:buFont typeface="+mj-lt"/>
              <a:buAutoNum type="arabicParenR"/>
              <a:tabLst>
                <a:tab pos="883161" algn="l"/>
              </a:tabLst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AutoNum type="arabicPlain"/>
            </a:pPr>
            <a:endParaRPr lang="en-US" sz="2585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85507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371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Fiscal Policy in SA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24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9"/>
            <a:ext cx="11766519" cy="1747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396" indent="-449396" algn="just">
              <a:lnSpc>
                <a:spcPct val="150000"/>
              </a:lnSpc>
              <a:tabLst>
                <a:tab pos="549045" algn="l"/>
              </a:tabLst>
            </a:pPr>
            <a:r>
              <a:rPr lang="en-US" sz="2954" b="1" dirty="0"/>
              <a:t>4</a:t>
            </a:r>
            <a:r>
              <a:rPr lang="en-US" sz="2954" b="1" dirty="0"/>
              <a:t>. </a:t>
            </a:r>
            <a:r>
              <a:rPr lang="en-US" sz="2954" b="1" dirty="0"/>
              <a:t>Fiscal resilience and debt </a:t>
            </a:r>
            <a:r>
              <a:rPr lang="en-US" sz="2954" b="1" dirty="0"/>
              <a:t>sustainability</a:t>
            </a:r>
            <a:endParaRPr lang="en-US" sz="2954" b="1" dirty="0"/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Therefore, there is a dire need to redirect efforts </a:t>
            </a:r>
            <a:r>
              <a:rPr lang="en-US" sz="2831" dirty="0">
                <a:latin typeface="Arial Narrow"/>
                <a:cs typeface="Arial Narrow"/>
              </a:rPr>
              <a:t>in the </a:t>
            </a:r>
            <a:r>
              <a:rPr lang="en-US" sz="2831" dirty="0">
                <a:latin typeface="Arial Narrow"/>
                <a:cs typeface="Arial Narrow"/>
              </a:rPr>
              <a:t>short term on addressing the issue of rising debt, and on stricter controls of the spending side of government finances</a:t>
            </a:r>
            <a:r>
              <a:rPr lang="en-US" sz="2831" dirty="0">
                <a:latin typeface="Arial Narrow"/>
                <a:cs typeface="Arial Narrow"/>
              </a:rPr>
              <a:t>.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Real </a:t>
            </a:r>
            <a:r>
              <a:rPr lang="en-US" sz="2831" dirty="0">
                <a:latin typeface="Arial Narrow"/>
                <a:cs typeface="Arial Narrow"/>
              </a:rPr>
              <a:t>growth in spending is </a:t>
            </a:r>
            <a:r>
              <a:rPr lang="en-US" sz="2831" dirty="0">
                <a:latin typeface="Arial Narrow"/>
                <a:cs typeface="Arial Narrow"/>
              </a:rPr>
              <a:t>increasing making it a necessity for government address </a:t>
            </a:r>
            <a:r>
              <a:rPr lang="en-US" sz="2831" dirty="0">
                <a:latin typeface="Arial Narrow"/>
                <a:cs typeface="Arial Narrow"/>
              </a:rPr>
              <a:t>certain aspects of government spending, especially for underperforming programs. </a:t>
            </a:r>
            <a:endParaRPr lang="en-US" sz="2831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 </a:t>
            </a:r>
            <a:r>
              <a:rPr lang="en-US" sz="2831" dirty="0">
                <a:latin typeface="Arial Narrow"/>
                <a:cs typeface="Arial Narrow"/>
              </a:rPr>
              <a:t>Special consideration needs to be focused at </a:t>
            </a:r>
            <a:r>
              <a:rPr lang="en-US" sz="2831" dirty="0">
                <a:latin typeface="Arial Narrow"/>
                <a:cs typeface="Arial Narrow"/>
              </a:rPr>
              <a:t>those government programs that can be reviewed, to improve their performance and to lessen their reliance on the fiscus.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883161" indent="-433765" algn="just">
              <a:lnSpc>
                <a:spcPct val="150000"/>
              </a:lnSpc>
              <a:buFont typeface="+mj-lt"/>
              <a:buAutoNum type="arabicParenR"/>
              <a:tabLst>
                <a:tab pos="883161" algn="l"/>
              </a:tabLst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AutoNum type="arabicPlain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78078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371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Fiscal Policy in SA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25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8"/>
            <a:ext cx="11766519" cy="1681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396" indent="-449396" algn="just">
              <a:lnSpc>
                <a:spcPct val="150000"/>
              </a:lnSpc>
              <a:tabLst>
                <a:tab pos="549045" algn="l"/>
              </a:tabLst>
            </a:pPr>
            <a:r>
              <a:rPr lang="en-US" sz="2954" b="1" dirty="0"/>
              <a:t>5</a:t>
            </a:r>
            <a:r>
              <a:rPr lang="en-US" sz="2954" b="1" dirty="0"/>
              <a:t>. </a:t>
            </a:r>
            <a:r>
              <a:rPr lang="en-US" sz="2954" b="1" dirty="0"/>
              <a:t>Economic resilience and fiscal capacity 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According to </a:t>
            </a:r>
            <a:r>
              <a:rPr lang="en-US" sz="2831" dirty="0">
                <a:latin typeface="Arial Narrow"/>
                <a:cs typeface="Arial Narrow"/>
              </a:rPr>
              <a:t>NT (Sep 2019), investors are withdrawing from </a:t>
            </a:r>
            <a:r>
              <a:rPr lang="en-US" sz="2831" dirty="0">
                <a:latin typeface="Arial Narrow"/>
                <a:cs typeface="Arial Narrow"/>
              </a:rPr>
              <a:t>South African bonds as Moody’s junk threat looms (Last week</a:t>
            </a:r>
            <a:r>
              <a:rPr lang="en-US" sz="2831" dirty="0">
                <a:latin typeface="Arial Narrow"/>
                <a:cs typeface="Arial Narrow"/>
              </a:rPr>
              <a:t>).</a:t>
            </a:r>
            <a:endParaRPr lang="en-US" sz="2831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Next month Moody’s </a:t>
            </a:r>
            <a:r>
              <a:rPr lang="en-US" sz="2831" dirty="0">
                <a:latin typeface="Arial Narrow"/>
                <a:cs typeface="Arial Narrow"/>
              </a:rPr>
              <a:t>Investors Service reviews </a:t>
            </a:r>
            <a:r>
              <a:rPr lang="en-US" sz="2831" dirty="0">
                <a:latin typeface="Arial Narrow"/>
                <a:cs typeface="Arial Narrow"/>
              </a:rPr>
              <a:t>SA’s sovereign </a:t>
            </a:r>
            <a:r>
              <a:rPr lang="en-US" sz="2831" dirty="0">
                <a:latin typeface="Arial Narrow"/>
                <a:cs typeface="Arial Narrow"/>
              </a:rPr>
              <a:t>rating, but foreign investors </a:t>
            </a:r>
            <a:r>
              <a:rPr lang="en-US" sz="2831" dirty="0">
                <a:latin typeface="Arial Narrow"/>
                <a:cs typeface="Arial Narrow"/>
              </a:rPr>
              <a:t>are not </a:t>
            </a:r>
            <a:r>
              <a:rPr lang="en-US" sz="2831" dirty="0">
                <a:latin typeface="Arial Narrow"/>
                <a:cs typeface="Arial Narrow"/>
              </a:rPr>
              <a:t>taking </a:t>
            </a:r>
            <a:r>
              <a:rPr lang="en-US" sz="2831" dirty="0">
                <a:latin typeface="Arial Narrow"/>
                <a:cs typeface="Arial Narrow"/>
              </a:rPr>
              <a:t>chances.</a:t>
            </a:r>
            <a:endParaRPr lang="en-US" sz="2831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Subsequently, overseas </a:t>
            </a:r>
            <a:r>
              <a:rPr lang="en-US" sz="2831" dirty="0">
                <a:latin typeface="Arial Narrow"/>
                <a:cs typeface="Arial Narrow"/>
              </a:rPr>
              <a:t>ownership of South African government debt fell to 37% of the total at the end of August, from as high as 43% in March 2018.</a:t>
            </a:r>
          </a:p>
          <a:p>
            <a:pPr algn="just"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marL="883161" indent="-433765" algn="just">
              <a:lnSpc>
                <a:spcPct val="150000"/>
              </a:lnSpc>
              <a:buFont typeface="+mj-lt"/>
              <a:buAutoNum type="arabicParenR"/>
              <a:tabLst>
                <a:tab pos="883161" algn="l"/>
              </a:tabLst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AutoNum type="arabicPlain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94694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371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Fiscal Policy in SA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26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8"/>
            <a:ext cx="11766519" cy="16788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396" indent="-449396" algn="just">
              <a:lnSpc>
                <a:spcPct val="150000"/>
              </a:lnSpc>
              <a:tabLst>
                <a:tab pos="549045" algn="l"/>
              </a:tabLst>
            </a:pPr>
            <a:r>
              <a:rPr lang="en-US" sz="2954" b="1" dirty="0"/>
              <a:t>6</a:t>
            </a:r>
            <a:r>
              <a:rPr lang="en-US" sz="2954" b="1" dirty="0"/>
              <a:t>. </a:t>
            </a:r>
            <a:r>
              <a:rPr lang="en-US" sz="2954" b="1" dirty="0"/>
              <a:t>Economic resilience and fiscal capacity 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This suggests that  </a:t>
            </a:r>
            <a:r>
              <a:rPr lang="en-US" sz="2831" dirty="0">
                <a:latin typeface="Arial Narrow"/>
                <a:cs typeface="Arial Narrow"/>
              </a:rPr>
              <a:t>some investors </a:t>
            </a:r>
            <a:r>
              <a:rPr lang="en-US" sz="2831" dirty="0">
                <a:latin typeface="Arial Narrow"/>
                <a:cs typeface="Arial Narrow"/>
              </a:rPr>
              <a:t>are not </a:t>
            </a:r>
            <a:r>
              <a:rPr lang="en-US" sz="2831" dirty="0">
                <a:latin typeface="Arial Narrow"/>
                <a:cs typeface="Arial Narrow"/>
              </a:rPr>
              <a:t>waiting for Moody’s to downgrade the country to </a:t>
            </a:r>
            <a:r>
              <a:rPr lang="en-US" sz="2831" dirty="0">
                <a:latin typeface="Arial Narrow"/>
                <a:cs typeface="Arial Narrow"/>
              </a:rPr>
              <a:t>junk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Moody’s downgrade would </a:t>
            </a:r>
            <a:r>
              <a:rPr lang="en-US" sz="2831" dirty="0">
                <a:latin typeface="Arial Narrow"/>
                <a:cs typeface="Arial Narrow"/>
              </a:rPr>
              <a:t>see </a:t>
            </a:r>
            <a:r>
              <a:rPr lang="en-US" sz="2831" dirty="0">
                <a:latin typeface="Arial Narrow"/>
                <a:cs typeface="Arial Narrow"/>
              </a:rPr>
              <a:t>SA removed </a:t>
            </a:r>
            <a:r>
              <a:rPr lang="en-US" sz="2831" dirty="0">
                <a:latin typeface="Arial Narrow"/>
                <a:cs typeface="Arial Narrow"/>
              </a:rPr>
              <a:t>from Citigroup’s World Government Bond Index, sparking forced sales by investors who track the gauge.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Investors' behavior is </a:t>
            </a:r>
            <a:r>
              <a:rPr lang="en-US" sz="2831" dirty="0">
                <a:latin typeface="Arial Narrow"/>
                <a:cs typeface="Arial Narrow"/>
              </a:rPr>
              <a:t>despite the fact the </a:t>
            </a:r>
            <a:r>
              <a:rPr lang="en-US" sz="2831" dirty="0">
                <a:latin typeface="Arial Narrow"/>
                <a:cs typeface="Arial Narrow"/>
              </a:rPr>
              <a:t>SA’s yields </a:t>
            </a:r>
            <a:r>
              <a:rPr lang="en-US" sz="2831" dirty="0">
                <a:latin typeface="Arial Narrow"/>
                <a:cs typeface="Arial Narrow"/>
              </a:rPr>
              <a:t>are the highest in the WGBI, which requires an investment-grade rating from either Moody’s or S&amp;P Ratings and is tracked by investors overseeing as much as $3 trillion (R46 trillion).  </a:t>
            </a:r>
            <a:endParaRPr lang="en-US" sz="2954" dirty="0">
              <a:latin typeface="Arial Narrow"/>
              <a:cs typeface="Arial Narrow"/>
            </a:endParaRPr>
          </a:p>
          <a:p>
            <a:pPr marL="883161" indent="-433765" algn="just">
              <a:lnSpc>
                <a:spcPct val="150000"/>
              </a:lnSpc>
              <a:buFont typeface="+mj-lt"/>
              <a:buAutoNum type="arabicParenR"/>
              <a:tabLst>
                <a:tab pos="883161" algn="l"/>
              </a:tabLst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AutoNum type="arabicPlain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6630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371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Fiscal Policy in SA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27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9"/>
            <a:ext cx="11766519" cy="13521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396" indent="-449396" algn="just">
              <a:lnSpc>
                <a:spcPct val="150000"/>
              </a:lnSpc>
              <a:tabLst>
                <a:tab pos="549045" algn="l"/>
              </a:tabLst>
            </a:pPr>
            <a:r>
              <a:rPr lang="en-US" sz="2954" b="1" dirty="0"/>
              <a:t>6</a:t>
            </a:r>
            <a:r>
              <a:rPr lang="en-US" sz="2954" b="1" dirty="0"/>
              <a:t>. </a:t>
            </a:r>
            <a:r>
              <a:rPr lang="en-US" sz="2954" b="1" dirty="0"/>
              <a:t>Economic resilience and fiscal capacity 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According to JSE data, foreign investors have sold a net R2.7 billion of South African bonds last month bringing outflows this year to R8.8 billion.</a:t>
            </a:r>
          </a:p>
          <a:p>
            <a:pPr marL="883161" indent="-433765" algn="just">
              <a:lnSpc>
                <a:spcPct val="150000"/>
              </a:lnSpc>
              <a:buFont typeface="+mj-lt"/>
              <a:buAutoNum type="arabicParenR"/>
              <a:tabLst>
                <a:tab pos="883161" algn="l"/>
              </a:tabLst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AutoNum type="arabicPlain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54333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371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Fiscal Policy in SA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28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8"/>
            <a:ext cx="11766519" cy="16988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396" indent="-449396" algn="just">
              <a:lnSpc>
                <a:spcPct val="150000"/>
              </a:lnSpc>
              <a:tabLst>
                <a:tab pos="549045" algn="l"/>
              </a:tabLst>
            </a:pPr>
            <a:r>
              <a:rPr lang="en-US" sz="2954" b="1" dirty="0"/>
              <a:t>7</a:t>
            </a:r>
            <a:r>
              <a:rPr lang="en-US" sz="2954" b="1" dirty="0"/>
              <a:t>. </a:t>
            </a:r>
            <a:r>
              <a:rPr lang="en-US" sz="2954" b="1" dirty="0"/>
              <a:t>Urgent solutions (Government needs to)</a:t>
            </a:r>
            <a:r>
              <a:rPr lang="en-US" sz="2954" b="1" dirty="0"/>
              <a:t>: </a:t>
            </a:r>
            <a:endParaRPr lang="en-US" sz="2954" b="1" dirty="0"/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Continuously promote policy certainty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Resolve our SOE challenges to restore fiscal sustainability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Ensure security and reliability of electricity supply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Continue working to attract investment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Streamline and make government regulations more effective, while making it easier for businesses to register, innovate, export and create jobs.</a:t>
            </a:r>
          </a:p>
          <a:p>
            <a:pPr lvl="0" algn="just"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marL="883161" indent="-433765" algn="just">
              <a:lnSpc>
                <a:spcPct val="150000"/>
              </a:lnSpc>
              <a:buFont typeface="+mj-lt"/>
              <a:buAutoNum type="arabicParenR"/>
              <a:tabLst>
                <a:tab pos="883161" algn="l"/>
              </a:tabLst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AutoNum type="arabicPlain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90744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371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Fiscal Policy in SA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29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8"/>
            <a:ext cx="11766519" cy="16306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396" indent="-449396" algn="just">
              <a:lnSpc>
                <a:spcPct val="150000"/>
              </a:lnSpc>
              <a:tabLst>
                <a:tab pos="549045" algn="l"/>
              </a:tabLst>
            </a:pPr>
            <a:r>
              <a:rPr lang="en-US" sz="2954" b="1" dirty="0"/>
              <a:t>8. Government stance under these economic </a:t>
            </a:r>
            <a:r>
              <a:rPr lang="en-US" sz="2954" b="1" dirty="0"/>
              <a:t>challenges: </a:t>
            </a:r>
            <a:endParaRPr lang="en-US" sz="2954" b="1" dirty="0"/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Government remains committed to sustainable public finances. Despite major spending pressures, the expenditure ceiling remains intact. 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Gross debt is projected to stabilise at Gross debt-to-GDP stabilises at 60.2 per cent of GDP in 2023/24.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Currency depreciation accounts for about 70 per cent of the upward revision to gross loan debt in the current year. </a:t>
            </a:r>
          </a:p>
          <a:p>
            <a:pPr marL="449396" algn="just">
              <a:lnSpc>
                <a:spcPct val="150000"/>
              </a:lnSpc>
              <a:tabLst>
                <a:tab pos="883161" algn="l"/>
              </a:tabLst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AutoNum type="arabicPlain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404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6735" y="618150"/>
            <a:ext cx="11090878" cy="1367692"/>
          </a:xfrm>
        </p:spPr>
        <p:txBody>
          <a:bodyPr>
            <a:noAutofit/>
          </a:bodyPr>
          <a:lstStyle/>
          <a:p>
            <a:pPr algn="r" eaLnBrk="1" hangingPunct="1"/>
            <a:r>
              <a:rPr lang="fr-FR" b="1" dirty="0" smtClean="0">
                <a:latin typeface="Arial Narrow" panose="020B0606020202030204" pitchFamily="34" charset="0"/>
              </a:rPr>
              <a:t>Is the glass </a:t>
            </a:r>
            <a:r>
              <a:rPr lang="fr-FR" b="1" dirty="0">
                <a:latin typeface="Arial Narrow" panose="020B0606020202030204" pitchFamily="34" charset="0"/>
              </a:rPr>
              <a:t>h</a:t>
            </a:r>
            <a:r>
              <a:rPr lang="fr-FR" b="1" dirty="0" smtClean="0">
                <a:latin typeface="Arial Narrow" panose="020B0606020202030204" pitchFamily="34" charset="0"/>
              </a:rPr>
              <a:t>alf full or </a:t>
            </a:r>
            <a:r>
              <a:rPr lang="fr-FR" b="1" dirty="0">
                <a:latin typeface="Arial Narrow" panose="020B0606020202030204" pitchFamily="34" charset="0"/>
              </a:rPr>
              <a:t>h</a:t>
            </a:r>
            <a:r>
              <a:rPr lang="fr-FR" b="1" dirty="0" smtClean="0">
                <a:latin typeface="Arial Narrow" panose="020B0606020202030204" pitchFamily="34" charset="0"/>
              </a:rPr>
              <a:t>alf </a:t>
            </a:r>
            <a:r>
              <a:rPr lang="en-US" b="1" dirty="0" smtClean="0">
                <a:latin typeface="Arial Narrow" panose="020B0606020202030204" pitchFamily="34" charset="0"/>
              </a:rPr>
              <a:t>empty</a:t>
            </a:r>
            <a:r>
              <a:rPr lang="fr-FR" b="1" dirty="0" smtClean="0">
                <a:latin typeface="Arial Narrow" panose="020B0606020202030204" pitchFamily="34" charset="0"/>
              </a:rPr>
              <a:t>?</a:t>
            </a:r>
          </a:p>
        </p:txBody>
      </p:sp>
      <p:pic>
        <p:nvPicPr>
          <p:cNvPr id="78854" name="Picture 6" descr="Glass Half Ful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137" y="1745121"/>
            <a:ext cx="11344030" cy="4697137"/>
          </a:xfrm>
          <a:prstGeom prst="rect">
            <a:avLst/>
          </a:prstGeom>
          <a:noFill/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98863" y="-791308"/>
            <a:ext cx="11090878" cy="136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2542" tIns="56271" rIns="112542" bIns="56271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5416" b="1" dirty="0">
                <a:latin typeface="Arial Narrow" panose="020B0606020202030204" pitchFamily="34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64938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371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Fiscal Policy in SA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30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9"/>
            <a:ext cx="11766519" cy="1835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396" indent="-449396" algn="just">
              <a:lnSpc>
                <a:spcPct val="150000"/>
              </a:lnSpc>
              <a:tabLst>
                <a:tab pos="549045" algn="l"/>
              </a:tabLst>
            </a:pPr>
            <a:r>
              <a:rPr lang="en-US" sz="2954" b="1" dirty="0"/>
              <a:t>8. Government stance under these economic </a:t>
            </a:r>
            <a:r>
              <a:rPr lang="en-US" sz="2954" b="1" dirty="0"/>
              <a:t>challenges: </a:t>
            </a:r>
            <a:endParaRPr lang="en-US" sz="2954" b="1" dirty="0"/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Tax revenue has been revised down by R27.4 billion in 2018/19, R24.7 billion in 2019/20 and R33 billion in 2020/21 relative to the 2018 Budget. This mainly reflects higher-than-expected VAT refunds</a:t>
            </a:r>
            <a:r>
              <a:rPr lang="en-US" sz="2954" dirty="0">
                <a:latin typeface="Arial Narrow"/>
                <a:cs typeface="Arial Narrow"/>
              </a:rPr>
              <a:t>. </a:t>
            </a: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The </a:t>
            </a:r>
            <a:r>
              <a:rPr lang="en-US" sz="2954" dirty="0">
                <a:latin typeface="Arial Narrow"/>
                <a:cs typeface="Arial Narrow"/>
              </a:rPr>
              <a:t>consolidated budget deficit is estimated at 4 per cent in 2018/19, compared with the 2018 Budget projection of 3.6 per cent of GDP. After rising to 4.2 per cent, the deficit stabilises at 4 per cent in the outer year. 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883161" indent="-433765" algn="just">
              <a:lnSpc>
                <a:spcPct val="150000"/>
              </a:lnSpc>
              <a:buFont typeface="+mj-lt"/>
              <a:buAutoNum type="arabicParenR"/>
              <a:tabLst>
                <a:tab pos="883161" algn="l"/>
              </a:tabLst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AutoNum type="arabicPlain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US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27194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371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Fiscal Policy in SA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31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8"/>
            <a:ext cx="11766519" cy="8108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396" indent="-449396" algn="just">
              <a:lnSpc>
                <a:spcPct val="150000"/>
              </a:lnSpc>
              <a:tabLst>
                <a:tab pos="549045" algn="l"/>
              </a:tabLst>
            </a:pPr>
            <a:r>
              <a:rPr lang="en-US" sz="2954" b="1" dirty="0"/>
              <a:t>8. Government stance under these economic </a:t>
            </a:r>
            <a:r>
              <a:rPr lang="en-US" sz="2954" b="1" dirty="0"/>
              <a:t>challenges: </a:t>
            </a:r>
            <a:endParaRPr lang="en-US" sz="2954" b="1" dirty="0"/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Slow </a:t>
            </a:r>
            <a:r>
              <a:rPr lang="en-US" sz="2954" dirty="0">
                <a:latin typeface="Arial Narrow"/>
                <a:cs typeface="Arial Narrow"/>
              </a:rPr>
              <a:t>economic growth remains the primary risk to the framework. </a:t>
            </a: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While </a:t>
            </a:r>
            <a:r>
              <a:rPr lang="en-US" sz="2954" dirty="0">
                <a:latin typeface="Arial Narrow"/>
                <a:cs typeface="Arial Narrow"/>
              </a:rPr>
              <a:t>some state-owned companies receive funding in the current year, their poor financial position could burden the public finances over the medium term</a:t>
            </a:r>
            <a:r>
              <a:rPr lang="en-US" sz="2954" dirty="0">
                <a:latin typeface="Arial Narrow"/>
                <a:cs typeface="Arial Narrow"/>
              </a:rPr>
              <a:t>.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Taking </a:t>
            </a:r>
            <a:r>
              <a:rPr lang="en-US" sz="2954" dirty="0">
                <a:latin typeface="Arial Narrow"/>
                <a:cs typeface="Arial Narrow"/>
              </a:rPr>
              <a:t>these developments into account, government is maintaining its commitment to fiscal sustainability and debt </a:t>
            </a:r>
            <a:r>
              <a:rPr lang="en-US" sz="2954" dirty="0">
                <a:latin typeface="Arial Narrow"/>
                <a:cs typeface="Arial Narrow"/>
              </a:rPr>
              <a:t>stabilization.</a:t>
            </a: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Weak economic performance and revenue shortfalls contribute </a:t>
            </a:r>
            <a:r>
              <a:rPr lang="en-US" sz="2954" dirty="0">
                <a:latin typeface="Arial Narrow"/>
                <a:cs typeface="Arial Narrow"/>
              </a:rPr>
              <a:t>to harm </a:t>
            </a:r>
            <a:r>
              <a:rPr lang="en-US" sz="2954" dirty="0">
                <a:latin typeface="Arial Narrow"/>
                <a:cs typeface="Arial Narrow"/>
              </a:rPr>
              <a:t>fiscal </a:t>
            </a:r>
            <a:r>
              <a:rPr lang="en-US" sz="2954" dirty="0">
                <a:latin typeface="Arial Narrow"/>
                <a:cs typeface="Arial Narrow"/>
              </a:rPr>
              <a:t>projections.</a:t>
            </a: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35840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371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Fiscal Policy in SA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32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246736" y="858868"/>
            <a:ext cx="11766519" cy="6229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396" indent="-449396" algn="just">
              <a:lnSpc>
                <a:spcPct val="150000"/>
              </a:lnSpc>
              <a:tabLst>
                <a:tab pos="549045" algn="l"/>
              </a:tabLst>
            </a:pPr>
            <a:r>
              <a:rPr lang="en-US" sz="2954" b="1" dirty="0"/>
              <a:t>8. Government stance under these economic </a:t>
            </a:r>
            <a:r>
              <a:rPr lang="en-US" sz="2954" b="1" dirty="0"/>
              <a:t>challenges: </a:t>
            </a:r>
            <a:endParaRPr lang="en-US" sz="2954" b="1" dirty="0"/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Consolidated </a:t>
            </a:r>
            <a:r>
              <a:rPr lang="en-US" sz="2954" dirty="0">
                <a:latin typeface="Arial Narrow"/>
                <a:cs typeface="Arial Narrow"/>
              </a:rPr>
              <a:t>budget deficit expected to decline </a:t>
            </a:r>
            <a:r>
              <a:rPr lang="en-US" sz="2954" dirty="0">
                <a:latin typeface="Arial Narrow"/>
                <a:cs typeface="Arial Narrow"/>
              </a:rPr>
              <a:t>from 4.2% of </a:t>
            </a:r>
            <a:r>
              <a:rPr lang="en-US" sz="2954" dirty="0">
                <a:latin typeface="Arial Narrow"/>
                <a:cs typeface="Arial Narrow"/>
              </a:rPr>
              <a:t>GDP in 2019/20 to </a:t>
            </a:r>
            <a:r>
              <a:rPr lang="en-US" sz="2954" dirty="0">
                <a:latin typeface="Arial Narrow"/>
                <a:cs typeface="Arial Narrow"/>
              </a:rPr>
              <a:t>4% in </a:t>
            </a:r>
            <a:r>
              <a:rPr lang="en-US" sz="2954" dirty="0">
                <a:latin typeface="Arial Narrow"/>
                <a:cs typeface="Arial Narrow"/>
              </a:rPr>
              <a:t>2021/22. </a:t>
            </a:r>
            <a:endParaRPr lang="en-US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dirty="0">
                <a:latin typeface="Arial Narrow"/>
                <a:cs typeface="Arial Narrow"/>
              </a:rPr>
              <a:t>Over </a:t>
            </a:r>
            <a:r>
              <a:rPr lang="en-US" sz="2954" dirty="0">
                <a:latin typeface="Arial Narrow"/>
                <a:cs typeface="Arial Narrow"/>
              </a:rPr>
              <a:t>the medium-term expenditure framework (MTEF) period, government will: </a:t>
            </a:r>
          </a:p>
          <a:p>
            <a:pPr marL="422041" indent="461119" algn="just">
              <a:lnSpc>
                <a:spcPct val="150000"/>
              </a:lnSpc>
              <a:buFont typeface="Wingdings" charset="2"/>
              <a:buChar char="ü"/>
              <a:tabLst>
                <a:tab pos="767881" algn="l"/>
              </a:tabLst>
            </a:pPr>
            <a:r>
              <a:rPr lang="en-US" sz="2954" dirty="0">
                <a:latin typeface="Arial Narrow"/>
                <a:cs typeface="Arial Narrow"/>
              </a:rPr>
              <a:t> Maintain </a:t>
            </a:r>
            <a:r>
              <a:rPr lang="en-US" sz="2954" dirty="0">
                <a:latin typeface="Arial Narrow"/>
                <a:cs typeface="Arial Narrow"/>
              </a:rPr>
              <a:t>the main budget expenditure ceiling. </a:t>
            </a:r>
          </a:p>
          <a:p>
            <a:pPr marL="998441" indent="-449396" algn="just">
              <a:lnSpc>
                <a:spcPct val="150000"/>
              </a:lnSpc>
              <a:buFont typeface="Wingdings" charset="2"/>
              <a:buChar char="ü"/>
              <a:tabLst>
                <a:tab pos="998441" algn="l"/>
              </a:tabLst>
            </a:pPr>
            <a:r>
              <a:rPr lang="en-US" sz="2954" dirty="0">
                <a:latin typeface="Arial Narrow"/>
                <a:cs typeface="Arial Narrow"/>
              </a:rPr>
              <a:t>Funds </a:t>
            </a:r>
            <a:r>
              <a:rPr lang="en-US" sz="2954" dirty="0">
                <a:latin typeface="Arial Narrow"/>
                <a:cs typeface="Arial Narrow"/>
              </a:rPr>
              <a:t>are reprioritised to manage spending pressures and support the </a:t>
            </a:r>
            <a:r>
              <a:rPr lang="en-US" sz="2954" dirty="0">
                <a:latin typeface="Arial Narrow"/>
                <a:cs typeface="Arial Narrow"/>
              </a:rPr>
              <a:t> President’s </a:t>
            </a:r>
            <a:r>
              <a:rPr lang="en-US" sz="2954" dirty="0">
                <a:latin typeface="Arial Narrow"/>
                <a:cs typeface="Arial Narrow"/>
              </a:rPr>
              <a:t>economic stimulus and recovery plan. </a:t>
            </a:r>
            <a:endParaRPr lang="en-US" sz="2954" dirty="0">
              <a:latin typeface="Arial Narrow"/>
              <a:cs typeface="Arial Narrow"/>
            </a:endParaRPr>
          </a:p>
          <a:p>
            <a:pPr marL="998441" indent="-449396" algn="just">
              <a:lnSpc>
                <a:spcPct val="150000"/>
              </a:lnSpc>
              <a:buFont typeface="Wingdings" charset="2"/>
              <a:buChar char="ü"/>
              <a:tabLst>
                <a:tab pos="998441" algn="l"/>
              </a:tabLst>
            </a:pPr>
            <a:r>
              <a:rPr lang="en-US" sz="2954" dirty="0">
                <a:latin typeface="Arial Narrow"/>
                <a:cs typeface="Arial Narrow"/>
              </a:rPr>
              <a:t>Avoid increases in the major tax instruments unless the economic environment requires it</a:t>
            </a:r>
            <a:r>
              <a:rPr lang="en-US" sz="2954" dirty="0">
                <a:latin typeface="Arial Narrow"/>
                <a:cs typeface="Arial Narrow"/>
              </a:rPr>
              <a:t>.</a:t>
            </a:r>
            <a:endParaRPr lang="en-US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55916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371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Fiscal Policy in SA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33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8"/>
            <a:ext cx="11766519" cy="7048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396" indent="-449396" algn="just">
              <a:lnSpc>
                <a:spcPct val="150000"/>
              </a:lnSpc>
              <a:tabLst>
                <a:tab pos="549045" algn="l"/>
              </a:tabLst>
            </a:pPr>
            <a:r>
              <a:rPr lang="en-US" sz="2954" b="1" dirty="0"/>
              <a:t>8. Government stance under these economic </a:t>
            </a:r>
            <a:r>
              <a:rPr lang="en-US" sz="2954" b="1" dirty="0"/>
              <a:t>challenges: </a:t>
            </a:r>
            <a:endParaRPr lang="en-US" sz="2954" b="1" dirty="0"/>
          </a:p>
          <a:p>
            <a:pPr marL="883161" indent="-550998" algn="just">
              <a:lnSpc>
                <a:spcPct val="150000"/>
              </a:lnSpc>
              <a:buFont typeface="Wingdings" charset="2"/>
              <a:buChar char="ü"/>
            </a:pPr>
            <a:r>
              <a:rPr lang="en-GB" sz="2462" dirty="0">
                <a:latin typeface="Arial Narrow"/>
                <a:cs typeface="Arial Narrow"/>
              </a:rPr>
              <a:t>Current revenue </a:t>
            </a:r>
            <a:r>
              <a:rPr lang="en-GB" sz="2462" dirty="0">
                <a:latin typeface="Arial Narrow"/>
                <a:cs typeface="Arial Narrow"/>
              </a:rPr>
              <a:t>projections assume no changes to tax rates, but provide for annual adjustments to personal income tax brackets, levies and excise duties in line with inflation. </a:t>
            </a:r>
          </a:p>
          <a:p>
            <a:pPr marL="883161" indent="-550998" algn="just">
              <a:lnSpc>
                <a:spcPct val="150000"/>
              </a:lnSpc>
              <a:buFont typeface="Wingdings" charset="2"/>
              <a:buChar char="ü"/>
            </a:pPr>
            <a:r>
              <a:rPr lang="en-GB" sz="2462" dirty="0">
                <a:latin typeface="Arial Narrow"/>
                <a:cs typeface="Arial Narrow"/>
              </a:rPr>
              <a:t>Continued </a:t>
            </a:r>
            <a:r>
              <a:rPr lang="en-GB" sz="2462" dirty="0">
                <a:latin typeface="Arial Narrow"/>
                <a:cs typeface="Arial Narrow"/>
              </a:rPr>
              <a:t>restrictions on personnel budgets and public employment. </a:t>
            </a:r>
          </a:p>
          <a:p>
            <a:pPr marL="883161" indent="-550998" algn="just">
              <a:lnSpc>
                <a:spcPct val="150000"/>
              </a:lnSpc>
              <a:buFont typeface="Wingdings" charset="2"/>
              <a:buChar char="ü"/>
            </a:pPr>
            <a:r>
              <a:rPr lang="en-GB" sz="2462" dirty="0">
                <a:latin typeface="Arial Narrow"/>
                <a:cs typeface="Arial Narrow"/>
              </a:rPr>
              <a:t>The </a:t>
            </a:r>
            <a:r>
              <a:rPr lang="en-GB" sz="2462" dirty="0">
                <a:latin typeface="Arial Narrow"/>
                <a:cs typeface="Arial Narrow"/>
              </a:rPr>
              <a:t>fiscal strategy, together with a moderate recovery in economic growth, is projected to reduce the consolidated budget deficit from 4.2 per cent of GDP in 2019/20 to 4 per cent of GDP in 2021/22. </a:t>
            </a:r>
            <a:endParaRPr lang="en-ZA" sz="2462" dirty="0">
              <a:latin typeface="Arial Narrow"/>
              <a:cs typeface="Arial Narrow"/>
            </a:endParaRPr>
          </a:p>
          <a:p>
            <a:pPr marL="883161" indent="-550998" algn="just">
              <a:lnSpc>
                <a:spcPct val="150000"/>
              </a:lnSpc>
              <a:buFont typeface="Wingdings" charset="2"/>
              <a:buChar char="ü"/>
            </a:pPr>
            <a:r>
              <a:rPr lang="en-GB" sz="2462" dirty="0">
                <a:latin typeface="Arial Narrow"/>
                <a:cs typeface="Arial Narrow"/>
              </a:rPr>
              <a:t>As </a:t>
            </a:r>
            <a:r>
              <a:rPr lang="en-GB" sz="2462" dirty="0">
                <a:latin typeface="Arial Narrow"/>
                <a:cs typeface="Arial Narrow"/>
              </a:rPr>
              <a:t>the main budget primary balance narrows, gross debt is expected to stabilise at 59.6 per cent of GDP in 2023/24, reflecting higher borrowing, rising interest rates and rand depreciation. In the current year, the weakening rand accounts for more than two-thirds of the increase in gross loan debt. </a:t>
            </a: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33979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67111" y="4226628"/>
            <a:ext cx="10363200" cy="1676400"/>
          </a:xfrm>
        </p:spPr>
        <p:txBody>
          <a:bodyPr/>
          <a:lstStyle/>
          <a:p>
            <a:pPr algn="ctr"/>
            <a:r>
              <a:rPr lang="en-ZA" dirty="0" smtClean="0">
                <a:latin typeface="Arial Narrow" panose="020B0606020202030204" pitchFamily="34" charset="0"/>
              </a:rPr>
              <a:t>JACOB TWALA</a:t>
            </a:r>
            <a:br>
              <a:rPr lang="en-ZA" dirty="0" smtClean="0">
                <a:latin typeface="Arial Narrow" panose="020B0606020202030204" pitchFamily="34" charset="0"/>
              </a:rPr>
            </a:br>
            <a:endParaRPr lang="en-ZA" dirty="0">
              <a:latin typeface="Arial Narrow" panose="020B060602020203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55737" y="1302016"/>
            <a:ext cx="10363200" cy="1846384"/>
          </a:xfrm>
        </p:spPr>
        <p:txBody>
          <a:bodyPr/>
          <a:lstStyle/>
          <a:p>
            <a:pPr algn="ctr"/>
            <a:r>
              <a:rPr lang="en-ZA" sz="5908" b="1" dirty="0">
                <a:latin typeface="Arial Narrow" panose="020B0606020202030204" pitchFamily="34" charset="0"/>
              </a:rPr>
              <a:t>Thank You </a:t>
            </a:r>
            <a:endParaRPr lang="en-ZA" sz="5908" b="1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34</a:t>
            </a:fld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239" y="-1002261"/>
            <a:ext cx="10972800" cy="1406769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ZA" sz="3939" b="1" dirty="0">
                <a:solidFill>
                  <a:prstClr val="black"/>
                </a:solidFill>
                <a:latin typeface="Arial Narrow" pitchFamily="34" charset="0"/>
              </a:rPr>
              <a:t>Economic resilience and fiscal capacity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1" y="858870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4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48848" y="1213370"/>
            <a:ext cx="11875781" cy="1017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GB" sz="3446" b="1" dirty="0">
                <a:latin typeface="Arial Narrow"/>
                <a:cs typeface="Arial Narrow"/>
              </a:rPr>
              <a:t>1</a:t>
            </a:r>
            <a:r>
              <a:rPr lang="en-GB" sz="3446" b="1" dirty="0">
                <a:latin typeface="Arial Narrow"/>
                <a:cs typeface="Arial Narrow"/>
              </a:rPr>
              <a:t>. Fiscal Policy </a:t>
            </a:r>
            <a:endParaRPr lang="en-GB" sz="3446" b="1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Char char="q"/>
            </a:pPr>
            <a:r>
              <a:rPr lang="en-GB" sz="2954" dirty="0">
                <a:latin typeface="Arial Narrow"/>
                <a:cs typeface="Arial Narrow"/>
              </a:rPr>
              <a:t>Relationship between fiscal </a:t>
            </a:r>
            <a:r>
              <a:rPr lang="en-GB" sz="2954" dirty="0">
                <a:latin typeface="Arial Narrow"/>
                <a:cs typeface="Arial Narrow"/>
              </a:rPr>
              <a:t>capacity </a:t>
            </a:r>
            <a:r>
              <a:rPr lang="en-GB" sz="2954" dirty="0">
                <a:latin typeface="Arial Narrow"/>
                <a:cs typeface="Arial Narrow"/>
              </a:rPr>
              <a:t>and </a:t>
            </a:r>
            <a:r>
              <a:rPr lang="en-GB" sz="2954" dirty="0">
                <a:latin typeface="Arial Narrow"/>
                <a:cs typeface="Arial Narrow"/>
              </a:rPr>
              <a:t>country’s ability to finance larger fiscal deficits without jeopardizing macro-economic stability and debt sustainability.</a:t>
            </a:r>
            <a:r>
              <a:rPr lang="en-ZA" sz="2954" dirty="0">
                <a:latin typeface="Arial Narrow"/>
                <a:cs typeface="Arial Narrow"/>
              </a:rPr>
              <a:t> </a:t>
            </a:r>
            <a:endParaRPr lang="en-ZA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Char char="q"/>
            </a:pPr>
            <a:r>
              <a:rPr lang="en-GB" sz="2954" dirty="0">
                <a:latin typeface="Arial Narrow"/>
                <a:cs typeface="Arial Narrow"/>
              </a:rPr>
              <a:t>Fiscal capacity assesses </a:t>
            </a:r>
            <a:r>
              <a:rPr lang="en-GB" sz="2954" dirty="0">
                <a:latin typeface="Arial Narrow"/>
                <a:cs typeface="Arial Narrow"/>
              </a:rPr>
              <a:t>whether a country can afford to take on additional debt as a means of coping with or counteracting the impact of economic crises</a:t>
            </a:r>
            <a:r>
              <a:rPr lang="en-GB" sz="2954" dirty="0">
                <a:latin typeface="Arial Narrow"/>
                <a:cs typeface="Arial Narrow"/>
              </a:rPr>
              <a:t>.</a:t>
            </a:r>
          </a:p>
          <a:p>
            <a:pPr marL="562722" indent="-562722" algn="just">
              <a:lnSpc>
                <a:spcPct val="150000"/>
              </a:lnSpc>
              <a:buFont typeface="Wingdings" charset="2"/>
              <a:buChar char="q"/>
            </a:pPr>
            <a:r>
              <a:rPr lang="en-GB" sz="2954" dirty="0">
                <a:latin typeface="Arial Narrow"/>
                <a:cs typeface="Arial Narrow"/>
              </a:rPr>
              <a:t>A </a:t>
            </a:r>
            <a:r>
              <a:rPr lang="en-GB" sz="2954" dirty="0">
                <a:latin typeface="Arial Narrow"/>
                <a:cs typeface="Arial Narrow"/>
              </a:rPr>
              <a:t>country </a:t>
            </a:r>
            <a:r>
              <a:rPr lang="en-GB" sz="2954" dirty="0">
                <a:latin typeface="Arial Narrow"/>
                <a:cs typeface="Arial Narrow"/>
              </a:rPr>
              <a:t>needs to have </a:t>
            </a:r>
            <a:r>
              <a:rPr lang="en-GB" sz="2954" dirty="0">
                <a:latin typeface="Arial Narrow"/>
                <a:cs typeface="Arial Narrow"/>
              </a:rPr>
              <a:t>adequate fiscal capacity, </a:t>
            </a:r>
            <a:r>
              <a:rPr lang="en-GB" sz="2954" dirty="0">
                <a:latin typeface="Arial Narrow"/>
                <a:cs typeface="Arial Narrow"/>
              </a:rPr>
              <a:t>to maintain </a:t>
            </a:r>
            <a:r>
              <a:rPr lang="en-GB" sz="2954" dirty="0">
                <a:latin typeface="Arial Narrow"/>
                <a:cs typeface="Arial Narrow"/>
              </a:rPr>
              <a:t>public spending, even adopt fiscal stimulus packages and consequently be more resilient in the face of an economic shock.</a:t>
            </a:r>
            <a:endParaRPr lang="en-ZA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Char char="q"/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73557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239" y="-1002261"/>
            <a:ext cx="10972800" cy="1406769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ZA" sz="3939" b="1" dirty="0">
                <a:solidFill>
                  <a:prstClr val="black"/>
                </a:solidFill>
                <a:latin typeface="Arial Narrow" pitchFamily="34" charset="0"/>
              </a:rPr>
              <a:t>Economic resilience and fiscal capacity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1" y="858870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5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48848" y="1213370"/>
            <a:ext cx="11875781" cy="1017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GB" sz="3446" b="1" dirty="0">
                <a:latin typeface="Arial Narrow"/>
                <a:cs typeface="Arial Narrow"/>
              </a:rPr>
              <a:t>1. Fiscal </a:t>
            </a:r>
            <a:r>
              <a:rPr lang="en-GB" sz="3446" b="1" dirty="0">
                <a:latin typeface="Arial Narrow"/>
                <a:cs typeface="Arial Narrow"/>
              </a:rPr>
              <a:t>Policy </a:t>
            </a:r>
            <a:endParaRPr lang="en-GB" sz="3446" b="1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Char char="q"/>
            </a:pPr>
            <a:r>
              <a:rPr lang="en-GB" sz="2954" dirty="0">
                <a:latin typeface="Arial Narrow"/>
                <a:cs typeface="Arial Narrow"/>
              </a:rPr>
              <a:t>Fiscal </a:t>
            </a:r>
            <a:r>
              <a:rPr lang="en-GB" sz="2954" dirty="0">
                <a:latin typeface="Arial Narrow"/>
                <a:cs typeface="Arial Narrow"/>
              </a:rPr>
              <a:t>capacity </a:t>
            </a:r>
            <a:r>
              <a:rPr lang="en-GB" sz="2954" dirty="0">
                <a:latin typeface="Arial Narrow"/>
                <a:cs typeface="Arial Narrow"/>
              </a:rPr>
              <a:t>also focuses </a:t>
            </a:r>
            <a:r>
              <a:rPr lang="en-GB" sz="2954" dirty="0">
                <a:latin typeface="Arial Narrow"/>
                <a:cs typeface="Arial Narrow"/>
              </a:rPr>
              <a:t>on the ability of a country to run larger fiscal deficits</a:t>
            </a:r>
            <a:r>
              <a:rPr lang="en-GB" sz="2954" dirty="0">
                <a:latin typeface="Arial Narrow"/>
                <a:cs typeface="Arial Narrow"/>
              </a:rPr>
              <a:t>.</a:t>
            </a:r>
          </a:p>
          <a:p>
            <a:pPr marL="562722" indent="-562722" algn="just">
              <a:lnSpc>
                <a:spcPct val="150000"/>
              </a:lnSpc>
              <a:buFont typeface="Wingdings" charset="2"/>
              <a:buChar char="q"/>
            </a:pPr>
            <a:r>
              <a:rPr lang="en-GB" sz="2954" dirty="0">
                <a:latin typeface="Arial Narrow"/>
                <a:cs typeface="Arial Narrow"/>
              </a:rPr>
              <a:t>Therefore in a developing country such as SA, fiscal </a:t>
            </a:r>
            <a:r>
              <a:rPr lang="en-GB" sz="2954" dirty="0">
                <a:latin typeface="Arial Narrow"/>
                <a:cs typeface="Arial Narrow"/>
              </a:rPr>
              <a:t>accounts are highly </a:t>
            </a:r>
            <a:r>
              <a:rPr lang="en-GB" sz="2954" dirty="0">
                <a:latin typeface="Arial Narrow"/>
                <a:cs typeface="Arial Narrow"/>
              </a:rPr>
              <a:t>(tax </a:t>
            </a:r>
            <a:r>
              <a:rPr lang="en-GB" sz="2954" dirty="0">
                <a:latin typeface="Arial Narrow"/>
                <a:cs typeface="Arial Narrow"/>
              </a:rPr>
              <a:t>revenues rise during periods of economic growth when incomes rise, and fall during recessions when incomes fall. </a:t>
            </a:r>
            <a:endParaRPr lang="en-GB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Char char="q"/>
            </a:pPr>
            <a:r>
              <a:rPr lang="en-GB" sz="2954" dirty="0">
                <a:latin typeface="Arial Narrow"/>
                <a:cs typeface="Arial Narrow"/>
              </a:rPr>
              <a:t>However,</a:t>
            </a:r>
            <a:r>
              <a:rPr lang="en-GB" sz="2954" dirty="0">
                <a:latin typeface="Arial Narrow"/>
                <a:cs typeface="Arial Narrow"/>
              </a:rPr>
              <a:t> </a:t>
            </a:r>
            <a:r>
              <a:rPr lang="en-GB" sz="2954" dirty="0">
                <a:latin typeface="Arial Narrow"/>
                <a:cs typeface="Arial Narrow"/>
              </a:rPr>
              <a:t>developing </a:t>
            </a:r>
            <a:r>
              <a:rPr lang="en-GB" sz="2954" dirty="0">
                <a:latin typeface="Arial Narrow"/>
                <a:cs typeface="Arial Narrow"/>
              </a:rPr>
              <a:t>countries find it difficult or expensive to borrow the funds necessary to finance government spending during economic downturns </a:t>
            </a:r>
            <a:r>
              <a:rPr lang="en-GB" sz="2954" dirty="0">
                <a:latin typeface="Arial Narrow"/>
                <a:cs typeface="Arial Narrow"/>
              </a:rPr>
              <a:t> leading to high budget  deficit.</a:t>
            </a:r>
            <a:endParaRPr lang="en-GB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Char char="q"/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68668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239" y="-1002261"/>
            <a:ext cx="10972800" cy="1406769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ZA" sz="3939" b="1" dirty="0">
                <a:solidFill>
                  <a:prstClr val="black"/>
                </a:solidFill>
                <a:latin typeface="Arial Narrow" pitchFamily="34" charset="0"/>
              </a:rPr>
              <a:t>Economic resilience and fiscal capacity</a:t>
            </a:r>
            <a:endParaRPr lang="en-US" sz="3939" b="1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1" y="858870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6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9"/>
            <a:ext cx="11766519" cy="11958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GB" sz="2831" dirty="0">
                <a:latin typeface="Arial Narrow"/>
                <a:cs typeface="Arial Narrow"/>
              </a:rPr>
              <a:t>Lack of access to external </a:t>
            </a:r>
            <a:r>
              <a:rPr lang="en-GB" sz="2831" dirty="0">
                <a:latin typeface="Arial Narrow"/>
                <a:cs typeface="Arial Narrow"/>
              </a:rPr>
              <a:t>finance, </a:t>
            </a:r>
            <a:r>
              <a:rPr lang="en-GB" sz="2831" dirty="0">
                <a:latin typeface="Arial Narrow"/>
                <a:cs typeface="Arial Narrow"/>
              </a:rPr>
              <a:t>forces governments to </a:t>
            </a:r>
            <a:r>
              <a:rPr lang="en-GB" sz="2831" dirty="0">
                <a:latin typeface="Arial Narrow"/>
                <a:cs typeface="Arial Narrow"/>
              </a:rPr>
              <a:t>cut spending, which exacerbates the </a:t>
            </a:r>
            <a:r>
              <a:rPr lang="en-GB" sz="2831" dirty="0">
                <a:latin typeface="Arial Narrow"/>
                <a:cs typeface="Arial Narrow"/>
              </a:rPr>
              <a:t>economic slow downs, </a:t>
            </a:r>
            <a:r>
              <a:rPr lang="en-GB" sz="2831" dirty="0">
                <a:latin typeface="Arial Narrow"/>
                <a:cs typeface="Arial Narrow"/>
              </a:rPr>
              <a:t>delays recovery and impacts job creation, service delivery, poverty alleviation and a number of social ills such as drugs, crime, violence abuse etc</a:t>
            </a:r>
            <a:r>
              <a:rPr lang="en-GB" sz="2831" dirty="0">
                <a:latin typeface="Arial Narrow"/>
                <a:cs typeface="Arial Narrow"/>
              </a:rPr>
              <a:t>.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GB" sz="2831" dirty="0">
                <a:latin typeface="Arial Narrow"/>
                <a:cs typeface="Arial Narrow"/>
              </a:rPr>
              <a:t>O</a:t>
            </a:r>
            <a:r>
              <a:rPr lang="en-GB" sz="2831" dirty="0">
                <a:latin typeface="Arial Narrow"/>
                <a:cs typeface="Arial Narrow"/>
              </a:rPr>
              <a:t>ther problems about fiscal </a:t>
            </a:r>
            <a:r>
              <a:rPr lang="en-GB" sz="2831" dirty="0">
                <a:latin typeface="Arial Narrow"/>
                <a:cs typeface="Arial Narrow"/>
              </a:rPr>
              <a:t>capacity of a </a:t>
            </a:r>
            <a:r>
              <a:rPr lang="en-GB" sz="2831" dirty="0">
                <a:latin typeface="Arial Narrow"/>
                <a:cs typeface="Arial Narrow"/>
              </a:rPr>
              <a:t>country include </a:t>
            </a:r>
            <a:r>
              <a:rPr lang="en-GB" sz="2831" dirty="0">
                <a:latin typeface="Arial Narrow"/>
                <a:cs typeface="Arial Narrow"/>
              </a:rPr>
              <a:t>the fiscal deficit, external debt, current account balance, international reserves, and </a:t>
            </a:r>
            <a:r>
              <a:rPr lang="en-GB" sz="2831" dirty="0">
                <a:latin typeface="Arial Narrow"/>
                <a:cs typeface="Arial Narrow"/>
              </a:rPr>
              <a:t>lower level </a:t>
            </a:r>
            <a:r>
              <a:rPr lang="en-GB" sz="2831" dirty="0">
                <a:latin typeface="Arial Narrow"/>
                <a:cs typeface="Arial Narrow"/>
              </a:rPr>
              <a:t>of savings</a:t>
            </a:r>
            <a:r>
              <a:rPr lang="en-GB" sz="2831" dirty="0">
                <a:latin typeface="Arial Narrow"/>
                <a:cs typeface="Arial Narrow"/>
              </a:rPr>
              <a:t>.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GB" sz="2831" dirty="0">
                <a:latin typeface="Arial Narrow"/>
                <a:cs typeface="Arial Narrow"/>
              </a:rPr>
              <a:t> </a:t>
            </a:r>
            <a:r>
              <a:rPr lang="en-GB" sz="2831" dirty="0">
                <a:latin typeface="Arial Narrow"/>
                <a:cs typeface="Arial Narrow"/>
              </a:rPr>
              <a:t>These indicators reflect the solvency and reserve position of </a:t>
            </a:r>
            <a:r>
              <a:rPr lang="en-GB" sz="2831" dirty="0">
                <a:latin typeface="Arial Narrow"/>
                <a:cs typeface="Arial Narrow"/>
              </a:rPr>
              <a:t>a country</a:t>
            </a: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GB" sz="2831" dirty="0">
                <a:latin typeface="Arial Narrow"/>
                <a:cs typeface="Arial Narrow"/>
              </a:rPr>
              <a:t>Thus show affordability </a:t>
            </a:r>
            <a:r>
              <a:rPr lang="en-GB" sz="2831" dirty="0">
                <a:latin typeface="Arial Narrow"/>
                <a:cs typeface="Arial Narrow"/>
              </a:rPr>
              <a:t>to take </a:t>
            </a:r>
            <a:r>
              <a:rPr lang="en-GB" sz="2831" dirty="0">
                <a:latin typeface="Arial Narrow"/>
                <a:cs typeface="Arial Narrow"/>
              </a:rPr>
              <a:t>more </a:t>
            </a:r>
            <a:r>
              <a:rPr lang="en-GB" sz="2831" dirty="0">
                <a:latin typeface="Arial Narrow"/>
                <a:cs typeface="Arial Narrow"/>
              </a:rPr>
              <a:t>debt </a:t>
            </a:r>
            <a:r>
              <a:rPr lang="en-GB" sz="2831" dirty="0">
                <a:latin typeface="Arial Narrow"/>
                <a:cs typeface="Arial Narrow"/>
              </a:rPr>
              <a:t>or </a:t>
            </a:r>
            <a:r>
              <a:rPr lang="en-GB" sz="2831" dirty="0">
                <a:latin typeface="Arial Narrow"/>
                <a:cs typeface="Arial Narrow"/>
              </a:rPr>
              <a:t>rely on </a:t>
            </a:r>
            <a:r>
              <a:rPr lang="en-GB" sz="2831" dirty="0">
                <a:latin typeface="Arial Narrow"/>
                <a:cs typeface="Arial Narrow"/>
              </a:rPr>
              <a:t>country’s </a:t>
            </a:r>
            <a:r>
              <a:rPr lang="en-GB" sz="2831" dirty="0">
                <a:latin typeface="Arial Narrow"/>
                <a:cs typeface="Arial Narrow"/>
              </a:rPr>
              <a:t>own reserves to maintain or increase expenditures during a crisis.</a:t>
            </a:r>
            <a:endParaRPr lang="en-ZA" sz="2831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GB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GB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Char char="q"/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00070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2121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E</a:t>
            </a:r>
            <a:r>
              <a:rPr lang="en-US" sz="3939" b="1" dirty="0">
                <a:latin typeface="Arial Narrow"/>
                <a:cs typeface="Arial Narrow"/>
              </a:rPr>
              <a:t>conomic </a:t>
            </a:r>
            <a:r>
              <a:rPr lang="en-US" sz="3939" b="1" dirty="0">
                <a:latin typeface="Arial Narrow"/>
                <a:cs typeface="Arial Narrow"/>
              </a:rPr>
              <a:t>resilience </a:t>
            </a:r>
            <a:r>
              <a:rPr lang="en-US" sz="3939" b="1" dirty="0">
                <a:latin typeface="Arial Narrow"/>
                <a:cs typeface="Arial Narrow"/>
              </a:rPr>
              <a:t>and </a:t>
            </a:r>
            <a:r>
              <a:rPr lang="en-US" sz="3939" b="1" dirty="0">
                <a:latin typeface="Arial Narrow"/>
                <a:cs typeface="Arial Narrow"/>
              </a:rPr>
              <a:t>fiscal capacity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7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9"/>
            <a:ext cx="11766519" cy="12396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b="1" dirty="0"/>
              <a:t>Key economic </a:t>
            </a:r>
            <a:r>
              <a:rPr lang="en-US" sz="2954" b="1" dirty="0"/>
              <a:t>resilience and fiscal capacity </a:t>
            </a:r>
            <a:endParaRPr lang="en-US" sz="2954" b="1" dirty="0"/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r>
              <a:rPr lang="en-US" sz="2954" dirty="0">
                <a:latin typeface="Arial Narrow"/>
                <a:cs typeface="Arial Narrow"/>
              </a:rPr>
              <a:t>Meeting targets, including during downswings of the </a:t>
            </a:r>
            <a:r>
              <a:rPr lang="en-US" sz="2954" dirty="0">
                <a:latin typeface="Arial Narrow"/>
                <a:cs typeface="Arial Narrow"/>
              </a:rPr>
              <a:t>economy</a:t>
            </a: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r>
              <a:rPr lang="en-US" sz="2954" dirty="0">
                <a:latin typeface="Arial Narrow"/>
                <a:cs typeface="Arial Narrow"/>
              </a:rPr>
              <a:t>Ability to access trade finance</a:t>
            </a: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r>
              <a:rPr lang="en-US" sz="2954" dirty="0">
                <a:latin typeface="Arial Narrow"/>
                <a:cs typeface="Arial Narrow"/>
              </a:rPr>
              <a:t>Formulate long-tem macro-economic policies</a:t>
            </a:r>
          </a:p>
          <a:p>
            <a:endParaRPr lang="en-GB" sz="2954" dirty="0">
              <a:latin typeface="Arial Narrow"/>
              <a:cs typeface="Arial Narrow"/>
            </a:endParaRPr>
          </a:p>
          <a:p>
            <a:pPr marL="422041" indent="-422041">
              <a:buFont typeface="Wingdings" charset="2"/>
              <a:buChar char="q"/>
            </a:pPr>
            <a:r>
              <a:rPr lang="en-GB" sz="2954" b="1" dirty="0">
                <a:latin typeface="Arial Narrow"/>
                <a:cs typeface="Arial Narrow"/>
              </a:rPr>
              <a:t>D</a:t>
            </a:r>
            <a:r>
              <a:rPr lang="en-GB" sz="2954" b="1" dirty="0">
                <a:latin typeface="Arial Narrow"/>
                <a:cs typeface="Arial Narrow"/>
              </a:rPr>
              <a:t>eveloping countries like SA have problems such as:</a:t>
            </a:r>
          </a:p>
          <a:p>
            <a:pPr marL="562722" indent="-562722">
              <a:lnSpc>
                <a:spcPct val="110000"/>
              </a:lnSpc>
              <a:buFont typeface="+mj-lt"/>
              <a:buAutoNum type="arabicParenR"/>
            </a:pPr>
            <a:r>
              <a:rPr lang="en-GB" sz="2954" dirty="0">
                <a:latin typeface="Arial Narrow"/>
                <a:cs typeface="Arial Narrow"/>
              </a:rPr>
              <a:t>Low savings  rates and high levels of external debt</a:t>
            </a:r>
          </a:p>
          <a:p>
            <a:pPr marL="562722" indent="-562722">
              <a:lnSpc>
                <a:spcPct val="110000"/>
              </a:lnSpc>
              <a:buFont typeface="+mj-lt"/>
              <a:buAutoNum type="arabicParenR"/>
            </a:pPr>
            <a:r>
              <a:rPr lang="en-GB" sz="2954" dirty="0">
                <a:latin typeface="Arial Narrow"/>
                <a:cs typeface="Arial Narrow"/>
              </a:rPr>
              <a:t>Low international reserves</a:t>
            </a:r>
          </a:p>
          <a:p>
            <a:pPr marL="562722" indent="-562722">
              <a:lnSpc>
                <a:spcPct val="110000"/>
              </a:lnSpc>
              <a:buFont typeface="+mj-lt"/>
              <a:buAutoNum type="arabicParenR"/>
            </a:pPr>
            <a:r>
              <a:rPr lang="en-GB" sz="2954" dirty="0">
                <a:latin typeface="Arial Narrow"/>
                <a:cs typeface="Arial Narrow"/>
              </a:rPr>
              <a:t>Increasing fiscal deficit</a:t>
            </a:r>
          </a:p>
          <a:p>
            <a:pPr marL="562722" indent="-562722">
              <a:lnSpc>
                <a:spcPct val="110000"/>
              </a:lnSpc>
              <a:buFont typeface="+mj-lt"/>
              <a:buAutoNum type="arabicParenR"/>
            </a:pPr>
            <a:r>
              <a:rPr lang="en-GB" sz="2954" dirty="0">
                <a:latin typeface="Arial Narrow"/>
                <a:cs typeface="Arial Narrow"/>
              </a:rPr>
              <a:t>current account balance.</a:t>
            </a:r>
            <a:endParaRPr lang="en-ZA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US" sz="2954" dirty="0">
              <a:latin typeface="Arial Narrow"/>
              <a:cs typeface="Arial Narrow"/>
            </a:endParaRPr>
          </a:p>
          <a:p>
            <a:pPr algn="just">
              <a:lnSpc>
                <a:spcPct val="150000"/>
              </a:lnSpc>
            </a:pPr>
            <a:endParaRPr lang="en-GB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GB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Char char="q"/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32899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2121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E</a:t>
            </a:r>
            <a:r>
              <a:rPr lang="en-US" sz="3939" b="1" dirty="0">
                <a:latin typeface="Arial Narrow"/>
                <a:cs typeface="Arial Narrow"/>
              </a:rPr>
              <a:t>conomic </a:t>
            </a:r>
            <a:r>
              <a:rPr lang="en-US" sz="3939" b="1" dirty="0">
                <a:latin typeface="Arial Narrow"/>
                <a:cs typeface="Arial Narrow"/>
              </a:rPr>
              <a:t>resilience </a:t>
            </a:r>
            <a:r>
              <a:rPr lang="en-US" sz="3939" b="1" dirty="0">
                <a:latin typeface="Arial Narrow"/>
                <a:cs typeface="Arial Narrow"/>
              </a:rPr>
              <a:t>and </a:t>
            </a:r>
            <a:r>
              <a:rPr lang="en-US" sz="3939" b="1" dirty="0">
                <a:latin typeface="Arial Narrow"/>
                <a:cs typeface="Arial Narrow"/>
              </a:rPr>
              <a:t>fiscal capacity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8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8"/>
            <a:ext cx="11766519" cy="11532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r>
              <a:rPr lang="en-US" sz="2954" b="1" dirty="0"/>
              <a:t>Policy attention needs to focus </a:t>
            </a:r>
            <a:r>
              <a:rPr lang="en-US" sz="2954" b="1" dirty="0"/>
              <a:t>on:</a:t>
            </a: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r>
              <a:rPr lang="en-US" sz="2954" dirty="0">
                <a:latin typeface="Arial Narrow"/>
                <a:cs typeface="Arial Narrow"/>
              </a:rPr>
              <a:t>Tackling </a:t>
            </a:r>
            <a:r>
              <a:rPr lang="en-US" sz="2954" dirty="0">
                <a:latin typeface="Arial Narrow"/>
                <a:cs typeface="Arial Narrow"/>
              </a:rPr>
              <a:t>the chronic and persistent current account </a:t>
            </a:r>
            <a:r>
              <a:rPr lang="en-US" sz="2954" dirty="0">
                <a:latin typeface="Arial Narrow"/>
                <a:cs typeface="Arial Narrow"/>
              </a:rPr>
              <a:t>deficits (Trade)</a:t>
            </a: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r>
              <a:rPr lang="en-US" sz="2954" dirty="0">
                <a:latin typeface="Arial Narrow"/>
                <a:cs typeface="Arial Narrow"/>
              </a:rPr>
              <a:t>Providing </a:t>
            </a:r>
            <a:r>
              <a:rPr lang="en-US" sz="2954" dirty="0">
                <a:latin typeface="Arial Narrow"/>
                <a:cs typeface="Arial Narrow"/>
              </a:rPr>
              <a:t>relief on debt servicing payments and designing sovereign debt workout </a:t>
            </a:r>
            <a:r>
              <a:rPr lang="en-US" sz="2954" dirty="0">
                <a:latin typeface="Arial Narrow"/>
                <a:cs typeface="Arial Narrow"/>
              </a:rPr>
              <a:t>mechanisms</a:t>
            </a: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r>
              <a:rPr lang="en-US" sz="2954" dirty="0">
                <a:latin typeface="Arial Narrow"/>
                <a:cs typeface="Arial Narrow"/>
              </a:rPr>
              <a:t>Relaxing </a:t>
            </a:r>
            <a:r>
              <a:rPr lang="en-US" sz="2954" dirty="0">
                <a:latin typeface="Arial Narrow"/>
                <a:cs typeface="Arial Narrow"/>
              </a:rPr>
              <a:t>the conditionality on the fiscal deficit, especially during </a:t>
            </a:r>
            <a:r>
              <a:rPr lang="en-US" sz="2954" dirty="0">
                <a:latin typeface="Arial Narrow"/>
                <a:cs typeface="Arial Narrow"/>
              </a:rPr>
              <a:t>crises</a:t>
            </a: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r>
              <a:rPr lang="en-US" sz="2954" dirty="0">
                <a:latin typeface="Arial Narrow"/>
                <a:cs typeface="Arial Narrow"/>
              </a:rPr>
              <a:t>Reassessing </a:t>
            </a:r>
            <a:r>
              <a:rPr lang="en-US" sz="2954" dirty="0">
                <a:latin typeface="Arial Narrow"/>
                <a:cs typeface="Arial Narrow"/>
              </a:rPr>
              <a:t>the presumed trade-offs between macro-economic stability and long-term economic </a:t>
            </a:r>
            <a:r>
              <a:rPr lang="en-US" sz="2954" dirty="0">
                <a:latin typeface="Arial Narrow"/>
                <a:cs typeface="Arial Narrow"/>
              </a:rPr>
              <a:t>growth</a:t>
            </a:r>
          </a:p>
          <a:p>
            <a:pPr marL="562722" indent="-562722" algn="just">
              <a:lnSpc>
                <a:spcPct val="150000"/>
              </a:lnSpc>
              <a:buFont typeface="+mj-lt"/>
              <a:buAutoNum type="arabicParenR"/>
            </a:pPr>
            <a:r>
              <a:rPr lang="en-US" sz="2954" dirty="0">
                <a:latin typeface="Arial Narrow"/>
                <a:cs typeface="Arial Narrow"/>
              </a:rPr>
              <a:t>Adopting </a:t>
            </a:r>
            <a:r>
              <a:rPr lang="en-US" sz="2954" dirty="0">
                <a:latin typeface="Arial Narrow"/>
                <a:cs typeface="Arial Narrow"/>
              </a:rPr>
              <a:t>policies to mobilize additional domestic revenues. </a:t>
            </a:r>
          </a:p>
          <a:p>
            <a:pPr algn="just">
              <a:lnSpc>
                <a:spcPct val="150000"/>
              </a:lnSpc>
            </a:pPr>
            <a:endParaRPr lang="en-GB" sz="2954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GB" sz="2954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Char char="q"/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36574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0369" y="-559135"/>
            <a:ext cx="10972800" cy="862341"/>
          </a:xfr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en-US" sz="3939" b="1" dirty="0">
                <a:latin typeface="Arial Narrow"/>
                <a:cs typeface="Arial Narrow"/>
              </a:rPr>
              <a:t>Sustainable </a:t>
            </a:r>
            <a:r>
              <a:rPr lang="en-US" sz="3939" b="1" dirty="0">
                <a:latin typeface="Arial Narrow"/>
                <a:cs typeface="Arial Narrow"/>
              </a:rPr>
              <a:t>public finances: global 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858869"/>
            <a:ext cx="11335665" cy="5849264"/>
          </a:xfrm>
        </p:spPr>
        <p:txBody>
          <a:bodyPr/>
          <a:lstStyle/>
          <a:p>
            <a:pPr marL="562659" lvl="1" indent="0">
              <a:buNone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GB" sz="2462" dirty="0"/>
          </a:p>
          <a:p>
            <a:pPr lvl="1">
              <a:buFont typeface="Wingdings" charset="2"/>
              <a:buChar char="q"/>
            </a:pPr>
            <a:endParaRPr lang="en-ZA" sz="2462" dirty="0"/>
          </a:p>
          <a:p>
            <a:pPr lvl="1">
              <a:buFont typeface="Wingdings" charset="2"/>
              <a:buChar char="q"/>
            </a:pPr>
            <a:endParaRPr lang="x-none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 lvl="1">
              <a:buFont typeface="Wingdings" charset="2"/>
              <a:buChar char="q"/>
            </a:pPr>
            <a:endParaRPr lang="en-ZA" sz="2462" dirty="0">
              <a:latin typeface="Arial Narrow"/>
              <a:cs typeface="Arial Narrow"/>
            </a:endParaRPr>
          </a:p>
          <a:p>
            <a:pPr>
              <a:buFont typeface="Wingdings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9</a:t>
            </a:fld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8109" y="858869"/>
            <a:ext cx="11766519" cy="11276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954" b="1" dirty="0"/>
              <a:t>1. </a:t>
            </a:r>
            <a:r>
              <a:rPr lang="en-US" sz="2831" b="1" dirty="0">
                <a:latin typeface="Arial Narrow"/>
                <a:cs typeface="Arial Narrow"/>
              </a:rPr>
              <a:t>Central </a:t>
            </a:r>
            <a:r>
              <a:rPr lang="en-US" sz="2831" b="1" dirty="0">
                <a:latin typeface="Arial Narrow"/>
                <a:cs typeface="Arial Narrow"/>
              </a:rPr>
              <a:t>bank perspective </a:t>
            </a:r>
            <a:endParaRPr lang="en-ZA" sz="2831" dirty="0">
              <a:latin typeface="Arial Narrow"/>
              <a:cs typeface="Arial Narrow"/>
            </a:endParaRPr>
          </a:p>
          <a:p>
            <a:pPr marL="422041" indent="-422041">
              <a:lnSpc>
                <a:spcPct val="150000"/>
              </a:lnSpc>
              <a:buFont typeface="Wingdings" charset="2"/>
              <a:buChar char="q"/>
            </a:pPr>
            <a:r>
              <a:rPr lang="en-GB" sz="2831" dirty="0">
                <a:latin typeface="Arial Narrow"/>
                <a:cs typeface="Arial Narrow"/>
              </a:rPr>
              <a:t>The </a:t>
            </a:r>
            <a:r>
              <a:rPr lang="en-US" sz="2831" dirty="0">
                <a:latin typeface="Arial Narrow"/>
                <a:cs typeface="Arial Narrow"/>
              </a:rPr>
              <a:t>subdued </a:t>
            </a:r>
            <a:r>
              <a:rPr lang="en-US" sz="2831" dirty="0">
                <a:latin typeface="Arial Narrow"/>
                <a:cs typeface="Arial Narrow"/>
              </a:rPr>
              <a:t>economic performance and increasing government debts </a:t>
            </a:r>
            <a:r>
              <a:rPr lang="en-US" sz="2831" dirty="0">
                <a:latin typeface="Arial Narrow"/>
                <a:cs typeface="Arial Narrow"/>
              </a:rPr>
              <a:t>lead to unsustainable </a:t>
            </a:r>
            <a:r>
              <a:rPr lang="en-US" sz="2831" dirty="0">
                <a:latin typeface="Arial Narrow"/>
                <a:cs typeface="Arial Narrow"/>
              </a:rPr>
              <a:t>public </a:t>
            </a:r>
            <a:r>
              <a:rPr lang="en-US" sz="2831" dirty="0">
                <a:latin typeface="Arial Narrow"/>
                <a:cs typeface="Arial Narrow"/>
              </a:rPr>
              <a:t>finances</a:t>
            </a:r>
          </a:p>
          <a:p>
            <a:pPr marL="422041" indent="-422041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 Weak economic performance affects </a:t>
            </a:r>
            <a:r>
              <a:rPr lang="en-US" sz="2831" dirty="0">
                <a:latin typeface="Arial Narrow"/>
                <a:cs typeface="Arial Narrow"/>
              </a:rPr>
              <a:t>the functioning of the </a:t>
            </a:r>
            <a:r>
              <a:rPr lang="en-US" sz="2831" dirty="0">
                <a:latin typeface="Arial Narrow"/>
                <a:cs typeface="Arial Narrow"/>
              </a:rPr>
              <a:t>economy and thus putting </a:t>
            </a:r>
            <a:r>
              <a:rPr lang="en-US" sz="2831" dirty="0">
                <a:latin typeface="Arial Narrow"/>
                <a:cs typeface="Arial Narrow"/>
              </a:rPr>
              <a:t>the stability of the entire financial system at risk. </a:t>
            </a:r>
            <a:endParaRPr lang="en-US" sz="2831" dirty="0">
              <a:latin typeface="Arial Narrow"/>
              <a:cs typeface="Arial Narrow"/>
            </a:endParaRPr>
          </a:p>
          <a:p>
            <a:pPr marL="422041" indent="-422041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 Under these circumstances unsound </a:t>
            </a:r>
            <a:r>
              <a:rPr lang="en-US" sz="2831" dirty="0">
                <a:latin typeface="Arial Narrow"/>
                <a:cs typeface="Arial Narrow"/>
              </a:rPr>
              <a:t>public finances are liable to inflict damage on the economy. </a:t>
            </a:r>
            <a:endParaRPr lang="en-US" sz="2831" dirty="0">
              <a:latin typeface="Arial Narrow"/>
              <a:cs typeface="Arial Narrow"/>
            </a:endParaRPr>
          </a:p>
          <a:p>
            <a:pPr marL="422041" indent="-422041">
              <a:lnSpc>
                <a:spcPct val="150000"/>
              </a:lnSpc>
              <a:buFont typeface="Wingdings" charset="2"/>
              <a:buChar char="q"/>
            </a:pPr>
            <a:r>
              <a:rPr lang="en-US" sz="2831" dirty="0">
                <a:latin typeface="Arial Narrow"/>
                <a:cs typeface="Arial Narrow"/>
              </a:rPr>
              <a:t>Especially as the </a:t>
            </a:r>
            <a:r>
              <a:rPr lang="en-US" sz="2831" dirty="0">
                <a:latin typeface="Arial Narrow"/>
                <a:cs typeface="Arial Narrow"/>
              </a:rPr>
              <a:t>government </a:t>
            </a:r>
            <a:r>
              <a:rPr lang="en-US" sz="2831" dirty="0">
                <a:latin typeface="Arial Narrow"/>
                <a:cs typeface="Arial Narrow"/>
              </a:rPr>
              <a:t>need to </a:t>
            </a:r>
            <a:r>
              <a:rPr lang="en-US" sz="2831" dirty="0">
                <a:latin typeface="Arial Narrow"/>
                <a:cs typeface="Arial Narrow"/>
              </a:rPr>
              <a:t>finance its rising debt </a:t>
            </a:r>
            <a:r>
              <a:rPr lang="en-US" sz="2831" dirty="0">
                <a:latin typeface="Arial Narrow"/>
                <a:cs typeface="Arial Narrow"/>
              </a:rPr>
              <a:t>and thus scarring investors who view economic disruptions as a major concern.</a:t>
            </a:r>
            <a:endParaRPr lang="en-GB" sz="2831" dirty="0">
              <a:latin typeface="Arial Narrow"/>
              <a:cs typeface="Arial Narrow"/>
            </a:endParaRPr>
          </a:p>
          <a:p>
            <a:pPr marL="422041" indent="-422041" algn="just">
              <a:lnSpc>
                <a:spcPct val="150000"/>
              </a:lnSpc>
              <a:buFont typeface="Wingdings" charset="2"/>
              <a:buChar char="q"/>
            </a:pPr>
            <a:endParaRPr lang="en-GB" sz="2831" dirty="0">
              <a:latin typeface="Arial Narrow"/>
              <a:cs typeface="Arial Narrow"/>
            </a:endParaRPr>
          </a:p>
          <a:p>
            <a:pPr marL="562722" indent="-562722" algn="just">
              <a:lnSpc>
                <a:spcPct val="150000"/>
              </a:lnSpc>
              <a:buFont typeface="Wingdings" charset="2"/>
              <a:buChar char="q"/>
            </a:pPr>
            <a:endParaRPr lang="en-GB" sz="2954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GB" sz="3446" b="1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3446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  <a:p>
            <a:pPr algn="just">
              <a:lnSpc>
                <a:spcPct val="130000"/>
              </a:lnSpc>
            </a:pPr>
            <a:endParaRPr lang="en-ZA" sz="2954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14318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asury_PowerPoint_Presentation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reasury_PowerPoint_Presentation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27812</TotalTime>
  <Words>2635</Words>
  <Application>Microsoft Office PowerPoint</Application>
  <PresentationFormat>Widescreen</PresentationFormat>
  <Paragraphs>719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ＭＳ Ｐゴシック</vt:lpstr>
      <vt:lpstr>Arial</vt:lpstr>
      <vt:lpstr>Arial Narrow</vt:lpstr>
      <vt:lpstr>Avenir</vt:lpstr>
      <vt:lpstr>Calibri</vt:lpstr>
      <vt:lpstr>Wingdings</vt:lpstr>
      <vt:lpstr>Office Theme</vt:lpstr>
      <vt:lpstr>Treasury_PowerPoint_Presentation[1]</vt:lpstr>
      <vt:lpstr>1_Treasury_PowerPoint_Presentation[1]</vt:lpstr>
      <vt:lpstr>1_Office Theme</vt:lpstr>
      <vt:lpstr>3_Office Theme</vt:lpstr>
      <vt:lpstr>  Financial sustainability and fiscal resilience across government </vt:lpstr>
      <vt:lpstr>Key topics</vt:lpstr>
      <vt:lpstr>Is the glass half full or half empty?</vt:lpstr>
      <vt:lpstr>Economic resilience and fiscal capacity</vt:lpstr>
      <vt:lpstr>Economic resilience and fiscal capacity</vt:lpstr>
      <vt:lpstr>Economic resilience and fiscal capacity</vt:lpstr>
      <vt:lpstr>Economic resilience and fiscal capacity </vt:lpstr>
      <vt:lpstr>Economic resilience and fiscal capacity </vt:lpstr>
      <vt:lpstr>Sustainable public finances: global views </vt:lpstr>
      <vt:lpstr>Sustainable public finances: global views </vt:lpstr>
      <vt:lpstr>Sustainable public finances: global views </vt:lpstr>
      <vt:lpstr>Sustainable public finances: global views </vt:lpstr>
      <vt:lpstr>Sustainable public finances: global views </vt:lpstr>
      <vt:lpstr>Sustainable public finances: global views </vt:lpstr>
      <vt:lpstr>Sustainable public finances: global views </vt:lpstr>
      <vt:lpstr>Sustainable public finances: global views </vt:lpstr>
      <vt:lpstr>Fiscal Policy in SA</vt:lpstr>
      <vt:lpstr>Fiscal Policy in SA</vt:lpstr>
      <vt:lpstr>Fiscal Policy in SA</vt:lpstr>
      <vt:lpstr>Fiscal Policy in SA</vt:lpstr>
      <vt:lpstr>Fiscal Policy in SA</vt:lpstr>
      <vt:lpstr>Fiscal Policy in SA</vt:lpstr>
      <vt:lpstr>Fiscal Policy in SA</vt:lpstr>
      <vt:lpstr>Fiscal Policy in SA</vt:lpstr>
      <vt:lpstr>Fiscal Policy in SA</vt:lpstr>
      <vt:lpstr>Fiscal Policy in SA</vt:lpstr>
      <vt:lpstr>Fiscal Policy in SA</vt:lpstr>
      <vt:lpstr>Fiscal Policy in SA</vt:lpstr>
      <vt:lpstr>Fiscal Policy in SA</vt:lpstr>
      <vt:lpstr>Fiscal Policy in SA</vt:lpstr>
      <vt:lpstr>Fiscal Policy in SA</vt:lpstr>
      <vt:lpstr>Fiscal Policy in SA</vt:lpstr>
      <vt:lpstr>Fiscal Policy in SA</vt:lpstr>
      <vt:lpstr>JACOB TWALA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Lindani Mnguni</cp:lastModifiedBy>
  <cp:revision>1555</cp:revision>
  <cp:lastPrinted>2019-07-16T06:39:14Z</cp:lastPrinted>
  <dcterms:created xsi:type="dcterms:W3CDTF">2011-04-27T11:06:47Z</dcterms:created>
  <dcterms:modified xsi:type="dcterms:W3CDTF">2019-10-07T10:44:21Z</dcterms:modified>
</cp:coreProperties>
</file>